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49" r:id="rId1"/>
    <p:sldMasterId id="2147484103" r:id="rId2"/>
  </p:sldMasterIdLst>
  <p:notesMasterIdLst>
    <p:notesMasterId r:id="rId13"/>
  </p:notesMasterIdLst>
  <p:sldIdLst>
    <p:sldId id="274" r:id="rId3"/>
    <p:sldId id="420" r:id="rId4"/>
    <p:sldId id="427" r:id="rId5"/>
    <p:sldId id="431" r:id="rId6"/>
    <p:sldId id="429" r:id="rId7"/>
    <p:sldId id="424" r:id="rId8"/>
    <p:sldId id="430" r:id="rId9"/>
    <p:sldId id="426" r:id="rId10"/>
    <p:sldId id="435" r:id="rId11"/>
    <p:sldId id="432" r:id="rId12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3232"/>
    <a:srgbClr val="084035"/>
    <a:srgbClr val="339966"/>
    <a:srgbClr val="C5C5C5"/>
    <a:srgbClr val="1D4871"/>
    <a:srgbClr val="B4B4B4"/>
    <a:srgbClr val="969696"/>
    <a:srgbClr val="B2B2B2"/>
    <a:srgbClr val="D1DBE5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185181124695388E-3"/>
          <c:y val="3.3269307019166021E-2"/>
          <c:w val="0.76446991550382748"/>
          <c:h val="0.8291585331475922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76000"/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3">
                    <a:shade val="76000"/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B prst="angle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71,9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DDB-4571-B028-8B5B78BA0A88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20,2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CDDB-4571-B028-8B5B78BA0A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>
                        <a:lumMod val="10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Плановый объем ассигнований</c:v>
                </c:pt>
                <c:pt idx="1">
                  <c:v>Исполнение</c:v>
                </c:pt>
              </c:strCache>
            </c:str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71.900000000000006</c:v>
                </c:pt>
                <c:pt idx="1">
                  <c:v>20.2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F1-4D48-BE91-1122892D563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77000"/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3">
                    <a:tint val="77000"/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  <a:bevelB prst="angle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39,3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4008012270215187E-2"/>
                      <c:h val="9.387446578428798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CDDB-4571-B028-8B5B78BA0A88}"/>
                </c:ext>
              </c:extLst>
            </c:dLbl>
            <c:dLbl>
              <c:idx val="1"/>
              <c:layout>
                <c:manualLayout>
                  <c:x val="1.3284681791931452E-2"/>
                  <c:y val="-4.7759762128806782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6,4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CDDB-4571-B028-8B5B78BA0A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>
                        <a:lumMod val="10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Плановый объем ассигнований</c:v>
                </c:pt>
                <c:pt idx="1">
                  <c:v>Исполнение</c:v>
                </c:pt>
              </c:strCache>
            </c:strRef>
          </c:cat>
          <c:val>
            <c:numRef>
              <c:f>Лист1!$C$2:$C$3</c:f>
              <c:numCache>
                <c:formatCode>#\ ##0.0</c:formatCode>
                <c:ptCount val="2"/>
                <c:pt idx="0">
                  <c:v>39.299999999999997</c:v>
                </c:pt>
                <c:pt idx="1">
                  <c:v>6.4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F1-4D48-BE91-1122892D563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12134895"/>
        <c:axId val="512137391"/>
        <c:axId val="0"/>
      </c:bar3DChart>
      <c:catAx>
        <c:axId val="51213489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12137391"/>
        <c:crosses val="autoZero"/>
        <c:auto val="1"/>
        <c:lblAlgn val="ctr"/>
        <c:lblOffset val="100"/>
        <c:noMultiLvlLbl val="0"/>
      </c:catAx>
      <c:valAx>
        <c:axId val="512137391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5121348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4209459206945383"/>
          <c:y val="0.33228259071012045"/>
          <c:w val="0.25790540793054606"/>
          <c:h val="0.389343597851938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bg1">
                  <a:lumMod val="10000"/>
                </a:schemeClr>
              </a:solidFill>
              <a:latin typeface="Palatino Linotype" panose="0204050205050503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>
              <a:lumMod val="10000"/>
            </a:schemeClr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35"/>
      <c:rotY val="356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7098357305208486"/>
          <c:y val="0.21201040978272384"/>
          <c:w val="0.77713409578386772"/>
          <c:h val="0.753050164710155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plastic">
              <a:bevelT w="165100" prst="coolSlant"/>
              <a:bevelB/>
            </a:sp3d>
          </c:spPr>
          <c:explosion val="8"/>
          <c:dPt>
            <c:idx val="0"/>
            <c:bubble3D val="0"/>
            <c:spPr>
              <a:gradFill rotWithShape="1">
                <a:gsLst>
                  <a:gs pos="0">
                    <a:schemeClr val="accent3">
                      <a:shade val="5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shade val="5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85B9-4B65-A6AB-2BEE44411795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hade val="7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shade val="7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2-85B9-4B65-A6AB-2BEE44411795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9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shade val="9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85B9-4B65-A6AB-2BEE44411795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3">
                      <a:tint val="9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tint val="9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4-85B9-4B65-A6AB-2BEE44411795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3">
                      <a:tint val="7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tint val="7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85B9-4B65-A6AB-2BEE44411795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3">
                      <a:tint val="5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tint val="5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6-85B9-4B65-A6AB-2BEE44411795}"/>
              </c:ext>
            </c:extLst>
          </c:dPt>
          <c:dLbls>
            <c:dLbl>
              <c:idx val="0"/>
              <c:layout>
                <c:manualLayout>
                  <c:x val="4.9844721608345931E-2"/>
                  <c:y val="3.5086027828499275E-2"/>
                </c:manualLayout>
              </c:layout>
              <c:tx>
                <c:rich>
                  <a:bodyPr/>
                  <a:lstStyle/>
                  <a:p>
                    <a:fld id="{ECE1096E-B68E-466B-ADF8-E9BD6C1B50E1}" type="CATEGORYNAME">
                      <a:rPr lang="ru-RU" smtClean="0"/>
                      <a:pPr/>
                      <a:t>[ИМЯ КАТЕГОРИИ]</a:t>
                    </a:fld>
                    <a:endParaRPr lang="ru-RU" dirty="0" smtClean="0"/>
                  </a:p>
                  <a:p>
                    <a:r>
                      <a:rPr lang="ru-RU" baseline="0" dirty="0" smtClean="0"/>
                      <a:t> </a:t>
                    </a:r>
                    <a:fld id="{C7449773-6CC7-4735-ADF0-7CF4302D3113}" type="VALUE">
                      <a:rPr lang="ru-RU" baseline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 baseline="0" dirty="0" smtClean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953599537754994"/>
                      <c:h val="0.249169995149871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5B9-4B65-A6AB-2BEE44411795}"/>
                </c:ext>
              </c:extLst>
            </c:dLbl>
            <c:dLbl>
              <c:idx val="1"/>
              <c:layout>
                <c:manualLayout>
                  <c:x val="7.1313983555074234E-2"/>
                  <c:y val="-1.9235652195032669E-2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1EDEC973-08DD-43BB-B4DD-2E98C6ECBF21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5B9-4B65-A6AB-2BEE44411795}"/>
                </c:ext>
              </c:extLst>
            </c:dLbl>
            <c:dLbl>
              <c:idx val="2"/>
              <c:layout>
                <c:manualLayout>
                  <c:x val="-8.8353447400230184E-2"/>
                  <c:y val="-1.2266383656662939E-7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33E76E23-5DED-41CA-8152-B0D9457B7E96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7724905307331077"/>
                      <c:h val="0.2299515094964453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B9-4B65-A6AB-2BEE44411795}"/>
                </c:ext>
              </c:extLst>
            </c:dLbl>
            <c:dLbl>
              <c:idx val="3"/>
              <c:layout>
                <c:manualLayout>
                  <c:x val="-2.7425832671245674E-2"/>
                  <c:y val="-0.15930750947007519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D579DAFE-1748-466F-BCA4-2F8E353853E4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667387235720979"/>
                      <c:h val="0.3410663069181668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85B9-4B65-A6AB-2BEE44411795}"/>
                </c:ext>
              </c:extLst>
            </c:dLbl>
            <c:dLbl>
              <c:idx val="4"/>
              <c:layout>
                <c:manualLayout>
                  <c:x val="-4.7296376699699355E-2"/>
                  <c:y val="-0.14671184286207059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CD1900ED-BA3D-4A0E-A071-5C2C65A597F7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5B9-4B65-A6AB-2BEE44411795}"/>
                </c:ext>
              </c:extLst>
            </c:dLbl>
            <c:dLbl>
              <c:idx val="5"/>
              <c:layout>
                <c:manualLayout>
                  <c:x val="3.4600552936018682E-3"/>
                  <c:y val="1.6306930433167713E-3"/>
                </c:manualLayout>
              </c:layout>
              <c:tx>
                <c:rich>
                  <a:bodyPr/>
                  <a:lstStyle/>
                  <a:p>
                    <a:fld id="{D58044FD-F270-4294-8C57-23C022417B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F1D5ABD3-6206-44EE-83EB-F0A72EB5A2E9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8795236879559521"/>
                      <c:h val="0.2001991570050496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85B9-4B65-A6AB-2BEE444117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50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Национальная экономика</c:v>
                </c:pt>
                <c:pt idx="1">
                  <c:v>Образование</c:v>
                </c:pt>
                <c:pt idx="2">
                  <c:v>Жилищно-коммунальное хозяйство</c:v>
                </c:pt>
                <c:pt idx="3">
                  <c:v>Межбюджетные трансферты общего характера бюджетам бюджетной системы РФ</c:v>
                </c:pt>
                <c:pt idx="4">
                  <c:v>Здравоохранение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0.28399999999999997</c:v>
                </c:pt>
                <c:pt idx="1">
                  <c:v>0.17799999999999999</c:v>
                </c:pt>
                <c:pt idx="2">
                  <c:v>0.124</c:v>
                </c:pt>
                <c:pt idx="3">
                  <c:v>6.9000000000000006E-2</c:v>
                </c:pt>
                <c:pt idx="4">
                  <c:v>7.8E-2</c:v>
                </c:pt>
                <c:pt idx="5">
                  <c:v>0.16500000000000001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9-4B65-A6AB-2BEE4441179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rgbClr val="333333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239484908273047E-2"/>
          <c:y val="1.7121184970399547E-2"/>
          <c:w val="0.91564599445559058"/>
          <c:h val="0.499317821154169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62000"/>
                    <a:hueMod val="94000"/>
                    <a:satMod val="140000"/>
                    <a:lumMod val="110000"/>
                  </a:schemeClr>
                </a:gs>
                <a:gs pos="100000">
                  <a:schemeClr val="accent3">
                    <a:tint val="84000"/>
                    <a:satMod val="160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>
              <a:bevelT w="571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rgbClr val="021020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Здравоохранение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Обслуживание государственного и муниципального долга</c:v>
                </c:pt>
                <c:pt idx="12">
                  <c:v>Межбюджетные трансферты общего характера бюджетам бюджетной системы РФ</c:v>
                </c:pt>
              </c:strCache>
            </c:strRef>
          </c:cat>
          <c:val>
            <c:numRef>
              <c:f>Лист1!$B$2:$B$14</c:f>
              <c:numCache>
                <c:formatCode>0.0%</c:formatCode>
                <c:ptCount val="13"/>
                <c:pt idx="0">
                  <c:v>0.93899999999999995</c:v>
                </c:pt>
                <c:pt idx="1">
                  <c:v>0.99299999999999999</c:v>
                </c:pt>
                <c:pt idx="2">
                  <c:v>0.98299999999999998</c:v>
                </c:pt>
                <c:pt idx="3">
                  <c:v>0.995</c:v>
                </c:pt>
                <c:pt idx="4">
                  <c:v>0.998</c:v>
                </c:pt>
                <c:pt idx="5">
                  <c:v>0.98899999999999999</c:v>
                </c:pt>
                <c:pt idx="6">
                  <c:v>0.998</c:v>
                </c:pt>
                <c:pt idx="7">
                  <c:v>0.998</c:v>
                </c:pt>
                <c:pt idx="8">
                  <c:v>0.98799999999999999</c:v>
                </c:pt>
                <c:pt idx="9">
                  <c:v>0.97799999999999998</c:v>
                </c:pt>
                <c:pt idx="10">
                  <c:v>0.98599999999999999</c:v>
                </c:pt>
                <c:pt idx="11">
                  <c:v>1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66-4725-88F0-7815BA4182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7"/>
        <c:overlap val="-24"/>
        <c:axId val="149070960"/>
        <c:axId val="149068464"/>
      </c:barChart>
      <c:catAx>
        <c:axId val="149070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149068464"/>
        <c:crosses val="autoZero"/>
        <c:auto val="1"/>
        <c:lblAlgn val="ctr"/>
        <c:lblOffset val="100"/>
        <c:noMultiLvlLbl val="0"/>
      </c:catAx>
      <c:valAx>
        <c:axId val="149068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149070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21020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198432234565322"/>
          <c:y val="0.14300917220456691"/>
          <c:w val="0.36203582425767306"/>
          <c:h val="0.695697639286198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5"/>
          <c:dPt>
            <c:idx val="0"/>
            <c:bubble3D val="0"/>
            <c:spPr>
              <a:solidFill>
                <a:schemeClr val="accent3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1-85B9-4B65-A6AB-2BEE44411795}"/>
              </c:ext>
            </c:extLst>
          </c:dPt>
          <c:dPt>
            <c:idx val="1"/>
            <c:bubble3D val="0"/>
            <c:spPr>
              <a:solidFill>
                <a:schemeClr val="accent3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2-85B9-4B65-A6AB-2BEE4441179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3-85B9-4B65-A6AB-2BEE44411795}"/>
              </c:ext>
            </c:extLst>
          </c:dPt>
          <c:dPt>
            <c:idx val="3"/>
            <c:bubble3D val="0"/>
            <c:spPr>
              <a:solidFill>
                <a:schemeClr val="accent3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4-85B9-4B65-A6AB-2BEE44411795}"/>
              </c:ext>
            </c:extLst>
          </c:dPt>
          <c:dPt>
            <c:idx val="4"/>
            <c:bubble3D val="0"/>
            <c:spPr>
              <a:solidFill>
                <a:schemeClr val="accent3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5-85B9-4B65-A6AB-2BEE44411795}"/>
              </c:ext>
            </c:extLst>
          </c:dPt>
          <c:dPt>
            <c:idx val="5"/>
            <c:bubble3D val="0"/>
            <c:spPr>
              <a:solidFill>
                <a:schemeClr val="accent3">
                  <a:tint val="30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6-85B9-4B65-A6AB-2BEE44411795}"/>
              </c:ext>
            </c:extLst>
          </c:dPt>
          <c:dLbls>
            <c:dLbl>
              <c:idx val="0"/>
              <c:layout>
                <c:manualLayout>
                  <c:x val="-0.2197550707129427"/>
                  <c:y val="-0.17050379314094552"/>
                </c:manualLayout>
              </c:layout>
              <c:tx>
                <c:rich>
                  <a:bodyPr/>
                  <a:lstStyle/>
                  <a:p>
                    <a:fld id="{EB21CE13-2C5C-4BE0-B6EF-B0E1353A76B4}" type="CATEGORYNAME">
                      <a:rPr lang="ru-RU" smtClean="0"/>
                      <a:pPr/>
                      <a:t>[ИМЯ КАТЕГОРИИ]</a:t>
                    </a:fld>
                    <a:endParaRPr lang="ru-RU" dirty="0" smtClean="0"/>
                  </a:p>
                  <a:p>
                    <a:r>
                      <a:rPr lang="ru-RU" baseline="0" dirty="0" smtClean="0"/>
                      <a:t> </a:t>
                    </a:r>
                    <a:fld id="{6B371899-7276-4BFB-A331-EB14ADAD47B2}" type="VALUE">
                      <a:rPr lang="ru-RU" b="1" baseline="0"/>
                      <a:pPr/>
                      <a:t>[ЗНАЧЕНИЕ]</a:t>
                    </a:fld>
                    <a:endParaRPr lang="ru-RU" baseline="0" dirty="0" smtClean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6939596522939693"/>
                      <c:h val="0.1307525697061539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5B9-4B65-A6AB-2BEE44411795}"/>
                </c:ext>
              </c:extLst>
            </c:dLbl>
            <c:dLbl>
              <c:idx val="1"/>
              <c:layout>
                <c:manualLayout>
                  <c:x val="-9.8053463889620593E-2"/>
                  <c:y val="-0.15216636583706816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1EDEC973-08DD-43BB-B4DD-2E98C6ECBF21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5B9-4B65-A6AB-2BEE44411795}"/>
                </c:ext>
              </c:extLst>
            </c:dLbl>
            <c:dLbl>
              <c:idx val="2"/>
              <c:layout>
                <c:manualLayout>
                  <c:x val="-2.3071403268146023E-2"/>
                  <c:y val="-8.7364860135618561E-2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33E76E23-5DED-41CA-8152-B0D9457B7E96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B9-4B65-A6AB-2BEE44411795}"/>
                </c:ext>
              </c:extLst>
            </c:dLbl>
            <c:dLbl>
              <c:idx val="3"/>
              <c:layout>
                <c:manualLayout>
                  <c:x val="3.3453534738811644E-2"/>
                  <c:y val="-4.9332737783237771E-3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D579DAFE-1748-466F-BCA4-2F8E353853E4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994114067197732"/>
                      <c:h val="0.1501946970557797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85B9-4B65-A6AB-2BEE44411795}"/>
                </c:ext>
              </c:extLst>
            </c:dLbl>
            <c:dLbl>
              <c:idx val="4"/>
              <c:layout>
                <c:manualLayout>
                  <c:x val="0.11559744942911902"/>
                  <c:y val="-0.25139126052925415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CD1900ED-BA3D-4A0E-A071-5C2C65A597F7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5B9-4B65-A6AB-2BEE44411795}"/>
                </c:ext>
              </c:extLst>
            </c:dLbl>
            <c:dLbl>
              <c:idx val="5"/>
              <c:layout>
                <c:manualLayout>
                  <c:x val="-4.0374955719255957E-3"/>
                  <c:y val="-1.2869459900181634E-2"/>
                </c:manualLayout>
              </c:layout>
              <c:tx>
                <c:rich>
                  <a:bodyPr/>
                  <a:lstStyle/>
                  <a:p>
                    <a:fld id="{D58044FD-F270-4294-8C57-23C022417B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F1D5ABD3-6206-44EE-83EB-F0A72EB5A2E9}" type="VALUE">
                      <a:rPr lang="ru-RU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85B9-4B65-A6AB-2BEE444117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rgbClr val="021020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7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кинематография</c:v>
                </c:pt>
                <c:pt idx="2">
                  <c:v>Здравоохранение</c:v>
                </c:pt>
                <c:pt idx="3">
                  <c:v>Социальная политика</c:v>
                </c:pt>
                <c:pt idx="4">
                  <c:v>Физическая культура и спорт</c:v>
                </c:pt>
              </c:strCache>
            </c:strRef>
          </c:cat>
          <c:val>
            <c:numRef>
              <c:f>Лист1!$B$2:$B$6</c:f>
              <c:numCache>
                <c:formatCode>#\ ##0.0</c:formatCode>
                <c:ptCount val="5"/>
                <c:pt idx="0">
                  <c:v>4.7</c:v>
                </c:pt>
                <c:pt idx="1">
                  <c:v>0.6</c:v>
                </c:pt>
                <c:pt idx="2">
                  <c:v>2.1</c:v>
                </c:pt>
                <c:pt idx="3">
                  <c:v>4.3</c:v>
                </c:pt>
                <c:pt idx="4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9-4B65-A6AB-2BEE4441179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27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961535704900016"/>
          <c:y val="0.12343736937516185"/>
          <c:w val="0.47298171738731515"/>
          <c:h val="0.8585940047616876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"/>
          <c:dPt>
            <c:idx val="0"/>
            <c:bubble3D val="0"/>
            <c:spPr>
              <a:solidFill>
                <a:schemeClr val="accent3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F4C-4074-8831-339256027272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3F4C-4074-8831-339256027272}"/>
              </c:ext>
            </c:extLst>
          </c:dPt>
          <c:dLbls>
            <c:dLbl>
              <c:idx val="0"/>
              <c:layout>
                <c:manualLayout>
                  <c:x val="0.19628552940381105"/>
                  <c:y val="-7.3828120458407989E-2"/>
                </c:manualLayout>
              </c:layout>
              <c:tx>
                <c:rich>
                  <a:bodyPr/>
                  <a:lstStyle/>
                  <a:p>
                    <a:fld id="{A94FB697-D856-471C-AF7E-69127BBC12E5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359371563864633"/>
                      <c:h val="0.2433515475300475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F4C-4074-8831-339256027272}"/>
                </c:ext>
              </c:extLst>
            </c:dLbl>
            <c:dLbl>
              <c:idx val="1"/>
              <c:layout>
                <c:manualLayout>
                  <c:x val="-0.22483059584907708"/>
                  <c:y val="9.8437493944543833E-2"/>
                </c:manualLayout>
              </c:layout>
              <c:tx>
                <c:rich>
                  <a:bodyPr/>
                  <a:lstStyle/>
                  <a:p>
                    <a:fld id="{1BF21135-2CB4-4B44-9DC5-F0D1643B16FC}" type="CATEGORYNAME">
                      <a:rPr lang="ru-RU" dirty="0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742110990206747"/>
                      <c:h val="0.1840781136762971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3F4C-4074-8831-3392560272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Расходы за счет средств федерального бюджета</c:v>
                </c:pt>
                <c:pt idx="1">
                  <c:v>Расходы за счет средств краевого бюджета</c:v>
                </c:pt>
              </c:strCache>
            </c:str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1.8</c:v>
                </c:pt>
                <c:pt idx="1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4C-4074-8831-33925602727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28"/>
        <c:holeSize val="4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rgbClr val="333333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5583084556136974E-2"/>
          <c:y val="0.17757469322923075"/>
          <c:w val="0.96883383088772601"/>
          <c:h val="0.79376387239870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3"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25400" dist="12700" dir="13500000">
                <a:srgbClr val="000000">
                  <a:alpha val="45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241300" prst="angle"/>
              <a:bevelB/>
            </a:sp3d>
          </c:spPr>
          <c:invertIfNegative val="0"/>
          <c:dLbls>
            <c:dLbl>
              <c:idx val="0"/>
              <c:layout>
                <c:manualLayout>
                  <c:x val="0"/>
                  <c:y val="0.195332162552153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8C1-42BB-A8C8-20BBCBA923F1}"/>
                </c:ext>
              </c:extLst>
            </c:dLbl>
            <c:dLbl>
              <c:idx val="1"/>
              <c:layout>
                <c:manualLayout>
                  <c:x val="8.4998643033474403E-3"/>
                  <c:y val="0.131912629255999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8C1-42BB-A8C8-20BBCBA923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tx1">
                        <a:lumMod val="10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Исполнение на 01.10.2022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113.4</c:v>
                </c:pt>
                <c:pt idx="1">
                  <c:v>25.4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C1-42BB-A8C8-20BBCBA923F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44"/>
        <c:gapDepth val="149"/>
        <c:shape val="box"/>
        <c:axId val="1745454719"/>
        <c:axId val="1745468031"/>
        <c:axId val="0"/>
      </c:bar3DChart>
      <c:catAx>
        <c:axId val="174545471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45468031"/>
        <c:crosses val="autoZero"/>
        <c:auto val="1"/>
        <c:lblAlgn val="ctr"/>
        <c:lblOffset val="100"/>
        <c:noMultiLvlLbl val="0"/>
      </c:catAx>
      <c:valAx>
        <c:axId val="1745468031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454547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452769300837091E-2"/>
          <c:y val="2.3519622076794904E-2"/>
          <c:w val="0.8766672430715724"/>
          <c:h val="0.767486726901653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76000"/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3">
                    <a:shade val="76000"/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prstMaterial="plastic">
              <a:bevelT w="254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                             (27,6 % от годовых ассигнований)</c:v>
                </c:pt>
                <c:pt idx="1">
                  <c:v>Субсидии                           (15,9 % от годовых ассигнований)</c:v>
                </c:pt>
                <c:pt idx="2">
                  <c:v>Субвенции                       (22,9 % от годовых ассигнований)</c:v>
                </c:pt>
                <c:pt idx="3">
                  <c:v>Иные МБТ                         (23,5 % от годовых ассигнований)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3.9</c:v>
                </c:pt>
                <c:pt idx="1">
                  <c:v>6.7</c:v>
                </c:pt>
                <c:pt idx="2">
                  <c:v>14.3</c:v>
                </c:pt>
                <c:pt idx="3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A6-4612-83F7-A40EAF9ED20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77000"/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3">
                    <a:tint val="77000"/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prstMaterial="plastic">
              <a:bevelT w="254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                             (27,6 % от годовых ассигнований)</c:v>
                </c:pt>
                <c:pt idx="1">
                  <c:v>Субсидии                           (15,9 % от годовых ассигнований)</c:v>
                </c:pt>
                <c:pt idx="2">
                  <c:v>Субвенции                       (22,9 % от годовых ассигнований)</c:v>
                </c:pt>
                <c:pt idx="3">
                  <c:v>Иные МБТ                         (23,5 % от годовых ассигнований)</c:v>
                </c:pt>
              </c:strCache>
            </c:strRef>
          </c:cat>
          <c:val>
            <c:numRef>
              <c:f>Лист1!$C$2:$C$5</c:f>
              <c:numCache>
                <c:formatCode>#,##0.00</c:formatCode>
                <c:ptCount val="4"/>
                <c:pt idx="0">
                  <c:v>1.06</c:v>
                </c:pt>
                <c:pt idx="1">
                  <c:v>1.06</c:v>
                </c:pt>
                <c:pt idx="2" formatCode="#\ ##0.0">
                  <c:v>3.3</c:v>
                </c:pt>
                <c:pt idx="3" formatCode="#\ ##0.0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A6-4612-83F7-A40EAF9ED20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-6"/>
        <c:axId val="2005208832"/>
        <c:axId val="2005209248"/>
      </c:barChart>
      <c:catAx>
        <c:axId val="2005208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2005209248"/>
        <c:crosses val="autoZero"/>
        <c:auto val="1"/>
        <c:lblAlgn val="ctr"/>
        <c:lblOffset val="100"/>
        <c:noMultiLvlLbl val="0"/>
      </c:catAx>
      <c:valAx>
        <c:axId val="20052092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005208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5.4770708563996774E-2"/>
          <c:y val="6.0853527260486755E-2"/>
          <c:w val="0.402080513211444"/>
          <c:h val="0.1282928070686019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rgbClr val="333333"/>
              </a:solidFill>
              <a:latin typeface="Palatino Linotype" panose="0204050205050503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rgbClr val="333333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3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6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7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3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9" y="3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32C06-B825-4C6B-AA59-271F2737DC57}" type="datetimeFigureOut">
              <a:rPr lang="ru-RU" smtClean="0"/>
              <a:t>11.05.2023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9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C54C25-816F-47BB-8EE8-CC03D7D462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4288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20405-C40C-45C8-9EC5-31C93BD49D6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899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DB4992-EBF8-47A8-9EEA-7CC66BEDCCD2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851589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3178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9207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B4992-EBF8-47A8-9EEA-7CC66BEDCCD2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0668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3400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9706-4505-45B9-B71E-242D7190F425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74220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03496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6173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96165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806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BAB45-93A2-41FA-8488-695C3A45035B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2320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88757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99DD-DFD1-47AD-BAFF-B6506E889706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66533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0705708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6961244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00953578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3808488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38435955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1020972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66612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675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9579706-4505-45B9-B71E-242D7190F425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157247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2223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73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1937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7698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D1BAB45-93A2-41FA-8488-695C3A45035B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19040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88A99DD-DFD1-47AD-BAFF-B6506E889706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623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732B1227-133A-4D2A-9B06-9DDD9865B4B5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21083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</p:sldLayoutIdLst>
  <p:hf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32B1227-133A-4D2A-9B06-9DDD9865B4B5}" type="datetime1">
              <a:rPr lang="ru-RU" smtClean="0"/>
              <a:t>11.05.2023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5125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08" r:id="rId5"/>
    <p:sldLayoutId id="2147484109" r:id="rId6"/>
    <p:sldLayoutId id="2147484110" r:id="rId7"/>
    <p:sldLayoutId id="2147484111" r:id="rId8"/>
    <p:sldLayoutId id="2147484112" r:id="rId9"/>
    <p:sldLayoutId id="2147484113" r:id="rId10"/>
    <p:sldLayoutId id="2147484114" r:id="rId11"/>
    <p:sldLayoutId id="2147484115" r:id="rId12"/>
    <p:sldLayoutId id="2147484116" r:id="rId13"/>
    <p:sldLayoutId id="2147484117" r:id="rId14"/>
    <p:sldLayoutId id="2147484118" r:id="rId15"/>
    <p:sldLayoutId id="2147484119" r:id="rId16"/>
    <p:sldLayoutId id="2147484120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4500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76535" y="548680"/>
            <a:ext cx="5041094" cy="504056"/>
          </a:xfrm>
        </p:spPr>
        <p:txBody>
          <a:bodyPr>
            <a:noAutofit/>
          </a:bodyPr>
          <a:lstStyle/>
          <a:p>
            <a:pPr algn="l"/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</a:rPr>
              <a:t>Министерство финансов Камчатского края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31791" y="2644922"/>
            <a:ext cx="9785838" cy="183841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ОТЧЕТ ОБ ИСПОЛНЕНИИ КРАЕВОГО БЮДЖЕТА ЗА 1 КВАРТАЛ 2023 ГОДА</a:t>
            </a:r>
            <a:endParaRPr lang="ru-RU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</a:endParaRPr>
          </a:p>
        </p:txBody>
      </p:sp>
      <p:pic>
        <p:nvPicPr>
          <p:cNvPr id="1026" name="Picture 2" descr="Герб Камчатского кра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919" y="395895"/>
            <a:ext cx="6477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169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698" y="654188"/>
            <a:ext cx="11283885" cy="85697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u="sng" dirty="0" smtClean="0">
                <a:solidFill>
                  <a:srgbClr val="323232"/>
                </a:solidFill>
                <a:latin typeface="Palatino Linotype" panose="02040502050505030304" pitchFamily="18" charset="0"/>
                <a:ea typeface="+mn-ea"/>
                <a:cs typeface="+mn-cs"/>
              </a:rPr>
              <a:t>Выводы </a:t>
            </a:r>
            <a:r>
              <a:rPr lang="ru-RU" sz="24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по Итогам </a:t>
            </a:r>
            <a:r>
              <a:rPr lang="ru-RU" sz="24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исполнения краевого бюджета </a:t>
            </a:r>
            <a:r>
              <a:rPr lang="ru-RU" sz="24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/>
            </a:r>
            <a:br>
              <a:rPr lang="ru-RU" sz="24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4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за </a:t>
            </a:r>
            <a:r>
              <a:rPr lang="ru-RU" sz="24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1 квартал 2023 года  </a:t>
            </a:r>
            <a:endParaRPr lang="ru-RU" sz="24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826885" y="57780"/>
            <a:ext cx="1248383" cy="365125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9</a:t>
            </a:r>
          </a:p>
        </p:txBody>
      </p:sp>
      <p:sp>
        <p:nvSpPr>
          <p:cNvPr id="12" name="Прямоугольник с одним вырезанным углом 11"/>
          <p:cNvSpPr/>
          <p:nvPr/>
        </p:nvSpPr>
        <p:spPr>
          <a:xfrm>
            <a:off x="1704739" y="1955892"/>
            <a:ext cx="9783627" cy="1098463"/>
          </a:xfrm>
          <a:prstGeom prst="snip1Rect">
            <a:avLst/>
          </a:prstGeom>
          <a:solidFill>
            <a:srgbClr val="C5C5C5">
              <a:alpha val="24706"/>
            </a:srgbClr>
          </a:solidFill>
          <a:ln w="28575" cmpd="dbl">
            <a:solidFill>
              <a:srgbClr val="1D48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021020"/>
                </a:solidFill>
                <a:latin typeface="Palatino Linotype" panose="02040502050505030304" pitchFamily="18" charset="0"/>
              </a:rPr>
              <a:t>Сокращение по сравнению с 1 кварталом 2022 года поступлений в краевой бюджет налоговых доходов на 248,6 млн рублей или 3,9 %, в том числе за счет внедрение </a:t>
            </a:r>
            <a:r>
              <a:rPr lang="ru-RU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с</a:t>
            </a:r>
          </a:p>
          <a:p>
            <a:r>
              <a:rPr lang="ru-RU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1 </a:t>
            </a:r>
            <a:r>
              <a:rPr lang="ru-RU" dirty="0">
                <a:solidFill>
                  <a:srgbClr val="021020"/>
                </a:solidFill>
                <a:latin typeface="Palatino Linotype" panose="02040502050505030304" pitchFamily="18" charset="0"/>
              </a:rPr>
              <a:t>января 2023 года института единого налогового </a:t>
            </a:r>
            <a:r>
              <a:rPr lang="ru-RU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счета.</a:t>
            </a:r>
            <a:endParaRPr lang="ru-RU" dirty="0">
              <a:solidFill>
                <a:srgbClr val="02102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4" name="Шеврон 13"/>
          <p:cNvSpPr/>
          <p:nvPr/>
        </p:nvSpPr>
        <p:spPr>
          <a:xfrm rot="5400000">
            <a:off x="372908" y="3192736"/>
            <a:ext cx="1279923" cy="1128409"/>
          </a:xfrm>
          <a:prstGeom prst="chevron">
            <a:avLst/>
          </a:prstGeom>
          <a:solidFill>
            <a:srgbClr val="339966"/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с одним вырезанным углом 14"/>
          <p:cNvSpPr/>
          <p:nvPr/>
        </p:nvSpPr>
        <p:spPr>
          <a:xfrm>
            <a:off x="1737920" y="3370241"/>
            <a:ext cx="9713156" cy="1102005"/>
          </a:xfrm>
          <a:prstGeom prst="snip1Rect">
            <a:avLst/>
          </a:prstGeom>
          <a:solidFill>
            <a:srgbClr val="C5C5C5">
              <a:alpha val="24706"/>
            </a:srgbClr>
          </a:solidFill>
          <a:ln w="28575" cmpd="dbl">
            <a:solidFill>
              <a:srgbClr val="1D48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021020"/>
                </a:solidFill>
                <a:latin typeface="Palatino Linotype" panose="02040502050505030304" pitchFamily="18" charset="0"/>
              </a:rPr>
              <a:t>Своевременное обеспечение принимаемых расходных обязательств финансовыми ресурсами за счет использования механизма пополнения единого счета краевого бюджета свободными остатками средств с казначейских счетов.</a:t>
            </a:r>
            <a:endParaRPr lang="ru-RU" dirty="0">
              <a:solidFill>
                <a:srgbClr val="02102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7" name="Шеврон 16"/>
          <p:cNvSpPr/>
          <p:nvPr/>
        </p:nvSpPr>
        <p:spPr>
          <a:xfrm rot="5400000">
            <a:off x="369677" y="4475889"/>
            <a:ext cx="1286383" cy="1128410"/>
          </a:xfrm>
          <a:prstGeom prst="chevron">
            <a:avLst/>
          </a:prstGeom>
          <a:solidFill>
            <a:srgbClr val="339966"/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с одним вырезанным углом 20"/>
          <p:cNvSpPr/>
          <p:nvPr/>
        </p:nvSpPr>
        <p:spPr>
          <a:xfrm>
            <a:off x="1734206" y="4788131"/>
            <a:ext cx="9713156" cy="1487978"/>
          </a:xfrm>
          <a:prstGeom prst="snip1Rect">
            <a:avLst/>
          </a:prstGeom>
          <a:solidFill>
            <a:srgbClr val="C5C5C5">
              <a:alpha val="24706"/>
            </a:srgbClr>
          </a:solidFill>
          <a:ln w="28575" cmpd="dbl">
            <a:solidFill>
              <a:srgbClr val="1D48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021020"/>
                </a:solidFill>
                <a:latin typeface="Palatino Linotype" panose="02040502050505030304" pitchFamily="18" charset="0"/>
              </a:rPr>
              <a:t>Исполнение краевого бюджета по расходам, осуществляемым за счет целевых федеральных средств в 1 квартале 2023 года составило 21,3 % от утвержденных на </a:t>
            </a:r>
            <a:r>
              <a:rPr lang="ru-RU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/>
            </a:r>
            <a:br>
              <a:rPr lang="ru-RU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</a:br>
            <a:r>
              <a:rPr lang="ru-RU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2023 </a:t>
            </a:r>
            <a:r>
              <a:rPr lang="ru-RU" dirty="0">
                <a:solidFill>
                  <a:srgbClr val="021020"/>
                </a:solidFill>
                <a:latin typeface="Palatino Linotype" panose="02040502050505030304" pitchFamily="18" charset="0"/>
              </a:rPr>
              <a:t>год ассигнований, при установленном типовым графиком (контрольных точек) бюджетных и закупочных процедур на федеральном уровне значении на 01.04.2023 – 25,0 %. </a:t>
            </a:r>
            <a:endParaRPr lang="ru-RU" dirty="0">
              <a:solidFill>
                <a:srgbClr val="02102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23" name="Шеврон 22"/>
          <p:cNvSpPr/>
          <p:nvPr/>
        </p:nvSpPr>
        <p:spPr>
          <a:xfrm rot="5400000">
            <a:off x="443800" y="5681688"/>
            <a:ext cx="1138136" cy="1128410"/>
          </a:xfrm>
          <a:prstGeom prst="chevron">
            <a:avLst/>
          </a:prstGeom>
          <a:solidFill>
            <a:srgbClr val="339966"/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Шеврон 12"/>
          <p:cNvSpPr/>
          <p:nvPr/>
        </p:nvSpPr>
        <p:spPr>
          <a:xfrm rot="5400000">
            <a:off x="372906" y="2031649"/>
            <a:ext cx="1279923" cy="1128409"/>
          </a:xfrm>
          <a:prstGeom prst="chevron">
            <a:avLst/>
          </a:prstGeom>
          <a:solidFill>
            <a:srgbClr val="339966"/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25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159116" y="1512007"/>
            <a:ext cx="2441582" cy="1341987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242412" y="1652096"/>
            <a:ext cx="22749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Плановый объем </a:t>
            </a:r>
          </a:p>
          <a:p>
            <a:pPr algn="ctr"/>
            <a:r>
              <a:rPr lang="ru-RU" sz="1600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ассигнований</a:t>
            </a:r>
            <a:endParaRPr lang="ru-RU" sz="1600" dirty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702597" y="296092"/>
            <a:ext cx="10893895" cy="1050141"/>
          </a:xfrm>
        </p:spPr>
        <p:txBody>
          <a:bodyPr spcCol="72000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Структура доходов краевого бюджета</a:t>
            </a: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/>
            </a:r>
            <a:b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ЗА 1 КВАРТАЛ 2023 </a:t>
            </a:r>
            <a:r>
              <a:rPr lang="ru-RU" sz="28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года</a:t>
            </a:r>
            <a:endParaRPr lang="ru-RU" sz="28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800842" y="296092"/>
            <a:ext cx="1154723" cy="219200"/>
          </a:xfrm>
        </p:spPr>
        <p:txBody>
          <a:bodyPr/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Слайд 1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01094339"/>
              </p:ext>
            </p:extLst>
          </p:nvPr>
        </p:nvGraphicFramePr>
        <p:xfrm>
          <a:off x="1676129" y="2612346"/>
          <a:ext cx="10515871" cy="4786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487721" y="2120527"/>
            <a:ext cx="1640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(млрд рублей)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62398" y="2269219"/>
            <a:ext cx="114005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111,2</a:t>
            </a:r>
            <a:endParaRPr lang="ru-RU" sz="3200" b="1" cap="none" spc="50" dirty="0">
              <a:ln w="9525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0147" y="1573303"/>
            <a:ext cx="290656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Всего доходов: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91128" y="1530703"/>
            <a:ext cx="2596071" cy="1323291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968842" y="2319958"/>
            <a:ext cx="140936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24,0 </a:t>
            </a:r>
            <a:r>
              <a:rPr lang="ru-RU" sz="32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091730" y="1573303"/>
            <a:ext cx="29948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 Процент исполнения от планового объема ассигнований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254103" y="1518560"/>
            <a:ext cx="2441582" cy="133543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>
            <a:spLocks noChangeAspect="1"/>
          </p:cNvSpPr>
          <p:nvPr/>
        </p:nvSpPr>
        <p:spPr>
          <a:xfrm>
            <a:off x="5955006" y="1735183"/>
            <a:ext cx="3037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Исполнение </a:t>
            </a:r>
          </a:p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010013" y="2241600"/>
            <a:ext cx="92845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26,6</a:t>
            </a:r>
            <a:endParaRPr lang="ru-RU" sz="3200" b="1" spc="50" dirty="0">
              <a:ln w="9525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97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1018375" y="263363"/>
            <a:ext cx="10515600" cy="1050141"/>
          </a:xfrm>
          <a:effectLst/>
        </p:spPr>
        <p:txBody>
          <a:bodyPr vert="horz" lIns="91440" tIns="45720" rIns="91440" bIns="45720" spcCol="720000" rtlCol="0" anchor="ctr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Структура расходов краевого бюджета</a:t>
            </a:r>
            <a:b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за 1 квартал 2023 года</a:t>
            </a:r>
            <a:endParaRPr lang="ru-RU" sz="2800" b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80326" y="263363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Слайд 2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419384214"/>
              </p:ext>
            </p:extLst>
          </p:nvPr>
        </p:nvGraphicFramePr>
        <p:xfrm>
          <a:off x="139012" y="2860746"/>
          <a:ext cx="11176700" cy="40761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476077" y="2507751"/>
            <a:ext cx="10176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accent1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2000" u="sng" dirty="0" smtClean="0">
                <a:solidFill>
                  <a:srgbClr val="000000"/>
                </a:solidFill>
              </a:rPr>
              <a:t>Основная доля в общем объеме расходов по исполнению краевого бюджета по разделам классификации расходов бюджета</a:t>
            </a:r>
            <a:endParaRPr lang="ru-RU" sz="2000" u="sng" dirty="0">
              <a:solidFill>
                <a:srgbClr val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170" y="1366341"/>
            <a:ext cx="293381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Всего</a:t>
            </a:r>
            <a:r>
              <a:rPr lang="ru-RU" sz="28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 расходов: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01096" y="1351019"/>
            <a:ext cx="2818779" cy="100977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609541" y="1502966"/>
            <a:ext cx="34017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Плановый объем расходов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17852" y="1347379"/>
            <a:ext cx="2670050" cy="1013409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059842" y="1366341"/>
            <a:ext cx="2718223" cy="100694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220787" y="1860102"/>
            <a:ext cx="1640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(млрд рублей)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855873" y="1896857"/>
            <a:ext cx="90922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116,7</a:t>
            </a:r>
            <a:endParaRPr lang="ru-RU" sz="3200" b="1" spc="50" dirty="0">
              <a:ln w="9525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19" name="TextBox 18"/>
          <p:cNvSpPr txBox="1">
            <a:spLocks noChangeAspect="1"/>
          </p:cNvSpPr>
          <p:nvPr/>
        </p:nvSpPr>
        <p:spPr>
          <a:xfrm>
            <a:off x="5881376" y="1514526"/>
            <a:ext cx="3037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sz="1600" dirty="0"/>
              <a:t>Исполнение </a:t>
            </a:r>
            <a:r>
              <a:rPr lang="ru-RU" sz="1600" dirty="0" smtClean="0"/>
              <a:t>  </a:t>
            </a:r>
            <a:endParaRPr lang="ru-RU" sz="1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958125" y="1870767"/>
            <a:ext cx="74892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26,2</a:t>
            </a:r>
            <a:endParaRPr lang="ru-RU" sz="2400" b="1" spc="50" dirty="0">
              <a:ln w="9525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918401" y="1328994"/>
            <a:ext cx="2994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sz="1600" dirty="0"/>
              <a:t> Процент исполнения от планового объема расходов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9991018" y="1845897"/>
            <a:ext cx="111280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22,5 </a:t>
            </a:r>
            <a:r>
              <a:rPr lang="ru-RU" sz="24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323508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987832356"/>
              </p:ext>
            </p:extLst>
          </p:nvPr>
        </p:nvGraphicFramePr>
        <p:xfrm>
          <a:off x="284756" y="1280490"/>
          <a:ext cx="11531616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520891" y="339949"/>
            <a:ext cx="11059346" cy="1050141"/>
          </a:xfrm>
        </p:spPr>
        <p:txBody>
          <a:bodyPr spcCol="72000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кассового плана по расходам краевого бюджета за </a:t>
            </a:r>
            <a:b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1 квартал 2023 года </a:t>
            </a:r>
            <a: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по разделам классификации расходов бюджетов </a:t>
            </a:r>
            <a:endParaRPr lang="ru-RU" sz="20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956612" y="230349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3</a:t>
            </a:r>
          </a:p>
        </p:txBody>
      </p:sp>
    </p:spTree>
    <p:extLst>
      <p:ext uri="{BB962C8B-B14F-4D97-AF65-F5344CB8AC3E}">
        <p14:creationId xmlns:p14="http://schemas.microsoft.com/office/powerpoint/2010/main" val="943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914000" y="513152"/>
            <a:ext cx="10515600" cy="863340"/>
          </a:xfrm>
        </p:spPr>
        <p:txBody>
          <a:bodyPr spcCol="72000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социально-значимых расходов </a:t>
            </a:r>
            <a:b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краевого бюджета за </a:t>
            </a: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1 квартал 2023 года</a:t>
            </a:r>
            <a:endParaRPr lang="ru-RU" sz="2800" b="1" u="sng" dirty="0">
              <a:solidFill>
                <a:srgbClr val="333333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41415" y="293952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4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059084576"/>
              </p:ext>
            </p:extLst>
          </p:nvPr>
        </p:nvGraphicFramePr>
        <p:xfrm>
          <a:off x="309476" y="1376492"/>
          <a:ext cx="11009300" cy="5729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442042" y="1705548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sp>
        <p:nvSpPr>
          <p:cNvPr id="2" name="Блок-схема: альтернативный процесс 1"/>
          <p:cNvSpPr/>
          <p:nvPr/>
        </p:nvSpPr>
        <p:spPr>
          <a:xfrm>
            <a:off x="7830361" y="5315557"/>
            <a:ext cx="4191000" cy="1343025"/>
          </a:xfrm>
          <a:prstGeom prst="flowChartAlternateProcess">
            <a:avLst/>
          </a:prstGeom>
          <a:pattFill prst="pct30">
            <a:fgClr>
              <a:schemeClr val="accent4">
                <a:lumMod val="20000"/>
                <a:lumOff val="80000"/>
              </a:schemeClr>
            </a:fgClr>
            <a:bgClr>
              <a:schemeClr val="bg1"/>
            </a:bgClr>
          </a:patt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Объем исполнения социально-значимых расходов краевого бюджета – </a:t>
            </a:r>
            <a:r>
              <a:rPr lang="ru-RU" sz="2000" b="1" i="1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12,2 (23,5 </a:t>
            </a:r>
            <a:r>
              <a:rPr lang="ru-RU" sz="2000" b="1" i="1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% от годовых ассигнований)</a:t>
            </a:r>
            <a:endParaRPr lang="ru-RU" sz="2000" b="1" i="1" dirty="0">
              <a:solidFill>
                <a:srgbClr val="02102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8070" y="2402797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16,0 </a:t>
            </a:r>
            <a:r>
              <a:rPr lang="ru-RU" sz="1600" i="1" dirty="0" smtClean="0"/>
              <a:t>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790672" y="3987404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38,8 </a:t>
            </a:r>
            <a:r>
              <a:rPr lang="ru-RU" sz="1600" i="1" dirty="0" smtClean="0"/>
              <a:t>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1345450" y="5987069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24,6 </a:t>
            </a:r>
            <a:r>
              <a:rPr lang="ru-RU" sz="1600" i="1" dirty="0" smtClean="0"/>
              <a:t>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8148300" y="2830165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25,8 </a:t>
            </a:r>
            <a:r>
              <a:rPr lang="ru-RU" sz="1600" i="1" dirty="0" smtClean="0"/>
              <a:t>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8977024" y="4438393"/>
            <a:ext cx="2044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28,7 </a:t>
            </a:r>
            <a:r>
              <a:rPr lang="ru-RU" sz="1600" i="1" dirty="0" smtClean="0"/>
              <a:t>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</p:spTree>
    <p:extLst>
      <p:ext uri="{BB962C8B-B14F-4D97-AF65-F5344CB8AC3E}">
        <p14:creationId xmlns:p14="http://schemas.microsoft.com/office/powerpoint/2010/main" val="163216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5732" y="504269"/>
            <a:ext cx="10440477" cy="85697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расходов </a:t>
            </a:r>
            <a:r>
              <a:rPr lang="ru-RU" sz="24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краевого бюджета на </a:t>
            </a:r>
            <a:r>
              <a:rPr lang="ru-RU" sz="24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реализацию краевых инвестиционных мероприятий з</a:t>
            </a:r>
            <a:r>
              <a:rPr lang="ru-RU" sz="24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а </a:t>
            </a:r>
            <a:r>
              <a:rPr lang="ru-RU" sz="24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1 квартал 2023 года</a:t>
            </a:r>
            <a:endParaRPr lang="ru-RU" sz="2400" b="1" u="sng" dirty="0">
              <a:solidFill>
                <a:srgbClr val="333333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972800" y="59069"/>
            <a:ext cx="1003069" cy="365125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5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828058839"/>
              </p:ext>
            </p:extLst>
          </p:nvPr>
        </p:nvGraphicFramePr>
        <p:xfrm>
          <a:off x="162838" y="1292027"/>
          <a:ext cx="11813031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0145792" y="1899649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65020" y="3453670"/>
            <a:ext cx="1878898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2,3</a:t>
            </a:r>
            <a:endParaRPr lang="ru-RU" sz="4000" b="1" dirty="0" smtClean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ru-RU" b="1" i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14,9 </a:t>
            </a:r>
            <a:r>
              <a:rPr lang="ru-RU" b="1" i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% </a:t>
            </a:r>
          </a:p>
          <a:p>
            <a:pPr algn="ctr"/>
            <a:r>
              <a:rPr lang="ru-RU" b="1" i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от годовых ассигнований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50937" y="2465756"/>
            <a:ext cx="13485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0,5</a:t>
            </a:r>
            <a:endParaRPr lang="ru-RU" sz="2400" b="1" dirty="0" smtClean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ru-RU" sz="1400" i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8,4 </a:t>
            </a:r>
            <a:r>
              <a:rPr lang="ru-RU" sz="1400" i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% </a:t>
            </a:r>
          </a:p>
          <a:p>
            <a:pPr algn="ctr"/>
            <a:r>
              <a:rPr lang="ru-RU" sz="1400" i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от годовых ассигнований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77385" y="2352288"/>
            <a:ext cx="164019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</a:schemeClr>
                </a:solidFill>
                <a:latin typeface="Palatino Linotype" panose="02040502050505030304" pitchFamily="18" charset="0"/>
              </a:rPr>
              <a:t>1,8</a:t>
            </a:r>
            <a:endParaRPr lang="ru-RU" sz="2400" b="1" dirty="0" smtClean="0">
              <a:solidFill>
                <a:schemeClr val="bg1">
                  <a:lumMod val="85000"/>
                </a:schemeClr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ru-RU" sz="1400" i="1" dirty="0" smtClean="0">
                <a:solidFill>
                  <a:schemeClr val="bg1">
                    <a:lumMod val="85000"/>
                  </a:schemeClr>
                </a:solidFill>
                <a:latin typeface="Palatino Linotype" panose="02040502050505030304" pitchFamily="18" charset="0"/>
              </a:rPr>
              <a:t>18,8 </a:t>
            </a:r>
            <a:r>
              <a:rPr lang="ru-RU" sz="1400" i="1" dirty="0" smtClean="0">
                <a:solidFill>
                  <a:schemeClr val="bg1">
                    <a:lumMod val="85000"/>
                  </a:schemeClr>
                </a:solidFill>
                <a:latin typeface="Palatino Linotype" panose="02040502050505030304" pitchFamily="18" charset="0"/>
              </a:rPr>
              <a:t>% от годовых ассигнований</a:t>
            </a:r>
          </a:p>
        </p:txBody>
      </p:sp>
    </p:spTree>
    <p:extLst>
      <p:ext uri="{BB962C8B-B14F-4D97-AF65-F5344CB8AC3E}">
        <p14:creationId xmlns:p14="http://schemas.microsoft.com/office/powerpoint/2010/main" val="2840791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4280960327"/>
              </p:ext>
            </p:extLst>
          </p:nvPr>
        </p:nvGraphicFramePr>
        <p:xfrm>
          <a:off x="798678" y="1614329"/>
          <a:ext cx="8964849" cy="500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932650" y="487482"/>
            <a:ext cx="10515600" cy="863340"/>
          </a:xfrm>
        </p:spPr>
        <p:txBody>
          <a:bodyPr spcCol="72000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Расходы на реализацию государственных программ Камчатского края </a:t>
            </a: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за 1 квартал </a:t>
            </a:r>
            <a:b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</a:b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2023 года</a:t>
            </a:r>
            <a:endParaRPr lang="ru-RU" sz="2800" b="1" u="sng" dirty="0">
              <a:solidFill>
                <a:srgbClr val="333333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86037" y="191727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127503" y="2888963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2512948" y="1712422"/>
            <a:ext cx="2423770" cy="922712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5000">
                <a:schemeClr val="bg1">
                  <a:lumMod val="95000"/>
                </a:schemeClr>
              </a:gs>
              <a:gs pos="100000">
                <a:srgbClr val="D1DBE5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  <a:hueMod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Плановый объем </a:t>
            </a: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ассигнований</a:t>
            </a:r>
            <a:endParaRPr lang="ru-RU" dirty="0">
              <a:solidFill>
                <a:srgbClr val="0000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28" name="Прямоугольник с двумя скругленными противолежащими углами 27"/>
          <p:cNvSpPr/>
          <p:nvPr/>
        </p:nvSpPr>
        <p:spPr>
          <a:xfrm flipH="1">
            <a:off x="5665585" y="1712422"/>
            <a:ext cx="2417649" cy="922712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5000">
                <a:schemeClr val="bg1">
                  <a:lumMod val="95000"/>
                </a:schemeClr>
              </a:gs>
              <a:gs pos="100000">
                <a:srgbClr val="D1DBE5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  <a:hueMod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Исполнение </a:t>
            </a:r>
            <a:r>
              <a:rPr lang="ru-RU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 </a:t>
            </a:r>
            <a:endParaRPr lang="ru-RU" dirty="0">
              <a:solidFill>
                <a:srgbClr val="0000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29" name="Прямоугольник с двумя скругленными противолежащими углами 28"/>
          <p:cNvSpPr/>
          <p:nvPr/>
        </p:nvSpPr>
        <p:spPr>
          <a:xfrm>
            <a:off x="8815166" y="1712422"/>
            <a:ext cx="2889115" cy="922711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5000">
                <a:schemeClr val="bg1">
                  <a:lumMod val="95000"/>
                </a:schemeClr>
              </a:gs>
              <a:gs pos="100000">
                <a:srgbClr val="D1DBE5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  <a:hueMod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Процент исполнения от планового объема ассигнований – </a:t>
            </a:r>
            <a:r>
              <a:rPr lang="ru-RU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22,4 </a:t>
            </a:r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121462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923752766"/>
              </p:ext>
            </p:extLst>
          </p:nvPr>
        </p:nvGraphicFramePr>
        <p:xfrm>
          <a:off x="1054253" y="1381579"/>
          <a:ext cx="10264775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697" y="365125"/>
            <a:ext cx="11283885" cy="85697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2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Межбюджетные трансферты, предоставленные бюджетам муниципальных районов (муниципальных, городских округов) из краевого бюджета </a:t>
            </a:r>
            <a:r>
              <a:rPr lang="ru-RU" sz="22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в 1 квартале 2023 года</a:t>
            </a:r>
            <a:endParaRPr lang="ru-RU" sz="22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953345" y="0"/>
            <a:ext cx="1238655" cy="365125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924073" y="1581101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</p:spTree>
    <p:extLst>
      <p:ext uri="{BB962C8B-B14F-4D97-AF65-F5344CB8AC3E}">
        <p14:creationId xmlns:p14="http://schemas.microsoft.com/office/powerpoint/2010/main" val="190460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953345" y="0"/>
            <a:ext cx="1238655" cy="365125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8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49506" y="1650065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656205"/>
              </p:ext>
            </p:extLst>
          </p:nvPr>
        </p:nvGraphicFramePr>
        <p:xfrm>
          <a:off x="684212" y="2111376"/>
          <a:ext cx="10273571" cy="3054322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4898213">
                  <a:extLst>
                    <a:ext uri="{9D8B030D-6E8A-4147-A177-3AD203B41FA5}">
                      <a16:colId xmlns:a16="http://schemas.microsoft.com/office/drawing/2014/main" val="1258648517"/>
                    </a:ext>
                  </a:extLst>
                </a:gridCol>
                <a:gridCol w="2028934">
                  <a:extLst>
                    <a:ext uri="{9D8B030D-6E8A-4147-A177-3AD203B41FA5}">
                      <a16:colId xmlns:a16="http://schemas.microsoft.com/office/drawing/2014/main" val="3471651889"/>
                    </a:ext>
                  </a:extLst>
                </a:gridCol>
                <a:gridCol w="1835702">
                  <a:extLst>
                    <a:ext uri="{9D8B030D-6E8A-4147-A177-3AD203B41FA5}">
                      <a16:colId xmlns:a16="http://schemas.microsoft.com/office/drawing/2014/main" val="4240130423"/>
                    </a:ext>
                  </a:extLst>
                </a:gridCol>
                <a:gridCol w="1510722">
                  <a:extLst>
                    <a:ext uri="{9D8B030D-6E8A-4147-A177-3AD203B41FA5}">
                      <a16:colId xmlns:a16="http://schemas.microsoft.com/office/drawing/2014/main" val="1975286776"/>
                    </a:ext>
                  </a:extLst>
                </a:gridCol>
              </a:tblGrid>
              <a:tr h="79103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323232"/>
                          </a:solidFill>
                          <a:latin typeface="Palatino Linotype" panose="02040502050505030304" pitchFamily="18" charset="0"/>
                        </a:rPr>
                        <a:t>Наименование показателя</a:t>
                      </a:r>
                      <a:endParaRPr lang="ru-RU" sz="1600" dirty="0">
                        <a:solidFill>
                          <a:srgbClr val="323232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323232"/>
                          </a:solidFill>
                          <a:latin typeface="Palatino Linotype" panose="02040502050505030304" pitchFamily="18" charset="0"/>
                        </a:rPr>
                        <a:t>на </a:t>
                      </a:r>
                      <a:r>
                        <a:rPr lang="ru-RU" sz="1600" dirty="0" smtClean="0">
                          <a:solidFill>
                            <a:srgbClr val="323232"/>
                          </a:solidFill>
                          <a:latin typeface="Palatino Linotype" panose="02040502050505030304" pitchFamily="18" charset="0"/>
                        </a:rPr>
                        <a:t>01.04.2022</a:t>
                      </a:r>
                      <a:endParaRPr lang="ru-RU" sz="1600" dirty="0" smtClean="0">
                        <a:solidFill>
                          <a:srgbClr val="323232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323232"/>
                          </a:solidFill>
                          <a:latin typeface="Palatino Linotype" panose="02040502050505030304" pitchFamily="18" charset="0"/>
                        </a:rPr>
                        <a:t>на </a:t>
                      </a:r>
                      <a:r>
                        <a:rPr lang="ru-RU" sz="1600" dirty="0" smtClean="0">
                          <a:solidFill>
                            <a:srgbClr val="323232"/>
                          </a:solidFill>
                          <a:latin typeface="Palatino Linotype" panose="02040502050505030304" pitchFamily="18" charset="0"/>
                        </a:rPr>
                        <a:t>01.04.2023</a:t>
                      </a:r>
                      <a:endParaRPr lang="ru-RU" sz="1600" dirty="0" smtClean="0">
                        <a:solidFill>
                          <a:srgbClr val="323232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323232"/>
                          </a:solidFill>
                          <a:latin typeface="Palatino Linotype" panose="02040502050505030304" pitchFamily="18" charset="0"/>
                        </a:rPr>
                        <a:t>Темп роста к прошлому году, %</a:t>
                      </a:r>
                      <a:endParaRPr lang="ru-RU" sz="1600" dirty="0">
                        <a:solidFill>
                          <a:srgbClr val="323232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>
                        <a:alpha val="1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9592241"/>
                  </a:ext>
                </a:extLst>
              </a:tr>
              <a:tr h="44163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Государственной долг Камчатского края - всего, </a:t>
                      </a:r>
                      <a:endParaRPr lang="ru-RU" sz="1400" b="1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6,6</a:t>
                      </a:r>
                      <a:endParaRPr lang="ru-RU" sz="1400" b="1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9,3</a:t>
                      </a:r>
                      <a:endParaRPr lang="ru-RU" sz="1400" b="1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141,5</a:t>
                      </a:r>
                      <a:endParaRPr lang="ru-RU" sz="1400" b="1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653011"/>
                  </a:ext>
                </a:extLst>
              </a:tr>
              <a:tr h="26499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i="1" u="none" strike="noStrike" dirty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в том числе в виде обязательств по:</a:t>
                      </a:r>
                      <a:endParaRPr lang="ru-RU" sz="1200" b="0" i="1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2913423"/>
                  </a:ext>
                </a:extLst>
              </a:tr>
              <a:tr h="43454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государственным ценным бумагам 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1,0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0,7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70,0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969236"/>
                  </a:ext>
                </a:extLst>
              </a:tr>
              <a:tr h="45613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бюджетным кредитам, </a:t>
                      </a:r>
                      <a:r>
                        <a:rPr lang="ru-RU" sz="140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привлеченным в бюджет субъекта Российской Федерации из других бюджетов бюджетной системы Российской Федерации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4,6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3,4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75,2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876088"/>
                  </a:ext>
                </a:extLst>
              </a:tr>
              <a:tr h="44057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кредитам от кредитных организаций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1,0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5,2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baseline="0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517,0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7319210"/>
                  </a:ext>
                </a:extLst>
              </a:tr>
            </a:tbl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648586" y="636233"/>
            <a:ext cx="10763828" cy="89107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u="sng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Информация  о долговых обязательствах</a:t>
            </a:r>
            <a:br>
              <a:rPr lang="ru-RU" sz="2000" b="1" u="sng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000" b="1" u="sng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Камчатского края</a:t>
            </a:r>
            <a:endParaRPr lang="ru-RU" sz="2000" b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759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Другая 10">
      <a:dk1>
        <a:sysClr val="windowText" lastClr="000000"/>
      </a:dk1>
      <a:lt1>
        <a:sysClr val="window" lastClr="FFFFFF"/>
      </a:lt1>
      <a:dk2>
        <a:srgbClr val="1B5136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9270AA94-2367-4B1E-B579-26147B222BD0}"/>
    </a:ext>
  </a:extLst>
</a:theme>
</file>

<file path=ppt/theme/theme2.xml><?xml version="1.0" encoding="utf-8"?>
<a:theme xmlns:a="http://schemas.openxmlformats.org/drawingml/2006/main" name="Сектор">
  <a:themeElements>
    <a:clrScheme name="Другая 5">
      <a:dk1>
        <a:srgbClr val="D8D8D8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Другая 5">
    <a:dk1>
      <a:srgbClr val="D8D8D8"/>
    </a:dk1>
    <a:lt1>
      <a:sysClr val="window" lastClr="FFFFFF"/>
    </a:lt1>
    <a:dk2>
      <a:srgbClr val="146194"/>
    </a:dk2>
    <a:lt2>
      <a:srgbClr val="76DBF4"/>
    </a:lt2>
    <a:accent1>
      <a:srgbClr val="052F61"/>
    </a:accent1>
    <a:accent2>
      <a:srgbClr val="A50E82"/>
    </a:accent2>
    <a:accent3>
      <a:srgbClr val="14967C"/>
    </a:accent3>
    <a:accent4>
      <a:srgbClr val="6A9E1F"/>
    </a:accent4>
    <a:accent5>
      <a:srgbClr val="E87D37"/>
    </a:accent5>
    <a:accent6>
      <a:srgbClr val="C62324"/>
    </a:accent6>
    <a:hlink>
      <a:srgbClr val="0D2E46"/>
    </a:hlink>
    <a:folHlink>
      <a:srgbClr val="356A9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26678</TotalTime>
  <Words>516</Words>
  <Application>Microsoft Office PowerPoint</Application>
  <PresentationFormat>Широкоэкранный</PresentationFormat>
  <Paragraphs>122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Calibri</vt:lpstr>
      <vt:lpstr>Century</vt:lpstr>
      <vt:lpstr>Century Gothic</vt:lpstr>
      <vt:lpstr>Franklin Gothic Book</vt:lpstr>
      <vt:lpstr>Palatino Linotype</vt:lpstr>
      <vt:lpstr>Wingdings 3</vt:lpstr>
      <vt:lpstr>Crop</vt:lpstr>
      <vt:lpstr>Сектор</vt:lpstr>
      <vt:lpstr>Министерство финансов Камчатского края</vt:lpstr>
      <vt:lpstr>Структура доходов краевого бюджета ЗА 1 КВАРТАЛ 2023 года</vt:lpstr>
      <vt:lpstr>Структура расходов краевого бюджета за 1 квартал 2023 года</vt:lpstr>
      <vt:lpstr>Исполнение кассового плана по расходам краевого бюджета за  1 квартал 2023 года по разделам классификации расходов бюджетов </vt:lpstr>
      <vt:lpstr>Исполнение социально-значимых расходов  краевого бюджета за 1 квартал 2023 года</vt:lpstr>
      <vt:lpstr>Исполнение расходов краевого бюджета на реализацию краевых инвестиционных мероприятий за 1 квартал 2023 года</vt:lpstr>
      <vt:lpstr>Расходы на реализацию государственных программ Камчатского края за 1 квартал  2023 года</vt:lpstr>
      <vt:lpstr>Межбюджетные трансферты, предоставленные бюджетам муниципальных районов (муниципальных, городских округов) из краевого бюджета в 1 квартале 2023 года</vt:lpstr>
      <vt:lpstr>Презентация PowerPoint</vt:lpstr>
      <vt:lpstr>Выводы по Итогам исполнения краевого бюджета  за 1 квартал 2023 года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финансов Камчатского края</dc:title>
  <dc:creator>Позанок Анна Сергеевна</dc:creator>
  <cp:lastModifiedBy>Хамлова Наталья Львовна</cp:lastModifiedBy>
  <cp:revision>2171</cp:revision>
  <cp:lastPrinted>2022-11-09T01:57:33Z</cp:lastPrinted>
  <dcterms:created xsi:type="dcterms:W3CDTF">2016-10-20T03:59:01Z</dcterms:created>
  <dcterms:modified xsi:type="dcterms:W3CDTF">2023-05-11T02:21:56Z</dcterms:modified>
</cp:coreProperties>
</file>