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86" r:id="rId1"/>
  </p:sldMasterIdLst>
  <p:notesMasterIdLst>
    <p:notesMasterId r:id="rId46"/>
  </p:notesMasterIdLst>
  <p:sldIdLst>
    <p:sldId id="256" r:id="rId2"/>
    <p:sldId id="311" r:id="rId3"/>
    <p:sldId id="258" r:id="rId4"/>
    <p:sldId id="281" r:id="rId5"/>
    <p:sldId id="282" r:id="rId6"/>
    <p:sldId id="283" r:id="rId7"/>
    <p:sldId id="284" r:id="rId8"/>
    <p:sldId id="308" r:id="rId9"/>
    <p:sldId id="309" r:id="rId10"/>
    <p:sldId id="280" r:id="rId11"/>
    <p:sldId id="344" r:id="rId12"/>
    <p:sldId id="345" r:id="rId13"/>
    <p:sldId id="346" r:id="rId14"/>
    <p:sldId id="347" r:id="rId15"/>
    <p:sldId id="335" r:id="rId16"/>
    <p:sldId id="337" r:id="rId17"/>
    <p:sldId id="338" r:id="rId18"/>
    <p:sldId id="340" r:id="rId19"/>
    <p:sldId id="341" r:id="rId20"/>
    <p:sldId id="343" r:id="rId21"/>
    <p:sldId id="331" r:id="rId22"/>
    <p:sldId id="262" r:id="rId23"/>
    <p:sldId id="320" r:id="rId24"/>
    <p:sldId id="321" r:id="rId25"/>
    <p:sldId id="322" r:id="rId26"/>
    <p:sldId id="323" r:id="rId27"/>
    <p:sldId id="263" r:id="rId28"/>
    <p:sldId id="319" r:id="rId29"/>
    <p:sldId id="264" r:id="rId30"/>
    <p:sldId id="332" r:id="rId31"/>
    <p:sldId id="325" r:id="rId32"/>
    <p:sldId id="326" r:id="rId33"/>
    <p:sldId id="327" r:id="rId34"/>
    <p:sldId id="328" r:id="rId35"/>
    <p:sldId id="329" r:id="rId36"/>
    <p:sldId id="315" r:id="rId37"/>
    <p:sldId id="316" r:id="rId38"/>
    <p:sldId id="317" r:id="rId39"/>
    <p:sldId id="318" r:id="rId40"/>
    <p:sldId id="265" r:id="rId41"/>
    <p:sldId id="268" r:id="rId42"/>
    <p:sldId id="274" r:id="rId43"/>
    <p:sldId id="333" r:id="rId44"/>
    <p:sldId id="348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F5C1"/>
    <a:srgbClr val="DDF3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EE6DC-F1C4-4639-BD75-E4535F498D5E}" type="datetimeFigureOut">
              <a:rPr lang="ru-RU" smtClean="0"/>
              <a:t>23.11.2018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7BA9B-E73E-4A8E-B809-728999D30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998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3435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733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4852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9584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6411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390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3396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62602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34225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681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5D685-C7B3-4A41-9028-315386DDF29F}" type="datetime1">
              <a:rPr lang="ru-RU" smtClean="0"/>
              <a:t>23.11.2018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60DE6E0-8888-492A-8543-DF7D105E7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525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0C9BB-ED98-409B-9D0A-0B47AA0E0493}" type="datetime1">
              <a:rPr lang="ru-RU" smtClean="0"/>
              <a:t>23.11.2018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0DE6E0-8888-492A-8543-DF7D105E7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620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9F8B6-8E5E-498E-8ADC-FB0B3D99B6AA}" type="datetime1">
              <a:rPr lang="ru-RU" smtClean="0"/>
              <a:t>23.11.2018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0DE6E0-8888-492A-8543-DF7D105E7AD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3056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B3C7-E511-4E74-9C94-3CFF3273042B}" type="datetime1">
              <a:rPr lang="ru-RU" smtClean="0"/>
              <a:t>23.11.2018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0DE6E0-8888-492A-8543-DF7D105E7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44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1D59-1667-4EEA-922D-834DAA642CF2}" type="datetime1">
              <a:rPr lang="ru-RU" smtClean="0"/>
              <a:t>23.11.2018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0DE6E0-8888-492A-8543-DF7D105E7AD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1620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19389-8CF0-4EF9-BDA6-F55BC2EDDF50}" type="datetime1">
              <a:rPr lang="ru-RU" smtClean="0"/>
              <a:t>23.11.2018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0DE6E0-8888-492A-8543-DF7D105E7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273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322A-6E9B-49CC-AFF6-024910C9CFA7}" type="datetime1">
              <a:rPr lang="ru-RU" smtClean="0"/>
              <a:t>23.11.2018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E6E0-8888-492A-8543-DF7D105E7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732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8529-B12F-429C-BAA0-B1F32AE1C58D}" type="datetime1">
              <a:rPr lang="ru-RU" smtClean="0"/>
              <a:t>23.11.2018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E6E0-8888-492A-8543-DF7D105E7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73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853F-7AA3-4699-83E3-1EEE6DC090F9}" type="datetime1">
              <a:rPr lang="ru-RU" smtClean="0"/>
              <a:t>23.11.2018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E6E0-8888-492A-8543-DF7D105E7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83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145F-0217-41B4-B447-5BDBC1121FB2}" type="datetime1">
              <a:rPr lang="ru-RU" smtClean="0"/>
              <a:t>23.11.2018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0DE6E0-8888-492A-8543-DF7D105E7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99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57E5-DB03-42B7-9E0D-93E3F6809018}" type="datetime1">
              <a:rPr lang="ru-RU" smtClean="0"/>
              <a:t>23.11.2018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60DE6E0-8888-492A-8543-DF7D105E7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05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61D1-8995-4D47-9CFF-D9D0389D0688}" type="datetime1">
              <a:rPr lang="ru-RU" smtClean="0"/>
              <a:t>23.11.2018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60DE6E0-8888-492A-8543-DF7D105E7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37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B4F6-BE3C-442E-B740-BED5B51480CC}" type="datetime1">
              <a:rPr lang="ru-RU" smtClean="0"/>
              <a:t>23.11.2018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E6E0-8888-492A-8543-DF7D105E7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374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A12E-466A-44A2-A350-C9B3FA859581}" type="datetime1">
              <a:rPr lang="ru-RU" smtClean="0"/>
              <a:t>23.11.2018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E6E0-8888-492A-8543-DF7D105E7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595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85D9-CF8A-4200-8A24-C3ED2E4928EF}" type="datetime1">
              <a:rPr lang="ru-RU" smtClean="0"/>
              <a:t>23.11.2018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DE6E0-8888-492A-8543-DF7D105E7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354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A5481-BA98-4054-ABCC-81E038229093}" type="datetime1">
              <a:rPr lang="ru-RU" smtClean="0"/>
              <a:t>23.11.2018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0DE6E0-8888-492A-8543-DF7D105E7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62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F81D6-09E0-4C88-B976-5E0485A5838C}" type="datetime1">
              <a:rPr lang="ru-RU" smtClean="0"/>
              <a:t>23.11.2018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60DE6E0-8888-492A-8543-DF7D105E7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86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  <p:sldLayoutId id="2147483898" r:id="rId12"/>
    <p:sldLayoutId id="2147483899" r:id="rId13"/>
    <p:sldLayoutId id="2147483900" r:id="rId14"/>
    <p:sldLayoutId id="2147483901" r:id="rId15"/>
    <p:sldLayoutId id="2147483902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661850"/>
            <a:ext cx="8670969" cy="4241075"/>
          </a:xfrm>
          <a:solidFill>
            <a:schemeClr val="bg2">
              <a:lumMod val="9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отчетности за 2018 год: новации, контрольные точки, рекомендации по подготовке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50173" y="4782749"/>
            <a:ext cx="8915399" cy="1126283"/>
          </a:xfrm>
        </p:spPr>
        <p:txBody>
          <a:bodyPr/>
          <a:lstStyle/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6184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5719"/>
          </a:xfrm>
        </p:spPr>
        <p:txBody>
          <a:bodyPr/>
          <a:lstStyle/>
          <a:p>
            <a:pPr algn="ctr"/>
            <a:r>
              <a:rPr lang="ru-RU" b="1" dirty="0"/>
              <a:t>Новации 2018 года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1489166"/>
            <a:ext cx="10529252" cy="442205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1 января 2018 года вступили в силу изменения внесенные Приказами Минфина России от 31.03.2018 № 64н, 65н, 66н, 67н в план счетов бюджетного и бухгалтерского учета и в инструкции по их применению (157н, 162н, 174н, 183н соответственно) в результате: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Удалено ряд счетов;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Внесены новые счета;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Изменены наименования некоторых счетов.</a:t>
            </a:r>
          </a:p>
          <a:p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61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5950" y="2125663"/>
            <a:ext cx="8420100" cy="431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ЕДИНЫЙ ПЛАН СЧЕТОВ</a:t>
            </a:r>
            <a:br>
              <a:rPr lang="ru-RU" sz="20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10100 ОСНОВНЫЕ СРЕДСТВА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149960"/>
              </p:ext>
            </p:extLst>
          </p:nvPr>
        </p:nvGraphicFramePr>
        <p:xfrm>
          <a:off x="1376892" y="1124744"/>
          <a:ext cx="9438218" cy="4814080"/>
        </p:xfrm>
        <a:graphic>
          <a:graphicData uri="http://schemas.openxmlformats.org/drawingml/2006/table">
            <a:tbl>
              <a:tblPr/>
              <a:tblGrid>
                <a:gridCol w="208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1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0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6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22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2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13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44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04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720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452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2511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6409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2 0 1 7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было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CCC1DA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2018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стало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006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Основные средства – недвижимое имущество учреждения 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C1DA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Основные средства – недвижимое имущество учреждения 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6006"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Основные средства – особо ценное движимое имущество учреждения 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Основные средства – особо ценное движимое имущество учреждения 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6006"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Основные средства –  иное движимое имущество учреждения 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Основные средства –  иное движимое имущество учреждения 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345"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Основные средства - предметы  лизинга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Основные средства -  имущество в концессии 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4621"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19" name="Прямая со стрелкой 18"/>
          <p:cNvCxnSpPr/>
          <p:nvPr/>
        </p:nvCxnSpPr>
        <p:spPr>
          <a:xfrm>
            <a:off x="4193025" y="4814576"/>
            <a:ext cx="3133218" cy="3441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4095239" y="3870375"/>
            <a:ext cx="3616721" cy="850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4193025" y="3090302"/>
            <a:ext cx="3616721" cy="16478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4095239" y="2394587"/>
            <a:ext cx="3616721" cy="241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2998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5950" y="2125663"/>
            <a:ext cx="8420100" cy="431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ЕДИНЫЙ ПЛАН СЧЕТОВ</a:t>
            </a:r>
            <a:br>
              <a:rPr lang="ru-RU" sz="20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10100 ОСНОВНЫЕ СРЕДСТВА</a:t>
            </a:r>
            <a:endParaRPr lang="ru-RU" sz="2000" dirty="0"/>
          </a:p>
        </p:txBody>
      </p:sp>
      <p:sp>
        <p:nvSpPr>
          <p:cNvPr id="76803" name="Текст 2"/>
          <p:cNvSpPr>
            <a:spLocks noGrp="1"/>
          </p:cNvSpPr>
          <p:nvPr>
            <p:ph type="body" idx="4294967295"/>
          </p:nvPr>
        </p:nvSpPr>
        <p:spPr>
          <a:xfrm>
            <a:off x="1376893" y="1171575"/>
            <a:ext cx="9438217" cy="4089400"/>
          </a:xfrm>
        </p:spPr>
        <p:txBody>
          <a:bodyPr/>
          <a:lstStyle/>
          <a:p>
            <a:endParaRPr lang="ru-RU" altLang="ru-RU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970831"/>
              </p:ext>
            </p:extLst>
          </p:nvPr>
        </p:nvGraphicFramePr>
        <p:xfrm>
          <a:off x="1220391" y="548682"/>
          <a:ext cx="9594718" cy="5410795"/>
        </p:xfrm>
        <a:graphic>
          <a:graphicData uri="http://schemas.openxmlformats.org/drawingml/2006/table">
            <a:tbl>
              <a:tblPr/>
              <a:tblGrid>
                <a:gridCol w="268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9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2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42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9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10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61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98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87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408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796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9046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73084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2 0 1 7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было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CCC1DA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2018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стало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0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Основные средства – недвижимое имущество учреждения 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C1DA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Основные средства – недвижимое имущество учреждения 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Жилые помещения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Жилые помещения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Нежилые помещения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Нежилые помещения (здания и сооружения) 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Сооружения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Инвестиционная недвижимость 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Машины и оборудование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Машины и оборудование 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Транспортные средства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Транспортные средства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Производственный и хозяйственный инвентарь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Инвентарь </a:t>
                      </a: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производственный и хозяйственный 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Библиотечный фонд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Биологические ресурсы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Прочие основные средства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Прочие основные средства 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 flipV="1">
            <a:off x="5105401" y="3211515"/>
            <a:ext cx="3087027" cy="3397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507833" y="5538788"/>
            <a:ext cx="2500577" cy="266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3827596" y="5538788"/>
            <a:ext cx="3766344" cy="266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2643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5950" y="2125663"/>
            <a:ext cx="8420100" cy="431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ЕДИНЫЙ ПЛАН СЧЕТОВ</a:t>
            </a:r>
            <a:br>
              <a:rPr lang="ru-RU" sz="20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10400  АМОРТИЗАЦИЯ</a:t>
            </a:r>
          </a:p>
        </p:txBody>
      </p:sp>
      <p:sp>
        <p:nvSpPr>
          <p:cNvPr id="83971" name="Текст 2"/>
          <p:cNvSpPr>
            <a:spLocks noGrp="1"/>
          </p:cNvSpPr>
          <p:nvPr>
            <p:ph type="body" idx="4294967295"/>
          </p:nvPr>
        </p:nvSpPr>
        <p:spPr>
          <a:xfrm>
            <a:off x="1376893" y="1171575"/>
            <a:ext cx="9438217" cy="4089400"/>
          </a:xfrm>
        </p:spPr>
        <p:txBody>
          <a:bodyPr/>
          <a:lstStyle/>
          <a:p>
            <a:endParaRPr lang="ru-RU" altLang="ru-RU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426521"/>
              </p:ext>
            </p:extLst>
          </p:nvPr>
        </p:nvGraphicFramePr>
        <p:xfrm>
          <a:off x="1361416" y="260648"/>
          <a:ext cx="9453697" cy="5899254"/>
        </p:xfrm>
        <a:graphic>
          <a:graphicData uri="http://schemas.openxmlformats.org/drawingml/2006/table">
            <a:tbl>
              <a:tblPr/>
              <a:tblGrid>
                <a:gridCol w="223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1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0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6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95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56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92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72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5771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720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452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2511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67781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2 0 1 7 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было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CCC1DA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2018 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стало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55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885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недвижимого имущества учреждения 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недвижимого имущества учреждения 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885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особо ценного движимого имущества учреждения 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особо ценного движимого имущества учреждения 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885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 иного движимого имущества учреждения 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иного движимого имущества учреждения 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0597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предметов лизинга 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прав пользования активами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9367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имущества, составляющего казну 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имущества, составляющего казну 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367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имущества в концессии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 flipV="1">
            <a:off x="4248944" y="1809452"/>
            <a:ext cx="3592644" cy="29035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4248944" y="2680990"/>
            <a:ext cx="3592644" cy="203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4291939" y="3468390"/>
            <a:ext cx="3592644" cy="1244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248945" y="4701183"/>
            <a:ext cx="2393117" cy="9383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733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5950" y="2125663"/>
            <a:ext cx="8420100" cy="431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ЕДИНЫЙ ПЛАН СЧЕТОВ</a:t>
            </a:r>
            <a:br>
              <a:rPr lang="ru-RU" sz="20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10400  АМОРТИЗАЦИЯ</a:t>
            </a:r>
          </a:p>
        </p:txBody>
      </p:sp>
      <p:sp>
        <p:nvSpPr>
          <p:cNvPr id="83971" name="Текст 2"/>
          <p:cNvSpPr>
            <a:spLocks noGrp="1"/>
          </p:cNvSpPr>
          <p:nvPr>
            <p:ph type="body" idx="4294967295"/>
          </p:nvPr>
        </p:nvSpPr>
        <p:spPr>
          <a:xfrm>
            <a:off x="1376893" y="1171575"/>
            <a:ext cx="9438217" cy="4089400"/>
          </a:xfrm>
        </p:spPr>
        <p:txBody>
          <a:bodyPr/>
          <a:lstStyle/>
          <a:p>
            <a:endParaRPr lang="ru-RU" altLang="ru-RU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275010"/>
              </p:ext>
            </p:extLst>
          </p:nvPr>
        </p:nvGraphicFramePr>
        <p:xfrm>
          <a:off x="1361416" y="260649"/>
          <a:ext cx="9453697" cy="4006886"/>
        </p:xfrm>
        <a:graphic>
          <a:graphicData uri="http://schemas.openxmlformats.org/drawingml/2006/table">
            <a:tbl>
              <a:tblPr/>
              <a:tblGrid>
                <a:gridCol w="223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1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0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6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95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56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92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72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5771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720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452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2511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3657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2 0 1 7 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было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CCC1DA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2018 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стало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15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Права пользования нефинансовыми активами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292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Обесценение недвижимого имущества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292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Обесценение особо ценного имущества учреждения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292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Обесценение иного движимого имущества учреждения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296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Обесценение непроизведенных активов</a:t>
                      </a: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582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582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169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5950" y="2125663"/>
            <a:ext cx="8420100" cy="431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ЕДИНЫЙ ПЛАН СЧЕТОВ</a:t>
            </a:r>
            <a:br>
              <a:rPr lang="ru-RU" sz="20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10100 ОСНОВНЫЕ СРЕДСТВА</a:t>
            </a:r>
            <a:endParaRPr lang="ru-RU" sz="2000" dirty="0"/>
          </a:p>
        </p:txBody>
      </p:sp>
      <p:sp>
        <p:nvSpPr>
          <p:cNvPr id="76803" name="Текст 2"/>
          <p:cNvSpPr>
            <a:spLocks noGrp="1"/>
          </p:cNvSpPr>
          <p:nvPr>
            <p:ph type="body" idx="4294967295"/>
          </p:nvPr>
        </p:nvSpPr>
        <p:spPr>
          <a:xfrm>
            <a:off x="1376893" y="1171575"/>
            <a:ext cx="9438217" cy="4089400"/>
          </a:xfrm>
        </p:spPr>
        <p:txBody>
          <a:bodyPr/>
          <a:lstStyle/>
          <a:p>
            <a:endParaRPr lang="ru-RU" altLang="ru-RU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696241"/>
              </p:ext>
            </p:extLst>
          </p:nvPr>
        </p:nvGraphicFramePr>
        <p:xfrm>
          <a:off x="947429" y="209005"/>
          <a:ext cx="10101574" cy="6101117"/>
        </p:xfrm>
        <a:graphic>
          <a:graphicData uri="http://schemas.openxmlformats.org/drawingml/2006/table">
            <a:tbl>
              <a:tblPr/>
              <a:tblGrid>
                <a:gridCol w="282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7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3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9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350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49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004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120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20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79698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65719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2 0 1 7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было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CCC1DA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2018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стало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0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Расчеты по доходам от собственности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C1DA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Расчеты по доходам от операционной аренды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Расчеты по доходам от финансовой аренды</a:t>
                      </a: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318"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Расчеты по доходам от платежей при пользовании природными ресурсами</a:t>
                      </a:r>
                      <a:endParaRPr lang="ru-RU" sz="18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Расчеты по доходам от процентов по депозитам, остаткам денежных средств</a:t>
                      </a:r>
                      <a:endParaRPr lang="ru-RU" sz="18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Расчеты по доходам от процентов по иным финансовым инструментам</a:t>
                      </a:r>
                      <a:endParaRPr lang="ru-RU" sz="18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23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7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Расчеты по доходам от дивидендов от объектов инвестирования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8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Расчеты по доходам от предоставления неисключительных прав на результаты интеллектуальной деятельности и средства индивидуализации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9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Расчеты по иным доходам от собственности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526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5950" y="2125663"/>
            <a:ext cx="8420100" cy="431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ЕДИНЫЙ ПЛАН СЧЕТОВ</a:t>
            </a:r>
            <a:br>
              <a:rPr lang="ru-RU" sz="20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10100 ОСНОВНЫЕ СРЕДСТВА</a:t>
            </a:r>
            <a:endParaRPr lang="ru-RU" sz="2000" dirty="0"/>
          </a:p>
        </p:txBody>
      </p:sp>
      <p:sp>
        <p:nvSpPr>
          <p:cNvPr id="76803" name="Текст 2"/>
          <p:cNvSpPr>
            <a:spLocks noGrp="1"/>
          </p:cNvSpPr>
          <p:nvPr>
            <p:ph type="body" idx="4294967295"/>
          </p:nvPr>
        </p:nvSpPr>
        <p:spPr>
          <a:xfrm>
            <a:off x="1376893" y="1171575"/>
            <a:ext cx="9438217" cy="4089400"/>
          </a:xfrm>
        </p:spPr>
        <p:txBody>
          <a:bodyPr/>
          <a:lstStyle/>
          <a:p>
            <a:endParaRPr lang="ru-RU" altLang="ru-RU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530344"/>
              </p:ext>
            </p:extLst>
          </p:nvPr>
        </p:nvGraphicFramePr>
        <p:xfrm>
          <a:off x="1137842" y="135360"/>
          <a:ext cx="9594719" cy="6026110"/>
        </p:xfrm>
        <a:graphic>
          <a:graphicData uri="http://schemas.openxmlformats.org/drawingml/2006/table">
            <a:tbl>
              <a:tblPr/>
              <a:tblGrid>
                <a:gridCol w="268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9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2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42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5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0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00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20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20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120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20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884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73084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2 0 1 7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было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CCC1DA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2018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стало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0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Расчеты по доходам от оказания платных работ, услуг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C1DA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Расчеты по доходам от оказания платных услуг (работ), компенсаций затрат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Расчеты с плательщиками доходов от оказания платных работ, услуг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Расчеты по доходам от оказания платных услуг (работ)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Расчеты по доходам от оказания услуг (работ) по программе обязательного медицинского страхования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Расчеты по доходам от платы за предоставление информации </a:t>
                      </a: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из государственных источников (реестров)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Расчеты по условным арендным платежам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769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5950" y="2125663"/>
            <a:ext cx="8420100" cy="431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ЕДИНЫЙ ПЛАН СЧЕТОВ</a:t>
            </a:r>
            <a:br>
              <a:rPr lang="ru-RU" sz="20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10100 ОСНОВНЫЕ СРЕДСТВА</a:t>
            </a:r>
            <a:endParaRPr lang="ru-RU" sz="2000" dirty="0"/>
          </a:p>
        </p:txBody>
      </p:sp>
      <p:sp>
        <p:nvSpPr>
          <p:cNvPr id="76803" name="Текст 2"/>
          <p:cNvSpPr>
            <a:spLocks noGrp="1"/>
          </p:cNvSpPr>
          <p:nvPr>
            <p:ph type="body" idx="4294967295"/>
          </p:nvPr>
        </p:nvSpPr>
        <p:spPr>
          <a:xfrm>
            <a:off x="1376893" y="1171575"/>
            <a:ext cx="9438217" cy="4089400"/>
          </a:xfrm>
        </p:spPr>
        <p:txBody>
          <a:bodyPr/>
          <a:lstStyle/>
          <a:p>
            <a:endParaRPr lang="ru-RU" altLang="ru-RU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313842"/>
              </p:ext>
            </p:extLst>
          </p:nvPr>
        </p:nvGraphicFramePr>
        <p:xfrm>
          <a:off x="1210490" y="135360"/>
          <a:ext cx="9522067" cy="4665860"/>
        </p:xfrm>
        <a:graphic>
          <a:graphicData uri="http://schemas.openxmlformats.org/drawingml/2006/table">
            <a:tbl>
              <a:tblPr/>
              <a:tblGrid>
                <a:gridCol w="46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7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99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215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2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10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4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42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877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6208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3979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73084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2 0 1 7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было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CCC1DA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2018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стало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661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Расчеты по компенсации затрат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C1DA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Расчеты по компенсации затрат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Расчеты по доходам от компенсации затрат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6184"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Расчеты по доходам бюджета от возврата дебиторской задолженности прошлых лет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252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5950" y="2125663"/>
            <a:ext cx="8420100" cy="431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ЕДИНЫЙ ПЛАН СЧЕТОВ</a:t>
            </a:r>
            <a:br>
              <a:rPr lang="ru-RU" sz="20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10100 ОСНОВНЫЕ СРЕДСТВА</a:t>
            </a:r>
            <a:endParaRPr lang="ru-RU" sz="2000" dirty="0"/>
          </a:p>
        </p:txBody>
      </p:sp>
      <p:sp>
        <p:nvSpPr>
          <p:cNvPr id="76803" name="Текст 2"/>
          <p:cNvSpPr>
            <a:spLocks noGrp="1"/>
          </p:cNvSpPr>
          <p:nvPr>
            <p:ph type="body" idx="4294967295"/>
          </p:nvPr>
        </p:nvSpPr>
        <p:spPr>
          <a:xfrm>
            <a:off x="1376893" y="1171575"/>
            <a:ext cx="9438217" cy="4089400"/>
          </a:xfrm>
        </p:spPr>
        <p:txBody>
          <a:bodyPr/>
          <a:lstStyle/>
          <a:p>
            <a:endParaRPr lang="ru-RU" altLang="ru-RU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792008"/>
              </p:ext>
            </p:extLst>
          </p:nvPr>
        </p:nvGraphicFramePr>
        <p:xfrm>
          <a:off x="1233882" y="260650"/>
          <a:ext cx="9594719" cy="5003933"/>
        </p:xfrm>
        <a:graphic>
          <a:graphicData uri="http://schemas.openxmlformats.org/drawingml/2006/table">
            <a:tbl>
              <a:tblPr/>
              <a:tblGrid>
                <a:gridCol w="268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9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2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42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5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0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00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20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20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120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20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884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73084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2 0 1 7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было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CCC1DA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2018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стало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0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Расчеты по суммам принудительного изъятия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C1DA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Расчеты по суммам штрафов, пеней, неустоек, возмещений ущерба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227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Расчеты с плательщиками сумм принудительного изъятия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Расчеты по доходам от штрафных санкций за нарушение законодательства о закупках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Расчеты по доходам от возмещения ущерба имуществу (за исключением страховых возмещений)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Расчеты по доходам от прочих сумм принудительного изъятия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577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5950" y="2125663"/>
            <a:ext cx="8420100" cy="431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ЕДИНЫЙ ПЛАН СЧЕТОВ</a:t>
            </a:r>
            <a:br>
              <a:rPr lang="ru-RU" sz="20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10100 ОСНОВНЫЕ СРЕДСТВА</a:t>
            </a:r>
            <a:endParaRPr lang="ru-RU" sz="2000" dirty="0"/>
          </a:p>
        </p:txBody>
      </p:sp>
      <p:sp>
        <p:nvSpPr>
          <p:cNvPr id="76803" name="Текст 2"/>
          <p:cNvSpPr>
            <a:spLocks noGrp="1"/>
          </p:cNvSpPr>
          <p:nvPr>
            <p:ph type="body" idx="4294967295"/>
          </p:nvPr>
        </p:nvSpPr>
        <p:spPr>
          <a:xfrm>
            <a:off x="1376893" y="1171575"/>
            <a:ext cx="9438217" cy="4089400"/>
          </a:xfrm>
        </p:spPr>
        <p:txBody>
          <a:bodyPr/>
          <a:lstStyle/>
          <a:p>
            <a:endParaRPr lang="ru-RU" altLang="ru-RU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662825"/>
              </p:ext>
            </p:extLst>
          </p:nvPr>
        </p:nvGraphicFramePr>
        <p:xfrm>
          <a:off x="1137843" y="135360"/>
          <a:ext cx="9794697" cy="5820492"/>
        </p:xfrm>
        <a:graphic>
          <a:graphicData uri="http://schemas.openxmlformats.org/drawingml/2006/table">
            <a:tbl>
              <a:tblPr/>
              <a:tblGrid>
                <a:gridCol w="27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4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1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923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91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2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5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58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021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6334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5487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2716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2 0 1 7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было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CCC1DA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2018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стало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609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Расчеты по суммам принудительного изъятия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C1DA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Расчеты по штрафам, пеням, неустойкам, возмещениям ущерба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26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Расчеты по доходам от штрафных санкций за нарушение условий контрактов (договоров)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4782"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Расчеты по доходам от страховых возмещений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3153"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Расчеты по доходам от возмещения ущербу имуществу (за исключением страховых возмещений)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Расчеты по доходам от прочих сумм принудительного изъятия</a:t>
                      </a:r>
                    </a:p>
                  </a:txBody>
                  <a:tcPr marL="10319" marR="10319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80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1302" y="169334"/>
            <a:ext cx="8911687" cy="121919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Новации 2018 </a:t>
            </a:r>
            <a:r>
              <a:rPr lang="ru-RU" b="1" dirty="0" smtClean="0"/>
              <a:t>года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800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 </a:t>
            </a:r>
            <a:r>
              <a:rPr lang="ru-RU" sz="1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января 2018 года вступили в силу и применяются при ведении бухгалтерского 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учета и отчетности следующие стандарты государственного сектора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b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4935962"/>
              </p:ext>
            </p:extLst>
          </p:nvPr>
        </p:nvGraphicFramePr>
        <p:xfrm>
          <a:off x="1210491" y="1506583"/>
          <a:ext cx="10518664" cy="53535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731">
                  <a:extLst>
                    <a:ext uri="{9D8B030D-6E8A-4147-A177-3AD203B41FA5}">
                      <a16:colId xmlns:a16="http://schemas.microsoft.com/office/drawing/2014/main" val="483787399"/>
                    </a:ext>
                  </a:extLst>
                </a:gridCol>
                <a:gridCol w="4426601">
                  <a:extLst>
                    <a:ext uri="{9D8B030D-6E8A-4147-A177-3AD203B41FA5}">
                      <a16:colId xmlns:a16="http://schemas.microsoft.com/office/drawing/2014/main" val="3333342838"/>
                    </a:ext>
                  </a:extLst>
                </a:gridCol>
                <a:gridCol w="2947419">
                  <a:extLst>
                    <a:ext uri="{9D8B030D-6E8A-4147-A177-3AD203B41FA5}">
                      <a16:colId xmlns:a16="http://schemas.microsoft.com/office/drawing/2014/main" val="3207828300"/>
                    </a:ext>
                  </a:extLst>
                </a:gridCol>
                <a:gridCol w="2311913">
                  <a:extLst>
                    <a:ext uri="{9D8B030D-6E8A-4147-A177-3AD203B41FA5}">
                      <a16:colId xmlns:a16="http://schemas.microsoft.com/office/drawing/2014/main" val="4038948461"/>
                    </a:ext>
                  </a:extLst>
                </a:gridCol>
              </a:tblGrid>
              <a:tr h="10111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 п</a:t>
                      </a:r>
                      <a:r>
                        <a:rPr lang="en-US" sz="2000" dirty="0">
                          <a:effectLst/>
                        </a:rPr>
                        <a:t>/</a:t>
                      </a:r>
                      <a:r>
                        <a:rPr lang="ru-RU" sz="2000" dirty="0">
                          <a:effectLst/>
                        </a:rPr>
                        <a:t>п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Федеральный стандарт (ФС)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indent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Приказы от 31.12.2016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indent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Дата  </a:t>
                      </a:r>
                      <a:r>
                        <a:rPr lang="ru-RU" sz="2000" dirty="0">
                          <a:effectLst/>
                        </a:rPr>
                        <a:t>(срок) вступления в </a:t>
                      </a:r>
                      <a:r>
                        <a:rPr lang="ru-RU" sz="2000" dirty="0" smtClean="0">
                          <a:effectLst/>
                        </a:rPr>
                        <a:t>силу ФС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extLst>
                  <a:ext uri="{0D108BD9-81ED-4DB2-BD59-A6C34878D82A}">
                    <a16:rowId xmlns:a16="http://schemas.microsoft.com/office/drawing/2014/main" val="1753462231"/>
                  </a:ext>
                </a:extLst>
              </a:tr>
              <a:tr h="13481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Концептуальные </a:t>
                      </a:r>
                      <a:r>
                        <a:rPr lang="ru-RU" sz="2000" dirty="0">
                          <a:effectLst/>
                        </a:rPr>
                        <a:t>основы бухгалтерского учета  и отчетности для организаций государственного </a:t>
                      </a:r>
                      <a:r>
                        <a:rPr lang="ru-RU" sz="2000" dirty="0" smtClean="0">
                          <a:effectLst/>
                        </a:rPr>
                        <a:t>сектора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256н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01.01.2018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extLst>
                  <a:ext uri="{0D108BD9-81ED-4DB2-BD59-A6C34878D82A}">
                    <a16:rowId xmlns:a16="http://schemas.microsoft.com/office/drawing/2014/main" val="488546491"/>
                  </a:ext>
                </a:extLst>
              </a:tr>
              <a:tr h="674070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Представление </a:t>
                      </a:r>
                      <a:r>
                        <a:rPr lang="ru-RU" sz="2000" dirty="0">
                          <a:effectLst/>
                        </a:rPr>
                        <a:t>бухгалтерской (финансовой) </a:t>
                      </a:r>
                      <a:r>
                        <a:rPr lang="ru-RU" sz="2000" dirty="0" smtClean="0">
                          <a:effectLst/>
                        </a:rPr>
                        <a:t>отчетности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180340" marR="0" indent="-18034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260н 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01.01.2018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extLst>
                  <a:ext uri="{0D108BD9-81ED-4DB2-BD59-A6C34878D82A}">
                    <a16:rowId xmlns:a16="http://schemas.microsoft.com/office/drawing/2014/main" val="4291320239"/>
                  </a:ext>
                </a:extLst>
              </a:tr>
              <a:tr h="549626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Основные средства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257н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01.01.2018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extLst>
                  <a:ext uri="{0D108BD9-81ED-4DB2-BD59-A6C34878D82A}">
                    <a16:rowId xmlns:a16="http://schemas.microsoft.com/office/drawing/2014/main" val="1960096197"/>
                  </a:ext>
                </a:extLst>
              </a:tr>
              <a:tr h="343498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Аренда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258н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01.01.2018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extLst>
                  <a:ext uri="{0D108BD9-81ED-4DB2-BD59-A6C34878D82A}">
                    <a16:rowId xmlns:a16="http://schemas.microsoft.com/office/drawing/2014/main" val="3071151805"/>
                  </a:ext>
                </a:extLst>
              </a:tr>
              <a:tr h="1298703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noProof="0" dirty="0" smtClean="0">
                          <a:effectLst/>
                        </a:rPr>
                        <a:t>Обесценение активов</a:t>
                      </a:r>
                      <a:endParaRPr kumimoji="0" lang="ru-RU" sz="2000" kern="1200" noProof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180340" marR="0" lvl="0" indent="-18034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259н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180340" marR="0" lvl="0" indent="-18034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01.01.2018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extLst>
                  <a:ext uri="{0D108BD9-81ED-4DB2-BD59-A6C34878D82A}">
                    <a16:rowId xmlns:a16="http://schemas.microsoft.com/office/drawing/2014/main" val="3218928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83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041572"/>
              </p:ext>
            </p:extLst>
          </p:nvPr>
        </p:nvGraphicFramePr>
        <p:xfrm>
          <a:off x="1571497" y="1314995"/>
          <a:ext cx="9010000" cy="1297576"/>
        </p:xfrm>
        <a:graphic>
          <a:graphicData uri="http://schemas.openxmlformats.org/drawingml/2006/table">
            <a:tbl>
              <a:tblPr firstRow="1" firstCol="1" bandRow="1"/>
              <a:tblGrid>
                <a:gridCol w="4070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09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5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2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13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88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18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10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18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184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6989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Иные расчеты года, предшествующего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отчетному*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Иные расчеты прошлых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лет*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235565"/>
              </p:ext>
            </p:extLst>
          </p:nvPr>
        </p:nvGraphicFramePr>
        <p:xfrm>
          <a:off x="1571497" y="2882538"/>
          <a:ext cx="9010000" cy="1114691"/>
        </p:xfrm>
        <a:graphic>
          <a:graphicData uri="http://schemas.openxmlformats.org/drawingml/2006/table">
            <a:tbl>
              <a:tblPr firstRow="1" firstCol="1" bandRow="1"/>
              <a:tblGrid>
                <a:gridCol w="4091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9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21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95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95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51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02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94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02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02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963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Доходы финансового года, предшествующего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отчетному*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0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Доходы прошлых финансовых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лет*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956662"/>
              </p:ext>
            </p:extLst>
          </p:nvPr>
        </p:nvGraphicFramePr>
        <p:xfrm>
          <a:off x="1571498" y="4136571"/>
          <a:ext cx="9009999" cy="1680755"/>
        </p:xfrm>
        <a:graphic>
          <a:graphicData uri="http://schemas.openxmlformats.org/drawingml/2006/table">
            <a:tbl>
              <a:tblPr firstRow="1" firstCol="1" bandRow="1"/>
              <a:tblGrid>
                <a:gridCol w="4056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20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60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60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0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16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05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221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505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796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Расходы финансового года, предшествующего отчетному*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aseline="30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&gt;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Расходы прошлых финансовых лет*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9347" marR="19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1313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5521" y="116633"/>
            <a:ext cx="8532125" cy="1457003"/>
          </a:xfrm>
        </p:spPr>
        <p:txBody>
          <a:bodyPr>
            <a:normAutofit fontScale="90000"/>
          </a:bodyPr>
          <a:lstStyle/>
          <a:p>
            <a:r>
              <a:rPr lang="ru-RU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Пример исправления ошибки прошлых лет: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отчетном периоде в 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2018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году субъектом учета (казенным учреждением) обнаружена ошибка, допущенная в 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2017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году, расходы по текущему ремонту здания в сумме 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1 200 000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руб. ошибочно отнесены на увеличение стоимости здания бухгалтерскими записями:</a:t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75520" y="1196752"/>
            <a:ext cx="8711322" cy="5199372"/>
          </a:xfrm>
        </p:spPr>
        <p:txBody>
          <a:bodyPr>
            <a:normAutofit fontScale="92500"/>
          </a:bodyPr>
          <a:lstStyle/>
          <a:p>
            <a:pPr marR="12700" indent="450215" algn="just">
              <a:lnSpc>
                <a:spcPts val="1620"/>
              </a:lnSpc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2700" indent="450215" algn="just"/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110611310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130225730  -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1 200 000,00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2700" indent="450215" algn="just"/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110112310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110611310  -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1 200 000,00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2700" indent="450215" algn="just"/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140120271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110412411  -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3 000,00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 период эксплуатации здания в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2017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году начислена амортизация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2700" indent="450215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2018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году исправительные корреспонденции отражаются следующими бухгалтерскими записями: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2700" indent="450215" algn="just"/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110112310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130486731    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1 200 000,00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«Красное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сторно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2700" indent="450215" algn="just"/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130486831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110611310    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1 200 000,00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«Красное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сторно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2700" indent="450215" algn="just"/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110611310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130486731    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1 200 000,00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«Красное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сторно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2700" indent="450215" algn="just"/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140128271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110412411     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3 000,00      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«Красное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сторно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2700" indent="450215" algn="just"/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140128225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130486731     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1 200 000,00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2700" indent="450215" algn="just">
              <a:lnSpc>
                <a:spcPts val="1620"/>
              </a:lnSpc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07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3778925"/>
          </a:xfrm>
        </p:spPr>
        <p:txBody>
          <a:bodyPr/>
          <a:lstStyle/>
          <a:p>
            <a:pPr algn="ctr"/>
            <a:r>
              <a:rPr lang="ru-RU" altLang="ru-RU" b="1" dirty="0" smtClean="0">
                <a:solidFill>
                  <a:srgbClr val="077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b="1" dirty="0" smtClean="0">
                <a:solidFill>
                  <a:srgbClr val="077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dirty="0">
                <a:solidFill>
                  <a:srgbClr val="077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b="1" dirty="0">
                <a:solidFill>
                  <a:srgbClr val="077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dirty="0" smtClean="0">
                <a:solidFill>
                  <a:srgbClr val="077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b="1" dirty="0" smtClean="0">
                <a:solidFill>
                  <a:srgbClr val="077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Отчетность  за 2018 год</a:t>
            </a:r>
            <a:endParaRPr lang="ru-RU" alt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9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0439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Справка по консолидируемым расчетам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ф.0503125, ф.0503725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0857" y="1628503"/>
            <a:ext cx="11102608" cy="492905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Прямоугольник 2"/>
          <p:cNvSpPr/>
          <p:nvPr/>
        </p:nvSpPr>
        <p:spPr>
          <a:xfrm>
            <a:off x="1210491" y="2560320"/>
            <a:ext cx="9204960" cy="108857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счетам: </a:t>
            </a:r>
          </a:p>
          <a:p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0 30404 000 </a:t>
            </a: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для консолидации внутренних расчетов;</a:t>
            </a:r>
          </a:p>
          <a:p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40110 189; 0 40120 241</a:t>
            </a: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для консолидации расчетов по безвозмездной передаче финансовых, нефинансовых активов и обязательств между ГРБС 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32261" y="3866606"/>
            <a:ext cx="9183190" cy="16285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счетам:</a:t>
            </a:r>
          </a:p>
          <a:p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40110 151; 140120 251; 1 20551 560; 1 20551 660; 120651 560; 1 20651 660  -  </a:t>
            </a: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консолидации расчетов между бюджетами по поступлениям перечислениям) МБТ и возврату неиспользованных остатков МБТ</a:t>
            </a:r>
          </a:p>
          <a:p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20651 000; 1 20551 000 – </a:t>
            </a: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консолидации сумм задолженности по неиспользованным остаткам МБТ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32262" y="5712823"/>
            <a:ext cx="9183190" cy="6270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счету 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0 30406 0</a:t>
            </a: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– при смене типа учреждения в течение года.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20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Справка по консолидируемым расчетам ф.0503125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30404 000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для консолидации внутренних расчетов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4960" y="1905000"/>
            <a:ext cx="9919652" cy="4006222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Данные ф.0503125 по счету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0 30404 000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применяются для исключения взаимосвязанных оборотов по безвозмездной передаче (получению) финансовых, нефинансовых активов и обязательств между распорядителем и получателем бюджетных средств в следующих формах: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Ф.0503121 - в соответствии с п.99 Инструкции № 191н;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Ф.0503168 – в соответствии с п.166 Инструкции № 191н</a:t>
            </a:r>
          </a:p>
          <a:p>
            <a:pPr>
              <a:buFont typeface="Wingdings" panose="05000000000000000000" pitchFamily="2" charset="2"/>
              <a:buChar char="q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ф.0503169 счет 0 30404 000 не отражается (п.167 Инструкции № 191н)  - 0 30400 000 в </a:t>
            </a:r>
            <a:r>
              <a:rPr lang="ru-R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0 30402 000, 0 30403 000, 0 30406 000)</a:t>
            </a:r>
          </a:p>
          <a:p>
            <a:pPr>
              <a:buFont typeface="Wingdings" panose="05000000000000000000" pitchFamily="2" charset="2"/>
              <a:buChar char="q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82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891" y="624110"/>
            <a:ext cx="9579429" cy="92601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Справка по консолидируемым расчетам ф.0503125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40110 189; 0 40120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241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консолидации расчетов по ГРБС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4960" y="1905000"/>
            <a:ext cx="9919652" cy="4006222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Данные ф.0503125 по счетам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40110 189; 0 40120 241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применяются для исключения взаимосвязанных оборотов по безвозмездной передаче (получению) финансовых, нефинансовых активов и обязательств между ГРБС в следующих формах: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Ф.0503121 - в соответствии с п.99 Инструкции № 191н;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Ф.0503168 – в соответствии с п.166 Инструкции № 191н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03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891" y="624109"/>
            <a:ext cx="9579429" cy="153561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Справка по консолидируемым расчетам ф.0503125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40110 151; 140120 251; 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20551 560; 1 </a:t>
            </a:r>
            <a:r>
              <a:rPr lang="ru-RU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20551 660; 120651 560; </a:t>
            </a: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20651 000; 1 20551 000 –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консолидации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расчетов между бюджетами разного уровня</a:t>
            </a:r>
            <a:endParaRPr lang="ru-RU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4960" y="2830286"/>
            <a:ext cx="9919652" cy="308093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Данные ф.0503125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консолидации расчетов между бюджетами по поступлениям перечислениям) МБТ и возврату неиспользованных остатков МБТ в следующих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формах: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счетам 1 40110 151; 140120 251; 1 20551 560; 1 20551 660; 120651 560; 1 20651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660: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Ф.0503321 - в соответствии с п. 194 Инструкции № 191н;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Ф.0503323 - в соответствии с п. 198 Инструкции № 191н;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Ф.0503368 - в соответствии с п. 218 Инструкции № 191н;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Ф.0503317 – в соответствии с п.218 Инструкции № 191н;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 20651 000; 1 20551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000: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Ф.0503320 – в соответствии с п. 183 Инструкции № 191н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Ф.0503369 – в соответствии с п. 218 Инструкции № 191н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10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2804" y="614171"/>
            <a:ext cx="8911687" cy="75743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основных форм отчетности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января  (инструкция 191н)</a:t>
            </a:r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2209" y="1620078"/>
            <a:ext cx="10624930" cy="5098774"/>
          </a:xfrm>
        </p:spPr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главного распорядителя, распорядителя, получателя бюджетных средств, главного администратора, администратора источников финансирования дефицита бюджета, главного администратора, администратора доходов бюджета (ф. 0503130)</a:t>
            </a:r>
          </a:p>
          <a:p>
            <a:pPr algn="just">
              <a:spcBef>
                <a:spcPts val="800"/>
              </a:spcBef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по консолидируемым расчетам (ф. 0503125)</a:t>
            </a:r>
          </a:p>
          <a:p>
            <a:pPr algn="just">
              <a:spcBef>
                <a:spcPts val="800"/>
              </a:spcBef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по заключению счетов бюджетного учета отчетного финансового года (ф. 0503110) </a:t>
            </a:r>
          </a:p>
          <a:p>
            <a:pPr algn="just">
              <a:spcBef>
                <a:spcPts val="800"/>
              </a:spcBef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о суммах консолидируемых поступлений, подлежащих зачислению на счет бюджета (ф. 0503184)</a:t>
            </a:r>
          </a:p>
          <a:p>
            <a:pPr algn="just">
              <a:spcBef>
                <a:spcPts val="800"/>
              </a:spcBef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об исполнении бюджета главного распорядителя, распорядителя, получателя бюджетных средств, главного администратора, администратора источников финансирования дефицита бюджета, главного администратора, администратора доходов бюджета (ф. 0503127)</a:t>
            </a:r>
          </a:p>
          <a:p>
            <a:pPr algn="just">
              <a:spcBef>
                <a:spcPts val="800"/>
              </a:spcBef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бюджетных обязательствах (ф. 0503128)</a:t>
            </a:r>
          </a:p>
          <a:p>
            <a:pPr algn="just">
              <a:spcBef>
                <a:spcPts val="800"/>
              </a:spcBef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финансовых результатах деятельности (ф. 0503121)</a:t>
            </a:r>
          </a:p>
          <a:p>
            <a:pPr algn="just">
              <a:spcBef>
                <a:spcPts val="800"/>
              </a:spcBef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движении денежных средств (ф. 0503123)</a:t>
            </a:r>
          </a:p>
          <a:p>
            <a:pPr algn="just">
              <a:spcBef>
                <a:spcPts val="800"/>
              </a:spcBef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 (ф. 0503160):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ф.0503161,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ф.0503164,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ф.0503168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ф.0503169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ф.0503171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ф.0503172,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ф.0503173,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ф.0503174,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ф.0503175,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ф.0503177, ф.0503178, ф.0503190, ф.0503296.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989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2804" y="614171"/>
            <a:ext cx="8911687" cy="75743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основных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 консолидированной отчетности </a:t>
            </a:r>
            <a:b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января  (инструкция 191н)</a:t>
            </a:r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2209" y="1620078"/>
            <a:ext cx="10624930" cy="5098774"/>
          </a:xfrm>
        </p:spPr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исполнения консолидированного бюджета субъекта российской федерации и бюджета территориального государственного внебюджетного фонда (ф.0503320)</a:t>
            </a:r>
          </a:p>
          <a:p>
            <a:pPr algn="just">
              <a:spcBef>
                <a:spcPts val="800"/>
              </a:spcBef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консолидируемым расчетам (ф. 0503125)</a:t>
            </a:r>
          </a:p>
          <a:p>
            <a:pPr algn="just">
              <a:spcBef>
                <a:spcPts val="800"/>
              </a:spcBef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по заключению счетов бюджетного учета отчетного финансового года (ф. 0503110) </a:t>
            </a:r>
          </a:p>
          <a:p>
            <a:pPr algn="just">
              <a:spcBef>
                <a:spcPts val="800"/>
              </a:spcBef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Консолидированный отчет о движении денежных средств(ф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0503323)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800"/>
              </a:spcBef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Консолидированный отчет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финансовых результатах деятельности(ф.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0503321)</a:t>
            </a:r>
          </a:p>
          <a:p>
            <a:pPr algn="just">
              <a:spcBef>
                <a:spcPts val="800"/>
              </a:spcBef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об исполнении консолидированного бюджета субъекта Российской Федерации и бюджета территориального государственного внебюджетного фонда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(ф.0503317)</a:t>
            </a:r>
          </a:p>
          <a:p>
            <a:pPr algn="just">
              <a:spcBef>
                <a:spcPts val="800"/>
              </a:spcBef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записка (ф. 0503160):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ф.0503361,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ф.0503364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ф.0503368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ф.0503369,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ф.0503371, ф.0503372,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ф.0503373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ф.0503374.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8557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7609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основных форм отчетности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(инструкция 33н)</a:t>
            </a:r>
            <a:r>
              <a:rPr lang="en-GB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2878" y="1669773"/>
            <a:ext cx="10341734" cy="4880113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1800"/>
              </a:spcBef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государственного (муниципального) учреждения (ф. 0503730)</a:t>
            </a:r>
          </a:p>
          <a:p>
            <a:pPr algn="just">
              <a:spcBef>
                <a:spcPts val="1800"/>
              </a:spcBef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по заключению учреждением счетов бухгалтерского учета отчетного финансового года (ф. 0503710)</a:t>
            </a:r>
          </a:p>
          <a:p>
            <a:pPr algn="just">
              <a:spcBef>
                <a:spcPts val="1800"/>
              </a:spcBef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об исполнении учреждением плана его финансово-хозяйственной деятельности (ф. 0503737)</a:t>
            </a:r>
          </a:p>
          <a:p>
            <a:pPr algn="just">
              <a:spcBef>
                <a:spcPts val="1800"/>
              </a:spcBef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об обязательствах учреждения (ф. 0503738)</a:t>
            </a:r>
          </a:p>
          <a:p>
            <a:pPr algn="just">
              <a:spcBef>
                <a:spcPts val="1800"/>
              </a:spcBef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финансовых результатах деятельности учреждения (ф. 0503721)</a:t>
            </a:r>
          </a:p>
          <a:p>
            <a:pPr algn="just">
              <a:spcBef>
                <a:spcPts val="1800"/>
              </a:spcBef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движении денежных средств учреждения (ф. 0503723)</a:t>
            </a:r>
          </a:p>
          <a:p>
            <a:pPr algn="just">
              <a:spcBef>
                <a:spcPts val="1800"/>
              </a:spcBef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 к Балансу учреждения (ф. 0503760):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ф.0503761, ф.0503762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ф.0503766,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ф.0503768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ф.0503769,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ф.0503771,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ф.0503772,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ф.0503773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ф.0503775, 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ф.0503779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вложениях в объекты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недвижимого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имущества, объектах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незавершенного строительства  (ф.0503790)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800"/>
              </a:spcBef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исполнении судебных решений по денежным обязательствам учреждения (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ф.0503295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4844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603800"/>
          </a:xfrm>
        </p:spPr>
        <p:txBody>
          <a:bodyPr>
            <a:noAutofit/>
          </a:bodyPr>
          <a:lstStyle/>
          <a:p>
            <a:pPr lvl="0" algn="ctr">
              <a:spcBef>
                <a:spcPts val="0"/>
              </a:spcBef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Применение СГС «Основные средства»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2743" y="1881050"/>
            <a:ext cx="10435614" cy="460920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14000"/>
              </a:lnSpc>
              <a:buSzPct val="130000"/>
              <a:buNone/>
            </a:pP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Корректировка остатков на начало года:</a:t>
            </a:r>
          </a:p>
          <a:p>
            <a:pPr marL="0" indent="0" algn="just">
              <a:lnSpc>
                <a:spcPct val="114000"/>
              </a:lnSpc>
              <a:buSzPct val="130000"/>
              <a:buNone/>
            </a:pPr>
            <a:r>
              <a:rPr lang="ru-RU" sz="3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Перенос 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исходящих остатков, сформированных по состоянию на 01.01.2018, на входящие остатки на 01.01.2018 по соответствующим аналитическим счетам уточненного Рабочего плана счетов, - </a:t>
            </a:r>
            <a:r>
              <a:rPr lang="ru-RU" sz="3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операциями в </a:t>
            </a:r>
            <a:r>
              <a:rPr lang="ru-RU" sz="31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межотчетный</a:t>
            </a:r>
            <a:r>
              <a:rPr lang="ru-RU" sz="3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период</a:t>
            </a:r>
          </a:p>
          <a:p>
            <a:pPr marL="0" indent="0" algn="just">
              <a:lnSpc>
                <a:spcPct val="114000"/>
              </a:lnSpc>
              <a:buSzPct val="130000"/>
              <a:buNone/>
            </a:pP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	Перенос 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остатков - на основании </a:t>
            </a:r>
            <a:r>
              <a:rPr lang="ru-RU" sz="3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Бухгалтерской справки 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(ф. 0504833)</a:t>
            </a:r>
          </a:p>
          <a:p>
            <a:pPr marL="0" indent="0" algn="just">
              <a:lnSpc>
                <a:spcPct val="114000"/>
              </a:lnSpc>
              <a:buSzPct val="130000"/>
              <a:buNone/>
            </a:pP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	Перенос 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остатков - применение </a:t>
            </a:r>
            <a:r>
              <a:rPr lang="ru-RU" sz="3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счета 0 401 30 000 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«Финансовый результат прошлых отчетных периодов»</a:t>
            </a:r>
          </a:p>
          <a:p>
            <a:pPr marL="0" indent="0" algn="just">
              <a:lnSpc>
                <a:spcPct val="114000"/>
              </a:lnSpc>
              <a:buSzPct val="130000"/>
              <a:buNone/>
            </a:pP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	Перенос 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остатков - не включаются в обороты по счетам 2018 года, отражаемые в регистрах бухгалтерского учета 2018 года</a:t>
            </a:r>
            <a:endParaRPr lang="ru-RU" sz="3100" b="1" dirty="0">
              <a:solidFill>
                <a:srgbClr val="DEAA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221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90587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по заключению счетов (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ф.0503110, 0503710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0823" y="1471749"/>
            <a:ext cx="10450285" cy="495517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574970" y="5242560"/>
            <a:ext cx="5338355" cy="14194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учета заключения счетов: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401.18, 401.28, 401.19, 401.29, 304.86, 304.96, 304.84, 304.94</a:t>
            </a:r>
            <a:endParaRPr lang="ru-RU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002971" y="2290354"/>
            <a:ext cx="740229" cy="3030583"/>
          </a:xfrm>
          <a:prstGeom prst="downArrow">
            <a:avLst>
              <a:gd name="adj1" fmla="val 79629"/>
              <a:gd name="adj2" fmla="val 5000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Счет аналитического учета сч.040110130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3161211" y="2290354"/>
            <a:ext cx="1018903" cy="3030583"/>
          </a:xfrm>
          <a:prstGeom prst="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КОСГУ по счета  010960000</a:t>
            </a:r>
            <a:endParaRPr lang="ru-RU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1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>
            <a:extLst>
              <a:ext uri="{FF2B5EF4-FFF2-40B4-BE49-F238E27FC236}">
                <a16:creationId xmlns:a16="http://schemas.microsoft.com/office/drawing/2014/main" id="{D2BE57DE-FA7A-44BC-B8D6-F3B300F4C69D}"/>
              </a:ext>
            </a:extLst>
          </p:cNvPr>
          <p:cNvSpPr txBox="1">
            <a:spLocks/>
          </p:cNvSpPr>
          <p:nvPr/>
        </p:nvSpPr>
        <p:spPr>
          <a:xfrm>
            <a:off x="4599710" y="79967"/>
            <a:ext cx="5195900" cy="41215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500"/>
              </a:spcBef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(ф. 0503730)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новая форма</a:t>
            </a:r>
          </a:p>
        </p:txBody>
      </p:sp>
      <p:sp>
        <p:nvSpPr>
          <p:cNvPr id="6" name="Стрелка: штриховая вправо 5">
            <a:extLst>
              <a:ext uri="{FF2B5EF4-FFF2-40B4-BE49-F238E27FC236}">
                <a16:creationId xmlns:a16="http://schemas.microsoft.com/office/drawing/2014/main" id="{C8AFEEA8-86C9-4BBF-A868-1CEE77BB9EB9}"/>
              </a:ext>
            </a:extLst>
          </p:cNvPr>
          <p:cNvSpPr/>
          <p:nvPr/>
        </p:nvSpPr>
        <p:spPr>
          <a:xfrm rot="2892763">
            <a:off x="1646482" y="4155943"/>
            <a:ext cx="2012291" cy="554182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8C4AF36-E375-417F-B41A-ECF78E34F3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838816"/>
            <a:ext cx="9144000" cy="2590185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8C016732-1E91-473B-A63D-B61F3F535B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3344" r="56970"/>
          <a:stretch/>
        </p:blipFill>
        <p:spPr>
          <a:xfrm>
            <a:off x="3440111" y="3602183"/>
            <a:ext cx="6976331" cy="306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781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>
            <a:extLst>
              <a:ext uri="{FF2B5EF4-FFF2-40B4-BE49-F238E27FC236}">
                <a16:creationId xmlns:a16="http://schemas.microsoft.com/office/drawing/2014/main" id="{D2BE57DE-FA7A-44BC-B8D6-F3B300F4C69D}"/>
              </a:ext>
            </a:extLst>
          </p:cNvPr>
          <p:cNvSpPr txBox="1">
            <a:spLocks/>
          </p:cNvSpPr>
          <p:nvPr/>
        </p:nvSpPr>
        <p:spPr>
          <a:xfrm>
            <a:off x="4599710" y="79967"/>
            <a:ext cx="5195900" cy="41215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500"/>
              </a:spcBef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(ф. 0503730) –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новая форма</a:t>
            </a:r>
          </a:p>
        </p:txBody>
      </p:sp>
      <p:sp>
        <p:nvSpPr>
          <p:cNvPr id="6" name="Стрелка: штриховая вправо 5">
            <a:extLst>
              <a:ext uri="{FF2B5EF4-FFF2-40B4-BE49-F238E27FC236}">
                <a16:creationId xmlns:a16="http://schemas.microsoft.com/office/drawing/2014/main" id="{C8AFEEA8-86C9-4BBF-A868-1CEE77BB9EB9}"/>
              </a:ext>
            </a:extLst>
          </p:cNvPr>
          <p:cNvSpPr/>
          <p:nvPr/>
        </p:nvSpPr>
        <p:spPr>
          <a:xfrm rot="2385149">
            <a:off x="2128991" y="3845154"/>
            <a:ext cx="2012291" cy="554182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81B23FD-16F5-4E9B-B2A7-4F2AFE0EB5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848615"/>
            <a:ext cx="9144000" cy="233444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45458F9-F9BB-4F5D-9996-818739BF73C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6818"/>
          <a:stretch/>
        </p:blipFill>
        <p:spPr>
          <a:xfrm>
            <a:off x="4198152" y="3265813"/>
            <a:ext cx="5999017" cy="3546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8094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>
            <a:extLst>
              <a:ext uri="{FF2B5EF4-FFF2-40B4-BE49-F238E27FC236}">
                <a16:creationId xmlns:a16="http://schemas.microsoft.com/office/drawing/2014/main" id="{D2BE57DE-FA7A-44BC-B8D6-F3B300F4C69D}"/>
              </a:ext>
            </a:extLst>
          </p:cNvPr>
          <p:cNvSpPr txBox="1">
            <a:spLocks/>
          </p:cNvSpPr>
          <p:nvPr/>
        </p:nvSpPr>
        <p:spPr>
          <a:xfrm>
            <a:off x="4599710" y="79967"/>
            <a:ext cx="5195900" cy="41215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500"/>
              </a:spcBef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(ф. 0503730)</a:t>
            </a:r>
            <a:r>
              <a:rPr lang="ru-RU" sz="2400" b="1" dirty="0">
                <a:solidFill>
                  <a:srgbClr val="077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новая форма</a:t>
            </a:r>
          </a:p>
        </p:txBody>
      </p:sp>
      <p:sp>
        <p:nvSpPr>
          <p:cNvPr id="6" name="Стрелка: штриховая вправо 5">
            <a:extLst>
              <a:ext uri="{FF2B5EF4-FFF2-40B4-BE49-F238E27FC236}">
                <a16:creationId xmlns:a16="http://schemas.microsoft.com/office/drawing/2014/main" id="{C8AFEEA8-86C9-4BBF-A868-1CEE77BB9EB9}"/>
              </a:ext>
            </a:extLst>
          </p:cNvPr>
          <p:cNvSpPr/>
          <p:nvPr/>
        </p:nvSpPr>
        <p:spPr>
          <a:xfrm rot="2385149">
            <a:off x="2128991" y="3845154"/>
            <a:ext cx="2012291" cy="554182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63BEA77-073F-4D9E-8C2F-E63A81C952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843437"/>
            <a:ext cx="9144000" cy="242237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F11AB34-3195-4450-B7BC-B1F94F9EEA1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6778"/>
          <a:stretch/>
        </p:blipFill>
        <p:spPr>
          <a:xfrm>
            <a:off x="4213071" y="3265812"/>
            <a:ext cx="5807949" cy="355977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F92AA53-CE83-4880-8E56-48D8ADC0BF71}"/>
              </a:ext>
            </a:extLst>
          </p:cNvPr>
          <p:cNvSpPr txBox="1"/>
          <p:nvPr/>
        </p:nvSpPr>
        <p:spPr>
          <a:xfrm>
            <a:off x="1981201" y="5334000"/>
            <a:ext cx="190146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31 СГС «Аренда»</a:t>
            </a:r>
          </a:p>
        </p:txBody>
      </p:sp>
    </p:spTree>
    <p:extLst>
      <p:ext uri="{BB962C8B-B14F-4D97-AF65-F5344CB8AC3E}">
        <p14:creationId xmlns:p14="http://schemas.microsoft.com/office/powerpoint/2010/main" val="20470884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>
            <a:extLst>
              <a:ext uri="{FF2B5EF4-FFF2-40B4-BE49-F238E27FC236}">
                <a16:creationId xmlns:a16="http://schemas.microsoft.com/office/drawing/2014/main" id="{D2BE57DE-FA7A-44BC-B8D6-F3B300F4C69D}"/>
              </a:ext>
            </a:extLst>
          </p:cNvPr>
          <p:cNvSpPr txBox="1">
            <a:spLocks/>
          </p:cNvSpPr>
          <p:nvPr/>
        </p:nvSpPr>
        <p:spPr>
          <a:xfrm>
            <a:off x="4599710" y="79967"/>
            <a:ext cx="5195900" cy="41215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500"/>
              </a:spcBef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(ф. 0503730)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новая форма</a:t>
            </a:r>
          </a:p>
        </p:txBody>
      </p:sp>
      <p:sp>
        <p:nvSpPr>
          <p:cNvPr id="6" name="Стрелка: штриховая вправо 5">
            <a:extLst>
              <a:ext uri="{FF2B5EF4-FFF2-40B4-BE49-F238E27FC236}">
                <a16:creationId xmlns:a16="http://schemas.microsoft.com/office/drawing/2014/main" id="{C8AFEEA8-86C9-4BBF-A868-1CEE77BB9EB9}"/>
              </a:ext>
            </a:extLst>
          </p:cNvPr>
          <p:cNvSpPr/>
          <p:nvPr/>
        </p:nvSpPr>
        <p:spPr>
          <a:xfrm rot="2385149">
            <a:off x="1710071" y="3499245"/>
            <a:ext cx="2012291" cy="554182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54AED21-C1CB-4539-8927-F8D76CADB0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300018"/>
            <a:ext cx="9144000" cy="118225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C67273D-AF70-4944-84C9-4A6DF1A7BB1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1"/>
          <a:stretch/>
        </p:blipFill>
        <p:spPr>
          <a:xfrm>
            <a:off x="3848639" y="2990385"/>
            <a:ext cx="6409607" cy="19304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E717442-3EC9-441A-A448-27AB8420EB0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788" b="1"/>
          <a:stretch/>
        </p:blipFill>
        <p:spPr>
          <a:xfrm>
            <a:off x="1524000" y="2458208"/>
            <a:ext cx="9144000" cy="339186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75CEC7F-261C-41B6-B52B-685DB1AB1B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788" r="56607" b="1"/>
          <a:stretch/>
        </p:blipFill>
        <p:spPr>
          <a:xfrm>
            <a:off x="3848637" y="5113777"/>
            <a:ext cx="6409608" cy="517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8737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>
            <a:extLst>
              <a:ext uri="{FF2B5EF4-FFF2-40B4-BE49-F238E27FC236}">
                <a16:creationId xmlns:a16="http://schemas.microsoft.com/office/drawing/2014/main" id="{D2BE57DE-FA7A-44BC-B8D6-F3B300F4C69D}"/>
              </a:ext>
            </a:extLst>
          </p:cNvPr>
          <p:cNvSpPr txBox="1">
            <a:spLocks/>
          </p:cNvSpPr>
          <p:nvPr/>
        </p:nvSpPr>
        <p:spPr>
          <a:xfrm>
            <a:off x="4599710" y="79967"/>
            <a:ext cx="5195900" cy="41215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500"/>
              </a:spcBef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(ф. 0503730)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новая форма</a:t>
            </a:r>
          </a:p>
        </p:txBody>
      </p:sp>
      <p:sp>
        <p:nvSpPr>
          <p:cNvPr id="6" name="Стрелка: штриховая вправо 5">
            <a:extLst>
              <a:ext uri="{FF2B5EF4-FFF2-40B4-BE49-F238E27FC236}">
                <a16:creationId xmlns:a16="http://schemas.microsoft.com/office/drawing/2014/main" id="{C8AFEEA8-86C9-4BBF-A868-1CEE77BB9EB9}"/>
              </a:ext>
            </a:extLst>
          </p:cNvPr>
          <p:cNvSpPr/>
          <p:nvPr/>
        </p:nvSpPr>
        <p:spPr>
          <a:xfrm rot="2385149">
            <a:off x="1710071" y="3499245"/>
            <a:ext cx="2012291" cy="554182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69636E9-162B-480C-BAE7-6B361978D9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2620" y="945331"/>
            <a:ext cx="8892852" cy="175882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F0FEDFB-5A77-40B3-9AEE-A99660A1992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6639"/>
          <a:stretch/>
        </p:blipFill>
        <p:spPr>
          <a:xfrm>
            <a:off x="3666947" y="2919903"/>
            <a:ext cx="6902554" cy="3148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7224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>
            <a:extLst>
              <a:ext uri="{FF2B5EF4-FFF2-40B4-BE49-F238E27FC236}">
                <a16:creationId xmlns:a16="http://schemas.microsoft.com/office/drawing/2014/main" id="{D2BE57DE-FA7A-44BC-B8D6-F3B300F4C69D}"/>
              </a:ext>
            </a:extLst>
          </p:cNvPr>
          <p:cNvSpPr txBox="1">
            <a:spLocks/>
          </p:cNvSpPr>
          <p:nvPr/>
        </p:nvSpPr>
        <p:spPr>
          <a:xfrm>
            <a:off x="4599710" y="79967"/>
            <a:ext cx="5195900" cy="41215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500"/>
              </a:spcBef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(ф. 0503730)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новая форма</a:t>
            </a:r>
          </a:p>
        </p:txBody>
      </p:sp>
      <p:sp>
        <p:nvSpPr>
          <p:cNvPr id="6" name="Стрелка: штриховая вправо 5">
            <a:extLst>
              <a:ext uri="{FF2B5EF4-FFF2-40B4-BE49-F238E27FC236}">
                <a16:creationId xmlns:a16="http://schemas.microsoft.com/office/drawing/2014/main" id="{C8AFEEA8-86C9-4BBF-A868-1CEE77BB9EB9}"/>
              </a:ext>
            </a:extLst>
          </p:cNvPr>
          <p:cNvSpPr/>
          <p:nvPr/>
        </p:nvSpPr>
        <p:spPr>
          <a:xfrm rot="2385149">
            <a:off x="2264975" y="3792390"/>
            <a:ext cx="2012291" cy="554182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B0ADB73-4B82-48F5-A853-A99DDB2BA3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763151"/>
            <a:ext cx="9144000" cy="228369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2724C28-78ED-48B7-B878-DF87D2BC2AE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6818"/>
          <a:stretch/>
        </p:blipFill>
        <p:spPr>
          <a:xfrm>
            <a:off x="4398622" y="3213046"/>
            <a:ext cx="6082591" cy="351795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5160F7A-F41D-45CF-ACAB-4CA79C0F4F5D}"/>
              </a:ext>
            </a:extLst>
          </p:cNvPr>
          <p:cNvSpPr txBox="1"/>
          <p:nvPr/>
        </p:nvSpPr>
        <p:spPr>
          <a:xfrm>
            <a:off x="1773382" y="5140036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210.06 –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пассив (обязательства)</a:t>
            </a:r>
          </a:p>
        </p:txBody>
      </p:sp>
    </p:spTree>
    <p:extLst>
      <p:ext uri="{BB962C8B-B14F-4D97-AF65-F5344CB8AC3E}">
        <p14:creationId xmlns:p14="http://schemas.microsoft.com/office/powerpoint/2010/main" val="231462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>
            <a:extLst>
              <a:ext uri="{FF2B5EF4-FFF2-40B4-BE49-F238E27FC236}">
                <a16:creationId xmlns:a16="http://schemas.microsoft.com/office/drawing/2014/main" id="{D2BE57DE-FA7A-44BC-B8D6-F3B300F4C69D}"/>
              </a:ext>
            </a:extLst>
          </p:cNvPr>
          <p:cNvSpPr txBox="1">
            <a:spLocks/>
          </p:cNvSpPr>
          <p:nvPr/>
        </p:nvSpPr>
        <p:spPr>
          <a:xfrm>
            <a:off x="4599710" y="79967"/>
            <a:ext cx="5195900" cy="41215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500"/>
              </a:spcBef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(ф. 0503730)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новая форма</a:t>
            </a:r>
          </a:p>
        </p:txBody>
      </p:sp>
      <p:sp>
        <p:nvSpPr>
          <p:cNvPr id="6" name="Стрелка: штриховая вправо 5">
            <a:extLst>
              <a:ext uri="{FF2B5EF4-FFF2-40B4-BE49-F238E27FC236}">
                <a16:creationId xmlns:a16="http://schemas.microsoft.com/office/drawing/2014/main" id="{C8AFEEA8-86C9-4BBF-A868-1CEE77BB9EB9}"/>
              </a:ext>
            </a:extLst>
          </p:cNvPr>
          <p:cNvSpPr/>
          <p:nvPr/>
        </p:nvSpPr>
        <p:spPr>
          <a:xfrm rot="2385149">
            <a:off x="2264975" y="3792390"/>
            <a:ext cx="2012291" cy="554182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4DAE9D3-E684-4DDA-A790-D72D7ED038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954813"/>
            <a:ext cx="9144000" cy="225823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38D8DD4-DB92-4813-B1ED-37ED4F45CD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6474"/>
          <a:stretch/>
        </p:blipFill>
        <p:spPr>
          <a:xfrm>
            <a:off x="4105980" y="3323939"/>
            <a:ext cx="6077111" cy="344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73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>
            <a:extLst>
              <a:ext uri="{FF2B5EF4-FFF2-40B4-BE49-F238E27FC236}">
                <a16:creationId xmlns:a16="http://schemas.microsoft.com/office/drawing/2014/main" id="{D2BE57DE-FA7A-44BC-B8D6-F3B300F4C69D}"/>
              </a:ext>
            </a:extLst>
          </p:cNvPr>
          <p:cNvSpPr txBox="1">
            <a:spLocks/>
          </p:cNvSpPr>
          <p:nvPr/>
        </p:nvSpPr>
        <p:spPr>
          <a:xfrm>
            <a:off x="4599710" y="79967"/>
            <a:ext cx="5195900" cy="41215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500"/>
              </a:spcBef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(ф. 0503730)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новая форма</a:t>
            </a:r>
          </a:p>
        </p:txBody>
      </p:sp>
      <p:sp>
        <p:nvSpPr>
          <p:cNvPr id="6" name="Стрелка: штриховая вправо 5">
            <a:extLst>
              <a:ext uri="{FF2B5EF4-FFF2-40B4-BE49-F238E27FC236}">
                <a16:creationId xmlns:a16="http://schemas.microsoft.com/office/drawing/2014/main" id="{C8AFEEA8-86C9-4BBF-A868-1CEE77BB9EB9}"/>
              </a:ext>
            </a:extLst>
          </p:cNvPr>
          <p:cNvSpPr/>
          <p:nvPr/>
        </p:nvSpPr>
        <p:spPr>
          <a:xfrm rot="2385149">
            <a:off x="3181120" y="4432264"/>
            <a:ext cx="2012291" cy="554182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EB4BD45-A11A-4233-94C4-93F5AD1F73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999" y="738213"/>
            <a:ext cx="9518469" cy="3192557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A1E44C7-2543-4069-89C1-D156CD5B80B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788" r="56667"/>
          <a:stretch/>
        </p:blipFill>
        <p:spPr>
          <a:xfrm>
            <a:off x="5381897" y="4069482"/>
            <a:ext cx="5660571" cy="27877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48D91C7-7818-4037-808D-FD557467A997}"/>
              </a:ext>
            </a:extLst>
          </p:cNvPr>
          <p:cNvSpPr txBox="1"/>
          <p:nvPr/>
        </p:nvSpPr>
        <p:spPr>
          <a:xfrm>
            <a:off x="1565637" y="5565790"/>
            <a:ext cx="397315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210.06 – из актива</a:t>
            </a:r>
          </a:p>
          <a:p>
            <a:pPr algn="ctr"/>
            <a: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 401.40, 401.60 – </a:t>
            </a:r>
          </a:p>
          <a:p>
            <a:pPr algn="ctr"/>
            <a: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фин.результата</a:t>
            </a:r>
            <a:endParaRPr lang="ru-RU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76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>
            <a:extLst>
              <a:ext uri="{FF2B5EF4-FFF2-40B4-BE49-F238E27FC236}">
                <a16:creationId xmlns:a16="http://schemas.microsoft.com/office/drawing/2014/main" id="{D2BE57DE-FA7A-44BC-B8D6-F3B300F4C69D}"/>
              </a:ext>
            </a:extLst>
          </p:cNvPr>
          <p:cNvSpPr txBox="1">
            <a:spLocks/>
          </p:cNvSpPr>
          <p:nvPr/>
        </p:nvSpPr>
        <p:spPr>
          <a:xfrm>
            <a:off x="4599710" y="79967"/>
            <a:ext cx="5195900" cy="41215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500"/>
              </a:spcBef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(ф. 0503730)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новая форма</a:t>
            </a:r>
          </a:p>
        </p:txBody>
      </p:sp>
      <p:sp>
        <p:nvSpPr>
          <p:cNvPr id="6" name="Стрелка: штриховая вправо 5">
            <a:extLst>
              <a:ext uri="{FF2B5EF4-FFF2-40B4-BE49-F238E27FC236}">
                <a16:creationId xmlns:a16="http://schemas.microsoft.com/office/drawing/2014/main" id="{C8AFEEA8-86C9-4BBF-A868-1CEE77BB9EB9}"/>
              </a:ext>
            </a:extLst>
          </p:cNvPr>
          <p:cNvSpPr/>
          <p:nvPr/>
        </p:nvSpPr>
        <p:spPr>
          <a:xfrm rot="3164886">
            <a:off x="1922397" y="3730962"/>
            <a:ext cx="2012291" cy="554182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B970C10-2DD9-46D9-8B19-40F2F176AD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916710"/>
            <a:ext cx="9144000" cy="1810327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3145B1D-BBA9-4F6C-8A47-F9D665A4056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6508"/>
          <a:stretch/>
        </p:blipFill>
        <p:spPr>
          <a:xfrm>
            <a:off x="3879273" y="3151620"/>
            <a:ext cx="6616199" cy="301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13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9509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Применение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СГС «Основные средства»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0" y="2133600"/>
            <a:ext cx="10154194" cy="377762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Корректировка операций текущего года:</a:t>
            </a:r>
          </a:p>
          <a:p>
            <a:pPr marL="0" indent="0" algn="just">
              <a:buNone/>
            </a:pPr>
            <a:r>
              <a:rPr lang="ru-RU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Уточнить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→ Обороты по счетам бухгалтерского учета (за период с 1 января 2018 года до даты перехода)</a:t>
            </a:r>
          </a:p>
          <a:p>
            <a:pPr algn="just"/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Каким документом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→ Бухгалтерская справка (ф.0504833)</a:t>
            </a:r>
          </a:p>
          <a:p>
            <a:pPr algn="just"/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исправлять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→ первичные учетные документы и регистры бюджетного учета, ранее сформированные, </a:t>
            </a:r>
            <a:r>
              <a:rPr lang="ru-RU" sz="30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даты перехода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0857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0834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финансовых результатах (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ф.0503121  0503721)</a:t>
            </a:r>
            <a:r>
              <a:rPr lang="ru-RU" sz="2800" b="1" dirty="0">
                <a:solidFill>
                  <a:srgbClr val="077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077A3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9195" y="1232452"/>
            <a:ext cx="10545417" cy="53472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6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37930"/>
            <a:ext cx="8915399" cy="496957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движении денежных средств (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ф.0503123, 723)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526" y="1042746"/>
            <a:ext cx="10807337" cy="5973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539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>
            <a:extLst>
              <a:ext uri="{FF2B5EF4-FFF2-40B4-BE49-F238E27FC236}">
                <a16:creationId xmlns:a16="http://schemas.microsoft.com/office/drawing/2014/main" id="{D2BE57DE-FA7A-44BC-B8D6-F3B300F4C69D}"/>
              </a:ext>
            </a:extLst>
          </p:cNvPr>
          <p:cNvSpPr txBox="1">
            <a:spLocks/>
          </p:cNvSpPr>
          <p:nvPr/>
        </p:nvSpPr>
        <p:spPr>
          <a:xfrm>
            <a:off x="1612490" y="752408"/>
            <a:ext cx="8986684" cy="41215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500"/>
              </a:spcBef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дебиторской и кредиторской задолженности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364875" y="191574"/>
            <a:ext cx="3784213" cy="601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600" b="1" dirty="0">
              <a:solidFill>
                <a:srgbClr val="C7902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/>
          <a:srcRect l="454" r="216"/>
          <a:stretch/>
        </p:blipFill>
        <p:spPr>
          <a:xfrm>
            <a:off x="1645947" y="1417205"/>
            <a:ext cx="8962846" cy="40622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F5B7CBF-A35C-4CFA-9301-C1E7E4295BC3}"/>
              </a:ext>
            </a:extLst>
          </p:cNvPr>
          <p:cNvSpPr txBox="1"/>
          <p:nvPr/>
        </p:nvSpPr>
        <p:spPr>
          <a:xfrm>
            <a:off x="1759268" y="5568504"/>
            <a:ext cx="8736205" cy="1156979"/>
          </a:xfrm>
          <a:prstGeom prst="rect">
            <a:avLst/>
          </a:prstGeom>
          <a:solidFill>
            <a:schemeClr val="bg1"/>
          </a:solidFill>
          <a:ln w="38100">
            <a:solidFill>
              <a:srgbClr val="077A3E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Добавление информации по счетам 401.40, </a:t>
            </a:r>
            <a:r>
              <a:rPr lang="ru-RU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401.60 в разрезе КОСГУ </a:t>
            </a:r>
            <a:endParaRPr lang="ru-RU" sz="26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53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" y="624110"/>
            <a:ext cx="9957406" cy="1291383"/>
          </a:xfrm>
          <a:prstGeom prst="rect">
            <a:avLst/>
          </a:prstGeom>
        </p:spPr>
      </p:pic>
      <p:pic>
        <p:nvPicPr>
          <p:cNvPr id="22" name="Объект 2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41928" y="2157308"/>
            <a:ext cx="10291483" cy="42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8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41121" y="2514600"/>
            <a:ext cx="10163492" cy="2262781"/>
          </a:xfrm>
        </p:spPr>
        <p:txBody>
          <a:bodyPr/>
          <a:lstStyle/>
          <a:p>
            <a:pPr algn="ctr"/>
            <a:r>
              <a:rPr lang="ru-RU" dirty="0" smtClean="0"/>
              <a:t>СПАСИБО  ЗА ВНИМАНИЕ 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4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959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Применение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СГС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«Аренда»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7577" y="2133600"/>
            <a:ext cx="10207035" cy="377762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Инвентаризация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объектов имущества, полученных (переданных) в пользование в соответствии с договорами, заключенными до 1 января 2018 года и действующими в период применения СГС «Аренда»;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2. Определение </a:t>
            </a:r>
            <a:r>
              <a:rPr lang="ru-RU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оставшегося срока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полезного использования объектов операционной аренды;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3. Определить </a:t>
            </a:r>
            <a:r>
              <a:rPr lang="ru-RU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суммы обязательств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по уплате арендных платежей за оставшиеся сроки полезного использования объектов.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493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959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Применение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СГС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«Аренда»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1120" y="1611086"/>
            <a:ext cx="10519955" cy="469392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Корректировка остатков на начало года:</a:t>
            </a:r>
          </a:p>
          <a:p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Когда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→ в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межотчетный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период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→ в сумме арендных платежей, предусмотренных договором за период пользования имуществом с 1 января 2018 года до даты завершения срока аренды (по договора с неопределенным сроком - за период формирования прогнозов по доходам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→ с использованием счета 0 401 30 000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Дт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1 205 21 000  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1 401 30 000              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Дт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1 111 4Х 000   </a:t>
            </a:r>
            <a:r>
              <a:rPr lang="ru-RU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401 30 000 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Дт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1 401 30 000  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1 401 40 121              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Дт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1 401 30 000  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1 302 24 000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											  + санкционирование расходов!!! </a:t>
            </a:r>
          </a:p>
          <a:p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Где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→ Бухгалтерская справка (ф.0504833)</a:t>
            </a:r>
          </a:p>
          <a:p>
            <a:endParaRPr lang="ru-RU" sz="200" dirty="0"/>
          </a:p>
        </p:txBody>
      </p:sp>
    </p:spTree>
    <p:extLst>
      <p:ext uri="{BB962C8B-B14F-4D97-AF65-F5344CB8AC3E}">
        <p14:creationId xmlns:p14="http://schemas.microsoft.com/office/powerpoint/2010/main" val="896454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2992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Применение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СГС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«Аренда»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2149" y="1672046"/>
            <a:ext cx="10642463" cy="46939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Корректировка оборотов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Когда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→ в отчетный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период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→ в сумме арендных платежей с 1 января 2018 года до даты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перехода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→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1 205 21 560  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1 401 10 120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метод «Красное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сторно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1 401 40 121  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1 401 10 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121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Где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→ Бухгалтерская справка (ф.0504833)</a:t>
            </a:r>
          </a:p>
          <a:p>
            <a:endParaRPr lang="ru-RU" sz="200" dirty="0"/>
          </a:p>
        </p:txBody>
      </p:sp>
    </p:spTree>
    <p:extLst>
      <p:ext uri="{BB962C8B-B14F-4D97-AF65-F5344CB8AC3E}">
        <p14:creationId xmlns:p14="http://schemas.microsoft.com/office/powerpoint/2010/main" val="2052277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486848"/>
              </p:ext>
            </p:extLst>
          </p:nvPr>
        </p:nvGraphicFramePr>
        <p:xfrm>
          <a:off x="1619794" y="771559"/>
          <a:ext cx="9996473" cy="5609974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546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2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8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7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85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 п</a:t>
                      </a:r>
                      <a:r>
                        <a:rPr lang="en-US" sz="2000" dirty="0">
                          <a:effectLst/>
                        </a:rPr>
                        <a:t>/</a:t>
                      </a:r>
                      <a:r>
                        <a:rPr lang="ru-RU" sz="2000" dirty="0">
                          <a:effectLst/>
                        </a:rPr>
                        <a:t>п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Федеральный стандарт (ФС)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indent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Приказы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indent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Дата  </a:t>
                      </a:r>
                      <a:r>
                        <a:rPr lang="ru-RU" sz="2000" dirty="0">
                          <a:effectLst/>
                        </a:rPr>
                        <a:t>(срок) вступления в </a:t>
                      </a:r>
                      <a:r>
                        <a:rPr lang="ru-RU" sz="2000" dirty="0" smtClean="0">
                          <a:effectLst/>
                        </a:rPr>
                        <a:t>силу ФС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19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noProof="0" dirty="0" smtClean="0">
                          <a:effectLst/>
                        </a:rPr>
                        <a:t>Учетная политика, оценочные значения и ошибки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274н  от 30.12.2017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180340" marR="0" lvl="0" indent="-18034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01.01.2019</a:t>
                      </a:r>
                    </a:p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8348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События после отчетной даты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275н от 30.12.2017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01.01.2019</a:t>
                      </a:r>
                    </a:p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8348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Отчет о движении денежных средств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278н от 30.12.2017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01.01.2019</a:t>
                      </a:r>
                    </a:p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8348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Доходы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32н от 27.02.2018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01.01.2019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8348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Влияние изменений курсов иностранных валют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122н от</a:t>
                      </a:r>
                      <a:r>
                        <a:rPr lang="ru-RU" sz="2000" baseline="0" dirty="0" smtClean="0">
                          <a:effectLst/>
                        </a:rPr>
                        <a:t> 30.05.2018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01.01.2019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43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5284550"/>
              </p:ext>
            </p:extLst>
          </p:nvPr>
        </p:nvGraphicFramePr>
        <p:xfrm>
          <a:off x="1724297" y="141130"/>
          <a:ext cx="9508148" cy="6659880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437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4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7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7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1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 п</a:t>
                      </a:r>
                      <a:r>
                        <a:rPr lang="en-US" sz="2000" dirty="0">
                          <a:effectLst/>
                        </a:rPr>
                        <a:t>/</a:t>
                      </a:r>
                      <a:r>
                        <a:rPr lang="ru-RU" sz="2000" dirty="0">
                          <a:effectLst/>
                        </a:rPr>
                        <a:t>п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Федеральный стандарт (СГС)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indent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Приказы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indent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Дата  </a:t>
                      </a:r>
                      <a:r>
                        <a:rPr lang="ru-RU" sz="2000" dirty="0">
                          <a:effectLst/>
                        </a:rPr>
                        <a:t>(срок) вступления в </a:t>
                      </a:r>
                      <a:r>
                        <a:rPr lang="ru-RU" sz="2000" dirty="0" smtClean="0">
                          <a:effectLst/>
                        </a:rPr>
                        <a:t>силу СГС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2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noProof="0" dirty="0" smtClean="0">
                          <a:effectLst/>
                        </a:rPr>
                        <a:t>Информация о связанных сторонах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277н  от 30.12.2017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/>
                </a:tc>
                <a:tc>
                  <a:txBody>
                    <a:bodyPr/>
                    <a:lstStyle/>
                    <a:p>
                      <a:pPr marL="180340" marR="0" lvl="0" indent="-18034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01.01.2020</a:t>
                      </a:r>
                    </a:p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1230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</a:rPr>
                        <a:t>Непроизведенные</a:t>
                      </a:r>
                      <a:r>
                        <a:rPr lang="ru-RU" sz="2000" dirty="0" smtClean="0">
                          <a:effectLst/>
                        </a:rPr>
                        <a:t> активы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34н от 28.02.2018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01.01.2020</a:t>
                      </a:r>
                    </a:p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108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Бюджетная информация в бухгалтерской (финансовой) отчетности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37н от 28.02.2018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01.01.2020</a:t>
                      </a:r>
                    </a:p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2108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Резервы. Раскрытие информации об условных обязательствах и активах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124н от 30.05.2018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01.01.2020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1230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</a:rPr>
                        <a:t>Концессионные соглашения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/>
                </a:tc>
                <a:tc>
                  <a:txBody>
                    <a:bodyPr/>
                    <a:lstStyle/>
                    <a:p>
                      <a:pPr marL="180340" marR="0" lvl="0" indent="-18034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146н от 29.06.2018</a:t>
                      </a:r>
                      <a:endParaRPr lang="ru-RU" dirty="0"/>
                    </a:p>
                  </a:txBody>
                  <a:tcPr marL="62686" marR="62686" marT="0" marB="0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effectLst/>
                        </a:rPr>
                        <a:t>01.01.2020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1230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effectLst/>
                        </a:rPr>
                        <a:t>Долгосрочные договора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/>
                </a:tc>
                <a:tc>
                  <a:txBody>
                    <a:bodyPr/>
                    <a:lstStyle/>
                    <a:p>
                      <a:pPr marL="180340" marR="0" lvl="0" indent="-18034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145н от 29.06.2018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/>
                </a:tc>
                <a:tc>
                  <a:txBody>
                    <a:bodyPr/>
                    <a:lstStyle/>
                    <a:p>
                      <a:pPr marL="180340" marR="0" indent="-18034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effectLst/>
                        </a:rPr>
                        <a:t>01.01.2020</a:t>
                      </a:r>
                    </a:p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114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mtClean="0">
                          <a:effectLst/>
                        </a:rPr>
                        <a:t>Запасы/</a:t>
                      </a:r>
                      <a:r>
                        <a:rPr lang="ru-RU" sz="2000" baseline="0" smtClean="0">
                          <a:effectLst/>
                        </a:rPr>
                        <a:t> Совместная деятельность/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mtClean="0">
                          <a:effectLst/>
                        </a:rPr>
                        <a:t>разработаны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/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effectLst/>
                        </a:rPr>
                        <a:t>01.01.2020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86" marR="62686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6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2625</TotalTime>
  <Words>2596</Words>
  <Application>Microsoft Office PowerPoint</Application>
  <PresentationFormat>Широкоэкранный</PresentationFormat>
  <Paragraphs>890</Paragraphs>
  <Slides>44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51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Порядок формирования отчетности за 2018 год: новации, контрольные точки, рекомендации по подготовке</vt:lpstr>
      <vt:lpstr>Новации 2018 года: 1) С 1 января 2018 года вступили в силу и применяются при ведении бухгалтерского учета и отчетности следующие стандарты государственного сектора: </vt:lpstr>
      <vt:lpstr>Применение СГС «Основные средства»</vt:lpstr>
      <vt:lpstr>Применение СГС «Основные средства»</vt:lpstr>
      <vt:lpstr>Применение СГС «Аренда»</vt:lpstr>
      <vt:lpstr>Применение СГС «Аренда»</vt:lpstr>
      <vt:lpstr>Применение СГС «Аренда»</vt:lpstr>
      <vt:lpstr>Презентация PowerPoint</vt:lpstr>
      <vt:lpstr>Презентация PowerPoint</vt:lpstr>
      <vt:lpstr>Новации 2018 года</vt:lpstr>
      <vt:lpstr>ЕДИНЫЙ ПЛАН СЧЕТОВ 10100 ОСНОВНЫЕ СРЕДСТВА</vt:lpstr>
      <vt:lpstr>ЕДИНЫЙ ПЛАН СЧЕТОВ 10100 ОСНОВНЫЕ СРЕДСТВА</vt:lpstr>
      <vt:lpstr>ЕДИНЫЙ ПЛАН СЧЕТОВ 10400  АМОРТИЗАЦИЯ</vt:lpstr>
      <vt:lpstr>ЕДИНЫЙ ПЛАН СЧЕТОВ 10400  АМОРТИЗАЦИЯ</vt:lpstr>
      <vt:lpstr>ЕДИНЫЙ ПЛАН СЧЕТОВ 10100 ОСНОВНЫЕ СРЕДСТВА</vt:lpstr>
      <vt:lpstr>ЕДИНЫЙ ПЛАН СЧЕТОВ 10100 ОСНОВНЫЕ СРЕДСТВА</vt:lpstr>
      <vt:lpstr>ЕДИНЫЙ ПЛАН СЧЕТОВ 10100 ОСНОВНЫЕ СРЕДСТВА</vt:lpstr>
      <vt:lpstr>ЕДИНЫЙ ПЛАН СЧЕТОВ 10100 ОСНОВНЫЕ СРЕДСТВА</vt:lpstr>
      <vt:lpstr>ЕДИНЫЙ ПЛАН СЧЕТОВ 10100 ОСНОВНЫЕ СРЕДСТВА</vt:lpstr>
      <vt:lpstr>Презентация PowerPoint</vt:lpstr>
      <vt:lpstr>Пример исправления ошибки прошлых лет: в отчетном периоде в 2018 году субъектом учета (казенным учреждением) обнаружена ошибка, допущенная в 2017 году, расходы по текущему ремонту здания в сумме 1 200 000 руб. ошибочно отнесены на увеличение стоимости здания бухгалтерскими записями: </vt:lpstr>
      <vt:lpstr>   Отчетность  за 2018 год</vt:lpstr>
      <vt:lpstr>Справка по консолидируемым расчетам ф.0503125, ф.0503725</vt:lpstr>
      <vt:lpstr>Справка по консолидируемым расчетам ф.0503125  0 30404 000 – для консолидации внутренних расчетов</vt:lpstr>
      <vt:lpstr>Справка по консолидируемым расчетам ф.0503125  0 40110 189; 0 40120 241- для консолидации расчетов по ГРБС</vt:lpstr>
      <vt:lpstr>Справка по консолидируемым расчетам ф.0503125  1 40110 151; 140120 251; 1 20551 560; 1 20551 660; 120651 560; 1 20651 000; 1 20551 000 – для консолидации расчетов между бюджетами разного уровня</vt:lpstr>
      <vt:lpstr>Перечень основных форм отчетности  на 1 января  (инструкция 191н) </vt:lpstr>
      <vt:lpstr>Перечень основных форм консолидированной отчетности  на 1 января  (инструкция 191н) </vt:lpstr>
      <vt:lpstr>Перечень основных форм отчетности  на 1 января (инструкция 33н) </vt:lpstr>
      <vt:lpstr>Справка по заключению счетов (ф.0503110, 0503710)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Отчет о финансовых результатах (ф.0503121  0503721) </vt:lpstr>
      <vt:lpstr>Отчет о движении денежных средств (ф.0503123, 723)</vt:lpstr>
      <vt:lpstr>Презентация PowerPoint</vt:lpstr>
      <vt:lpstr>Презентация PowerPoint</vt:lpstr>
      <vt:lpstr>СПАСИБО  ЗА ВНИМАНИЕ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Зеленкова Галина Владимировна</dc:creator>
  <cp:lastModifiedBy>Зеленкова Галина Владимировна</cp:lastModifiedBy>
  <cp:revision>104</cp:revision>
  <dcterms:created xsi:type="dcterms:W3CDTF">2018-10-21T22:41:57Z</dcterms:created>
  <dcterms:modified xsi:type="dcterms:W3CDTF">2018-11-23T02:11:37Z</dcterms:modified>
</cp:coreProperties>
</file>