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75" r:id="rId2"/>
    <p:sldId id="1212" r:id="rId3"/>
    <p:sldId id="721" r:id="rId4"/>
    <p:sldId id="667" r:id="rId5"/>
    <p:sldId id="722" r:id="rId6"/>
    <p:sldId id="725" r:id="rId7"/>
    <p:sldId id="1329" r:id="rId8"/>
    <p:sldId id="1330" r:id="rId9"/>
    <p:sldId id="731" r:id="rId10"/>
    <p:sldId id="1327" r:id="rId11"/>
    <p:sldId id="1328" r:id="rId12"/>
    <p:sldId id="719" r:id="rId13"/>
    <p:sldId id="1331" r:id="rId14"/>
    <p:sldId id="1332" r:id="rId15"/>
    <p:sldId id="601" r:id="rId1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1212"/>
            <p14:sldId id="721"/>
            <p14:sldId id="667"/>
            <p14:sldId id="722"/>
            <p14:sldId id="725"/>
            <p14:sldId id="1329"/>
            <p14:sldId id="1330"/>
            <p14:sldId id="731"/>
            <p14:sldId id="1327"/>
            <p14:sldId id="1328"/>
            <p14:sldId id="719"/>
            <p14:sldId id="1331"/>
            <p14:sldId id="1332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4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FFFCC1"/>
    <a:srgbClr val="B3E4C5"/>
    <a:srgbClr val="66FFFF"/>
    <a:srgbClr val="E4C6D9"/>
    <a:srgbClr val="E4ABD2"/>
    <a:srgbClr val="FF99CC"/>
    <a:srgbClr val="FF9999"/>
    <a:srgbClr val="DEA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1" autoAdjust="0"/>
    <p:restoredTop sz="87783" autoAdjust="0"/>
  </p:normalViewPr>
  <p:slideViewPr>
    <p:cSldViewPr snapToGrid="0" snapToObjects="1" showGuides="1">
      <p:cViewPr varScale="1">
        <p:scale>
          <a:sx n="95" d="100"/>
          <a:sy n="95" d="100"/>
        </p:scale>
        <p:origin x="1408" y="192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7"/>
        <p:guide pos="2160"/>
        <p:guide orient="horz" pos="3144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6A437E-2E9D-BD4B-BE10-212FDA4AB52C}" type="doc">
      <dgm:prSet loTypeId="urn:microsoft.com/office/officeart/2008/layout/HorizontalMultiLevelHierarchy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760B09-C6B6-F949-B3BC-14F53AB4B60E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9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</dgm:spPr>
      <dgm:t>
        <a:bodyPr/>
        <a:lstStyle/>
        <a:p>
          <a:r>
            <a:rPr lang="ru-RU" b="1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rPr>
            <a:t>Нормативно-правовое регулирование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419A61-80E8-144C-835C-6353C7F3D49D}" type="parTrans" cxnId="{386A5EAC-E6A9-0041-BC67-24BF8FAEB1D2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2BB586-1C38-2F4E-933A-2B33D447FB55}" type="sibTrans" cxnId="{386A5EAC-E6A9-0041-BC67-24BF8FAEB1D2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46E977-0969-CD4C-8745-A9695F37BE93}">
      <dgm:prSet phldrT="[Текст]" custT="1"/>
      <dgm:spPr>
        <a:solidFill>
          <a:srgbClr val="DBF4E8"/>
        </a:solidFill>
      </dgm:spPr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Бюджетный кодекс Российской Федерации</a:t>
          </a:r>
        </a:p>
      </dgm:t>
    </dgm:pt>
    <dgm:pt modelId="{19FFB023-4341-D54E-BA6C-D1F306007753}" type="parTrans" cxnId="{5657F037-96BD-3748-8743-0ECE3282AD17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FFFE0C-5338-D447-9E18-70541B34EB42}" type="sibTrans" cxnId="{5657F037-96BD-3748-8743-0ECE3282AD17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EDB938-447D-9147-83AD-AE1FA7D0AEA7}">
      <dgm:prSet phldrT="[Текст]" custT="1"/>
      <dgm:spPr>
        <a:solidFill>
          <a:srgbClr val="DBF4E8"/>
        </a:solidFill>
      </dgm:spPr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 стандарты бухгалтерского учета государственных финансов</a:t>
          </a:r>
        </a:p>
      </dgm:t>
    </dgm:pt>
    <dgm:pt modelId="{28C567AA-4DCB-DD4D-A9A7-9A6B096ED99C}" type="parTrans" cxnId="{7361E4D0-2CC7-504B-99F3-464B87A9DCAE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AD7E04-5836-9046-9E4E-2213A9CEAF62}" type="sibTrans" cxnId="{7361E4D0-2CC7-504B-99F3-464B87A9DCAE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24D2A7-AB22-2D4C-A372-A18832EA24DE}">
      <dgm:prSet phldrT="[Текст]" custT="1"/>
      <dgm:spPr>
        <a:solidFill>
          <a:srgbClr val="DBF4E8"/>
        </a:solidFill>
      </dgm:spPr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Инструкции по отчетности</a:t>
          </a:r>
        </a:p>
      </dgm:t>
    </dgm:pt>
    <dgm:pt modelId="{8779C2D9-3EE7-C245-8155-35078770E95F}" type="parTrans" cxnId="{3A9F5436-D48B-454E-858A-EAC348906808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6EB32F-7ABA-C249-BB67-10A712CA94BB}" type="sibTrans" cxnId="{3A9F5436-D48B-454E-858A-EAC348906808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8A22BD-55D7-A74A-9737-B1B119D7C826}" type="pres">
      <dgm:prSet presAssocID="{EC6A437E-2E9D-BD4B-BE10-212FDA4AB52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C0D88D9-B93F-B844-B0EB-10DDEF5B6F47}" type="pres">
      <dgm:prSet presAssocID="{B0760B09-C6B6-F949-B3BC-14F53AB4B60E}" presName="root1" presStyleCnt="0"/>
      <dgm:spPr/>
    </dgm:pt>
    <dgm:pt modelId="{BFCAD6E6-46EB-C849-8D84-1CD827538C63}" type="pres">
      <dgm:prSet presAssocID="{B0760B09-C6B6-F949-B3BC-14F53AB4B60E}" presName="LevelOneTextNode" presStyleLbl="node0" presStyleIdx="0" presStyleCnt="1" custScaleX="176155">
        <dgm:presLayoutVars>
          <dgm:chPref val="3"/>
        </dgm:presLayoutVars>
      </dgm:prSet>
      <dgm:spPr/>
    </dgm:pt>
    <dgm:pt modelId="{7F9FF7FD-15A6-2D4C-94A2-23997103ADC2}" type="pres">
      <dgm:prSet presAssocID="{B0760B09-C6B6-F949-B3BC-14F53AB4B60E}" presName="level2hierChild" presStyleCnt="0"/>
      <dgm:spPr/>
    </dgm:pt>
    <dgm:pt modelId="{FB1A5C5C-9633-E44D-A43C-C188FCB52649}" type="pres">
      <dgm:prSet presAssocID="{19FFB023-4341-D54E-BA6C-D1F306007753}" presName="conn2-1" presStyleLbl="parChTrans1D2" presStyleIdx="0" presStyleCnt="3"/>
      <dgm:spPr/>
    </dgm:pt>
    <dgm:pt modelId="{CECA86FF-E291-CD40-9429-6B82E3D12ADA}" type="pres">
      <dgm:prSet presAssocID="{19FFB023-4341-D54E-BA6C-D1F306007753}" presName="connTx" presStyleLbl="parChTrans1D2" presStyleIdx="0" presStyleCnt="3"/>
      <dgm:spPr/>
    </dgm:pt>
    <dgm:pt modelId="{6F1AF22B-67B6-0B4D-B521-EBE1D5323E6E}" type="pres">
      <dgm:prSet presAssocID="{0546E977-0969-CD4C-8745-A9695F37BE93}" presName="root2" presStyleCnt="0"/>
      <dgm:spPr/>
    </dgm:pt>
    <dgm:pt modelId="{171DF9D1-BFE1-5546-87F8-309819824266}" type="pres">
      <dgm:prSet presAssocID="{0546E977-0969-CD4C-8745-A9695F37BE93}" presName="LevelTwoTextNode" presStyleLbl="node2" presStyleIdx="0" presStyleCnt="3" custScaleX="278654">
        <dgm:presLayoutVars>
          <dgm:chPref val="3"/>
        </dgm:presLayoutVars>
      </dgm:prSet>
      <dgm:spPr/>
    </dgm:pt>
    <dgm:pt modelId="{897823C6-BBEB-3646-A3CA-3ACBED0F3B0D}" type="pres">
      <dgm:prSet presAssocID="{0546E977-0969-CD4C-8745-A9695F37BE93}" presName="level3hierChild" presStyleCnt="0"/>
      <dgm:spPr/>
    </dgm:pt>
    <dgm:pt modelId="{480189B6-CB04-1943-A857-93A76052D984}" type="pres">
      <dgm:prSet presAssocID="{28C567AA-4DCB-DD4D-A9A7-9A6B096ED99C}" presName="conn2-1" presStyleLbl="parChTrans1D2" presStyleIdx="1" presStyleCnt="3"/>
      <dgm:spPr/>
    </dgm:pt>
    <dgm:pt modelId="{C14328BD-1D0A-044C-9558-5B11AAC9BDA0}" type="pres">
      <dgm:prSet presAssocID="{28C567AA-4DCB-DD4D-A9A7-9A6B096ED99C}" presName="connTx" presStyleLbl="parChTrans1D2" presStyleIdx="1" presStyleCnt="3"/>
      <dgm:spPr/>
    </dgm:pt>
    <dgm:pt modelId="{C9375612-DBAC-144B-ABEC-DA4B2B074239}" type="pres">
      <dgm:prSet presAssocID="{E0EDB938-447D-9147-83AD-AE1FA7D0AEA7}" presName="root2" presStyleCnt="0"/>
      <dgm:spPr/>
    </dgm:pt>
    <dgm:pt modelId="{D5796BEA-7D8D-8A42-966C-E4F4E3F021A4}" type="pres">
      <dgm:prSet presAssocID="{E0EDB938-447D-9147-83AD-AE1FA7D0AEA7}" presName="LevelTwoTextNode" presStyleLbl="node2" presStyleIdx="1" presStyleCnt="3" custScaleX="278654">
        <dgm:presLayoutVars>
          <dgm:chPref val="3"/>
        </dgm:presLayoutVars>
      </dgm:prSet>
      <dgm:spPr/>
    </dgm:pt>
    <dgm:pt modelId="{34F9DA00-7000-5F47-A510-14E9B9E00806}" type="pres">
      <dgm:prSet presAssocID="{E0EDB938-447D-9147-83AD-AE1FA7D0AEA7}" presName="level3hierChild" presStyleCnt="0"/>
      <dgm:spPr/>
    </dgm:pt>
    <dgm:pt modelId="{EE063788-E5C5-E548-A252-A8D85B78EEEB}" type="pres">
      <dgm:prSet presAssocID="{8779C2D9-3EE7-C245-8155-35078770E95F}" presName="conn2-1" presStyleLbl="parChTrans1D2" presStyleIdx="2" presStyleCnt="3"/>
      <dgm:spPr/>
    </dgm:pt>
    <dgm:pt modelId="{E88A18E9-BCF3-A54C-A86F-A8BC4001B8C7}" type="pres">
      <dgm:prSet presAssocID="{8779C2D9-3EE7-C245-8155-35078770E95F}" presName="connTx" presStyleLbl="parChTrans1D2" presStyleIdx="2" presStyleCnt="3"/>
      <dgm:spPr/>
    </dgm:pt>
    <dgm:pt modelId="{D9BBDA9D-2C02-CB48-9E24-456CBF81B7CA}" type="pres">
      <dgm:prSet presAssocID="{3A24D2A7-AB22-2D4C-A372-A18832EA24DE}" presName="root2" presStyleCnt="0"/>
      <dgm:spPr/>
    </dgm:pt>
    <dgm:pt modelId="{EE6BA95A-17EE-DA4D-8B31-FE138B5651E1}" type="pres">
      <dgm:prSet presAssocID="{3A24D2A7-AB22-2D4C-A372-A18832EA24DE}" presName="LevelTwoTextNode" presStyleLbl="node2" presStyleIdx="2" presStyleCnt="3" custScaleX="278654">
        <dgm:presLayoutVars>
          <dgm:chPref val="3"/>
        </dgm:presLayoutVars>
      </dgm:prSet>
      <dgm:spPr/>
    </dgm:pt>
    <dgm:pt modelId="{1578BE5A-B6E8-1349-9E31-8357B0359FA3}" type="pres">
      <dgm:prSet presAssocID="{3A24D2A7-AB22-2D4C-A372-A18832EA24DE}" presName="level3hierChild" presStyleCnt="0"/>
      <dgm:spPr/>
    </dgm:pt>
  </dgm:ptLst>
  <dgm:cxnLst>
    <dgm:cxn modelId="{534EF30D-7170-F846-8DB1-2D9D310AADD8}" type="presOf" srcId="{E0EDB938-447D-9147-83AD-AE1FA7D0AEA7}" destId="{D5796BEA-7D8D-8A42-966C-E4F4E3F021A4}" srcOrd="0" destOrd="0" presId="urn:microsoft.com/office/officeart/2008/layout/HorizontalMultiLevelHierarchy"/>
    <dgm:cxn modelId="{B850C215-9986-5941-AC34-5D1F7A2840A0}" type="presOf" srcId="{8779C2D9-3EE7-C245-8155-35078770E95F}" destId="{E88A18E9-BCF3-A54C-A86F-A8BC4001B8C7}" srcOrd="1" destOrd="0" presId="urn:microsoft.com/office/officeart/2008/layout/HorizontalMultiLevelHierarchy"/>
    <dgm:cxn modelId="{9502BF2B-9F23-6C49-A555-E87584A3DA49}" type="presOf" srcId="{8779C2D9-3EE7-C245-8155-35078770E95F}" destId="{EE063788-E5C5-E548-A252-A8D85B78EEEB}" srcOrd="0" destOrd="0" presId="urn:microsoft.com/office/officeart/2008/layout/HorizontalMultiLevelHierarchy"/>
    <dgm:cxn modelId="{83AD4632-AB0B-DE49-AC36-8324329EFAB2}" type="presOf" srcId="{EC6A437E-2E9D-BD4B-BE10-212FDA4AB52C}" destId="{0A8A22BD-55D7-A74A-9737-B1B119D7C826}" srcOrd="0" destOrd="0" presId="urn:microsoft.com/office/officeart/2008/layout/HorizontalMultiLevelHierarchy"/>
    <dgm:cxn modelId="{3A9F5436-D48B-454E-858A-EAC348906808}" srcId="{B0760B09-C6B6-F949-B3BC-14F53AB4B60E}" destId="{3A24D2A7-AB22-2D4C-A372-A18832EA24DE}" srcOrd="2" destOrd="0" parTransId="{8779C2D9-3EE7-C245-8155-35078770E95F}" sibTransId="{F86EB32F-7ABA-C249-BB67-10A712CA94BB}"/>
    <dgm:cxn modelId="{5657F037-96BD-3748-8743-0ECE3282AD17}" srcId="{B0760B09-C6B6-F949-B3BC-14F53AB4B60E}" destId="{0546E977-0969-CD4C-8745-A9695F37BE93}" srcOrd="0" destOrd="0" parTransId="{19FFB023-4341-D54E-BA6C-D1F306007753}" sibTransId="{4DFFFE0C-5338-D447-9E18-70541B34EB42}"/>
    <dgm:cxn modelId="{69CC1B4E-D0EB-3F4B-B8C7-6DD22FC54DFC}" type="presOf" srcId="{B0760B09-C6B6-F949-B3BC-14F53AB4B60E}" destId="{BFCAD6E6-46EB-C849-8D84-1CD827538C63}" srcOrd="0" destOrd="0" presId="urn:microsoft.com/office/officeart/2008/layout/HorizontalMultiLevelHierarchy"/>
    <dgm:cxn modelId="{F0E10461-CE67-2743-A6DF-BEBC5E24E087}" type="presOf" srcId="{3A24D2A7-AB22-2D4C-A372-A18832EA24DE}" destId="{EE6BA95A-17EE-DA4D-8B31-FE138B5651E1}" srcOrd="0" destOrd="0" presId="urn:microsoft.com/office/officeart/2008/layout/HorizontalMultiLevelHierarchy"/>
    <dgm:cxn modelId="{1986446B-7793-7A40-855A-73ED90BB2472}" type="presOf" srcId="{0546E977-0969-CD4C-8745-A9695F37BE93}" destId="{171DF9D1-BFE1-5546-87F8-309819824266}" srcOrd="0" destOrd="0" presId="urn:microsoft.com/office/officeart/2008/layout/HorizontalMultiLevelHierarchy"/>
    <dgm:cxn modelId="{F05BB16B-D3AA-F045-9AFA-6E0D0B57C10C}" type="presOf" srcId="{19FFB023-4341-D54E-BA6C-D1F306007753}" destId="{CECA86FF-E291-CD40-9429-6B82E3D12ADA}" srcOrd="1" destOrd="0" presId="urn:microsoft.com/office/officeart/2008/layout/HorizontalMultiLevelHierarchy"/>
    <dgm:cxn modelId="{7F44A875-185D-7847-9517-B1BAB038DB17}" type="presOf" srcId="{19FFB023-4341-D54E-BA6C-D1F306007753}" destId="{FB1A5C5C-9633-E44D-A43C-C188FCB52649}" srcOrd="0" destOrd="0" presId="urn:microsoft.com/office/officeart/2008/layout/HorizontalMultiLevelHierarchy"/>
    <dgm:cxn modelId="{386A5EAC-E6A9-0041-BC67-24BF8FAEB1D2}" srcId="{EC6A437E-2E9D-BD4B-BE10-212FDA4AB52C}" destId="{B0760B09-C6B6-F949-B3BC-14F53AB4B60E}" srcOrd="0" destOrd="0" parTransId="{EC419A61-80E8-144C-835C-6353C7F3D49D}" sibTransId="{F72BB586-1C38-2F4E-933A-2B33D447FB55}"/>
    <dgm:cxn modelId="{078613C0-B1B8-7D48-97CF-BE5C13D516A2}" type="presOf" srcId="{28C567AA-4DCB-DD4D-A9A7-9A6B096ED99C}" destId="{C14328BD-1D0A-044C-9558-5B11AAC9BDA0}" srcOrd="1" destOrd="0" presId="urn:microsoft.com/office/officeart/2008/layout/HorizontalMultiLevelHierarchy"/>
    <dgm:cxn modelId="{7361E4D0-2CC7-504B-99F3-464B87A9DCAE}" srcId="{B0760B09-C6B6-F949-B3BC-14F53AB4B60E}" destId="{E0EDB938-447D-9147-83AD-AE1FA7D0AEA7}" srcOrd="1" destOrd="0" parTransId="{28C567AA-4DCB-DD4D-A9A7-9A6B096ED99C}" sibTransId="{4EAD7E04-5836-9046-9E4E-2213A9CEAF62}"/>
    <dgm:cxn modelId="{38A1B7D7-CB30-4944-80F8-00423518752A}" type="presOf" srcId="{28C567AA-4DCB-DD4D-A9A7-9A6B096ED99C}" destId="{480189B6-CB04-1943-A857-93A76052D984}" srcOrd="0" destOrd="0" presId="urn:microsoft.com/office/officeart/2008/layout/HorizontalMultiLevelHierarchy"/>
    <dgm:cxn modelId="{0E56E093-1C8B-1945-AF91-094E9F82A51A}" type="presParOf" srcId="{0A8A22BD-55D7-A74A-9737-B1B119D7C826}" destId="{AC0D88D9-B93F-B844-B0EB-10DDEF5B6F47}" srcOrd="0" destOrd="0" presId="urn:microsoft.com/office/officeart/2008/layout/HorizontalMultiLevelHierarchy"/>
    <dgm:cxn modelId="{00ADB480-AB24-8B4A-B3D4-0E7542339825}" type="presParOf" srcId="{AC0D88D9-B93F-B844-B0EB-10DDEF5B6F47}" destId="{BFCAD6E6-46EB-C849-8D84-1CD827538C63}" srcOrd="0" destOrd="0" presId="urn:microsoft.com/office/officeart/2008/layout/HorizontalMultiLevelHierarchy"/>
    <dgm:cxn modelId="{D81A4051-55BF-6941-8325-209EBF97A3D0}" type="presParOf" srcId="{AC0D88D9-B93F-B844-B0EB-10DDEF5B6F47}" destId="{7F9FF7FD-15A6-2D4C-94A2-23997103ADC2}" srcOrd="1" destOrd="0" presId="urn:microsoft.com/office/officeart/2008/layout/HorizontalMultiLevelHierarchy"/>
    <dgm:cxn modelId="{D2E31092-6285-6B42-9A72-09BA493A2DAB}" type="presParOf" srcId="{7F9FF7FD-15A6-2D4C-94A2-23997103ADC2}" destId="{FB1A5C5C-9633-E44D-A43C-C188FCB52649}" srcOrd="0" destOrd="0" presId="urn:microsoft.com/office/officeart/2008/layout/HorizontalMultiLevelHierarchy"/>
    <dgm:cxn modelId="{15E2F799-4F87-804A-AE07-E50374021536}" type="presParOf" srcId="{FB1A5C5C-9633-E44D-A43C-C188FCB52649}" destId="{CECA86FF-E291-CD40-9429-6B82E3D12ADA}" srcOrd="0" destOrd="0" presId="urn:microsoft.com/office/officeart/2008/layout/HorizontalMultiLevelHierarchy"/>
    <dgm:cxn modelId="{B2BB9EBD-9663-784F-BE68-9B6C302F0AAA}" type="presParOf" srcId="{7F9FF7FD-15A6-2D4C-94A2-23997103ADC2}" destId="{6F1AF22B-67B6-0B4D-B521-EBE1D5323E6E}" srcOrd="1" destOrd="0" presId="urn:microsoft.com/office/officeart/2008/layout/HorizontalMultiLevelHierarchy"/>
    <dgm:cxn modelId="{31A4F4F3-C37E-D243-9DB7-8B24C1616273}" type="presParOf" srcId="{6F1AF22B-67B6-0B4D-B521-EBE1D5323E6E}" destId="{171DF9D1-BFE1-5546-87F8-309819824266}" srcOrd="0" destOrd="0" presId="urn:microsoft.com/office/officeart/2008/layout/HorizontalMultiLevelHierarchy"/>
    <dgm:cxn modelId="{3EFFC6B9-0EFB-4B47-9AB4-044EB17CFEC0}" type="presParOf" srcId="{6F1AF22B-67B6-0B4D-B521-EBE1D5323E6E}" destId="{897823C6-BBEB-3646-A3CA-3ACBED0F3B0D}" srcOrd="1" destOrd="0" presId="urn:microsoft.com/office/officeart/2008/layout/HorizontalMultiLevelHierarchy"/>
    <dgm:cxn modelId="{593CDA4B-0B30-8E48-BC22-FF695A6B0C9B}" type="presParOf" srcId="{7F9FF7FD-15A6-2D4C-94A2-23997103ADC2}" destId="{480189B6-CB04-1943-A857-93A76052D984}" srcOrd="2" destOrd="0" presId="urn:microsoft.com/office/officeart/2008/layout/HorizontalMultiLevelHierarchy"/>
    <dgm:cxn modelId="{680CE104-40F0-0547-A011-DE5FDE8310DB}" type="presParOf" srcId="{480189B6-CB04-1943-A857-93A76052D984}" destId="{C14328BD-1D0A-044C-9558-5B11AAC9BDA0}" srcOrd="0" destOrd="0" presId="urn:microsoft.com/office/officeart/2008/layout/HorizontalMultiLevelHierarchy"/>
    <dgm:cxn modelId="{706BA17D-4AF5-7848-AC1F-A50C3D46E5B9}" type="presParOf" srcId="{7F9FF7FD-15A6-2D4C-94A2-23997103ADC2}" destId="{C9375612-DBAC-144B-ABEC-DA4B2B074239}" srcOrd="3" destOrd="0" presId="urn:microsoft.com/office/officeart/2008/layout/HorizontalMultiLevelHierarchy"/>
    <dgm:cxn modelId="{61952448-EE56-FF4F-B545-093D0A983F71}" type="presParOf" srcId="{C9375612-DBAC-144B-ABEC-DA4B2B074239}" destId="{D5796BEA-7D8D-8A42-966C-E4F4E3F021A4}" srcOrd="0" destOrd="0" presId="urn:microsoft.com/office/officeart/2008/layout/HorizontalMultiLevelHierarchy"/>
    <dgm:cxn modelId="{3443B2B6-30CA-4643-AE66-39401F50B240}" type="presParOf" srcId="{C9375612-DBAC-144B-ABEC-DA4B2B074239}" destId="{34F9DA00-7000-5F47-A510-14E9B9E00806}" srcOrd="1" destOrd="0" presId="urn:microsoft.com/office/officeart/2008/layout/HorizontalMultiLevelHierarchy"/>
    <dgm:cxn modelId="{BDB39F02-AD4E-EE42-8569-94B8B1DE218B}" type="presParOf" srcId="{7F9FF7FD-15A6-2D4C-94A2-23997103ADC2}" destId="{EE063788-E5C5-E548-A252-A8D85B78EEEB}" srcOrd="4" destOrd="0" presId="urn:microsoft.com/office/officeart/2008/layout/HorizontalMultiLevelHierarchy"/>
    <dgm:cxn modelId="{E831D66D-8A8D-554D-AB5D-A89A529FC0CC}" type="presParOf" srcId="{EE063788-E5C5-E548-A252-A8D85B78EEEB}" destId="{E88A18E9-BCF3-A54C-A86F-A8BC4001B8C7}" srcOrd="0" destOrd="0" presId="urn:microsoft.com/office/officeart/2008/layout/HorizontalMultiLevelHierarchy"/>
    <dgm:cxn modelId="{D54750DA-50CF-0C48-9816-2BED2FBBBA5E}" type="presParOf" srcId="{7F9FF7FD-15A6-2D4C-94A2-23997103ADC2}" destId="{D9BBDA9D-2C02-CB48-9E24-456CBF81B7CA}" srcOrd="5" destOrd="0" presId="urn:microsoft.com/office/officeart/2008/layout/HorizontalMultiLevelHierarchy"/>
    <dgm:cxn modelId="{54577770-1AD6-2441-9EAF-D1B446A23A93}" type="presParOf" srcId="{D9BBDA9D-2C02-CB48-9E24-456CBF81B7CA}" destId="{EE6BA95A-17EE-DA4D-8B31-FE138B5651E1}" srcOrd="0" destOrd="0" presId="urn:microsoft.com/office/officeart/2008/layout/HorizontalMultiLevelHierarchy"/>
    <dgm:cxn modelId="{5FBB18A7-BD7C-AF4B-80BB-A4CB1C78F57A}" type="presParOf" srcId="{D9BBDA9D-2C02-CB48-9E24-456CBF81B7CA}" destId="{1578BE5A-B6E8-1349-9E31-8357B0359FA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760BD4-6CDC-4A99-9349-3100E664C174}" type="doc">
      <dgm:prSet loTypeId="urn:microsoft.com/office/officeart/2005/8/layout/vList2" loCatId="list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D800D3-26C2-4501-A2B0-DE76F967D67C}">
      <dgm:prSet phldrT="[Текст]" custT="1"/>
      <dgm:spPr/>
      <dgm:t>
        <a:bodyPr/>
        <a:lstStyle/>
        <a:p>
          <a:r>
            <a:rPr lang="ru-RU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Активы и обязательства</a:t>
          </a:r>
        </a:p>
      </dgm:t>
    </dgm:pt>
    <dgm:pt modelId="{AF5357EB-EB28-48EF-ABF5-31C1AA74B81F}" type="parTrans" cxnId="{24FE296E-FB33-40D8-8F2D-AD3799076F9D}">
      <dgm:prSet/>
      <dgm:spPr/>
      <dgm:t>
        <a:bodyPr/>
        <a:lstStyle/>
        <a:p>
          <a:endParaRPr lang="ru-RU"/>
        </a:p>
      </dgm:t>
    </dgm:pt>
    <dgm:pt modelId="{AB080CB5-CE77-4D7B-80A8-538D9C5EBD3B}" type="sibTrans" cxnId="{24FE296E-FB33-40D8-8F2D-AD3799076F9D}">
      <dgm:prSet/>
      <dgm:spPr/>
      <dgm:t>
        <a:bodyPr/>
        <a:lstStyle/>
        <a:p>
          <a:endParaRPr lang="ru-RU"/>
        </a:p>
      </dgm:t>
    </dgm:pt>
    <dgm:pt modelId="{11BAD591-27F6-493F-B1CE-983C7E6A6109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103, 106, 205, 20641, 302, 215, 10 </a:t>
          </a:r>
          <a:endParaRPr lang="ru-RU" dirty="0"/>
        </a:p>
      </dgm:t>
    </dgm:pt>
    <dgm:pt modelId="{228C76B6-A39B-425C-BF57-82B959D6E943}" type="parTrans" cxnId="{518390F6-B1AB-4A2F-964C-BEFACF8FB6C5}">
      <dgm:prSet/>
      <dgm:spPr/>
      <dgm:t>
        <a:bodyPr/>
        <a:lstStyle/>
        <a:p>
          <a:endParaRPr lang="ru-RU"/>
        </a:p>
      </dgm:t>
    </dgm:pt>
    <dgm:pt modelId="{E682D6A9-D6B0-4444-AC75-40D216E6FE66}" type="sibTrans" cxnId="{518390F6-B1AB-4A2F-964C-BEFACF8FB6C5}">
      <dgm:prSet/>
      <dgm:spPr/>
      <dgm:t>
        <a:bodyPr/>
        <a:lstStyle/>
        <a:p>
          <a:endParaRPr lang="ru-RU"/>
        </a:p>
      </dgm:t>
    </dgm:pt>
    <dgm:pt modelId="{E6D36480-F0DC-426C-A1C9-6B2E8B08E0F8}">
      <dgm:prSet phldrT="[Текст]" custT="1"/>
      <dgm:spPr/>
      <dgm:t>
        <a:bodyPr/>
        <a:lstStyle/>
        <a:p>
          <a:r>
            <a:rPr lang="ru-RU" sz="2800" b="1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rPr>
            <a:t>Сверка с внешними информационными системами 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36432E-F209-4053-990E-E0A9003E3004}" type="parTrans" cxnId="{72749F9F-09F9-4A34-805F-026B43A8C165}">
      <dgm:prSet/>
      <dgm:spPr/>
      <dgm:t>
        <a:bodyPr/>
        <a:lstStyle/>
        <a:p>
          <a:endParaRPr lang="ru-RU"/>
        </a:p>
      </dgm:t>
    </dgm:pt>
    <dgm:pt modelId="{A29491E5-41D3-44C4-B803-B990EDEB4C9E}" type="sibTrans" cxnId="{72749F9F-09F9-4A34-805F-026B43A8C165}">
      <dgm:prSet/>
      <dgm:spPr/>
      <dgm:t>
        <a:bodyPr/>
        <a:lstStyle/>
        <a:p>
          <a:endParaRPr lang="ru-RU"/>
        </a:p>
      </dgm:t>
    </dgm:pt>
    <dgm:pt modelId="{F2498080-57DA-400F-8724-90DB698D2279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ЕГРЮЛ (наличие контрагента, с которым имеются незавершенные расчеты)</a:t>
          </a:r>
          <a:endParaRPr lang="ru-RU" dirty="0"/>
        </a:p>
      </dgm:t>
    </dgm:pt>
    <dgm:pt modelId="{6675CE6B-BE88-425B-92AF-044D6ED86F9C}" type="parTrans" cxnId="{5F2238AC-2934-4371-8721-92B5EDF36D56}">
      <dgm:prSet/>
      <dgm:spPr/>
      <dgm:t>
        <a:bodyPr/>
        <a:lstStyle/>
        <a:p>
          <a:endParaRPr lang="ru-RU"/>
        </a:p>
      </dgm:t>
    </dgm:pt>
    <dgm:pt modelId="{A7D3F781-6A51-4AD9-B52A-76ECC9547175}" type="sibTrans" cxnId="{5F2238AC-2934-4371-8721-92B5EDF36D56}">
      <dgm:prSet/>
      <dgm:spPr/>
      <dgm:t>
        <a:bodyPr/>
        <a:lstStyle/>
        <a:p>
          <a:endParaRPr lang="ru-RU"/>
        </a:p>
      </dgm:t>
    </dgm:pt>
    <dgm:pt modelId="{CC35D20D-045A-4FB5-9FBF-ABAF0223CEBE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ЕГРН</a:t>
          </a:r>
          <a:endParaRPr lang="ru-RU" dirty="0"/>
        </a:p>
      </dgm:t>
    </dgm:pt>
    <dgm:pt modelId="{8F58930D-3D2B-4CE1-9B1A-25C309B1287E}" type="parTrans" cxnId="{BC87F631-FEB7-42DA-BF0B-43A43ABA83D7}">
      <dgm:prSet/>
      <dgm:spPr/>
      <dgm:t>
        <a:bodyPr/>
        <a:lstStyle/>
        <a:p>
          <a:endParaRPr lang="ru-RU"/>
        </a:p>
      </dgm:t>
    </dgm:pt>
    <dgm:pt modelId="{9F2DC977-7358-410E-86A5-CEAA502486B8}" type="sibTrans" cxnId="{BC87F631-FEB7-42DA-BF0B-43A43ABA83D7}">
      <dgm:prSet/>
      <dgm:spPr/>
      <dgm:t>
        <a:bodyPr/>
        <a:lstStyle/>
        <a:p>
          <a:endParaRPr lang="ru-RU"/>
        </a:p>
      </dgm:t>
    </dgm:pt>
    <dgm:pt modelId="{46DD2D42-43CF-4721-9795-34B3F6EAA460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реестр РИД,</a:t>
          </a:r>
          <a:endParaRPr lang="ru-RU" dirty="0"/>
        </a:p>
      </dgm:t>
    </dgm:pt>
    <dgm:pt modelId="{9DDF331E-8CC9-4C12-83B0-60D4B7DBFC65}" type="parTrans" cxnId="{6E7422C2-600D-4996-99A5-CD7F0BF24391}">
      <dgm:prSet/>
      <dgm:spPr/>
      <dgm:t>
        <a:bodyPr/>
        <a:lstStyle/>
        <a:p>
          <a:endParaRPr lang="ru-RU"/>
        </a:p>
      </dgm:t>
    </dgm:pt>
    <dgm:pt modelId="{193FDA0E-BDCA-4CE5-97B1-1393DCF5FEE4}" type="sibTrans" cxnId="{6E7422C2-600D-4996-99A5-CD7F0BF24391}">
      <dgm:prSet/>
      <dgm:spPr/>
      <dgm:t>
        <a:bodyPr/>
        <a:lstStyle/>
        <a:p>
          <a:endParaRPr lang="ru-RU"/>
        </a:p>
      </dgm:t>
    </dgm:pt>
    <dgm:pt modelId="{F2D51766-2F02-407B-AFAD-676BC0628F75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ЕИС (контракты, банковские гарантии)</a:t>
          </a:r>
          <a:endParaRPr lang="ru-RU" dirty="0"/>
        </a:p>
      </dgm:t>
    </dgm:pt>
    <dgm:pt modelId="{DABEE021-F77C-43AF-B93E-F15E027928E1}" type="parTrans" cxnId="{A5A619C3-54E4-4136-90DA-2E5879F58271}">
      <dgm:prSet/>
      <dgm:spPr/>
      <dgm:t>
        <a:bodyPr/>
        <a:lstStyle/>
        <a:p>
          <a:endParaRPr lang="ru-RU"/>
        </a:p>
      </dgm:t>
    </dgm:pt>
    <dgm:pt modelId="{4A9BF0C7-47F6-4C4B-8FF5-431B9423E2AC}" type="sibTrans" cxnId="{A5A619C3-54E4-4136-90DA-2E5879F58271}">
      <dgm:prSet/>
      <dgm:spPr/>
      <dgm:t>
        <a:bodyPr/>
        <a:lstStyle/>
        <a:p>
          <a:endParaRPr lang="ru-RU"/>
        </a:p>
      </dgm:t>
    </dgm:pt>
    <dgm:pt modelId="{B4D5A3C7-C016-4AA5-BF2E-D9D3EE8290AB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ГАСУ (капитальные вложения, концессия)</a:t>
          </a:r>
          <a:endParaRPr lang="ru-RU" dirty="0"/>
        </a:p>
      </dgm:t>
    </dgm:pt>
    <dgm:pt modelId="{71154A1C-A51B-4BFA-9163-ABC3D45C6932}" type="parTrans" cxnId="{C94D19CD-DCCA-48B9-83B6-690413544BFC}">
      <dgm:prSet/>
      <dgm:spPr/>
      <dgm:t>
        <a:bodyPr/>
        <a:lstStyle/>
        <a:p>
          <a:endParaRPr lang="ru-RU"/>
        </a:p>
      </dgm:t>
    </dgm:pt>
    <dgm:pt modelId="{28938DAD-9AA6-4137-BFAD-04D3CDEAF1BF}" type="sibTrans" cxnId="{C94D19CD-DCCA-48B9-83B6-690413544BFC}">
      <dgm:prSet/>
      <dgm:spPr/>
      <dgm:t>
        <a:bodyPr/>
        <a:lstStyle/>
        <a:p>
          <a:endParaRPr lang="ru-RU"/>
        </a:p>
      </dgm:t>
    </dgm:pt>
    <dgm:pt modelId="{B3F98995-78B3-47B2-BA93-3F3BD89F1CD8}">
      <dgm:prSet phldrT="[Текст]"/>
      <dgm:spPr/>
      <dgm:t>
        <a:bodyPr/>
        <a:lstStyle/>
        <a:p>
          <a:r>
            <a:rPr lang="ru-RU" dirty="0">
              <a:latin typeface="Times New Roman" charset="0"/>
              <a:ea typeface="Times New Roman" charset="0"/>
              <a:cs typeface="Times New Roman" charset="0"/>
            </a:rPr>
            <a:t>Реестр акционеров</a:t>
          </a:r>
          <a:endParaRPr lang="ru-RU" dirty="0"/>
        </a:p>
      </dgm:t>
    </dgm:pt>
    <dgm:pt modelId="{A494B061-6624-4814-9439-57A0CF23E505}" type="parTrans" cxnId="{86DC2DD9-C17D-46DD-987C-D6ADCF8707BA}">
      <dgm:prSet/>
      <dgm:spPr/>
      <dgm:t>
        <a:bodyPr/>
        <a:lstStyle/>
        <a:p>
          <a:endParaRPr lang="ru-RU"/>
        </a:p>
      </dgm:t>
    </dgm:pt>
    <dgm:pt modelId="{C576AAF1-B068-458C-9300-5201D26F2389}" type="sibTrans" cxnId="{86DC2DD9-C17D-46DD-987C-D6ADCF8707BA}">
      <dgm:prSet/>
      <dgm:spPr/>
      <dgm:t>
        <a:bodyPr/>
        <a:lstStyle/>
        <a:p>
          <a:endParaRPr lang="ru-RU"/>
        </a:p>
      </dgm:t>
    </dgm:pt>
    <dgm:pt modelId="{A156E84E-9A99-4E00-8C2D-B5052A88F28B}" type="pres">
      <dgm:prSet presAssocID="{C2760BD4-6CDC-4A99-9349-3100E664C174}" presName="linear" presStyleCnt="0">
        <dgm:presLayoutVars>
          <dgm:animLvl val="lvl"/>
          <dgm:resizeHandles val="exact"/>
        </dgm:presLayoutVars>
      </dgm:prSet>
      <dgm:spPr/>
    </dgm:pt>
    <dgm:pt modelId="{0A1BB5C5-604B-43DB-BECB-27F3B1705CFA}" type="pres">
      <dgm:prSet presAssocID="{E3D800D3-26C2-4501-A2B0-DE76F967D67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365D5E1-7565-4200-8155-C83727389EF2}" type="pres">
      <dgm:prSet presAssocID="{E3D800D3-26C2-4501-A2B0-DE76F967D67C}" presName="childText" presStyleLbl="revTx" presStyleIdx="0" presStyleCnt="2">
        <dgm:presLayoutVars>
          <dgm:bulletEnabled val="1"/>
        </dgm:presLayoutVars>
      </dgm:prSet>
      <dgm:spPr/>
    </dgm:pt>
    <dgm:pt modelId="{8AA48E7B-5381-4713-A8B6-94C6571C2AA9}" type="pres">
      <dgm:prSet presAssocID="{E6D36480-F0DC-426C-A1C9-6B2E8B08E0F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EA0C3C2-A02E-47A4-A26D-13D3FC148D80}" type="pres">
      <dgm:prSet presAssocID="{E6D36480-F0DC-426C-A1C9-6B2E8B08E0F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BC87F631-FEB7-42DA-BF0B-43A43ABA83D7}" srcId="{E6D36480-F0DC-426C-A1C9-6B2E8B08E0F8}" destId="{CC35D20D-045A-4FB5-9FBF-ABAF0223CEBE}" srcOrd="1" destOrd="0" parTransId="{8F58930D-3D2B-4CE1-9B1A-25C309B1287E}" sibTransId="{9F2DC977-7358-410E-86A5-CEAA502486B8}"/>
    <dgm:cxn modelId="{E95D3B3C-0E42-4E5D-B41C-7E73C6A8F15D}" type="presOf" srcId="{E3D800D3-26C2-4501-A2B0-DE76F967D67C}" destId="{0A1BB5C5-604B-43DB-BECB-27F3B1705CFA}" srcOrd="0" destOrd="0" presId="urn:microsoft.com/office/officeart/2005/8/layout/vList2"/>
    <dgm:cxn modelId="{7A77933E-C2BC-493C-9F3D-11204CDE8FDA}" type="presOf" srcId="{F2D51766-2F02-407B-AFAD-676BC0628F75}" destId="{1EA0C3C2-A02E-47A4-A26D-13D3FC148D80}" srcOrd="0" destOrd="3" presId="urn:microsoft.com/office/officeart/2005/8/layout/vList2"/>
    <dgm:cxn modelId="{8D03E44E-9E29-41A1-B017-223C89571BE6}" type="presOf" srcId="{F2498080-57DA-400F-8724-90DB698D2279}" destId="{1EA0C3C2-A02E-47A4-A26D-13D3FC148D80}" srcOrd="0" destOrd="0" presId="urn:microsoft.com/office/officeart/2005/8/layout/vList2"/>
    <dgm:cxn modelId="{E788835B-C773-4C2B-A262-CD19C173AEB5}" type="presOf" srcId="{C2760BD4-6CDC-4A99-9349-3100E664C174}" destId="{A156E84E-9A99-4E00-8C2D-B5052A88F28B}" srcOrd="0" destOrd="0" presId="urn:microsoft.com/office/officeart/2005/8/layout/vList2"/>
    <dgm:cxn modelId="{18628C63-4D48-490E-A414-AF905EA3AD5E}" type="presOf" srcId="{B3F98995-78B3-47B2-BA93-3F3BD89F1CD8}" destId="{1EA0C3C2-A02E-47A4-A26D-13D3FC148D80}" srcOrd="0" destOrd="5" presId="urn:microsoft.com/office/officeart/2005/8/layout/vList2"/>
    <dgm:cxn modelId="{24FE296E-FB33-40D8-8F2D-AD3799076F9D}" srcId="{C2760BD4-6CDC-4A99-9349-3100E664C174}" destId="{E3D800D3-26C2-4501-A2B0-DE76F967D67C}" srcOrd="0" destOrd="0" parTransId="{AF5357EB-EB28-48EF-ABF5-31C1AA74B81F}" sibTransId="{AB080CB5-CE77-4D7B-80A8-538D9C5EBD3B}"/>
    <dgm:cxn modelId="{D3251878-702C-4BD7-AB6C-62FA54FE79A0}" type="presOf" srcId="{E6D36480-F0DC-426C-A1C9-6B2E8B08E0F8}" destId="{8AA48E7B-5381-4713-A8B6-94C6571C2AA9}" srcOrd="0" destOrd="0" presId="urn:microsoft.com/office/officeart/2005/8/layout/vList2"/>
    <dgm:cxn modelId="{3EDDA87F-08A7-46DD-84FC-23403FEF0A7C}" type="presOf" srcId="{11BAD591-27F6-493F-B1CE-983C7E6A6109}" destId="{D365D5E1-7565-4200-8155-C83727389EF2}" srcOrd="0" destOrd="0" presId="urn:microsoft.com/office/officeart/2005/8/layout/vList2"/>
    <dgm:cxn modelId="{72749F9F-09F9-4A34-805F-026B43A8C165}" srcId="{C2760BD4-6CDC-4A99-9349-3100E664C174}" destId="{E6D36480-F0DC-426C-A1C9-6B2E8B08E0F8}" srcOrd="1" destOrd="0" parTransId="{1136432E-F209-4053-990E-E0A9003E3004}" sibTransId="{A29491E5-41D3-44C4-B803-B990EDEB4C9E}"/>
    <dgm:cxn modelId="{5F2238AC-2934-4371-8721-92B5EDF36D56}" srcId="{E6D36480-F0DC-426C-A1C9-6B2E8B08E0F8}" destId="{F2498080-57DA-400F-8724-90DB698D2279}" srcOrd="0" destOrd="0" parTransId="{6675CE6B-BE88-425B-92AF-044D6ED86F9C}" sibTransId="{A7D3F781-6A51-4AD9-B52A-76ECC9547175}"/>
    <dgm:cxn modelId="{C46399B1-FBDF-483A-8445-CCA79E00BFBA}" type="presOf" srcId="{B4D5A3C7-C016-4AA5-BF2E-D9D3EE8290AB}" destId="{1EA0C3C2-A02E-47A4-A26D-13D3FC148D80}" srcOrd="0" destOrd="4" presId="urn:microsoft.com/office/officeart/2005/8/layout/vList2"/>
    <dgm:cxn modelId="{6E7422C2-600D-4996-99A5-CD7F0BF24391}" srcId="{E6D36480-F0DC-426C-A1C9-6B2E8B08E0F8}" destId="{46DD2D42-43CF-4721-9795-34B3F6EAA460}" srcOrd="2" destOrd="0" parTransId="{9DDF331E-8CC9-4C12-83B0-60D4B7DBFC65}" sibTransId="{193FDA0E-BDCA-4CE5-97B1-1393DCF5FEE4}"/>
    <dgm:cxn modelId="{A5A619C3-54E4-4136-90DA-2E5879F58271}" srcId="{E6D36480-F0DC-426C-A1C9-6B2E8B08E0F8}" destId="{F2D51766-2F02-407B-AFAD-676BC0628F75}" srcOrd="3" destOrd="0" parTransId="{DABEE021-F77C-43AF-B93E-F15E027928E1}" sibTransId="{4A9BF0C7-47F6-4C4B-8FF5-431B9423E2AC}"/>
    <dgm:cxn modelId="{C94D19CD-DCCA-48B9-83B6-690413544BFC}" srcId="{E6D36480-F0DC-426C-A1C9-6B2E8B08E0F8}" destId="{B4D5A3C7-C016-4AA5-BF2E-D9D3EE8290AB}" srcOrd="4" destOrd="0" parTransId="{71154A1C-A51B-4BFA-9163-ABC3D45C6932}" sibTransId="{28938DAD-9AA6-4137-BFAD-04D3CDEAF1BF}"/>
    <dgm:cxn modelId="{86DC2DD9-C17D-46DD-987C-D6ADCF8707BA}" srcId="{E6D36480-F0DC-426C-A1C9-6B2E8B08E0F8}" destId="{B3F98995-78B3-47B2-BA93-3F3BD89F1CD8}" srcOrd="5" destOrd="0" parTransId="{A494B061-6624-4814-9439-57A0CF23E505}" sibTransId="{C576AAF1-B068-458C-9300-5201D26F2389}"/>
    <dgm:cxn modelId="{55219CDF-3F59-467A-A7EF-C389BC5E735A}" type="presOf" srcId="{46DD2D42-43CF-4721-9795-34B3F6EAA460}" destId="{1EA0C3C2-A02E-47A4-A26D-13D3FC148D80}" srcOrd="0" destOrd="2" presId="urn:microsoft.com/office/officeart/2005/8/layout/vList2"/>
    <dgm:cxn modelId="{92DC15EB-A7CA-44D4-B5B8-0B083279368E}" type="presOf" srcId="{CC35D20D-045A-4FB5-9FBF-ABAF0223CEBE}" destId="{1EA0C3C2-A02E-47A4-A26D-13D3FC148D80}" srcOrd="0" destOrd="1" presId="urn:microsoft.com/office/officeart/2005/8/layout/vList2"/>
    <dgm:cxn modelId="{518390F6-B1AB-4A2F-964C-BEFACF8FB6C5}" srcId="{E3D800D3-26C2-4501-A2B0-DE76F967D67C}" destId="{11BAD591-27F6-493F-B1CE-983C7E6A6109}" srcOrd="0" destOrd="0" parTransId="{228C76B6-A39B-425C-BF57-82B959D6E943}" sibTransId="{E682D6A9-D6B0-4444-AC75-40D216E6FE66}"/>
    <dgm:cxn modelId="{D8B74376-6C6E-4540-9DF3-AF626E9B7386}" type="presParOf" srcId="{A156E84E-9A99-4E00-8C2D-B5052A88F28B}" destId="{0A1BB5C5-604B-43DB-BECB-27F3B1705CFA}" srcOrd="0" destOrd="0" presId="urn:microsoft.com/office/officeart/2005/8/layout/vList2"/>
    <dgm:cxn modelId="{B7028372-3283-4F73-B953-859C55393826}" type="presParOf" srcId="{A156E84E-9A99-4E00-8C2D-B5052A88F28B}" destId="{D365D5E1-7565-4200-8155-C83727389EF2}" srcOrd="1" destOrd="0" presId="urn:microsoft.com/office/officeart/2005/8/layout/vList2"/>
    <dgm:cxn modelId="{58261F7E-A8CC-4D07-A169-7A95C0F3BA42}" type="presParOf" srcId="{A156E84E-9A99-4E00-8C2D-B5052A88F28B}" destId="{8AA48E7B-5381-4713-A8B6-94C6571C2AA9}" srcOrd="2" destOrd="0" presId="urn:microsoft.com/office/officeart/2005/8/layout/vList2"/>
    <dgm:cxn modelId="{05DBCE23-388F-496B-B850-60A536FA1A5E}" type="presParOf" srcId="{A156E84E-9A99-4E00-8C2D-B5052A88F28B}" destId="{1EA0C3C2-A02E-47A4-A26D-13D3FC148D8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9A566F-354B-F44B-91EB-AF1D6791096D}" type="doc">
      <dgm:prSet loTypeId="urn:microsoft.com/office/officeart/2005/8/layout/vList2" loCatId="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3C5899A-94D1-544B-8C44-C2C5F23DC96D}">
      <dgm:prSet phldrT="[Текст]" custT="1"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pPr algn="l"/>
          <a:r>
            <a:rPr lang="ru-RU" sz="26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algn="r"/>
          <a:r>
            <a:rPr lang="ru-RU" sz="26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algn="r"/>
          <a:r>
            <a:rPr lang="ru-RU" sz="26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gm:t>
    </dgm:pt>
    <dgm:pt modelId="{5A369AF4-71D5-634A-A18F-59C25AD2C0BD}" type="par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68E2F0EC-12EF-1042-9C5E-874EB2C14DC2}" type="sib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B66E063A-468D-1F4A-885A-D781CF9DFE7E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Обособление остатка по кассе через Сведения ф.0503178</a:t>
          </a:r>
          <a:endParaRPr lang="ru-RU" sz="2600" dirty="0">
            <a:latin typeface="Times New Roman" charset="0"/>
            <a:ea typeface="Times New Roman" charset="0"/>
            <a:cs typeface="Times New Roman" charset="0"/>
          </a:endParaRPr>
        </a:p>
      </dgm:t>
    </dgm:pt>
    <dgm:pt modelId="{49A3122B-7C11-A74F-911C-AFBCA39B87B8}" type="par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1990C92C-78C7-5D4F-9F89-9E6D6AE35841}" type="sib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E552C191-58EB-4D26-BFA5-F13B5A14DF5F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Отражение остаточной стоимости МЗ за вычетом резерва под снижение стоимости</a:t>
          </a:r>
        </a:p>
      </dgm:t>
    </dgm:pt>
    <dgm:pt modelId="{0AF3BB59-ECDB-4AE3-8940-09CA2CC36267}" type="sibTrans" cxnId="{564D9DB7-72D6-4659-9F88-7E840190E6F4}">
      <dgm:prSet/>
      <dgm:spPr/>
      <dgm:t>
        <a:bodyPr/>
        <a:lstStyle/>
        <a:p>
          <a:endParaRPr lang="ru-RU"/>
        </a:p>
      </dgm:t>
    </dgm:pt>
    <dgm:pt modelId="{66B5102D-32F0-4200-8390-2E86E457EE66}" type="parTrans" cxnId="{564D9DB7-72D6-4659-9F88-7E840190E6F4}">
      <dgm:prSet/>
      <dgm:spPr/>
      <dgm:t>
        <a:bodyPr/>
        <a:lstStyle/>
        <a:p>
          <a:endParaRPr lang="ru-RU"/>
        </a:p>
      </dgm:t>
    </dgm:pt>
    <dgm:pt modelId="{422D985A-6F8D-45F8-A1C5-570BEEDDF766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Строки «в том числе» и «из них» в Справки в составе сводного Баланса (ф. 0503130)</a:t>
          </a:r>
        </a:p>
      </dgm:t>
    </dgm:pt>
    <dgm:pt modelId="{F9123EDC-3DA4-4A6B-8C04-03F9AD079E1B}" type="parTrans" cxnId="{07ACF35F-7C53-4E22-9235-E9427264F60C}">
      <dgm:prSet/>
      <dgm:spPr/>
      <dgm:t>
        <a:bodyPr/>
        <a:lstStyle/>
        <a:p>
          <a:endParaRPr lang="ru-RU"/>
        </a:p>
      </dgm:t>
    </dgm:pt>
    <dgm:pt modelId="{DC63E479-08BB-4A44-9855-8F9A7E85B222}" type="sibTrans" cxnId="{07ACF35F-7C53-4E22-9235-E9427264F60C}">
      <dgm:prSet/>
      <dgm:spPr/>
      <dgm:t>
        <a:bodyPr/>
        <a:lstStyle/>
        <a:p>
          <a:endParaRPr lang="ru-RU"/>
        </a:p>
      </dgm:t>
    </dgm:pt>
    <dgm:pt modelId="{44646CE5-4A78-43EB-809D-672FBF3CB312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Дополнены причины для раздела 1 Сведений ф.0503175</a:t>
          </a:r>
        </a:p>
      </dgm:t>
    </dgm:pt>
    <dgm:pt modelId="{D294C744-9ED7-451B-AC4F-89D2C7D407F0}" type="parTrans" cxnId="{69628EC5-AE7F-4913-8172-EAA90734E350}">
      <dgm:prSet/>
      <dgm:spPr/>
      <dgm:t>
        <a:bodyPr/>
        <a:lstStyle/>
        <a:p>
          <a:endParaRPr lang="ru-RU"/>
        </a:p>
      </dgm:t>
    </dgm:pt>
    <dgm:pt modelId="{970D591E-1AB1-4BB9-BAE5-7E49893D7EFB}" type="sibTrans" cxnId="{69628EC5-AE7F-4913-8172-EAA90734E350}">
      <dgm:prSet/>
      <dgm:spPr/>
      <dgm:t>
        <a:bodyPr/>
        <a:lstStyle/>
        <a:p>
          <a:endParaRPr lang="ru-RU"/>
        </a:p>
      </dgm:t>
    </dgm:pt>
    <dgm:pt modelId="{2CF7603F-CAD8-E647-B14F-9EF0DF2575B8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600"/>
            </a:spcAft>
          </a:pP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Раскрытие информации по счетам </a:t>
          </a:r>
          <a:r>
            <a:rPr lang="ru-RU" sz="2600" b="0" u="none" dirty="0" err="1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эскроу</a:t>
          </a:r>
          <a:r>
            <a:rPr lang="ru-RU" sz="2600" b="0" u="none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 в Сведениях ф. 0503178, 0503779 (для всех уровней консолидации)</a:t>
          </a:r>
          <a:endParaRPr lang="ru-RU" sz="2600" dirty="0">
            <a:latin typeface="Times New Roman" charset="0"/>
            <a:ea typeface="Times New Roman" charset="0"/>
            <a:cs typeface="Times New Roman" charset="0"/>
          </a:endParaRPr>
        </a:p>
      </dgm:t>
    </dgm:pt>
    <dgm:pt modelId="{3A22FE28-AEC1-C847-9385-E7D398A032B8}" type="parTrans" cxnId="{2E2B25B9-7C97-7A49-9ABF-B1D3A5E64ABF}">
      <dgm:prSet/>
      <dgm:spPr/>
      <dgm:t>
        <a:bodyPr/>
        <a:lstStyle/>
        <a:p>
          <a:endParaRPr lang="ru-RU"/>
        </a:p>
      </dgm:t>
    </dgm:pt>
    <dgm:pt modelId="{79FAE750-A884-6D4A-9595-C66F9693F64D}" type="sibTrans" cxnId="{2E2B25B9-7C97-7A49-9ABF-B1D3A5E64ABF}">
      <dgm:prSet/>
      <dgm:spPr/>
      <dgm:t>
        <a:bodyPr/>
        <a:lstStyle/>
        <a:p>
          <a:endParaRPr lang="ru-RU"/>
        </a:p>
      </dgm:t>
    </dgm:pt>
    <dgm:pt modelId="{0464B875-F826-B14F-906B-E7DE77983105}" type="pres">
      <dgm:prSet presAssocID="{769A566F-354B-F44B-91EB-AF1D6791096D}" presName="linear" presStyleCnt="0">
        <dgm:presLayoutVars>
          <dgm:animLvl val="lvl"/>
          <dgm:resizeHandles val="exact"/>
        </dgm:presLayoutVars>
      </dgm:prSet>
      <dgm:spPr/>
    </dgm:pt>
    <dgm:pt modelId="{01B9009C-338A-A742-828F-C885CF37E640}" type="pres">
      <dgm:prSet presAssocID="{E3C5899A-94D1-544B-8C44-C2C5F23DC96D}" presName="parentText" presStyleLbl="node1" presStyleIdx="0" presStyleCnt="1" custScaleY="121005" custLinFactNeighborX="-395" custLinFactNeighborY="-96935">
        <dgm:presLayoutVars>
          <dgm:chMax val="0"/>
          <dgm:bulletEnabled val="1"/>
        </dgm:presLayoutVars>
      </dgm:prSet>
      <dgm:spPr/>
    </dgm:pt>
    <dgm:pt modelId="{AE73F45A-8AAB-B946-B3BE-71401357CFF4}" type="pres">
      <dgm:prSet presAssocID="{E3C5899A-94D1-544B-8C44-C2C5F23DC96D}" presName="childText" presStyleLbl="revTx" presStyleIdx="0" presStyleCnt="1" custScaleY="105219" custLinFactNeighborY="434">
        <dgm:presLayoutVars>
          <dgm:bulletEnabled val="1"/>
        </dgm:presLayoutVars>
      </dgm:prSet>
      <dgm:spPr/>
    </dgm:pt>
  </dgm:ptLst>
  <dgm:cxnLst>
    <dgm:cxn modelId="{5789E214-62DE-C248-8BB3-12C71FC28036}" type="presOf" srcId="{E552C191-58EB-4D26-BFA5-F13B5A14DF5F}" destId="{AE73F45A-8AAB-B946-B3BE-71401357CFF4}" srcOrd="0" destOrd="2" presId="urn:microsoft.com/office/officeart/2005/8/layout/vList2"/>
    <dgm:cxn modelId="{BFF8B315-5E74-483F-9BEC-8517756A6B2D}" type="presOf" srcId="{44646CE5-4A78-43EB-809D-672FBF3CB312}" destId="{AE73F45A-8AAB-B946-B3BE-71401357CFF4}" srcOrd="0" destOrd="4" presId="urn:microsoft.com/office/officeart/2005/8/layout/vList2"/>
    <dgm:cxn modelId="{A74E2729-8086-8747-8723-2FC620A10FDF}" type="presOf" srcId="{769A566F-354B-F44B-91EB-AF1D6791096D}" destId="{0464B875-F826-B14F-906B-E7DE77983105}" srcOrd="0" destOrd="0" presId="urn:microsoft.com/office/officeart/2005/8/layout/vList2"/>
    <dgm:cxn modelId="{4042E333-CFE5-4E45-A30F-499B692D8002}" type="presOf" srcId="{2CF7603F-CAD8-E647-B14F-9EF0DF2575B8}" destId="{AE73F45A-8AAB-B946-B3BE-71401357CFF4}" srcOrd="0" destOrd="1" presId="urn:microsoft.com/office/officeart/2005/8/layout/vList2"/>
    <dgm:cxn modelId="{727DC040-F6CA-45A0-91FC-D2A5448B3F5A}" type="presOf" srcId="{422D985A-6F8D-45F8-A1C5-570BEEDDF766}" destId="{AE73F45A-8AAB-B946-B3BE-71401357CFF4}" srcOrd="0" destOrd="3" presId="urn:microsoft.com/office/officeart/2005/8/layout/vList2"/>
    <dgm:cxn modelId="{07ACF35F-7C53-4E22-9235-E9427264F60C}" srcId="{E3C5899A-94D1-544B-8C44-C2C5F23DC96D}" destId="{422D985A-6F8D-45F8-A1C5-570BEEDDF766}" srcOrd="3" destOrd="0" parTransId="{F9123EDC-3DA4-4A6B-8C04-03F9AD079E1B}" sibTransId="{DC63E479-08BB-4A44-9855-8F9A7E85B222}"/>
    <dgm:cxn modelId="{E9BEA8A0-77FD-D641-ADCB-834E9C1E856D}" type="presOf" srcId="{E3C5899A-94D1-544B-8C44-C2C5F23DC96D}" destId="{01B9009C-338A-A742-828F-C885CF37E640}" srcOrd="0" destOrd="0" presId="urn:microsoft.com/office/officeart/2005/8/layout/vList2"/>
    <dgm:cxn modelId="{564D9DB7-72D6-4659-9F88-7E840190E6F4}" srcId="{E3C5899A-94D1-544B-8C44-C2C5F23DC96D}" destId="{E552C191-58EB-4D26-BFA5-F13B5A14DF5F}" srcOrd="2" destOrd="0" parTransId="{66B5102D-32F0-4200-8390-2E86E457EE66}" sibTransId="{0AF3BB59-ECDB-4AE3-8940-09CA2CC36267}"/>
    <dgm:cxn modelId="{2E2B25B9-7C97-7A49-9ABF-B1D3A5E64ABF}" srcId="{E3C5899A-94D1-544B-8C44-C2C5F23DC96D}" destId="{2CF7603F-CAD8-E647-B14F-9EF0DF2575B8}" srcOrd="1" destOrd="0" parTransId="{3A22FE28-AEC1-C847-9385-E7D398A032B8}" sibTransId="{79FAE750-A884-6D4A-9595-C66F9693F64D}"/>
    <dgm:cxn modelId="{229C43C1-FB82-C54B-8862-B25BD631B60D}" type="presOf" srcId="{B66E063A-468D-1F4A-885A-D781CF9DFE7E}" destId="{AE73F45A-8AAB-B946-B3BE-71401357CFF4}" srcOrd="0" destOrd="0" presId="urn:microsoft.com/office/officeart/2005/8/layout/vList2"/>
    <dgm:cxn modelId="{69628EC5-AE7F-4913-8172-EAA90734E350}" srcId="{E3C5899A-94D1-544B-8C44-C2C5F23DC96D}" destId="{44646CE5-4A78-43EB-809D-672FBF3CB312}" srcOrd="4" destOrd="0" parTransId="{D294C744-9ED7-451B-AC4F-89D2C7D407F0}" sibTransId="{970D591E-1AB1-4BB9-BAE5-7E49893D7EFB}"/>
    <dgm:cxn modelId="{ACFB24E2-3485-B444-A6BF-7F5C37A3770F}" srcId="{769A566F-354B-F44B-91EB-AF1D6791096D}" destId="{E3C5899A-94D1-544B-8C44-C2C5F23DC96D}" srcOrd="0" destOrd="0" parTransId="{5A369AF4-71D5-634A-A18F-59C25AD2C0BD}" sibTransId="{68E2F0EC-12EF-1042-9C5E-874EB2C14DC2}"/>
    <dgm:cxn modelId="{D121B0FE-9103-604E-B833-FEFC6CE1F1BC}" srcId="{E3C5899A-94D1-544B-8C44-C2C5F23DC96D}" destId="{B66E063A-468D-1F4A-885A-D781CF9DFE7E}" srcOrd="0" destOrd="0" parTransId="{49A3122B-7C11-A74F-911C-AFBCA39B87B8}" sibTransId="{1990C92C-78C7-5D4F-9F89-9E6D6AE35841}"/>
    <dgm:cxn modelId="{34B687F5-3693-5C46-AD7F-9047B20C2CD0}" type="presParOf" srcId="{0464B875-F826-B14F-906B-E7DE77983105}" destId="{01B9009C-338A-A742-828F-C885CF37E640}" srcOrd="0" destOrd="0" presId="urn:microsoft.com/office/officeart/2005/8/layout/vList2"/>
    <dgm:cxn modelId="{2CA6E095-BBC9-7C44-BDB1-0D34C79AAC4A}" type="presParOf" srcId="{0464B875-F826-B14F-906B-E7DE77983105}" destId="{AE73F45A-8AAB-B946-B3BE-71401357CFF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9A566F-354B-F44B-91EB-AF1D6791096D}" type="doc">
      <dgm:prSet loTypeId="urn:microsoft.com/office/officeart/2005/8/layout/vList2" loCatId="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3C5899A-94D1-544B-8C44-C2C5F23DC96D}">
      <dgm:prSet phldrT="[Текст]" custT="1"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pPr algn="l"/>
          <a:r>
            <a:rPr lang="ru-RU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algn="r"/>
          <a:r>
            <a:rPr lang="ru-RU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algn="r"/>
          <a:r>
            <a:rPr lang="ru-RU" sz="32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gm:t>
    </dgm:pt>
    <dgm:pt modelId="{5A369AF4-71D5-634A-A18F-59C25AD2C0BD}" type="par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68E2F0EC-12EF-1042-9C5E-874EB2C14DC2}" type="sib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B66E063A-468D-1F4A-885A-D781CF9DFE7E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Отражение недостачи денежных средств в кассе </a:t>
          </a:r>
          <a:endParaRPr lang="ru-RU" sz="2600" kern="0" baseline="0" dirty="0">
            <a:latin typeface="Times New Roman" charset="0"/>
            <a:ea typeface="Times New Roman" charset="0"/>
            <a:cs typeface="Times New Roman" charset="0"/>
          </a:endParaRPr>
        </a:p>
      </dgm:t>
    </dgm:pt>
    <dgm:pt modelId="{1990C92C-78C7-5D4F-9F89-9E6D6AE35841}" type="sib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49A3122B-7C11-A74F-911C-AFBCA39B87B8}" type="parTrans" cxnId="{D121B0FE-9103-604E-B833-FEFC6CE1F1BC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0D9B66A2-07F2-46C4-8564-04127C62ECC1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Дебиторская задолженность по счету 303.02 только в части переплат страховых взносов, отрицательных значений в отчете ф.0503128, 0503738 нет</a:t>
          </a:r>
        </a:p>
      </dgm:t>
    </dgm:pt>
    <dgm:pt modelId="{E2C92DE3-F578-4217-BA42-550DBD8F580F}" type="sibTrans" cxnId="{4D343430-4AD1-477C-861C-C146C069E06A}">
      <dgm:prSet/>
      <dgm:spPr/>
      <dgm:t>
        <a:bodyPr/>
        <a:lstStyle/>
        <a:p>
          <a:endParaRPr lang="ru-RU"/>
        </a:p>
      </dgm:t>
    </dgm:pt>
    <dgm:pt modelId="{BA75671D-670F-4786-A32C-D4856A42B27C}" type="parTrans" cxnId="{4D343430-4AD1-477C-861C-C146C069E06A}">
      <dgm:prSet/>
      <dgm:spPr/>
      <dgm:t>
        <a:bodyPr/>
        <a:lstStyle/>
        <a:p>
          <a:endParaRPr lang="ru-RU"/>
        </a:p>
      </dgm:t>
    </dgm:pt>
    <dgm:pt modelId="{A8B82653-4730-439E-92BF-C5FF349A2C94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kern="0" baseline="0" dirty="0">
              <a:latin typeface="Times New Roman" charset="0"/>
              <a:ea typeface="Times New Roman" charset="0"/>
              <a:cs typeface="Times New Roman" charset="0"/>
            </a:rPr>
            <a:t>Раздел 4 Отчета ф.0503123 – только по расходам</a:t>
          </a:r>
        </a:p>
      </dgm:t>
    </dgm:pt>
    <dgm:pt modelId="{988BBB58-407E-4624-AB4D-36FAEF1596BF}" type="parTrans" cxnId="{752200C3-5EAD-407D-A043-CA51E01E9AA4}">
      <dgm:prSet/>
      <dgm:spPr/>
      <dgm:t>
        <a:bodyPr/>
        <a:lstStyle/>
        <a:p>
          <a:endParaRPr lang="ru-RU"/>
        </a:p>
      </dgm:t>
    </dgm:pt>
    <dgm:pt modelId="{113D6606-F35A-4283-8544-FE580216E2CC}" type="sibTrans" cxnId="{752200C3-5EAD-407D-A043-CA51E01E9AA4}">
      <dgm:prSet/>
      <dgm:spPr/>
      <dgm:t>
        <a:bodyPr/>
        <a:lstStyle/>
        <a:p>
          <a:endParaRPr lang="ru-RU"/>
        </a:p>
      </dgm:t>
    </dgm:pt>
    <dgm:pt modelId="{A84696AA-BCE7-2B46-BEA5-941B2A45E578}">
      <dgm:prSet phldrT="[Текст]" custT="1"/>
      <dgm:spPr/>
      <dgm:t>
        <a:bodyPr/>
        <a:lstStyle/>
        <a:p>
          <a:pPr algn="just">
            <a:lnSpc>
              <a:spcPct val="100000"/>
            </a:lnSpc>
            <a:spcBef>
              <a:spcPts val="0"/>
            </a:spcBef>
            <a:spcAft>
              <a:spcPts val="1000"/>
            </a:spcAft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Справка ф.0503125 по счету 130305731, 140141151, 140141161, 140149151, 140149161</a:t>
          </a:r>
        </a:p>
      </dgm:t>
    </dgm:pt>
    <dgm:pt modelId="{7A433F0A-1BB1-8F4A-A76A-DC37B73628CB}" type="parTrans" cxnId="{8EF7E923-AEBD-6C46-A62A-D555E25A9719}">
      <dgm:prSet/>
      <dgm:spPr/>
      <dgm:t>
        <a:bodyPr/>
        <a:lstStyle/>
        <a:p>
          <a:endParaRPr lang="ru-RU"/>
        </a:p>
      </dgm:t>
    </dgm:pt>
    <dgm:pt modelId="{F53D0746-11B0-D945-A0B4-AC1038EF26A4}" type="sibTrans" cxnId="{8EF7E923-AEBD-6C46-A62A-D555E25A9719}">
      <dgm:prSet/>
      <dgm:spPr/>
      <dgm:t>
        <a:bodyPr/>
        <a:lstStyle/>
        <a:p>
          <a:endParaRPr lang="ru-RU"/>
        </a:p>
      </dgm:t>
    </dgm:pt>
    <dgm:pt modelId="{0464B875-F826-B14F-906B-E7DE77983105}" type="pres">
      <dgm:prSet presAssocID="{769A566F-354B-F44B-91EB-AF1D6791096D}" presName="linear" presStyleCnt="0">
        <dgm:presLayoutVars>
          <dgm:animLvl val="lvl"/>
          <dgm:resizeHandles val="exact"/>
        </dgm:presLayoutVars>
      </dgm:prSet>
      <dgm:spPr/>
    </dgm:pt>
    <dgm:pt modelId="{01B9009C-338A-A742-828F-C885CF37E640}" type="pres">
      <dgm:prSet presAssocID="{E3C5899A-94D1-544B-8C44-C2C5F23DC96D}" presName="parentText" presStyleLbl="node1" presStyleIdx="0" presStyleCnt="1" custScaleY="145151" custLinFactNeighborX="-395" custLinFactNeighborY="-748">
        <dgm:presLayoutVars>
          <dgm:chMax val="0"/>
          <dgm:bulletEnabled val="1"/>
        </dgm:presLayoutVars>
      </dgm:prSet>
      <dgm:spPr/>
    </dgm:pt>
    <dgm:pt modelId="{AE73F45A-8AAB-B946-B3BE-71401357CFF4}" type="pres">
      <dgm:prSet presAssocID="{E3C5899A-94D1-544B-8C44-C2C5F23DC96D}" presName="childText" presStyleLbl="revTx" presStyleIdx="0" presStyleCnt="1" custScaleY="341544" custLinFactNeighborY="1616">
        <dgm:presLayoutVars>
          <dgm:bulletEnabled val="1"/>
        </dgm:presLayoutVars>
      </dgm:prSet>
      <dgm:spPr/>
    </dgm:pt>
  </dgm:ptLst>
  <dgm:cxnLst>
    <dgm:cxn modelId="{8EF7E923-AEBD-6C46-A62A-D555E25A9719}" srcId="{E3C5899A-94D1-544B-8C44-C2C5F23DC96D}" destId="{A84696AA-BCE7-2B46-BEA5-941B2A45E578}" srcOrd="3" destOrd="0" parTransId="{7A433F0A-1BB1-8F4A-A76A-DC37B73628CB}" sibTransId="{F53D0746-11B0-D945-A0B4-AC1038EF26A4}"/>
    <dgm:cxn modelId="{A74E2729-8086-8747-8723-2FC620A10FDF}" type="presOf" srcId="{769A566F-354B-F44B-91EB-AF1D6791096D}" destId="{0464B875-F826-B14F-906B-E7DE77983105}" srcOrd="0" destOrd="0" presId="urn:microsoft.com/office/officeart/2005/8/layout/vList2"/>
    <dgm:cxn modelId="{4D343430-4AD1-477C-861C-C146C069E06A}" srcId="{E3C5899A-94D1-544B-8C44-C2C5F23DC96D}" destId="{0D9B66A2-07F2-46C4-8564-04127C62ECC1}" srcOrd="2" destOrd="0" parTransId="{BA75671D-670F-4786-A32C-D4856A42B27C}" sibTransId="{E2C92DE3-F578-4217-BA42-550DBD8F580F}"/>
    <dgm:cxn modelId="{F25732A0-9C05-4549-97DE-1E8FD297B6D5}" type="presOf" srcId="{A8B82653-4730-439E-92BF-C5FF349A2C94}" destId="{AE73F45A-8AAB-B946-B3BE-71401357CFF4}" srcOrd="0" destOrd="1" presId="urn:microsoft.com/office/officeart/2005/8/layout/vList2"/>
    <dgm:cxn modelId="{E9BEA8A0-77FD-D641-ADCB-834E9C1E856D}" type="presOf" srcId="{E3C5899A-94D1-544B-8C44-C2C5F23DC96D}" destId="{01B9009C-338A-A742-828F-C885CF37E640}" srcOrd="0" destOrd="0" presId="urn:microsoft.com/office/officeart/2005/8/layout/vList2"/>
    <dgm:cxn modelId="{A884F5A1-B802-F34A-801A-E857C9E758DE}" type="presOf" srcId="{A84696AA-BCE7-2B46-BEA5-941B2A45E578}" destId="{AE73F45A-8AAB-B946-B3BE-71401357CFF4}" srcOrd="0" destOrd="3" presId="urn:microsoft.com/office/officeart/2005/8/layout/vList2"/>
    <dgm:cxn modelId="{AAF7C7A7-62C4-B342-AA27-72051D7CF19F}" type="presOf" srcId="{0D9B66A2-07F2-46C4-8564-04127C62ECC1}" destId="{AE73F45A-8AAB-B946-B3BE-71401357CFF4}" srcOrd="0" destOrd="2" presId="urn:microsoft.com/office/officeart/2005/8/layout/vList2"/>
    <dgm:cxn modelId="{229C43C1-FB82-C54B-8862-B25BD631B60D}" type="presOf" srcId="{B66E063A-468D-1F4A-885A-D781CF9DFE7E}" destId="{AE73F45A-8AAB-B946-B3BE-71401357CFF4}" srcOrd="0" destOrd="0" presId="urn:microsoft.com/office/officeart/2005/8/layout/vList2"/>
    <dgm:cxn modelId="{752200C3-5EAD-407D-A043-CA51E01E9AA4}" srcId="{E3C5899A-94D1-544B-8C44-C2C5F23DC96D}" destId="{A8B82653-4730-439E-92BF-C5FF349A2C94}" srcOrd="1" destOrd="0" parTransId="{988BBB58-407E-4624-AB4D-36FAEF1596BF}" sibTransId="{113D6606-F35A-4283-8544-FE580216E2CC}"/>
    <dgm:cxn modelId="{ACFB24E2-3485-B444-A6BF-7F5C37A3770F}" srcId="{769A566F-354B-F44B-91EB-AF1D6791096D}" destId="{E3C5899A-94D1-544B-8C44-C2C5F23DC96D}" srcOrd="0" destOrd="0" parTransId="{5A369AF4-71D5-634A-A18F-59C25AD2C0BD}" sibTransId="{68E2F0EC-12EF-1042-9C5E-874EB2C14DC2}"/>
    <dgm:cxn modelId="{D121B0FE-9103-604E-B833-FEFC6CE1F1BC}" srcId="{E3C5899A-94D1-544B-8C44-C2C5F23DC96D}" destId="{B66E063A-468D-1F4A-885A-D781CF9DFE7E}" srcOrd="0" destOrd="0" parTransId="{49A3122B-7C11-A74F-911C-AFBCA39B87B8}" sibTransId="{1990C92C-78C7-5D4F-9F89-9E6D6AE35841}"/>
    <dgm:cxn modelId="{34B687F5-3693-5C46-AD7F-9047B20C2CD0}" type="presParOf" srcId="{0464B875-F826-B14F-906B-E7DE77983105}" destId="{01B9009C-338A-A742-828F-C885CF37E640}" srcOrd="0" destOrd="0" presId="urn:microsoft.com/office/officeart/2005/8/layout/vList2"/>
    <dgm:cxn modelId="{2CA6E095-BBC9-7C44-BDB1-0D34C79AAC4A}" type="presParOf" srcId="{0464B875-F826-B14F-906B-E7DE77983105}" destId="{AE73F45A-8AAB-B946-B3BE-71401357CFF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063788-E5C5-E548-A252-A8D85B78EEEB}">
      <dsp:nvSpPr>
        <dsp:cNvPr id="0" name=""/>
        <dsp:cNvSpPr/>
      </dsp:nvSpPr>
      <dsp:spPr>
        <a:xfrm>
          <a:off x="1361901" y="2032000"/>
          <a:ext cx="505548" cy="9633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2774" y="0"/>
              </a:lnTo>
              <a:lnTo>
                <a:pt x="252774" y="963315"/>
              </a:lnTo>
              <a:lnTo>
                <a:pt x="505548" y="96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87478" y="2486460"/>
        <a:ext cx="54395" cy="54395"/>
      </dsp:txXfrm>
    </dsp:sp>
    <dsp:sp modelId="{480189B6-CB04-1943-A857-93A76052D984}">
      <dsp:nvSpPr>
        <dsp:cNvPr id="0" name=""/>
        <dsp:cNvSpPr/>
      </dsp:nvSpPr>
      <dsp:spPr>
        <a:xfrm>
          <a:off x="1361901" y="1986280"/>
          <a:ext cx="5055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0554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02037" y="2019361"/>
        <a:ext cx="25277" cy="25277"/>
      </dsp:txXfrm>
    </dsp:sp>
    <dsp:sp modelId="{FB1A5C5C-9633-E44D-A43C-C188FCB52649}">
      <dsp:nvSpPr>
        <dsp:cNvPr id="0" name=""/>
        <dsp:cNvSpPr/>
      </dsp:nvSpPr>
      <dsp:spPr>
        <a:xfrm>
          <a:off x="1361901" y="1068684"/>
          <a:ext cx="505548" cy="963315"/>
        </a:xfrm>
        <a:custGeom>
          <a:avLst/>
          <a:gdLst/>
          <a:ahLst/>
          <a:cxnLst/>
          <a:rect l="0" t="0" r="0" b="0"/>
          <a:pathLst>
            <a:path>
              <a:moveTo>
                <a:pt x="0" y="963315"/>
              </a:moveTo>
              <a:lnTo>
                <a:pt x="252774" y="963315"/>
              </a:lnTo>
              <a:lnTo>
                <a:pt x="252774" y="0"/>
              </a:lnTo>
              <a:lnTo>
                <a:pt x="5055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87478" y="1523144"/>
        <a:ext cx="54395" cy="54395"/>
      </dsp:txXfrm>
    </dsp:sp>
    <dsp:sp modelId="{BFCAD6E6-46EB-C849-8D84-1CD827538C63}">
      <dsp:nvSpPr>
        <dsp:cNvPr id="0" name=""/>
        <dsp:cNvSpPr/>
      </dsp:nvSpPr>
      <dsp:spPr>
        <a:xfrm rot="16200000">
          <a:off x="-1344902" y="1353228"/>
          <a:ext cx="4056066" cy="13575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9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rPr>
            <a:t>Нормативно-правовое регулирование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344902" y="1353228"/>
        <a:ext cx="4056066" cy="1357543"/>
      </dsp:txXfrm>
    </dsp:sp>
    <dsp:sp modelId="{171DF9D1-BFE1-5546-87F8-309819824266}">
      <dsp:nvSpPr>
        <dsp:cNvPr id="0" name=""/>
        <dsp:cNvSpPr/>
      </dsp:nvSpPr>
      <dsp:spPr>
        <a:xfrm>
          <a:off x="1867450" y="683357"/>
          <a:ext cx="7043650" cy="770652"/>
        </a:xfrm>
        <a:prstGeom prst="rect">
          <a:avLst/>
        </a:prstGeom>
        <a:solidFill>
          <a:srgbClr val="DBF4E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Бюджетный кодекс Российской Федерации</a:t>
          </a:r>
        </a:p>
      </dsp:txBody>
      <dsp:txXfrm>
        <a:off x="1867450" y="683357"/>
        <a:ext cx="7043650" cy="770652"/>
      </dsp:txXfrm>
    </dsp:sp>
    <dsp:sp modelId="{D5796BEA-7D8D-8A42-966C-E4F4E3F021A4}">
      <dsp:nvSpPr>
        <dsp:cNvPr id="0" name=""/>
        <dsp:cNvSpPr/>
      </dsp:nvSpPr>
      <dsp:spPr>
        <a:xfrm>
          <a:off x="1867450" y="1646673"/>
          <a:ext cx="7043650" cy="770652"/>
        </a:xfrm>
        <a:prstGeom prst="rect">
          <a:avLst/>
        </a:prstGeom>
        <a:solidFill>
          <a:srgbClr val="DBF4E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 стандарты бухгалтерского учета государственных финансов</a:t>
          </a:r>
        </a:p>
      </dsp:txBody>
      <dsp:txXfrm>
        <a:off x="1867450" y="1646673"/>
        <a:ext cx="7043650" cy="770652"/>
      </dsp:txXfrm>
    </dsp:sp>
    <dsp:sp modelId="{EE6BA95A-17EE-DA4D-8B31-FE138B5651E1}">
      <dsp:nvSpPr>
        <dsp:cNvPr id="0" name=""/>
        <dsp:cNvSpPr/>
      </dsp:nvSpPr>
      <dsp:spPr>
        <a:xfrm>
          <a:off x="1867450" y="2609989"/>
          <a:ext cx="7043650" cy="770652"/>
        </a:xfrm>
        <a:prstGeom prst="rect">
          <a:avLst/>
        </a:prstGeom>
        <a:solidFill>
          <a:srgbClr val="DBF4E8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Инструкции по отчетности</a:t>
          </a:r>
        </a:p>
      </dsp:txBody>
      <dsp:txXfrm>
        <a:off x="1867450" y="2609989"/>
        <a:ext cx="7043650" cy="7706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BB5C5-604B-43DB-BECB-27F3B1705CFA}">
      <dsp:nvSpPr>
        <dsp:cNvPr id="0" name=""/>
        <dsp:cNvSpPr/>
      </dsp:nvSpPr>
      <dsp:spPr>
        <a:xfrm>
          <a:off x="0" y="36103"/>
          <a:ext cx="8543731" cy="1060897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Активы и обязательства</a:t>
          </a:r>
        </a:p>
      </dsp:txBody>
      <dsp:txXfrm>
        <a:off x="51789" y="87892"/>
        <a:ext cx="8440153" cy="957319"/>
      </dsp:txXfrm>
    </dsp:sp>
    <dsp:sp modelId="{D365D5E1-7565-4200-8155-C83727389EF2}">
      <dsp:nvSpPr>
        <dsp:cNvPr id="0" name=""/>
        <dsp:cNvSpPr/>
      </dsp:nvSpPr>
      <dsp:spPr>
        <a:xfrm>
          <a:off x="0" y="1097000"/>
          <a:ext cx="8543731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1263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103, 106, 205, 20641, 302, 215, 10 </a:t>
          </a:r>
          <a:endParaRPr lang="ru-RU" sz="2400" kern="1200" dirty="0"/>
        </a:p>
      </dsp:txBody>
      <dsp:txXfrm>
        <a:off x="0" y="1097000"/>
        <a:ext cx="8543731" cy="513360"/>
      </dsp:txXfrm>
    </dsp:sp>
    <dsp:sp modelId="{8AA48E7B-5381-4713-A8B6-94C6571C2AA9}">
      <dsp:nvSpPr>
        <dsp:cNvPr id="0" name=""/>
        <dsp:cNvSpPr/>
      </dsp:nvSpPr>
      <dsp:spPr>
        <a:xfrm>
          <a:off x="0" y="1610360"/>
          <a:ext cx="8543731" cy="1060897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267556"/>
                <a:satOff val="-4269"/>
                <a:lumOff val="41107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267556"/>
                <a:satOff val="-4269"/>
                <a:lumOff val="41107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267556"/>
                <a:satOff val="-4269"/>
                <a:lumOff val="4110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rPr>
            <a:t>Сверка с внешними информационными системами 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789" y="1662149"/>
        <a:ext cx="8440153" cy="957319"/>
      </dsp:txXfrm>
    </dsp:sp>
    <dsp:sp modelId="{1EA0C3C2-A02E-47A4-A26D-13D3FC148D80}">
      <dsp:nvSpPr>
        <dsp:cNvPr id="0" name=""/>
        <dsp:cNvSpPr/>
      </dsp:nvSpPr>
      <dsp:spPr>
        <a:xfrm>
          <a:off x="0" y="2671258"/>
          <a:ext cx="8543731" cy="28234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1263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ЕГРЮЛ (наличие контрагента, с которым имеются незавершенные расчеты)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ЕГРН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реестр РИД,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ЕИС (контракты, банковские гарантии)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ГАСУ (капитальные вложения, концессия)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charset="0"/>
              <a:ea typeface="Times New Roman" charset="0"/>
              <a:cs typeface="Times New Roman" charset="0"/>
            </a:rPr>
            <a:t>Реестр акционеров</a:t>
          </a:r>
          <a:endParaRPr lang="ru-RU" sz="2400" kern="1200" dirty="0"/>
        </a:p>
      </dsp:txBody>
      <dsp:txXfrm>
        <a:off x="0" y="2671258"/>
        <a:ext cx="8543731" cy="28234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9009C-338A-A742-828F-C885CF37E640}">
      <dsp:nvSpPr>
        <dsp:cNvPr id="0" name=""/>
        <dsp:cNvSpPr/>
      </dsp:nvSpPr>
      <dsp:spPr>
        <a:xfrm>
          <a:off x="0" y="0"/>
          <a:ext cx="8769927" cy="1495040"/>
        </a:xfrm>
        <a:prstGeom prst="roundRect">
          <a:avLst/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sp:txBody>
      <dsp:txXfrm>
        <a:off x="72982" y="72982"/>
        <a:ext cx="8623963" cy="1349076"/>
      </dsp:txXfrm>
    </dsp:sp>
    <dsp:sp modelId="{AE73F45A-8AAB-B946-B3BE-71401357CFF4}">
      <dsp:nvSpPr>
        <dsp:cNvPr id="0" name=""/>
        <dsp:cNvSpPr/>
      </dsp:nvSpPr>
      <dsp:spPr>
        <a:xfrm>
          <a:off x="0" y="1734862"/>
          <a:ext cx="8769927" cy="36242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445" tIns="33020" rIns="184912" bIns="33020" numCol="1" spcCol="1270" anchor="t" anchorCtr="0">
          <a:noAutofit/>
        </a:bodyPr>
        <a:lstStyle/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Обособление остатка по кассе через Сведения ф.0503178</a:t>
          </a:r>
          <a:endParaRPr lang="ru-RU" sz="2600" kern="1200" dirty="0">
            <a:latin typeface="Times New Roman" charset="0"/>
            <a:ea typeface="Times New Roman" charset="0"/>
            <a:cs typeface="Times New Roman" charset="0"/>
          </a:endParaRP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Раскрытие информации по счетам </a:t>
          </a:r>
          <a:r>
            <a:rPr lang="ru-RU" sz="2600" b="0" u="none" kern="1200" dirty="0" err="1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эскроу</a:t>
          </a: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 в Сведениях ф. 0503178, 0503779 (для всех уровней консолидации)</a:t>
          </a:r>
          <a:endParaRPr lang="ru-RU" sz="2600" kern="1200" dirty="0">
            <a:latin typeface="Times New Roman" charset="0"/>
            <a:ea typeface="Times New Roman" charset="0"/>
            <a:cs typeface="Times New Roman" charset="0"/>
          </a:endParaRP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Отражение остаточной стоимости МЗ за вычетом резерва под снижение стоимости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Строки «в том числе» и «из них» в Справки в составе сводного Баланса (ф. 0503130)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ru-RU" sz="26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Дополнены причины для раздела 1 Сведений ф.0503175</a:t>
          </a:r>
        </a:p>
      </dsp:txBody>
      <dsp:txXfrm>
        <a:off x="0" y="1734862"/>
        <a:ext cx="8769927" cy="36242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9009C-338A-A742-828F-C885CF37E640}">
      <dsp:nvSpPr>
        <dsp:cNvPr id="0" name=""/>
        <dsp:cNvSpPr/>
      </dsp:nvSpPr>
      <dsp:spPr>
        <a:xfrm>
          <a:off x="0" y="0"/>
          <a:ext cx="8769927" cy="1929390"/>
        </a:xfrm>
        <a:prstGeom prst="roundRect">
          <a:avLst/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Отчетность за 2021 год</a:t>
          </a:r>
        </a:p>
        <a:p>
          <a:pPr marL="0" lvl="0" indent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191н – проект изменений</a:t>
          </a:r>
        </a:p>
        <a:p>
          <a:pPr marL="0" lvl="0" indent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33н – приказ 170н от 02.11.2021</a:t>
          </a:r>
        </a:p>
      </dsp:txBody>
      <dsp:txXfrm>
        <a:off x="94185" y="94185"/>
        <a:ext cx="8581557" cy="1741020"/>
      </dsp:txXfrm>
    </dsp:sp>
    <dsp:sp modelId="{AE73F45A-8AAB-B946-B3BE-71401357CFF4}">
      <dsp:nvSpPr>
        <dsp:cNvPr id="0" name=""/>
        <dsp:cNvSpPr/>
      </dsp:nvSpPr>
      <dsp:spPr>
        <a:xfrm>
          <a:off x="0" y="1929392"/>
          <a:ext cx="8769927" cy="3513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445" tIns="33020" rIns="184912" bIns="33020" numCol="1" spcCol="1270" anchor="t" anchorCtr="0">
          <a:noAutofit/>
        </a:bodyPr>
        <a:lstStyle/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"/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Отражение недостачи денежных средств в кассе </a:t>
          </a:r>
          <a:endParaRPr lang="ru-RU" sz="2600" kern="0" baseline="0" dirty="0">
            <a:latin typeface="Times New Roman" charset="0"/>
            <a:ea typeface="Times New Roman" charset="0"/>
            <a:cs typeface="Times New Roman" charset="0"/>
          </a:endParaRP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"/>
          </a:pPr>
          <a:r>
            <a:rPr lang="ru-RU" sz="2600" kern="0" baseline="0" dirty="0">
              <a:latin typeface="Times New Roman" charset="0"/>
              <a:ea typeface="Times New Roman" charset="0"/>
              <a:cs typeface="Times New Roman" charset="0"/>
            </a:rPr>
            <a:t>Раздел 4 Отчета ф.0503123 – только по расходам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"/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Дебиторская задолженность по счету 303.02 только в части переплат страховых взносов, отрицательных значений в отчете ф.0503128, 0503738 нет</a:t>
          </a:r>
        </a:p>
        <a:p>
          <a:pPr marL="228600" lvl="1" indent="-228600" algn="just" defTabSz="11557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"/>
          </a:pPr>
          <a:r>
            <a:rPr lang="ru-RU" sz="2600" b="0" u="none" kern="0" baseline="0" dirty="0">
              <a:latin typeface="Times New Roman" charset="0"/>
              <a:ea typeface="Times New Roman" charset="0"/>
              <a:cs typeface="Times New Roman" charset="0"/>
            </a:rPr>
            <a:t>Справка ф.0503125 по счету 130305731, 140141151, 140141161, 140149151, 140149161</a:t>
          </a:r>
        </a:p>
      </dsp:txBody>
      <dsp:txXfrm>
        <a:off x="0" y="1929392"/>
        <a:ext cx="8769927" cy="3513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11/18/21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11/18/21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14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108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92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305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958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Раздел 2 0503169 – 10 млн</a:t>
            </a:r>
          </a:p>
          <a:p>
            <a:r>
              <a:rPr lang="ru-RU" dirty="0"/>
              <a:t>Раздел 1 0503175 – 100 млн</a:t>
            </a:r>
          </a:p>
          <a:p>
            <a:r>
              <a:rPr lang="ru-RU" dirty="0"/>
              <a:t>0503766 – менее 95%</a:t>
            </a:r>
          </a:p>
        </p:txBody>
      </p:sp>
    </p:spTree>
    <p:extLst>
      <p:ext uri="{BB962C8B-B14F-4D97-AF65-F5344CB8AC3E}">
        <p14:creationId xmlns:p14="http://schemas.microsoft.com/office/powerpoint/2010/main" val="1142632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773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699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510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1127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792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738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566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Бюджетная (бухгалтерская) отчетность за 2021 год: подготовка к составлению, изменения в методологии</a:t>
            </a:r>
            <a:endParaRPr lang="ru-RU" sz="2400" b="1" dirty="0">
              <a:solidFill>
                <a:srgbClr val="077A3E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Ноябрь 2021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83651498"/>
              </p:ext>
            </p:extLst>
          </p:nvPr>
        </p:nvGraphicFramePr>
        <p:xfrm>
          <a:off x="145473" y="848219"/>
          <a:ext cx="8769927" cy="5588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608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94438320"/>
              </p:ext>
            </p:extLst>
          </p:nvPr>
        </p:nvGraphicFramePr>
        <p:xfrm>
          <a:off x="240475" y="839354"/>
          <a:ext cx="8769927" cy="5442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7450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1949" y="51027"/>
            <a:ext cx="50826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2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Выверка показателей между Учредителем и БУ-АУ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12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E933E40-F243-D043-80AA-0D3DC7E8196B}"/>
              </a:ext>
            </a:extLst>
          </p:cNvPr>
          <p:cNvGrpSpPr/>
          <p:nvPr/>
        </p:nvGrpSpPr>
        <p:grpSpPr>
          <a:xfrm>
            <a:off x="128588" y="985837"/>
            <a:ext cx="8601075" cy="5872163"/>
            <a:chOff x="128588" y="985837"/>
            <a:chExt cx="8601075" cy="587216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F357DE3-8F68-2547-9307-35D4FCB73B7D}"/>
                </a:ext>
              </a:extLst>
            </p:cNvPr>
            <p:cNvSpPr txBox="1"/>
            <p:nvPr/>
          </p:nvSpPr>
          <p:spPr>
            <a:xfrm>
              <a:off x="128588" y="1000124"/>
              <a:ext cx="3600449" cy="1300163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1 206 41 002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98B5EB9-E0E5-E846-BCA8-4025650F9D45}"/>
                </a:ext>
              </a:extLst>
            </p:cNvPr>
            <p:cNvSpPr txBox="1"/>
            <p:nvPr/>
          </p:nvSpPr>
          <p:spPr>
            <a:xfrm>
              <a:off x="4000500" y="985837"/>
              <a:ext cx="4700588" cy="1328738"/>
            </a:xfrm>
            <a:prstGeom prst="lef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4 401 40 131 -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4 205 31 001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2930DB-5D28-6543-8982-7A0585C9BB4E}"/>
                </a:ext>
              </a:extLst>
            </p:cNvPr>
            <p:cNvSpPr txBox="1"/>
            <p:nvPr/>
          </p:nvSpPr>
          <p:spPr>
            <a:xfrm>
              <a:off x="157163" y="2571749"/>
              <a:ext cx="3600449" cy="1300163"/>
            </a:xfrm>
            <a:prstGeom prst="righ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1 206 41 002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E18141-5A58-8042-9C6F-E52216EF4BA3}"/>
                </a:ext>
              </a:extLst>
            </p:cNvPr>
            <p:cNvSpPr txBox="1"/>
            <p:nvPr/>
          </p:nvSpPr>
          <p:spPr>
            <a:xfrm>
              <a:off x="4029075" y="2557462"/>
              <a:ext cx="4700588" cy="1328738"/>
            </a:xfrm>
            <a:prstGeom prst="lef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5 401 40 152 -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5 205 52 001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802DB0-D3B2-3A44-A5D8-B52784393268}"/>
                </a:ext>
              </a:extLst>
            </p:cNvPr>
            <p:cNvSpPr txBox="1"/>
            <p:nvPr/>
          </p:nvSpPr>
          <p:spPr>
            <a:xfrm>
              <a:off x="128588" y="4100512"/>
              <a:ext cx="3600449" cy="1300163"/>
            </a:xfrm>
            <a:prstGeom prst="rightArrow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1 206 81 002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BDDA04-83B3-9A4D-82AD-9969AEF455C6}"/>
                </a:ext>
              </a:extLst>
            </p:cNvPr>
            <p:cNvSpPr txBox="1"/>
            <p:nvPr/>
          </p:nvSpPr>
          <p:spPr>
            <a:xfrm>
              <a:off x="4000500" y="4086225"/>
              <a:ext cx="4700588" cy="1328738"/>
            </a:xfrm>
            <a:prstGeom prst="leftArrow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5 401 40 162 -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5 205 62 001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859E89-6379-6E4E-8E17-F3811A01C1E7}"/>
                </a:ext>
              </a:extLst>
            </p:cNvPr>
            <p:cNvSpPr txBox="1"/>
            <p:nvPr/>
          </p:nvSpPr>
          <p:spPr>
            <a:xfrm>
              <a:off x="157163" y="5543549"/>
              <a:ext cx="3600449" cy="1300163"/>
            </a:xfrm>
            <a:prstGeom prst="rightArrow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1 206 73 002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30187F-6EB7-8D43-8147-8240E770CADE}"/>
                </a:ext>
              </a:extLst>
            </p:cNvPr>
            <p:cNvSpPr txBox="1"/>
            <p:nvPr/>
          </p:nvSpPr>
          <p:spPr>
            <a:xfrm>
              <a:off x="4029075" y="5529262"/>
              <a:ext cx="4700588" cy="1328738"/>
            </a:xfrm>
            <a:prstGeom prst="leftArrow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/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ОстКр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6 401 40 162 - </a:t>
              </a:r>
              <a:r>
                <a:rPr lang="ru-RU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ОстДт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6 205 62 001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0232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0513" y="107404"/>
            <a:ext cx="56407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2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Выверка показателей между Учредителем и БУ-АУ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13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C708CB5-644A-E649-84FA-9129E620AD3C}"/>
              </a:ext>
            </a:extLst>
          </p:cNvPr>
          <p:cNvGrpSpPr/>
          <p:nvPr/>
        </p:nvGrpSpPr>
        <p:grpSpPr>
          <a:xfrm>
            <a:off x="176089" y="1828985"/>
            <a:ext cx="8601075" cy="2900363"/>
            <a:chOff x="128588" y="985837"/>
            <a:chExt cx="8601075" cy="290036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F357DE3-8F68-2547-9307-35D4FCB73B7D}"/>
                </a:ext>
              </a:extLst>
            </p:cNvPr>
            <p:cNvSpPr txBox="1"/>
            <p:nvPr/>
          </p:nvSpPr>
          <p:spPr>
            <a:xfrm>
              <a:off x="128588" y="1000124"/>
              <a:ext cx="3600449" cy="1300163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1 205 53 002, 1 205 63 002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98B5EB9-E0E5-E846-BCA8-4025650F9D45}"/>
                </a:ext>
              </a:extLst>
            </p:cNvPr>
            <p:cNvSpPr txBox="1"/>
            <p:nvPr/>
          </p:nvSpPr>
          <p:spPr>
            <a:xfrm>
              <a:off x="4000500" y="985837"/>
              <a:ext cx="4700588" cy="1328738"/>
            </a:xfrm>
            <a:prstGeom prst="lef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5 303 05 001, 6 303 05 001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2930DB-5D28-6543-8982-7A0585C9BB4E}"/>
                </a:ext>
              </a:extLst>
            </p:cNvPr>
            <p:cNvSpPr txBox="1"/>
            <p:nvPr/>
          </p:nvSpPr>
          <p:spPr>
            <a:xfrm>
              <a:off x="157163" y="2571749"/>
              <a:ext cx="3600449" cy="1300163"/>
            </a:xfrm>
            <a:prstGeom prst="rightArrow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 rtlCol="0" anchor="ctr" anchorCtr="0">
              <a:noAutofit/>
            </a:bodyPr>
            <a:lstStyle/>
            <a:p>
              <a:pPr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1 205 36 002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E18141-5A58-8042-9C6F-E52216EF4BA3}"/>
                </a:ext>
              </a:extLst>
            </p:cNvPr>
            <p:cNvSpPr txBox="1"/>
            <p:nvPr/>
          </p:nvSpPr>
          <p:spPr>
            <a:xfrm>
              <a:off x="4029075" y="2557462"/>
              <a:ext cx="4700588" cy="1328738"/>
            </a:xfrm>
            <a:prstGeom prst="leftArrow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lvl="0" algn="ctr"/>
              <a:r>
                <a:rPr 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4 303 05 001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0046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0513" y="107404"/>
            <a:ext cx="56407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2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Месячная, квартальная отчетность 2022 года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14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AF3B170-C541-5549-B81D-6438CF75A2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65" t="27606" r="15735" b="37280"/>
          <a:stretch/>
        </p:blipFill>
        <p:spPr>
          <a:xfrm>
            <a:off x="107576" y="1264024"/>
            <a:ext cx="8968635" cy="236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319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03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0542" y="146504"/>
            <a:ext cx="75034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0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Составление и представление отчетности</a:t>
            </a:r>
            <a:endParaRPr lang="ru-RU" sz="20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F3E6129C-13CB-BD4C-B6F5-9DD3B72A01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4234526"/>
              </p:ext>
            </p:extLst>
          </p:nvPr>
        </p:nvGraphicFramePr>
        <p:xfrm>
          <a:off x="108619" y="956804"/>
          <a:ext cx="891545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7693E94-4783-954E-906A-345C7E44B673}"/>
              </a:ext>
            </a:extLst>
          </p:cNvPr>
          <p:cNvGrpSpPr/>
          <p:nvPr/>
        </p:nvGrpSpPr>
        <p:grpSpPr>
          <a:xfrm>
            <a:off x="226979" y="5458715"/>
            <a:ext cx="8678738" cy="798648"/>
            <a:chOff x="235206" y="5094686"/>
            <a:chExt cx="8678738" cy="79864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5A3B38-C739-8C48-9D06-E801E6D462BF}"/>
                </a:ext>
              </a:extLst>
            </p:cNvPr>
            <p:cNvSpPr txBox="1"/>
            <p:nvPr/>
          </p:nvSpPr>
          <p:spPr>
            <a:xfrm>
              <a:off x="235206" y="5094686"/>
              <a:ext cx="21885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latin typeface="Times New Roman" charset="0"/>
                  <a:ea typeface="Times New Roman" charset="0"/>
                  <a:cs typeface="Times New Roman" charset="0"/>
                </a:rPr>
                <a:t>Дополнительные критерии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9950DE0-5611-7341-8066-5C1A03DBF5F6}"/>
                </a:ext>
              </a:extLst>
            </p:cNvPr>
            <p:cNvSpPr txBox="1"/>
            <p:nvPr/>
          </p:nvSpPr>
          <p:spPr>
            <a:xfrm>
              <a:off x="3423587" y="5185448"/>
              <a:ext cx="54903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i="1" dirty="0">
                  <a:latin typeface="Times New Roman" charset="0"/>
                  <a:ea typeface="Times New Roman" charset="0"/>
                  <a:cs typeface="Times New Roman" charset="0"/>
                </a:rPr>
                <a:t>Системные письма Минфина России и Федерального казначейства</a:t>
              </a:r>
            </a:p>
          </p:txBody>
        </p:sp>
        <p:sp>
          <p:nvSpPr>
            <p:cNvPr id="23" name="Стрелка вправо 22">
              <a:extLst>
                <a:ext uri="{FF2B5EF4-FFF2-40B4-BE49-F238E27FC236}">
                  <a16:creationId xmlns:a16="http://schemas.microsoft.com/office/drawing/2014/main" id="{1DC874D5-9386-B543-82E0-4B5AD1E38D05}"/>
                </a:ext>
              </a:extLst>
            </p:cNvPr>
            <p:cNvSpPr/>
            <p:nvPr/>
          </p:nvSpPr>
          <p:spPr>
            <a:xfrm>
              <a:off x="2554157" y="5310130"/>
              <a:ext cx="739043" cy="276999"/>
            </a:xfrm>
            <a:prstGeom prst="rightArrow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230913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086495" y="271111"/>
            <a:ext cx="6418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 к формированию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761050" y="762946"/>
            <a:ext cx="798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1. Типовые ошибки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94693" y="1434432"/>
          <a:ext cx="8318740" cy="481869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60144">
                  <a:extLst>
                    <a:ext uri="{9D8B030D-6E8A-4147-A177-3AD203B41FA5}">
                      <a16:colId xmlns:a16="http://schemas.microsoft.com/office/drawing/2014/main" val="3943450431"/>
                    </a:ext>
                  </a:extLst>
                </a:gridCol>
                <a:gridCol w="5158596">
                  <a:extLst>
                    <a:ext uri="{9D8B030D-6E8A-4147-A177-3AD203B41FA5}">
                      <a16:colId xmlns:a16="http://schemas.microsoft.com/office/drawing/2014/main" val="2666183714"/>
                    </a:ext>
                  </a:extLst>
                </a:gridCol>
              </a:tblGrid>
              <a:tr h="1431521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Нефинансовые активы </a:t>
                      </a:r>
                      <a:r>
                        <a:rPr lang="ru-RU" sz="1800" b="0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(основные средства, нематериальные активы)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отражены объекты НМА при наличии государственной регистрации прав на РИД.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счете 101 отражены объекты ОС, права на которые не зарегистрированы.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Несвоевременная </a:t>
                      </a:r>
                      <a:r>
                        <a:rPr lang="ru-RU" b="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реклассификация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 (перевод на з/счет 02) и некорректная классификация ОС (между аналитическими счетами)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153929"/>
                  </a:ext>
                </a:extLst>
              </a:tr>
              <a:tr h="1431521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Вложения в нефинансовые активы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Некорректная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классификация расходов – отнесение на финансовый результат вместо увеличение стоимости НФА.</a:t>
                      </a:r>
                    </a:p>
                    <a:p>
                      <a:pPr algn="just"/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Рост объемов незавершенного строительства.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960422"/>
                  </a:ext>
                </a:extLst>
              </a:tr>
              <a:tr h="110117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Учет на </a:t>
                      </a:r>
                      <a:r>
                        <a:rPr lang="ru-RU" sz="1800" b="1" u="none" kern="1200" dirty="0" err="1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забалансовых</a:t>
                      </a:r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счетах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Несвоевременное отражение фактов хозяйственной жизни (например, банковские гарантии и счет 10).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500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98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111466" y="179386"/>
            <a:ext cx="6343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 к формированию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073" y="179386"/>
            <a:ext cx="429878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2879678" y="798544"/>
            <a:ext cx="3431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1. Типовые ошибки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235448"/>
              </p:ext>
            </p:extLst>
          </p:nvPr>
        </p:nvGraphicFramePr>
        <p:xfrm>
          <a:off x="436272" y="1598010"/>
          <a:ext cx="8318740" cy="396412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60144">
                  <a:extLst>
                    <a:ext uri="{9D8B030D-6E8A-4147-A177-3AD203B41FA5}">
                      <a16:colId xmlns:a16="http://schemas.microsoft.com/office/drawing/2014/main" val="3943450431"/>
                    </a:ext>
                  </a:extLst>
                </a:gridCol>
                <a:gridCol w="5158596">
                  <a:extLst>
                    <a:ext uri="{9D8B030D-6E8A-4147-A177-3AD203B41FA5}">
                      <a16:colId xmlns:a16="http://schemas.microsoft.com/office/drawing/2014/main" val="2666183714"/>
                    </a:ext>
                  </a:extLst>
                </a:gridCol>
              </a:tblGrid>
              <a:tr h="2501087"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dirty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</a:t>
                      </a:r>
                    </a:p>
                    <a:p>
                      <a:pPr algn="ctr"/>
                      <a:r>
                        <a:rPr lang="ru-RU" sz="1800" b="1" u="none" dirty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Дебиторская задолженность</a:t>
                      </a:r>
                      <a:r>
                        <a:rPr lang="ru-RU" sz="1800" u="none" dirty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ru-RU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Несвоевременное (неполное)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отражение факта хозяйственной жизни при наличии первичного учетного документа (счет 209).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Признание доходов по кассовому методу.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балансовом учете отражена сомнительная задолженность.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отражение ДЗ на счете 209 при расторжении контракта на закупку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993352"/>
                  </a:ext>
                </a:extLst>
              </a:tr>
              <a:tr h="1300565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u="none" kern="1200" dirty="0">
                          <a:solidFill>
                            <a:schemeClr val="tx1"/>
                          </a:solidFill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Финансовые активы и обязательства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Задолженность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текущая, просроченная, долгосрочная, сомнительная, безнадежная к взысканию.</a:t>
                      </a: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Проведение мероприятий по урегулированию просроченной</a:t>
                      </a:r>
                      <a:r>
                        <a:rPr lang="ru-RU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(сомнительной) задолженности.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287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835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077165" y="179386"/>
            <a:ext cx="6427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 к формированию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673479" y="579496"/>
            <a:ext cx="798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2. Инвентаризация</a:t>
            </a: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339011" y="1177869"/>
          <a:ext cx="8543731" cy="55308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272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025147" y="174052"/>
            <a:ext cx="6427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 к формированию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52885" y="168767"/>
            <a:ext cx="498232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641538" y="762470"/>
            <a:ext cx="7981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3. Сроки отчетности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9918" y="1595042"/>
            <a:ext cx="870457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федеральных органов власти, их подведомственных учреждений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ФК от 28.09.2021 № 28н</a:t>
            </a:r>
          </a:p>
          <a:p>
            <a:pPr algn="ctr"/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(находится на регистрации в Минюсте России)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6542" y="3258479"/>
            <a:ext cx="8704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финансовых органов субъектов РФ и органов управления ГВФ –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№191н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653CA3-F18F-164E-86AD-CE05732A8A12}"/>
              </a:ext>
            </a:extLst>
          </p:cNvPr>
          <p:cNvSpPr txBox="1"/>
          <p:nvPr/>
        </p:nvSpPr>
        <p:spPr>
          <a:xfrm>
            <a:off x="279918" y="4902959"/>
            <a:ext cx="870457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органов управления ГВФ –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№1258306-7</a:t>
            </a:r>
          </a:p>
          <a:p>
            <a:pPr algn="ctr"/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(принят в 3м чтении, направлен в СФ)</a:t>
            </a:r>
          </a:p>
        </p:txBody>
      </p:sp>
    </p:spTree>
    <p:extLst>
      <p:ext uri="{BB962C8B-B14F-4D97-AF65-F5344CB8AC3E}">
        <p14:creationId xmlns:p14="http://schemas.microsoft.com/office/powerpoint/2010/main" val="3525007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002478" y="162958"/>
            <a:ext cx="6427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Изменения в методологии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21F6DE-56B1-A34E-BB88-2EE4B82FA0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03" t="28933" r="55506" b="31267"/>
          <a:stretch/>
        </p:blipFill>
        <p:spPr>
          <a:xfrm>
            <a:off x="265042" y="1656522"/>
            <a:ext cx="5340627" cy="31121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3245D0-B675-D542-A49D-01FA24A73DA7}"/>
              </a:ext>
            </a:extLst>
          </p:cNvPr>
          <p:cNvSpPr txBox="1"/>
          <p:nvPr/>
        </p:nvSpPr>
        <p:spPr>
          <a:xfrm>
            <a:off x="2134720" y="491107"/>
            <a:ext cx="6676772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200" b="1" i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Введение счетов учета НМА в Баланс,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200" b="1" i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Сведения ф.0503168, 0503768, Отчет о </a:t>
            </a:r>
            <a:r>
              <a:rPr lang="ru-RU" sz="2200" b="1" i="1" dirty="0" err="1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финрезе</a:t>
            </a:r>
            <a:endParaRPr lang="ru-RU" sz="2200" b="1" i="1" dirty="0">
              <a:solidFill>
                <a:srgbClr val="077A3E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25A2505-A158-DD4E-8C5D-64B8396A48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2" t="28671" r="55246" b="35479"/>
          <a:stretch/>
        </p:blipFill>
        <p:spPr>
          <a:xfrm>
            <a:off x="3132739" y="3564587"/>
            <a:ext cx="6004616" cy="3136015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id="{147EC5AA-1FF0-934D-9456-986F0394019B}"/>
              </a:ext>
            </a:extLst>
          </p:cNvPr>
          <p:cNvSpPr/>
          <p:nvPr/>
        </p:nvSpPr>
        <p:spPr>
          <a:xfrm>
            <a:off x="1871053" y="2449504"/>
            <a:ext cx="1124262" cy="1379095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9E8985DE-411C-C24A-A1BA-CCA1EACFAC56}"/>
              </a:ext>
            </a:extLst>
          </p:cNvPr>
          <p:cNvSpPr/>
          <p:nvPr/>
        </p:nvSpPr>
        <p:spPr>
          <a:xfrm>
            <a:off x="5010785" y="4443046"/>
            <a:ext cx="1124262" cy="1379095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881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311236" y="116922"/>
            <a:ext cx="5858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Изменения в методологии отчетности за 2021 год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3245D0-B675-D542-A49D-01FA24A73DA7}"/>
              </a:ext>
            </a:extLst>
          </p:cNvPr>
          <p:cNvSpPr txBox="1"/>
          <p:nvPr/>
        </p:nvSpPr>
        <p:spPr>
          <a:xfrm>
            <a:off x="2311236" y="511550"/>
            <a:ext cx="6397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200" b="1" i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Изменения формы отчетности 0503790, 0503190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2E140E-F9C5-C645-984F-57DAE3792F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5" t="42001" r="70983" b="33238"/>
          <a:stretch/>
        </p:blipFill>
        <p:spPr>
          <a:xfrm>
            <a:off x="362575" y="1371301"/>
            <a:ext cx="4367002" cy="26110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4D1A7B-8A82-9644-B847-2C482E6C6B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50" t="41249" r="51759" b="32953"/>
          <a:stretch/>
        </p:blipFill>
        <p:spPr>
          <a:xfrm>
            <a:off x="4305119" y="3084047"/>
            <a:ext cx="4838881" cy="3773953"/>
          </a:xfrm>
          <a:prstGeom prst="rect">
            <a:avLst/>
          </a:prstGeom>
        </p:spPr>
      </p:pic>
      <p:sp>
        <p:nvSpPr>
          <p:cNvPr id="13" name="Овал 12">
            <a:extLst>
              <a:ext uri="{FF2B5EF4-FFF2-40B4-BE49-F238E27FC236}">
                <a16:creationId xmlns:a16="http://schemas.microsoft.com/office/drawing/2014/main" id="{F0FAFF16-732E-9C45-8735-AE312A5BC488}"/>
              </a:ext>
            </a:extLst>
          </p:cNvPr>
          <p:cNvSpPr/>
          <p:nvPr/>
        </p:nvSpPr>
        <p:spPr>
          <a:xfrm rot="5400000">
            <a:off x="7250567" y="3599569"/>
            <a:ext cx="1124262" cy="1379095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3D67F9-CD2E-EE4F-B480-EAC23D2CE710}"/>
              </a:ext>
            </a:extLst>
          </p:cNvPr>
          <p:cNvSpPr txBox="1"/>
          <p:nvPr/>
        </p:nvSpPr>
        <p:spPr>
          <a:xfrm>
            <a:off x="594024" y="4526949"/>
            <a:ext cx="3263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kern="0" dirty="0">
                <a:latin typeface="Times New Roman" charset="0"/>
                <a:ea typeface="Times New Roman" charset="0"/>
                <a:cs typeface="Times New Roman" charset="0"/>
              </a:rPr>
              <a:t>Раскрытие информации по счетам </a:t>
            </a:r>
            <a:r>
              <a:rPr lang="ru-RU" sz="2400" b="1" kern="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10651000, 10691000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578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2143805" y="51439"/>
            <a:ext cx="6665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77A3E"/>
                </a:solidFill>
              </a:rPr>
              <a:t>Особенности заполнения отдельных форм отчетности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8007" y="1046335"/>
            <a:ext cx="1639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0503168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0503768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897" y="2537408"/>
            <a:ext cx="2425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Капитальные вложения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5471" y="1128657"/>
            <a:ext cx="58199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Признание расходами текущего финансового года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произведенных капитальных вложений в объекты основных средств,</a:t>
            </a:r>
            <a:r>
              <a:rPr lang="ru-RU" kern="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нематериальных активов, которые </a:t>
            </a:r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не были созданы (не признаны активами), </a:t>
            </a: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в том числе в сумме расходов по разработке проектно-сметной документации, строительно-монтажным работам, и иных расходов, не приведших к возведению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(созданию) объекта основного средства, нематериальных активов (объекта незавершенного строительства), </a:t>
            </a:r>
            <a:r>
              <a:rPr lang="ru-RU" sz="2000" b="1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/>
              </a:rPr>
              <a:t>при наличии решения о прекращении реализации инвестиционного проекта</a:t>
            </a:r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 </a:t>
            </a:r>
            <a:r>
              <a:rPr lang="ru-RU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в рамках которого осуществлялись капитальные вложения, отражается</a:t>
            </a:r>
          </a:p>
          <a:p>
            <a:pPr algn="just"/>
            <a:endParaRPr lang="ru-RU" kern="0" dirty="0">
              <a:solidFill>
                <a:prstClr val="black"/>
              </a:solidFill>
              <a:latin typeface="Times New Roman" panose="02020603050405020304" pitchFamily="18" charset="0"/>
              <a:cs typeface="Times New Roman"/>
            </a:endParaRPr>
          </a:p>
          <a:p>
            <a:pPr algn="ctr"/>
            <a:r>
              <a:rPr lang="ru-RU" sz="24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Дт</a:t>
            </a:r>
            <a:r>
              <a:rPr lang="ru-RU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 401.20.273   </a:t>
            </a:r>
          </a:p>
          <a:p>
            <a:pPr algn="ctr"/>
            <a:r>
              <a:rPr lang="ru-RU" sz="2400" b="1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Кт</a:t>
            </a:r>
            <a:r>
              <a:rPr lang="ru-RU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 106.11.410 (106.31.410, 106.3</a:t>
            </a:r>
            <a:r>
              <a:rPr lang="ru-RU" sz="2400" b="1" i="1" u="sng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2</a:t>
            </a:r>
            <a:r>
              <a:rPr lang="ru-RU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/>
              </a:rPr>
              <a:t>.420)</a:t>
            </a:r>
          </a:p>
          <a:p>
            <a:pPr algn="just"/>
            <a:endParaRPr lang="ru-RU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257" y="3701354"/>
            <a:ext cx="2425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Постановление Правительства РФ от 07.09.2021 №1517 «О принятии решений о списании объектов незавершенного строительства или затрат…</a:t>
            </a:r>
          </a:p>
        </p:txBody>
      </p:sp>
    </p:spTree>
    <p:extLst>
      <p:ext uri="{BB962C8B-B14F-4D97-AF65-F5344CB8AC3E}">
        <p14:creationId xmlns:p14="http://schemas.microsoft.com/office/powerpoint/2010/main" val="51344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26945</TotalTime>
  <Words>821</Words>
  <Application>Microsoft Macintosh PowerPoint</Application>
  <PresentationFormat>Экран (4:3)</PresentationFormat>
  <Paragraphs>112</Paragraphs>
  <Slides>15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Bookman Old Style</vt:lpstr>
      <vt:lpstr>Calibri</vt:lpstr>
      <vt:lpstr>DINPro-Light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Юлия М</cp:lastModifiedBy>
  <cp:revision>1530</cp:revision>
  <cp:lastPrinted>2018-11-14T09:10:42Z</cp:lastPrinted>
  <dcterms:created xsi:type="dcterms:W3CDTF">2014-05-13T07:16:38Z</dcterms:created>
  <dcterms:modified xsi:type="dcterms:W3CDTF">2021-11-17T21:40:35Z</dcterms:modified>
</cp:coreProperties>
</file>