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1" r:id="rId1"/>
  </p:sldMasterIdLst>
  <p:notesMasterIdLst>
    <p:notesMasterId r:id="rId31"/>
  </p:notesMasterIdLst>
  <p:handoutMasterIdLst>
    <p:handoutMasterId r:id="rId32"/>
  </p:handoutMasterIdLst>
  <p:sldIdLst>
    <p:sldId id="691" r:id="rId2"/>
    <p:sldId id="594" r:id="rId3"/>
    <p:sldId id="922" r:id="rId4"/>
    <p:sldId id="928" r:id="rId5"/>
    <p:sldId id="901" r:id="rId6"/>
    <p:sldId id="899" r:id="rId7"/>
    <p:sldId id="902" r:id="rId8"/>
    <p:sldId id="903" r:id="rId9"/>
    <p:sldId id="924" r:id="rId10"/>
    <p:sldId id="939" r:id="rId11"/>
    <p:sldId id="940" r:id="rId12"/>
    <p:sldId id="941" r:id="rId13"/>
    <p:sldId id="942" r:id="rId14"/>
    <p:sldId id="943" r:id="rId15"/>
    <p:sldId id="944" r:id="rId16"/>
    <p:sldId id="945" r:id="rId17"/>
    <p:sldId id="925" r:id="rId18"/>
    <p:sldId id="927" r:id="rId19"/>
    <p:sldId id="929" r:id="rId20"/>
    <p:sldId id="930" r:id="rId21"/>
    <p:sldId id="931" r:id="rId22"/>
    <p:sldId id="932" r:id="rId23"/>
    <p:sldId id="933" r:id="rId24"/>
    <p:sldId id="934" r:id="rId25"/>
    <p:sldId id="935" r:id="rId26"/>
    <p:sldId id="936" r:id="rId27"/>
    <p:sldId id="937" r:id="rId28"/>
    <p:sldId id="938" r:id="rId29"/>
    <p:sldId id="892" r:id="rId30"/>
  </p:sldIdLst>
  <p:sldSz cx="12025313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2B2B2"/>
    <a:srgbClr val="808080"/>
    <a:srgbClr val="FFCC00"/>
    <a:srgbClr val="CC9900"/>
    <a:srgbClr val="E2271E"/>
    <a:srgbClr val="F60000"/>
    <a:srgbClr val="8B0304"/>
    <a:srgbClr val="CD0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7" autoAdjust="0"/>
    <p:restoredTop sz="93218" autoAdjust="0"/>
  </p:normalViewPr>
  <p:slideViewPr>
    <p:cSldViewPr>
      <p:cViewPr varScale="1">
        <p:scale>
          <a:sx n="73" d="100"/>
          <a:sy n="73" d="100"/>
        </p:scale>
        <p:origin x="558" y="78"/>
      </p:cViewPr>
      <p:guideLst>
        <p:guide orient="horz" pos="2160"/>
        <p:guide pos="37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2766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handoutMaster" Target="handoutMasters/handout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theme" Target="theme/theme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871C379-D26E-67C8-FD49-BC96CD983CB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CEB3AEB-1C12-53AF-25C7-6BBD07ED0CE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D8399F99-B3E0-600A-A1A7-EA9178102D4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FF9E8629-57A5-BFB3-62F1-532B48A5C0F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fld id="{985DEEE9-82CD-4366-A751-7F5B1E0D0C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0709DB4-F86A-0A46-CCE2-417F4BAB201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7BC73813-3171-0A9F-F742-8D6A1714DAF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AB42713D-A612-1B70-6B1E-EED7618C523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3863" y="685800"/>
            <a:ext cx="60102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AEA55348-E22B-669C-81DC-1FE94C2FC7A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CA1B412B-D51A-65B3-7B51-392B24769A5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075BD6A7-9541-94A3-56C4-8D21A23CEA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fld id="{D1728A7E-5833-4668-9C94-D0BD3C3AED9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1F0D95FC-6286-1063-4770-59667815BA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8DDD764-0777-4798-B2BD-5B2E40C10FE8}" type="slidenum">
              <a:rPr lang="ru-RU" altLang="ru-RU" sz="1200">
                <a:latin typeface="Times New Roman" panose="02020603050405020304" pitchFamily="18" charset="0"/>
              </a:rPr>
              <a:pPr/>
              <a:t>1</a:t>
            </a:fld>
            <a:endParaRPr lang="ru-RU" altLang="ru-RU" sz="1200">
              <a:latin typeface="Times New Roman" panose="02020603050405020304" pitchFamily="18" charset="0"/>
            </a:endParaRPr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29ACE75E-2702-C23A-4351-348C0048E1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BEFD98D-FEF6-63CE-2714-A0D7C04809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>
            <a:extLst>
              <a:ext uri="{FF2B5EF4-FFF2-40B4-BE49-F238E27FC236}">
                <a16:creationId xmlns:a16="http://schemas.microsoft.com/office/drawing/2014/main" id="{6FE983C6-C114-A9C6-1650-887DDFB1527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>
            <a:extLst>
              <a:ext uri="{FF2B5EF4-FFF2-40B4-BE49-F238E27FC236}">
                <a16:creationId xmlns:a16="http://schemas.microsoft.com/office/drawing/2014/main" id="{6F133763-E6D1-2FB4-BEE7-8CF10CE81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9220" name="Номер слайда 3">
            <a:extLst>
              <a:ext uri="{FF2B5EF4-FFF2-40B4-BE49-F238E27FC236}">
                <a16:creationId xmlns:a16="http://schemas.microsoft.com/office/drawing/2014/main" id="{AB561A0B-197C-6EDF-F431-E93CD22FDE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6145D05-F462-43C6-9179-787EA3EA52ED}" type="slidenum">
              <a:rPr lang="ru-RU" altLang="ru-RU" sz="1200">
                <a:latin typeface="Times New Roman" panose="02020603050405020304" pitchFamily="18" charset="0"/>
              </a:rPr>
              <a:pPr/>
              <a:t>4</a:t>
            </a:fld>
            <a:endParaRPr lang="ru-RU" altLang="ru-RU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D36C12D1-8FB2-28B9-3301-232D3E2F32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29C92AD-0DCB-455D-83E4-98FA2D1889C8}" type="slidenum">
              <a:rPr lang="ru-RU" altLang="ru-RU" sz="1200">
                <a:latin typeface="Times New Roman" panose="02020603050405020304" pitchFamily="18" charset="0"/>
              </a:rPr>
              <a:pPr/>
              <a:t>29</a:t>
            </a:fld>
            <a:endParaRPr lang="ru-RU" altLang="ru-RU" sz="1200">
              <a:latin typeface="Times New Roman" panose="02020603050405020304" pitchFamily="18" charset="0"/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A64F67CC-5B97-218F-69B4-5ECA797BDA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FDD4FAC8-6E4C-2127-CC0C-7EDC43819E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2413" y="1989138"/>
            <a:ext cx="11520487" cy="1611312"/>
          </a:xfrm>
        </p:spPr>
        <p:txBody>
          <a:bodyPr/>
          <a:lstStyle>
            <a:lvl1pPr algn="ctr">
              <a:defRPr sz="4800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1544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2413" y="4149725"/>
            <a:ext cx="11520487" cy="719138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500">
                <a:solidFill>
                  <a:srgbClr val="CD0500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BA0FF696-A549-CB99-D1CC-304EDE4C31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C9025E1-D4F7-08C2-123D-45B76E6BBD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401C87B-9AD6-6C1D-A978-5E66673EC2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1590B-4A50-40EC-922F-703C60E612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3271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598A9A5-63F3-EA88-269B-ACAC84B597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E75FF9C-2231-4F16-AA03-73A1C7A66A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6CFF8E8-FDCB-0FE6-10CD-A5AD796279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35EC8-190E-402C-9C75-2967FCA1A1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5498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93175" y="115888"/>
            <a:ext cx="2879725" cy="5473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2413" y="115888"/>
            <a:ext cx="8488362" cy="5473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BF7B27C-21D4-EAF7-205C-249CFE7FD0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428C09E-DD9A-032A-368A-75E16A7D93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CCD87C0-7408-3834-E224-DABF4BE498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ADE508-C621-4E3D-B187-6891B3F40E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6308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31614C8-C33C-3856-F4BB-9474C6C90E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856CAC4-2FDB-7517-A8AD-FA015561C1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051F9E-580D-EA20-09CC-19AF6FD96F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0872BD-83D9-4D1D-9FA0-645D1E1502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04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738" y="1709738"/>
            <a:ext cx="1037113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0738" y="4589463"/>
            <a:ext cx="10371137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BAA369-E0B7-186A-6375-117514ECC4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9F789C6-3CDD-4391-55D3-C74DC9B2D9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B94FE22-B237-28DC-7E96-F2C6C97822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D3DD15-E082-4128-87C5-9B6BE1BE7E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156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2413" y="1268413"/>
            <a:ext cx="5683250" cy="4321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8063" y="1268413"/>
            <a:ext cx="5684837" cy="4321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E815BE-CEE4-5831-AFF0-E2840FBE44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8B98BC-DA3F-5FB6-A043-EBB8C486A4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491E9D-232A-1AB3-1BCC-7A2049A480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D2652-7519-4E24-98F7-87FDC3DDD5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3096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675" y="365125"/>
            <a:ext cx="1037113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8675" y="1681163"/>
            <a:ext cx="50863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8675" y="2505075"/>
            <a:ext cx="508635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88063" y="1681163"/>
            <a:ext cx="51117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88063" y="2505075"/>
            <a:ext cx="511175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F52D64-A2C7-5AB8-2817-DA7D710A85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5778DB6-1AAA-FE19-4A56-22EFE55D82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73635E9-E5BB-C79D-A80E-6D92A531D1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406109-622D-4F39-8F20-8A564A58EE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2767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5EBFF35-AD70-AFFF-DFF5-3F6BF0CEE6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1C79F83-88ED-6ADE-3234-EB9DE0DBFC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5839C80-77C5-0B82-799E-7AF03F6792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C5399C-273A-4D07-B1AD-C695775FF7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4631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5B18F78-7A5A-8F27-2D5B-FDBB140020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17A5766-B0AD-9F3F-DAD1-1246DDE4E8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40D8E48-D0E8-FC29-1C24-4609F410DA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7F80B2-8899-4167-A8AA-A215EB6B9D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304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675" y="457200"/>
            <a:ext cx="387826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1750" y="987425"/>
            <a:ext cx="608806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8675" y="2057400"/>
            <a:ext cx="387826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66F19C-7855-E0B9-5FE2-E02DFA5E6B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753851-A664-799E-A20C-12BCDD4D72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956F83-C7DA-8B54-6BDF-84C0384F30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A9C626-B0A0-452D-89A7-144CD75257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449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675" y="457200"/>
            <a:ext cx="387826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11750" y="987425"/>
            <a:ext cx="608806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8675" y="2057400"/>
            <a:ext cx="387826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BFC86C-FFF8-BE84-38B6-5C7540AE6F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E0DA3B-322E-4677-F962-79303D298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64063B-5CAA-F56C-4A04-207617A9D3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2EC34-B9A7-4610-BE36-BC5A68FBF6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658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2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6E16B66-985B-4453-E279-D9E1E80680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92275" y="115888"/>
            <a:ext cx="792003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B4A4FD8-15CA-F388-BC6F-786662A1DA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52413" y="1268413"/>
            <a:ext cx="11520487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528836" name="Rectangle 4">
            <a:extLst>
              <a:ext uri="{FF2B5EF4-FFF2-40B4-BE49-F238E27FC236}">
                <a16:creationId xmlns:a16="http://schemas.microsoft.com/office/drawing/2014/main" id="{94CEB91E-3945-73C6-3F47-4A4241C504E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2413" y="6237288"/>
            <a:ext cx="14398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400">
                <a:solidFill>
                  <a:srgbClr val="8B0304"/>
                </a:solidFill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28837" name="Rectangle 5">
            <a:extLst>
              <a:ext uri="{FF2B5EF4-FFF2-40B4-BE49-F238E27FC236}">
                <a16:creationId xmlns:a16="http://schemas.microsoft.com/office/drawing/2014/main" id="{7639CD94-3121-341E-25D3-329E48523E4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52863" y="6237288"/>
            <a:ext cx="43195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defRPr sz="1400">
                <a:solidFill>
                  <a:srgbClr val="8B0304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1528838" name="Rectangle 6">
            <a:extLst>
              <a:ext uri="{FF2B5EF4-FFF2-40B4-BE49-F238E27FC236}">
                <a16:creationId xmlns:a16="http://schemas.microsoft.com/office/drawing/2014/main" id="{CFA2ECD0-619B-A1F6-EE7E-F6A825996D6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333038" y="6237288"/>
            <a:ext cx="14398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800" b="1">
                <a:solidFill>
                  <a:srgbClr val="8B0304"/>
                </a:solidFill>
              </a:defRPr>
            </a:lvl1pPr>
          </a:lstStyle>
          <a:p>
            <a:fld id="{51F3E4AD-3D5A-4E5A-9B5D-DA3E9CFE0598}" type="slidenum">
              <a:rPr lang="ru-RU" altLang="ru-RU"/>
              <a:pPr/>
              <a:t>‹#›</a:t>
            </a:fld>
            <a:endParaRPr lang="ru-RU" altLang="ru-RU"/>
          </a:p>
        </p:txBody>
      </p:sp>
      <p:pic>
        <p:nvPicPr>
          <p:cNvPr id="1031" name="Picture 7" descr="logo1c">
            <a:extLst>
              <a:ext uri="{FF2B5EF4-FFF2-40B4-BE49-F238E27FC236}">
                <a16:creationId xmlns:a16="http://schemas.microsoft.com/office/drawing/2014/main" id="{315BAED4-4215-A0D6-9615-80B5587D84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792163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CD05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D050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D050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D050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D050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CD05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CD05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CD05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CD05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D0500"/>
        </a:buClr>
        <a:buFont typeface="Wingdings" panose="05000000000000000000" pitchFamily="2" charset="2"/>
        <a:buChar char="§"/>
        <a:defRPr sz="2200" kern="1200">
          <a:solidFill>
            <a:srgbClr val="8B030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D0500"/>
        </a:buClr>
        <a:buFont typeface="Wingdings" panose="05000000000000000000" pitchFamily="2" charset="2"/>
        <a:buChar char="§"/>
        <a:defRPr sz="2000" kern="1200">
          <a:solidFill>
            <a:srgbClr val="8B0304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D0500"/>
        </a:buClr>
        <a:buFont typeface="Wingdings" panose="05000000000000000000" pitchFamily="2" charset="2"/>
        <a:buChar char="§"/>
        <a:defRPr kern="1200">
          <a:solidFill>
            <a:srgbClr val="8B0304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D0500"/>
        </a:buClr>
        <a:buFont typeface="Wingdings" panose="05000000000000000000" pitchFamily="2" charset="2"/>
        <a:buChar char="§"/>
        <a:defRPr sz="1600" kern="1200">
          <a:solidFill>
            <a:srgbClr val="8B0304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D0500"/>
        </a:buClr>
        <a:buFont typeface="Wingdings" panose="05000000000000000000" pitchFamily="2" charset="2"/>
        <a:buChar char="§"/>
        <a:defRPr sz="1400" kern="1200">
          <a:solidFill>
            <a:srgbClr val="8B030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 /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 /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 /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 /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 /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 /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.png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1027BC0-BBA3-B1B3-8F78-633811E8213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1700213"/>
            <a:ext cx="11520487" cy="2878137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ru-RU" altLang="ru-RU" sz="4000"/>
              <a:t> «1С:Бухгалтерия государственного учреждения 8»:</a:t>
            </a:r>
            <a:br>
              <a:rPr lang="ru-RU" altLang="ru-RU" sz="4000"/>
            </a:br>
            <a:r>
              <a:rPr lang="ru-RU" altLang="ru-RU" sz="4000"/>
              <a:t>развитие функционала</a:t>
            </a:r>
          </a:p>
        </p:txBody>
      </p:sp>
      <p:sp>
        <p:nvSpPr>
          <p:cNvPr id="5123" name="Rectangle 4">
            <a:extLst>
              <a:ext uri="{FF2B5EF4-FFF2-40B4-BE49-F238E27FC236}">
                <a16:creationId xmlns:a16="http://schemas.microsoft.com/office/drawing/2014/main" id="{92F36B81-5A3E-7C94-7BEA-B0FDBF981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229225"/>
            <a:ext cx="11364912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0792" tIns="60400" rIns="120792" bIns="60400"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CD0500"/>
                </a:solidFill>
              </a:rPr>
              <a:t>Фадеева Инна Валерьевна</a:t>
            </a:r>
            <a:br>
              <a:rPr lang="ru-RU" altLang="ru-RU" sz="2000">
                <a:solidFill>
                  <a:srgbClr val="CD0500"/>
                </a:solidFill>
              </a:rPr>
            </a:br>
            <a:r>
              <a:rPr lang="ru-RU" altLang="ru-RU" sz="1800">
                <a:solidFill>
                  <a:srgbClr val="CD0500"/>
                </a:solidFill>
              </a:rPr>
              <a:t>Руководитель направления фирмы «1С» </a:t>
            </a:r>
            <a:br>
              <a:rPr lang="ru-RU" altLang="ru-RU" sz="1800">
                <a:solidFill>
                  <a:srgbClr val="CD0500"/>
                </a:solidFill>
              </a:rPr>
            </a:br>
            <a:r>
              <a:rPr lang="ru-RU" altLang="ru-RU" sz="1800">
                <a:solidFill>
                  <a:srgbClr val="CD0500"/>
                </a:solidFill>
              </a:rPr>
              <a:t>методолог проекта «Электронный бюджет РФ»</a:t>
            </a:r>
          </a:p>
        </p:txBody>
      </p:sp>
      <p:sp>
        <p:nvSpPr>
          <p:cNvPr id="5124" name="Text Box 5">
            <a:extLst>
              <a:ext uri="{FF2B5EF4-FFF2-40B4-BE49-F238E27FC236}">
                <a16:creationId xmlns:a16="http://schemas.microsoft.com/office/drawing/2014/main" id="{2C9ED13F-9CA9-2C7A-4D9B-116498E832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981075"/>
            <a:ext cx="4446587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0792" tIns="60400" rIns="120792" bIns="60400">
            <a:spAutoFit/>
          </a:bodyPr>
          <a:lstStyle>
            <a:lvl1pPr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ru-RU" sz="2000">
                <a:solidFill>
                  <a:srgbClr val="800000"/>
                </a:solidFill>
              </a:rPr>
              <a:t>21</a:t>
            </a:r>
            <a:r>
              <a:rPr lang="ru-RU" altLang="ru-RU" sz="2000">
                <a:solidFill>
                  <a:srgbClr val="800000"/>
                </a:solidFill>
              </a:rPr>
              <a:t>-2</a:t>
            </a:r>
            <a:r>
              <a:rPr lang="en-US" altLang="ru-RU" sz="2000">
                <a:solidFill>
                  <a:srgbClr val="800000"/>
                </a:solidFill>
              </a:rPr>
              <a:t>4</a:t>
            </a:r>
            <a:r>
              <a:rPr lang="ru-RU" altLang="ru-RU" sz="2000">
                <a:solidFill>
                  <a:srgbClr val="800000"/>
                </a:solidFill>
              </a:rPr>
              <a:t> сентября</a:t>
            </a:r>
            <a:r>
              <a:rPr lang="en-US" altLang="ru-RU" sz="2000">
                <a:solidFill>
                  <a:srgbClr val="800000"/>
                </a:solidFill>
              </a:rPr>
              <a:t> 20</a:t>
            </a:r>
            <a:r>
              <a:rPr lang="ru-RU" altLang="ru-RU" sz="2000">
                <a:solidFill>
                  <a:srgbClr val="800000"/>
                </a:solidFill>
              </a:rPr>
              <a:t>23</a:t>
            </a:r>
            <a:r>
              <a:rPr lang="en-US" altLang="ru-RU" sz="2000">
                <a:solidFill>
                  <a:srgbClr val="800000"/>
                </a:solidFill>
              </a:rPr>
              <a:t> </a:t>
            </a:r>
            <a:r>
              <a:rPr lang="ru-RU" altLang="ru-RU" sz="2000">
                <a:solidFill>
                  <a:srgbClr val="800000"/>
                </a:solidFill>
              </a:rPr>
              <a:t>года, </a:t>
            </a:r>
            <a:br>
              <a:rPr lang="ru-RU" altLang="ru-RU" sz="2000">
                <a:solidFill>
                  <a:srgbClr val="800000"/>
                </a:solidFill>
              </a:rPr>
            </a:br>
            <a:r>
              <a:rPr lang="ru-RU" altLang="ru-RU" sz="2000">
                <a:solidFill>
                  <a:srgbClr val="800000"/>
                </a:solidFill>
              </a:rPr>
              <a:t>г. Мурманск</a:t>
            </a:r>
          </a:p>
        </p:txBody>
      </p:sp>
      <p:sp>
        <p:nvSpPr>
          <p:cNvPr id="5125" name="Text Box 6">
            <a:extLst>
              <a:ext uri="{FF2B5EF4-FFF2-40B4-BE49-F238E27FC236}">
                <a16:creationId xmlns:a16="http://schemas.microsoft.com/office/drawing/2014/main" id="{D47E382F-EF9A-92D6-18DB-F4BB5C9065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166688"/>
            <a:ext cx="8208963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E383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4445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0792" tIns="60400" rIns="120792" bIns="60400">
            <a:spAutoFit/>
          </a:bodyPr>
          <a:lstStyle>
            <a:lvl1pPr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ru-RU" altLang="ru-RU" sz="2000">
                <a:solidFill>
                  <a:srgbClr val="D20000"/>
                </a:solidFill>
              </a:rPr>
              <a:t>Круглый стол  «Новации методологии ведения бухгалтерского учета и отчетности государственных финансов, внутреннего государственного финансового контроля»</a:t>
            </a:r>
          </a:p>
        </p:txBody>
      </p:sp>
      <p:grpSp>
        <p:nvGrpSpPr>
          <p:cNvPr id="5126" name="Group 7">
            <a:extLst>
              <a:ext uri="{FF2B5EF4-FFF2-40B4-BE49-F238E27FC236}">
                <a16:creationId xmlns:a16="http://schemas.microsoft.com/office/drawing/2014/main" id="{DF318129-6036-7794-B895-4DE7BA00EED5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252413" y="5013325"/>
            <a:ext cx="11520487" cy="144463"/>
            <a:chOff x="295" y="1974"/>
            <a:chExt cx="5170" cy="5"/>
          </a:xfrm>
        </p:grpSpPr>
        <p:sp>
          <p:nvSpPr>
            <p:cNvPr id="5127" name="Line 8">
              <a:extLst>
                <a:ext uri="{FF2B5EF4-FFF2-40B4-BE49-F238E27FC236}">
                  <a16:creationId xmlns:a16="http://schemas.microsoft.com/office/drawing/2014/main" id="{62CC92D6-C403-74D8-4AB0-0E0545684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" y="1979"/>
              <a:ext cx="5170" cy="0"/>
            </a:xfrm>
            <a:prstGeom prst="line">
              <a:avLst/>
            </a:prstGeom>
            <a:noFill/>
            <a:ln w="12699">
              <a:solidFill>
                <a:srgbClr val="FFFFCC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128" name="Line 9">
              <a:extLst>
                <a:ext uri="{FF2B5EF4-FFF2-40B4-BE49-F238E27FC236}">
                  <a16:creationId xmlns:a16="http://schemas.microsoft.com/office/drawing/2014/main" id="{43A77DF5-C6C6-B094-50EF-007174C306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" y="1974"/>
              <a:ext cx="5170" cy="0"/>
            </a:xfrm>
            <a:prstGeom prst="line">
              <a:avLst/>
            </a:prstGeom>
            <a:noFill/>
            <a:ln w="12699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5">
            <a:extLst>
              <a:ext uri="{FF2B5EF4-FFF2-40B4-BE49-F238E27FC236}">
                <a16:creationId xmlns:a16="http://schemas.microsoft.com/office/drawing/2014/main" id="{771E9733-769D-817D-228B-8584BAC50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475B85D-705F-4D20-AD18-4F3FB0407A66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ru-RU" altLang="ru-RU" sz="1800"/>
          </a:p>
        </p:txBody>
      </p:sp>
      <p:sp>
        <p:nvSpPr>
          <p:cNvPr id="13317" name="Rectangle 4">
            <a:extLst>
              <a:ext uri="{FF2B5EF4-FFF2-40B4-BE49-F238E27FC236}">
                <a16:creationId xmlns:a16="http://schemas.microsoft.com/office/drawing/2014/main" id="{EBE55B9C-1284-E51D-C0A2-248C60681D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598488"/>
            <a:ext cx="11772900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altLang="ru-RU" sz="1800" dirty="0"/>
          </a:p>
          <a:p>
            <a:pPr marL="0" indent="0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 b="1" dirty="0"/>
              <a:t>В соответствии с письмом были разработаны, размещены на странице поддержки, добавлены в </a:t>
            </a:r>
            <a:r>
              <a:rPr lang="ru-RU" altLang="ru-RU" sz="2000" b="1" dirty="0" err="1"/>
              <a:t>демо</a:t>
            </a:r>
            <a:r>
              <a:rPr lang="ru-RU" altLang="ru-RU" sz="2000" b="1" dirty="0"/>
              <a:t>-версию БГУ КОРП   новые типовые шаблоны процессов: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ru-RU" altLang="ru-RU" sz="800" dirty="0"/>
          </a:p>
        </p:txBody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248CBDE9-AB82-2A23-5E8B-69A9F38C38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Типовые схемы бизнес-процессов по созданию и подписанию ЭД</a:t>
            </a:r>
          </a:p>
        </p:txBody>
      </p:sp>
      <p:pic>
        <p:nvPicPr>
          <p:cNvPr id="16389" name="Picture 4">
            <a:extLst>
              <a:ext uri="{FF2B5EF4-FFF2-40B4-BE49-F238E27FC236}">
                <a16:creationId xmlns:a16="http://schemas.microsoft.com/office/drawing/2014/main" id="{CDB3EBB5-57E6-45F7-7244-20721839B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958975"/>
            <a:ext cx="1142682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99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>
            <a:extLst>
              <a:ext uri="{FF2B5EF4-FFF2-40B4-BE49-F238E27FC236}">
                <a16:creationId xmlns:a16="http://schemas.microsoft.com/office/drawing/2014/main" id="{44D95F42-369C-3732-746A-54221B684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13" y="2527300"/>
            <a:ext cx="9317037" cy="124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900">
                <a:solidFill>
                  <a:schemeClr val="tx2"/>
                </a:solidFill>
                <a:latin typeface="Futura PT Demi" panose="020B0702020204020303" pitchFamily="34" charset="0"/>
              </a:defRPr>
            </a:lvl1pPr>
            <a:lvl2pPr>
              <a:defRPr sz="2900">
                <a:solidFill>
                  <a:schemeClr val="tx2"/>
                </a:solidFill>
                <a:latin typeface="Futura PT Demi" panose="020B0702020204020303" pitchFamily="34" charset="0"/>
              </a:defRPr>
            </a:lvl2pPr>
            <a:lvl3pPr>
              <a:defRPr sz="2900">
                <a:solidFill>
                  <a:schemeClr val="tx2"/>
                </a:solidFill>
                <a:latin typeface="Futura PT Demi" panose="020B0702020204020303" pitchFamily="34" charset="0"/>
              </a:defRPr>
            </a:lvl3pPr>
            <a:lvl4pPr>
              <a:defRPr sz="2900">
                <a:solidFill>
                  <a:schemeClr val="tx2"/>
                </a:solidFill>
                <a:latin typeface="Futura PT Demi" panose="020B0702020204020303" pitchFamily="34" charset="0"/>
              </a:defRPr>
            </a:lvl4pPr>
            <a:lvl5pPr>
              <a:defRPr sz="2900">
                <a:solidFill>
                  <a:schemeClr val="tx2"/>
                </a:solidFill>
                <a:latin typeface="Futura PT Demi" panose="020B0702020204020303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2"/>
                </a:solidFill>
                <a:latin typeface="Futura PT Demi" panose="020B0702020204020303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2"/>
                </a:solidFill>
                <a:latin typeface="Futura PT Demi" panose="020B0702020204020303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2"/>
                </a:solidFill>
                <a:latin typeface="Futura PT Demi" panose="020B0702020204020303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2"/>
                </a:solidFill>
                <a:latin typeface="Futura PT Demi" panose="020B0702020204020303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defRPr/>
            </a:pPr>
            <a:r>
              <a:rPr lang="ru-RU" altLang="ru-RU" sz="4800" b="1" dirty="0">
                <a:solidFill>
                  <a:srgbClr val="CD0500"/>
                </a:solidFill>
                <a:latin typeface="+mj-lt"/>
                <a:ea typeface="+mj-ea"/>
                <a:cs typeface="+mj-cs"/>
              </a:rPr>
              <a:t>Электронные подписи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D3FE40CA-AB5C-51B7-7FE6-8206FC5C2F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14588" y="160338"/>
            <a:ext cx="7356475" cy="765175"/>
          </a:xfrm>
        </p:spPr>
        <p:txBody>
          <a:bodyPr/>
          <a:lstStyle/>
          <a:p>
            <a:r>
              <a:rPr lang="ru-RU" altLang="ru-RU" sz="2200"/>
              <a:t>Выбор должности при подписании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F6B21363-45F3-878B-E829-EDDF5AE151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82600" y="1125538"/>
            <a:ext cx="11412538" cy="4560887"/>
          </a:xfrm>
        </p:spPr>
        <p:txBody>
          <a:bodyPr/>
          <a:lstStyle/>
          <a:p>
            <a:r>
              <a:rPr lang="ru-RU" altLang="ru-RU"/>
              <a:t>Реализована возможность выбора должности и организации</a:t>
            </a:r>
            <a:br>
              <a:rPr lang="ru-RU" altLang="ru-RU"/>
            </a:br>
            <a:r>
              <a:rPr lang="ru-RU" altLang="ru-RU"/>
              <a:t>сотрудника при подписании документа простой электронной подписью</a:t>
            </a:r>
          </a:p>
          <a:p>
            <a:r>
              <a:rPr lang="ru-RU" altLang="ru-RU"/>
              <a:t>Список выбора заполняется по данным справочника </a:t>
            </a:r>
            <a:r>
              <a:rPr lang="ru-RU" altLang="ru-RU">
                <a:solidFill>
                  <a:srgbClr val="CC0000"/>
                </a:solidFill>
              </a:rPr>
              <a:t>Сотрудники</a:t>
            </a:r>
          </a:p>
          <a:p>
            <a:r>
              <a:rPr lang="ru-RU" altLang="ru-RU"/>
              <a:t>Данные подписавшего сотрудника отображаются в штампе визуализации ПЭП</a:t>
            </a:r>
          </a:p>
        </p:txBody>
      </p:sp>
      <p:pic>
        <p:nvPicPr>
          <p:cNvPr id="18436" name="Picture 4">
            <a:extLst>
              <a:ext uri="{FF2B5EF4-FFF2-40B4-BE49-F238E27FC236}">
                <a16:creationId xmlns:a16="http://schemas.microsoft.com/office/drawing/2014/main" id="{480543DF-4AEA-6108-B4FA-CFBCAF67D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3324225"/>
            <a:ext cx="5586412" cy="326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9900"/>
                  </a:outerShdw>
                </a:effectLst>
              </a14:hiddenEffects>
            </a:ext>
          </a:extLst>
        </p:spPr>
      </p:pic>
      <p:pic>
        <p:nvPicPr>
          <p:cNvPr id="18437" name="Picture 5">
            <a:extLst>
              <a:ext uri="{FF2B5EF4-FFF2-40B4-BE49-F238E27FC236}">
                <a16:creationId xmlns:a16="http://schemas.microsoft.com/office/drawing/2014/main" id="{5C4E3510-D15A-5C53-58C4-97E8EF10F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25" y="4376738"/>
            <a:ext cx="3509963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9900"/>
                  </a:outerShdw>
                </a:effectLst>
              </a14:hiddenEffects>
            </a:ext>
          </a:extLst>
        </p:spPr>
      </p:pic>
      <p:sp>
        <p:nvSpPr>
          <p:cNvPr id="216070" name="AutoShape 6">
            <a:extLst>
              <a:ext uri="{FF2B5EF4-FFF2-40B4-BE49-F238E27FC236}">
                <a16:creationId xmlns:a16="http://schemas.microsoft.com/office/drawing/2014/main" id="{94D45A01-1656-15A3-6D6B-2405A01E3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100" y="4518025"/>
            <a:ext cx="292100" cy="995363"/>
          </a:xfrm>
          <a:prstGeom prst="rightArrow">
            <a:avLst>
              <a:gd name="adj1" fmla="val 50000"/>
              <a:gd name="adj2" fmla="val 69934"/>
            </a:avLst>
          </a:prstGeom>
          <a:solidFill>
            <a:srgbClr val="008080"/>
          </a:solidFill>
          <a:ln>
            <a:noFill/>
          </a:ln>
          <a:effectLst>
            <a:prstShdw prst="shdw17" dist="17961" dir="2700000">
              <a:srgbClr val="00808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931" tIns="48844" rIns="93931" bIns="48844" anchor="ctr">
            <a:spAutoFit/>
          </a:bodyPr>
          <a:lstStyle/>
          <a:p>
            <a:pPr>
              <a:defRPr/>
            </a:pPr>
            <a:endParaRPr lang="ru-RU" sz="2505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14C97B3C-0F32-4286-6E9C-08889551A6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14588" y="160338"/>
            <a:ext cx="6153150" cy="676275"/>
          </a:xfrm>
        </p:spPr>
        <p:txBody>
          <a:bodyPr/>
          <a:lstStyle/>
          <a:p>
            <a:r>
              <a:rPr lang="ru-RU" altLang="ru-RU" sz="2200"/>
              <a:t>Отображение даты подписания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DCD1581-9E11-B076-B54D-C7305573E6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6388" y="1341438"/>
            <a:ext cx="11412537" cy="4860925"/>
          </a:xfrm>
        </p:spPr>
        <p:txBody>
          <a:bodyPr/>
          <a:lstStyle/>
          <a:p>
            <a:r>
              <a:rPr lang="ru-RU" altLang="ru-RU"/>
              <a:t>Реализована возможность опционального отображения даты</a:t>
            </a:r>
            <a:br>
              <a:rPr lang="ru-RU" altLang="ru-RU"/>
            </a:br>
            <a:r>
              <a:rPr lang="ru-RU" altLang="ru-RU"/>
              <a:t>электронной подписи в штампах визуализации одновременно для простой и усиленной электронных подписей</a:t>
            </a:r>
          </a:p>
          <a:p>
            <a:r>
              <a:rPr lang="ru-RU" altLang="ru-RU"/>
              <a:t>Флаг управления отображением даты подписания находится в форме настройки процессов обработки документов</a:t>
            </a:r>
          </a:p>
        </p:txBody>
      </p:sp>
      <p:pic>
        <p:nvPicPr>
          <p:cNvPr id="19460" name="Picture 6">
            <a:extLst>
              <a:ext uri="{FF2B5EF4-FFF2-40B4-BE49-F238E27FC236}">
                <a16:creationId xmlns:a16="http://schemas.microsoft.com/office/drawing/2014/main" id="{ED37BCEC-151B-45AA-94F9-BB109EC7C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3573463"/>
            <a:ext cx="8867775" cy="241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99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77F9CC71-650E-9C3D-FA57-2F53D7C940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9713" y="1196975"/>
            <a:ext cx="11412537" cy="4710113"/>
          </a:xfrm>
        </p:spPr>
        <p:txBody>
          <a:bodyPr/>
          <a:lstStyle/>
          <a:p>
            <a:r>
              <a:rPr lang="ru-RU" altLang="ru-RU"/>
              <a:t>Реализована возможность хранения информации о выданных пользователям ключах простой электронной подписи (ПЭП)</a:t>
            </a:r>
          </a:p>
          <a:p>
            <a:r>
              <a:rPr lang="ru-RU" altLang="ru-RU"/>
              <a:t>Открыть реестр ключей ПЭП можно из формы настройки ПОД</a:t>
            </a:r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r>
              <a:rPr lang="ru-RU" altLang="ru-RU"/>
              <a:t>Реестр представляет собой список пользователей с указанием даты выдачи и даты отзыва ключа простой электронной подписи 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43634306-6DE1-20A9-3245-B00096909E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200"/>
              <a:t>Реестры ключей ПЭП</a:t>
            </a:r>
          </a:p>
        </p:txBody>
      </p:sp>
      <p:pic>
        <p:nvPicPr>
          <p:cNvPr id="20484" name="Picture 6">
            <a:extLst>
              <a:ext uri="{FF2B5EF4-FFF2-40B4-BE49-F238E27FC236}">
                <a16:creationId xmlns:a16="http://schemas.microsoft.com/office/drawing/2014/main" id="{2E42D967-1C33-C7E7-7922-33C910F03B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25" y="2474913"/>
            <a:ext cx="8121650" cy="101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9900"/>
                  </a:outerShdw>
                </a:effectLst>
              </a14:hiddenEffects>
            </a:ext>
          </a:extLst>
        </p:spPr>
      </p:pic>
      <p:pic>
        <p:nvPicPr>
          <p:cNvPr id="20485" name="Picture 8">
            <a:extLst>
              <a:ext uri="{FF2B5EF4-FFF2-40B4-BE49-F238E27FC236}">
                <a16:creationId xmlns:a16="http://schemas.microsoft.com/office/drawing/2014/main" id="{59CDCCF7-2309-3B7A-76BA-7A61D9191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8" y="4411663"/>
            <a:ext cx="8886825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99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5D81DFB7-FDE5-B710-536C-19DBFB5EC6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2413" y="1341438"/>
            <a:ext cx="11412537" cy="4710112"/>
          </a:xfrm>
        </p:spPr>
        <p:txBody>
          <a:bodyPr/>
          <a:lstStyle/>
          <a:p>
            <a:r>
              <a:rPr lang="ru-RU" altLang="ru-RU"/>
              <a:t>Из формы реестра ключей ПЭП можно сформировать отчеты</a:t>
            </a:r>
          </a:p>
          <a:p>
            <a:pPr lvl="1"/>
            <a:r>
              <a:rPr lang="ru-RU" altLang="ru-RU"/>
              <a:t>Реестр выданных ключей простой электронной подписи</a:t>
            </a:r>
          </a:p>
          <a:p>
            <a:pPr lvl="1"/>
            <a:r>
              <a:rPr lang="ru-RU" altLang="ru-RU"/>
              <a:t>Реестр отозванных ключей простой электронной подписи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684C7DC1-A728-DEF0-1E53-E8ECE4F1B4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200"/>
              <a:t>Реестры ключей ПЭП</a:t>
            </a:r>
          </a:p>
        </p:txBody>
      </p:sp>
      <p:pic>
        <p:nvPicPr>
          <p:cNvPr id="21508" name="Picture 7">
            <a:extLst>
              <a:ext uri="{FF2B5EF4-FFF2-40B4-BE49-F238E27FC236}">
                <a16:creationId xmlns:a16="http://schemas.microsoft.com/office/drawing/2014/main" id="{EDE2D523-F7E4-2C0F-09C4-B10177D6B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40025"/>
            <a:ext cx="9305925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99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26A5B738-52AC-0C0F-5204-681D1B6583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1341438"/>
            <a:ext cx="11412538" cy="4710112"/>
          </a:xfrm>
        </p:spPr>
        <p:txBody>
          <a:bodyPr/>
          <a:lstStyle/>
          <a:p>
            <a:r>
              <a:rPr lang="ru-RU" altLang="ru-RU"/>
              <a:t>Имеется возможность организации контроля наличия в реестре выданного пользователю ключа ПЭП при выполнении этапа процесса с подписанием ПЭП</a:t>
            </a:r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r>
              <a:rPr lang="ru-RU" altLang="ru-RU"/>
              <a:t>Если на дату выполнения задачи у пользователя отсутствует выданный ключ ПЭП, либо он уже отозван, то выполнение задачи будет запрещено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A6B7D6E6-3F17-AB37-C173-43D6340B8F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200"/>
              <a:t>Реестры ключей ПЭП</a:t>
            </a:r>
          </a:p>
        </p:txBody>
      </p:sp>
      <p:pic>
        <p:nvPicPr>
          <p:cNvPr id="22532" name="Picture 5">
            <a:extLst>
              <a:ext uri="{FF2B5EF4-FFF2-40B4-BE49-F238E27FC236}">
                <a16:creationId xmlns:a16="http://schemas.microsoft.com/office/drawing/2014/main" id="{0B72F7E0-D6DE-B75D-4794-C50B6D8BB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36763"/>
            <a:ext cx="9315450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9900"/>
                  </a:outerShdw>
                </a:effectLst>
              </a14:hiddenEffects>
            </a:ext>
          </a:extLst>
        </p:spPr>
      </p:pic>
      <p:pic>
        <p:nvPicPr>
          <p:cNvPr id="22533" name="Picture 6">
            <a:extLst>
              <a:ext uri="{FF2B5EF4-FFF2-40B4-BE49-F238E27FC236}">
                <a16:creationId xmlns:a16="http://schemas.microsoft.com/office/drawing/2014/main" id="{946E3DFF-1E73-5AB8-0B49-B8264ECAE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652963"/>
            <a:ext cx="5278438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99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>
            <a:extLst>
              <a:ext uri="{FF2B5EF4-FFF2-40B4-BE49-F238E27FC236}">
                <a16:creationId xmlns:a16="http://schemas.microsoft.com/office/drawing/2014/main" id="{81659D44-AADF-D059-927D-C02CD13514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Электронные регистры бухгалтерского учета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5">
            <a:extLst>
              <a:ext uri="{FF2B5EF4-FFF2-40B4-BE49-F238E27FC236}">
                <a16:creationId xmlns:a16="http://schemas.microsoft.com/office/drawing/2014/main" id="{AC53628E-6B76-FF43-582E-A8646BBA6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9B10189-B560-440C-A155-AF1400386F64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ru-RU" altLang="ru-RU" sz="1800"/>
          </a:p>
        </p:txBody>
      </p:sp>
      <p:sp>
        <p:nvSpPr>
          <p:cNvPr id="13317" name="Rectangle 4">
            <a:extLst>
              <a:ext uri="{FF2B5EF4-FFF2-40B4-BE49-F238E27FC236}">
                <a16:creationId xmlns:a16="http://schemas.microsoft.com/office/drawing/2014/main" id="{0A324F19-1587-E13D-291B-A899AB75E2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869950"/>
            <a:ext cx="11772900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altLang="ru-RU" sz="1800" dirty="0"/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  <a:defRPr/>
            </a:pPr>
            <a:r>
              <a:rPr lang="ru-RU" sz="2000" dirty="0"/>
              <a:t>Приказ 61н содержит формы электронных регистров, которые необходимо формировать и хранить, также, как и электронные первичные учетные документы</a:t>
            </a:r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  <a:defRPr/>
            </a:pPr>
            <a:endParaRPr lang="ru-RU" sz="2000" dirty="0"/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  <a:defRPr/>
            </a:pPr>
            <a:r>
              <a:rPr lang="ru-RU" sz="2000" dirty="0"/>
              <a:t>Все электронные регистры бухгалтерского учета в программе 1С:Бухгалтерия государственного учреждения 8 ПРОФ и 1С:Бухгалтерия государственного учреждения 8 КОРП можно:</a:t>
            </a:r>
          </a:p>
          <a:p>
            <a:pPr marL="0" indent="0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000" dirty="0"/>
          </a:p>
          <a:p>
            <a:pPr marL="457200" indent="-457200" algn="just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dirty="0"/>
              <a:t>Сохранить</a:t>
            </a:r>
          </a:p>
          <a:p>
            <a:pPr marL="457200" indent="-457200" algn="just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dirty="0"/>
              <a:t>Подписать простой и/или усиленной ЭП</a:t>
            </a:r>
          </a:p>
          <a:p>
            <a:pPr marL="457200" indent="-457200" algn="just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dirty="0"/>
              <a:t>При необходимости запустить подписание регистра по маршруту подписания (в случае, когда бизнес-процессом предусмотрены несколько участников) 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altLang="ru-RU" sz="2000" dirty="0"/>
          </a:p>
          <a:p>
            <a:pPr lvl="1" eaLnBrk="1" hangingPunct="1">
              <a:lnSpc>
                <a:spcPct val="90000"/>
              </a:lnSpc>
              <a:defRPr/>
            </a:pPr>
            <a:endParaRPr lang="ru-RU" altLang="ru-RU" sz="800" dirty="0"/>
          </a:p>
        </p:txBody>
      </p:sp>
      <p:sp>
        <p:nvSpPr>
          <p:cNvPr id="24580" name="Rectangle 2">
            <a:extLst>
              <a:ext uri="{FF2B5EF4-FFF2-40B4-BE49-F238E27FC236}">
                <a16:creationId xmlns:a16="http://schemas.microsoft.com/office/drawing/2014/main" id="{D407AA69-8A61-2D63-3517-08D6A69D34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Электронные регистры бухгалтерского учета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5">
            <a:extLst>
              <a:ext uri="{FF2B5EF4-FFF2-40B4-BE49-F238E27FC236}">
                <a16:creationId xmlns:a16="http://schemas.microsoft.com/office/drawing/2014/main" id="{F2C6703B-450E-5502-FDB1-1A58D97F9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24AB6C0-6292-4C1D-AF8D-F2E9FFFC6C73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ru-RU" altLang="ru-RU" sz="1800"/>
          </a:p>
        </p:txBody>
      </p:sp>
      <p:sp>
        <p:nvSpPr>
          <p:cNvPr id="25603" name="Rectangle 4">
            <a:extLst>
              <a:ext uri="{FF2B5EF4-FFF2-40B4-BE49-F238E27FC236}">
                <a16:creationId xmlns:a16="http://schemas.microsoft.com/office/drawing/2014/main" id="{8C3DCF10-2D07-DE8C-7887-475438581C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869950"/>
            <a:ext cx="11772900" cy="5876925"/>
          </a:xfrm>
        </p:spPr>
        <p:txBody>
          <a:bodyPr/>
          <a:lstStyle/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ru-RU" altLang="ru-RU" sz="2000"/>
              <a:t>В программе 1С:БГУ8 ПРОФ можно создать свой маршрут для каждого из регистров учета, в зависимости от состава подписантов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000"/>
          </a:p>
          <a:p>
            <a:pPr lvl="1" eaLnBrk="1" hangingPunct="1">
              <a:lnSpc>
                <a:spcPct val="90000"/>
              </a:lnSpc>
            </a:pPr>
            <a:endParaRPr lang="ru-RU" altLang="ru-RU" sz="800"/>
          </a:p>
        </p:txBody>
      </p:sp>
      <p:sp>
        <p:nvSpPr>
          <p:cNvPr id="25604" name="Rectangle 2">
            <a:extLst>
              <a:ext uri="{FF2B5EF4-FFF2-40B4-BE49-F238E27FC236}">
                <a16:creationId xmlns:a16="http://schemas.microsoft.com/office/drawing/2014/main" id="{15E8D650-5938-E540-412F-1D65FAFE76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1С:БГУ8 ПРОФ: Электронные регистры</a:t>
            </a:r>
          </a:p>
        </p:txBody>
      </p:sp>
      <p:pic>
        <p:nvPicPr>
          <p:cNvPr id="25605" name="Рисунок 46">
            <a:extLst>
              <a:ext uri="{FF2B5EF4-FFF2-40B4-BE49-F238E27FC236}">
                <a16:creationId xmlns:a16="http://schemas.microsoft.com/office/drawing/2014/main" id="{0CC0C725-252F-7311-B6E3-9FE2C041E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238" y="1927225"/>
            <a:ext cx="8183562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id="{F583914E-641D-0F3B-0B3A-D1692CE737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Электронный бухгалтерский документооборот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5">
            <a:extLst>
              <a:ext uri="{FF2B5EF4-FFF2-40B4-BE49-F238E27FC236}">
                <a16:creationId xmlns:a16="http://schemas.microsoft.com/office/drawing/2014/main" id="{CD4B6265-A845-7631-64EC-4681C6E7A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8611628-51F3-4FD8-BD6B-CCF032A0E144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ru-RU" altLang="ru-RU" sz="1800"/>
          </a:p>
        </p:txBody>
      </p:sp>
      <p:sp>
        <p:nvSpPr>
          <p:cNvPr id="13317" name="Rectangle 4">
            <a:extLst>
              <a:ext uri="{FF2B5EF4-FFF2-40B4-BE49-F238E27FC236}">
                <a16:creationId xmlns:a16="http://schemas.microsoft.com/office/drawing/2014/main" id="{14D5122C-6C4B-E4F3-C2D3-D991BA871E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620713"/>
            <a:ext cx="11772900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altLang="ru-RU" sz="1800" dirty="0"/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  <a:defRPr/>
            </a:pPr>
            <a:r>
              <a:rPr lang="ru-RU" sz="2000" dirty="0"/>
              <a:t>Следует сформировать необходимый регистр и для запуска маршрута подписания выбрать команду «Регистр учета» - «Сохранить и создать внутренний ЭД»</a:t>
            </a:r>
            <a:endParaRPr lang="ru-RU" altLang="ru-RU" sz="2000" dirty="0"/>
          </a:p>
          <a:p>
            <a:pPr lvl="1" eaLnBrk="1" hangingPunct="1">
              <a:lnSpc>
                <a:spcPct val="90000"/>
              </a:lnSpc>
              <a:defRPr/>
            </a:pPr>
            <a:endParaRPr lang="ru-RU" altLang="ru-RU" sz="800" dirty="0"/>
          </a:p>
        </p:txBody>
      </p:sp>
      <p:pic>
        <p:nvPicPr>
          <p:cNvPr id="26628" name="Рисунок 43">
            <a:extLst>
              <a:ext uri="{FF2B5EF4-FFF2-40B4-BE49-F238E27FC236}">
                <a16:creationId xmlns:a16="http://schemas.microsoft.com/office/drawing/2014/main" id="{0CB23EBD-B04B-2EA9-C8F8-0B6731C8B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1989138"/>
            <a:ext cx="816610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Заголовок 1">
            <a:extLst>
              <a:ext uri="{FF2B5EF4-FFF2-40B4-BE49-F238E27FC236}">
                <a16:creationId xmlns:a16="http://schemas.microsoft.com/office/drawing/2014/main" id="{2BFBBE11-BAC6-080E-9958-F87731027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200"/>
              <a:t>1С:БГУ8 ПРОФ: Электронные регистры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5">
            <a:extLst>
              <a:ext uri="{FF2B5EF4-FFF2-40B4-BE49-F238E27FC236}">
                <a16:creationId xmlns:a16="http://schemas.microsoft.com/office/drawing/2014/main" id="{76A48E54-54B1-3CB1-4D02-2148F61FE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F7310BA-DA17-42E0-9D31-09D5D01CC6E3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ru-RU" altLang="ru-RU" sz="1800"/>
          </a:p>
        </p:txBody>
      </p:sp>
      <p:sp>
        <p:nvSpPr>
          <p:cNvPr id="13317" name="Rectangle 4">
            <a:extLst>
              <a:ext uri="{FF2B5EF4-FFF2-40B4-BE49-F238E27FC236}">
                <a16:creationId xmlns:a16="http://schemas.microsoft.com/office/drawing/2014/main" id="{7C03F486-FDD0-BDF2-19CD-A268AC81AB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661988"/>
            <a:ext cx="11772900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altLang="ru-RU" sz="1800" dirty="0"/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  <a:defRPr/>
            </a:pPr>
            <a:r>
              <a:rPr lang="ru-RU" sz="2000" dirty="0"/>
              <a:t>Будет создан новый  внутренний ЭД в состоянии «Не начат»</a:t>
            </a:r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  <a:defRPr/>
            </a:pPr>
            <a:r>
              <a:rPr lang="ru-RU" sz="2000" dirty="0"/>
              <a:t>Запуск по маршруту подписания выполняется по команде «Записать»</a:t>
            </a:r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  <a:defRPr/>
            </a:pPr>
            <a:endParaRPr lang="ru-RU" altLang="ru-RU" sz="800" dirty="0"/>
          </a:p>
        </p:txBody>
      </p:sp>
      <p:sp>
        <p:nvSpPr>
          <p:cNvPr id="27652" name="Rectangle 2">
            <a:extLst>
              <a:ext uri="{FF2B5EF4-FFF2-40B4-BE49-F238E27FC236}">
                <a16:creationId xmlns:a16="http://schemas.microsoft.com/office/drawing/2014/main" id="{0567CC15-E027-FA06-63EC-04F8989F45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1С:БГУ8 ПРОФ: Электронные регистры</a:t>
            </a:r>
          </a:p>
        </p:txBody>
      </p:sp>
      <p:pic>
        <p:nvPicPr>
          <p:cNvPr id="27653" name="Рисунок 41">
            <a:extLst>
              <a:ext uri="{FF2B5EF4-FFF2-40B4-BE49-F238E27FC236}">
                <a16:creationId xmlns:a16="http://schemas.microsoft.com/office/drawing/2014/main" id="{61A9AD54-EA92-B1C9-5F7E-4D8B2BC47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16113"/>
            <a:ext cx="8697912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5">
            <a:extLst>
              <a:ext uri="{FF2B5EF4-FFF2-40B4-BE49-F238E27FC236}">
                <a16:creationId xmlns:a16="http://schemas.microsoft.com/office/drawing/2014/main" id="{436D6943-06BB-32BC-7593-5B0F72894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696A7B4-9BB0-4A9A-BC7A-5A092C50BDBB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ru-RU" altLang="ru-RU" sz="1800"/>
          </a:p>
        </p:txBody>
      </p:sp>
      <p:sp>
        <p:nvSpPr>
          <p:cNvPr id="13317" name="Rectangle 4">
            <a:extLst>
              <a:ext uri="{FF2B5EF4-FFF2-40B4-BE49-F238E27FC236}">
                <a16:creationId xmlns:a16="http://schemas.microsoft.com/office/drawing/2014/main" id="{54BF2D0C-3B50-8073-8FE2-1650D345DA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3038" y="692150"/>
            <a:ext cx="11772900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altLang="ru-RU" sz="1800" dirty="0"/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  <a:defRPr/>
            </a:pPr>
            <a:r>
              <a:rPr lang="ru-RU" sz="2000" dirty="0"/>
              <a:t>После этого документ уходит на подпись следующему исполнителю</a:t>
            </a:r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  <a:defRPr/>
            </a:pPr>
            <a:endParaRPr lang="ru-RU" altLang="ru-RU" sz="800" dirty="0"/>
          </a:p>
        </p:txBody>
      </p:sp>
      <p:sp>
        <p:nvSpPr>
          <p:cNvPr id="28676" name="Rectangle 2">
            <a:extLst>
              <a:ext uri="{FF2B5EF4-FFF2-40B4-BE49-F238E27FC236}">
                <a16:creationId xmlns:a16="http://schemas.microsoft.com/office/drawing/2014/main" id="{5F4AAC10-402A-1CD7-0556-2FD2FE2C8B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1С:БГУ8 ПРОФ: Электронные регистры</a:t>
            </a:r>
          </a:p>
        </p:txBody>
      </p:sp>
      <p:pic>
        <p:nvPicPr>
          <p:cNvPr id="28677" name="Рисунок 1">
            <a:extLst>
              <a:ext uri="{FF2B5EF4-FFF2-40B4-BE49-F238E27FC236}">
                <a16:creationId xmlns:a16="http://schemas.microsoft.com/office/drawing/2014/main" id="{7F30D4AD-C4E3-D13F-C810-F69D0537F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22425"/>
            <a:ext cx="7129462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5">
            <a:extLst>
              <a:ext uri="{FF2B5EF4-FFF2-40B4-BE49-F238E27FC236}">
                <a16:creationId xmlns:a16="http://schemas.microsoft.com/office/drawing/2014/main" id="{87E51C1C-2C00-1F18-F623-76DAFF261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B964EC4-27BF-461E-ADD2-0E54B2812A18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ru-RU" altLang="ru-RU" sz="1800"/>
          </a:p>
        </p:txBody>
      </p:sp>
      <p:sp>
        <p:nvSpPr>
          <p:cNvPr id="29699" name="Rectangle 4">
            <a:extLst>
              <a:ext uri="{FF2B5EF4-FFF2-40B4-BE49-F238E27FC236}">
                <a16:creationId xmlns:a16="http://schemas.microsoft.com/office/drawing/2014/main" id="{0D1C29FF-BF9E-0315-B8A2-F1CD70910C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869950"/>
            <a:ext cx="11772900" cy="5876925"/>
          </a:xfrm>
        </p:spPr>
        <p:txBody>
          <a:bodyPr/>
          <a:lstStyle/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ru-RU" altLang="ru-RU" sz="2000"/>
              <a:t>В программе 1С:БГУ8 КОРП в случае необходимости подписания несколькими исполнителями регламентированные регистры учета можно запускать по шаблону процесса</a:t>
            </a:r>
          </a:p>
          <a:p>
            <a:pPr lvl="1" eaLnBrk="1" hangingPunct="1">
              <a:lnSpc>
                <a:spcPct val="90000"/>
              </a:lnSpc>
            </a:pPr>
            <a:endParaRPr lang="ru-RU" altLang="ru-RU" sz="800"/>
          </a:p>
        </p:txBody>
      </p:sp>
      <p:sp>
        <p:nvSpPr>
          <p:cNvPr id="29700" name="Rectangle 2">
            <a:extLst>
              <a:ext uri="{FF2B5EF4-FFF2-40B4-BE49-F238E27FC236}">
                <a16:creationId xmlns:a16="http://schemas.microsoft.com/office/drawing/2014/main" id="{78F0BDA6-D696-3CE1-5B65-64DEE7C26D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1С:БГУ8 КОРП: Электронные регистры</a:t>
            </a:r>
          </a:p>
        </p:txBody>
      </p:sp>
      <p:pic>
        <p:nvPicPr>
          <p:cNvPr id="29701" name="Рисунок 187">
            <a:extLst>
              <a:ext uri="{FF2B5EF4-FFF2-40B4-BE49-F238E27FC236}">
                <a16:creationId xmlns:a16="http://schemas.microsoft.com/office/drawing/2014/main" id="{264AB5E4-D9B0-5F73-D82F-9E96A136E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2011363"/>
            <a:ext cx="11657012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5">
            <a:extLst>
              <a:ext uri="{FF2B5EF4-FFF2-40B4-BE49-F238E27FC236}">
                <a16:creationId xmlns:a16="http://schemas.microsoft.com/office/drawing/2014/main" id="{7517C2CE-B0A3-3E2F-1808-B6E7660C4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B249750-632B-4C58-9518-1B1F47CC78EC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ru-RU" altLang="ru-RU" sz="1800"/>
          </a:p>
        </p:txBody>
      </p:sp>
      <p:sp>
        <p:nvSpPr>
          <p:cNvPr id="30723" name="Rectangle 4">
            <a:extLst>
              <a:ext uri="{FF2B5EF4-FFF2-40B4-BE49-F238E27FC236}">
                <a16:creationId xmlns:a16="http://schemas.microsoft.com/office/drawing/2014/main" id="{341A664A-A2DE-5400-B6B9-17EBB7DCFC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869950"/>
            <a:ext cx="11772900" cy="5876925"/>
          </a:xfrm>
        </p:spPr>
        <p:txBody>
          <a:bodyPr/>
          <a:lstStyle/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ru-RU" altLang="ru-RU" sz="2000"/>
              <a:t>В программе 1С:БГУ8 КОРП сохраненные регистры учета в статусе «Новый» хранятся в Архиве регистров учета</a:t>
            </a:r>
          </a:p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ru-RU" altLang="ru-RU" sz="2000"/>
              <a:t>Из карточки регистра документ можно подписать согласно шаблону процесса</a:t>
            </a:r>
          </a:p>
        </p:txBody>
      </p:sp>
      <p:sp>
        <p:nvSpPr>
          <p:cNvPr id="30724" name="Rectangle 2">
            <a:extLst>
              <a:ext uri="{FF2B5EF4-FFF2-40B4-BE49-F238E27FC236}">
                <a16:creationId xmlns:a16="http://schemas.microsoft.com/office/drawing/2014/main" id="{C192FBC3-7DAC-256E-9C96-8A2298C23C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1С:БГУ8 КОРП: Электронные регистры</a:t>
            </a:r>
          </a:p>
        </p:txBody>
      </p:sp>
      <p:pic>
        <p:nvPicPr>
          <p:cNvPr id="30725" name="Рисунок 40964">
            <a:extLst>
              <a:ext uri="{FF2B5EF4-FFF2-40B4-BE49-F238E27FC236}">
                <a16:creationId xmlns:a16="http://schemas.microsoft.com/office/drawing/2014/main" id="{9CC116F1-CDDC-8676-7F1B-6D1402E3C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141538"/>
            <a:ext cx="8040688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5">
            <a:extLst>
              <a:ext uri="{FF2B5EF4-FFF2-40B4-BE49-F238E27FC236}">
                <a16:creationId xmlns:a16="http://schemas.microsoft.com/office/drawing/2014/main" id="{679D11DD-F88F-7269-4BC2-199FB3C6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662990D-6B78-454C-AD2E-0FE6672794A0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ru-RU" altLang="ru-RU" sz="1800"/>
          </a:p>
        </p:txBody>
      </p:sp>
      <p:sp>
        <p:nvSpPr>
          <p:cNvPr id="31747" name="Rectangle 4">
            <a:extLst>
              <a:ext uri="{FF2B5EF4-FFF2-40B4-BE49-F238E27FC236}">
                <a16:creationId xmlns:a16="http://schemas.microsoft.com/office/drawing/2014/main" id="{0D4BCDD7-529A-F503-D813-F947A0EA7F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869950"/>
            <a:ext cx="11772900" cy="5876925"/>
          </a:xfrm>
        </p:spPr>
        <p:txBody>
          <a:bodyPr/>
          <a:lstStyle/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ru-RU" altLang="ru-RU" sz="2000"/>
              <a:t>После подписания исполнителем Регистр учета перейдет по шаблону на следующий этап</a:t>
            </a:r>
          </a:p>
        </p:txBody>
      </p:sp>
      <p:sp>
        <p:nvSpPr>
          <p:cNvPr id="31748" name="Rectangle 2">
            <a:extLst>
              <a:ext uri="{FF2B5EF4-FFF2-40B4-BE49-F238E27FC236}">
                <a16:creationId xmlns:a16="http://schemas.microsoft.com/office/drawing/2014/main" id="{8ED75BE3-5470-1549-C40F-1E6D025466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1С:БГУ8 КОРП: Электронные регистры</a:t>
            </a:r>
          </a:p>
        </p:txBody>
      </p:sp>
      <p:pic>
        <p:nvPicPr>
          <p:cNvPr id="31749" name="Рисунок 40967">
            <a:extLst>
              <a:ext uri="{FF2B5EF4-FFF2-40B4-BE49-F238E27FC236}">
                <a16:creationId xmlns:a16="http://schemas.microsoft.com/office/drawing/2014/main" id="{A043C58C-D414-E568-60F4-79ED436D3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00213"/>
            <a:ext cx="10739437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5">
            <a:extLst>
              <a:ext uri="{FF2B5EF4-FFF2-40B4-BE49-F238E27FC236}">
                <a16:creationId xmlns:a16="http://schemas.microsoft.com/office/drawing/2014/main" id="{CB24D3B1-F774-0626-C0E7-7B987CB8C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E7D6B96-0315-4530-B005-39063C6CC707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ru-RU" altLang="ru-RU" sz="1800"/>
          </a:p>
        </p:txBody>
      </p:sp>
      <p:sp>
        <p:nvSpPr>
          <p:cNvPr id="32771" name="Rectangle 4">
            <a:extLst>
              <a:ext uri="{FF2B5EF4-FFF2-40B4-BE49-F238E27FC236}">
                <a16:creationId xmlns:a16="http://schemas.microsoft.com/office/drawing/2014/main" id="{D47D9824-70FC-5C04-03E8-F99474DE01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869950"/>
            <a:ext cx="11772900" cy="5876925"/>
          </a:xfrm>
        </p:spPr>
        <p:txBody>
          <a:bodyPr/>
          <a:lstStyle/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ru-RU" altLang="ru-RU" sz="2000"/>
              <a:t>При этом перед подписью регистра можно удостовериться в его актуальности с помощью команды «Сравнить с текущим состоянием БД»</a:t>
            </a:r>
          </a:p>
        </p:txBody>
      </p:sp>
      <p:sp>
        <p:nvSpPr>
          <p:cNvPr id="32772" name="Rectangle 2">
            <a:extLst>
              <a:ext uri="{FF2B5EF4-FFF2-40B4-BE49-F238E27FC236}">
                <a16:creationId xmlns:a16="http://schemas.microsoft.com/office/drawing/2014/main" id="{582E58F4-C902-F7C8-B465-5BC3BA961E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1С:БГУ8 КОРП: Электронные регистры</a:t>
            </a:r>
          </a:p>
        </p:txBody>
      </p:sp>
      <p:pic>
        <p:nvPicPr>
          <p:cNvPr id="32773" name="Рисунок 40970">
            <a:extLst>
              <a:ext uri="{FF2B5EF4-FFF2-40B4-BE49-F238E27FC236}">
                <a16:creationId xmlns:a16="http://schemas.microsoft.com/office/drawing/2014/main" id="{5100DA15-1200-9A45-620C-3B1AC0ED8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8640763" cy="527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5">
            <a:extLst>
              <a:ext uri="{FF2B5EF4-FFF2-40B4-BE49-F238E27FC236}">
                <a16:creationId xmlns:a16="http://schemas.microsoft.com/office/drawing/2014/main" id="{611A72EF-E410-9F10-BFE4-7564D4ACB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7BC6D3A-4387-4100-B1AA-8E4EE7068F67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ru-RU" altLang="ru-RU" sz="1800"/>
          </a:p>
        </p:txBody>
      </p:sp>
      <p:sp>
        <p:nvSpPr>
          <p:cNvPr id="33795" name="Rectangle 4">
            <a:extLst>
              <a:ext uri="{FF2B5EF4-FFF2-40B4-BE49-F238E27FC236}">
                <a16:creationId xmlns:a16="http://schemas.microsoft.com/office/drawing/2014/main" id="{BBFDA2BF-0458-32B1-B3D0-6161504497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869950"/>
            <a:ext cx="11772900" cy="5876925"/>
          </a:xfrm>
        </p:spPr>
        <p:txBody>
          <a:bodyPr/>
          <a:lstStyle/>
          <a:p>
            <a:pPr marL="0" indent="0" algn="just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ru-RU" altLang="ru-RU" sz="2000"/>
              <a:t>Если в подписываемых данных и текущем состоянии бухгалтерского учета есть расхождение, будет выдано окно сравнения табличных документов</a:t>
            </a:r>
          </a:p>
        </p:txBody>
      </p:sp>
      <p:sp>
        <p:nvSpPr>
          <p:cNvPr id="33796" name="Rectangle 2">
            <a:extLst>
              <a:ext uri="{FF2B5EF4-FFF2-40B4-BE49-F238E27FC236}">
                <a16:creationId xmlns:a16="http://schemas.microsoft.com/office/drawing/2014/main" id="{C6E6242A-CD40-125F-D7A0-9623F660B4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1С:БГУ8 КОРП: Электронные регистры</a:t>
            </a:r>
          </a:p>
        </p:txBody>
      </p:sp>
      <p:pic>
        <p:nvPicPr>
          <p:cNvPr id="33797" name="Рисунок 40971">
            <a:extLst>
              <a:ext uri="{FF2B5EF4-FFF2-40B4-BE49-F238E27FC236}">
                <a16:creationId xmlns:a16="http://schemas.microsoft.com/office/drawing/2014/main" id="{6ABB3F48-33A6-73A9-A8A8-4410CF13A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9138"/>
            <a:ext cx="115887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846E22-8305-53F5-BA5A-217107AF0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3284538"/>
            <a:ext cx="117856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Номер слайда 5">
            <a:extLst>
              <a:ext uri="{FF2B5EF4-FFF2-40B4-BE49-F238E27FC236}">
                <a16:creationId xmlns:a16="http://schemas.microsoft.com/office/drawing/2014/main" id="{A5BFF18B-9CA5-AD26-63D8-512F9F6FD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12C9235-7FFC-4063-9B21-A9BF6CB62A08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ru-RU" altLang="ru-RU" sz="1800"/>
          </a:p>
        </p:txBody>
      </p:sp>
      <p:sp>
        <p:nvSpPr>
          <p:cNvPr id="13317" name="Rectangle 4">
            <a:extLst>
              <a:ext uri="{FF2B5EF4-FFF2-40B4-BE49-F238E27FC236}">
                <a16:creationId xmlns:a16="http://schemas.microsoft.com/office/drawing/2014/main" id="{578DF548-C8DA-6ABA-F8F8-C8611FC135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9863" y="1700213"/>
            <a:ext cx="11772900" cy="14414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altLang="ru-RU" b="1"/>
              <a:t>Разъясняющие методические рекомендации от нормативного регулятора</a:t>
            </a:r>
          </a:p>
          <a:p>
            <a:pPr algn="just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altLang="ru-RU" b="1"/>
              <a:t>Существенные доработки функционала программы 1С:БГУ8 ПРОФ и 1С:БГУ8 КОРП</a:t>
            </a:r>
          </a:p>
        </p:txBody>
      </p:sp>
      <p:sp>
        <p:nvSpPr>
          <p:cNvPr id="34821" name="Rectangle 2">
            <a:extLst>
              <a:ext uri="{FF2B5EF4-FFF2-40B4-BE49-F238E27FC236}">
                <a16:creationId xmlns:a16="http://schemas.microsoft.com/office/drawing/2014/main" id="{524425EC-E06F-D053-C882-F08A883EE3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600"/>
              <a:t>61н: итоги первого года применения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8558285-811F-EB31-E657-B124762A9D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850" y="3284538"/>
            <a:ext cx="9936163" cy="82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altLang="ru-RU" b="1"/>
              <a:t>Повышение «лояльности» и подготовленности к переходу на ЭДО у субъектов учета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7E60C858-454B-A80B-D79C-7357028098D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1700213"/>
            <a:ext cx="11520487" cy="2878137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ru-RU" altLang="ru-RU" sz="4400"/>
              <a:t>Спасибо за внимание!</a:t>
            </a:r>
          </a:p>
        </p:txBody>
      </p:sp>
      <p:sp>
        <p:nvSpPr>
          <p:cNvPr id="35843" name="Text Box 5">
            <a:extLst>
              <a:ext uri="{FF2B5EF4-FFF2-40B4-BE49-F238E27FC236}">
                <a16:creationId xmlns:a16="http://schemas.microsoft.com/office/drawing/2014/main" id="{5ABB9C8C-165E-6CCB-6162-FF5A1445B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44450"/>
            <a:ext cx="8208963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E383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4445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0792" tIns="60400" rIns="120792" bIns="60400">
            <a:spAutoFit/>
          </a:bodyPr>
          <a:lstStyle>
            <a:lvl1pPr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FontTx/>
              <a:buNone/>
            </a:pPr>
            <a:r>
              <a:rPr lang="ru-RU" altLang="ru-RU" sz="2000" b="1">
                <a:solidFill>
                  <a:srgbClr val="D20000"/>
                </a:solidFill>
              </a:rPr>
              <a:t>Круглый стол  «Новации методологии ведения бухгалтерского учета и отчетности государственных финансов, внутреннего государственного финансового контроля»</a:t>
            </a:r>
          </a:p>
        </p:txBody>
      </p:sp>
      <p:grpSp>
        <p:nvGrpSpPr>
          <p:cNvPr id="35844" name="Group 6">
            <a:extLst>
              <a:ext uri="{FF2B5EF4-FFF2-40B4-BE49-F238E27FC236}">
                <a16:creationId xmlns:a16="http://schemas.microsoft.com/office/drawing/2014/main" id="{6D2B07DA-5C63-E73D-A641-E1F6EAB71EA4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252413" y="5013325"/>
            <a:ext cx="11520487" cy="144463"/>
            <a:chOff x="295" y="1974"/>
            <a:chExt cx="5170" cy="5"/>
          </a:xfrm>
        </p:grpSpPr>
        <p:sp>
          <p:nvSpPr>
            <p:cNvPr id="35847" name="Line 7">
              <a:extLst>
                <a:ext uri="{FF2B5EF4-FFF2-40B4-BE49-F238E27FC236}">
                  <a16:creationId xmlns:a16="http://schemas.microsoft.com/office/drawing/2014/main" id="{FF736D70-4806-B2BD-29BE-E352689924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" y="1979"/>
              <a:ext cx="5170" cy="0"/>
            </a:xfrm>
            <a:prstGeom prst="line">
              <a:avLst/>
            </a:prstGeom>
            <a:noFill/>
            <a:ln w="12699">
              <a:solidFill>
                <a:srgbClr val="FFFFCC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5848" name="Line 8">
              <a:extLst>
                <a:ext uri="{FF2B5EF4-FFF2-40B4-BE49-F238E27FC236}">
                  <a16:creationId xmlns:a16="http://schemas.microsoft.com/office/drawing/2014/main" id="{920EB7A0-F628-CDB6-2ACB-0C9E97B134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" y="1974"/>
              <a:ext cx="5170" cy="0"/>
            </a:xfrm>
            <a:prstGeom prst="line">
              <a:avLst/>
            </a:prstGeom>
            <a:noFill/>
            <a:ln w="12699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35845" name="Rectangle 4">
            <a:extLst>
              <a:ext uri="{FF2B5EF4-FFF2-40B4-BE49-F238E27FC236}">
                <a16:creationId xmlns:a16="http://schemas.microsoft.com/office/drawing/2014/main" id="{C1D2B58B-3518-4EAD-0739-E8D7A37B5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229225"/>
            <a:ext cx="11364912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0792" tIns="60400" rIns="120792" bIns="60400"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CD0500"/>
                </a:solidFill>
              </a:rPr>
              <a:t>Фадеева Инна Валерьевна</a:t>
            </a:r>
            <a:br>
              <a:rPr lang="ru-RU" altLang="ru-RU" sz="2000">
                <a:solidFill>
                  <a:srgbClr val="CD0500"/>
                </a:solidFill>
              </a:rPr>
            </a:br>
            <a:r>
              <a:rPr lang="ru-RU" altLang="ru-RU" sz="1800">
                <a:solidFill>
                  <a:srgbClr val="CD0500"/>
                </a:solidFill>
              </a:rPr>
              <a:t>Руководитель направления фирмы «1С» </a:t>
            </a:r>
            <a:br>
              <a:rPr lang="ru-RU" altLang="ru-RU" sz="1800">
                <a:solidFill>
                  <a:srgbClr val="CD0500"/>
                </a:solidFill>
              </a:rPr>
            </a:br>
            <a:r>
              <a:rPr lang="ru-RU" altLang="ru-RU" sz="1800">
                <a:solidFill>
                  <a:srgbClr val="CD0500"/>
                </a:solidFill>
              </a:rPr>
              <a:t>методолог проекта «Электронный бюджет РФ»</a:t>
            </a:r>
          </a:p>
        </p:txBody>
      </p:sp>
      <p:sp>
        <p:nvSpPr>
          <p:cNvPr id="35846" name="Text Box 5">
            <a:extLst>
              <a:ext uri="{FF2B5EF4-FFF2-40B4-BE49-F238E27FC236}">
                <a16:creationId xmlns:a16="http://schemas.microsoft.com/office/drawing/2014/main" id="{FD477217-54AE-2117-084A-E20FEEAC1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981075"/>
            <a:ext cx="4446587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0792" tIns="60400" rIns="120792" bIns="60400">
            <a:spAutoFit/>
          </a:bodyPr>
          <a:lstStyle>
            <a:lvl1pPr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208088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2080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ru-RU" sz="2000">
                <a:solidFill>
                  <a:srgbClr val="800000"/>
                </a:solidFill>
              </a:rPr>
              <a:t>21</a:t>
            </a:r>
            <a:r>
              <a:rPr lang="ru-RU" altLang="ru-RU" sz="2000">
                <a:solidFill>
                  <a:srgbClr val="800000"/>
                </a:solidFill>
              </a:rPr>
              <a:t>-2</a:t>
            </a:r>
            <a:r>
              <a:rPr lang="en-US" altLang="ru-RU" sz="2000">
                <a:solidFill>
                  <a:srgbClr val="800000"/>
                </a:solidFill>
              </a:rPr>
              <a:t>4</a:t>
            </a:r>
            <a:r>
              <a:rPr lang="ru-RU" altLang="ru-RU" sz="2000">
                <a:solidFill>
                  <a:srgbClr val="800000"/>
                </a:solidFill>
              </a:rPr>
              <a:t> сентября</a:t>
            </a:r>
            <a:r>
              <a:rPr lang="en-US" altLang="ru-RU" sz="2000">
                <a:solidFill>
                  <a:srgbClr val="800000"/>
                </a:solidFill>
              </a:rPr>
              <a:t> 20</a:t>
            </a:r>
            <a:r>
              <a:rPr lang="ru-RU" altLang="ru-RU" sz="2000">
                <a:solidFill>
                  <a:srgbClr val="800000"/>
                </a:solidFill>
              </a:rPr>
              <a:t>23</a:t>
            </a:r>
            <a:r>
              <a:rPr lang="en-US" altLang="ru-RU" sz="2000">
                <a:solidFill>
                  <a:srgbClr val="800000"/>
                </a:solidFill>
              </a:rPr>
              <a:t> </a:t>
            </a:r>
            <a:r>
              <a:rPr lang="ru-RU" altLang="ru-RU" sz="2000">
                <a:solidFill>
                  <a:srgbClr val="800000"/>
                </a:solidFill>
              </a:rPr>
              <a:t>года, </a:t>
            </a:r>
            <a:br>
              <a:rPr lang="ru-RU" altLang="ru-RU" sz="2000">
                <a:solidFill>
                  <a:srgbClr val="800000"/>
                </a:solidFill>
              </a:rPr>
            </a:br>
            <a:r>
              <a:rPr lang="ru-RU" altLang="ru-RU" sz="2000">
                <a:solidFill>
                  <a:srgbClr val="800000"/>
                </a:solidFill>
              </a:rPr>
              <a:t>г. Мурманск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5">
            <a:extLst>
              <a:ext uri="{FF2B5EF4-FFF2-40B4-BE49-F238E27FC236}">
                <a16:creationId xmlns:a16="http://schemas.microsoft.com/office/drawing/2014/main" id="{B0470CD7-98E3-DA65-676F-BC78D6F53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E82EEFD-1323-418E-BAC3-DA08E16D22ED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ru-RU" altLang="ru-RU" sz="18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6AAFBD93-16FD-57B3-5C4F-0A41ACDF90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20838" y="115888"/>
            <a:ext cx="9791700" cy="720725"/>
          </a:xfrm>
        </p:spPr>
        <p:txBody>
          <a:bodyPr/>
          <a:lstStyle/>
          <a:p>
            <a:pPr algn="ctr" eaLnBrk="1" hangingPunct="1"/>
            <a:r>
              <a:rPr lang="ru-RU" altLang="ru-RU" sz="2200"/>
              <a:t>Формирование электронных документов </a:t>
            </a:r>
            <a:br>
              <a:rPr lang="ru-RU" altLang="ru-RU" sz="2200"/>
            </a:br>
            <a:r>
              <a:rPr lang="ru-RU" altLang="ru-RU" sz="2200"/>
              <a:t>в «1С:Бухгалтерии государственного учреждения 8»</a:t>
            </a:r>
          </a:p>
        </p:txBody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03605D2E-EE9E-E36E-EF1C-61BB5391D7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11520488" cy="5589588"/>
          </a:xfrm>
        </p:spPr>
        <p:txBody>
          <a:bodyPr/>
          <a:lstStyle/>
          <a:p>
            <a:pPr algn="just" eaLnBrk="1" hangingPunct="1"/>
            <a:r>
              <a:rPr lang="ru-RU" altLang="ru-RU" sz="2000"/>
              <a:t>По мере ввода в действие новых форм электронных документов в программу «1С:Бухгалтерия государственного учреждения 8» </a:t>
            </a:r>
            <a:r>
              <a:rPr lang="ru-RU" altLang="ru-RU" sz="2000" b="1"/>
              <a:t>редакции 2</a:t>
            </a:r>
            <a:r>
              <a:rPr lang="ru-RU" altLang="ru-RU" sz="2000"/>
              <a:t> версии </a:t>
            </a:r>
            <a:r>
              <a:rPr lang="ru-RU" altLang="ru-RU" sz="2000" b="1"/>
              <a:t>ПРОФ</a:t>
            </a:r>
            <a:r>
              <a:rPr lang="ru-RU" altLang="ru-RU" sz="2000"/>
              <a:t> и версии </a:t>
            </a:r>
            <a:r>
              <a:rPr lang="ru-RU" altLang="ru-RU" sz="2000" b="1"/>
              <a:t>КОРП</a:t>
            </a:r>
            <a:r>
              <a:rPr lang="ru-RU" altLang="ru-RU" sz="2000"/>
              <a:t>, далее – БГУ, включаются соответствующие формы </a:t>
            </a:r>
          </a:p>
          <a:p>
            <a:pPr algn="just" eaLnBrk="1" hangingPunct="1"/>
            <a:r>
              <a:rPr lang="ru-RU" altLang="ru-RU" sz="2000" u="sng"/>
              <a:t>В БГУ </a:t>
            </a:r>
            <a:r>
              <a:rPr lang="ru-RU" altLang="ru-RU" sz="2000" b="1" u="sng"/>
              <a:t>включены</a:t>
            </a:r>
            <a:r>
              <a:rPr lang="ru-RU" altLang="ru-RU" sz="2000" u="sng"/>
              <a:t> </a:t>
            </a:r>
            <a:r>
              <a:rPr lang="ru-RU" altLang="ru-RU" sz="2000" b="1" u="sng">
                <a:solidFill>
                  <a:srgbClr val="CD0500"/>
                </a:solidFill>
              </a:rPr>
              <a:t>все формы</a:t>
            </a:r>
            <a:r>
              <a:rPr lang="ru-RU" altLang="ru-RU" sz="2000" u="sng"/>
              <a:t> </a:t>
            </a:r>
            <a:r>
              <a:rPr lang="ru-RU" altLang="ru-RU" sz="2000" b="1" u="sng"/>
              <a:t>электронных</a:t>
            </a:r>
            <a:r>
              <a:rPr lang="ru-RU" altLang="ru-RU" sz="2000" u="sng"/>
              <a:t> первичных документов (</a:t>
            </a:r>
            <a:r>
              <a:rPr lang="ru-RU" altLang="ru-RU" sz="2000" b="1" u="sng">
                <a:solidFill>
                  <a:srgbClr val="CD0500"/>
                </a:solidFill>
              </a:rPr>
              <a:t>36</a:t>
            </a:r>
            <a:r>
              <a:rPr lang="ru-RU" altLang="ru-RU" sz="2000" u="sng"/>
              <a:t>) и регистров учета (</a:t>
            </a:r>
            <a:r>
              <a:rPr lang="ru-RU" altLang="ru-RU" sz="2000" b="1" u="sng">
                <a:solidFill>
                  <a:srgbClr val="CD0500"/>
                </a:solidFill>
              </a:rPr>
              <a:t>7</a:t>
            </a:r>
            <a:r>
              <a:rPr lang="ru-RU" altLang="ru-RU" sz="2000" u="sng"/>
              <a:t>),</a:t>
            </a:r>
            <a:r>
              <a:rPr lang="ru-RU" altLang="ru-RU" sz="2000"/>
              <a:t> утв. приказами Минфина России от 15.06.2020 № 103н, </a:t>
            </a:r>
            <a:br>
              <a:rPr lang="ru-RU" altLang="ru-RU" sz="2000"/>
            </a:br>
            <a:r>
              <a:rPr lang="ru-RU" altLang="ru-RU" sz="2000"/>
              <a:t>от 15.04.2021 № 61н, от 30.09.2021 № 142н, от 28.06.2022 N 100н, </a:t>
            </a:r>
            <a:br>
              <a:rPr lang="ru-RU" altLang="ru-RU" sz="2000"/>
            </a:br>
            <a:r>
              <a:rPr lang="ru-RU" altLang="ru-RU" sz="2000"/>
              <a:t>от 07.11.2022 № 157н</a:t>
            </a:r>
          </a:p>
          <a:p>
            <a:pPr marL="457200" lvl="1" indent="0" algn="just" eaLnBrk="1" hangingPunct="1">
              <a:buFont typeface="Wingdings" panose="05000000000000000000" pitchFamily="2" charset="2"/>
              <a:buNone/>
            </a:pPr>
            <a:r>
              <a:rPr lang="ru-RU" altLang="ru-RU" b="1"/>
              <a:t>Однократный ввод данных – ввод документов на основании ранее введенных</a:t>
            </a:r>
            <a:endParaRPr lang="en-US" altLang="ru-RU"/>
          </a:p>
          <a:p>
            <a:pPr marL="457200" lvl="1" indent="0" algn="just" eaLnBrk="1" hangingPunct="1">
              <a:buFont typeface="Wingdings" panose="05000000000000000000" pitchFamily="2" charset="2"/>
              <a:buNone/>
            </a:pPr>
            <a:r>
              <a:rPr lang="ru-RU" altLang="ru-RU" b="1"/>
              <a:t>Реализованы механизмы этапов бизнес-процессов:</a:t>
            </a:r>
          </a:p>
          <a:p>
            <a:pPr marL="457200" lvl="1" indent="0" algn="just" eaLnBrk="1" hangingPunct="1"/>
            <a:r>
              <a:rPr lang="ru-RU" altLang="ru-RU"/>
              <a:t>Ознакомление</a:t>
            </a:r>
          </a:p>
          <a:p>
            <a:pPr marL="457200" lvl="1" indent="0" algn="just" eaLnBrk="1" hangingPunct="1"/>
            <a:r>
              <a:rPr lang="ru-RU" altLang="ru-RU"/>
              <a:t>Голосование</a:t>
            </a:r>
          </a:p>
          <a:p>
            <a:pPr marL="457200" lvl="1" indent="0" algn="just" eaLnBrk="1" hangingPunct="1"/>
            <a:r>
              <a:rPr lang="ru-RU" altLang="ru-RU"/>
              <a:t>Согласование </a:t>
            </a:r>
            <a:r>
              <a:rPr lang="en-US" altLang="ru-RU"/>
              <a:t> </a:t>
            </a:r>
            <a:endParaRPr lang="ru-RU" altLang="ru-RU"/>
          </a:p>
          <a:p>
            <a:pPr marL="457200" lvl="1" indent="0" algn="just" eaLnBrk="1" hangingPunct="1"/>
            <a:r>
              <a:rPr lang="ru-RU" altLang="ru-RU"/>
              <a:t>Подписание как простыми, так и квалифицированными ЭП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7F347C7-9244-25E2-0E94-466BEACED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4588" y="160338"/>
            <a:ext cx="6829425" cy="747712"/>
          </a:xfrm>
        </p:spPr>
        <p:txBody>
          <a:bodyPr/>
          <a:lstStyle/>
          <a:p>
            <a:pPr algn="ctr">
              <a:defRPr/>
            </a:pPr>
            <a:r>
              <a:rPr lang="ru-RU" sz="2200" dirty="0">
                <a:latin typeface="+mn-lt"/>
              </a:rPr>
              <a:t>Дифференцированная дата применения</a:t>
            </a:r>
          </a:p>
        </p:txBody>
      </p:sp>
      <p:sp>
        <p:nvSpPr>
          <p:cNvPr id="9219" name="Объект 5">
            <a:extLst>
              <a:ext uri="{FF2B5EF4-FFF2-40B4-BE49-F238E27FC236}">
                <a16:creationId xmlns:a16="http://schemas.microsoft.com/office/drawing/2014/main" id="{BA6CDD88-DACE-831D-8170-B477E3592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13" y="1125538"/>
            <a:ext cx="11872912" cy="4357687"/>
          </a:xfrm>
        </p:spPr>
        <p:txBody>
          <a:bodyPr/>
          <a:lstStyle/>
          <a:p>
            <a:pPr algn="just">
              <a:spcBef>
                <a:spcPct val="0"/>
              </a:spcBef>
              <a:spcAft>
                <a:spcPts val="625"/>
              </a:spcAft>
              <a:buFont typeface="Wingdings" panose="05000000000000000000" pitchFamily="2" charset="2"/>
              <a:buChar char="Ø"/>
            </a:pPr>
            <a:r>
              <a:rPr lang="ru-RU" altLang="ru-RU" sz="1800"/>
              <a:t>Приказы № 61н, 142н:</a:t>
            </a:r>
          </a:p>
          <a:p>
            <a:pPr lvl="1" algn="just">
              <a:spcBef>
                <a:spcPct val="0"/>
              </a:spcBef>
              <a:spcAft>
                <a:spcPts val="625"/>
              </a:spcAft>
              <a:buFont typeface="Wingdings" panose="05000000000000000000" pitchFamily="2" charset="2"/>
              <a:buChar char="Ø"/>
            </a:pPr>
            <a:r>
              <a:rPr lang="ru-RU" altLang="ru-RU" sz="1800"/>
              <a:t>Настоящий приказ применяется при ведении бюджетного учета, бухгалтерского учета государственных (муниципальных) учреждений с </a:t>
            </a:r>
            <a:r>
              <a:rPr lang="ru-RU" altLang="ru-RU" sz="1800" b="1"/>
              <a:t>1 января 2023 </a:t>
            </a:r>
            <a:r>
              <a:rPr lang="ru-RU" altLang="ru-RU" sz="1800"/>
              <a:t>года либо до указанного срока в случаях, предусмотренных учетной политикой субъекта учета (единой учетной политикой при централизации учета)</a:t>
            </a:r>
          </a:p>
          <a:p>
            <a:pPr lvl="1" algn="just">
              <a:spcBef>
                <a:spcPct val="0"/>
              </a:spcBef>
              <a:spcAft>
                <a:spcPts val="625"/>
              </a:spcAft>
              <a:buFont typeface="Wingdings" panose="05000000000000000000" pitchFamily="2" charset="2"/>
              <a:buChar char="Ø"/>
            </a:pPr>
            <a:r>
              <a:rPr lang="ru-RU" altLang="ru-RU" sz="1800"/>
              <a:t>При ведении бюджетного учета уполномоченной организацией в рамках переданных по решению Правительства Российской Федерации полномочий отдельных федеральных органов исполнительной власти, их территориальных органов и подведомственных им федеральных казенных учреждений настоящий приказ применяется с </a:t>
            </a:r>
            <a:r>
              <a:rPr lang="ru-RU" altLang="ru-RU" sz="1800" b="1"/>
              <a:t>1 января 2022 года</a:t>
            </a:r>
          </a:p>
          <a:p>
            <a:pPr lvl="1" algn="just">
              <a:spcBef>
                <a:spcPct val="0"/>
              </a:spcBef>
              <a:spcAft>
                <a:spcPts val="625"/>
              </a:spcAft>
              <a:buFont typeface="Wingdings" panose="05000000000000000000" pitchFamily="2" charset="2"/>
              <a:buChar char="Ø"/>
            </a:pPr>
            <a:r>
              <a:rPr lang="ru-RU" altLang="ru-RU" sz="1800"/>
              <a:t>Приказы № 100н, 157н:</a:t>
            </a:r>
          </a:p>
          <a:p>
            <a:pPr lvl="1" algn="just">
              <a:spcBef>
                <a:spcPct val="0"/>
              </a:spcBef>
              <a:spcAft>
                <a:spcPts val="625"/>
              </a:spcAft>
              <a:buFont typeface="Wingdings" panose="05000000000000000000" pitchFamily="2" charset="2"/>
              <a:buChar char="Ø"/>
            </a:pPr>
            <a:r>
              <a:rPr lang="ru-RU" altLang="ru-RU" sz="1800"/>
              <a:t>Настоящий приказ применяется при ведении бюджетного учета, бухгалтерского учета государственных (муниципальных) учреждений с </a:t>
            </a:r>
            <a:r>
              <a:rPr lang="ru-RU" altLang="ru-RU" sz="1800" b="1"/>
              <a:t>1 января 2024 </a:t>
            </a:r>
            <a:r>
              <a:rPr lang="ru-RU" altLang="ru-RU" sz="1800"/>
              <a:t>года либо до указанного срока в случаях, предусмотренных учетной политикой субъекта учета (единой учетной политикой при централизации учета)</a:t>
            </a:r>
          </a:p>
          <a:p>
            <a:pPr lvl="1" algn="just">
              <a:spcBef>
                <a:spcPct val="0"/>
              </a:spcBef>
              <a:spcAft>
                <a:spcPts val="625"/>
              </a:spcAft>
              <a:buFont typeface="Wingdings" panose="05000000000000000000" pitchFamily="2" charset="2"/>
              <a:buChar char="Ø"/>
            </a:pPr>
            <a:r>
              <a:rPr lang="ru-RU" altLang="ru-RU" sz="1800"/>
              <a:t>При ведении бюджетного учета уполномоченной организацией в рамках переданных по решению Правительства Российской Федерации полномочий отдельных федеральных органов исполнительной власти, их территориальных органов и подведомственных им федеральных казенных учреждений настоящий приказ применяется с </a:t>
            </a:r>
            <a:r>
              <a:rPr lang="ru-RU" altLang="ru-RU" sz="1800" b="1"/>
              <a:t>1 января 2023 года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4">
            <a:extLst>
              <a:ext uri="{FF2B5EF4-FFF2-40B4-BE49-F238E27FC236}">
                <a16:creationId xmlns:a16="http://schemas.microsoft.com/office/drawing/2014/main" id="{25D9B183-0E96-DD4B-F734-443DD56A6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163638"/>
            <a:ext cx="11520487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C3300"/>
              </a:buClr>
              <a:buChar char="•"/>
              <a:defRPr sz="2000">
                <a:solidFill>
                  <a:srgbClr val="292929"/>
                </a:solidFill>
                <a:latin typeface="Futura PT Demi" panose="020B0702020204020303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3300"/>
              </a:buClr>
              <a:buChar char="•"/>
              <a:defRPr>
                <a:solidFill>
                  <a:srgbClr val="292929"/>
                </a:solidFill>
                <a:latin typeface="Futura PT Demi" panose="020B0702020204020303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C3300"/>
              </a:buClr>
              <a:buChar char="•"/>
              <a:defRPr sz="1600">
                <a:solidFill>
                  <a:srgbClr val="292929"/>
                </a:solidFill>
                <a:latin typeface="Futura PT Demi" panose="020B0702020204020303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3300"/>
              </a:buClr>
              <a:buChar char="•"/>
              <a:defRPr sz="1400">
                <a:solidFill>
                  <a:srgbClr val="292929"/>
                </a:solidFill>
                <a:latin typeface="Futura PT Demi" panose="020B0702020204020303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anose="020B07020202040203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anose="020B07020202040203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anose="020B07020202040203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anose="020B07020202040203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anose="020B0702020204020303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  <a:buClr>
                <a:srgbClr val="CD0500"/>
              </a:buClr>
              <a:buFontTx/>
              <a:buNone/>
              <a:defRPr/>
            </a:pPr>
            <a:r>
              <a:rPr lang="ru-RU" altLang="ru-RU" sz="2200" dirty="0">
                <a:solidFill>
                  <a:srgbClr val="FF0000"/>
                </a:solidFill>
                <a:latin typeface="+mn-lt"/>
                <a:cs typeface="+mn-cs"/>
              </a:rPr>
              <a:t>Реализована возможность одновременного применения </a:t>
            </a:r>
            <a:r>
              <a:rPr lang="ru-RU" altLang="ru-RU" sz="2200" dirty="0">
                <a:solidFill>
                  <a:srgbClr val="8B0304"/>
                </a:solidFill>
                <a:latin typeface="+mn-lt"/>
                <a:cs typeface="+mn-cs"/>
              </a:rPr>
              <a:t>документов Приказа 52н и Приказа 61н в программном продукте (один и тот же документ может применяться как электронный документ Приказа 61н, так и как первичный документ Приказа 52н)</a:t>
            </a:r>
          </a:p>
          <a:p>
            <a:pPr algn="just" eaLnBrk="1" hangingPunct="1">
              <a:spcBef>
                <a:spcPts val="600"/>
              </a:spcBef>
              <a:buClr>
                <a:srgbClr val="CD0500"/>
              </a:buClr>
              <a:buFontTx/>
              <a:buNone/>
              <a:defRPr/>
            </a:pPr>
            <a:r>
              <a:rPr lang="ru-RU" altLang="ru-RU" sz="2200" dirty="0">
                <a:solidFill>
                  <a:srgbClr val="8B0304"/>
                </a:solidFill>
                <a:latin typeface="+mn-lt"/>
                <a:cs typeface="+mn-cs"/>
              </a:rPr>
              <a:t>Разработан функционал переходного периода:</a:t>
            </a:r>
          </a:p>
          <a:p>
            <a:pPr lvl="2" algn="just" eaLnBrk="1" hangingPunct="1">
              <a:spcBef>
                <a:spcPts val="600"/>
              </a:spcBef>
              <a:buClr>
                <a:srgbClr val="CD0500"/>
              </a:buClr>
              <a:defRPr/>
            </a:pPr>
            <a:r>
              <a:rPr lang="ru-RU" altLang="ru-RU" sz="2200" dirty="0">
                <a:solidFill>
                  <a:srgbClr val="8B0304"/>
                </a:solidFill>
                <a:latin typeface="+mn-lt"/>
                <a:cs typeface="+mn-cs"/>
              </a:rPr>
              <a:t>для ввода истории капитальных вложений (регистр Карточка капитальных вложений ф. 0509211)</a:t>
            </a:r>
          </a:p>
          <a:p>
            <a:pPr lvl="2" algn="just" eaLnBrk="1" hangingPunct="1">
              <a:spcBef>
                <a:spcPts val="600"/>
              </a:spcBef>
              <a:buClr>
                <a:srgbClr val="CD0500"/>
              </a:buClr>
              <a:defRPr/>
            </a:pPr>
            <a:r>
              <a:rPr lang="ru-RU" altLang="ru-RU" sz="2200" dirty="0">
                <a:solidFill>
                  <a:srgbClr val="8B0304"/>
                </a:solidFill>
                <a:latin typeface="+mn-lt"/>
                <a:cs typeface="+mn-cs"/>
              </a:rPr>
              <a:t>для ввода истории права пользования объектов НФА (регистр Карточка учета права пользования НФА ф. 0509214)</a:t>
            </a:r>
          </a:p>
        </p:txBody>
      </p:sp>
      <p:sp>
        <p:nvSpPr>
          <p:cNvPr id="5" name="Прямоугольник 1">
            <a:extLst>
              <a:ext uri="{FF2B5EF4-FFF2-40B4-BE49-F238E27FC236}">
                <a16:creationId xmlns:a16="http://schemas.microsoft.com/office/drawing/2014/main" id="{96022E13-6AAD-1EEE-7E49-5A88C28C4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4938" y="260350"/>
            <a:ext cx="101504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C3300"/>
              </a:buClr>
              <a:buChar char="•"/>
              <a:defRPr sz="2000">
                <a:solidFill>
                  <a:srgbClr val="292929"/>
                </a:solidFill>
                <a:latin typeface="Futura PT Demi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3300"/>
              </a:buClr>
              <a:buChar char="•"/>
              <a:defRPr>
                <a:solidFill>
                  <a:srgbClr val="292929"/>
                </a:solidFill>
                <a:latin typeface="Futura PT Demi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C3300"/>
              </a:buClr>
              <a:buChar char="•"/>
              <a:defRPr sz="1600">
                <a:solidFill>
                  <a:srgbClr val="292929"/>
                </a:solidFill>
                <a:latin typeface="Futura PT Demi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3300"/>
              </a:buClr>
              <a:buChar char="•"/>
              <a:defRPr sz="1400">
                <a:solidFill>
                  <a:srgbClr val="292929"/>
                </a:solidFill>
                <a:latin typeface="Futura PT Demi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200">
                <a:solidFill>
                  <a:srgbClr val="292929"/>
                </a:solidFill>
                <a:latin typeface="Futura PT Dem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ru-RU" altLang="ru-RU" sz="2200" b="1" dirty="0">
                <a:solidFill>
                  <a:srgbClr val="CD0500"/>
                </a:solidFill>
                <a:latin typeface="+mj-lt"/>
                <a:ea typeface="+mj-ea"/>
                <a:cs typeface="+mj-cs"/>
              </a:rPr>
              <a:t>Особенности переходного периода применения Приказов 100н и 157н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5">
            <a:extLst>
              <a:ext uri="{FF2B5EF4-FFF2-40B4-BE49-F238E27FC236}">
                <a16:creationId xmlns:a16="http://schemas.microsoft.com/office/drawing/2014/main" id="{1B692847-4139-D5C7-F2F6-327EEF83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7F05C5-AE0B-425E-9A29-03AC86301049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ru-RU" altLang="ru-RU" sz="1800"/>
          </a:p>
        </p:txBody>
      </p:sp>
      <p:sp>
        <p:nvSpPr>
          <p:cNvPr id="12291" name="Rectangle 6">
            <a:extLst>
              <a:ext uri="{FF2B5EF4-FFF2-40B4-BE49-F238E27FC236}">
                <a16:creationId xmlns:a16="http://schemas.microsoft.com/office/drawing/2014/main" id="{B6A7752C-BDF2-F802-590E-F1F3D82A9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437063"/>
            <a:ext cx="11377612" cy="2232025"/>
          </a:xfrm>
          <a:prstGeom prst="rect">
            <a:avLst/>
          </a:prstGeom>
          <a:solidFill>
            <a:srgbClr val="F9E383">
              <a:alpha val="50195"/>
            </a:srgbClr>
          </a:solidFill>
          <a:ln w="44450" algn="ctr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endParaRPr lang="ru-RU" altLang="ru-RU" sz="2400">
              <a:solidFill>
                <a:schemeClr val="tx1"/>
              </a:solidFill>
            </a:endParaRPr>
          </a:p>
        </p:txBody>
      </p:sp>
      <p:sp>
        <p:nvSpPr>
          <p:cNvPr id="12292" name="Rectangle 2">
            <a:extLst>
              <a:ext uri="{FF2B5EF4-FFF2-40B4-BE49-F238E27FC236}">
                <a16:creationId xmlns:a16="http://schemas.microsoft.com/office/drawing/2014/main" id="{CEACF2D3-9A41-A5E9-0A2F-5A3E85AB88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92275" y="115888"/>
            <a:ext cx="8013700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Формирование электронных документов </a:t>
            </a:r>
            <a:br>
              <a:rPr lang="ru-RU" altLang="ru-RU" sz="2200"/>
            </a:br>
            <a:r>
              <a:rPr lang="ru-RU" altLang="ru-RU" sz="2200"/>
              <a:t>в «1С:Бухгалтерии государственного учреждения 8»</a:t>
            </a:r>
          </a:p>
        </p:txBody>
      </p:sp>
      <p:sp>
        <p:nvSpPr>
          <p:cNvPr id="11269" name="Rectangle 3">
            <a:extLst>
              <a:ext uri="{FF2B5EF4-FFF2-40B4-BE49-F238E27FC236}">
                <a16:creationId xmlns:a16="http://schemas.microsoft.com/office/drawing/2014/main" id="{65378A0F-FC96-0B28-2312-259AD78E72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11664950" cy="5805487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dirty="0"/>
              <a:t>В зависимости </a:t>
            </a:r>
            <a:r>
              <a:rPr lang="ru-RU" altLang="ru-RU" b="1" dirty="0"/>
              <a:t>от масштаба</a:t>
            </a:r>
            <a:r>
              <a:rPr lang="ru-RU" altLang="ru-RU" dirty="0"/>
              <a:t> учреждения, территориальной </a:t>
            </a:r>
            <a:br>
              <a:rPr lang="ru-RU" altLang="ru-RU" dirty="0"/>
            </a:br>
            <a:r>
              <a:rPr lang="ru-RU" altLang="ru-RU" dirty="0" err="1"/>
              <a:t>распределенности</a:t>
            </a:r>
            <a:r>
              <a:rPr lang="ru-RU" altLang="ru-RU" dirty="0"/>
              <a:t> его подразделений можно использовать программу «1С:Бухгалтерия государственного учреждения 8» версии ПРОФ или версии КОРП</a:t>
            </a:r>
          </a:p>
          <a:p>
            <a:pPr lvl="1" eaLnBrk="1" hangingPunct="1">
              <a:spcAft>
                <a:spcPct val="35000"/>
              </a:spcAft>
              <a:defRPr/>
            </a:pPr>
            <a:r>
              <a:rPr lang="ru-RU" altLang="ru-RU" dirty="0"/>
              <a:t>Для организации электронного бухгалтерского документооборота </a:t>
            </a:r>
            <a:r>
              <a:rPr lang="ru-RU" altLang="ru-RU" b="1" dirty="0"/>
              <a:t>в небольших учреждениях</a:t>
            </a:r>
            <a:r>
              <a:rPr lang="ru-RU" altLang="ru-RU" dirty="0"/>
              <a:t> можно использовать возможности внутреннего ЭДО версии </a:t>
            </a:r>
            <a:r>
              <a:rPr lang="ru-RU" altLang="ru-RU" b="1" dirty="0"/>
              <a:t>ПРОФ</a:t>
            </a:r>
            <a:r>
              <a:rPr lang="ru-RU" altLang="ru-RU" dirty="0"/>
              <a:t>.</a:t>
            </a:r>
          </a:p>
          <a:p>
            <a:pPr lvl="1" eaLnBrk="1" hangingPunct="1">
              <a:spcAft>
                <a:spcPct val="35000"/>
              </a:spcAft>
              <a:defRPr/>
            </a:pPr>
            <a:r>
              <a:rPr lang="ru-RU" altLang="ru-RU" dirty="0"/>
              <a:t>Для остальных – «1С:Бухгалтерия государственного учреждения 8 </a:t>
            </a:r>
            <a:r>
              <a:rPr lang="ru-RU" altLang="ru-RU" b="1" dirty="0"/>
              <a:t>КОРП</a:t>
            </a:r>
            <a:r>
              <a:rPr lang="ru-RU" altLang="ru-RU" dirty="0"/>
              <a:t>» с Подсистемой «Процессы обработки документов»</a:t>
            </a:r>
          </a:p>
          <a:p>
            <a:pPr lvl="1" eaLnBrk="1" hangingPunct="1">
              <a:spcAft>
                <a:spcPct val="35000"/>
              </a:spcAft>
              <a:defRPr/>
            </a:pPr>
            <a:r>
              <a:rPr lang="ru-RU" altLang="ru-RU" dirty="0">
                <a:solidFill>
                  <a:srgbClr val="CC0000"/>
                </a:solidFill>
              </a:rPr>
              <a:t>Ключевое отличие этих продуктов (на текущий момент) – различие подходов к организации внутреннего ЭДО</a:t>
            </a:r>
          </a:p>
          <a:p>
            <a:pPr marL="457200" lvl="1" indent="0" eaLnBrk="1" hangingPunct="1">
              <a:spcAft>
                <a:spcPct val="35000"/>
              </a:spcAft>
              <a:buFont typeface="Wingdings" panose="05000000000000000000" pitchFamily="2" charset="2"/>
              <a:buNone/>
              <a:defRPr/>
            </a:pPr>
            <a:r>
              <a:rPr lang="ru-RU" altLang="ru-RU" dirty="0"/>
              <a:t>Подробнее в статье ИТС-Бюджет</a:t>
            </a:r>
          </a:p>
          <a:p>
            <a:pPr lvl="2" eaLnBrk="1" hangingPunct="1">
              <a:spcAft>
                <a:spcPct val="35000"/>
              </a:spcAft>
              <a:defRPr/>
            </a:pPr>
            <a:r>
              <a:rPr lang="ru-RU" altLang="ru-RU" dirty="0">
                <a:solidFill>
                  <a:srgbClr val="CC0000"/>
                </a:solidFill>
              </a:rPr>
              <a:t>Сравнение реализации внутреннего ЭДО в ПРОФ и КОРП-версиях </a:t>
            </a:r>
            <a:br>
              <a:rPr lang="ru-RU" altLang="ru-RU" dirty="0">
                <a:solidFill>
                  <a:srgbClr val="CC0000"/>
                </a:solidFill>
              </a:rPr>
            </a:br>
            <a:r>
              <a:rPr lang="ru-RU" altLang="ru-RU" dirty="0">
                <a:solidFill>
                  <a:srgbClr val="CC0000"/>
                </a:solidFill>
              </a:rPr>
              <a:t>«1С:Бухгалтерии государственного учреждения 8» </a:t>
            </a:r>
          </a:p>
        </p:txBody>
      </p:sp>
      <p:pic>
        <p:nvPicPr>
          <p:cNvPr id="12294" name="Picture 5" descr="ИТС_лого">
            <a:extLst>
              <a:ext uri="{FF2B5EF4-FFF2-40B4-BE49-F238E27FC236}">
                <a16:creationId xmlns:a16="http://schemas.microsoft.com/office/drawing/2014/main" id="{C57872FA-78DA-467C-4778-1B5F485F0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260975"/>
            <a:ext cx="147637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Рисунок 1">
            <a:extLst>
              <a:ext uri="{FF2B5EF4-FFF2-40B4-BE49-F238E27FC236}">
                <a16:creationId xmlns:a16="http://schemas.microsoft.com/office/drawing/2014/main" id="{EEF1C122-0607-0AA4-597A-9CD65FC75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7800" y="5260975"/>
            <a:ext cx="14351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5">
            <a:extLst>
              <a:ext uri="{FF2B5EF4-FFF2-40B4-BE49-F238E27FC236}">
                <a16:creationId xmlns:a16="http://schemas.microsoft.com/office/drawing/2014/main" id="{3857BB0B-0A7C-111C-66E1-EE8D5B6DF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4A80BEA-DD17-4826-8F94-5115FA04970E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ru-RU" altLang="ru-RU" sz="18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F4DE7FC2-8856-88B0-1E79-9B28B10F3B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Типовые схемы бизнес-процессов по созданию и подписанию ЭД</a:t>
            </a: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41ADE8D0-D456-2DCC-A2AE-A323653A7A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Письмами Минфина России </a:t>
            </a:r>
            <a:r>
              <a:rPr lang="ru-RU" altLang="ru-RU" b="1"/>
              <a:t>от 01.12.2021 № 02-07-07/98091</a:t>
            </a:r>
            <a:r>
              <a:rPr lang="ru-RU" altLang="ru-RU"/>
              <a:t> и </a:t>
            </a:r>
            <a:r>
              <a:rPr lang="ru-RU" altLang="ru-RU" b="1"/>
              <a:t>от 01.12.2022 № 02-07-07/117981</a:t>
            </a:r>
            <a:r>
              <a:rPr lang="ru-RU" altLang="ru-RU"/>
              <a:t> доведены методические рекомендации и </a:t>
            </a:r>
            <a:r>
              <a:rPr lang="ru-RU" altLang="ru-RU" b="1"/>
              <a:t>примеры</a:t>
            </a:r>
            <a:r>
              <a:rPr lang="ru-RU" altLang="ru-RU"/>
              <a:t> заполнения отдельных первичных учетных документов, утв. приказами </a:t>
            </a:r>
            <a:r>
              <a:rPr lang="ru-RU" altLang="ru-RU" b="1"/>
              <a:t>от 15.04.2021 № 61н, от 30.09.2021 № 142н</a:t>
            </a:r>
          </a:p>
          <a:p>
            <a:pPr eaLnBrk="1" hangingPunct="1"/>
            <a:r>
              <a:rPr lang="ru-RU" altLang="ru-RU"/>
              <a:t>Методические рекомендации включают также </a:t>
            </a:r>
            <a:r>
              <a:rPr lang="ru-RU" altLang="ru-RU" b="1"/>
              <a:t>типовые схемы бизнес-процессов</a:t>
            </a:r>
            <a:r>
              <a:rPr lang="ru-RU" altLang="ru-RU"/>
              <a:t> по созданию и подписанию указанных электронных документов (ЭД). </a:t>
            </a:r>
          </a:p>
          <a:p>
            <a:pPr eaLnBrk="1" hangingPunct="1"/>
            <a:r>
              <a:rPr lang="ru-RU" altLang="ru-RU"/>
              <a:t>Схема бизнес-процесса содержит: </a:t>
            </a:r>
          </a:p>
          <a:p>
            <a:pPr lvl="1" eaLnBrk="1" hangingPunct="1"/>
            <a:r>
              <a:rPr lang="ru-RU" altLang="ru-RU" b="1"/>
              <a:t>этапы</a:t>
            </a:r>
            <a:r>
              <a:rPr lang="ru-RU" altLang="ru-RU"/>
              <a:t>, которые проходит документ в процессе его создания и подписания, </a:t>
            </a:r>
          </a:p>
          <a:p>
            <a:pPr lvl="1" eaLnBrk="1" hangingPunct="1"/>
            <a:r>
              <a:rPr lang="ru-RU" altLang="ru-RU" b="1"/>
              <a:t>ответственных</a:t>
            </a:r>
            <a:r>
              <a:rPr lang="ru-RU" altLang="ru-RU"/>
              <a:t> за выполнение каждого этапа, </a:t>
            </a:r>
          </a:p>
          <a:p>
            <a:pPr lvl="1" eaLnBrk="1" hangingPunct="1"/>
            <a:r>
              <a:rPr lang="ru-RU" altLang="ru-RU" b="1"/>
              <a:t>условия перехода</a:t>
            </a:r>
            <a:r>
              <a:rPr lang="ru-RU" altLang="ru-RU"/>
              <a:t> на следующий этап, </a:t>
            </a:r>
          </a:p>
          <a:p>
            <a:pPr lvl="1" eaLnBrk="1" hangingPunct="1"/>
            <a:r>
              <a:rPr lang="ru-RU" altLang="ru-RU" b="1"/>
              <a:t>статусы</a:t>
            </a:r>
            <a:r>
              <a:rPr lang="ru-RU" altLang="ru-RU"/>
              <a:t>, которые принимает документ при движении по процессу.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5">
            <a:extLst>
              <a:ext uri="{FF2B5EF4-FFF2-40B4-BE49-F238E27FC236}">
                <a16:creationId xmlns:a16="http://schemas.microsoft.com/office/drawing/2014/main" id="{28EE4E9D-8AE4-58BC-5977-B1A45048A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710A479-EC3B-4269-8026-096018E09236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ru-RU" altLang="ru-RU" sz="1800"/>
          </a:p>
        </p:txBody>
      </p:sp>
      <p:sp>
        <p:nvSpPr>
          <p:cNvPr id="14339" name="Rectangle 6">
            <a:extLst>
              <a:ext uri="{FF2B5EF4-FFF2-40B4-BE49-F238E27FC236}">
                <a16:creationId xmlns:a16="http://schemas.microsoft.com/office/drawing/2014/main" id="{8E510FBD-F4AF-D040-ABA3-A63824FB9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868863"/>
            <a:ext cx="11772900" cy="1989137"/>
          </a:xfrm>
          <a:prstGeom prst="rect">
            <a:avLst/>
          </a:prstGeom>
          <a:solidFill>
            <a:srgbClr val="F9E383">
              <a:alpha val="27058"/>
            </a:srgbClr>
          </a:solidFill>
          <a:ln w="44450" algn="ctr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endParaRPr lang="ru-RU" altLang="ru-RU" sz="2400">
              <a:solidFill>
                <a:schemeClr val="tx1"/>
              </a:solidFill>
            </a:endParaRPr>
          </a:p>
        </p:txBody>
      </p:sp>
      <p:pic>
        <p:nvPicPr>
          <p:cNvPr id="14340" name="Picture 3" descr="Шаблон_Ура">
            <a:extLst>
              <a:ext uri="{FF2B5EF4-FFF2-40B4-BE49-F238E27FC236}">
                <a16:creationId xmlns:a16="http://schemas.microsoft.com/office/drawing/2014/main" id="{E1C1E4A4-45EA-D077-510C-F22782159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2349500"/>
            <a:ext cx="3708400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4">
            <a:extLst>
              <a:ext uri="{FF2B5EF4-FFF2-40B4-BE49-F238E27FC236}">
                <a16:creationId xmlns:a16="http://schemas.microsoft.com/office/drawing/2014/main" id="{EFBD8B8D-3465-575C-D17F-5E0D8B9761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11772900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sz="1800" dirty="0"/>
              <a:t>В </a:t>
            </a:r>
            <a:r>
              <a:rPr lang="ru-RU" altLang="ru-RU" sz="1800" b="1" dirty="0"/>
              <a:t>поставку БГУ КОРП</a:t>
            </a:r>
            <a:r>
              <a:rPr lang="ru-RU" altLang="ru-RU" sz="1800" dirty="0"/>
              <a:t>, начиная с версии</a:t>
            </a:r>
            <a:r>
              <a:rPr lang="ru-RU" altLang="ru-RU" sz="1800" b="1" dirty="0">
                <a:solidFill>
                  <a:srgbClr val="F60000"/>
                </a:solidFill>
              </a:rPr>
              <a:t> 2.0.88.50</a:t>
            </a:r>
            <a:r>
              <a:rPr lang="ru-RU" altLang="ru-RU" sz="1800" dirty="0"/>
              <a:t>, включены </a:t>
            </a:r>
            <a:r>
              <a:rPr lang="ru-RU" altLang="ru-RU" sz="1800" b="1" dirty="0"/>
              <a:t>типовые</a:t>
            </a:r>
            <a:br>
              <a:rPr lang="ru-RU" altLang="ru-RU" sz="1800" b="1" dirty="0"/>
            </a:br>
            <a:r>
              <a:rPr lang="ru-RU" altLang="ru-RU" sz="1800" b="1" dirty="0"/>
              <a:t>шаблоны процессов создания и подписания ЭД</a:t>
            </a:r>
            <a:r>
              <a:rPr lang="ru-RU" altLang="ru-RU" sz="1800" dirty="0"/>
              <a:t>, созданные на </a:t>
            </a:r>
            <a:br>
              <a:rPr lang="ru-RU" altLang="ru-RU" sz="1800" dirty="0"/>
            </a:br>
            <a:r>
              <a:rPr lang="ru-RU" altLang="ru-RU" sz="1800" dirty="0"/>
              <a:t>основании схем бизнес-процессов, доведенных Методическими </a:t>
            </a:r>
            <a:br>
              <a:rPr lang="ru-RU" altLang="ru-RU" sz="1800" dirty="0"/>
            </a:br>
            <a:r>
              <a:rPr lang="ru-RU" altLang="ru-RU" sz="1800" dirty="0"/>
              <a:t>рекомендациями Минфина России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1800" dirty="0"/>
              <a:t>В соответствии с Методическими рекомендациями в шаблонах</a:t>
            </a:r>
          </a:p>
          <a:p>
            <a:pPr lvl="1" eaLnBrk="1" hangingPunct="1">
              <a:lnSpc>
                <a:spcPct val="70000"/>
              </a:lnSpc>
              <a:defRPr/>
            </a:pPr>
            <a:r>
              <a:rPr lang="ru-RU" altLang="ru-RU" sz="1600" dirty="0"/>
              <a:t>настроены </a:t>
            </a:r>
            <a:r>
              <a:rPr lang="ru-RU" altLang="ru-RU" sz="1600" b="1" dirty="0"/>
              <a:t>этапы</a:t>
            </a:r>
            <a:r>
              <a:rPr lang="ru-RU" altLang="ru-RU" sz="1600" dirty="0"/>
              <a:t>, которые проходит документ в процессе его </a:t>
            </a:r>
            <a:br>
              <a:rPr lang="ru-RU" altLang="ru-RU" sz="1600" dirty="0"/>
            </a:br>
            <a:r>
              <a:rPr lang="ru-RU" altLang="ru-RU" sz="1600" dirty="0"/>
              <a:t>создания и подписания, </a:t>
            </a:r>
          </a:p>
          <a:p>
            <a:pPr lvl="1" eaLnBrk="1" hangingPunct="1">
              <a:lnSpc>
                <a:spcPct val="70000"/>
              </a:lnSpc>
              <a:defRPr/>
            </a:pPr>
            <a:r>
              <a:rPr lang="ru-RU" altLang="ru-RU" sz="1600" dirty="0"/>
              <a:t>указаны </a:t>
            </a:r>
            <a:r>
              <a:rPr lang="ru-RU" altLang="ru-RU" sz="1600" b="1" dirty="0"/>
              <a:t>исполнители</a:t>
            </a:r>
            <a:r>
              <a:rPr lang="ru-RU" altLang="ru-RU" sz="1600" dirty="0"/>
              <a:t>, ответственные за выполнение каждого этапа, </a:t>
            </a:r>
          </a:p>
          <a:p>
            <a:pPr lvl="1" eaLnBrk="1" hangingPunct="1">
              <a:lnSpc>
                <a:spcPct val="70000"/>
              </a:lnSpc>
              <a:defRPr/>
            </a:pPr>
            <a:r>
              <a:rPr lang="ru-RU" altLang="ru-RU" sz="1600" dirty="0"/>
              <a:t>указаны </a:t>
            </a:r>
            <a:r>
              <a:rPr lang="ru-RU" altLang="ru-RU" sz="1600" b="1" dirty="0"/>
              <a:t>условия перехода на следующий этап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1800" dirty="0"/>
              <a:t>В соответствии с Метод. указаниями в шаблонах настроены </a:t>
            </a:r>
            <a:br>
              <a:rPr lang="ru-RU" altLang="ru-RU" sz="1800" dirty="0"/>
            </a:br>
            <a:r>
              <a:rPr lang="ru-RU" altLang="ru-RU" sz="1800" b="1" dirty="0"/>
              <a:t>виды электронных подписей для каждого исполнителя</a:t>
            </a:r>
            <a:r>
              <a:rPr lang="ru-RU" altLang="ru-RU" sz="1800" dirty="0"/>
              <a:t> этапа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1800" dirty="0"/>
              <a:t>Типовые шаблоны загружены в </a:t>
            </a:r>
            <a:r>
              <a:rPr lang="ru-RU" altLang="ru-RU" sz="1800" dirty="0" err="1"/>
              <a:t>Демо</a:t>
            </a:r>
            <a:r>
              <a:rPr lang="ru-RU" altLang="ru-RU" sz="1800" dirty="0"/>
              <a:t>-базу БГУ КОРП, которая </a:t>
            </a:r>
            <a:br>
              <a:rPr lang="ru-RU" altLang="ru-RU" sz="1800" dirty="0"/>
            </a:br>
            <a:r>
              <a:rPr lang="ru-RU" altLang="ru-RU" sz="1800" dirty="0"/>
              <a:t>входит в состав полного дистрибутива БГУ КОРП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altLang="ru-RU" sz="1600" dirty="0"/>
              <a:t>В ней можно посмотреть применение шаблонов для документов и </a:t>
            </a:r>
            <a:br>
              <a:rPr lang="ru-RU" altLang="ru-RU" sz="1600" dirty="0"/>
            </a:br>
            <a:r>
              <a:rPr lang="ru-RU" altLang="ru-RU" sz="1600" dirty="0"/>
              <a:t>формирование документов согласно настроенным процессам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ru-RU" altLang="ru-RU" sz="800" dirty="0"/>
          </a:p>
          <a:p>
            <a:pPr marL="457200" lvl="1" indent="0" eaLnBrk="1" hangingPunct="1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None/>
              <a:defRPr/>
            </a:pPr>
            <a:r>
              <a:rPr lang="ru-RU" altLang="ru-RU" dirty="0"/>
              <a:t>Подробнее в статье ИТС- бюджет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altLang="ru-RU" dirty="0">
                <a:solidFill>
                  <a:srgbClr val="CC0000"/>
                </a:solidFill>
              </a:rPr>
              <a:t>Загрузка и настройка типовых шаблонов процессов по формированию </a:t>
            </a:r>
            <a:br>
              <a:rPr lang="ru-RU" altLang="ru-RU" dirty="0">
                <a:solidFill>
                  <a:srgbClr val="CC0000"/>
                </a:solidFill>
              </a:rPr>
            </a:br>
            <a:r>
              <a:rPr lang="ru-RU" altLang="ru-RU" dirty="0">
                <a:solidFill>
                  <a:srgbClr val="CC0000"/>
                </a:solidFill>
              </a:rPr>
              <a:t>электронных документов в БГУ КОРП</a:t>
            </a:r>
          </a:p>
        </p:txBody>
      </p:sp>
      <p:pic>
        <p:nvPicPr>
          <p:cNvPr id="14342" name="Picture 5" descr="1C-ITC_Brush">
            <a:extLst>
              <a:ext uri="{FF2B5EF4-FFF2-40B4-BE49-F238E27FC236}">
                <a16:creationId xmlns:a16="http://schemas.microsoft.com/office/drawing/2014/main" id="{48997748-1BFC-401F-74B8-91885A689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150" y="5634038"/>
            <a:ext cx="14192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2">
            <a:extLst>
              <a:ext uri="{FF2B5EF4-FFF2-40B4-BE49-F238E27FC236}">
                <a16:creationId xmlns:a16="http://schemas.microsoft.com/office/drawing/2014/main" id="{79307090-5B8E-88D0-EEA8-591B7E2EE7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Типовые схемы бизнес-процессов по созданию и подписанию ЭД</a:t>
            </a:r>
          </a:p>
        </p:txBody>
      </p:sp>
      <p:pic>
        <p:nvPicPr>
          <p:cNvPr id="14344" name="Рисунок 2">
            <a:extLst>
              <a:ext uri="{FF2B5EF4-FFF2-40B4-BE49-F238E27FC236}">
                <a16:creationId xmlns:a16="http://schemas.microsoft.com/office/drawing/2014/main" id="{8D503869-50FC-2EEF-8334-DEF77C4937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725" y="5465763"/>
            <a:ext cx="14001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5">
            <a:extLst>
              <a:ext uri="{FF2B5EF4-FFF2-40B4-BE49-F238E27FC236}">
                <a16:creationId xmlns:a16="http://schemas.microsoft.com/office/drawing/2014/main" id="{56B4A52D-D6C9-F348-D19B-26A73084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2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20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6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Font typeface="Wingdings" panose="05000000000000000000" pitchFamily="2" charset="2"/>
              <a:buChar char="§"/>
              <a:defRPr sz="1400">
                <a:solidFill>
                  <a:srgbClr val="8B030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9B0EF7F-8A7F-49F4-AA1F-45869B066581}" type="slidenum">
              <a:rPr lang="ru-RU" altLang="ru-RU" sz="1800"/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ru-RU" altLang="ru-RU" sz="1800"/>
          </a:p>
        </p:txBody>
      </p:sp>
      <p:sp>
        <p:nvSpPr>
          <p:cNvPr id="13317" name="Rectangle 4">
            <a:extLst>
              <a:ext uri="{FF2B5EF4-FFF2-40B4-BE49-F238E27FC236}">
                <a16:creationId xmlns:a16="http://schemas.microsoft.com/office/drawing/2014/main" id="{992D0499-CC2A-2BE2-BECF-F82A49C6BE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4463" y="598488"/>
            <a:ext cx="11772900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altLang="ru-RU" sz="1800" dirty="0"/>
          </a:p>
          <a:p>
            <a:pPr marL="0" indent="0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/>
              <a:t>Письмо Минфина России от 31 августа 2023 г. № 02-06-07/83273 «Методические рекомендации по реализации электронного документооборота, сформированные по итогам "пилотного" внедрения»: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b="1" dirty="0"/>
          </a:p>
          <a:p>
            <a:pPr algn="just" eaLnBrk="1" hangingPunct="1">
              <a:lnSpc>
                <a:spcPct val="120000"/>
              </a:lnSpc>
              <a:defRPr/>
            </a:pPr>
            <a:r>
              <a:rPr lang="ru-RU" sz="1800" dirty="0"/>
              <a:t>Методические рекомендации по формированию первичного учетного документа "Решение о прекращении признания активами объектов нефинансовых активов« </a:t>
            </a:r>
            <a:r>
              <a:rPr lang="ru-RU" sz="1800" b="1" dirty="0"/>
              <a:t>(ф. 0510440)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ru-RU" sz="1800" dirty="0"/>
              <a:t>Методические рекомендации по формированию первичного учетного документа "Накладная на отпуск материальных ценностей на сторону" </a:t>
            </a:r>
            <a:r>
              <a:rPr lang="ru-RU" sz="1800" b="1" dirty="0"/>
              <a:t>(ф. 0510458)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ru-RU" altLang="ru-RU" sz="1800" dirty="0"/>
              <a:t>Методические рекомендации по заполнению Карточки капитальных вложений </a:t>
            </a:r>
            <a:r>
              <a:rPr lang="ru-RU" altLang="ru-RU" sz="1800" b="1" dirty="0"/>
              <a:t>(ф. 0509211)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ru-RU" altLang="ru-RU" sz="1800" dirty="0"/>
              <a:t>Методические рекомендации по заполнению Инвентарной карточки учета нефинансовых активов </a:t>
            </a:r>
            <a:br>
              <a:rPr lang="ru-RU" altLang="ru-RU" sz="1800" dirty="0"/>
            </a:br>
            <a:r>
              <a:rPr lang="ru-RU" altLang="ru-RU" sz="1800" b="1" dirty="0"/>
              <a:t>(ф. 0509215)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ru-RU" altLang="ru-RU" sz="1800" dirty="0"/>
              <a:t>Методические рекомендации по формированию регистра бухгалтерского учета "Инвентарная карточка группового учета нефинансовых активов" </a:t>
            </a:r>
            <a:r>
              <a:rPr lang="ru-RU" altLang="ru-RU" sz="1800" b="1" dirty="0"/>
              <a:t>(ф. 0509216)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1800" dirty="0"/>
          </a:p>
          <a:p>
            <a:pPr lvl="1" eaLnBrk="1" hangingPunct="1">
              <a:lnSpc>
                <a:spcPct val="90000"/>
              </a:lnSpc>
              <a:defRPr/>
            </a:pPr>
            <a:endParaRPr lang="ru-RU" altLang="ru-RU" sz="800" dirty="0"/>
          </a:p>
        </p:txBody>
      </p:sp>
      <p:sp>
        <p:nvSpPr>
          <p:cNvPr id="15364" name="Rectangle 2">
            <a:extLst>
              <a:ext uri="{FF2B5EF4-FFF2-40B4-BE49-F238E27FC236}">
                <a16:creationId xmlns:a16="http://schemas.microsoft.com/office/drawing/2014/main" id="{A2599593-C0EF-41CB-6B9B-3B99B1D8F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4938" y="115888"/>
            <a:ext cx="10512425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200"/>
              <a:t>Типовые схемы бизнес-процессов по созданию и подписанию ЭД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E383">
            <a:alpha val="50000"/>
          </a:srgbClr>
        </a:solidFill>
        <a:ln w="44450" cap="flat" cmpd="sng" algn="ctr">
          <a:solidFill>
            <a:srgbClr val="CC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E383">
            <a:alpha val="50000"/>
          </a:srgbClr>
        </a:solidFill>
        <a:ln w="44450" cap="flat" cmpd="sng" algn="ctr">
          <a:solidFill>
            <a:srgbClr val="CC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30037</TotalTime>
  <Words>1496</Words>
  <Application>Microsoft Office PowerPoint</Application>
  <PresentationFormat>Произвольный</PresentationFormat>
  <Paragraphs>151</Paragraphs>
  <Slides>29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1_Специальное оформление</vt:lpstr>
      <vt:lpstr> «1С:Бухгалтерия государственного учреждения 8»: развитие функционала</vt:lpstr>
      <vt:lpstr>Электронный бухгалтерский документооборот</vt:lpstr>
      <vt:lpstr>Формирование электронных документов  в «1С:Бухгалтерии государственного учреждения 8»</vt:lpstr>
      <vt:lpstr>Дифференцированная дата применения</vt:lpstr>
      <vt:lpstr>Презентация PowerPoint</vt:lpstr>
      <vt:lpstr>Формирование электронных документов  в «1С:Бухгалтерии государственного учреждения 8»</vt:lpstr>
      <vt:lpstr>Типовые схемы бизнес-процессов по созданию и подписанию ЭД</vt:lpstr>
      <vt:lpstr>Типовые схемы бизнес-процессов по созданию и подписанию ЭД</vt:lpstr>
      <vt:lpstr>Типовые схемы бизнес-процессов по созданию и подписанию ЭД</vt:lpstr>
      <vt:lpstr>Типовые схемы бизнес-процессов по созданию и подписанию ЭД</vt:lpstr>
      <vt:lpstr>Презентация PowerPoint</vt:lpstr>
      <vt:lpstr>Выбор должности при подписании</vt:lpstr>
      <vt:lpstr>Отображение даты подписания</vt:lpstr>
      <vt:lpstr>Реестры ключей ПЭП</vt:lpstr>
      <vt:lpstr>Реестры ключей ПЭП</vt:lpstr>
      <vt:lpstr>Реестры ключей ПЭП</vt:lpstr>
      <vt:lpstr>Электронные регистры бухгалтерского учета</vt:lpstr>
      <vt:lpstr>Электронные регистры бухгалтерского учета</vt:lpstr>
      <vt:lpstr>1С:БГУ8 ПРОФ: Электронные регистры</vt:lpstr>
      <vt:lpstr>1С:БГУ8 ПРОФ: Электронные регистры</vt:lpstr>
      <vt:lpstr>1С:БГУ8 ПРОФ: Электронные регистры</vt:lpstr>
      <vt:lpstr>1С:БГУ8 ПРОФ: Электронные регистры</vt:lpstr>
      <vt:lpstr>1С:БГУ8 КОРП: Электронные регистры</vt:lpstr>
      <vt:lpstr>1С:БГУ8 КОРП: Электронные регистры</vt:lpstr>
      <vt:lpstr>1С:БГУ8 КОРП: Электронные регистры</vt:lpstr>
      <vt:lpstr>1С:БГУ8 КОРП: Электронные регистры</vt:lpstr>
      <vt:lpstr>1С:БГУ8 КОРП: Электронные регистры</vt:lpstr>
      <vt:lpstr>61н: итоги первого года применения</vt:lpstr>
      <vt:lpstr>Спасибо за внимание!</vt:lpstr>
    </vt:vector>
  </TitlesOfParts>
  <Company>1C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доклада</dc:title>
  <dc:creator>admin</dc:creator>
  <cp:lastModifiedBy>Инна Сомова</cp:lastModifiedBy>
  <cp:revision>1153</cp:revision>
  <dcterms:created xsi:type="dcterms:W3CDTF">2014-08-20T11:28:12Z</dcterms:created>
  <dcterms:modified xsi:type="dcterms:W3CDTF">2023-09-22T10:40:14Z</dcterms:modified>
</cp:coreProperties>
</file>