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85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BEBE2"/>
    <a:srgbClr val="FDFDFD"/>
    <a:srgbClr val="1466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98" autoAdjust="0"/>
    <p:restoredTop sz="94660"/>
  </p:normalViewPr>
  <p:slideViewPr>
    <p:cSldViewPr snapToGrid="0">
      <p:cViewPr>
        <p:scale>
          <a:sx n="100" d="100"/>
          <a:sy n="100" d="100"/>
        </p:scale>
        <p:origin x="138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1864D-0C7C-445D-9DF7-58E2C4216348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17FDA-A098-4A10-97FF-7532E64AFE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1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17FDA-A098-4A10-97FF-7532E64AFEE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516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17FDA-A098-4A10-97FF-7532E64AFEE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833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17FDA-A098-4A10-97FF-7532E64AFEE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129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7283-792D-432B-81BF-99BD240E96FE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3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01A0-0C8A-4BFC-814E-534E7FFCEFA3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0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8B84-D7D9-4A47-B4EF-1311C614A294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0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D266-2F14-4324-8CF5-E28A951E68DF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92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3E605-B70F-4DD0-AC67-6A6EA2D6B51F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4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B814-084C-42A1-B9E6-1643EE25ABE9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81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0B5-0845-48AD-8D7B-34CBA5E95F9D}" type="datetime1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62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603E-F7E1-4399-92E1-9065A1BC4516}" type="datetime1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02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50D3-D194-4FAE-BE74-13D8CCF25AAC}" type="datetime1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57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FD8B-A17B-4DBC-B0A0-FFB2E39882C1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71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30171-E44A-4A90-A01D-89A136078256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90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57583-E3B0-4B95-A75F-8A2A423CCC03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30507-7CFD-40D3-BE80-34575CC42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4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MF_emblema [Converted]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63756" y="-53541"/>
            <a:ext cx="2064487" cy="2345272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120331"/>
              </p:ext>
            </p:extLst>
          </p:nvPr>
        </p:nvGraphicFramePr>
        <p:xfrm>
          <a:off x="289071" y="5052060"/>
          <a:ext cx="6373640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73640">
                  <a:extLst>
                    <a:ext uri="{9D8B030D-6E8A-4147-A177-3AD203B41FA5}">
                      <a16:colId xmlns:a16="http://schemas.microsoft.com/office/drawing/2014/main" val="3085618143"/>
                    </a:ext>
                  </a:extLst>
                </a:gridCol>
              </a:tblGrid>
              <a:tr h="57149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Times New Roman" charset="0"/>
                          <a:cs typeface="Calibri Light" panose="020F0302020204030204" pitchFamily="34" charset="0"/>
                        </a:rPr>
                        <a:t>Сивец Светлана Викторовна, </a:t>
                      </a:r>
                      <a:br>
                        <a:rPr lang="ru-RU" sz="16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Times New Roman" charset="0"/>
                          <a:cs typeface="Calibri Light" panose="020F0302020204030204" pitchFamily="34" charset="0"/>
                        </a:rPr>
                      </a:br>
                      <a:r>
                        <a:rPr lang="ru-RU" sz="16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Times New Roman" charset="0"/>
                          <a:cs typeface="Calibri Light" panose="020F0302020204030204" pitchFamily="34" charset="0"/>
                        </a:rPr>
                        <a:t>Заместитель директора Департамента бюджетной методологии и финансовой отчетности в государственном секторе Минфина России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9587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55389" y="2731006"/>
            <a:ext cx="90812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alibri Light" panose="020F0302020204030204" pitchFamily="34" charset="0"/>
                <a:ea typeface="Times New Roman" charset="0"/>
                <a:cs typeface="Calibri Light" panose="020F0302020204030204" pitchFamily="34" charset="0"/>
              </a:rPr>
              <a:t>ИЗМЕНЕНИЯ ФЕДЕРАЛЬНЫХ СТАНДАРТОВ ГОСУДАРСТВЕННЫХ ФИНАНСОВ ПО ПОВЫШЕНИЮ РОЛИ РУКОВОДИТЕЛЕЙ СУБЪЕКТОВ УЧЕТА В ОБЕСПЕЧЕНИИ ДОСТОВЕРНОСТИ ОТЧЕТНОСТИ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725615"/>
              </p:ext>
            </p:extLst>
          </p:nvPr>
        </p:nvGraphicFramePr>
        <p:xfrm>
          <a:off x="4376565" y="6286501"/>
          <a:ext cx="3438867" cy="5714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38867">
                  <a:extLst>
                    <a:ext uri="{9D8B030D-6E8A-4147-A177-3AD203B41FA5}">
                      <a16:colId xmlns:a16="http://schemas.microsoft.com/office/drawing/2014/main" val="3085618143"/>
                    </a:ext>
                  </a:extLst>
                </a:gridCol>
              </a:tblGrid>
              <a:tr h="57149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Times New Roman" charset="0"/>
                          <a:cs typeface="Calibri Light" panose="020F0302020204030204" pitchFamily="34" charset="0"/>
                        </a:rPr>
                        <a:t>Мурманск,</a:t>
                      </a:r>
                      <a:r>
                        <a:rPr lang="ru-RU" sz="16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Times New Roman" charset="0"/>
                          <a:cs typeface="Calibri Light" panose="020F0302020204030204" pitchFamily="34" charset="0"/>
                        </a:rPr>
                        <a:t> 21-22 сентября 2023 г.</a:t>
                      </a:r>
                      <a:endParaRPr lang="ru-RU" sz="1600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Times New Roman" charset="0"/>
                        <a:cs typeface="Calibri Light" panose="020F03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B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95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869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10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5990" y="783091"/>
            <a:ext cx="10900020" cy="5011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«УЧЕТНАЯ ПОЛИТИКА»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026801"/>
              </p:ext>
            </p:extLst>
          </p:nvPr>
        </p:nvGraphicFramePr>
        <p:xfrm>
          <a:off x="645990" y="1433146"/>
          <a:ext cx="10900020" cy="385106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4674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ПРИЛОЖЕНИЕ № 1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ПРИЛОЖЕНИЕ № 2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3383613">
                <a:tc>
                  <a:txBody>
                    <a:bodyPr/>
                    <a:lstStyle/>
                    <a:p>
                      <a:pPr indent="289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ОБЩИЕ ТРЕБОВАНИЯ К ОРГАНИЗАЦИИ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ОБЩИЕ ТРЕБОВАНИЯ К ГРАФИКУ ДОКУМЕНТООБОРОТА </a:t>
                      </a:r>
                      <a:b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(ИЛИ) ПОРЯДКУ ВЗАИМОДЕЙСТВИЯ СТРУКТУРНЫХ ПОДРАЗДЕЛЕНИЙ СУБЪЕКТОВ ЦЕНТРАЛИЗОВАННОЙ БУХГАЛТЕРИИ И (ИЛИ) ЛИЦ, ОТВЕТСТВЕННЫХ ЗА ОФОРМЛЕНИЕ ФАКТОВ ХОЗЯЙСТВЕННОЙ ЖИЗНИ, ПО ПРЕДОСТАВЛЕНИЮ ПЕРВИЧНЫХ УЧЕТНЫХ ДОКУМЕНТОВ ДЛЯ ВЕДЕНИЯ БУХГАЛТЕРСКОГО УЧЕТА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8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68" y="228146"/>
            <a:ext cx="4961793" cy="63367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833" y="202163"/>
            <a:ext cx="4898967" cy="638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0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3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8000" y="296256"/>
            <a:ext cx="11176000" cy="5011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«КОНЦЕПТУАЛЬНЫЕ ОСНОВЫ»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8000" y="872572"/>
            <a:ext cx="11176000" cy="385417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пункт 2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20867"/>
              </p:ext>
            </p:extLst>
          </p:nvPr>
        </p:nvGraphicFramePr>
        <p:xfrm>
          <a:off x="645990" y="1333144"/>
          <a:ext cx="10900020" cy="44529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539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ДЕЙСТВУЮЩАЯ РЕДАКЦИЯ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РЕДАКЦИЯ С УЧЕТОМ ИЗМЕНЕНИЙ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3902202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</a:rPr>
                        <a:t>2. Настоящий Стандарт определяет основные правила (способы) ведения бухгалтерского учета субъектами бухгалтерского учета, объекты бухгалтерского учета, общие правила признания (прекращения признания) их в бухгалтерском учете, оценку (денежное измерение), а также методы оценки (денежного измерения) объектов бухгалтерского учета, общие требования к порядку формирования информации, раскрываемой в бухгалтерской (финансовой) отчетности, и ее качественные характеристики, основные принципы (допущения) подготовки бухгалтерской (финансовой) отчетности субъектами бухгалтерской (финансовой) отчетности, а также </a:t>
                      </a:r>
                      <a:r>
                        <a:rPr lang="ru-RU" sz="1600" b="1" strike="sngStrike" dirty="0">
                          <a:effectLst/>
                          <a:latin typeface="+mj-lt"/>
                        </a:rPr>
                        <a:t>основные</a:t>
                      </a:r>
                      <a:r>
                        <a:rPr lang="ru-RU" sz="1600" dirty="0">
                          <a:effectLst/>
                          <a:latin typeface="+mj-lt"/>
                        </a:rPr>
                        <a:t> требования к инвентаризации активов и обязательств</a:t>
                      </a:r>
                      <a:r>
                        <a:rPr lang="ru-RU" sz="1600" b="1" strike="sngStrike" dirty="0">
                          <a:effectLst/>
                          <a:latin typeface="+mj-lt"/>
                        </a:rPr>
                        <a:t>, осуществляемой в целях обеспечения достоверности данных бухгалтерского учета, бухгалтерской (финансовой) отчетности</a:t>
                      </a:r>
                      <a:r>
                        <a:rPr lang="ru-RU" sz="1600" b="0" dirty="0">
                          <a:effectLst/>
                          <a:latin typeface="+mj-lt"/>
                        </a:rPr>
                        <a:t>.</a:t>
                      </a:r>
                      <a:endParaRPr lang="ru-RU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</a:rPr>
                        <a:t>2. Настоящий Стандарт определяет основные правила (способы) ведения бухгалтерского учета субъектами бухгалтерского учета, объекты бухгалтерского учета, общие правила признания (прекращения признания) их в бухгалтерском учете, оценку (денежное измерение), а также методы оценки (денежного измерения) объектов бухгалтерского учета, общие требования к порядку формирования информации, раскрываемой в бухгалтерской (финансовой) отчетности, и ее качественные характеристики, основные принципы (допущения) подготовки бухгалтерской (финансовой) отчетности субъектами бухгалтерской (финансовой) отчетности, а также требования к инвентаризации активов и обязательств.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Равнобедренный треугольник 9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25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8000" y="296256"/>
            <a:ext cx="11176000" cy="5011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«КОНЦЕПТУАЛЬНЫЕ ОСНОВЫ»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8000" y="872572"/>
            <a:ext cx="11176000" cy="385417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подпункт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«е» пункта 14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27334"/>
              </p:ext>
            </p:extLst>
          </p:nvPr>
        </p:nvGraphicFramePr>
        <p:xfrm>
          <a:off x="645990" y="1333143"/>
          <a:ext cx="10900020" cy="44412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539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ДЕЙСТВУЮЩАЯ РЕДАКЦИЯ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РЕДАКЦИЯ С УЧЕТОМ ИЗМЕНЕНИЙ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3902202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е) правила документооборота </a:t>
                      </a:r>
                      <a:r>
                        <a:rPr lang="ru-RU" sz="1600" b="1" strike="sng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технология обработки учетной информации, </a:t>
                      </a:r>
                      <a:r>
                        <a:rPr lang="ru-RU" sz="1600" b="1" strike="sng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в том числе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порядок и сроки передачи первичных (сводных) учетных документов для отражения в бухгалтерском учете </a:t>
                      </a:r>
                      <a:r>
                        <a:rPr lang="ru-RU" sz="1600" b="1" strike="sng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в соответствии с утвержденными графиком документооборота и (или) порядками взаимодействия структурных подразделений субъектов централизованной бухгалтерии и (или) лиц, ответственных за оформление фактов хозяйственной жизни, по предоставлению первичных учетных документов для ведения бухгалтерского учета;</a:t>
                      </a:r>
                      <a:endParaRPr lang="ru-RU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е) правила документооборота, технология обработки учетной информации, порядок и сроки передачи первичных (сводных) учетных документов для отражения в бухгалтерском учете,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в том числе порядок взаимодействия между централизованной бухгалтерией и субъектами централизованного учета по обеспечению документального оформления фактов хозяйственной жизни, представления (получения) документов (сведений), необходимых для осуществления централизованной бухгалтерией переданных полномочий, а также по представлению субъектам централизованного учета документов (сведений), сформированных (используемых) при осуществлении централизованной бухгалтерией переданных полномочий, в соответствии с утвержденным графиком документооборота;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032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5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8000" y="296256"/>
            <a:ext cx="11176000" cy="5011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«КОНЦЕПТУАЛЬНЫЕ ОСНОВЫ»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8000" y="872572"/>
            <a:ext cx="11176000" cy="385417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пункт 15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71565"/>
              </p:ext>
            </p:extLst>
          </p:nvPr>
        </p:nvGraphicFramePr>
        <p:xfrm>
          <a:off x="645990" y="1333143"/>
          <a:ext cx="10900020" cy="44412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539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</a:rPr>
                        <a:t>ДЕЙСТВУЮЩАЯ РЕДАКЦИЯ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j-lt"/>
                        </a:rPr>
                        <a:t>РЕДАКЦИЯ С УЧЕТОМ ИЗМЕНЕНИЙ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3902202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Организация ведения бухгалтерского учета и хранения документов бухгалтерского учета осуществляется руководителем субъекта учета.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В целях организации формирования первичных учетных документов, их своевременного предоставления (передачи) для отражения в бухгалтерском учете, в том числе в случае, если ведение бухгалтерского учета и (или) составление бухгалтерской (финансовой) отчетности передано в соответствии с законодательством Российской Федерации иному учреждению (централизованной бухгалтерии), и обеспечения их хранения руководителем субъекта учета определяются в соответствии с утвержденным графиком документооборота правила документооборота, предусматривающие обязанность ответственных за оформление совершаемых фактов хозяйственной жизни лиц составлять первичные (сводные) учетные документы, порядок, технологию и сроки составления, передачи (предоставления) первичных (сводных) учетных документов для отражения их в бухгалтерском учете, а также порядок организации и обеспечения (осуществления) внутреннего контроля совершаемых фактов хозяйственной жизни.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34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6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8000" y="296256"/>
            <a:ext cx="11176000" cy="5011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«КОНЦЕПТУАЛЬНЫЕ ОСНОВЫ»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8000" y="872572"/>
            <a:ext cx="11176000" cy="385417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абзац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второй пункта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79 и пункт 80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600364"/>
              </p:ext>
            </p:extLst>
          </p:nvPr>
        </p:nvGraphicFramePr>
        <p:xfrm>
          <a:off x="645990" y="1333143"/>
          <a:ext cx="10900020" cy="3898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558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ДЕЙСТВУЮЩАЯ РЕДАКЦИЯ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РЕДАКЦИЯ С УЧЕТОМ ИЗМЕНЕНИЙ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920171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При инвентаризации выявляется фактическое наличие </a:t>
                      </a:r>
                      <a:r>
                        <a:rPr lang="ru-RU" sz="1600" b="1" strike="sng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активов и обязательств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которое сопоставляется с данными регистров бухгалтерского учета.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При инвентаризации выявляется фактическое наличие 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объектов бухгалтерского учета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которое сопоставляется с данными регистров бухгалтерского учета.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  <a:tr h="2419831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80. Инвентаризация активов и обязательств проводится по основаниям, в сроки и в порядке, </a:t>
                      </a:r>
                      <a:r>
                        <a:rPr lang="ru-RU" sz="1600" b="1" strike="sng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установленным субъектом учета в рамках формирования своей учетной политики, а также в случаях, когда проведение инвентаризации является обязательным.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80. Инвентаризация активов и обязательств проводится,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если иное не установлено при обязательном проведении инвентаризации,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по основаниям,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перечню объектов, подлежащих инвентаризации,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в сроки и порядке,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определяемыми с учетом требований, установленных нормативными правовыми актами, регулирующими ведение бухгалтерского учета и составление бухгалтерской (финансовой) отчетности, субъектом учета в рамках формирования своей учетной политики.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083101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777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7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5990" y="478987"/>
            <a:ext cx="10900020" cy="5011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«УЧЕТНАЯ ПОЛИТИКА»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5990" y="980149"/>
            <a:ext cx="10900020" cy="385417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пункт 2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472418"/>
              </p:ext>
            </p:extLst>
          </p:nvPr>
        </p:nvGraphicFramePr>
        <p:xfrm>
          <a:off x="645990" y="1548298"/>
          <a:ext cx="10900020" cy="37839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4593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ДЕЙСТВУЮЩАЯ РЕДАКЦИЯ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РЕДАКЦИЯ С УЧЕТОМ ИЗМЕНЕНИЙ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3324672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 Настоящий Стандарт устанавливает единые требования к формированию, утверждению и изменению учетной политики, а также правила отражения в бухгалтерской (финансовой) отчетности последствий изменения учетной политики, оценочных значений и исправлений ошибок.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 Настоящий Стандарт устанавливает единые требования к формированию, утверждению и изменению учетной политики,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включая общие требования к организации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отчетности, общие требования к графику документооборота и правилам документооборота согласно приложениям № 1 и № 2 к настоящему Стандарту соответственно, а также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правила отражения в бухгалтерской (финансовой) отчетности последствий изменения учетной политики, оценочных значений и исправлений ошибок.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348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8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37198" y="99211"/>
            <a:ext cx="10900020" cy="403951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«УЧЕТНАЯ ПОЛИТИКА»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37198" y="503162"/>
            <a:ext cx="10900020" cy="321796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одпункт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«в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» и «д»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пункта 9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455104"/>
              </p:ext>
            </p:extLst>
          </p:nvPr>
        </p:nvGraphicFramePr>
        <p:xfrm>
          <a:off x="637198" y="853843"/>
          <a:ext cx="10900020" cy="54052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3570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</a:rPr>
                        <a:t>ДЕЙСТВУЮЩАЯ РЕДАКЦИЯ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</a:rPr>
                        <a:t>РЕДАКЦИЯ С УЧЕТОМ ИЗМЕНЕНИЙ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1458960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в)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порядок проведения инвентаризации активов, имущества, учитываемого на забалансовых счетах, обязательств, иных объектов бухгалтерского учета;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в)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порядок проведения инвентаризации активов, имущества, учитываемого на забалансовых счетах, обязательств, иных объектов бухгалтерского учета,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информация о которых раскрывается в бухгалтерской (финансовой) отчетности, с учетом общих требований к организации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отчетности, предусмотренных приложением № 1 к настоящему Стандарту;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  <a:tr h="3589266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д) правила документооборота </a:t>
                      </a:r>
                      <a:r>
                        <a:rPr lang="ru-RU" sz="1200" b="1" strike="sng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и технология обработки учетной информации, в том числе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порядок и сроки передачи первичных (сводных) учетных документов для отражения в бухгалтерском учете в соответствии с утвержденным графиком документооборота и (или) порядком взаимодействия структурных подразделений и (или) лиц, ответственных за оформление фактов хозяйственной жизни, по предоставлению первичных учетных документов для ведения бухгалтерского учета</a:t>
                      </a:r>
                      <a:r>
                        <a:rPr lang="ru-RU" sz="1200" b="1" strike="sng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;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trike="sng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правила документооборота, в том числе порядок и сроки передачи первичных (сводных) учетных документов для отражения их в бухгалтерском учете в соответствии с утвержденным графиком документооборота, технология обработки (представления (обмена) учетной информации при условии ведения бухгалтерского учета и (или) составления бухгалтерской (финансовой) отчетности централизованной бухгалтерией;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д) правила документооборота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порядок, технология и сроки составления, передачи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(предоставления)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первичных (сводных) учетных документов для отражения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их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в бухгалтерском учете в соответствии с утвержденным графиком документооборота и (или) порядком взаимодействия структурных подразделений и (или) лиц, ответственных за оформление фактов хозяйственной жизни, по предоставлению первичных учетных документов для ведения бухгалтерского учета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с учетом общих требований, предусмотренных приложением № 2 к настоящему Стандарту.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В случае если ведение бухгалтерского учета и (или) составление бухгалтерской (финансовой) отчетности передано в соответствии с законодательством Российской Федерации иному учреждению (централизованной бухгалтерии), субъектом учета утверждаются правила документооборота, предусматривающие обязанность ответственных за оформление совершаемых фактов хозяйственной жизни лиц составлять первичные (сводные) учетные документы, порядок, технологию и сроки составления, передачи (предоставления) первичных (сводных) учетных документов для отражения их в бухгалтерском учете в соответствии с утвержденным в рамках единой учетной политики при централизации учета графиком документооборота;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799481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230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0507-7CFD-40D3-BE80-34575CC42527}" type="slidenum">
              <a:rPr lang="ru-RU" smtClean="0"/>
              <a:t>9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45990" y="607659"/>
            <a:ext cx="10900020" cy="5011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ИЗМЕНЕНИЯ В СГС «УЧЕТНАЯ ПОЛИТИКА»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5990" y="1098843"/>
            <a:ext cx="10900020" cy="385417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пункт 14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433407"/>
              </p:ext>
            </p:extLst>
          </p:nvPr>
        </p:nvGraphicFramePr>
        <p:xfrm>
          <a:off x="645990" y="1687537"/>
          <a:ext cx="10900020" cy="338565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0010">
                  <a:extLst>
                    <a:ext uri="{9D8B030D-6E8A-4147-A177-3AD203B41FA5}">
                      <a16:colId xmlns:a16="http://schemas.microsoft.com/office/drawing/2014/main" val="3346745579"/>
                    </a:ext>
                  </a:extLst>
                </a:gridCol>
                <a:gridCol w="5450010">
                  <a:extLst>
                    <a:ext uri="{9D8B030D-6E8A-4147-A177-3AD203B41FA5}">
                      <a16:colId xmlns:a16="http://schemas.microsoft.com/office/drawing/2014/main" val="1024771615"/>
                    </a:ext>
                  </a:extLst>
                </a:gridCol>
              </a:tblGrid>
              <a:tr h="4109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ДЕЙСТВУЮЩАЯ РЕДАКЦИЯ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j-lt"/>
                        </a:rPr>
                        <a:t>РЕДАКЦИЯ С УЧЕТОМ ИЗМЕНЕНИЙ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545774"/>
                  </a:ext>
                </a:extLst>
              </a:tr>
              <a:tr h="2974699">
                <a:tc>
                  <a:txBody>
                    <a:bodyPr/>
                    <a:lstStyle/>
                    <a:p>
                      <a:pPr indent="28956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в) дополнение (изменение) графика документооборота, правил документооборота новыми документами и (или) порядком их составления, передачи (предоставления) в том числе в целях перехода на электронный документооборот;</a:t>
                      </a:r>
                    </a:p>
                    <a:p>
                      <a:pPr indent="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г) дополнение (изменение) порядка проведения инвентаризации активов и обязательств, осуществляемой в целях обеспечения достоверности данных бухгалтерского учета, бухгалтерской (финансовой) отчетности, связанных с установлением дополнительных случаев проведения инвентаризации и (или) расширения перечня объектов, подлежащих инвентаризации.</a:t>
                      </a:r>
                    </a:p>
                  </a:txBody>
                  <a:tcPr marL="68580" marR="68580" marT="0" marB="0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058105"/>
                  </a:ext>
                </a:extLst>
              </a:tr>
            </a:tbl>
          </a:graphicData>
        </a:graphic>
      </p:graphicFrame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08019" y="6083157"/>
            <a:ext cx="616074" cy="699864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508000" y="635635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4231" y="6525479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flipV="1">
            <a:off x="10195293" y="0"/>
            <a:ext cx="1828800" cy="501650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9952039" y="-841"/>
            <a:ext cx="1153746" cy="342900"/>
          </a:xfrm>
          <a:prstGeom prst="triangl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7943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1478</Words>
  <Application>Microsoft Office PowerPoint</Application>
  <PresentationFormat>Широкоэкранный</PresentationFormat>
  <Paragraphs>68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Кипшидзе Анна Амирановна</dc:creator>
  <cp:lastModifiedBy>Кипшидзе Анна Амирановна</cp:lastModifiedBy>
  <cp:revision>152</cp:revision>
  <cp:lastPrinted>2023-08-21T09:20:29Z</cp:lastPrinted>
  <dcterms:created xsi:type="dcterms:W3CDTF">2023-08-16T07:59:00Z</dcterms:created>
  <dcterms:modified xsi:type="dcterms:W3CDTF">2023-09-21T08:12:28Z</dcterms:modified>
</cp:coreProperties>
</file>