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75" r:id="rId2"/>
    <p:sldId id="2445" r:id="rId3"/>
    <p:sldId id="3479" r:id="rId4"/>
    <p:sldId id="3488" r:id="rId5"/>
    <p:sldId id="3497" r:id="rId6"/>
    <p:sldId id="3489" r:id="rId7"/>
    <p:sldId id="3490" r:id="rId8"/>
    <p:sldId id="2258" r:id="rId9"/>
    <p:sldId id="2312" r:id="rId10"/>
    <p:sldId id="601" r:id="rId1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BD2CCB-C8D1-463D-B9F8-2A0055E14390}">
          <p14:sldIdLst>
            <p14:sldId id="375"/>
            <p14:sldId id="2445"/>
            <p14:sldId id="3479"/>
            <p14:sldId id="3488"/>
            <p14:sldId id="3497"/>
            <p14:sldId id="3489"/>
            <p14:sldId id="3490"/>
            <p14:sldId id="2258"/>
            <p14:sldId id="2312"/>
            <p14:sldId id="6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РПОВ АЛЕКСЕЙ СЕРГЕЕВИЧ" initials="КАС" lastIdx="4" clrIdx="0"/>
  <p:cmAuthor id="1" name="Панан А.Ю." initials="ПАЮ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A3E"/>
    <a:srgbClr val="FFFEE1"/>
    <a:srgbClr val="E9F3DF"/>
    <a:srgbClr val="EFF9FF"/>
    <a:srgbClr val="F3FFF3"/>
    <a:srgbClr val="FFFCC1"/>
    <a:srgbClr val="FFFEED"/>
    <a:srgbClr val="EEF6DC"/>
    <a:srgbClr val="F2F4F8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 autoAdjust="0"/>
    <p:restoredTop sz="92459" autoAdjust="0"/>
  </p:normalViewPr>
  <p:slideViewPr>
    <p:cSldViewPr snapToObjects="1" showGuides="1">
      <p:cViewPr varScale="1">
        <p:scale>
          <a:sx n="101" d="100"/>
          <a:sy n="101" d="100"/>
        </p:scale>
        <p:origin x="760" y="19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300" d="100"/>
          <a:sy n="300" d="100"/>
        </p:scale>
        <p:origin x="798" y="-72"/>
      </p:cViewPr>
      <p:guideLst>
        <p:guide orient="horz" pos="3127"/>
        <p:guide pos="2160"/>
        <p:guide orient="horz" pos="3144"/>
        <p:guide pos="2141"/>
        <p:guide orient="horz" pos="311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64C912-92EB-9141-8CF0-3F143F24E2A7}" type="doc">
      <dgm:prSet loTypeId="urn:microsoft.com/office/officeart/2005/8/layout/process1" loCatId="" qsTypeId="urn:microsoft.com/office/officeart/2005/8/quickstyle/simple3" qsCatId="simple" csTypeId="urn:microsoft.com/office/officeart/2005/8/colors/accent1_2" csCatId="accent1" phldr="1"/>
      <dgm:spPr/>
    </dgm:pt>
    <dgm:pt modelId="{9B8F00CD-F2CE-CA47-8EB9-29A2418D4BFC}">
      <dgm:prSet phldrT="[Текст]"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понятие просроченной ДЗ</a:t>
          </a:r>
        </a:p>
      </dgm:t>
    </dgm:pt>
    <dgm:pt modelId="{4CCF3899-3192-B74B-AB79-8EE054DEDEED}" type="parTrans" cxnId="{E4F035B1-5EE9-7943-9B0A-4CD8B0EF0548}">
      <dgm:prSet/>
      <dgm:spPr/>
      <dgm:t>
        <a:bodyPr/>
        <a:lstStyle/>
        <a:p>
          <a:endParaRPr lang="ru-RU" sz="3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03BFB8-339B-524D-B63E-3AB4A2C57546}" type="sibTrans" cxnId="{E4F035B1-5EE9-7943-9B0A-4CD8B0EF0548}">
      <dgm:prSet custT="1"/>
      <dgm:spPr/>
      <dgm:t>
        <a:bodyPr/>
        <a:lstStyle/>
        <a:p>
          <a:endParaRPr lang="ru-RU" sz="3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0A56A6-83E2-CF41-BAD7-A2A97EFC22B9}">
      <dgm:prSet phldrT="[Текст]"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исполнения обязательств</a:t>
          </a:r>
        </a:p>
      </dgm:t>
    </dgm:pt>
    <dgm:pt modelId="{06B690E9-229A-F141-B340-E54CD50AF4EC}" type="parTrans" cxnId="{79DB1307-1FB9-B547-99B3-82C3A8B88C8D}">
      <dgm:prSet/>
      <dgm:spPr/>
      <dgm:t>
        <a:bodyPr/>
        <a:lstStyle/>
        <a:p>
          <a:endParaRPr lang="ru-RU" sz="3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B3C044-C4A8-F044-B96F-2BBFCF359E50}" type="sibTrans" cxnId="{79DB1307-1FB9-B547-99B3-82C3A8B88C8D}">
      <dgm:prSet/>
      <dgm:spPr/>
      <dgm:t>
        <a:bodyPr/>
        <a:lstStyle/>
        <a:p>
          <a:endParaRPr lang="ru-RU" sz="3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0EDA28-636A-4A48-8CFB-E69F336E0FDC}" type="pres">
      <dgm:prSet presAssocID="{2764C912-92EB-9141-8CF0-3F143F24E2A7}" presName="Name0" presStyleCnt="0">
        <dgm:presLayoutVars>
          <dgm:dir/>
          <dgm:resizeHandles val="exact"/>
        </dgm:presLayoutVars>
      </dgm:prSet>
      <dgm:spPr/>
    </dgm:pt>
    <dgm:pt modelId="{C145CF94-8C98-3340-AC91-A01DEF5D0F0F}" type="pres">
      <dgm:prSet presAssocID="{9B8F00CD-F2CE-CA47-8EB9-29A2418D4BFC}" presName="node" presStyleLbl="node1" presStyleIdx="0" presStyleCnt="2">
        <dgm:presLayoutVars>
          <dgm:bulletEnabled val="1"/>
        </dgm:presLayoutVars>
      </dgm:prSet>
      <dgm:spPr/>
    </dgm:pt>
    <dgm:pt modelId="{EE1BE72A-655B-BE46-94B8-EE837B87B02F}" type="pres">
      <dgm:prSet presAssocID="{DC03BFB8-339B-524D-B63E-3AB4A2C57546}" presName="sibTrans" presStyleLbl="sibTrans2D1" presStyleIdx="0" presStyleCnt="1"/>
      <dgm:spPr/>
    </dgm:pt>
    <dgm:pt modelId="{9CC91904-D1A8-504E-A9A2-40B5B959C86B}" type="pres">
      <dgm:prSet presAssocID="{DC03BFB8-339B-524D-B63E-3AB4A2C57546}" presName="connectorText" presStyleLbl="sibTrans2D1" presStyleIdx="0" presStyleCnt="1"/>
      <dgm:spPr/>
    </dgm:pt>
    <dgm:pt modelId="{764D28F4-722E-7F40-903B-D44D481738F6}" type="pres">
      <dgm:prSet presAssocID="{250A56A6-83E2-CF41-BAD7-A2A97EFC22B9}" presName="node" presStyleLbl="node1" presStyleIdx="1" presStyleCnt="2">
        <dgm:presLayoutVars>
          <dgm:bulletEnabled val="1"/>
        </dgm:presLayoutVars>
      </dgm:prSet>
      <dgm:spPr/>
    </dgm:pt>
  </dgm:ptLst>
  <dgm:cxnLst>
    <dgm:cxn modelId="{79DB1307-1FB9-B547-99B3-82C3A8B88C8D}" srcId="{2764C912-92EB-9141-8CF0-3F143F24E2A7}" destId="{250A56A6-83E2-CF41-BAD7-A2A97EFC22B9}" srcOrd="1" destOrd="0" parTransId="{06B690E9-229A-F141-B340-E54CD50AF4EC}" sibTransId="{61B3C044-C4A8-F044-B96F-2BBFCF359E50}"/>
    <dgm:cxn modelId="{E65C7B0F-52BE-AA41-8D47-4DFE088E691E}" type="presOf" srcId="{2764C912-92EB-9141-8CF0-3F143F24E2A7}" destId="{0F0EDA28-636A-4A48-8CFB-E69F336E0FDC}" srcOrd="0" destOrd="0" presId="urn:microsoft.com/office/officeart/2005/8/layout/process1"/>
    <dgm:cxn modelId="{3FBA3278-713A-1F4D-AFC7-33A8C787A4BF}" type="presOf" srcId="{DC03BFB8-339B-524D-B63E-3AB4A2C57546}" destId="{9CC91904-D1A8-504E-A9A2-40B5B959C86B}" srcOrd="1" destOrd="0" presId="urn:microsoft.com/office/officeart/2005/8/layout/process1"/>
    <dgm:cxn modelId="{C216D084-A45B-6A4D-88CA-D2AF1944B4BB}" type="presOf" srcId="{9B8F00CD-F2CE-CA47-8EB9-29A2418D4BFC}" destId="{C145CF94-8C98-3340-AC91-A01DEF5D0F0F}" srcOrd="0" destOrd="0" presId="urn:microsoft.com/office/officeart/2005/8/layout/process1"/>
    <dgm:cxn modelId="{8D16CBAA-644C-1F4D-B5E8-3516E121A7A9}" type="presOf" srcId="{250A56A6-83E2-CF41-BAD7-A2A97EFC22B9}" destId="{764D28F4-722E-7F40-903B-D44D481738F6}" srcOrd="0" destOrd="0" presId="urn:microsoft.com/office/officeart/2005/8/layout/process1"/>
    <dgm:cxn modelId="{E4F035B1-5EE9-7943-9B0A-4CD8B0EF0548}" srcId="{2764C912-92EB-9141-8CF0-3F143F24E2A7}" destId="{9B8F00CD-F2CE-CA47-8EB9-29A2418D4BFC}" srcOrd="0" destOrd="0" parTransId="{4CCF3899-3192-B74B-AB79-8EE054DEDEED}" sibTransId="{DC03BFB8-339B-524D-B63E-3AB4A2C57546}"/>
    <dgm:cxn modelId="{8A1D59CF-6DC0-704B-9186-401C09B7AA97}" type="presOf" srcId="{DC03BFB8-339B-524D-B63E-3AB4A2C57546}" destId="{EE1BE72A-655B-BE46-94B8-EE837B87B02F}" srcOrd="0" destOrd="0" presId="urn:microsoft.com/office/officeart/2005/8/layout/process1"/>
    <dgm:cxn modelId="{E2D347B2-4D15-6D4E-A9E9-F88BA3CE0724}" type="presParOf" srcId="{0F0EDA28-636A-4A48-8CFB-E69F336E0FDC}" destId="{C145CF94-8C98-3340-AC91-A01DEF5D0F0F}" srcOrd="0" destOrd="0" presId="urn:microsoft.com/office/officeart/2005/8/layout/process1"/>
    <dgm:cxn modelId="{4D277794-EACE-5F42-A5CE-29DCE9B7D700}" type="presParOf" srcId="{0F0EDA28-636A-4A48-8CFB-E69F336E0FDC}" destId="{EE1BE72A-655B-BE46-94B8-EE837B87B02F}" srcOrd="1" destOrd="0" presId="urn:microsoft.com/office/officeart/2005/8/layout/process1"/>
    <dgm:cxn modelId="{BA536068-D1FC-ED47-B137-44F69C14D98E}" type="presParOf" srcId="{EE1BE72A-655B-BE46-94B8-EE837B87B02F}" destId="{9CC91904-D1A8-504E-A9A2-40B5B959C86B}" srcOrd="0" destOrd="0" presId="urn:microsoft.com/office/officeart/2005/8/layout/process1"/>
    <dgm:cxn modelId="{7096908D-1448-0445-84D0-36494CFDC667}" type="presParOf" srcId="{0F0EDA28-636A-4A48-8CFB-E69F336E0FDC}" destId="{764D28F4-722E-7F40-903B-D44D481738F6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346CDB-8033-C846-B047-0A3CE6A5A62B}" type="doc">
      <dgm:prSet loTypeId="urn:microsoft.com/office/officeart/2005/8/layout/vList5" loCatId="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6E1C8002-6AB9-C944-988F-90331E6208CA}">
      <dgm:prSet phldrT="[Текст]"/>
      <dgm:spPr/>
      <dgm:t>
        <a:bodyPr/>
        <a:lstStyle/>
        <a:p>
          <a:r>
            <a:rPr lang="ru-RU" dirty="0"/>
            <a:t>206</a:t>
          </a:r>
        </a:p>
      </dgm:t>
    </dgm:pt>
    <dgm:pt modelId="{42174C08-0066-8D47-B248-15C58F796BBC}" type="parTrans" cxnId="{3A57DF4E-CEFD-5943-B92D-B94A8A415DA4}">
      <dgm:prSet/>
      <dgm:spPr/>
      <dgm:t>
        <a:bodyPr/>
        <a:lstStyle/>
        <a:p>
          <a:endParaRPr lang="ru-RU"/>
        </a:p>
      </dgm:t>
    </dgm:pt>
    <dgm:pt modelId="{2E8FC8E3-6482-9B43-9D9C-EECBE26E41A1}" type="sibTrans" cxnId="{3A57DF4E-CEFD-5943-B92D-B94A8A415DA4}">
      <dgm:prSet/>
      <dgm:spPr/>
      <dgm:t>
        <a:bodyPr/>
        <a:lstStyle/>
        <a:p>
          <a:endParaRPr lang="ru-RU"/>
        </a:p>
      </dgm:t>
    </dgm:pt>
    <dgm:pt modelId="{B70D4450-E380-294A-8BA7-8451111E65FF}">
      <dgm:prSet phldrT="[Текст]" custT="1"/>
      <dgm:spPr>
        <a:ln>
          <a:noFill/>
        </a:ln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Закупка товаров, работ, услуг - с учетом приемки товаров, работ, услуг (если она предусмотрена)</a:t>
          </a:r>
        </a:p>
      </dgm:t>
    </dgm:pt>
    <dgm:pt modelId="{52ECC4B7-C412-E04D-8201-590F20906363}" type="parTrans" cxnId="{CB141DDA-5071-AA42-87D7-9775DF77FC97}">
      <dgm:prSet/>
      <dgm:spPr/>
      <dgm:t>
        <a:bodyPr/>
        <a:lstStyle/>
        <a:p>
          <a:endParaRPr lang="ru-RU"/>
        </a:p>
      </dgm:t>
    </dgm:pt>
    <dgm:pt modelId="{8DAB37DE-31ED-6D4A-B883-3B9FF00D5F03}" type="sibTrans" cxnId="{CB141DDA-5071-AA42-87D7-9775DF77FC97}">
      <dgm:prSet/>
      <dgm:spPr/>
      <dgm:t>
        <a:bodyPr/>
        <a:lstStyle/>
        <a:p>
          <a:endParaRPr lang="ru-RU"/>
        </a:p>
      </dgm:t>
    </dgm:pt>
    <dgm:pt modelId="{63D79B0A-6484-3441-A5CC-B0DF467FEFF1}">
      <dgm:prSet phldrT="[Текст]" custT="1"/>
      <dgm:spPr>
        <a:ln>
          <a:noFill/>
        </a:ln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Субсидии, целевые трансферты – срок предоставления отчета с учетом периода рассмотрения и принятия отчета</a:t>
          </a:r>
        </a:p>
      </dgm:t>
    </dgm:pt>
    <dgm:pt modelId="{462DC9ED-1B86-834A-A64E-F4CE217E7916}" type="parTrans" cxnId="{80BEC763-37FD-2646-B277-BD4E0092BE75}">
      <dgm:prSet/>
      <dgm:spPr/>
      <dgm:t>
        <a:bodyPr/>
        <a:lstStyle/>
        <a:p>
          <a:endParaRPr lang="ru-RU"/>
        </a:p>
      </dgm:t>
    </dgm:pt>
    <dgm:pt modelId="{CD3D6D4B-19A2-EA4D-946E-2F9B06E7118E}" type="sibTrans" cxnId="{80BEC763-37FD-2646-B277-BD4E0092BE75}">
      <dgm:prSet/>
      <dgm:spPr/>
      <dgm:t>
        <a:bodyPr/>
        <a:lstStyle/>
        <a:p>
          <a:endParaRPr lang="ru-RU"/>
        </a:p>
      </dgm:t>
    </dgm:pt>
    <dgm:pt modelId="{D46D1B96-FBD9-4D4C-A431-09B8A5A639EE}">
      <dgm:prSet phldrT="[Текст]"/>
      <dgm:spPr/>
      <dgm:t>
        <a:bodyPr/>
        <a:lstStyle/>
        <a:p>
          <a:r>
            <a:rPr lang="ru-RU" dirty="0"/>
            <a:t>208</a:t>
          </a:r>
        </a:p>
      </dgm:t>
    </dgm:pt>
    <dgm:pt modelId="{F6EB8AFF-185E-1649-9B1C-9E57A0A35CCB}" type="parTrans" cxnId="{E183A55D-0697-A14A-AB4F-1C36D347EAA4}">
      <dgm:prSet/>
      <dgm:spPr/>
      <dgm:t>
        <a:bodyPr/>
        <a:lstStyle/>
        <a:p>
          <a:endParaRPr lang="ru-RU"/>
        </a:p>
      </dgm:t>
    </dgm:pt>
    <dgm:pt modelId="{AF68C548-F85B-FD46-9438-45F15C5DFCE2}" type="sibTrans" cxnId="{E183A55D-0697-A14A-AB4F-1C36D347EAA4}">
      <dgm:prSet/>
      <dgm:spPr/>
      <dgm:t>
        <a:bodyPr/>
        <a:lstStyle/>
        <a:p>
          <a:endParaRPr lang="ru-RU"/>
        </a:p>
      </dgm:t>
    </dgm:pt>
    <dgm:pt modelId="{87A42D9F-FD00-C14D-B145-E5FB653588A4}">
      <dgm:prSet phldrT="[Текст]" custT="1"/>
      <dgm:spPr>
        <a:ln>
          <a:noFill/>
        </a:ln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Срок представления отчета подотчетного лица с учетом срока его утверждения, установленного локальным актом</a:t>
          </a:r>
        </a:p>
      </dgm:t>
    </dgm:pt>
    <dgm:pt modelId="{C0E6FE8B-C009-D249-A7FF-B270E619C5BA}" type="parTrans" cxnId="{EDDFBDC5-B7FF-1344-B871-262B90C3921C}">
      <dgm:prSet/>
      <dgm:spPr/>
      <dgm:t>
        <a:bodyPr/>
        <a:lstStyle/>
        <a:p>
          <a:endParaRPr lang="ru-RU"/>
        </a:p>
      </dgm:t>
    </dgm:pt>
    <dgm:pt modelId="{79A475F8-DB74-AE42-9CA4-80AB002CDE39}" type="sibTrans" cxnId="{EDDFBDC5-B7FF-1344-B871-262B90C3921C}">
      <dgm:prSet/>
      <dgm:spPr/>
      <dgm:t>
        <a:bodyPr/>
        <a:lstStyle/>
        <a:p>
          <a:endParaRPr lang="ru-RU"/>
        </a:p>
      </dgm:t>
    </dgm:pt>
    <dgm:pt modelId="{D972FD33-0502-0C4A-B2B3-7B6A34C3289D}">
      <dgm:prSet phldrT="[Текст]"/>
      <dgm:spPr/>
      <dgm:t>
        <a:bodyPr/>
        <a:lstStyle/>
        <a:p>
          <a:r>
            <a:rPr lang="ru-RU" dirty="0"/>
            <a:t>30314</a:t>
          </a:r>
        </a:p>
      </dgm:t>
    </dgm:pt>
    <dgm:pt modelId="{6626F778-DA84-9B4E-8747-AAE031215AC0}" type="parTrans" cxnId="{916F52B9-67CE-D248-A1D9-63A62B9699A8}">
      <dgm:prSet/>
      <dgm:spPr/>
      <dgm:t>
        <a:bodyPr/>
        <a:lstStyle/>
        <a:p>
          <a:endParaRPr lang="ru-RU"/>
        </a:p>
      </dgm:t>
    </dgm:pt>
    <dgm:pt modelId="{702DDBE9-0C89-954E-91C0-8D1032224870}" type="sibTrans" cxnId="{916F52B9-67CE-D248-A1D9-63A62B9699A8}">
      <dgm:prSet/>
      <dgm:spPr/>
      <dgm:t>
        <a:bodyPr/>
        <a:lstStyle/>
        <a:p>
          <a:endParaRPr lang="ru-RU"/>
        </a:p>
      </dgm:t>
    </dgm:pt>
    <dgm:pt modelId="{B76466BC-9773-9146-9DEE-05AC4B8890B9}">
      <dgm:prSet phldrT="[Текст]" custT="1"/>
      <dgm:spPr>
        <a:ln>
          <a:noFill/>
        </a:ln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Последний календарный день текущего года, в котором произошла уплата ЕНП</a:t>
          </a:r>
        </a:p>
      </dgm:t>
    </dgm:pt>
    <dgm:pt modelId="{0DAC4C0D-08C2-AE40-A3A1-BDD623E73994}" type="parTrans" cxnId="{07A193C2-46FB-B040-BDD6-283D5FDE555B}">
      <dgm:prSet/>
      <dgm:spPr/>
      <dgm:t>
        <a:bodyPr/>
        <a:lstStyle/>
        <a:p>
          <a:endParaRPr lang="ru-RU"/>
        </a:p>
      </dgm:t>
    </dgm:pt>
    <dgm:pt modelId="{4CEFFD5A-CF69-1B41-8819-34DB6C92770C}" type="sibTrans" cxnId="{07A193C2-46FB-B040-BDD6-283D5FDE555B}">
      <dgm:prSet/>
      <dgm:spPr/>
      <dgm:t>
        <a:bodyPr/>
        <a:lstStyle/>
        <a:p>
          <a:endParaRPr lang="ru-RU"/>
        </a:p>
      </dgm:t>
    </dgm:pt>
    <dgm:pt modelId="{12FF4D65-4779-1D4A-BAE1-04712B2514BF}" type="pres">
      <dgm:prSet presAssocID="{0C346CDB-8033-C846-B047-0A3CE6A5A62B}" presName="Name0" presStyleCnt="0">
        <dgm:presLayoutVars>
          <dgm:dir/>
          <dgm:animLvl val="lvl"/>
          <dgm:resizeHandles val="exact"/>
        </dgm:presLayoutVars>
      </dgm:prSet>
      <dgm:spPr/>
    </dgm:pt>
    <dgm:pt modelId="{C7E2B9E3-B0CB-4340-882E-345D1D60F574}" type="pres">
      <dgm:prSet presAssocID="{6E1C8002-6AB9-C944-988F-90331E6208CA}" presName="linNode" presStyleCnt="0"/>
      <dgm:spPr/>
    </dgm:pt>
    <dgm:pt modelId="{FC00D2F5-44D2-7E48-8EC5-C33CFA21A33C}" type="pres">
      <dgm:prSet presAssocID="{6E1C8002-6AB9-C944-988F-90331E6208CA}" presName="parentText" presStyleLbl="node1" presStyleIdx="0" presStyleCnt="3" custScaleX="76040">
        <dgm:presLayoutVars>
          <dgm:chMax val="1"/>
          <dgm:bulletEnabled val="1"/>
        </dgm:presLayoutVars>
      </dgm:prSet>
      <dgm:spPr/>
    </dgm:pt>
    <dgm:pt modelId="{5DAD98B7-2CA5-864A-A827-3A134E5F7E61}" type="pres">
      <dgm:prSet presAssocID="{6E1C8002-6AB9-C944-988F-90331E6208CA}" presName="descendantText" presStyleLbl="alignAccFollowNode1" presStyleIdx="0" presStyleCnt="3" custScaleX="109619" custScaleY="110722">
        <dgm:presLayoutVars>
          <dgm:bulletEnabled val="1"/>
        </dgm:presLayoutVars>
      </dgm:prSet>
      <dgm:spPr/>
    </dgm:pt>
    <dgm:pt modelId="{463ACBDB-AD3A-F54A-B0DE-F2D802743F76}" type="pres">
      <dgm:prSet presAssocID="{2E8FC8E3-6482-9B43-9D9C-EECBE26E41A1}" presName="sp" presStyleCnt="0"/>
      <dgm:spPr/>
    </dgm:pt>
    <dgm:pt modelId="{249F6912-D461-A84F-8494-6ED44C1F15A3}" type="pres">
      <dgm:prSet presAssocID="{D46D1B96-FBD9-4D4C-A431-09B8A5A639EE}" presName="linNode" presStyleCnt="0"/>
      <dgm:spPr/>
    </dgm:pt>
    <dgm:pt modelId="{65EC428A-970A-3B43-874D-FBF386D3019A}" type="pres">
      <dgm:prSet presAssocID="{D46D1B96-FBD9-4D4C-A431-09B8A5A639EE}" presName="parentText" presStyleLbl="node1" presStyleIdx="1" presStyleCnt="3" custScaleX="76040">
        <dgm:presLayoutVars>
          <dgm:chMax val="1"/>
          <dgm:bulletEnabled val="1"/>
        </dgm:presLayoutVars>
      </dgm:prSet>
      <dgm:spPr/>
    </dgm:pt>
    <dgm:pt modelId="{4697D349-2382-9B4B-BC91-A95D61E41DB1}" type="pres">
      <dgm:prSet presAssocID="{D46D1B96-FBD9-4D4C-A431-09B8A5A639EE}" presName="descendantText" presStyleLbl="alignAccFollowNode1" presStyleIdx="1" presStyleCnt="3" custScaleX="109619">
        <dgm:presLayoutVars>
          <dgm:bulletEnabled val="1"/>
        </dgm:presLayoutVars>
      </dgm:prSet>
      <dgm:spPr/>
    </dgm:pt>
    <dgm:pt modelId="{73E9F2DC-0D7E-F348-A529-95DD60CF1CC8}" type="pres">
      <dgm:prSet presAssocID="{AF68C548-F85B-FD46-9438-45F15C5DFCE2}" presName="sp" presStyleCnt="0"/>
      <dgm:spPr/>
    </dgm:pt>
    <dgm:pt modelId="{86486225-1D27-0749-82A3-0B28C91F821F}" type="pres">
      <dgm:prSet presAssocID="{D972FD33-0502-0C4A-B2B3-7B6A34C3289D}" presName="linNode" presStyleCnt="0"/>
      <dgm:spPr/>
    </dgm:pt>
    <dgm:pt modelId="{4E30027B-38E3-7C4C-BB94-B8908D6C0C9D}" type="pres">
      <dgm:prSet presAssocID="{D972FD33-0502-0C4A-B2B3-7B6A34C3289D}" presName="parentText" presStyleLbl="node1" presStyleIdx="2" presStyleCnt="3" custScaleX="76040">
        <dgm:presLayoutVars>
          <dgm:chMax val="1"/>
          <dgm:bulletEnabled val="1"/>
        </dgm:presLayoutVars>
      </dgm:prSet>
      <dgm:spPr/>
    </dgm:pt>
    <dgm:pt modelId="{788E9ECA-58BD-7541-8129-DB548E5557B0}" type="pres">
      <dgm:prSet presAssocID="{D972FD33-0502-0C4A-B2B3-7B6A34C3289D}" presName="descendantText" presStyleLbl="alignAccFollowNode1" presStyleIdx="2" presStyleCnt="3" custScaleX="109619">
        <dgm:presLayoutVars>
          <dgm:bulletEnabled val="1"/>
        </dgm:presLayoutVars>
      </dgm:prSet>
      <dgm:spPr/>
    </dgm:pt>
  </dgm:ptLst>
  <dgm:cxnLst>
    <dgm:cxn modelId="{BD6C6912-8049-1E44-BF84-EA066243DD10}" type="presOf" srcId="{6E1C8002-6AB9-C944-988F-90331E6208CA}" destId="{FC00D2F5-44D2-7E48-8EC5-C33CFA21A33C}" srcOrd="0" destOrd="0" presId="urn:microsoft.com/office/officeart/2005/8/layout/vList5"/>
    <dgm:cxn modelId="{F22CCD12-BEC3-FD4D-8C6D-F1737E7451FD}" type="presOf" srcId="{B70D4450-E380-294A-8BA7-8451111E65FF}" destId="{5DAD98B7-2CA5-864A-A827-3A134E5F7E61}" srcOrd="0" destOrd="0" presId="urn:microsoft.com/office/officeart/2005/8/layout/vList5"/>
    <dgm:cxn modelId="{241CE82A-9FB1-0D40-99CD-074D00E15F36}" type="presOf" srcId="{D46D1B96-FBD9-4D4C-A431-09B8A5A639EE}" destId="{65EC428A-970A-3B43-874D-FBF386D3019A}" srcOrd="0" destOrd="0" presId="urn:microsoft.com/office/officeart/2005/8/layout/vList5"/>
    <dgm:cxn modelId="{3A57DF4E-CEFD-5943-B92D-B94A8A415DA4}" srcId="{0C346CDB-8033-C846-B047-0A3CE6A5A62B}" destId="{6E1C8002-6AB9-C944-988F-90331E6208CA}" srcOrd="0" destOrd="0" parTransId="{42174C08-0066-8D47-B248-15C58F796BBC}" sibTransId="{2E8FC8E3-6482-9B43-9D9C-EECBE26E41A1}"/>
    <dgm:cxn modelId="{346A0D51-C38B-8141-9972-8F6F851166FB}" type="presOf" srcId="{D972FD33-0502-0C4A-B2B3-7B6A34C3289D}" destId="{4E30027B-38E3-7C4C-BB94-B8908D6C0C9D}" srcOrd="0" destOrd="0" presId="urn:microsoft.com/office/officeart/2005/8/layout/vList5"/>
    <dgm:cxn modelId="{E183A55D-0697-A14A-AB4F-1C36D347EAA4}" srcId="{0C346CDB-8033-C846-B047-0A3CE6A5A62B}" destId="{D46D1B96-FBD9-4D4C-A431-09B8A5A639EE}" srcOrd="1" destOrd="0" parTransId="{F6EB8AFF-185E-1649-9B1C-9E57A0A35CCB}" sibTransId="{AF68C548-F85B-FD46-9438-45F15C5DFCE2}"/>
    <dgm:cxn modelId="{80BEC763-37FD-2646-B277-BD4E0092BE75}" srcId="{6E1C8002-6AB9-C944-988F-90331E6208CA}" destId="{63D79B0A-6484-3441-A5CC-B0DF467FEFF1}" srcOrd="1" destOrd="0" parTransId="{462DC9ED-1B86-834A-A64E-F4CE217E7916}" sibTransId="{CD3D6D4B-19A2-EA4D-946E-2F9B06E7118E}"/>
    <dgm:cxn modelId="{B7487072-3C48-1945-AD86-550ED563C036}" type="presOf" srcId="{B76466BC-9773-9146-9DEE-05AC4B8890B9}" destId="{788E9ECA-58BD-7541-8129-DB548E5557B0}" srcOrd="0" destOrd="0" presId="urn:microsoft.com/office/officeart/2005/8/layout/vList5"/>
    <dgm:cxn modelId="{916F52B9-67CE-D248-A1D9-63A62B9699A8}" srcId="{0C346CDB-8033-C846-B047-0A3CE6A5A62B}" destId="{D972FD33-0502-0C4A-B2B3-7B6A34C3289D}" srcOrd="2" destOrd="0" parTransId="{6626F778-DA84-9B4E-8747-AAE031215AC0}" sibTransId="{702DDBE9-0C89-954E-91C0-8D1032224870}"/>
    <dgm:cxn modelId="{07A193C2-46FB-B040-BDD6-283D5FDE555B}" srcId="{D972FD33-0502-0C4A-B2B3-7B6A34C3289D}" destId="{B76466BC-9773-9146-9DEE-05AC4B8890B9}" srcOrd="0" destOrd="0" parTransId="{0DAC4C0D-08C2-AE40-A3A1-BDD623E73994}" sibTransId="{4CEFFD5A-CF69-1B41-8819-34DB6C92770C}"/>
    <dgm:cxn modelId="{EDDFBDC5-B7FF-1344-B871-262B90C3921C}" srcId="{D46D1B96-FBD9-4D4C-A431-09B8A5A639EE}" destId="{87A42D9F-FD00-C14D-B145-E5FB653588A4}" srcOrd="0" destOrd="0" parTransId="{C0E6FE8B-C009-D249-A7FF-B270E619C5BA}" sibTransId="{79A475F8-DB74-AE42-9CA4-80AB002CDE39}"/>
    <dgm:cxn modelId="{DC7A63CD-F59F-F146-9A9E-0D3608313C19}" type="presOf" srcId="{63D79B0A-6484-3441-A5CC-B0DF467FEFF1}" destId="{5DAD98B7-2CA5-864A-A827-3A134E5F7E61}" srcOrd="0" destOrd="1" presId="urn:microsoft.com/office/officeart/2005/8/layout/vList5"/>
    <dgm:cxn modelId="{CB141DDA-5071-AA42-87D7-9775DF77FC97}" srcId="{6E1C8002-6AB9-C944-988F-90331E6208CA}" destId="{B70D4450-E380-294A-8BA7-8451111E65FF}" srcOrd="0" destOrd="0" parTransId="{52ECC4B7-C412-E04D-8201-590F20906363}" sibTransId="{8DAB37DE-31ED-6D4A-B883-3B9FF00D5F03}"/>
    <dgm:cxn modelId="{84E83BDA-2857-9D47-98C3-998337DF3908}" type="presOf" srcId="{0C346CDB-8033-C846-B047-0A3CE6A5A62B}" destId="{12FF4D65-4779-1D4A-BAE1-04712B2514BF}" srcOrd="0" destOrd="0" presId="urn:microsoft.com/office/officeart/2005/8/layout/vList5"/>
    <dgm:cxn modelId="{8A2DBBDE-4CAA-B344-9C00-9D254C488910}" type="presOf" srcId="{87A42D9F-FD00-C14D-B145-E5FB653588A4}" destId="{4697D349-2382-9B4B-BC91-A95D61E41DB1}" srcOrd="0" destOrd="0" presId="urn:microsoft.com/office/officeart/2005/8/layout/vList5"/>
    <dgm:cxn modelId="{FAE3AC12-5A7F-6C4E-8680-53333AE15F08}" type="presParOf" srcId="{12FF4D65-4779-1D4A-BAE1-04712B2514BF}" destId="{C7E2B9E3-B0CB-4340-882E-345D1D60F574}" srcOrd="0" destOrd="0" presId="urn:microsoft.com/office/officeart/2005/8/layout/vList5"/>
    <dgm:cxn modelId="{DCA7B722-A73E-BE45-96F5-6C348F95E28C}" type="presParOf" srcId="{C7E2B9E3-B0CB-4340-882E-345D1D60F574}" destId="{FC00D2F5-44D2-7E48-8EC5-C33CFA21A33C}" srcOrd="0" destOrd="0" presId="urn:microsoft.com/office/officeart/2005/8/layout/vList5"/>
    <dgm:cxn modelId="{BDA65A9A-1110-314F-AF11-3F72DCD70C6B}" type="presParOf" srcId="{C7E2B9E3-B0CB-4340-882E-345D1D60F574}" destId="{5DAD98B7-2CA5-864A-A827-3A134E5F7E61}" srcOrd="1" destOrd="0" presId="urn:microsoft.com/office/officeart/2005/8/layout/vList5"/>
    <dgm:cxn modelId="{4FA7F29B-D368-1F4B-ACF8-895D89E25017}" type="presParOf" srcId="{12FF4D65-4779-1D4A-BAE1-04712B2514BF}" destId="{463ACBDB-AD3A-F54A-B0DE-F2D802743F76}" srcOrd="1" destOrd="0" presId="urn:microsoft.com/office/officeart/2005/8/layout/vList5"/>
    <dgm:cxn modelId="{F7948C5F-70BE-9242-9A3C-2A4C00424156}" type="presParOf" srcId="{12FF4D65-4779-1D4A-BAE1-04712B2514BF}" destId="{249F6912-D461-A84F-8494-6ED44C1F15A3}" srcOrd="2" destOrd="0" presId="urn:microsoft.com/office/officeart/2005/8/layout/vList5"/>
    <dgm:cxn modelId="{819C0A0D-B4ED-5041-ABB7-26CE99E78B76}" type="presParOf" srcId="{249F6912-D461-A84F-8494-6ED44C1F15A3}" destId="{65EC428A-970A-3B43-874D-FBF386D3019A}" srcOrd="0" destOrd="0" presId="urn:microsoft.com/office/officeart/2005/8/layout/vList5"/>
    <dgm:cxn modelId="{F666B0A0-24CB-9449-A257-8E67E47BA944}" type="presParOf" srcId="{249F6912-D461-A84F-8494-6ED44C1F15A3}" destId="{4697D349-2382-9B4B-BC91-A95D61E41DB1}" srcOrd="1" destOrd="0" presId="urn:microsoft.com/office/officeart/2005/8/layout/vList5"/>
    <dgm:cxn modelId="{9C8BE1E7-80F8-9046-9F19-326DADF4383B}" type="presParOf" srcId="{12FF4D65-4779-1D4A-BAE1-04712B2514BF}" destId="{73E9F2DC-0D7E-F348-A529-95DD60CF1CC8}" srcOrd="3" destOrd="0" presId="urn:microsoft.com/office/officeart/2005/8/layout/vList5"/>
    <dgm:cxn modelId="{10AF74E0-9093-1E4A-A4C0-EE67B010BB11}" type="presParOf" srcId="{12FF4D65-4779-1D4A-BAE1-04712B2514BF}" destId="{86486225-1D27-0749-82A3-0B28C91F821F}" srcOrd="4" destOrd="0" presId="urn:microsoft.com/office/officeart/2005/8/layout/vList5"/>
    <dgm:cxn modelId="{FB15680E-9521-BA42-B659-8990420AC131}" type="presParOf" srcId="{86486225-1D27-0749-82A3-0B28C91F821F}" destId="{4E30027B-38E3-7C4C-BB94-B8908D6C0C9D}" srcOrd="0" destOrd="0" presId="urn:microsoft.com/office/officeart/2005/8/layout/vList5"/>
    <dgm:cxn modelId="{EE25BAD9-7B62-0646-A54F-A9A14C6C2963}" type="presParOf" srcId="{86486225-1D27-0749-82A3-0B28C91F821F}" destId="{788E9ECA-58BD-7541-8129-DB548E5557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FCBA8D-FC81-6A43-B5EB-B870EE406CE8}" type="doc">
      <dgm:prSet loTypeId="urn:microsoft.com/office/officeart/2005/8/layout/process1" loCatId="" qsTypeId="urn:microsoft.com/office/officeart/2005/8/quickstyle/simple3" qsCatId="simple" csTypeId="urn:microsoft.com/office/officeart/2005/8/colors/accent1_2" csCatId="accent1" phldr="1"/>
      <dgm:spPr/>
    </dgm:pt>
    <dgm:pt modelId="{0921C5B2-FC88-C345-AC18-99731D9A5DEE}">
      <dgm:prSet phldrT="[Текст]"/>
      <dgm:spPr/>
      <dgm:t>
        <a:bodyPr/>
        <a:lstStyle/>
        <a:p>
          <a:r>
            <a:rPr lang="ru-RU" b="1" dirty="0"/>
            <a:t>Коммунальные услуги за декабрь (акт от декабря), счета поступили в январе, приемка в январе</a:t>
          </a:r>
        </a:p>
      </dgm:t>
    </dgm:pt>
    <dgm:pt modelId="{93A6DBEB-63DE-234F-BD86-931954BBE8D9}" type="parTrans" cxnId="{198A3BEA-8203-E746-A8A5-CE1DBC459D74}">
      <dgm:prSet/>
      <dgm:spPr/>
      <dgm:t>
        <a:bodyPr/>
        <a:lstStyle/>
        <a:p>
          <a:endParaRPr lang="ru-RU" b="1"/>
        </a:p>
      </dgm:t>
    </dgm:pt>
    <dgm:pt modelId="{1E1145CE-A6CA-044F-8476-B0C792821E54}" type="sibTrans" cxnId="{198A3BEA-8203-E746-A8A5-CE1DBC459D74}">
      <dgm:prSet/>
      <dgm:spPr/>
      <dgm:t>
        <a:bodyPr/>
        <a:lstStyle/>
        <a:p>
          <a:endParaRPr lang="ru-RU" b="1"/>
        </a:p>
      </dgm:t>
    </dgm:pt>
    <dgm:pt modelId="{559F8D3C-C813-824E-A64E-8BAC940CC5CF}">
      <dgm:prSet phldrT="[Текст]"/>
      <dgm:spPr/>
      <dgm:t>
        <a:bodyPr/>
        <a:lstStyle/>
        <a:p>
          <a:r>
            <a:rPr lang="ru-RU" b="1" dirty="0"/>
            <a:t>В учете и отчетности - по факту потребления (2022 год) + отложенные обязательства</a:t>
          </a:r>
        </a:p>
      </dgm:t>
    </dgm:pt>
    <dgm:pt modelId="{AAE63355-1BB6-9640-9094-F5F9A80B0C55}" type="parTrans" cxnId="{CAE5889B-E91A-B14E-B0DC-1E7D66D587A1}">
      <dgm:prSet/>
      <dgm:spPr/>
      <dgm:t>
        <a:bodyPr/>
        <a:lstStyle/>
        <a:p>
          <a:endParaRPr lang="ru-RU" b="1"/>
        </a:p>
      </dgm:t>
    </dgm:pt>
    <dgm:pt modelId="{E23FF256-0FB8-6B4B-B874-4F6F3811D9BC}" type="sibTrans" cxnId="{CAE5889B-E91A-B14E-B0DC-1E7D66D587A1}">
      <dgm:prSet/>
      <dgm:spPr/>
      <dgm:t>
        <a:bodyPr/>
        <a:lstStyle/>
        <a:p>
          <a:endParaRPr lang="ru-RU" b="1"/>
        </a:p>
      </dgm:t>
    </dgm:pt>
    <dgm:pt modelId="{A2E1656A-0671-9745-9DA6-3C338DFCA73B}" type="pres">
      <dgm:prSet presAssocID="{85FCBA8D-FC81-6A43-B5EB-B870EE406CE8}" presName="Name0" presStyleCnt="0">
        <dgm:presLayoutVars>
          <dgm:dir/>
          <dgm:resizeHandles val="exact"/>
        </dgm:presLayoutVars>
      </dgm:prSet>
      <dgm:spPr/>
    </dgm:pt>
    <dgm:pt modelId="{6517D49F-0F93-934A-B83D-77BAB1E74CDE}" type="pres">
      <dgm:prSet presAssocID="{0921C5B2-FC88-C345-AC18-99731D9A5DEE}" presName="node" presStyleLbl="node1" presStyleIdx="0" presStyleCnt="2">
        <dgm:presLayoutVars>
          <dgm:bulletEnabled val="1"/>
        </dgm:presLayoutVars>
      </dgm:prSet>
      <dgm:spPr/>
    </dgm:pt>
    <dgm:pt modelId="{A2892979-392D-844E-9F0E-4A6429C1C04C}" type="pres">
      <dgm:prSet presAssocID="{1E1145CE-A6CA-044F-8476-B0C792821E54}" presName="sibTrans" presStyleLbl="sibTrans2D1" presStyleIdx="0" presStyleCnt="1"/>
      <dgm:spPr/>
    </dgm:pt>
    <dgm:pt modelId="{26D5A544-3D11-1849-8960-00DC774FE3F0}" type="pres">
      <dgm:prSet presAssocID="{1E1145CE-A6CA-044F-8476-B0C792821E54}" presName="connectorText" presStyleLbl="sibTrans2D1" presStyleIdx="0" presStyleCnt="1"/>
      <dgm:spPr/>
    </dgm:pt>
    <dgm:pt modelId="{08DCF282-0A9A-9B4E-B88C-905DBFB8AD0E}" type="pres">
      <dgm:prSet presAssocID="{559F8D3C-C813-824E-A64E-8BAC940CC5CF}" presName="node" presStyleLbl="node1" presStyleIdx="1" presStyleCnt="2">
        <dgm:presLayoutVars>
          <dgm:bulletEnabled val="1"/>
        </dgm:presLayoutVars>
      </dgm:prSet>
      <dgm:spPr/>
    </dgm:pt>
  </dgm:ptLst>
  <dgm:cxnLst>
    <dgm:cxn modelId="{EBF94832-CAF5-3941-91D1-13B5405FA707}" type="presOf" srcId="{1E1145CE-A6CA-044F-8476-B0C792821E54}" destId="{26D5A544-3D11-1849-8960-00DC774FE3F0}" srcOrd="1" destOrd="0" presId="urn:microsoft.com/office/officeart/2005/8/layout/process1"/>
    <dgm:cxn modelId="{4CEC6D5B-9A67-6644-8C45-0BE6AD130FE3}" type="presOf" srcId="{1E1145CE-A6CA-044F-8476-B0C792821E54}" destId="{A2892979-392D-844E-9F0E-4A6429C1C04C}" srcOrd="0" destOrd="0" presId="urn:microsoft.com/office/officeart/2005/8/layout/process1"/>
    <dgm:cxn modelId="{27AED183-C528-8848-8456-A75602DBCE8A}" type="presOf" srcId="{0921C5B2-FC88-C345-AC18-99731D9A5DEE}" destId="{6517D49F-0F93-934A-B83D-77BAB1E74CDE}" srcOrd="0" destOrd="0" presId="urn:microsoft.com/office/officeart/2005/8/layout/process1"/>
    <dgm:cxn modelId="{CAE5889B-E91A-B14E-B0DC-1E7D66D587A1}" srcId="{85FCBA8D-FC81-6A43-B5EB-B870EE406CE8}" destId="{559F8D3C-C813-824E-A64E-8BAC940CC5CF}" srcOrd="1" destOrd="0" parTransId="{AAE63355-1BB6-9640-9094-F5F9A80B0C55}" sibTransId="{E23FF256-0FB8-6B4B-B874-4F6F3811D9BC}"/>
    <dgm:cxn modelId="{F94EFEB8-B419-AA42-913F-5B5937E79D24}" type="presOf" srcId="{559F8D3C-C813-824E-A64E-8BAC940CC5CF}" destId="{08DCF282-0A9A-9B4E-B88C-905DBFB8AD0E}" srcOrd="0" destOrd="0" presId="urn:microsoft.com/office/officeart/2005/8/layout/process1"/>
    <dgm:cxn modelId="{198A3BEA-8203-E746-A8A5-CE1DBC459D74}" srcId="{85FCBA8D-FC81-6A43-B5EB-B870EE406CE8}" destId="{0921C5B2-FC88-C345-AC18-99731D9A5DEE}" srcOrd="0" destOrd="0" parTransId="{93A6DBEB-63DE-234F-BD86-931954BBE8D9}" sibTransId="{1E1145CE-A6CA-044F-8476-B0C792821E54}"/>
    <dgm:cxn modelId="{960C1BFA-F6DC-B144-8D2F-5E3CCFD74A05}" type="presOf" srcId="{85FCBA8D-FC81-6A43-B5EB-B870EE406CE8}" destId="{A2E1656A-0671-9745-9DA6-3C338DFCA73B}" srcOrd="0" destOrd="0" presId="urn:microsoft.com/office/officeart/2005/8/layout/process1"/>
    <dgm:cxn modelId="{9EC9BA44-4B14-1A4E-BF57-BB9B83DDD772}" type="presParOf" srcId="{A2E1656A-0671-9745-9DA6-3C338DFCA73B}" destId="{6517D49F-0F93-934A-B83D-77BAB1E74CDE}" srcOrd="0" destOrd="0" presId="urn:microsoft.com/office/officeart/2005/8/layout/process1"/>
    <dgm:cxn modelId="{BDED41C6-3EA5-8F40-A96E-F5291F47949C}" type="presParOf" srcId="{A2E1656A-0671-9745-9DA6-3C338DFCA73B}" destId="{A2892979-392D-844E-9F0E-4A6429C1C04C}" srcOrd="1" destOrd="0" presId="urn:microsoft.com/office/officeart/2005/8/layout/process1"/>
    <dgm:cxn modelId="{228A421D-3194-414B-82C0-7DFEDC0B2949}" type="presParOf" srcId="{A2892979-392D-844E-9F0E-4A6429C1C04C}" destId="{26D5A544-3D11-1849-8960-00DC774FE3F0}" srcOrd="0" destOrd="0" presId="urn:microsoft.com/office/officeart/2005/8/layout/process1"/>
    <dgm:cxn modelId="{397CB4F8-833E-8A46-8801-6054718BD040}" type="presParOf" srcId="{A2E1656A-0671-9745-9DA6-3C338DFCA73B}" destId="{08DCF282-0A9A-9B4E-B88C-905DBFB8AD0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FCBA8D-FC81-6A43-B5EB-B870EE406CE8}" type="doc">
      <dgm:prSet loTypeId="urn:microsoft.com/office/officeart/2005/8/layout/process1" loCatId="" qsTypeId="urn:microsoft.com/office/officeart/2005/8/quickstyle/simple3" qsCatId="simple" csTypeId="urn:microsoft.com/office/officeart/2005/8/colors/accent1_2" csCatId="accent1" phldr="1"/>
      <dgm:spPr/>
    </dgm:pt>
    <dgm:pt modelId="{0921C5B2-FC88-C345-AC18-99731D9A5DEE}">
      <dgm:prSet phldrT="[Текст]"/>
      <dgm:spPr/>
      <dgm:t>
        <a:bodyPr/>
        <a:lstStyle/>
        <a:p>
          <a:r>
            <a:rPr lang="ru-RU" b="1" dirty="0"/>
            <a:t>Поступление средств ГЗ по результатам контроля</a:t>
          </a:r>
        </a:p>
        <a:p>
          <a:r>
            <a:rPr lang="ru-RU" b="1" dirty="0"/>
            <a:t>Учредитель –  1 401 10 153</a:t>
          </a:r>
        </a:p>
        <a:p>
          <a:r>
            <a:rPr lang="ru-RU" b="1" dirty="0"/>
            <a:t>Учреждение – КВР 853 КОСГУ 241 (</a:t>
          </a:r>
          <a:r>
            <a:rPr lang="ru-RU" b="1" dirty="0" err="1"/>
            <a:t>Дт</a:t>
          </a:r>
          <a:r>
            <a:rPr lang="ru-RU" b="1" dirty="0"/>
            <a:t> 401 20  </a:t>
          </a:r>
          <a:r>
            <a:rPr lang="ru-RU" b="1" dirty="0" err="1"/>
            <a:t>Кт</a:t>
          </a:r>
          <a:r>
            <a:rPr lang="ru-RU" b="1" dirty="0"/>
            <a:t> 303 05)</a:t>
          </a:r>
        </a:p>
      </dgm:t>
    </dgm:pt>
    <dgm:pt modelId="{93A6DBEB-63DE-234F-BD86-931954BBE8D9}" type="parTrans" cxnId="{198A3BEA-8203-E746-A8A5-CE1DBC459D74}">
      <dgm:prSet/>
      <dgm:spPr/>
      <dgm:t>
        <a:bodyPr/>
        <a:lstStyle/>
        <a:p>
          <a:endParaRPr lang="ru-RU" b="1"/>
        </a:p>
      </dgm:t>
    </dgm:pt>
    <dgm:pt modelId="{1E1145CE-A6CA-044F-8476-B0C792821E54}" type="sibTrans" cxnId="{198A3BEA-8203-E746-A8A5-CE1DBC459D74}">
      <dgm:prSet/>
      <dgm:spPr/>
      <dgm:t>
        <a:bodyPr/>
        <a:lstStyle/>
        <a:p>
          <a:endParaRPr lang="ru-RU" b="1"/>
        </a:p>
      </dgm:t>
    </dgm:pt>
    <dgm:pt modelId="{559F8D3C-C813-824E-A64E-8BAC940CC5CF}">
      <dgm:prSet phldrT="[Текст]"/>
      <dgm:spPr/>
      <dgm:t>
        <a:bodyPr/>
        <a:lstStyle/>
        <a:p>
          <a:r>
            <a:rPr lang="ru-RU" b="1" dirty="0"/>
            <a:t>Возврат ранее перечисленных средств ГЗ по решению суда – обратная корреспонденция</a:t>
          </a:r>
        </a:p>
      </dgm:t>
    </dgm:pt>
    <dgm:pt modelId="{AAE63355-1BB6-9640-9094-F5F9A80B0C55}" type="parTrans" cxnId="{CAE5889B-E91A-B14E-B0DC-1E7D66D587A1}">
      <dgm:prSet/>
      <dgm:spPr/>
      <dgm:t>
        <a:bodyPr/>
        <a:lstStyle/>
        <a:p>
          <a:endParaRPr lang="ru-RU" b="1"/>
        </a:p>
      </dgm:t>
    </dgm:pt>
    <dgm:pt modelId="{E23FF256-0FB8-6B4B-B874-4F6F3811D9BC}" type="sibTrans" cxnId="{CAE5889B-E91A-B14E-B0DC-1E7D66D587A1}">
      <dgm:prSet/>
      <dgm:spPr/>
      <dgm:t>
        <a:bodyPr/>
        <a:lstStyle/>
        <a:p>
          <a:endParaRPr lang="ru-RU" b="1"/>
        </a:p>
      </dgm:t>
    </dgm:pt>
    <dgm:pt modelId="{A2E1656A-0671-9745-9DA6-3C338DFCA73B}" type="pres">
      <dgm:prSet presAssocID="{85FCBA8D-FC81-6A43-B5EB-B870EE406CE8}" presName="Name0" presStyleCnt="0">
        <dgm:presLayoutVars>
          <dgm:dir/>
          <dgm:resizeHandles val="exact"/>
        </dgm:presLayoutVars>
      </dgm:prSet>
      <dgm:spPr/>
    </dgm:pt>
    <dgm:pt modelId="{6517D49F-0F93-934A-B83D-77BAB1E74CDE}" type="pres">
      <dgm:prSet presAssocID="{0921C5B2-FC88-C345-AC18-99731D9A5DEE}" presName="node" presStyleLbl="node1" presStyleIdx="0" presStyleCnt="2">
        <dgm:presLayoutVars>
          <dgm:bulletEnabled val="1"/>
        </dgm:presLayoutVars>
      </dgm:prSet>
      <dgm:spPr/>
    </dgm:pt>
    <dgm:pt modelId="{A2892979-392D-844E-9F0E-4A6429C1C04C}" type="pres">
      <dgm:prSet presAssocID="{1E1145CE-A6CA-044F-8476-B0C792821E54}" presName="sibTrans" presStyleLbl="sibTrans2D1" presStyleIdx="0" presStyleCnt="1"/>
      <dgm:spPr/>
    </dgm:pt>
    <dgm:pt modelId="{26D5A544-3D11-1849-8960-00DC774FE3F0}" type="pres">
      <dgm:prSet presAssocID="{1E1145CE-A6CA-044F-8476-B0C792821E54}" presName="connectorText" presStyleLbl="sibTrans2D1" presStyleIdx="0" presStyleCnt="1"/>
      <dgm:spPr/>
    </dgm:pt>
    <dgm:pt modelId="{08DCF282-0A9A-9B4E-B88C-905DBFB8AD0E}" type="pres">
      <dgm:prSet presAssocID="{559F8D3C-C813-824E-A64E-8BAC940CC5CF}" presName="node" presStyleLbl="node1" presStyleIdx="1" presStyleCnt="2">
        <dgm:presLayoutVars>
          <dgm:bulletEnabled val="1"/>
        </dgm:presLayoutVars>
      </dgm:prSet>
      <dgm:spPr/>
    </dgm:pt>
  </dgm:ptLst>
  <dgm:cxnLst>
    <dgm:cxn modelId="{EBF94832-CAF5-3941-91D1-13B5405FA707}" type="presOf" srcId="{1E1145CE-A6CA-044F-8476-B0C792821E54}" destId="{26D5A544-3D11-1849-8960-00DC774FE3F0}" srcOrd="1" destOrd="0" presId="urn:microsoft.com/office/officeart/2005/8/layout/process1"/>
    <dgm:cxn modelId="{4CEC6D5B-9A67-6644-8C45-0BE6AD130FE3}" type="presOf" srcId="{1E1145CE-A6CA-044F-8476-B0C792821E54}" destId="{A2892979-392D-844E-9F0E-4A6429C1C04C}" srcOrd="0" destOrd="0" presId="urn:microsoft.com/office/officeart/2005/8/layout/process1"/>
    <dgm:cxn modelId="{27AED183-C528-8848-8456-A75602DBCE8A}" type="presOf" srcId="{0921C5B2-FC88-C345-AC18-99731D9A5DEE}" destId="{6517D49F-0F93-934A-B83D-77BAB1E74CDE}" srcOrd="0" destOrd="0" presId="urn:microsoft.com/office/officeart/2005/8/layout/process1"/>
    <dgm:cxn modelId="{CAE5889B-E91A-B14E-B0DC-1E7D66D587A1}" srcId="{85FCBA8D-FC81-6A43-B5EB-B870EE406CE8}" destId="{559F8D3C-C813-824E-A64E-8BAC940CC5CF}" srcOrd="1" destOrd="0" parTransId="{AAE63355-1BB6-9640-9094-F5F9A80B0C55}" sibTransId="{E23FF256-0FB8-6B4B-B874-4F6F3811D9BC}"/>
    <dgm:cxn modelId="{F94EFEB8-B419-AA42-913F-5B5937E79D24}" type="presOf" srcId="{559F8D3C-C813-824E-A64E-8BAC940CC5CF}" destId="{08DCF282-0A9A-9B4E-B88C-905DBFB8AD0E}" srcOrd="0" destOrd="0" presId="urn:microsoft.com/office/officeart/2005/8/layout/process1"/>
    <dgm:cxn modelId="{198A3BEA-8203-E746-A8A5-CE1DBC459D74}" srcId="{85FCBA8D-FC81-6A43-B5EB-B870EE406CE8}" destId="{0921C5B2-FC88-C345-AC18-99731D9A5DEE}" srcOrd="0" destOrd="0" parTransId="{93A6DBEB-63DE-234F-BD86-931954BBE8D9}" sibTransId="{1E1145CE-A6CA-044F-8476-B0C792821E54}"/>
    <dgm:cxn modelId="{960C1BFA-F6DC-B144-8D2F-5E3CCFD74A05}" type="presOf" srcId="{85FCBA8D-FC81-6A43-B5EB-B870EE406CE8}" destId="{A2E1656A-0671-9745-9DA6-3C338DFCA73B}" srcOrd="0" destOrd="0" presId="urn:microsoft.com/office/officeart/2005/8/layout/process1"/>
    <dgm:cxn modelId="{9EC9BA44-4B14-1A4E-BF57-BB9B83DDD772}" type="presParOf" srcId="{A2E1656A-0671-9745-9DA6-3C338DFCA73B}" destId="{6517D49F-0F93-934A-B83D-77BAB1E74CDE}" srcOrd="0" destOrd="0" presId="urn:microsoft.com/office/officeart/2005/8/layout/process1"/>
    <dgm:cxn modelId="{BDED41C6-3EA5-8F40-A96E-F5291F47949C}" type="presParOf" srcId="{A2E1656A-0671-9745-9DA6-3C338DFCA73B}" destId="{A2892979-392D-844E-9F0E-4A6429C1C04C}" srcOrd="1" destOrd="0" presId="urn:microsoft.com/office/officeart/2005/8/layout/process1"/>
    <dgm:cxn modelId="{228A421D-3194-414B-82C0-7DFEDC0B2949}" type="presParOf" srcId="{A2892979-392D-844E-9F0E-4A6429C1C04C}" destId="{26D5A544-3D11-1849-8960-00DC774FE3F0}" srcOrd="0" destOrd="0" presId="urn:microsoft.com/office/officeart/2005/8/layout/process1"/>
    <dgm:cxn modelId="{397CB4F8-833E-8A46-8801-6054718BD040}" type="presParOf" srcId="{A2E1656A-0671-9745-9DA6-3C338DFCA73B}" destId="{08DCF282-0A9A-9B4E-B88C-905DBFB8AD0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FCBA8D-FC81-6A43-B5EB-B870EE406CE8}" type="doc">
      <dgm:prSet loTypeId="urn:microsoft.com/office/officeart/2005/8/layout/process1" loCatId="" qsTypeId="urn:microsoft.com/office/officeart/2005/8/quickstyle/simple3" qsCatId="simple" csTypeId="urn:microsoft.com/office/officeart/2005/8/colors/accent1_2" csCatId="accent1" phldr="1"/>
      <dgm:spPr/>
    </dgm:pt>
    <dgm:pt modelId="{0921C5B2-FC88-C345-AC18-99731D9A5DEE}">
      <dgm:prSet phldrT="[Текст]"/>
      <dgm:spPr/>
      <dgm:t>
        <a:bodyPr/>
        <a:lstStyle/>
        <a:p>
          <a:r>
            <a:rPr lang="ru-RU" b="1" dirty="0"/>
            <a:t>ЕНП</a:t>
          </a:r>
        </a:p>
      </dgm:t>
    </dgm:pt>
    <dgm:pt modelId="{93A6DBEB-63DE-234F-BD86-931954BBE8D9}" type="parTrans" cxnId="{198A3BEA-8203-E746-A8A5-CE1DBC459D74}">
      <dgm:prSet/>
      <dgm:spPr/>
      <dgm:t>
        <a:bodyPr/>
        <a:lstStyle/>
        <a:p>
          <a:endParaRPr lang="ru-RU" b="1"/>
        </a:p>
      </dgm:t>
    </dgm:pt>
    <dgm:pt modelId="{1E1145CE-A6CA-044F-8476-B0C792821E54}" type="sibTrans" cxnId="{198A3BEA-8203-E746-A8A5-CE1DBC459D74}">
      <dgm:prSet/>
      <dgm:spPr/>
      <dgm:t>
        <a:bodyPr/>
        <a:lstStyle/>
        <a:p>
          <a:endParaRPr lang="ru-RU" b="1"/>
        </a:p>
      </dgm:t>
    </dgm:pt>
    <dgm:pt modelId="{559F8D3C-C813-824E-A64E-8BAC940CC5CF}">
      <dgm:prSet phldrT="[Текст]"/>
      <dgm:spPr/>
      <dgm:t>
        <a:bodyPr/>
        <a:lstStyle/>
        <a:p>
          <a:r>
            <a:rPr lang="ru-RU" b="1" dirty="0"/>
            <a:t>В 0503Х69 – в дебиторской и кредиторской задолженности</a:t>
          </a:r>
        </a:p>
      </dgm:t>
    </dgm:pt>
    <dgm:pt modelId="{AAE63355-1BB6-9640-9094-F5F9A80B0C55}" type="parTrans" cxnId="{CAE5889B-E91A-B14E-B0DC-1E7D66D587A1}">
      <dgm:prSet/>
      <dgm:spPr/>
      <dgm:t>
        <a:bodyPr/>
        <a:lstStyle/>
        <a:p>
          <a:endParaRPr lang="ru-RU" b="1"/>
        </a:p>
      </dgm:t>
    </dgm:pt>
    <dgm:pt modelId="{E23FF256-0FB8-6B4B-B874-4F6F3811D9BC}" type="sibTrans" cxnId="{CAE5889B-E91A-B14E-B0DC-1E7D66D587A1}">
      <dgm:prSet/>
      <dgm:spPr/>
      <dgm:t>
        <a:bodyPr/>
        <a:lstStyle/>
        <a:p>
          <a:endParaRPr lang="ru-RU" b="1"/>
        </a:p>
      </dgm:t>
    </dgm:pt>
    <dgm:pt modelId="{A2E1656A-0671-9745-9DA6-3C338DFCA73B}" type="pres">
      <dgm:prSet presAssocID="{85FCBA8D-FC81-6A43-B5EB-B870EE406CE8}" presName="Name0" presStyleCnt="0">
        <dgm:presLayoutVars>
          <dgm:dir/>
          <dgm:resizeHandles val="exact"/>
        </dgm:presLayoutVars>
      </dgm:prSet>
      <dgm:spPr/>
    </dgm:pt>
    <dgm:pt modelId="{6517D49F-0F93-934A-B83D-77BAB1E74CDE}" type="pres">
      <dgm:prSet presAssocID="{0921C5B2-FC88-C345-AC18-99731D9A5DEE}" presName="node" presStyleLbl="node1" presStyleIdx="0" presStyleCnt="2" custLinFactNeighborX="-117" custLinFactNeighborY="-29630">
        <dgm:presLayoutVars>
          <dgm:bulletEnabled val="1"/>
        </dgm:presLayoutVars>
      </dgm:prSet>
      <dgm:spPr/>
    </dgm:pt>
    <dgm:pt modelId="{A2892979-392D-844E-9F0E-4A6429C1C04C}" type="pres">
      <dgm:prSet presAssocID="{1E1145CE-A6CA-044F-8476-B0C792821E54}" presName="sibTrans" presStyleLbl="sibTrans2D1" presStyleIdx="0" presStyleCnt="1"/>
      <dgm:spPr/>
    </dgm:pt>
    <dgm:pt modelId="{26D5A544-3D11-1849-8960-00DC774FE3F0}" type="pres">
      <dgm:prSet presAssocID="{1E1145CE-A6CA-044F-8476-B0C792821E54}" presName="connectorText" presStyleLbl="sibTrans2D1" presStyleIdx="0" presStyleCnt="1"/>
      <dgm:spPr/>
    </dgm:pt>
    <dgm:pt modelId="{08DCF282-0A9A-9B4E-B88C-905DBFB8AD0E}" type="pres">
      <dgm:prSet presAssocID="{559F8D3C-C813-824E-A64E-8BAC940CC5CF}" presName="node" presStyleLbl="node1" presStyleIdx="1" presStyleCnt="2">
        <dgm:presLayoutVars>
          <dgm:bulletEnabled val="1"/>
        </dgm:presLayoutVars>
      </dgm:prSet>
      <dgm:spPr/>
    </dgm:pt>
  </dgm:ptLst>
  <dgm:cxnLst>
    <dgm:cxn modelId="{EBF94832-CAF5-3941-91D1-13B5405FA707}" type="presOf" srcId="{1E1145CE-A6CA-044F-8476-B0C792821E54}" destId="{26D5A544-3D11-1849-8960-00DC774FE3F0}" srcOrd="1" destOrd="0" presId="urn:microsoft.com/office/officeart/2005/8/layout/process1"/>
    <dgm:cxn modelId="{4CEC6D5B-9A67-6644-8C45-0BE6AD130FE3}" type="presOf" srcId="{1E1145CE-A6CA-044F-8476-B0C792821E54}" destId="{A2892979-392D-844E-9F0E-4A6429C1C04C}" srcOrd="0" destOrd="0" presId="urn:microsoft.com/office/officeart/2005/8/layout/process1"/>
    <dgm:cxn modelId="{27AED183-C528-8848-8456-A75602DBCE8A}" type="presOf" srcId="{0921C5B2-FC88-C345-AC18-99731D9A5DEE}" destId="{6517D49F-0F93-934A-B83D-77BAB1E74CDE}" srcOrd="0" destOrd="0" presId="urn:microsoft.com/office/officeart/2005/8/layout/process1"/>
    <dgm:cxn modelId="{CAE5889B-E91A-B14E-B0DC-1E7D66D587A1}" srcId="{85FCBA8D-FC81-6A43-B5EB-B870EE406CE8}" destId="{559F8D3C-C813-824E-A64E-8BAC940CC5CF}" srcOrd="1" destOrd="0" parTransId="{AAE63355-1BB6-9640-9094-F5F9A80B0C55}" sibTransId="{E23FF256-0FB8-6B4B-B874-4F6F3811D9BC}"/>
    <dgm:cxn modelId="{F94EFEB8-B419-AA42-913F-5B5937E79D24}" type="presOf" srcId="{559F8D3C-C813-824E-A64E-8BAC940CC5CF}" destId="{08DCF282-0A9A-9B4E-B88C-905DBFB8AD0E}" srcOrd="0" destOrd="0" presId="urn:microsoft.com/office/officeart/2005/8/layout/process1"/>
    <dgm:cxn modelId="{198A3BEA-8203-E746-A8A5-CE1DBC459D74}" srcId="{85FCBA8D-FC81-6A43-B5EB-B870EE406CE8}" destId="{0921C5B2-FC88-C345-AC18-99731D9A5DEE}" srcOrd="0" destOrd="0" parTransId="{93A6DBEB-63DE-234F-BD86-931954BBE8D9}" sibTransId="{1E1145CE-A6CA-044F-8476-B0C792821E54}"/>
    <dgm:cxn modelId="{960C1BFA-F6DC-B144-8D2F-5E3CCFD74A05}" type="presOf" srcId="{85FCBA8D-FC81-6A43-B5EB-B870EE406CE8}" destId="{A2E1656A-0671-9745-9DA6-3C338DFCA73B}" srcOrd="0" destOrd="0" presId="urn:microsoft.com/office/officeart/2005/8/layout/process1"/>
    <dgm:cxn modelId="{9EC9BA44-4B14-1A4E-BF57-BB9B83DDD772}" type="presParOf" srcId="{A2E1656A-0671-9745-9DA6-3C338DFCA73B}" destId="{6517D49F-0F93-934A-B83D-77BAB1E74CDE}" srcOrd="0" destOrd="0" presId="urn:microsoft.com/office/officeart/2005/8/layout/process1"/>
    <dgm:cxn modelId="{BDED41C6-3EA5-8F40-A96E-F5291F47949C}" type="presParOf" srcId="{A2E1656A-0671-9745-9DA6-3C338DFCA73B}" destId="{A2892979-392D-844E-9F0E-4A6429C1C04C}" srcOrd="1" destOrd="0" presId="urn:microsoft.com/office/officeart/2005/8/layout/process1"/>
    <dgm:cxn modelId="{228A421D-3194-414B-82C0-7DFEDC0B2949}" type="presParOf" srcId="{A2892979-392D-844E-9F0E-4A6429C1C04C}" destId="{26D5A544-3D11-1849-8960-00DC774FE3F0}" srcOrd="0" destOrd="0" presId="urn:microsoft.com/office/officeart/2005/8/layout/process1"/>
    <dgm:cxn modelId="{397CB4F8-833E-8A46-8801-6054718BD040}" type="presParOf" srcId="{A2E1656A-0671-9745-9DA6-3C338DFCA73B}" destId="{08DCF282-0A9A-9B4E-B88C-905DBFB8AD0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5FCBA8D-FC81-6A43-B5EB-B870EE406CE8}" type="doc">
      <dgm:prSet loTypeId="urn:microsoft.com/office/officeart/2005/8/layout/process1" loCatId="" qsTypeId="urn:microsoft.com/office/officeart/2005/8/quickstyle/simple3" qsCatId="simple" csTypeId="urn:microsoft.com/office/officeart/2005/8/colors/accent1_2" csCatId="accent1" phldr="1"/>
      <dgm:spPr/>
    </dgm:pt>
    <dgm:pt modelId="{0921C5B2-FC88-C345-AC18-99731D9A5DEE}">
      <dgm:prSet phldrT="[Текст]"/>
      <dgm:spPr/>
      <dgm:t>
        <a:bodyPr/>
        <a:lstStyle/>
        <a:p>
          <a:r>
            <a:rPr lang="ru-RU" b="1" dirty="0"/>
            <a:t>0503128-НП</a:t>
          </a:r>
        </a:p>
      </dgm:t>
    </dgm:pt>
    <dgm:pt modelId="{93A6DBEB-63DE-234F-BD86-931954BBE8D9}" type="parTrans" cxnId="{198A3BEA-8203-E746-A8A5-CE1DBC459D74}">
      <dgm:prSet/>
      <dgm:spPr/>
      <dgm:t>
        <a:bodyPr/>
        <a:lstStyle/>
        <a:p>
          <a:endParaRPr lang="ru-RU" b="1"/>
        </a:p>
      </dgm:t>
    </dgm:pt>
    <dgm:pt modelId="{1E1145CE-A6CA-044F-8476-B0C792821E54}" type="sibTrans" cxnId="{198A3BEA-8203-E746-A8A5-CE1DBC459D74}">
      <dgm:prSet/>
      <dgm:spPr/>
      <dgm:t>
        <a:bodyPr/>
        <a:lstStyle/>
        <a:p>
          <a:endParaRPr lang="ru-RU" b="1"/>
        </a:p>
      </dgm:t>
    </dgm:pt>
    <dgm:pt modelId="{559F8D3C-C813-824E-A64E-8BAC940CC5CF}">
      <dgm:prSet phldrT="[Текст]"/>
      <dgm:spPr/>
      <dgm:t>
        <a:bodyPr/>
        <a:lstStyle/>
        <a:p>
          <a:r>
            <a:rPr lang="ru-RU" b="1" dirty="0"/>
            <a:t>Предоставление уточненного отчета – нет, раскрытие инфо в ПЗ за отчетный период, в котором ошибка выявлена</a:t>
          </a:r>
        </a:p>
      </dgm:t>
    </dgm:pt>
    <dgm:pt modelId="{AAE63355-1BB6-9640-9094-F5F9A80B0C55}" type="parTrans" cxnId="{CAE5889B-E91A-B14E-B0DC-1E7D66D587A1}">
      <dgm:prSet/>
      <dgm:spPr/>
      <dgm:t>
        <a:bodyPr/>
        <a:lstStyle/>
        <a:p>
          <a:endParaRPr lang="ru-RU" b="1"/>
        </a:p>
      </dgm:t>
    </dgm:pt>
    <dgm:pt modelId="{E23FF256-0FB8-6B4B-B874-4F6F3811D9BC}" type="sibTrans" cxnId="{CAE5889B-E91A-B14E-B0DC-1E7D66D587A1}">
      <dgm:prSet/>
      <dgm:spPr/>
      <dgm:t>
        <a:bodyPr/>
        <a:lstStyle/>
        <a:p>
          <a:endParaRPr lang="ru-RU" b="1"/>
        </a:p>
      </dgm:t>
    </dgm:pt>
    <dgm:pt modelId="{A2E1656A-0671-9745-9DA6-3C338DFCA73B}" type="pres">
      <dgm:prSet presAssocID="{85FCBA8D-FC81-6A43-B5EB-B870EE406CE8}" presName="Name0" presStyleCnt="0">
        <dgm:presLayoutVars>
          <dgm:dir/>
          <dgm:resizeHandles val="exact"/>
        </dgm:presLayoutVars>
      </dgm:prSet>
      <dgm:spPr/>
    </dgm:pt>
    <dgm:pt modelId="{6517D49F-0F93-934A-B83D-77BAB1E74CDE}" type="pres">
      <dgm:prSet presAssocID="{0921C5B2-FC88-C345-AC18-99731D9A5DEE}" presName="node" presStyleLbl="node1" presStyleIdx="0" presStyleCnt="2">
        <dgm:presLayoutVars>
          <dgm:bulletEnabled val="1"/>
        </dgm:presLayoutVars>
      </dgm:prSet>
      <dgm:spPr/>
    </dgm:pt>
    <dgm:pt modelId="{A2892979-392D-844E-9F0E-4A6429C1C04C}" type="pres">
      <dgm:prSet presAssocID="{1E1145CE-A6CA-044F-8476-B0C792821E54}" presName="sibTrans" presStyleLbl="sibTrans2D1" presStyleIdx="0" presStyleCnt="1"/>
      <dgm:spPr/>
    </dgm:pt>
    <dgm:pt modelId="{26D5A544-3D11-1849-8960-00DC774FE3F0}" type="pres">
      <dgm:prSet presAssocID="{1E1145CE-A6CA-044F-8476-B0C792821E54}" presName="connectorText" presStyleLbl="sibTrans2D1" presStyleIdx="0" presStyleCnt="1"/>
      <dgm:spPr/>
    </dgm:pt>
    <dgm:pt modelId="{08DCF282-0A9A-9B4E-B88C-905DBFB8AD0E}" type="pres">
      <dgm:prSet presAssocID="{559F8D3C-C813-824E-A64E-8BAC940CC5CF}" presName="node" presStyleLbl="node1" presStyleIdx="1" presStyleCnt="2">
        <dgm:presLayoutVars>
          <dgm:bulletEnabled val="1"/>
        </dgm:presLayoutVars>
      </dgm:prSet>
      <dgm:spPr/>
    </dgm:pt>
  </dgm:ptLst>
  <dgm:cxnLst>
    <dgm:cxn modelId="{EBF94832-CAF5-3941-91D1-13B5405FA707}" type="presOf" srcId="{1E1145CE-A6CA-044F-8476-B0C792821E54}" destId="{26D5A544-3D11-1849-8960-00DC774FE3F0}" srcOrd="1" destOrd="0" presId="urn:microsoft.com/office/officeart/2005/8/layout/process1"/>
    <dgm:cxn modelId="{4CEC6D5B-9A67-6644-8C45-0BE6AD130FE3}" type="presOf" srcId="{1E1145CE-A6CA-044F-8476-B0C792821E54}" destId="{A2892979-392D-844E-9F0E-4A6429C1C04C}" srcOrd="0" destOrd="0" presId="urn:microsoft.com/office/officeart/2005/8/layout/process1"/>
    <dgm:cxn modelId="{27AED183-C528-8848-8456-A75602DBCE8A}" type="presOf" srcId="{0921C5B2-FC88-C345-AC18-99731D9A5DEE}" destId="{6517D49F-0F93-934A-B83D-77BAB1E74CDE}" srcOrd="0" destOrd="0" presId="urn:microsoft.com/office/officeart/2005/8/layout/process1"/>
    <dgm:cxn modelId="{CAE5889B-E91A-B14E-B0DC-1E7D66D587A1}" srcId="{85FCBA8D-FC81-6A43-B5EB-B870EE406CE8}" destId="{559F8D3C-C813-824E-A64E-8BAC940CC5CF}" srcOrd="1" destOrd="0" parTransId="{AAE63355-1BB6-9640-9094-F5F9A80B0C55}" sibTransId="{E23FF256-0FB8-6B4B-B874-4F6F3811D9BC}"/>
    <dgm:cxn modelId="{F94EFEB8-B419-AA42-913F-5B5937E79D24}" type="presOf" srcId="{559F8D3C-C813-824E-A64E-8BAC940CC5CF}" destId="{08DCF282-0A9A-9B4E-B88C-905DBFB8AD0E}" srcOrd="0" destOrd="0" presId="urn:microsoft.com/office/officeart/2005/8/layout/process1"/>
    <dgm:cxn modelId="{198A3BEA-8203-E746-A8A5-CE1DBC459D74}" srcId="{85FCBA8D-FC81-6A43-B5EB-B870EE406CE8}" destId="{0921C5B2-FC88-C345-AC18-99731D9A5DEE}" srcOrd="0" destOrd="0" parTransId="{93A6DBEB-63DE-234F-BD86-931954BBE8D9}" sibTransId="{1E1145CE-A6CA-044F-8476-B0C792821E54}"/>
    <dgm:cxn modelId="{960C1BFA-F6DC-B144-8D2F-5E3CCFD74A05}" type="presOf" srcId="{85FCBA8D-FC81-6A43-B5EB-B870EE406CE8}" destId="{A2E1656A-0671-9745-9DA6-3C338DFCA73B}" srcOrd="0" destOrd="0" presId="urn:microsoft.com/office/officeart/2005/8/layout/process1"/>
    <dgm:cxn modelId="{9EC9BA44-4B14-1A4E-BF57-BB9B83DDD772}" type="presParOf" srcId="{A2E1656A-0671-9745-9DA6-3C338DFCA73B}" destId="{6517D49F-0F93-934A-B83D-77BAB1E74CDE}" srcOrd="0" destOrd="0" presId="urn:microsoft.com/office/officeart/2005/8/layout/process1"/>
    <dgm:cxn modelId="{BDED41C6-3EA5-8F40-A96E-F5291F47949C}" type="presParOf" srcId="{A2E1656A-0671-9745-9DA6-3C338DFCA73B}" destId="{A2892979-392D-844E-9F0E-4A6429C1C04C}" srcOrd="1" destOrd="0" presId="urn:microsoft.com/office/officeart/2005/8/layout/process1"/>
    <dgm:cxn modelId="{228A421D-3194-414B-82C0-7DFEDC0B2949}" type="presParOf" srcId="{A2892979-392D-844E-9F0E-4A6429C1C04C}" destId="{26D5A544-3D11-1849-8960-00DC774FE3F0}" srcOrd="0" destOrd="0" presId="urn:microsoft.com/office/officeart/2005/8/layout/process1"/>
    <dgm:cxn modelId="{397CB4F8-833E-8A46-8801-6054718BD040}" type="presParOf" srcId="{A2E1656A-0671-9745-9DA6-3C338DFCA73B}" destId="{08DCF282-0A9A-9B4E-B88C-905DBFB8AD0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FCBA8D-FC81-6A43-B5EB-B870EE406CE8}" type="doc">
      <dgm:prSet loTypeId="urn:microsoft.com/office/officeart/2005/8/layout/process1" loCatId="" qsTypeId="urn:microsoft.com/office/officeart/2005/8/quickstyle/simple3" qsCatId="simple" csTypeId="urn:microsoft.com/office/officeart/2005/8/colors/accent1_2" csCatId="accent1" phldr="1"/>
      <dgm:spPr/>
    </dgm:pt>
    <dgm:pt modelId="{0921C5B2-FC88-C345-AC18-99731D9A5DEE}">
      <dgm:prSet phldrT="[Текст]"/>
      <dgm:spPr/>
      <dgm:t>
        <a:bodyPr/>
        <a:lstStyle/>
        <a:p>
          <a:r>
            <a:rPr lang="ru-RU" b="1" dirty="0"/>
            <a:t>Входящие остатки по консолидируемым показателям</a:t>
          </a:r>
        </a:p>
      </dgm:t>
    </dgm:pt>
    <dgm:pt modelId="{93A6DBEB-63DE-234F-BD86-931954BBE8D9}" type="parTrans" cxnId="{198A3BEA-8203-E746-A8A5-CE1DBC459D74}">
      <dgm:prSet/>
      <dgm:spPr/>
      <dgm:t>
        <a:bodyPr/>
        <a:lstStyle/>
        <a:p>
          <a:endParaRPr lang="ru-RU" b="1"/>
        </a:p>
      </dgm:t>
    </dgm:pt>
    <dgm:pt modelId="{1E1145CE-A6CA-044F-8476-B0C792821E54}" type="sibTrans" cxnId="{198A3BEA-8203-E746-A8A5-CE1DBC459D74}">
      <dgm:prSet/>
      <dgm:spPr/>
      <dgm:t>
        <a:bodyPr/>
        <a:lstStyle/>
        <a:p>
          <a:endParaRPr lang="ru-RU" b="1"/>
        </a:p>
      </dgm:t>
    </dgm:pt>
    <dgm:pt modelId="{559F8D3C-C813-824E-A64E-8BAC940CC5CF}">
      <dgm:prSet phldrT="[Текст]"/>
      <dgm:spPr/>
      <dgm:t>
        <a:bodyPr/>
        <a:lstStyle/>
        <a:p>
          <a:r>
            <a:rPr lang="ru-RU" b="1" dirty="0"/>
            <a:t>Исправление ошибок – в общем </a:t>
          </a:r>
          <a:r>
            <a:rPr lang="ru-RU" b="1" dirty="0" err="1"/>
            <a:t>порчядке</a:t>
          </a:r>
          <a:endParaRPr lang="ru-RU" b="1" dirty="0"/>
        </a:p>
      </dgm:t>
    </dgm:pt>
    <dgm:pt modelId="{AAE63355-1BB6-9640-9094-F5F9A80B0C55}" type="parTrans" cxnId="{CAE5889B-E91A-B14E-B0DC-1E7D66D587A1}">
      <dgm:prSet/>
      <dgm:spPr/>
      <dgm:t>
        <a:bodyPr/>
        <a:lstStyle/>
        <a:p>
          <a:endParaRPr lang="ru-RU" b="1"/>
        </a:p>
      </dgm:t>
    </dgm:pt>
    <dgm:pt modelId="{E23FF256-0FB8-6B4B-B874-4F6F3811D9BC}" type="sibTrans" cxnId="{CAE5889B-E91A-B14E-B0DC-1E7D66D587A1}">
      <dgm:prSet/>
      <dgm:spPr/>
      <dgm:t>
        <a:bodyPr/>
        <a:lstStyle/>
        <a:p>
          <a:endParaRPr lang="ru-RU" b="1"/>
        </a:p>
      </dgm:t>
    </dgm:pt>
    <dgm:pt modelId="{A2E1656A-0671-9745-9DA6-3C338DFCA73B}" type="pres">
      <dgm:prSet presAssocID="{85FCBA8D-FC81-6A43-B5EB-B870EE406CE8}" presName="Name0" presStyleCnt="0">
        <dgm:presLayoutVars>
          <dgm:dir/>
          <dgm:resizeHandles val="exact"/>
        </dgm:presLayoutVars>
      </dgm:prSet>
      <dgm:spPr/>
    </dgm:pt>
    <dgm:pt modelId="{6517D49F-0F93-934A-B83D-77BAB1E74CDE}" type="pres">
      <dgm:prSet presAssocID="{0921C5B2-FC88-C345-AC18-99731D9A5DEE}" presName="node" presStyleLbl="node1" presStyleIdx="0" presStyleCnt="2" custLinFactNeighborX="-823" custLinFactNeighborY="-385">
        <dgm:presLayoutVars>
          <dgm:bulletEnabled val="1"/>
        </dgm:presLayoutVars>
      </dgm:prSet>
      <dgm:spPr/>
    </dgm:pt>
    <dgm:pt modelId="{A2892979-392D-844E-9F0E-4A6429C1C04C}" type="pres">
      <dgm:prSet presAssocID="{1E1145CE-A6CA-044F-8476-B0C792821E54}" presName="sibTrans" presStyleLbl="sibTrans2D1" presStyleIdx="0" presStyleCnt="1"/>
      <dgm:spPr/>
    </dgm:pt>
    <dgm:pt modelId="{26D5A544-3D11-1849-8960-00DC774FE3F0}" type="pres">
      <dgm:prSet presAssocID="{1E1145CE-A6CA-044F-8476-B0C792821E54}" presName="connectorText" presStyleLbl="sibTrans2D1" presStyleIdx="0" presStyleCnt="1"/>
      <dgm:spPr/>
    </dgm:pt>
    <dgm:pt modelId="{08DCF282-0A9A-9B4E-B88C-905DBFB8AD0E}" type="pres">
      <dgm:prSet presAssocID="{559F8D3C-C813-824E-A64E-8BAC940CC5CF}" presName="node" presStyleLbl="node1" presStyleIdx="1" presStyleCnt="2">
        <dgm:presLayoutVars>
          <dgm:bulletEnabled val="1"/>
        </dgm:presLayoutVars>
      </dgm:prSet>
      <dgm:spPr/>
    </dgm:pt>
  </dgm:ptLst>
  <dgm:cxnLst>
    <dgm:cxn modelId="{EBF94832-CAF5-3941-91D1-13B5405FA707}" type="presOf" srcId="{1E1145CE-A6CA-044F-8476-B0C792821E54}" destId="{26D5A544-3D11-1849-8960-00DC774FE3F0}" srcOrd="1" destOrd="0" presId="urn:microsoft.com/office/officeart/2005/8/layout/process1"/>
    <dgm:cxn modelId="{4CEC6D5B-9A67-6644-8C45-0BE6AD130FE3}" type="presOf" srcId="{1E1145CE-A6CA-044F-8476-B0C792821E54}" destId="{A2892979-392D-844E-9F0E-4A6429C1C04C}" srcOrd="0" destOrd="0" presId="urn:microsoft.com/office/officeart/2005/8/layout/process1"/>
    <dgm:cxn modelId="{27AED183-C528-8848-8456-A75602DBCE8A}" type="presOf" srcId="{0921C5B2-FC88-C345-AC18-99731D9A5DEE}" destId="{6517D49F-0F93-934A-B83D-77BAB1E74CDE}" srcOrd="0" destOrd="0" presId="urn:microsoft.com/office/officeart/2005/8/layout/process1"/>
    <dgm:cxn modelId="{CAE5889B-E91A-B14E-B0DC-1E7D66D587A1}" srcId="{85FCBA8D-FC81-6A43-B5EB-B870EE406CE8}" destId="{559F8D3C-C813-824E-A64E-8BAC940CC5CF}" srcOrd="1" destOrd="0" parTransId="{AAE63355-1BB6-9640-9094-F5F9A80B0C55}" sibTransId="{E23FF256-0FB8-6B4B-B874-4F6F3811D9BC}"/>
    <dgm:cxn modelId="{F94EFEB8-B419-AA42-913F-5B5937E79D24}" type="presOf" srcId="{559F8D3C-C813-824E-A64E-8BAC940CC5CF}" destId="{08DCF282-0A9A-9B4E-B88C-905DBFB8AD0E}" srcOrd="0" destOrd="0" presId="urn:microsoft.com/office/officeart/2005/8/layout/process1"/>
    <dgm:cxn modelId="{198A3BEA-8203-E746-A8A5-CE1DBC459D74}" srcId="{85FCBA8D-FC81-6A43-B5EB-B870EE406CE8}" destId="{0921C5B2-FC88-C345-AC18-99731D9A5DEE}" srcOrd="0" destOrd="0" parTransId="{93A6DBEB-63DE-234F-BD86-931954BBE8D9}" sibTransId="{1E1145CE-A6CA-044F-8476-B0C792821E54}"/>
    <dgm:cxn modelId="{960C1BFA-F6DC-B144-8D2F-5E3CCFD74A05}" type="presOf" srcId="{85FCBA8D-FC81-6A43-B5EB-B870EE406CE8}" destId="{A2E1656A-0671-9745-9DA6-3C338DFCA73B}" srcOrd="0" destOrd="0" presId="urn:microsoft.com/office/officeart/2005/8/layout/process1"/>
    <dgm:cxn modelId="{9EC9BA44-4B14-1A4E-BF57-BB9B83DDD772}" type="presParOf" srcId="{A2E1656A-0671-9745-9DA6-3C338DFCA73B}" destId="{6517D49F-0F93-934A-B83D-77BAB1E74CDE}" srcOrd="0" destOrd="0" presId="urn:microsoft.com/office/officeart/2005/8/layout/process1"/>
    <dgm:cxn modelId="{BDED41C6-3EA5-8F40-A96E-F5291F47949C}" type="presParOf" srcId="{A2E1656A-0671-9745-9DA6-3C338DFCA73B}" destId="{A2892979-392D-844E-9F0E-4A6429C1C04C}" srcOrd="1" destOrd="0" presId="urn:microsoft.com/office/officeart/2005/8/layout/process1"/>
    <dgm:cxn modelId="{228A421D-3194-414B-82C0-7DFEDC0B2949}" type="presParOf" srcId="{A2892979-392D-844E-9F0E-4A6429C1C04C}" destId="{26D5A544-3D11-1849-8960-00DC774FE3F0}" srcOrd="0" destOrd="0" presId="urn:microsoft.com/office/officeart/2005/8/layout/process1"/>
    <dgm:cxn modelId="{397CB4F8-833E-8A46-8801-6054718BD040}" type="presParOf" srcId="{A2E1656A-0671-9745-9DA6-3C338DFCA73B}" destId="{08DCF282-0A9A-9B4E-B88C-905DBFB8AD0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7B45F5A-9348-0B44-8E0A-F60CB7EB37FF}" type="doc">
      <dgm:prSet loTypeId="urn:microsoft.com/office/officeart/2005/8/layout/arrow4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D93BB1-6A2F-3B4A-BF9E-00D3E0E17CC6}">
      <dgm:prSet phldrT="[Текст]" custT="1"/>
      <dgm:spPr/>
      <dgm:t>
        <a:bodyPr/>
        <a:lstStyle/>
        <a:p>
          <a:pPr algn="ctr"/>
          <a:r>
            <a:rPr lang="ru-RU" sz="2400" b="1" dirty="0" err="1"/>
            <a:t>Межотчетным</a:t>
          </a:r>
          <a:r>
            <a:rPr lang="ru-RU" sz="2400" b="1" dirty="0"/>
            <a:t> периодом</a:t>
          </a:r>
        </a:p>
      </dgm:t>
    </dgm:pt>
    <dgm:pt modelId="{05958EBC-8B8C-1347-9BE7-F72F90AD83AB}" type="parTrans" cxnId="{E79D7F81-EBA7-5B46-A9CF-BD677D2F12DE}">
      <dgm:prSet/>
      <dgm:spPr/>
      <dgm:t>
        <a:bodyPr/>
        <a:lstStyle/>
        <a:p>
          <a:endParaRPr lang="ru-RU" sz="2400"/>
        </a:p>
      </dgm:t>
    </dgm:pt>
    <dgm:pt modelId="{C63C1AE1-9C5C-DE44-877A-0FA908F2B11A}" type="sibTrans" cxnId="{E79D7F81-EBA7-5B46-A9CF-BD677D2F12DE}">
      <dgm:prSet/>
      <dgm:spPr/>
      <dgm:t>
        <a:bodyPr/>
        <a:lstStyle/>
        <a:p>
          <a:endParaRPr lang="ru-RU" sz="2400"/>
        </a:p>
      </dgm:t>
    </dgm:pt>
    <dgm:pt modelId="{26D9135D-5578-2943-A02F-F016309F3BCC}">
      <dgm:prSet phldrT="[Текст]" custT="1"/>
      <dgm:spPr/>
      <dgm:t>
        <a:bodyPr/>
        <a:lstStyle/>
        <a:p>
          <a:r>
            <a:rPr lang="ru-RU" sz="2400" dirty="0"/>
            <a:t>Биологические активы</a:t>
          </a:r>
        </a:p>
      </dgm:t>
    </dgm:pt>
    <dgm:pt modelId="{C377FA89-39DB-CB43-AE81-D99DCBCD5B26}" type="parTrans" cxnId="{B5873612-778C-4649-8394-E6C31B085B1E}">
      <dgm:prSet/>
      <dgm:spPr/>
      <dgm:t>
        <a:bodyPr/>
        <a:lstStyle/>
        <a:p>
          <a:endParaRPr lang="ru-RU" sz="2400"/>
        </a:p>
      </dgm:t>
    </dgm:pt>
    <dgm:pt modelId="{6013168A-025C-B54E-909C-4A2396F055F0}" type="sibTrans" cxnId="{B5873612-778C-4649-8394-E6C31B085B1E}">
      <dgm:prSet/>
      <dgm:spPr/>
      <dgm:t>
        <a:bodyPr/>
        <a:lstStyle/>
        <a:p>
          <a:endParaRPr lang="ru-RU" sz="2400"/>
        </a:p>
      </dgm:t>
    </dgm:pt>
    <dgm:pt modelId="{22E993CF-2B40-4C41-B752-19E770992316}">
      <dgm:prSet phldrT="[Текст]" custT="1"/>
      <dgm:spPr/>
      <dgm:t>
        <a:bodyPr/>
        <a:lstStyle/>
        <a:p>
          <a:r>
            <a:rPr lang="ru-RU" sz="2400" dirty="0"/>
            <a:t>Операционная аренда (не финансовая!)</a:t>
          </a:r>
        </a:p>
      </dgm:t>
    </dgm:pt>
    <dgm:pt modelId="{3651F511-D342-174F-AADC-B303399770F4}" type="parTrans" cxnId="{F99A643F-BE4C-E040-88F4-F62C9837B4CD}">
      <dgm:prSet/>
      <dgm:spPr/>
      <dgm:t>
        <a:bodyPr/>
        <a:lstStyle/>
        <a:p>
          <a:endParaRPr lang="ru-RU" sz="2400"/>
        </a:p>
      </dgm:t>
    </dgm:pt>
    <dgm:pt modelId="{20DD5FCF-138F-B24E-A60B-4B08698033AF}" type="sibTrans" cxnId="{F99A643F-BE4C-E040-88F4-F62C9837B4CD}">
      <dgm:prSet/>
      <dgm:spPr/>
      <dgm:t>
        <a:bodyPr/>
        <a:lstStyle/>
        <a:p>
          <a:endParaRPr lang="ru-RU" sz="2400"/>
        </a:p>
      </dgm:t>
    </dgm:pt>
    <dgm:pt modelId="{5B17A746-63CB-F84A-B739-68F7AEF6A324}">
      <dgm:prSet phldrT="[Текст]" custT="1"/>
      <dgm:spPr/>
      <dgm:t>
        <a:bodyPr/>
        <a:lstStyle/>
        <a:p>
          <a:r>
            <a:rPr lang="ru-RU" sz="2400" dirty="0"/>
            <a:t>Бюджетная классификация</a:t>
          </a:r>
        </a:p>
      </dgm:t>
    </dgm:pt>
    <dgm:pt modelId="{653AA772-C6F4-DA4D-B102-69B17608FFFB}" type="parTrans" cxnId="{A01F033B-683B-3944-AEEF-8F5DD00430C0}">
      <dgm:prSet/>
      <dgm:spPr/>
      <dgm:t>
        <a:bodyPr/>
        <a:lstStyle/>
        <a:p>
          <a:endParaRPr lang="ru-RU" sz="2400"/>
        </a:p>
      </dgm:t>
    </dgm:pt>
    <dgm:pt modelId="{BFB82307-51C0-B14A-8EA2-AC6266019F3A}" type="sibTrans" cxnId="{A01F033B-683B-3944-AEEF-8F5DD00430C0}">
      <dgm:prSet/>
      <dgm:spPr/>
      <dgm:t>
        <a:bodyPr/>
        <a:lstStyle/>
        <a:p>
          <a:endParaRPr lang="ru-RU" sz="2400"/>
        </a:p>
      </dgm:t>
    </dgm:pt>
    <dgm:pt modelId="{E9DBA8FD-96D7-E441-BCE1-9142B3E7ACDD}">
      <dgm:prSet phldrT="[Текст]" custT="1"/>
      <dgm:spPr/>
      <dgm:t>
        <a:bodyPr/>
        <a:lstStyle/>
        <a:p>
          <a:pPr algn="ctr"/>
          <a:r>
            <a:rPr lang="ru-RU" sz="2400" b="1" dirty="0"/>
            <a:t>Входящие остатки не корректируются</a:t>
          </a:r>
        </a:p>
      </dgm:t>
    </dgm:pt>
    <dgm:pt modelId="{838530B8-358C-A24B-A18A-7A5CFC7C1BD4}" type="parTrans" cxnId="{901D1EF1-BA42-B543-9BC1-EDED9BB48CA4}">
      <dgm:prSet/>
      <dgm:spPr/>
      <dgm:t>
        <a:bodyPr/>
        <a:lstStyle/>
        <a:p>
          <a:endParaRPr lang="ru-RU" sz="2400"/>
        </a:p>
      </dgm:t>
    </dgm:pt>
    <dgm:pt modelId="{101F9951-8555-194F-9109-89213C37AE2D}" type="sibTrans" cxnId="{901D1EF1-BA42-B543-9BC1-EDED9BB48CA4}">
      <dgm:prSet/>
      <dgm:spPr/>
      <dgm:t>
        <a:bodyPr/>
        <a:lstStyle/>
        <a:p>
          <a:endParaRPr lang="ru-RU" sz="2400"/>
        </a:p>
      </dgm:t>
    </dgm:pt>
    <dgm:pt modelId="{D0039850-09EA-9F4F-B628-BB8C6B02052C}">
      <dgm:prSet phldrT="[Текст]" custT="1"/>
      <dgm:spPr/>
      <dgm:t>
        <a:bodyPr/>
        <a:lstStyle/>
        <a:p>
          <a:r>
            <a:rPr lang="ru-RU" sz="2400" dirty="0"/>
            <a:t>ЕНП</a:t>
          </a:r>
        </a:p>
      </dgm:t>
    </dgm:pt>
    <dgm:pt modelId="{61453994-E9B5-AC4A-8CCD-A74A063E0835}" type="parTrans" cxnId="{274B4F35-15F7-9548-8168-ADF5E394F388}">
      <dgm:prSet/>
      <dgm:spPr/>
      <dgm:t>
        <a:bodyPr/>
        <a:lstStyle/>
        <a:p>
          <a:endParaRPr lang="ru-RU" sz="2400"/>
        </a:p>
      </dgm:t>
    </dgm:pt>
    <dgm:pt modelId="{3DE4535C-F672-494F-BDEF-DAE23740A2D7}" type="sibTrans" cxnId="{274B4F35-15F7-9548-8168-ADF5E394F388}">
      <dgm:prSet/>
      <dgm:spPr/>
      <dgm:t>
        <a:bodyPr/>
        <a:lstStyle/>
        <a:p>
          <a:endParaRPr lang="ru-RU" sz="2400"/>
        </a:p>
      </dgm:t>
    </dgm:pt>
    <dgm:pt modelId="{9AA34BAE-4069-6C45-ABC6-E3218593154F}">
      <dgm:prSet phldrT="[Текст]" custT="1"/>
      <dgm:spPr/>
      <dgm:t>
        <a:bodyPr/>
        <a:lstStyle/>
        <a:p>
          <a:r>
            <a:rPr lang="ru-RU" sz="2400" dirty="0"/>
            <a:t>ЕСТ</a:t>
          </a:r>
        </a:p>
      </dgm:t>
    </dgm:pt>
    <dgm:pt modelId="{CEBC6310-14CA-5247-B5DD-2AE083AB2019}" type="parTrans" cxnId="{EF0B0863-CDEC-4042-B815-00A85DE5B471}">
      <dgm:prSet/>
      <dgm:spPr/>
      <dgm:t>
        <a:bodyPr/>
        <a:lstStyle/>
        <a:p>
          <a:endParaRPr lang="ru-RU" sz="2400"/>
        </a:p>
      </dgm:t>
    </dgm:pt>
    <dgm:pt modelId="{5D24BBF9-BB04-7D4C-B4BF-5B9BC0BEF8EA}" type="sibTrans" cxnId="{EF0B0863-CDEC-4042-B815-00A85DE5B471}">
      <dgm:prSet/>
      <dgm:spPr/>
      <dgm:t>
        <a:bodyPr/>
        <a:lstStyle/>
        <a:p>
          <a:endParaRPr lang="ru-RU" sz="2400"/>
        </a:p>
      </dgm:t>
    </dgm:pt>
    <dgm:pt modelId="{55C1341B-DDB2-DA47-9227-7903328E6B2E}">
      <dgm:prSet custT="1"/>
      <dgm:spPr/>
      <dgm:t>
        <a:bodyPr/>
        <a:lstStyle/>
        <a:p>
          <a:r>
            <a:rPr lang="ru-RU" sz="2400" dirty="0"/>
            <a:t>МБТ капитального характера</a:t>
          </a:r>
        </a:p>
      </dgm:t>
    </dgm:pt>
    <dgm:pt modelId="{7FC264B4-4D5D-8641-ABCE-5445EFF8FFF3}" type="parTrans" cxnId="{6B8DFD86-6E1D-8F46-8DC6-A57E06BD8E67}">
      <dgm:prSet/>
      <dgm:spPr/>
      <dgm:t>
        <a:bodyPr/>
        <a:lstStyle/>
        <a:p>
          <a:endParaRPr lang="ru-RU" sz="2400"/>
        </a:p>
      </dgm:t>
    </dgm:pt>
    <dgm:pt modelId="{5A19AA54-39FA-C545-AAC6-634FDC339E59}" type="sibTrans" cxnId="{6B8DFD86-6E1D-8F46-8DC6-A57E06BD8E67}">
      <dgm:prSet/>
      <dgm:spPr/>
      <dgm:t>
        <a:bodyPr/>
        <a:lstStyle/>
        <a:p>
          <a:endParaRPr lang="ru-RU" sz="2400"/>
        </a:p>
      </dgm:t>
    </dgm:pt>
    <dgm:pt modelId="{ABA461BA-2EAC-D04F-8456-89FC1AA00BF9}">
      <dgm:prSet custT="1"/>
      <dgm:spPr/>
      <dgm:t>
        <a:bodyPr/>
        <a:lstStyle/>
        <a:p>
          <a:r>
            <a:rPr lang="ru-RU" sz="2400" dirty="0"/>
            <a:t>Возмещение услуг арендатором</a:t>
          </a:r>
        </a:p>
      </dgm:t>
    </dgm:pt>
    <dgm:pt modelId="{0A0E8D0D-E730-1541-B3DE-DF9C61116743}" type="parTrans" cxnId="{D4915F0D-D214-ED43-85F9-0A07F9B33E52}">
      <dgm:prSet/>
      <dgm:spPr/>
      <dgm:t>
        <a:bodyPr/>
        <a:lstStyle/>
        <a:p>
          <a:endParaRPr lang="ru-RU" sz="2400"/>
        </a:p>
      </dgm:t>
    </dgm:pt>
    <dgm:pt modelId="{54FE3EA8-E8B9-4C46-9D7E-2B3B8BD33624}" type="sibTrans" cxnId="{D4915F0D-D214-ED43-85F9-0A07F9B33E52}">
      <dgm:prSet/>
      <dgm:spPr/>
      <dgm:t>
        <a:bodyPr/>
        <a:lstStyle/>
        <a:p>
          <a:endParaRPr lang="ru-RU" sz="2400"/>
        </a:p>
      </dgm:t>
    </dgm:pt>
    <dgm:pt modelId="{5423F91E-BB34-3444-A738-CF560CF01176}" type="pres">
      <dgm:prSet presAssocID="{D7B45F5A-9348-0B44-8E0A-F60CB7EB37FF}" presName="compositeShape" presStyleCnt="0">
        <dgm:presLayoutVars>
          <dgm:chMax val="2"/>
          <dgm:dir/>
          <dgm:resizeHandles val="exact"/>
        </dgm:presLayoutVars>
      </dgm:prSet>
      <dgm:spPr/>
    </dgm:pt>
    <dgm:pt modelId="{C6ED545B-2837-B948-8B4A-96B1C1B7DE5B}" type="pres">
      <dgm:prSet presAssocID="{1AD93BB1-6A2F-3B4A-BF9E-00D3E0E17CC6}" presName="upArrow" presStyleLbl="node1" presStyleIdx="0" presStyleCnt="2" custScaleX="45660" custScaleY="94029"/>
      <dgm:spPr/>
    </dgm:pt>
    <dgm:pt modelId="{0B85C11F-7B62-B748-B32B-824E27657F1E}" type="pres">
      <dgm:prSet presAssocID="{1AD93BB1-6A2F-3B4A-BF9E-00D3E0E17CC6}" presName="upArrowText" presStyleLbl="revTx" presStyleIdx="0" presStyleCnt="2" custScaleX="127989" custLinFactNeighborX="11542" custLinFactNeighborY="5593">
        <dgm:presLayoutVars>
          <dgm:chMax val="0"/>
          <dgm:bulletEnabled val="1"/>
        </dgm:presLayoutVars>
      </dgm:prSet>
      <dgm:spPr/>
    </dgm:pt>
    <dgm:pt modelId="{C92DD1E2-68F2-A14C-8BD7-5D68852E8F88}" type="pres">
      <dgm:prSet presAssocID="{E9DBA8FD-96D7-E441-BCE1-9142B3E7ACDD}" presName="downArrow" presStyleLbl="node1" presStyleIdx="1" presStyleCnt="2" custScaleX="45660" custScaleY="94029"/>
      <dgm:spPr/>
    </dgm:pt>
    <dgm:pt modelId="{4C33CC60-1403-4044-97EA-52B4074B3256}" type="pres">
      <dgm:prSet presAssocID="{E9DBA8FD-96D7-E441-BCE1-9142B3E7ACDD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D4915F0D-D214-ED43-85F9-0A07F9B33E52}" srcId="{1AD93BB1-6A2F-3B4A-BF9E-00D3E0E17CC6}" destId="{ABA461BA-2EAC-D04F-8456-89FC1AA00BF9}" srcOrd="4" destOrd="0" parTransId="{0A0E8D0D-E730-1541-B3DE-DF9C61116743}" sibTransId="{54FE3EA8-E8B9-4C46-9D7E-2B3B8BD33624}"/>
    <dgm:cxn modelId="{B5873612-778C-4649-8394-E6C31B085B1E}" srcId="{1AD93BB1-6A2F-3B4A-BF9E-00D3E0E17CC6}" destId="{26D9135D-5578-2943-A02F-F016309F3BCC}" srcOrd="0" destOrd="0" parTransId="{C377FA89-39DB-CB43-AE81-D99DCBCD5B26}" sibTransId="{6013168A-025C-B54E-909C-4A2396F055F0}"/>
    <dgm:cxn modelId="{CC1A1614-F8E9-FC43-8E14-F1ECE883367D}" type="presOf" srcId="{26D9135D-5578-2943-A02F-F016309F3BCC}" destId="{0B85C11F-7B62-B748-B32B-824E27657F1E}" srcOrd="0" destOrd="1" presId="urn:microsoft.com/office/officeart/2005/8/layout/arrow4"/>
    <dgm:cxn modelId="{2C27F41C-CA76-A64F-8A89-10FDCD5372F3}" type="presOf" srcId="{E9DBA8FD-96D7-E441-BCE1-9142B3E7ACDD}" destId="{4C33CC60-1403-4044-97EA-52B4074B3256}" srcOrd="0" destOrd="0" presId="urn:microsoft.com/office/officeart/2005/8/layout/arrow4"/>
    <dgm:cxn modelId="{274B4F35-15F7-9548-8168-ADF5E394F388}" srcId="{E9DBA8FD-96D7-E441-BCE1-9142B3E7ACDD}" destId="{D0039850-09EA-9F4F-B628-BB8C6B02052C}" srcOrd="0" destOrd="0" parTransId="{61453994-E9B5-AC4A-8CCD-A74A063E0835}" sibTransId="{3DE4535C-F672-494F-BDEF-DAE23740A2D7}"/>
    <dgm:cxn modelId="{222D6336-3CFD-6548-953E-609880AF3947}" type="presOf" srcId="{22E993CF-2B40-4C41-B752-19E770992316}" destId="{0B85C11F-7B62-B748-B32B-824E27657F1E}" srcOrd="0" destOrd="2" presId="urn:microsoft.com/office/officeart/2005/8/layout/arrow4"/>
    <dgm:cxn modelId="{A01F033B-683B-3944-AEEF-8F5DD00430C0}" srcId="{1AD93BB1-6A2F-3B4A-BF9E-00D3E0E17CC6}" destId="{5B17A746-63CB-F84A-B739-68F7AEF6A324}" srcOrd="2" destOrd="0" parTransId="{653AA772-C6F4-DA4D-B102-69B17608FFFB}" sibTransId="{BFB82307-51C0-B14A-8EA2-AC6266019F3A}"/>
    <dgm:cxn modelId="{F99A643F-BE4C-E040-88F4-F62C9837B4CD}" srcId="{1AD93BB1-6A2F-3B4A-BF9E-00D3E0E17CC6}" destId="{22E993CF-2B40-4C41-B752-19E770992316}" srcOrd="1" destOrd="0" parTransId="{3651F511-D342-174F-AADC-B303399770F4}" sibTransId="{20DD5FCF-138F-B24E-A60B-4B08698033AF}"/>
    <dgm:cxn modelId="{B791B85D-DD88-6B4A-A092-77AA9A5C734A}" type="presOf" srcId="{9AA34BAE-4069-6C45-ABC6-E3218593154F}" destId="{4C33CC60-1403-4044-97EA-52B4074B3256}" srcOrd="0" destOrd="2" presId="urn:microsoft.com/office/officeart/2005/8/layout/arrow4"/>
    <dgm:cxn modelId="{EF0B0863-CDEC-4042-B815-00A85DE5B471}" srcId="{E9DBA8FD-96D7-E441-BCE1-9142B3E7ACDD}" destId="{9AA34BAE-4069-6C45-ABC6-E3218593154F}" srcOrd="1" destOrd="0" parTransId="{CEBC6310-14CA-5247-B5DD-2AE083AB2019}" sibTransId="{5D24BBF9-BB04-7D4C-B4BF-5B9BC0BEF8EA}"/>
    <dgm:cxn modelId="{E0E08467-9AE5-C94F-A2BB-0D7347F1C142}" type="presOf" srcId="{D0039850-09EA-9F4F-B628-BB8C6B02052C}" destId="{4C33CC60-1403-4044-97EA-52B4074B3256}" srcOrd="0" destOrd="1" presId="urn:microsoft.com/office/officeart/2005/8/layout/arrow4"/>
    <dgm:cxn modelId="{C5683972-8A9A-CA4B-AC75-44AFD4EA4813}" type="presOf" srcId="{5B17A746-63CB-F84A-B739-68F7AEF6A324}" destId="{0B85C11F-7B62-B748-B32B-824E27657F1E}" srcOrd="0" destOrd="3" presId="urn:microsoft.com/office/officeart/2005/8/layout/arrow4"/>
    <dgm:cxn modelId="{E79D7F81-EBA7-5B46-A9CF-BD677D2F12DE}" srcId="{D7B45F5A-9348-0B44-8E0A-F60CB7EB37FF}" destId="{1AD93BB1-6A2F-3B4A-BF9E-00D3E0E17CC6}" srcOrd="0" destOrd="0" parTransId="{05958EBC-8B8C-1347-9BE7-F72F90AD83AB}" sibTransId="{C63C1AE1-9C5C-DE44-877A-0FA908F2B11A}"/>
    <dgm:cxn modelId="{6B8DFD86-6E1D-8F46-8DC6-A57E06BD8E67}" srcId="{1AD93BB1-6A2F-3B4A-BF9E-00D3E0E17CC6}" destId="{55C1341B-DDB2-DA47-9227-7903328E6B2E}" srcOrd="3" destOrd="0" parTransId="{7FC264B4-4D5D-8641-ABCE-5445EFF8FFF3}" sibTransId="{5A19AA54-39FA-C545-AAC6-634FDC339E59}"/>
    <dgm:cxn modelId="{AE234A88-6261-D843-A3CC-D39DF0111518}" type="presOf" srcId="{55C1341B-DDB2-DA47-9227-7903328E6B2E}" destId="{0B85C11F-7B62-B748-B32B-824E27657F1E}" srcOrd="0" destOrd="4" presId="urn:microsoft.com/office/officeart/2005/8/layout/arrow4"/>
    <dgm:cxn modelId="{21DE16BC-3DEE-7644-AAC7-16D30E1CF0F2}" type="presOf" srcId="{1AD93BB1-6A2F-3B4A-BF9E-00D3E0E17CC6}" destId="{0B85C11F-7B62-B748-B32B-824E27657F1E}" srcOrd="0" destOrd="0" presId="urn:microsoft.com/office/officeart/2005/8/layout/arrow4"/>
    <dgm:cxn modelId="{0F1F28BF-FDB0-A24D-A18A-64316857E47E}" type="presOf" srcId="{ABA461BA-2EAC-D04F-8456-89FC1AA00BF9}" destId="{0B85C11F-7B62-B748-B32B-824E27657F1E}" srcOrd="0" destOrd="5" presId="urn:microsoft.com/office/officeart/2005/8/layout/arrow4"/>
    <dgm:cxn modelId="{901D1EF1-BA42-B543-9BC1-EDED9BB48CA4}" srcId="{D7B45F5A-9348-0B44-8E0A-F60CB7EB37FF}" destId="{E9DBA8FD-96D7-E441-BCE1-9142B3E7ACDD}" srcOrd="1" destOrd="0" parTransId="{838530B8-358C-A24B-A18A-7A5CFC7C1BD4}" sibTransId="{101F9951-8555-194F-9109-89213C37AE2D}"/>
    <dgm:cxn modelId="{5FF243FE-058C-B44C-8E5D-4C6BCE7EAE5E}" type="presOf" srcId="{D7B45F5A-9348-0B44-8E0A-F60CB7EB37FF}" destId="{5423F91E-BB34-3444-A738-CF560CF01176}" srcOrd="0" destOrd="0" presId="urn:microsoft.com/office/officeart/2005/8/layout/arrow4"/>
    <dgm:cxn modelId="{0FDD3153-216A-0E44-A47A-E44968FF8867}" type="presParOf" srcId="{5423F91E-BB34-3444-A738-CF560CF01176}" destId="{C6ED545B-2837-B948-8B4A-96B1C1B7DE5B}" srcOrd="0" destOrd="0" presId="urn:microsoft.com/office/officeart/2005/8/layout/arrow4"/>
    <dgm:cxn modelId="{33783804-FACE-B546-BEEF-49B6A0247730}" type="presParOf" srcId="{5423F91E-BB34-3444-A738-CF560CF01176}" destId="{0B85C11F-7B62-B748-B32B-824E27657F1E}" srcOrd="1" destOrd="0" presId="urn:microsoft.com/office/officeart/2005/8/layout/arrow4"/>
    <dgm:cxn modelId="{43CBFDB6-7373-8F4D-A4F0-910D2FF1A736}" type="presParOf" srcId="{5423F91E-BB34-3444-A738-CF560CF01176}" destId="{C92DD1E2-68F2-A14C-8BD7-5D68852E8F88}" srcOrd="2" destOrd="0" presId="urn:microsoft.com/office/officeart/2005/8/layout/arrow4"/>
    <dgm:cxn modelId="{2AB699F2-5023-2F40-BC67-B48FF0DB37B4}" type="presParOf" srcId="{5423F91E-BB34-3444-A738-CF560CF01176}" destId="{4C33CC60-1403-4044-97EA-52B4074B3256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F8F98EF-9E54-524B-A5D2-B9F7793E37CA}" type="doc">
      <dgm:prSet loTypeId="urn:microsoft.com/office/officeart/2005/8/layout/vProcess5" loCatId="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BB20FF9C-ACB4-C949-9FF2-B1F92D293EFC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извещений (актов сверок) в одностороннем порядке и направление их контрагентам по консолидируемым расчетам (ЦБ) (допускается для оперативности направление по ведомственной электронной почте с последующим направлением оригиналов, если нет электронного документооборота)</a:t>
          </a:r>
        </a:p>
      </dgm:t>
    </dgm:pt>
    <dgm:pt modelId="{3ED38F2A-5780-0A4B-BE13-7428E09AA6CC}" type="parTrans" cxnId="{3E031E9A-D232-5743-AEC3-6C7E502BFD6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560970-3673-314C-8ABC-66F736E47842}" type="sibTrans" cxnId="{3E031E9A-D232-5743-AEC3-6C7E502BFD68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4CD6DB-83A2-144B-8549-1DBEEF4C76AC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выверки информации, полученной в извещениях (актах сверки), направление копий первичных учетных документов (при расхождениях)</a:t>
          </a:r>
        </a:p>
      </dgm:t>
    </dgm:pt>
    <dgm:pt modelId="{7C97BC1C-DBAD-3F4F-8932-1F2369A88DFE}" type="parTrans" cxnId="{C13FFC27-9147-6D4F-B9AB-BBFEAE62653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DB8064-CAFC-E449-A29F-5028E9683F58}" type="sibTrans" cxnId="{C13FFC27-9147-6D4F-B9AB-BBFEAE626537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2385F0-26DE-2C43-B5BE-B0A77C4B0A6F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Урегулирование взаимосвязанных показателей с контрагентами по консолидируемым расчетам</a:t>
          </a:r>
        </a:p>
      </dgm:t>
    </dgm:pt>
    <dgm:pt modelId="{34292002-5C36-2841-9A7E-7AEFB55294F4}" type="parTrans" cxnId="{62CD79E5-7243-524D-9D91-952BD7D2DF61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27AEF4-56EA-1145-B409-CB735B0E3D52}" type="sibTrans" cxnId="{62CD79E5-7243-524D-9D91-952BD7D2DF61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6041B5-BA6C-0F47-A841-385380F05D49}">
      <dgm:prSet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по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неурегулированым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расчетам вышестоящему субъекту консолидированной отчетности (ГРБС,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) для их урегулирования</a:t>
          </a:r>
        </a:p>
      </dgm:t>
    </dgm:pt>
    <dgm:pt modelId="{D0EBDC42-150B-2F41-8447-F8ACD1DA5D69}" type="parTrans" cxnId="{E523D673-8BF8-D441-89A7-5582B73844E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78A3ED-A668-8B40-AED6-C79D054400B3}" type="sibTrans" cxnId="{E523D673-8BF8-D441-89A7-5582B73844EA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570F25-0847-7D4A-BDB4-AFE4418D4B82}">
      <dgm:prSet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федеральным ГРБС,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финорганом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, ОУГВФ об неурегулированных расчетах в Минфин России в определенные сроки</a:t>
          </a:r>
        </a:p>
      </dgm:t>
    </dgm:pt>
    <dgm:pt modelId="{B025754F-87DA-074D-AC1D-3B03340D0256}" type="parTrans" cxnId="{09E2A85D-9343-174C-9DB6-F782C6E9BF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8CB971-2944-0E47-B942-2F9BDA5363FD}" type="sibTrans" cxnId="{09E2A85D-9343-174C-9DB6-F782C6E9BF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5007C0-63F3-C041-8AB2-CF2B92D8AA3A}" type="pres">
      <dgm:prSet presAssocID="{3F8F98EF-9E54-524B-A5D2-B9F7793E37CA}" presName="outerComposite" presStyleCnt="0">
        <dgm:presLayoutVars>
          <dgm:chMax val="5"/>
          <dgm:dir/>
          <dgm:resizeHandles val="exact"/>
        </dgm:presLayoutVars>
      </dgm:prSet>
      <dgm:spPr/>
    </dgm:pt>
    <dgm:pt modelId="{2481CD4B-F678-8F4F-949B-00C9F60E4B9F}" type="pres">
      <dgm:prSet presAssocID="{3F8F98EF-9E54-524B-A5D2-B9F7793E37CA}" presName="dummyMaxCanvas" presStyleCnt="0">
        <dgm:presLayoutVars/>
      </dgm:prSet>
      <dgm:spPr/>
    </dgm:pt>
    <dgm:pt modelId="{40F6702E-3C5E-FE4D-A729-4E1F07CEB782}" type="pres">
      <dgm:prSet presAssocID="{3F8F98EF-9E54-524B-A5D2-B9F7793E37CA}" presName="FiveNodes_1" presStyleLbl="node1" presStyleIdx="0" presStyleCnt="5">
        <dgm:presLayoutVars>
          <dgm:bulletEnabled val="1"/>
        </dgm:presLayoutVars>
      </dgm:prSet>
      <dgm:spPr/>
    </dgm:pt>
    <dgm:pt modelId="{52AC3D05-92B4-C841-A7F8-4FF1CEACB256}" type="pres">
      <dgm:prSet presAssocID="{3F8F98EF-9E54-524B-A5D2-B9F7793E37CA}" presName="FiveNodes_2" presStyleLbl="node1" presStyleIdx="1" presStyleCnt="5">
        <dgm:presLayoutVars>
          <dgm:bulletEnabled val="1"/>
        </dgm:presLayoutVars>
      </dgm:prSet>
      <dgm:spPr/>
    </dgm:pt>
    <dgm:pt modelId="{A68DA68F-5530-D14A-B9D9-ECF26666FEFE}" type="pres">
      <dgm:prSet presAssocID="{3F8F98EF-9E54-524B-A5D2-B9F7793E37CA}" presName="FiveNodes_3" presStyleLbl="node1" presStyleIdx="2" presStyleCnt="5">
        <dgm:presLayoutVars>
          <dgm:bulletEnabled val="1"/>
        </dgm:presLayoutVars>
      </dgm:prSet>
      <dgm:spPr/>
    </dgm:pt>
    <dgm:pt modelId="{F806BD1D-FE49-FD4B-B339-106DFAA09A3C}" type="pres">
      <dgm:prSet presAssocID="{3F8F98EF-9E54-524B-A5D2-B9F7793E37CA}" presName="FiveNodes_4" presStyleLbl="node1" presStyleIdx="3" presStyleCnt="5">
        <dgm:presLayoutVars>
          <dgm:bulletEnabled val="1"/>
        </dgm:presLayoutVars>
      </dgm:prSet>
      <dgm:spPr/>
    </dgm:pt>
    <dgm:pt modelId="{97398978-23EC-C444-B666-E0828B5D4E52}" type="pres">
      <dgm:prSet presAssocID="{3F8F98EF-9E54-524B-A5D2-B9F7793E37CA}" presName="FiveNodes_5" presStyleLbl="node1" presStyleIdx="4" presStyleCnt="5">
        <dgm:presLayoutVars>
          <dgm:bulletEnabled val="1"/>
        </dgm:presLayoutVars>
      </dgm:prSet>
      <dgm:spPr/>
    </dgm:pt>
    <dgm:pt modelId="{A92E0B5E-2011-4B47-A422-A582C607BA40}" type="pres">
      <dgm:prSet presAssocID="{3F8F98EF-9E54-524B-A5D2-B9F7793E37CA}" presName="FiveConn_1-2" presStyleLbl="fgAccFollowNode1" presStyleIdx="0" presStyleCnt="4">
        <dgm:presLayoutVars>
          <dgm:bulletEnabled val="1"/>
        </dgm:presLayoutVars>
      </dgm:prSet>
      <dgm:spPr/>
    </dgm:pt>
    <dgm:pt modelId="{67CF37F8-D340-544B-AFEA-534AFEDC5A7E}" type="pres">
      <dgm:prSet presAssocID="{3F8F98EF-9E54-524B-A5D2-B9F7793E37CA}" presName="FiveConn_2-3" presStyleLbl="fgAccFollowNode1" presStyleIdx="1" presStyleCnt="4">
        <dgm:presLayoutVars>
          <dgm:bulletEnabled val="1"/>
        </dgm:presLayoutVars>
      </dgm:prSet>
      <dgm:spPr/>
    </dgm:pt>
    <dgm:pt modelId="{1EEF2C79-2830-594A-AA7D-36BFCB384278}" type="pres">
      <dgm:prSet presAssocID="{3F8F98EF-9E54-524B-A5D2-B9F7793E37CA}" presName="FiveConn_3-4" presStyleLbl="fgAccFollowNode1" presStyleIdx="2" presStyleCnt="4">
        <dgm:presLayoutVars>
          <dgm:bulletEnabled val="1"/>
        </dgm:presLayoutVars>
      </dgm:prSet>
      <dgm:spPr/>
    </dgm:pt>
    <dgm:pt modelId="{DAE6775E-D6D3-9244-82C2-8FC12D002C1A}" type="pres">
      <dgm:prSet presAssocID="{3F8F98EF-9E54-524B-A5D2-B9F7793E37CA}" presName="FiveConn_4-5" presStyleLbl="fgAccFollowNode1" presStyleIdx="3" presStyleCnt="4">
        <dgm:presLayoutVars>
          <dgm:bulletEnabled val="1"/>
        </dgm:presLayoutVars>
      </dgm:prSet>
      <dgm:spPr/>
    </dgm:pt>
    <dgm:pt modelId="{199156A3-4F49-B544-B7AF-7CA3C0EEA252}" type="pres">
      <dgm:prSet presAssocID="{3F8F98EF-9E54-524B-A5D2-B9F7793E37CA}" presName="FiveNodes_1_text" presStyleLbl="node1" presStyleIdx="4" presStyleCnt="5">
        <dgm:presLayoutVars>
          <dgm:bulletEnabled val="1"/>
        </dgm:presLayoutVars>
      </dgm:prSet>
      <dgm:spPr/>
    </dgm:pt>
    <dgm:pt modelId="{1CF211BB-19C1-534C-B4D8-5BD8088108BF}" type="pres">
      <dgm:prSet presAssocID="{3F8F98EF-9E54-524B-A5D2-B9F7793E37CA}" presName="FiveNodes_2_text" presStyleLbl="node1" presStyleIdx="4" presStyleCnt="5">
        <dgm:presLayoutVars>
          <dgm:bulletEnabled val="1"/>
        </dgm:presLayoutVars>
      </dgm:prSet>
      <dgm:spPr/>
    </dgm:pt>
    <dgm:pt modelId="{7F5BD92C-6116-F64D-AB5A-7B95C4481B45}" type="pres">
      <dgm:prSet presAssocID="{3F8F98EF-9E54-524B-A5D2-B9F7793E37CA}" presName="FiveNodes_3_text" presStyleLbl="node1" presStyleIdx="4" presStyleCnt="5">
        <dgm:presLayoutVars>
          <dgm:bulletEnabled val="1"/>
        </dgm:presLayoutVars>
      </dgm:prSet>
      <dgm:spPr/>
    </dgm:pt>
    <dgm:pt modelId="{F5FB3982-8E01-1146-9D5D-36402AE74BD4}" type="pres">
      <dgm:prSet presAssocID="{3F8F98EF-9E54-524B-A5D2-B9F7793E37CA}" presName="FiveNodes_4_text" presStyleLbl="node1" presStyleIdx="4" presStyleCnt="5">
        <dgm:presLayoutVars>
          <dgm:bulletEnabled val="1"/>
        </dgm:presLayoutVars>
      </dgm:prSet>
      <dgm:spPr/>
    </dgm:pt>
    <dgm:pt modelId="{F2B88C5C-09F7-2A4F-A50F-9F421948F518}" type="pres">
      <dgm:prSet presAssocID="{3F8F98EF-9E54-524B-A5D2-B9F7793E37C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5D61703-304E-C043-9B19-C0CC4BF344E1}" type="presOf" srcId="{F5570F25-0847-7D4A-BDB4-AFE4418D4B82}" destId="{97398978-23EC-C444-B666-E0828B5D4E52}" srcOrd="0" destOrd="0" presId="urn:microsoft.com/office/officeart/2005/8/layout/vProcess5"/>
    <dgm:cxn modelId="{8973A10D-3A66-2B45-8D44-BB09B5518711}" type="presOf" srcId="{9A27AEF4-56EA-1145-B409-CB735B0E3D52}" destId="{1EEF2C79-2830-594A-AA7D-36BFCB384278}" srcOrd="0" destOrd="0" presId="urn:microsoft.com/office/officeart/2005/8/layout/vProcess5"/>
    <dgm:cxn modelId="{C13FFC27-9147-6D4F-B9AB-BBFEAE626537}" srcId="{3F8F98EF-9E54-524B-A5D2-B9F7793E37CA}" destId="{084CD6DB-83A2-144B-8549-1DBEEF4C76AC}" srcOrd="1" destOrd="0" parTransId="{7C97BC1C-DBAD-3F4F-8932-1F2369A88DFE}" sibTransId="{5DDB8064-CAFC-E449-A29F-5028E9683F58}"/>
    <dgm:cxn modelId="{95340343-6955-5944-8314-5F05F631C04F}" type="presOf" srcId="{F5570F25-0847-7D4A-BDB4-AFE4418D4B82}" destId="{F2B88C5C-09F7-2A4F-A50F-9F421948F518}" srcOrd="1" destOrd="0" presId="urn:microsoft.com/office/officeart/2005/8/layout/vProcess5"/>
    <dgm:cxn modelId="{DEABC24A-437E-8247-A879-0508469C1B75}" type="presOf" srcId="{084CD6DB-83A2-144B-8549-1DBEEF4C76AC}" destId="{1CF211BB-19C1-534C-B4D8-5BD8088108BF}" srcOrd="1" destOrd="0" presId="urn:microsoft.com/office/officeart/2005/8/layout/vProcess5"/>
    <dgm:cxn modelId="{191E394D-F828-7F42-9466-D749660EAA91}" type="presOf" srcId="{3F8F98EF-9E54-524B-A5D2-B9F7793E37CA}" destId="{ED5007C0-63F3-C041-8AB2-CF2B92D8AA3A}" srcOrd="0" destOrd="0" presId="urn:microsoft.com/office/officeart/2005/8/layout/vProcess5"/>
    <dgm:cxn modelId="{9FBBFF4D-77BD-8547-92F5-CD7B3FEE8551}" type="presOf" srcId="{AB6041B5-BA6C-0F47-A841-385380F05D49}" destId="{F806BD1D-FE49-FD4B-B339-106DFAA09A3C}" srcOrd="0" destOrd="0" presId="urn:microsoft.com/office/officeart/2005/8/layout/vProcess5"/>
    <dgm:cxn modelId="{ECA3284F-D04D-5242-BF09-81C7C418F0EC}" type="presOf" srcId="{084CD6DB-83A2-144B-8549-1DBEEF4C76AC}" destId="{52AC3D05-92B4-C841-A7F8-4FF1CEACB256}" srcOrd="0" destOrd="0" presId="urn:microsoft.com/office/officeart/2005/8/layout/vProcess5"/>
    <dgm:cxn modelId="{09E2A85D-9343-174C-9DB6-F782C6E9BF08}" srcId="{3F8F98EF-9E54-524B-A5D2-B9F7793E37CA}" destId="{F5570F25-0847-7D4A-BDB4-AFE4418D4B82}" srcOrd="4" destOrd="0" parTransId="{B025754F-87DA-074D-AC1D-3B03340D0256}" sibTransId="{168CB971-2944-0E47-B942-2F9BDA5363FD}"/>
    <dgm:cxn modelId="{E523D673-8BF8-D441-89A7-5582B73844EA}" srcId="{3F8F98EF-9E54-524B-A5D2-B9F7793E37CA}" destId="{AB6041B5-BA6C-0F47-A841-385380F05D49}" srcOrd="3" destOrd="0" parTransId="{D0EBDC42-150B-2F41-8447-F8ACD1DA5D69}" sibTransId="{B278A3ED-A668-8B40-AED6-C79D054400B3}"/>
    <dgm:cxn modelId="{62F48F74-8DCB-1B48-BBE5-C1F81A3E89A6}" type="presOf" srcId="{472385F0-26DE-2C43-B5BE-B0A77C4B0A6F}" destId="{7F5BD92C-6116-F64D-AB5A-7B95C4481B45}" srcOrd="1" destOrd="0" presId="urn:microsoft.com/office/officeart/2005/8/layout/vProcess5"/>
    <dgm:cxn modelId="{3E031E9A-D232-5743-AEC3-6C7E502BFD68}" srcId="{3F8F98EF-9E54-524B-A5D2-B9F7793E37CA}" destId="{BB20FF9C-ACB4-C949-9FF2-B1F92D293EFC}" srcOrd="0" destOrd="0" parTransId="{3ED38F2A-5780-0A4B-BE13-7428E09AA6CC}" sibTransId="{39560970-3673-314C-8ABC-66F736E47842}"/>
    <dgm:cxn modelId="{B6AB8EA2-F7CA-474C-B26B-F37A5532102A}" type="presOf" srcId="{5DDB8064-CAFC-E449-A29F-5028E9683F58}" destId="{67CF37F8-D340-544B-AFEA-534AFEDC5A7E}" srcOrd="0" destOrd="0" presId="urn:microsoft.com/office/officeart/2005/8/layout/vProcess5"/>
    <dgm:cxn modelId="{C0BC33AA-D7A9-9C40-9839-B81FE9E7DB3C}" type="presOf" srcId="{BB20FF9C-ACB4-C949-9FF2-B1F92D293EFC}" destId="{40F6702E-3C5E-FE4D-A729-4E1F07CEB782}" srcOrd="0" destOrd="0" presId="urn:microsoft.com/office/officeart/2005/8/layout/vProcess5"/>
    <dgm:cxn modelId="{EE1267AA-9C22-CD47-85E0-DD44A194281F}" type="presOf" srcId="{B278A3ED-A668-8B40-AED6-C79D054400B3}" destId="{DAE6775E-D6D3-9244-82C2-8FC12D002C1A}" srcOrd="0" destOrd="0" presId="urn:microsoft.com/office/officeart/2005/8/layout/vProcess5"/>
    <dgm:cxn modelId="{292A58BF-1083-E141-B498-917473BBD9E0}" type="presOf" srcId="{AB6041B5-BA6C-0F47-A841-385380F05D49}" destId="{F5FB3982-8E01-1146-9D5D-36402AE74BD4}" srcOrd="1" destOrd="0" presId="urn:microsoft.com/office/officeart/2005/8/layout/vProcess5"/>
    <dgm:cxn modelId="{D32B4ECF-D620-6542-B8D3-43516BA1424A}" type="presOf" srcId="{BB20FF9C-ACB4-C949-9FF2-B1F92D293EFC}" destId="{199156A3-4F49-B544-B7AF-7CA3C0EEA252}" srcOrd="1" destOrd="0" presId="urn:microsoft.com/office/officeart/2005/8/layout/vProcess5"/>
    <dgm:cxn modelId="{E86217DF-DF56-CB41-8D3E-38AA38B62E52}" type="presOf" srcId="{39560970-3673-314C-8ABC-66F736E47842}" destId="{A92E0B5E-2011-4B47-A422-A582C607BA40}" srcOrd="0" destOrd="0" presId="urn:microsoft.com/office/officeart/2005/8/layout/vProcess5"/>
    <dgm:cxn modelId="{62CD79E5-7243-524D-9D91-952BD7D2DF61}" srcId="{3F8F98EF-9E54-524B-A5D2-B9F7793E37CA}" destId="{472385F0-26DE-2C43-B5BE-B0A77C4B0A6F}" srcOrd="2" destOrd="0" parTransId="{34292002-5C36-2841-9A7E-7AEFB55294F4}" sibTransId="{9A27AEF4-56EA-1145-B409-CB735B0E3D52}"/>
    <dgm:cxn modelId="{707319F2-FB7A-CA4D-8010-F290375AB320}" type="presOf" srcId="{472385F0-26DE-2C43-B5BE-B0A77C4B0A6F}" destId="{A68DA68F-5530-D14A-B9D9-ECF26666FEFE}" srcOrd="0" destOrd="0" presId="urn:microsoft.com/office/officeart/2005/8/layout/vProcess5"/>
    <dgm:cxn modelId="{3B7E19A6-FF47-D94B-BF08-E5574A6E1C02}" type="presParOf" srcId="{ED5007C0-63F3-C041-8AB2-CF2B92D8AA3A}" destId="{2481CD4B-F678-8F4F-949B-00C9F60E4B9F}" srcOrd="0" destOrd="0" presId="urn:microsoft.com/office/officeart/2005/8/layout/vProcess5"/>
    <dgm:cxn modelId="{8167FFDD-8013-F34F-AB15-6EB56D514601}" type="presParOf" srcId="{ED5007C0-63F3-C041-8AB2-CF2B92D8AA3A}" destId="{40F6702E-3C5E-FE4D-A729-4E1F07CEB782}" srcOrd="1" destOrd="0" presId="urn:microsoft.com/office/officeart/2005/8/layout/vProcess5"/>
    <dgm:cxn modelId="{F84B6EB0-36AB-0046-97AB-F2C3F7066CEB}" type="presParOf" srcId="{ED5007C0-63F3-C041-8AB2-CF2B92D8AA3A}" destId="{52AC3D05-92B4-C841-A7F8-4FF1CEACB256}" srcOrd="2" destOrd="0" presId="urn:microsoft.com/office/officeart/2005/8/layout/vProcess5"/>
    <dgm:cxn modelId="{E4661D11-CA77-8049-AF2D-8293B28A25E1}" type="presParOf" srcId="{ED5007C0-63F3-C041-8AB2-CF2B92D8AA3A}" destId="{A68DA68F-5530-D14A-B9D9-ECF26666FEFE}" srcOrd="3" destOrd="0" presId="urn:microsoft.com/office/officeart/2005/8/layout/vProcess5"/>
    <dgm:cxn modelId="{FD7E97B2-E096-E543-A166-C292CC43F08E}" type="presParOf" srcId="{ED5007C0-63F3-C041-8AB2-CF2B92D8AA3A}" destId="{F806BD1D-FE49-FD4B-B339-106DFAA09A3C}" srcOrd="4" destOrd="0" presId="urn:microsoft.com/office/officeart/2005/8/layout/vProcess5"/>
    <dgm:cxn modelId="{1661DF60-BE87-5F42-997D-64390A02A3F4}" type="presParOf" srcId="{ED5007C0-63F3-C041-8AB2-CF2B92D8AA3A}" destId="{97398978-23EC-C444-B666-E0828B5D4E52}" srcOrd="5" destOrd="0" presId="urn:microsoft.com/office/officeart/2005/8/layout/vProcess5"/>
    <dgm:cxn modelId="{F2012E19-905A-FE4F-AF73-6DE5D01ABFCD}" type="presParOf" srcId="{ED5007C0-63F3-C041-8AB2-CF2B92D8AA3A}" destId="{A92E0B5E-2011-4B47-A422-A582C607BA40}" srcOrd="6" destOrd="0" presId="urn:microsoft.com/office/officeart/2005/8/layout/vProcess5"/>
    <dgm:cxn modelId="{86C49417-8BD0-2946-A1CB-428AC3EA1CC0}" type="presParOf" srcId="{ED5007C0-63F3-C041-8AB2-CF2B92D8AA3A}" destId="{67CF37F8-D340-544B-AFEA-534AFEDC5A7E}" srcOrd="7" destOrd="0" presId="urn:microsoft.com/office/officeart/2005/8/layout/vProcess5"/>
    <dgm:cxn modelId="{D89B35DA-4260-014A-9A83-06DB0A15F64E}" type="presParOf" srcId="{ED5007C0-63F3-C041-8AB2-CF2B92D8AA3A}" destId="{1EEF2C79-2830-594A-AA7D-36BFCB384278}" srcOrd="8" destOrd="0" presId="urn:microsoft.com/office/officeart/2005/8/layout/vProcess5"/>
    <dgm:cxn modelId="{37B52548-7B4D-314F-9856-6ADB30AD04BB}" type="presParOf" srcId="{ED5007C0-63F3-C041-8AB2-CF2B92D8AA3A}" destId="{DAE6775E-D6D3-9244-82C2-8FC12D002C1A}" srcOrd="9" destOrd="0" presId="urn:microsoft.com/office/officeart/2005/8/layout/vProcess5"/>
    <dgm:cxn modelId="{2F3531EE-3789-7B4A-B4B0-5D4072F97DCB}" type="presParOf" srcId="{ED5007C0-63F3-C041-8AB2-CF2B92D8AA3A}" destId="{199156A3-4F49-B544-B7AF-7CA3C0EEA252}" srcOrd="10" destOrd="0" presId="urn:microsoft.com/office/officeart/2005/8/layout/vProcess5"/>
    <dgm:cxn modelId="{28F2D27B-C09E-A741-827D-6E6D1E587C9B}" type="presParOf" srcId="{ED5007C0-63F3-C041-8AB2-CF2B92D8AA3A}" destId="{1CF211BB-19C1-534C-B4D8-5BD8088108BF}" srcOrd="11" destOrd="0" presId="urn:microsoft.com/office/officeart/2005/8/layout/vProcess5"/>
    <dgm:cxn modelId="{6E316FA4-498E-DD48-8EBD-7B55DE677563}" type="presParOf" srcId="{ED5007C0-63F3-C041-8AB2-CF2B92D8AA3A}" destId="{7F5BD92C-6116-F64D-AB5A-7B95C4481B45}" srcOrd="12" destOrd="0" presId="urn:microsoft.com/office/officeart/2005/8/layout/vProcess5"/>
    <dgm:cxn modelId="{349B66AA-081C-B24B-A0E7-321F5F894F0E}" type="presParOf" srcId="{ED5007C0-63F3-C041-8AB2-CF2B92D8AA3A}" destId="{F5FB3982-8E01-1146-9D5D-36402AE74BD4}" srcOrd="13" destOrd="0" presId="urn:microsoft.com/office/officeart/2005/8/layout/vProcess5"/>
    <dgm:cxn modelId="{8AEA848C-6EBB-6844-B349-6DC572D78058}" type="presParOf" srcId="{ED5007C0-63F3-C041-8AB2-CF2B92D8AA3A}" destId="{F2B88C5C-09F7-2A4F-A50F-9F421948F51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5CF94-8C98-3340-AC91-A01DEF5D0F0F}">
      <dsp:nvSpPr>
        <dsp:cNvPr id="0" name=""/>
        <dsp:cNvSpPr/>
      </dsp:nvSpPr>
      <dsp:spPr>
        <a:xfrm>
          <a:off x="1729" y="0"/>
          <a:ext cx="3687532" cy="17683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понятие просроченной ДЗ</a:t>
          </a:r>
        </a:p>
      </dsp:txBody>
      <dsp:txXfrm>
        <a:off x="53523" y="51794"/>
        <a:ext cx="3583944" cy="1664777"/>
      </dsp:txXfrm>
    </dsp:sp>
    <dsp:sp modelId="{EE1BE72A-655B-BE46-94B8-EE837B87B02F}">
      <dsp:nvSpPr>
        <dsp:cNvPr id="0" name=""/>
        <dsp:cNvSpPr/>
      </dsp:nvSpPr>
      <dsp:spPr>
        <a:xfrm>
          <a:off x="4058014" y="426928"/>
          <a:ext cx="781756" cy="9145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2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8014" y="609830"/>
        <a:ext cx="547229" cy="548704"/>
      </dsp:txXfrm>
    </dsp:sp>
    <dsp:sp modelId="{764D28F4-722E-7F40-903B-D44D481738F6}">
      <dsp:nvSpPr>
        <dsp:cNvPr id="0" name=""/>
        <dsp:cNvSpPr/>
      </dsp:nvSpPr>
      <dsp:spPr>
        <a:xfrm>
          <a:off x="5164274" y="0"/>
          <a:ext cx="3687532" cy="17683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исполнения обязательств</a:t>
          </a:r>
        </a:p>
      </dsp:txBody>
      <dsp:txXfrm>
        <a:off x="5216068" y="51794"/>
        <a:ext cx="3583944" cy="16647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D98B7-2CA5-864A-A827-3A134E5F7E61}">
      <dsp:nvSpPr>
        <dsp:cNvPr id="0" name=""/>
        <dsp:cNvSpPr/>
      </dsp:nvSpPr>
      <dsp:spPr>
        <a:xfrm rot="5400000">
          <a:off x="4744634" y="-2132111"/>
          <a:ext cx="1654681" cy="613794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Закупка товаров, работ, услуг - с учетом приемки товаров, работ, услуг (если она предусмотрена)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Субсидии, целевые трансферты – срок предоставления отчета с учетом периода рассмотрения и принятия отчета</a:t>
          </a:r>
        </a:p>
      </dsp:txBody>
      <dsp:txXfrm rot="-5400000">
        <a:off x="2503004" y="190294"/>
        <a:ext cx="6057167" cy="1493131"/>
      </dsp:txXfrm>
    </dsp:sp>
    <dsp:sp modelId="{FC00D2F5-44D2-7E48-8EC5-C33CFA21A33C}">
      <dsp:nvSpPr>
        <dsp:cNvPr id="0" name=""/>
        <dsp:cNvSpPr/>
      </dsp:nvSpPr>
      <dsp:spPr>
        <a:xfrm>
          <a:off x="108025" y="2830"/>
          <a:ext cx="2394978" cy="18680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400" kern="1200" dirty="0"/>
            <a:t>206</a:t>
          </a:r>
        </a:p>
      </dsp:txBody>
      <dsp:txXfrm>
        <a:off x="199216" y="94021"/>
        <a:ext cx="2212596" cy="1685677"/>
      </dsp:txXfrm>
    </dsp:sp>
    <dsp:sp modelId="{4697D349-2382-9B4B-BC91-A95D61E41DB1}">
      <dsp:nvSpPr>
        <dsp:cNvPr id="0" name=""/>
        <dsp:cNvSpPr/>
      </dsp:nvSpPr>
      <dsp:spPr>
        <a:xfrm rot="5400000">
          <a:off x="4824751" y="-170649"/>
          <a:ext cx="1494447" cy="613794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Срок представления отчета подотчетного лица с учетом срока его утверждения, установленного локальным актом</a:t>
          </a:r>
        </a:p>
      </dsp:txBody>
      <dsp:txXfrm rot="-5400000">
        <a:off x="2503004" y="2224051"/>
        <a:ext cx="6064989" cy="1348541"/>
      </dsp:txXfrm>
    </dsp:sp>
    <dsp:sp modelId="{65EC428A-970A-3B43-874D-FBF386D3019A}">
      <dsp:nvSpPr>
        <dsp:cNvPr id="0" name=""/>
        <dsp:cNvSpPr/>
      </dsp:nvSpPr>
      <dsp:spPr>
        <a:xfrm>
          <a:off x="108025" y="1964292"/>
          <a:ext cx="2394978" cy="18680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400" kern="1200" dirty="0"/>
            <a:t>208</a:t>
          </a:r>
        </a:p>
      </dsp:txBody>
      <dsp:txXfrm>
        <a:off x="199216" y="2055483"/>
        <a:ext cx="2212596" cy="1685677"/>
      </dsp:txXfrm>
    </dsp:sp>
    <dsp:sp modelId="{788E9ECA-58BD-7541-8129-DB548E5557B0}">
      <dsp:nvSpPr>
        <dsp:cNvPr id="0" name=""/>
        <dsp:cNvSpPr/>
      </dsp:nvSpPr>
      <dsp:spPr>
        <a:xfrm rot="5400000">
          <a:off x="4824751" y="1790812"/>
          <a:ext cx="1494447" cy="613794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Последний календарный день текущего года, в котором произошла уплата ЕНП</a:t>
          </a:r>
        </a:p>
      </dsp:txBody>
      <dsp:txXfrm rot="-5400000">
        <a:off x="2503004" y="4185513"/>
        <a:ext cx="6064989" cy="1348541"/>
      </dsp:txXfrm>
    </dsp:sp>
    <dsp:sp modelId="{4E30027B-38E3-7C4C-BB94-B8908D6C0C9D}">
      <dsp:nvSpPr>
        <dsp:cNvPr id="0" name=""/>
        <dsp:cNvSpPr/>
      </dsp:nvSpPr>
      <dsp:spPr>
        <a:xfrm>
          <a:off x="108025" y="3925754"/>
          <a:ext cx="2394978" cy="18680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400" kern="1200" dirty="0"/>
            <a:t>30314</a:t>
          </a:r>
        </a:p>
      </dsp:txBody>
      <dsp:txXfrm>
        <a:off x="199216" y="4016945"/>
        <a:ext cx="2212596" cy="16856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7D49F-0F93-934A-B83D-77BAB1E74CDE}">
      <dsp:nvSpPr>
        <dsp:cNvPr id="0" name=""/>
        <dsp:cNvSpPr/>
      </dsp:nvSpPr>
      <dsp:spPr>
        <a:xfrm>
          <a:off x="1694" y="0"/>
          <a:ext cx="3613989" cy="12092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Коммунальные услуги за декабрь (акт от декабря), счета поступили в январе, приемка в январе</a:t>
          </a:r>
        </a:p>
      </dsp:txBody>
      <dsp:txXfrm>
        <a:off x="37112" y="35418"/>
        <a:ext cx="3543153" cy="1138419"/>
      </dsp:txXfrm>
    </dsp:sp>
    <dsp:sp modelId="{A2892979-392D-844E-9F0E-4A6429C1C04C}">
      <dsp:nvSpPr>
        <dsp:cNvPr id="0" name=""/>
        <dsp:cNvSpPr/>
      </dsp:nvSpPr>
      <dsp:spPr>
        <a:xfrm>
          <a:off x="3977083" y="156492"/>
          <a:ext cx="766165" cy="8962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b="1" kern="1200"/>
        </a:p>
      </dsp:txBody>
      <dsp:txXfrm>
        <a:off x="3977083" y="335746"/>
        <a:ext cx="536316" cy="537761"/>
      </dsp:txXfrm>
    </dsp:sp>
    <dsp:sp modelId="{08DCF282-0A9A-9B4E-B88C-905DBFB8AD0E}">
      <dsp:nvSpPr>
        <dsp:cNvPr id="0" name=""/>
        <dsp:cNvSpPr/>
      </dsp:nvSpPr>
      <dsp:spPr>
        <a:xfrm>
          <a:off x="5061279" y="0"/>
          <a:ext cx="3613989" cy="12092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В учете и отчетности - по факту потребления (2022 год) + отложенные обязательства</a:t>
          </a:r>
        </a:p>
      </dsp:txBody>
      <dsp:txXfrm>
        <a:off x="5096697" y="35418"/>
        <a:ext cx="3543153" cy="11384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7D49F-0F93-934A-B83D-77BAB1E74CDE}">
      <dsp:nvSpPr>
        <dsp:cNvPr id="0" name=""/>
        <dsp:cNvSpPr/>
      </dsp:nvSpPr>
      <dsp:spPr>
        <a:xfrm>
          <a:off x="1694" y="0"/>
          <a:ext cx="3613989" cy="1461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/>
            <a:t>Поступление средств ГЗ по результатам контроля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/>
            <a:t>Учредитель –  1 401 10 153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/>
            <a:t>Учреждение – КВР 853 КОСГУ 241 (</a:t>
          </a:r>
          <a:r>
            <a:rPr lang="ru-RU" sz="1500" b="1" kern="1200" dirty="0" err="1"/>
            <a:t>Дт</a:t>
          </a:r>
          <a:r>
            <a:rPr lang="ru-RU" sz="1500" b="1" kern="1200" dirty="0"/>
            <a:t> 401 20  </a:t>
          </a:r>
          <a:r>
            <a:rPr lang="ru-RU" sz="1500" b="1" kern="1200" dirty="0" err="1"/>
            <a:t>Кт</a:t>
          </a:r>
          <a:r>
            <a:rPr lang="ru-RU" sz="1500" b="1" kern="1200" dirty="0"/>
            <a:t> 303 05)</a:t>
          </a:r>
        </a:p>
      </dsp:txBody>
      <dsp:txXfrm>
        <a:off x="44499" y="42805"/>
        <a:ext cx="3528379" cy="1375847"/>
      </dsp:txXfrm>
    </dsp:sp>
    <dsp:sp modelId="{A2892979-392D-844E-9F0E-4A6429C1C04C}">
      <dsp:nvSpPr>
        <dsp:cNvPr id="0" name=""/>
        <dsp:cNvSpPr/>
      </dsp:nvSpPr>
      <dsp:spPr>
        <a:xfrm>
          <a:off x="3977083" y="282593"/>
          <a:ext cx="766165" cy="8962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1" kern="1200"/>
        </a:p>
      </dsp:txBody>
      <dsp:txXfrm>
        <a:off x="3977083" y="461847"/>
        <a:ext cx="536316" cy="537761"/>
      </dsp:txXfrm>
    </dsp:sp>
    <dsp:sp modelId="{08DCF282-0A9A-9B4E-B88C-905DBFB8AD0E}">
      <dsp:nvSpPr>
        <dsp:cNvPr id="0" name=""/>
        <dsp:cNvSpPr/>
      </dsp:nvSpPr>
      <dsp:spPr>
        <a:xfrm>
          <a:off x="5061279" y="0"/>
          <a:ext cx="3613989" cy="1461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/>
            <a:t>Возврат ранее перечисленных средств ГЗ по решению суда – обратная корреспонденция</a:t>
          </a:r>
        </a:p>
      </dsp:txBody>
      <dsp:txXfrm>
        <a:off x="5104084" y="42805"/>
        <a:ext cx="3528379" cy="13758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7D49F-0F93-934A-B83D-77BAB1E74CDE}">
      <dsp:nvSpPr>
        <dsp:cNvPr id="0" name=""/>
        <dsp:cNvSpPr/>
      </dsp:nvSpPr>
      <dsp:spPr>
        <a:xfrm>
          <a:off x="3" y="0"/>
          <a:ext cx="3613989" cy="97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ЕНП</a:t>
          </a:r>
        </a:p>
      </dsp:txBody>
      <dsp:txXfrm>
        <a:off x="28475" y="28472"/>
        <a:ext cx="3557045" cy="915164"/>
      </dsp:txXfrm>
    </dsp:sp>
    <dsp:sp modelId="{A2892979-392D-844E-9F0E-4A6429C1C04C}">
      <dsp:nvSpPr>
        <dsp:cNvPr id="0" name=""/>
        <dsp:cNvSpPr/>
      </dsp:nvSpPr>
      <dsp:spPr>
        <a:xfrm>
          <a:off x="3975814" y="37919"/>
          <a:ext cx="767062" cy="8962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b="1" kern="1200"/>
        </a:p>
      </dsp:txBody>
      <dsp:txXfrm>
        <a:off x="3975814" y="217173"/>
        <a:ext cx="536943" cy="537761"/>
      </dsp:txXfrm>
    </dsp:sp>
    <dsp:sp modelId="{08DCF282-0A9A-9B4E-B88C-905DBFB8AD0E}">
      <dsp:nvSpPr>
        <dsp:cNvPr id="0" name=""/>
        <dsp:cNvSpPr/>
      </dsp:nvSpPr>
      <dsp:spPr>
        <a:xfrm>
          <a:off x="5061279" y="0"/>
          <a:ext cx="3613989" cy="97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В 0503Х69 – в дебиторской и кредиторской задолженности</a:t>
          </a:r>
        </a:p>
      </dsp:txBody>
      <dsp:txXfrm>
        <a:off x="5089751" y="28472"/>
        <a:ext cx="3557045" cy="9151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7D49F-0F93-934A-B83D-77BAB1E74CDE}">
      <dsp:nvSpPr>
        <dsp:cNvPr id="0" name=""/>
        <dsp:cNvSpPr/>
      </dsp:nvSpPr>
      <dsp:spPr>
        <a:xfrm>
          <a:off x="1694" y="0"/>
          <a:ext cx="3613989" cy="97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0503128-НП</a:t>
          </a:r>
        </a:p>
      </dsp:txBody>
      <dsp:txXfrm>
        <a:off x="30166" y="28472"/>
        <a:ext cx="3557045" cy="915164"/>
      </dsp:txXfrm>
    </dsp:sp>
    <dsp:sp modelId="{A2892979-392D-844E-9F0E-4A6429C1C04C}">
      <dsp:nvSpPr>
        <dsp:cNvPr id="0" name=""/>
        <dsp:cNvSpPr/>
      </dsp:nvSpPr>
      <dsp:spPr>
        <a:xfrm>
          <a:off x="3977083" y="37919"/>
          <a:ext cx="766165" cy="8962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b="1" kern="1200"/>
        </a:p>
      </dsp:txBody>
      <dsp:txXfrm>
        <a:off x="3977083" y="217173"/>
        <a:ext cx="536316" cy="537761"/>
      </dsp:txXfrm>
    </dsp:sp>
    <dsp:sp modelId="{08DCF282-0A9A-9B4E-B88C-905DBFB8AD0E}">
      <dsp:nvSpPr>
        <dsp:cNvPr id="0" name=""/>
        <dsp:cNvSpPr/>
      </dsp:nvSpPr>
      <dsp:spPr>
        <a:xfrm>
          <a:off x="5061279" y="0"/>
          <a:ext cx="3613989" cy="97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Предоставление уточненного отчета – нет, раскрытие инфо в ПЗ за отчетный период, в котором ошибка выявлена</a:t>
          </a:r>
        </a:p>
      </dsp:txBody>
      <dsp:txXfrm>
        <a:off x="5089751" y="28472"/>
        <a:ext cx="3557045" cy="91516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7D49F-0F93-934A-B83D-77BAB1E74CDE}">
      <dsp:nvSpPr>
        <dsp:cNvPr id="0" name=""/>
        <dsp:cNvSpPr/>
      </dsp:nvSpPr>
      <dsp:spPr>
        <a:xfrm>
          <a:off x="0" y="0"/>
          <a:ext cx="3613989" cy="97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Входящие остатки по консолидируемым показателям</a:t>
          </a:r>
        </a:p>
      </dsp:txBody>
      <dsp:txXfrm>
        <a:off x="28472" y="28472"/>
        <a:ext cx="3557045" cy="915164"/>
      </dsp:txXfrm>
    </dsp:sp>
    <dsp:sp modelId="{A2892979-392D-844E-9F0E-4A6429C1C04C}">
      <dsp:nvSpPr>
        <dsp:cNvPr id="0" name=""/>
        <dsp:cNvSpPr/>
      </dsp:nvSpPr>
      <dsp:spPr>
        <a:xfrm>
          <a:off x="3975812" y="37919"/>
          <a:ext cx="767063" cy="8962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b="1" kern="1200"/>
        </a:p>
      </dsp:txBody>
      <dsp:txXfrm>
        <a:off x="3975812" y="217173"/>
        <a:ext cx="536944" cy="537761"/>
      </dsp:txXfrm>
    </dsp:sp>
    <dsp:sp modelId="{08DCF282-0A9A-9B4E-B88C-905DBFB8AD0E}">
      <dsp:nvSpPr>
        <dsp:cNvPr id="0" name=""/>
        <dsp:cNvSpPr/>
      </dsp:nvSpPr>
      <dsp:spPr>
        <a:xfrm>
          <a:off x="5061279" y="0"/>
          <a:ext cx="3613989" cy="97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Исправление ошибок – в общем </a:t>
          </a:r>
          <a:r>
            <a:rPr lang="ru-RU" sz="1800" b="1" kern="1200" dirty="0" err="1"/>
            <a:t>порчядке</a:t>
          </a:r>
          <a:endParaRPr lang="ru-RU" sz="1800" b="1" kern="1200" dirty="0"/>
        </a:p>
      </dsp:txBody>
      <dsp:txXfrm>
        <a:off x="5089751" y="28472"/>
        <a:ext cx="3557045" cy="9151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D545B-2837-B948-8B4A-96B1C1B7DE5B}">
      <dsp:nvSpPr>
        <dsp:cNvPr id="0" name=""/>
        <dsp:cNvSpPr/>
      </dsp:nvSpPr>
      <dsp:spPr>
        <a:xfrm>
          <a:off x="387424" y="72729"/>
          <a:ext cx="1286375" cy="2290626"/>
        </a:xfrm>
        <a:prstGeom prst="up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B85C11F-7B62-B748-B32B-824E27657F1E}">
      <dsp:nvSpPr>
        <dsp:cNvPr id="0" name=""/>
        <dsp:cNvSpPr/>
      </dsp:nvSpPr>
      <dsp:spPr>
        <a:xfrm>
          <a:off x="2406525" y="136250"/>
          <a:ext cx="6118972" cy="24360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 err="1"/>
            <a:t>Межотчетным</a:t>
          </a:r>
          <a:r>
            <a:rPr lang="ru-RU" sz="2400" b="1" kern="1200" dirty="0"/>
            <a:t> периодом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Биологические активы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Операционная аренда (не финансовая!)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Бюджетная классификация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МБТ капитального характера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Возмещение услуг арендатором</a:t>
          </a:r>
        </a:p>
      </dsp:txBody>
      <dsp:txXfrm>
        <a:off x="2406525" y="136250"/>
        <a:ext cx="6118972" cy="2436085"/>
      </dsp:txXfrm>
    </dsp:sp>
    <dsp:sp modelId="{C92DD1E2-68F2-A14C-8BD7-5D68852E8F88}">
      <dsp:nvSpPr>
        <dsp:cNvPr id="0" name=""/>
        <dsp:cNvSpPr/>
      </dsp:nvSpPr>
      <dsp:spPr>
        <a:xfrm>
          <a:off x="1232611" y="2711821"/>
          <a:ext cx="1286375" cy="2290626"/>
        </a:xfrm>
        <a:prstGeom prst="down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C33CC60-1403-4044-97EA-52B4074B3256}">
      <dsp:nvSpPr>
        <dsp:cNvPr id="0" name=""/>
        <dsp:cNvSpPr/>
      </dsp:nvSpPr>
      <dsp:spPr>
        <a:xfrm>
          <a:off x="3368963" y="2639092"/>
          <a:ext cx="4780857" cy="24360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Входящие остатки не корректируются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ЕНП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ЕСТ</a:t>
          </a:r>
        </a:p>
      </dsp:txBody>
      <dsp:txXfrm>
        <a:off x="3368963" y="2639092"/>
        <a:ext cx="4780857" cy="243608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F6702E-3C5E-FE4D-A729-4E1F07CEB782}">
      <dsp:nvSpPr>
        <dsp:cNvPr id="0" name=""/>
        <dsp:cNvSpPr/>
      </dsp:nvSpPr>
      <dsp:spPr>
        <a:xfrm>
          <a:off x="0" y="0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извещений (актов сверок) в одностороннем порядке и направление их контрагентам по консолидируемым расчетам (ЦБ) (допускается для оперативности направление по ведомственной электронной почте с последующим направлением оригиналов, если нет электронного документооборота)</a:t>
          </a:r>
        </a:p>
      </dsp:txBody>
      <dsp:txXfrm>
        <a:off x="29701" y="29701"/>
        <a:ext cx="5312856" cy="954672"/>
      </dsp:txXfrm>
    </dsp:sp>
    <dsp:sp modelId="{52AC3D05-92B4-C841-A7F8-4FF1CEACB256}">
      <dsp:nvSpPr>
        <dsp:cNvPr id="0" name=""/>
        <dsp:cNvSpPr/>
      </dsp:nvSpPr>
      <dsp:spPr>
        <a:xfrm>
          <a:off x="487313" y="1154918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выверки информации, полученной в извещениях (актах сверки), направление копий первичных учетных документов (при расхождениях)</a:t>
          </a:r>
        </a:p>
      </dsp:txBody>
      <dsp:txXfrm>
        <a:off x="517014" y="1184619"/>
        <a:ext cx="5319903" cy="954672"/>
      </dsp:txXfrm>
    </dsp:sp>
    <dsp:sp modelId="{A68DA68F-5530-D14A-B9D9-ECF26666FEFE}">
      <dsp:nvSpPr>
        <dsp:cNvPr id="0" name=""/>
        <dsp:cNvSpPr/>
      </dsp:nvSpPr>
      <dsp:spPr>
        <a:xfrm>
          <a:off x="974627" y="2309836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Урегулирование взаимосвязанных показателей с контрагентами по консолидируемым расчетам</a:t>
          </a:r>
        </a:p>
      </dsp:txBody>
      <dsp:txXfrm>
        <a:off x="1004328" y="2339537"/>
        <a:ext cx="5319903" cy="954672"/>
      </dsp:txXfrm>
    </dsp:sp>
    <dsp:sp modelId="{F806BD1D-FE49-FD4B-B339-106DFAA09A3C}">
      <dsp:nvSpPr>
        <dsp:cNvPr id="0" name=""/>
        <dsp:cNvSpPr/>
      </dsp:nvSpPr>
      <dsp:spPr>
        <a:xfrm>
          <a:off x="1461941" y="3464754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по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неурегулированым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расчетам вышестоящему субъекту консолидированной отчетности (ГРБС,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для их урегулирования</a:t>
          </a:r>
        </a:p>
      </dsp:txBody>
      <dsp:txXfrm>
        <a:off x="1491642" y="3494455"/>
        <a:ext cx="5319903" cy="954672"/>
      </dsp:txXfrm>
    </dsp:sp>
    <dsp:sp modelId="{97398978-23EC-C444-B666-E0828B5D4E52}">
      <dsp:nvSpPr>
        <dsp:cNvPr id="0" name=""/>
        <dsp:cNvSpPr/>
      </dsp:nvSpPr>
      <dsp:spPr>
        <a:xfrm>
          <a:off x="1949255" y="4619672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федеральным ГРБС,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финорганом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ОУГВФ об неурегулированных расчетах в Минфин России в определенные сроки</a:t>
          </a:r>
        </a:p>
      </dsp:txBody>
      <dsp:txXfrm>
        <a:off x="1978956" y="4649373"/>
        <a:ext cx="5319903" cy="954672"/>
      </dsp:txXfrm>
    </dsp:sp>
    <dsp:sp modelId="{A92E0B5E-2011-4B47-A422-A582C607BA40}">
      <dsp:nvSpPr>
        <dsp:cNvPr id="0" name=""/>
        <dsp:cNvSpPr/>
      </dsp:nvSpPr>
      <dsp:spPr>
        <a:xfrm>
          <a:off x="5866619" y="740837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14927" y="740837"/>
        <a:ext cx="362532" cy="496009"/>
      </dsp:txXfrm>
    </dsp:sp>
    <dsp:sp modelId="{67CF37F8-D340-544B-AFEA-534AFEDC5A7E}">
      <dsp:nvSpPr>
        <dsp:cNvPr id="0" name=""/>
        <dsp:cNvSpPr/>
      </dsp:nvSpPr>
      <dsp:spPr>
        <a:xfrm>
          <a:off x="6353933" y="1895755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13333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02241" y="1895755"/>
        <a:ext cx="362532" cy="496009"/>
      </dsp:txXfrm>
    </dsp:sp>
    <dsp:sp modelId="{1EEF2C79-2830-594A-AA7D-36BFCB384278}">
      <dsp:nvSpPr>
        <dsp:cNvPr id="0" name=""/>
        <dsp:cNvSpPr/>
      </dsp:nvSpPr>
      <dsp:spPr>
        <a:xfrm>
          <a:off x="6841246" y="3033772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6667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89554" y="3033772"/>
        <a:ext cx="362532" cy="496009"/>
      </dsp:txXfrm>
    </dsp:sp>
    <dsp:sp modelId="{DAE6775E-D6D3-9244-82C2-8FC12D002C1A}">
      <dsp:nvSpPr>
        <dsp:cNvPr id="0" name=""/>
        <dsp:cNvSpPr/>
      </dsp:nvSpPr>
      <dsp:spPr>
        <a:xfrm>
          <a:off x="7328560" y="4199958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76868" y="4199958"/>
        <a:ext cx="362532" cy="496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87D5-B714-7E4A-B570-3D34B091A04A}" type="datetimeFigureOut">
              <a:rPr lang="en-US" smtClean="0"/>
              <a:pPr/>
              <a:t>9/21/23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5AF29-335D-A348-BBFE-1B6F99F3E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43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A8CF0-9288-6E43-8350-3311193DC481}" type="datetimeFigureOut">
              <a:rPr lang="en-US" smtClean="0"/>
              <a:pPr/>
              <a:t>9/21/23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E209D-CC24-404D-BA45-4E524A1169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83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24163" y="49213"/>
            <a:ext cx="4275137" cy="32083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50959" y="3297327"/>
            <a:ext cx="9657173" cy="35003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8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933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773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369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115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38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748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747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127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7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8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2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1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6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2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8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17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18" Type="http://schemas.openxmlformats.org/officeDocument/2006/relationships/diagramData" Target="../diagrams/data6.xml"/><Relationship Id="rId26" Type="http://schemas.openxmlformats.org/officeDocument/2006/relationships/diagramColors" Target="../diagrams/colors7.xml"/><Relationship Id="rId3" Type="http://schemas.openxmlformats.org/officeDocument/2006/relationships/diagramData" Target="../diagrams/data3.xml"/><Relationship Id="rId21" Type="http://schemas.openxmlformats.org/officeDocument/2006/relationships/diagramColors" Target="../diagrams/colors6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5" Type="http://schemas.openxmlformats.org/officeDocument/2006/relationships/diagramQuickStyle" Target="../diagrams/quickStyle7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5.xml"/><Relationship Id="rId20" Type="http://schemas.openxmlformats.org/officeDocument/2006/relationships/diagramQuickStyle" Target="../diagrams/quickStyl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24" Type="http://schemas.openxmlformats.org/officeDocument/2006/relationships/diagramLayout" Target="../diagrams/layout7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23" Type="http://schemas.openxmlformats.org/officeDocument/2006/relationships/diagramData" Target="../diagrams/data7.xml"/><Relationship Id="rId10" Type="http://schemas.openxmlformats.org/officeDocument/2006/relationships/diagramQuickStyle" Target="../diagrams/quickStyle4.xml"/><Relationship Id="rId19" Type="http://schemas.openxmlformats.org/officeDocument/2006/relationships/diagramLayout" Target="../diagrams/layout6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Relationship Id="rId22" Type="http://schemas.microsoft.com/office/2007/relationships/diagramDrawing" Target="../diagrams/drawing6.xml"/><Relationship Id="rId27" Type="http://schemas.microsoft.com/office/2007/relationships/diagramDrawing" Target="../diagrams/drawin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3448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091" y="4201934"/>
            <a:ext cx="8203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Отчетность за 2023 год</a:t>
            </a: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143931" y="220206"/>
            <a:ext cx="4491002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0" y="5774339"/>
            <a:ext cx="9144000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772509"/>
            <a:ext cx="9144000" cy="10836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44153" y="6543586"/>
            <a:ext cx="1748970" cy="31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Мурманск 2023</a:t>
            </a:r>
          </a:p>
        </p:txBody>
      </p:sp>
    </p:spTree>
    <p:extLst>
      <p:ext uri="{BB962C8B-B14F-4D97-AF65-F5344CB8AC3E}">
        <p14:creationId xmlns:p14="http://schemas.microsoft.com/office/powerpoint/2010/main" val="223224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24428" y="179386"/>
            <a:ext cx="581023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10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7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rgbClr val="077A3E"/>
                </a:solidFill>
              </a:rPr>
              <a:t>СПАСИБО ЗА ВНИМАНИЕ!</a:t>
            </a:r>
            <a:endParaRPr lang="en-GB" sz="5000" b="1" u="sng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0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520" y="348898"/>
            <a:ext cx="760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Системные письма к отчетности 2023 года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D861461-C64F-794B-B0C4-79DADAA5AA56}"/>
              </a:ext>
            </a:extLst>
          </p:cNvPr>
          <p:cNvSpPr txBox="1"/>
          <p:nvPr/>
        </p:nvSpPr>
        <p:spPr>
          <a:xfrm>
            <a:off x="323528" y="1268760"/>
            <a:ext cx="8226914" cy="13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1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0.04.202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3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 № 02-06-07/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31750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 / 07-04-05/02-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9612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 (для ГРБС)</a:t>
            </a:r>
          </a:p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1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0.04.202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3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 № 02-06-07/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31748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 / 07-04-05/02-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9614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 (для ФО)</a:t>
            </a:r>
          </a:p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30.07.2023 № 02-06-07/71391 (для всех)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C1FCD7B-A99E-F747-BEA0-F5E45007D0DD}"/>
              </a:ext>
            </a:extLst>
          </p:cNvPr>
          <p:cNvSpPr/>
          <p:nvPr/>
        </p:nvSpPr>
        <p:spPr>
          <a:xfrm>
            <a:off x="330424" y="3429000"/>
            <a:ext cx="760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Системные письма предыдущих годов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6D8D2E-CEF1-CF42-85BB-E601FF9980E6}"/>
              </a:ext>
            </a:extLst>
          </p:cNvPr>
          <p:cNvSpPr txBox="1"/>
          <p:nvPr/>
        </p:nvSpPr>
        <p:spPr>
          <a:xfrm>
            <a:off x="323528" y="4509120"/>
            <a:ext cx="8496944" cy="2262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1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0.11.2022 № 02-06-07/109442 / 07-04-05/02-27817 (0503125)</a:t>
            </a:r>
          </a:p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1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1.11.2022 № 02-06-07/110261 (выверка расчетов)</a:t>
            </a:r>
          </a:p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30.12.2021 № 02-06-07/108267 (входящие остатки)</a:t>
            </a:r>
          </a:p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25.04.2022 № 02-06-07/37315 / 07-04-05/02-10034 (регламент)</a:t>
            </a:r>
          </a:p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83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Сведения о дебиторах и кредиторах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BAFE28E-7AB8-AB41-A3E1-C0F770F26DEF}"/>
              </a:ext>
            </a:extLst>
          </p:cNvPr>
          <p:cNvSpPr txBox="1"/>
          <p:nvPr/>
        </p:nvSpPr>
        <p:spPr>
          <a:xfrm>
            <a:off x="3994928" y="5769260"/>
            <a:ext cx="4861548" cy="972108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Системное письмо МФ от 30.07.2023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№02-06-07/71391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формировании входящих остатков»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E273A8-8F13-A345-B044-385AF2497290}"/>
              </a:ext>
            </a:extLst>
          </p:cNvPr>
          <p:cNvSpPr txBox="1"/>
          <p:nvPr/>
        </p:nvSpPr>
        <p:spPr>
          <a:xfrm>
            <a:off x="3661212" y="2913738"/>
            <a:ext cx="5339280" cy="2279458"/>
          </a:xfrm>
          <a:prstGeom prst="roundRect">
            <a:avLst/>
          </a:prstGeom>
          <a:ln>
            <a:noFill/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Своевременность получения документов и их отражения в учете</a:t>
            </a:r>
          </a:p>
          <a:p>
            <a:pPr algn="ctr"/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Корректное определение даты исполнения обязательства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76B49294-466C-6E4E-A86C-B023C47068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8951869"/>
              </p:ext>
            </p:extLst>
          </p:nvPr>
        </p:nvGraphicFramePr>
        <p:xfrm>
          <a:off x="146956" y="800708"/>
          <a:ext cx="8853536" cy="1768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93F50F4-7A6C-8448-B424-C35E1D8CAD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956" y="2913738"/>
            <a:ext cx="3210139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30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Сведения о дебиторах и кредиторах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50BC1403-21A5-524E-BE65-8EEFEEE12C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1159176"/>
              </p:ext>
            </p:extLst>
          </p:nvPr>
        </p:nvGraphicFramePr>
        <p:xfrm>
          <a:off x="107504" y="764704"/>
          <a:ext cx="8748972" cy="579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80737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50198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4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125506" y="490865"/>
            <a:ext cx="8892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Анализ показателей бухгалтерской отчетности субъекта бюджетной отчетности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539D16-C31E-7948-8296-1BC16C8D275D}"/>
              </a:ext>
            </a:extLst>
          </p:cNvPr>
          <p:cNvSpPr txBox="1"/>
          <p:nvPr/>
        </p:nvSpPr>
        <p:spPr>
          <a:xfrm>
            <a:off x="124938" y="2024844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финансового года задолженность, подлежащая урегулированию (дебетовый остаток по возврату ранее предоставленного авансового платежа), отраженная по соответствующим счетам аналитического учета счета 0 206 00 000 "Расчеты по выданным авансам", в случае, если поставка товаров, выполнение работ и услуг не предполагаются, инициировано расторжение контракта (договора), переносится на соответствующие счета аналитического учета счета 0 209 30 000 "Расчеты по компенсации затрат" (0 209 34 000, 0 209 36 000)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506F75-4395-DD46-BD2E-9A127B6E62A6}"/>
              </a:ext>
            </a:extLst>
          </p:cNvPr>
          <p:cNvSpPr txBox="1"/>
          <p:nvPr/>
        </p:nvSpPr>
        <p:spPr>
          <a:xfrm>
            <a:off x="132422" y="1264009"/>
            <a:ext cx="421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77A3E"/>
                </a:solidFill>
              </a:rPr>
              <a:t>Важно для 0503169 (0503369, 0503769)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F695A0-B952-D04A-A81E-D99979BBC3E0}"/>
              </a:ext>
            </a:extLst>
          </p:cNvPr>
          <p:cNvSpPr txBox="1"/>
          <p:nvPr/>
        </p:nvSpPr>
        <p:spPr>
          <a:xfrm>
            <a:off x="132422" y="1689736"/>
            <a:ext cx="492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Реклассификация</a:t>
            </a:r>
            <a:r>
              <a:rPr lang="ru-RU" b="1" dirty="0">
                <a:solidFill>
                  <a:srgbClr val="C00000"/>
                </a:solidFill>
              </a:rPr>
              <a:t> на монетарный актив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5629CB-44AC-8346-A4AF-40A5DE64E434}"/>
              </a:ext>
            </a:extLst>
          </p:cNvPr>
          <p:cNvSpPr txBox="1"/>
          <p:nvPr/>
        </p:nvSpPr>
        <p:spPr>
          <a:xfrm>
            <a:off x="124938" y="4206611"/>
            <a:ext cx="492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Показатели просроченной задолженности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0C1A1D-0469-014E-A23D-BB7498DD08F8}"/>
              </a:ext>
            </a:extLst>
          </p:cNvPr>
          <p:cNvSpPr txBox="1"/>
          <p:nvPr/>
        </p:nvSpPr>
        <p:spPr>
          <a:xfrm>
            <a:off x="124938" y="4623331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примеры в части МБТ, субсидий БУ/АУ, дебиторской задолженности по доходам, иные ситуации –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системном письме к годовой отчетности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DE6A4-4A26-EB44-8B5D-F8B25476CF58}"/>
              </a:ext>
            </a:extLst>
          </p:cNvPr>
          <p:cNvSpPr txBox="1"/>
          <p:nvPr/>
        </p:nvSpPr>
        <p:spPr>
          <a:xfrm>
            <a:off x="87574" y="5733256"/>
            <a:ext cx="893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0503169, 0503369, 0503769 – источник данных для мониторинга дебиторской и кредиторской задолженности</a:t>
            </a:r>
          </a:p>
        </p:txBody>
      </p:sp>
    </p:spTree>
    <p:extLst>
      <p:ext uri="{BB962C8B-B14F-4D97-AF65-F5344CB8AC3E}">
        <p14:creationId xmlns:p14="http://schemas.microsoft.com/office/powerpoint/2010/main" val="1201302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8620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Сведения о дебиторах и кредиторах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2680B972-2DEB-2148-B79A-8196084958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4494538"/>
              </p:ext>
            </p:extLst>
          </p:nvPr>
        </p:nvGraphicFramePr>
        <p:xfrm>
          <a:off x="251520" y="455549"/>
          <a:ext cx="8676964" cy="1209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4DD84050-C481-2C43-A5F7-DE5B273749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0145578"/>
              </p:ext>
            </p:extLst>
          </p:nvPr>
        </p:nvGraphicFramePr>
        <p:xfrm>
          <a:off x="251520" y="1808820"/>
          <a:ext cx="8676964" cy="1461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Схема 9">
            <a:extLst>
              <a:ext uri="{FF2B5EF4-FFF2-40B4-BE49-F238E27FC236}">
                <a16:creationId xmlns:a16="http://schemas.microsoft.com/office/drawing/2014/main" id="{E3D4B909-4FF1-C443-86D8-BAEDC09BB3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7043186"/>
              </p:ext>
            </p:extLst>
          </p:nvPr>
        </p:nvGraphicFramePr>
        <p:xfrm>
          <a:off x="251520" y="3465004"/>
          <a:ext cx="8676964" cy="972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id="{642B0AF7-3DAE-4A4E-A15A-29C7D513F9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2909553"/>
              </p:ext>
            </p:extLst>
          </p:nvPr>
        </p:nvGraphicFramePr>
        <p:xfrm>
          <a:off x="251520" y="4617132"/>
          <a:ext cx="8676964" cy="972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2" name="Схема 11">
            <a:extLst>
              <a:ext uri="{FF2B5EF4-FFF2-40B4-BE49-F238E27FC236}">
                <a16:creationId xmlns:a16="http://schemas.microsoft.com/office/drawing/2014/main" id="{398E731C-221B-E448-AF4E-8E9FC647E2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4447418"/>
              </p:ext>
            </p:extLst>
          </p:nvPr>
        </p:nvGraphicFramePr>
        <p:xfrm>
          <a:off x="251520" y="5769260"/>
          <a:ext cx="8676964" cy="972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  <p:extLst>
      <p:ext uri="{BB962C8B-B14F-4D97-AF65-F5344CB8AC3E}">
        <p14:creationId xmlns:p14="http://schemas.microsoft.com/office/powerpoint/2010/main" val="2593215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Входящие остатки 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0D199E36-CE6E-0A4A-925A-82EE5FB3D6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419516"/>
              </p:ext>
            </p:extLst>
          </p:nvPr>
        </p:nvGraphicFramePr>
        <p:xfrm>
          <a:off x="323528" y="492126"/>
          <a:ext cx="8537246" cy="5075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6929BAA-5E4F-314D-A81C-4C6E51B8F352}"/>
              </a:ext>
            </a:extLst>
          </p:cNvPr>
          <p:cNvSpPr txBox="1"/>
          <p:nvPr/>
        </p:nvSpPr>
        <p:spPr>
          <a:xfrm>
            <a:off x="323528" y="5697252"/>
            <a:ext cx="8537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При отражении операций по корректировке оборотов по счетам бухгалтерского учета внесение исправлений в первичные учетные документы и регистры бухгалтерского учета, ранее сформированные, не требуется</a:t>
            </a:r>
          </a:p>
        </p:txBody>
      </p:sp>
    </p:spTree>
    <p:extLst>
      <p:ext uri="{BB962C8B-B14F-4D97-AF65-F5344CB8AC3E}">
        <p14:creationId xmlns:p14="http://schemas.microsoft.com/office/powerpoint/2010/main" val="3633266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33350" y="318448"/>
            <a:ext cx="866626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Выверка консолидируемых показателей (02-06-07/110261)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8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A5325352-C43C-7842-B413-11DE88B83A57}"/>
              </a:ext>
            </a:extLst>
          </p:cNvPr>
          <p:cNvGraphicFramePr/>
          <p:nvPr>
            <p:extLst/>
          </p:nvPr>
        </p:nvGraphicFramePr>
        <p:xfrm>
          <a:off x="324591" y="945182"/>
          <a:ext cx="8475023" cy="5633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9014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300752" y="176907"/>
            <a:ext cx="64277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Подготовка к формированию отчетности за 2023 год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9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641538" y="762470"/>
            <a:ext cx="7981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Сроки отчетности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9918" y="1595042"/>
            <a:ext cx="8704575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федеральных органов власти, их подведомственных учреждений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приказа ФК (21.02 – 11.03)</a:t>
            </a:r>
          </a:p>
          <a:p>
            <a:pPr algn="ctr"/>
            <a:endParaRPr lang="ru-RU" sz="1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представления Справок (ф. 0503125) – до 16 февраля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542" y="4232255"/>
            <a:ext cx="8704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финансовых органов субъектов РФ и органов управления ГВФ –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№191н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представления Справок (ф. 0503125) – до 17го февраля</a:t>
            </a:r>
          </a:p>
        </p:txBody>
      </p:sp>
    </p:spTree>
    <p:extLst>
      <p:ext uri="{BB962C8B-B14F-4D97-AF65-F5344CB8AC3E}">
        <p14:creationId xmlns:p14="http://schemas.microsoft.com/office/powerpoint/2010/main" val="2306705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35492</TotalTime>
  <Words>697</Words>
  <Application>Microsoft Macintosh PowerPoint</Application>
  <PresentationFormat>Экран (4:3)</PresentationFormat>
  <Paragraphs>84</Paragraphs>
  <Slides>10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Bookman Old Style</vt:lpstr>
      <vt:lpstr>Calibri</vt:lpstr>
      <vt:lpstr>DINPro-Light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ОБЗ</dc:creator>
  <cp:lastModifiedBy>Юлия М</cp:lastModifiedBy>
  <cp:revision>2190</cp:revision>
  <cp:lastPrinted>2018-11-14T09:10:42Z</cp:lastPrinted>
  <dcterms:created xsi:type="dcterms:W3CDTF">2014-05-13T07:16:38Z</dcterms:created>
  <dcterms:modified xsi:type="dcterms:W3CDTF">2023-09-21T09:46:20Z</dcterms:modified>
</cp:coreProperties>
</file>