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3CA66-7ED1-4ED5-85FF-C5CD318DF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F14DE5-1C7D-4848-87C2-2BF4C4CDD4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B753A3-A6BF-4EA7-A9C9-927EF6C5C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ED9781-AC24-49A0-8347-3B276D92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9CDCF5-AEA4-40D6-9B25-13E2D4D7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17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7C1D0-60F5-4A68-B3D4-D3ABFDC3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A9C517-9F21-4E83-AD7B-408B1930E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CB9C7B-77EE-4876-9FCC-ACDF91F1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1F0E85-698A-4293-B24D-64F1250D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B2B533-BC88-4254-A288-4C7E0219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2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9BB96FD-D990-4AA8-B345-CF898656CC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ECABA7-2D1D-4421-B836-3D78CBA52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141DE5-DE16-4419-8E8E-9C492CA4E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A4A325-9331-451D-986A-7C6DB0E2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B2BC9-1385-4A96-B05F-CE7F6F9E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8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39110-568E-49F2-9F7E-3CBCA596C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AACEF-0EB4-495A-88A6-6C85FF1BC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D73453-420A-4515-9B82-8E8269850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60A987-6586-4782-8B2B-6069AA4D6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5BA28-ECF0-4DCC-8745-3DD6C38E4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9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80987-34A6-438A-A962-9221090CD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51FFC6-38D4-498C-9DBC-9FEB320FF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8B1C0C-6ACA-426E-AF4E-95286165D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827F7F-FB65-4215-9091-E5A0253F4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14925E-1534-4B84-BE16-4ACA21E7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91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BB7B4-7EFD-448B-A488-56D6B834C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DA7962-FDD3-4BF1-B38E-740FE9D2D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410674-9824-49AF-82C8-646720410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C51829-2922-400F-9004-9D708250A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E66DE6-A7AF-4C0F-B95A-862B76738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6AA11C-FD29-4F44-8D8A-B87217982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5A05E-3C58-47F0-8F62-DE71E5B68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506FDD-FF9D-42A8-90A6-96E70FD39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85109-A9A1-44DE-BF00-329026A0DA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20902CB-0C50-449B-8747-D472622E9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DE8E37-B1BD-4E9D-AFBF-7C457D7DBC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6129F1-BCD5-4F8A-8890-7B6989F84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A01A984-14CD-4B0A-992F-15B40DF4A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2F5EA0-B263-4BBB-B174-DE6C284DE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4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B8A31-7A74-4A06-A3BA-0E8F69F3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88DFB9-821B-4266-B32E-45CF17B2A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227FFC-4D7E-4D3D-A6AA-573ACF36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53626E0-72AC-4F90-91CA-992C736A3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8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B7E473-1A60-405F-BAC6-04368B25F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504D706-271C-4662-90D9-E9E39CB31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661FFE-1BB6-422A-A0C0-CA1B7F96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0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E27CF-E0C9-4E63-B070-6B18E2D52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0E23C8-BCB8-411C-A8D8-E65930DE8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85B803-2B59-4AAE-9062-144D1AEC39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E9772D-438D-42DB-9472-7148CFFF6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ED1717-A562-4AB0-B477-454DA8E8C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4E6D5D-B204-4CFE-B2D0-780E50F7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64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6BA1B-DB82-44B5-9BFA-D01C3337A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876CFD-28CF-418D-BF0C-DCF326B5D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0FA1B5-56FB-4347-884B-58E68BF148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318F2A-D3B6-4375-946C-CA988830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4A7494-D2BE-4424-8BF5-C382D791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5BA77A-5C9E-4DAC-BAB0-EDAEF1B40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8DD127-5E4D-4970-A04C-A956F5E06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B768DF-38BC-4940-A1DD-FBD79B88F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904878-4A3B-40F5-836E-D73E7CCDEF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85ED9-2F19-49F3-A956-6330F1ED163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095040-2B8A-4DB3-BE73-A3D2AEC79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7EF25D-7591-4299-859C-7942A46C5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99F90-ED91-4B44-BEB7-EA8BE47F5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1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2A6022ED-C1D5-4B92-A8BD-0869F1683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8389D08-2AFC-4E44-8378-70D1669C75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Герб (эмблема) Министерства финансов Российской Федерации — Abali.ru">
            <a:extLst>
              <a:ext uri="{FF2B5EF4-FFF2-40B4-BE49-F238E27FC236}">
                <a16:creationId xmlns:a16="http://schemas.microsoft.com/office/drawing/2014/main" id="{1B1EB955-26F7-4F49-8521-84CB0BBA4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966683"/>
            <a:ext cx="4042304" cy="49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20520B2A-6E3F-4156-89E4-07D479C8F2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663" y="1964267"/>
            <a:ext cx="5773737" cy="292946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которые вносятся в федеральный стандарт бухгалтерского учета для организаций государственного сектора «Учетная политика, оценочные значения и ошибки», утвержденный приказом Министерства финансов Российской Федерации от 30 декабря 2017 г. № 274н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1805DAE-F42E-4432-B5BA-E4BA4DD3AECA}"/>
              </a:ext>
            </a:extLst>
          </p:cNvPr>
          <p:cNvSpPr/>
          <p:nvPr/>
        </p:nvSpPr>
        <p:spPr>
          <a:xfrm>
            <a:off x="389467" y="1938867"/>
            <a:ext cx="6045200" cy="3259666"/>
          </a:xfrm>
          <a:prstGeom prst="round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  <a:effectLst>
            <a:glow rad="228600">
              <a:schemeClr val="accent6">
                <a:lumMod val="50000"/>
                <a:alpha val="40000"/>
              </a:schemeClr>
            </a:glow>
            <a:outerShdw blurRad="152400" dist="317500" dir="5400000" sx="90000" sy="-19000" rotWithShape="0">
              <a:schemeClr val="accent6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E9437E6-307D-458A-A303-26E4BB45235F}"/>
              </a:ext>
            </a:extLst>
          </p:cNvPr>
          <p:cNvSpPr/>
          <p:nvPr/>
        </p:nvSpPr>
        <p:spPr>
          <a:xfrm>
            <a:off x="0" y="6193325"/>
            <a:ext cx="12192000" cy="490888"/>
          </a:xfrm>
          <a:prstGeom prst="rect">
            <a:avLst/>
          </a:prstGeom>
          <a:solidFill>
            <a:srgbClr val="054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2023</a:t>
            </a:r>
          </a:p>
        </p:txBody>
      </p:sp>
    </p:spTree>
    <p:extLst>
      <p:ext uri="{BB962C8B-B14F-4D97-AF65-F5344CB8AC3E}">
        <p14:creationId xmlns:p14="http://schemas.microsoft.com/office/powerpoint/2010/main" val="158868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9909CC7-5DF9-488F-A4DC-D378A75BB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38EBCA5-6A48-4D8E-9195-7505D838FB29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5278D82-2973-4745-A01B-2FD9C7734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1933" y="618067"/>
            <a:ext cx="6500669" cy="5723467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Стандарт устанавливает единые требования к формированию, утверждению и изменению учетной политики, включая общие требования к 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отчетности, общие требования к графику документооборота и правилам документооборота согласно приложениям № 1 и № 2 к настоящему Стандарту соответственно, а также правила отражения в бухгалтерской (финансовой) отчетности последствий изменения учетной политики, оценочных значений и исправлений ошибок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Герб (эмблема) Министерства финансов Российской Федерации — Abali.ru">
            <a:extLst>
              <a:ext uri="{FF2B5EF4-FFF2-40B4-BE49-F238E27FC236}">
                <a16:creationId xmlns:a16="http://schemas.microsoft.com/office/drawing/2014/main" id="{EB961C18-A01E-4474-9E9B-6083C9484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9737" y="304800"/>
            <a:ext cx="535128" cy="65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Документ – Бесплатные иконки: файлы и папки">
            <a:extLst>
              <a:ext uri="{FF2B5EF4-FFF2-40B4-BE49-F238E27FC236}">
                <a16:creationId xmlns:a16="http://schemas.microsoft.com/office/drawing/2014/main" id="{7EC7BA94-87F9-4389-B6EE-805555248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34" y="3015732"/>
            <a:ext cx="2954866" cy="295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10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8708CD8-82A3-4D59-B1E9-25797098E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2DC773F-AC03-4F07-A979-6E881A80A222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920AA93-155E-4004-96A4-5508E0B01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099" y="567266"/>
            <a:ext cx="5955901" cy="5723467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5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 случае если ведение бухгалтерского учета и (или) составление бухгалтерской (финансовой) отчетности передано централизованной бухгалтерии, порядок проведения инвентаризации субъекта учета, устанавливается с учетом порядка взаимодействия централизованной бухгалтерии при проведении субъектами централизованного учета инвентаризации, установленного в рамках единой учетной политики при централизации учета.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42AFD7A-F1C2-4799-A13D-D6DEEC39B6E3}"/>
              </a:ext>
            </a:extLst>
          </p:cNvPr>
          <p:cNvSpPr/>
          <p:nvPr/>
        </p:nvSpPr>
        <p:spPr>
          <a:xfrm>
            <a:off x="6166049" y="-4"/>
            <a:ext cx="6025952" cy="6858000"/>
          </a:xfrm>
          <a:prstGeom prst="rect">
            <a:avLst/>
          </a:prstGeom>
          <a:solidFill>
            <a:srgbClr val="054B26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0CB049AD-E95B-4738-898B-66D737BFAF56}"/>
              </a:ext>
            </a:extLst>
          </p:cNvPr>
          <p:cNvSpPr txBox="1">
            <a:spLocks/>
          </p:cNvSpPr>
          <p:nvPr/>
        </p:nvSpPr>
        <p:spPr>
          <a:xfrm>
            <a:off x="6166049" y="567267"/>
            <a:ext cx="5955901" cy="57234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Инвентаризационная комиссия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 целях проведения инвентаризации руководителем субъекта учета создается, если иное не предусмотрено настоящими общими требованиями, комиссия, в полномочия которой, согласно утвержденному положению, входит проведение инвентаризации соответствующих объектов инвентаризации.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9075C250-CBA2-4C3E-8758-7CECEAA231E1}"/>
              </a:ext>
            </a:extLst>
          </p:cNvPr>
          <p:cNvSpPr/>
          <p:nvPr/>
        </p:nvSpPr>
        <p:spPr>
          <a:xfrm>
            <a:off x="8657127" y="1276709"/>
            <a:ext cx="1043796" cy="3101191"/>
          </a:xfrm>
          <a:prstGeom prst="downArrow">
            <a:avLst/>
          </a:prstGeom>
          <a:pattFill prst="ltVert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889F4562-22DB-4AA9-81ED-D8952F2EAD3B}"/>
              </a:ext>
            </a:extLst>
          </p:cNvPr>
          <p:cNvSpPr/>
          <p:nvPr/>
        </p:nvSpPr>
        <p:spPr>
          <a:xfrm>
            <a:off x="2561127" y="3066761"/>
            <a:ext cx="1043796" cy="1311139"/>
          </a:xfrm>
          <a:prstGeom prst="downArrow">
            <a:avLst/>
          </a:prstGeom>
          <a:pattFill prst="ltVert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23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7A3ED0A-9F42-43C1-8877-9EF0B325F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A4C67B1-7B65-4366-B4D1-74276A002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D334BB7-61B5-46F1-8F0B-CC870AFD8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338667"/>
            <a:ext cx="7476067" cy="620606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работы комиссии, включая рассмотрение результатов инвентаризации, принятие решения (голосования) по результатам инвентаризации, устанавливается положением о комиссии.</a:t>
            </a:r>
          </a:p>
          <a:p>
            <a:pPr marL="457200" indent="-457200" algn="l">
              <a:buFont typeface="+mj-lt"/>
              <a:buAutoNum type="arabicPeriod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комиссии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лицо, замещающее председателя комиссии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членов комиссии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объектов инвентаризации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полномочий инвентаризационной комиссии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материалов, подведение итогов инвентаризации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о кворуме работы комиссии</a:t>
            </a:r>
          </a:p>
        </p:txBody>
      </p:sp>
      <p:pic>
        <p:nvPicPr>
          <p:cNvPr id="3082" name="Picture 10" descr="members-icon - Alternawork">
            <a:extLst>
              <a:ext uri="{FF2B5EF4-FFF2-40B4-BE49-F238E27FC236}">
                <a16:creationId xmlns:a16="http://schemas.microsoft.com/office/drawing/2014/main" id="{C8773737-0187-4755-8F20-03E654A25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067" y="1735667"/>
            <a:ext cx="3468115" cy="402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84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B38C5304-0DA0-46FD-91EF-E01F10B12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0317623-FF25-4233-A45F-DF2EF91ABD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19571-5B9F-475D-9879-D48A90181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4163"/>
            <a:ext cx="9144000" cy="67257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инвентаризации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291AB9-5BFA-44CC-9CF6-9BBD0D5DA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267" y="1481667"/>
            <a:ext cx="5901265" cy="4961466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проведении инвентаризации принимает руководитель субъекта учета (уполномоченное им лицо), и включает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инвентаризационной комиссии и её состав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Дату начала и дату окончания проведения инвентаризации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инвентаризации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Иная необходимая для проведения инвентаризации информация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F282170C-FDC4-4888-A6A6-747082F06CF2}"/>
              </a:ext>
            </a:extLst>
          </p:cNvPr>
          <p:cNvSpPr txBox="1">
            <a:spLocks/>
          </p:cNvSpPr>
          <p:nvPr/>
        </p:nvSpPr>
        <p:spPr>
          <a:xfrm>
            <a:off x="6079065" y="5173133"/>
            <a:ext cx="5901265" cy="1400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инвентаризации должны быть созданы условия, обеспечивающие полное и точное выявление фактического наличия объектов инвентаризации, в том числе профессиональными, техническими и технологическими ресурсами.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F5A7A2A3-09B9-40F7-8611-342B3E917108}"/>
              </a:ext>
            </a:extLst>
          </p:cNvPr>
          <p:cNvSpPr/>
          <p:nvPr/>
        </p:nvSpPr>
        <p:spPr>
          <a:xfrm>
            <a:off x="6049434" y="5063067"/>
            <a:ext cx="6045200" cy="1510770"/>
          </a:xfrm>
          <a:prstGeom prst="round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  <a:effectLst>
            <a:glow rad="228600">
              <a:schemeClr val="accent6">
                <a:lumMod val="50000"/>
                <a:alpha val="40000"/>
              </a:schemeClr>
            </a:glow>
            <a:outerShdw blurRad="152400" dist="317500" dir="5400000" sx="90000" sy="-19000" rotWithShape="0">
              <a:schemeClr val="accent6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2" name="Picture 2" descr="Консультант – Бесплатные иконки: бизнес">
            <a:extLst>
              <a:ext uri="{FF2B5EF4-FFF2-40B4-BE49-F238E27FC236}">
                <a16:creationId xmlns:a16="http://schemas.microsoft.com/office/drawing/2014/main" id="{207AD864-27BA-4AB0-8C26-860CA1839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16" y="1712118"/>
            <a:ext cx="2595563" cy="25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79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BC646D9F-6875-4025-AA50-3002BC312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F150665-8C95-4609-BBB8-CA0A5042974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BA916-BA08-49A4-B02A-F9F6C8F7C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9630"/>
            <a:ext cx="9144000" cy="118057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итогов проведения инвентаризации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FB6980-2CE7-43A2-ACCD-88567EE38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7734" y="1803399"/>
            <a:ext cx="5444066" cy="276860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фактическом наличии объектов инвентаризации, полученные в ходе проведения инвентаризации, о результатах сопоставления их с данными об объектах инвентаризации, отраженных в регистрах бухгалтерского учета - подлежат обязательному документальному оформлению.</a:t>
            </a:r>
          </a:p>
          <a:p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6B5F8FA5-6072-4919-803F-0484CC6BEE35}"/>
              </a:ext>
            </a:extLst>
          </p:cNvPr>
          <p:cNvSpPr txBox="1">
            <a:spLocks/>
          </p:cNvSpPr>
          <p:nvPr/>
        </p:nvSpPr>
        <p:spPr>
          <a:xfrm>
            <a:off x="533400" y="1803400"/>
            <a:ext cx="5562600" cy="314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Отклонения при инвентаризации: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Излишки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Утраченное имущество и убыль в пределах норм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Недостача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Качественные отклонения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Пересортица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476AFBB-721A-450B-B2A9-B6B20684ED95}"/>
              </a:ext>
            </a:extLst>
          </p:cNvPr>
          <p:cNvSpPr/>
          <p:nvPr/>
        </p:nvSpPr>
        <p:spPr>
          <a:xfrm>
            <a:off x="5888567" y="5071532"/>
            <a:ext cx="6045200" cy="1510770"/>
          </a:xfrm>
          <a:prstGeom prst="round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  <a:effectLst>
            <a:glow rad="228600">
              <a:schemeClr val="accent6">
                <a:lumMod val="50000"/>
                <a:alpha val="40000"/>
              </a:schemeClr>
            </a:glow>
            <a:outerShdw blurRad="152400" dist="317500" dir="5400000" sx="90000" sy="-19000" rotWithShape="0">
              <a:schemeClr val="accent6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2D163357-2A46-427A-81F1-375F5FD3DBEE}"/>
              </a:ext>
            </a:extLst>
          </p:cNvPr>
          <p:cNvSpPr txBox="1">
            <a:spLocks/>
          </p:cNvSpPr>
          <p:nvPr/>
        </p:nvSpPr>
        <p:spPr>
          <a:xfrm>
            <a:off x="6246284" y="5190065"/>
            <a:ext cx="5395384" cy="1248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инвентаризации составляются и хранятся в соответствии с требованиями, установленными для первичных учетных документов и регистров бухгалтерского учета</a:t>
            </a:r>
          </a:p>
        </p:txBody>
      </p:sp>
      <p:pic>
        <p:nvPicPr>
          <p:cNvPr id="6148" name="Picture 4" descr="File - Free files and folders icons">
            <a:extLst>
              <a:ext uri="{FF2B5EF4-FFF2-40B4-BE49-F238E27FC236}">
                <a16:creationId xmlns:a16="http://schemas.microsoft.com/office/drawing/2014/main" id="{95EACAF9-B062-4D2A-AA8D-A17DD182E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41" y="4821235"/>
            <a:ext cx="1761067" cy="176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498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A3AFE57-AF42-45A0-A74E-E63DCED37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3AF635C-420C-4E3E-A3C8-2D5200593F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DF7505-2F66-4B96-9AAA-9452B3EA3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4" y="4072466"/>
            <a:ext cx="7941734" cy="253153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 окончании дня работы инвентаризационной комиссии или окончании проведения инвентаризации ответственное лицо обнаружило неточности (ошибки) в документах инвентаризации, об этом немедленно уведомляется инвентаризационная комиссия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Исправление в документе инвентаризации должно быть удостоверено подписями всех членов инвентаризационной комиссии и соответствующего ответственного лица. В случае использования электронных документов – изменения вносятся новым документом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76DB7B9-47E4-4576-B4C7-5FA07D9F7C82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54B26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C47905A-1E82-400B-B93A-72AC66089C8E}"/>
              </a:ext>
            </a:extLst>
          </p:cNvPr>
          <p:cNvSpPr txBox="1">
            <a:spLocks/>
          </p:cNvSpPr>
          <p:nvPr/>
        </p:nvSpPr>
        <p:spPr>
          <a:xfrm>
            <a:off x="1388534" y="77893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Утвержденное решение о проведении инвентаризации доводится ответственным лицом инвентаризационной комиссии до лица, осуществляющего ведение бухгалтерского учета (централизованной бухгалтерии) и до ответственного лица, указанного в решении о проведении инвентаризации.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14AA2D9-AD50-4330-BEBE-98DFBA5645A7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170" name="Picture 2" descr="восклицательный знак PNG и картинки пнг | рисунок Векторы и PSD |  Бесплатная загрузка на Pngtree">
            <a:extLst>
              <a:ext uri="{FF2B5EF4-FFF2-40B4-BE49-F238E27FC236}">
                <a16:creationId xmlns:a16="http://schemas.microsoft.com/office/drawing/2014/main" id="{007FFE7C-5BD1-4D0E-A70E-667C7DC44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705" y="3833019"/>
            <a:ext cx="2620961" cy="262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754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A7BDB75-F9A3-4FC5-883F-353CAE07F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289F9FA-973A-49D2-AEEE-5D0369B3F24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890A0-C5AD-48D8-981E-633B8F6DC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7230"/>
            <a:ext cx="9144000" cy="1163637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проведение инвентаризации: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B296E7-3648-40FA-9D6E-DB47F1DA2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401" y="1540933"/>
            <a:ext cx="7797800" cy="5223934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установлении факта утраты или порчи имущества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пожара, аварии, опасного природного явления, катастрофы, стихийного или иного бедствия, или других чрезвычайных ситуаций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смене ответственных лиц, либо при невозможности присутствия ответственного лица, передающего имущества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коллективной (бригадной) материальной ответственности – при смене руководителя коллектива (бригадира), при выбытии из коллектива (бригады) более 50 процентов его членов, а также по требованию одного или нескольких членов коллектива (бригады)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передаче (возврате) субъектом учета имущественного комплекса в аренду, управление, безвозмездное пользование, а также при отчуждении имущественного комплекса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реорганизации организации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ликвидации (упразднении) субъекта учета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других случаях, предусмотренных иными нормативными правовыми актами</a:t>
            </a:r>
            <a:r>
              <a:rPr lang="en-US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Организация – Бесплатные иконки: бизнес">
            <a:extLst>
              <a:ext uri="{FF2B5EF4-FFF2-40B4-BE49-F238E27FC236}">
                <a16:creationId xmlns:a16="http://schemas.microsoft.com/office/drawing/2014/main" id="{A8768790-B8ED-466D-B3EE-D169ABED6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046" y="2419141"/>
            <a:ext cx="2867914" cy="286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149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43B14AF-E916-4CB5-9932-E0314B667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CC958EA-EB35-493B-BC5C-D8B2EF5CB1D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2B1C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04931-DC49-4FE2-8BF4-D67322956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001"/>
            <a:ext cx="9144000" cy="134620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графику документооборота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E302A2-EC55-4188-8323-29BBB4E53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0483" y="2042783"/>
            <a:ext cx="4969933" cy="98828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Документооборот в бухгалтерском учете организуется руководителем субъекта учета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AE312538-26F8-4FEB-89DB-5CB026ADB354}"/>
              </a:ext>
            </a:extLst>
          </p:cNvPr>
          <p:cNvSpPr txBox="1">
            <a:spLocks/>
          </p:cNvSpPr>
          <p:nvPr/>
        </p:nvSpPr>
        <p:spPr>
          <a:xfrm>
            <a:off x="182033" y="1831116"/>
            <a:ext cx="6256867" cy="47497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общие требования к содержанию информации в Графике документооборота: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первичных (сводных) учетных документов и (или) информации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передачи документов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за подготовку и направление документов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представляемых документов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направления, рассмотрения и утверждения документов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лицо, подписывающее документ (информацию)сроки обработки информации, представления и преобразования информации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преобразования информации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информации (кому и в какой срок направляется обработанная информация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79125E65-D7BF-489E-884F-BA3B21F1357B}"/>
              </a:ext>
            </a:extLst>
          </p:cNvPr>
          <p:cNvSpPr/>
          <p:nvPr/>
        </p:nvSpPr>
        <p:spPr>
          <a:xfrm>
            <a:off x="6951133" y="1854202"/>
            <a:ext cx="4690534" cy="1261531"/>
          </a:xfrm>
          <a:prstGeom prst="roundRect">
            <a:avLst/>
          </a:pr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  <a:effectLst>
            <a:glow rad="228600">
              <a:schemeClr val="accent6">
                <a:lumMod val="50000"/>
                <a:alpha val="40000"/>
              </a:schemeClr>
            </a:glow>
            <a:outerShdw blurRad="152400" dist="317500" dir="5400000" sx="90000" sy="-19000" rotWithShape="0">
              <a:schemeClr val="accent6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Документы федерального уровня - Пермские каникулы">
            <a:extLst>
              <a:ext uri="{FF2B5EF4-FFF2-40B4-BE49-F238E27FC236}">
                <a16:creationId xmlns:a16="http://schemas.microsoft.com/office/drawing/2014/main" id="{F2ADE129-6731-4132-B4C1-9E92DFC95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373" y="3720773"/>
            <a:ext cx="2706154" cy="270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48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756</Words>
  <PresentationFormat>Широкоэкранный</PresentationFormat>
  <Paragraphs>72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Изменения, которые вносятся в федеральный стандарт бухгалтерского учета для организаций государственного сектора «Учетная политика, оценочные значения и ошибки», утвержденный приказом Министерства финансов Российской Федерации от 30 декабря 2017 г. № 274н</vt:lpstr>
      <vt:lpstr>Презентация PowerPoint</vt:lpstr>
      <vt:lpstr>Презентация PowerPoint</vt:lpstr>
      <vt:lpstr>Презентация PowerPoint</vt:lpstr>
      <vt:lpstr>Организация проведения инвентаризации</vt:lpstr>
      <vt:lpstr>Оформление итогов проведения инвентаризации</vt:lpstr>
      <vt:lpstr>Презентация PowerPoint</vt:lpstr>
      <vt:lpstr>Обязательное проведение инвентаризации:</vt:lpstr>
      <vt:lpstr>Требования к графику документооборота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2023-09-20T08:30:59Z</dcterms:created>
  <dcterms:modified xsi:type="dcterms:W3CDTF">2023-09-20T10:25:24Z</dcterms:modified>
</cp:coreProperties>
</file>