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75" r:id="rId2"/>
    <p:sldId id="3489" r:id="rId3"/>
    <p:sldId id="3490" r:id="rId4"/>
    <p:sldId id="3491" r:id="rId5"/>
    <p:sldId id="3492" r:id="rId6"/>
    <p:sldId id="3494" r:id="rId7"/>
    <p:sldId id="3495" r:id="rId8"/>
    <p:sldId id="3499" r:id="rId9"/>
    <p:sldId id="3500" r:id="rId10"/>
    <p:sldId id="3493" r:id="rId11"/>
    <p:sldId id="3501" r:id="rId12"/>
    <p:sldId id="3498" r:id="rId13"/>
    <p:sldId id="3502" r:id="rId14"/>
    <p:sldId id="3496" r:id="rId15"/>
    <p:sldId id="3505" r:id="rId16"/>
    <p:sldId id="3503" r:id="rId17"/>
    <p:sldId id="3504" r:id="rId18"/>
    <p:sldId id="727" r:id="rId19"/>
    <p:sldId id="728" r:id="rId20"/>
    <p:sldId id="601" r:id="rId21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CBD2CCB-C8D1-463D-B9F8-2A0055E14390}">
          <p14:sldIdLst>
            <p14:sldId id="375"/>
            <p14:sldId id="3489"/>
            <p14:sldId id="3490"/>
            <p14:sldId id="3491"/>
            <p14:sldId id="3492"/>
            <p14:sldId id="3494"/>
            <p14:sldId id="3495"/>
            <p14:sldId id="3499"/>
            <p14:sldId id="3500"/>
            <p14:sldId id="3493"/>
            <p14:sldId id="3501"/>
            <p14:sldId id="3498"/>
            <p14:sldId id="3502"/>
            <p14:sldId id="3496"/>
            <p14:sldId id="3505"/>
            <p14:sldId id="3503"/>
            <p14:sldId id="3504"/>
            <p14:sldId id="727"/>
            <p14:sldId id="728"/>
            <p14:sldId id="6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144" userDrawn="1">
          <p15:clr>
            <a:srgbClr val="A4A3A4"/>
          </p15:clr>
        </p15:guide>
        <p15:guide id="4" pos="2141" userDrawn="1">
          <p15:clr>
            <a:srgbClr val="A4A3A4"/>
          </p15:clr>
        </p15:guide>
        <p15:guide id="5" orient="horz" pos="311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АРПОВ АЛЕКСЕЙ СЕРГЕЕВИЧ" initials="КАС" lastIdx="4" clrIdx="0"/>
  <p:cmAuthor id="1" name="Панан А.Ю." initials="ПАЮ" lastIdx="0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4F8"/>
    <a:srgbClr val="FFFEED"/>
    <a:srgbClr val="E9F3DF"/>
    <a:srgbClr val="F3FFF3"/>
    <a:srgbClr val="077A3E"/>
    <a:srgbClr val="EFF9FF"/>
    <a:srgbClr val="FFFEE1"/>
    <a:srgbClr val="FFFCC1"/>
    <a:srgbClr val="EEF6DC"/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362" autoAdjust="0"/>
    <p:restoredTop sz="92410" autoAdjust="0"/>
  </p:normalViewPr>
  <p:slideViewPr>
    <p:cSldViewPr snapToObjects="1" showGuides="1">
      <p:cViewPr varScale="1">
        <p:scale>
          <a:sx n="114" d="100"/>
          <a:sy n="114" d="100"/>
        </p:scale>
        <p:origin x="736" y="176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300" d="100"/>
          <a:sy n="300" d="100"/>
        </p:scale>
        <p:origin x="798" y="-72"/>
      </p:cViewPr>
      <p:guideLst>
        <p:guide orient="horz" pos="3127"/>
        <p:guide pos="2160"/>
        <p:guide orient="horz" pos="3144"/>
        <p:guide pos="2141"/>
        <p:guide orient="horz" pos="311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4090C7-EC17-6342-A74C-0BFE210CD2BF}" type="doc">
      <dgm:prSet loTypeId="urn:microsoft.com/office/officeart/2008/layout/LinedList" loCatId="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589CB769-7E55-9744-8D8B-7A512373871D}">
      <dgm:prSet phldrT="[Текст]"/>
      <dgm:spPr/>
      <dgm:t>
        <a:bodyPr/>
        <a:lstStyle/>
        <a:p>
          <a:pPr algn="ctr"/>
          <a:r>
            <a:rPr lang="ru-RU" b="1" dirty="0">
              <a:solidFill>
                <a:srgbClr val="077A3E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Код причины 06</a:t>
          </a:r>
        </a:p>
      </dgm:t>
    </dgm:pt>
    <dgm:pt modelId="{C4A8F542-C226-7D48-90D9-D9114AA4E872}" type="parTrans" cxnId="{32895CE2-FB48-0047-9593-99C2F0A3A46F}">
      <dgm:prSet/>
      <dgm:spPr/>
      <dgm:t>
        <a:bodyPr/>
        <a:lstStyle/>
        <a:p>
          <a:endParaRPr lang="ru-RU"/>
        </a:p>
      </dgm:t>
    </dgm:pt>
    <dgm:pt modelId="{C1377BA3-3530-FF41-955E-614847F22213}" type="sibTrans" cxnId="{32895CE2-FB48-0047-9593-99C2F0A3A46F}">
      <dgm:prSet/>
      <dgm:spPr/>
      <dgm:t>
        <a:bodyPr/>
        <a:lstStyle/>
        <a:p>
          <a:endParaRPr lang="ru-RU"/>
        </a:p>
      </dgm:t>
    </dgm:pt>
    <dgm:pt modelId="{3D3C9FD2-8A50-4D4E-A3E1-2225EAEF0A75}">
      <dgm:prSet phldrT="[Текст]"/>
      <dgm:spPr/>
      <dgm:t>
        <a:bodyPr anchor="ctr"/>
        <a:lstStyle/>
        <a:p>
          <a:pPr algn="ctr"/>
          <a:r>
            <a:rPr lang="ru-RU" dirty="0"/>
            <a:t>Введение </a:t>
          </a:r>
          <a:r>
            <a:rPr lang="ru-RU" dirty="0" err="1"/>
            <a:t>межотчетным</a:t>
          </a:r>
          <a:r>
            <a:rPr lang="ru-RU" dirty="0"/>
            <a:t> периодом обособленных счетов для учета биологических активов</a:t>
          </a:r>
        </a:p>
      </dgm:t>
    </dgm:pt>
    <dgm:pt modelId="{848B1D65-0177-AF46-8C76-4195537F5C1D}" type="parTrans" cxnId="{00119473-A457-4B4C-AD64-0A6AB35BD338}">
      <dgm:prSet/>
      <dgm:spPr/>
      <dgm:t>
        <a:bodyPr/>
        <a:lstStyle/>
        <a:p>
          <a:endParaRPr lang="ru-RU"/>
        </a:p>
      </dgm:t>
    </dgm:pt>
    <dgm:pt modelId="{00E75705-9045-CE40-AF03-7DD3F52D60B7}" type="sibTrans" cxnId="{00119473-A457-4B4C-AD64-0A6AB35BD338}">
      <dgm:prSet/>
      <dgm:spPr/>
      <dgm:t>
        <a:bodyPr/>
        <a:lstStyle/>
        <a:p>
          <a:endParaRPr lang="ru-RU"/>
        </a:p>
      </dgm:t>
    </dgm:pt>
    <dgm:pt modelId="{E36B29AC-2353-C642-BE6E-3C5CC88E59E2}">
      <dgm:prSet phldrT="[Текст]"/>
      <dgm:spPr/>
      <dgm:t>
        <a:bodyPr anchor="ctr"/>
        <a:lstStyle/>
        <a:p>
          <a:pPr algn="ctr"/>
          <a:r>
            <a:rPr lang="ru-RU" dirty="0" err="1"/>
            <a:t>Реклассификация</a:t>
          </a:r>
          <a:r>
            <a:rPr lang="ru-RU" dirty="0"/>
            <a:t> </a:t>
          </a:r>
          <a:r>
            <a:rPr lang="ru-RU" dirty="0" err="1"/>
            <a:t>межотчетным</a:t>
          </a:r>
          <a:r>
            <a:rPr lang="ru-RU" dirty="0"/>
            <a:t> периодом исходящих остатков по счетам 30224, 30229 в объеме остаточной стоимости</a:t>
          </a:r>
        </a:p>
      </dgm:t>
    </dgm:pt>
    <dgm:pt modelId="{E93E6DFF-3A25-3A42-919D-17743FBE8C5A}" type="parTrans" cxnId="{A3B19DE9-9101-BD4B-AD23-4684EBA5AD68}">
      <dgm:prSet/>
      <dgm:spPr/>
      <dgm:t>
        <a:bodyPr/>
        <a:lstStyle/>
        <a:p>
          <a:endParaRPr lang="ru-RU"/>
        </a:p>
      </dgm:t>
    </dgm:pt>
    <dgm:pt modelId="{7F8211C8-769B-5344-9641-B21512577AD9}" type="sibTrans" cxnId="{A3B19DE9-9101-BD4B-AD23-4684EBA5AD68}">
      <dgm:prSet/>
      <dgm:spPr/>
      <dgm:t>
        <a:bodyPr/>
        <a:lstStyle/>
        <a:p>
          <a:endParaRPr lang="ru-RU"/>
        </a:p>
      </dgm:t>
    </dgm:pt>
    <dgm:pt modelId="{981533CC-4148-8E49-8293-98E138DB6C28}">
      <dgm:prSet phldrT="[Текст]"/>
      <dgm:spPr/>
      <dgm:t>
        <a:bodyPr anchor="ctr"/>
        <a:lstStyle/>
        <a:p>
          <a:pPr algn="ctr"/>
          <a:r>
            <a:rPr lang="ru-RU" dirty="0"/>
            <a:t>Перевод </a:t>
          </a:r>
          <a:r>
            <a:rPr lang="ru-RU" dirty="0" err="1"/>
            <a:t>межотчетным</a:t>
          </a:r>
          <a:r>
            <a:rPr lang="ru-RU" dirty="0"/>
            <a:t> периодом показателей задолженности по МБТ капитального характера</a:t>
          </a:r>
        </a:p>
      </dgm:t>
    </dgm:pt>
    <dgm:pt modelId="{C4152660-7061-1245-8DA3-F0C01F025DF8}" type="parTrans" cxnId="{774A9639-E5E6-794D-B2A3-39230C31679E}">
      <dgm:prSet/>
      <dgm:spPr/>
      <dgm:t>
        <a:bodyPr/>
        <a:lstStyle/>
        <a:p>
          <a:endParaRPr lang="ru-RU"/>
        </a:p>
      </dgm:t>
    </dgm:pt>
    <dgm:pt modelId="{76ADC16F-2313-2746-9AAB-859D31E8339C}" type="sibTrans" cxnId="{774A9639-E5E6-794D-B2A3-39230C31679E}">
      <dgm:prSet/>
      <dgm:spPr/>
      <dgm:t>
        <a:bodyPr/>
        <a:lstStyle/>
        <a:p>
          <a:endParaRPr lang="ru-RU"/>
        </a:p>
      </dgm:t>
    </dgm:pt>
    <dgm:pt modelId="{3A73A4DD-98BC-B846-BD14-B035F28E855F}">
      <dgm:prSet phldrT="[Текст]"/>
      <dgm:spPr/>
      <dgm:t>
        <a:bodyPr anchor="ctr"/>
        <a:lstStyle/>
        <a:p>
          <a:pPr algn="ctr"/>
          <a:r>
            <a:rPr lang="ru-RU" dirty="0"/>
            <a:t>Перевод </a:t>
          </a:r>
          <a:r>
            <a:rPr lang="ru-RU" dirty="0" err="1"/>
            <a:t>межотчетным</a:t>
          </a:r>
          <a:r>
            <a:rPr lang="ru-RU" dirty="0"/>
            <a:t> периодом задолженности арендатора по возмещению услуг арендодателю</a:t>
          </a:r>
        </a:p>
      </dgm:t>
    </dgm:pt>
    <dgm:pt modelId="{0448C43E-F211-8149-AAF3-B325E6B40885}" type="parTrans" cxnId="{2B657331-F8F0-244E-8F87-5EB0F262E982}">
      <dgm:prSet/>
      <dgm:spPr/>
      <dgm:t>
        <a:bodyPr/>
        <a:lstStyle/>
        <a:p>
          <a:endParaRPr lang="ru-RU"/>
        </a:p>
      </dgm:t>
    </dgm:pt>
    <dgm:pt modelId="{C9D36CB5-6410-F642-B674-F0F634312815}" type="sibTrans" cxnId="{2B657331-F8F0-244E-8F87-5EB0F262E982}">
      <dgm:prSet/>
      <dgm:spPr/>
      <dgm:t>
        <a:bodyPr/>
        <a:lstStyle/>
        <a:p>
          <a:endParaRPr lang="ru-RU"/>
        </a:p>
      </dgm:t>
    </dgm:pt>
    <dgm:pt modelId="{2E98D2DE-2E00-404A-8BBA-34A2C2690144}" type="pres">
      <dgm:prSet presAssocID="{BD4090C7-EC17-6342-A74C-0BFE210CD2BF}" presName="vert0" presStyleCnt="0">
        <dgm:presLayoutVars>
          <dgm:dir/>
          <dgm:animOne val="branch"/>
          <dgm:animLvl val="lvl"/>
        </dgm:presLayoutVars>
      </dgm:prSet>
      <dgm:spPr/>
    </dgm:pt>
    <dgm:pt modelId="{89E4EA36-7C3B-CA41-8626-0B76F98B785B}" type="pres">
      <dgm:prSet presAssocID="{589CB769-7E55-9744-8D8B-7A512373871D}" presName="thickLine" presStyleLbl="alignNode1" presStyleIdx="0" presStyleCnt="1"/>
      <dgm:spPr/>
    </dgm:pt>
    <dgm:pt modelId="{D956861F-CACB-9849-BE23-587CAF97354C}" type="pres">
      <dgm:prSet presAssocID="{589CB769-7E55-9744-8D8B-7A512373871D}" presName="horz1" presStyleCnt="0"/>
      <dgm:spPr/>
    </dgm:pt>
    <dgm:pt modelId="{E1A9066B-D8E9-C14E-AA02-DCE6BAA9E25B}" type="pres">
      <dgm:prSet presAssocID="{589CB769-7E55-9744-8D8B-7A512373871D}" presName="tx1" presStyleLbl="revTx" presStyleIdx="0" presStyleCnt="5"/>
      <dgm:spPr/>
    </dgm:pt>
    <dgm:pt modelId="{0A91FA0D-5ECC-3E4C-8BD3-6965054918AB}" type="pres">
      <dgm:prSet presAssocID="{589CB769-7E55-9744-8D8B-7A512373871D}" presName="vert1" presStyleCnt="0"/>
      <dgm:spPr/>
    </dgm:pt>
    <dgm:pt modelId="{F27AD7C0-E656-984A-88FC-79B950DB03D2}" type="pres">
      <dgm:prSet presAssocID="{3D3C9FD2-8A50-4D4E-A3E1-2225EAEF0A75}" presName="vertSpace2a" presStyleCnt="0"/>
      <dgm:spPr/>
    </dgm:pt>
    <dgm:pt modelId="{CD90ADE3-A23B-A345-A3AE-70A8278C1FF4}" type="pres">
      <dgm:prSet presAssocID="{3D3C9FD2-8A50-4D4E-A3E1-2225EAEF0A75}" presName="horz2" presStyleCnt="0"/>
      <dgm:spPr/>
    </dgm:pt>
    <dgm:pt modelId="{3A1A3407-F960-A947-B9A9-6CDBACEA7154}" type="pres">
      <dgm:prSet presAssocID="{3D3C9FD2-8A50-4D4E-A3E1-2225EAEF0A75}" presName="horzSpace2" presStyleCnt="0"/>
      <dgm:spPr/>
    </dgm:pt>
    <dgm:pt modelId="{E2605950-84DA-5346-8828-97821B138F99}" type="pres">
      <dgm:prSet presAssocID="{3D3C9FD2-8A50-4D4E-A3E1-2225EAEF0A75}" presName="tx2" presStyleLbl="revTx" presStyleIdx="1" presStyleCnt="5"/>
      <dgm:spPr/>
    </dgm:pt>
    <dgm:pt modelId="{8FB10745-18F3-184F-9FED-7000141976B3}" type="pres">
      <dgm:prSet presAssocID="{3D3C9FD2-8A50-4D4E-A3E1-2225EAEF0A75}" presName="vert2" presStyleCnt="0"/>
      <dgm:spPr/>
    </dgm:pt>
    <dgm:pt modelId="{37319222-B2D5-4A46-BD30-FD1045FE82F0}" type="pres">
      <dgm:prSet presAssocID="{3D3C9FD2-8A50-4D4E-A3E1-2225EAEF0A75}" presName="thinLine2b" presStyleLbl="callout" presStyleIdx="0" presStyleCnt="4"/>
      <dgm:spPr/>
    </dgm:pt>
    <dgm:pt modelId="{7D0C97DE-52B1-6844-80CC-EF3FB9297ECD}" type="pres">
      <dgm:prSet presAssocID="{3D3C9FD2-8A50-4D4E-A3E1-2225EAEF0A75}" presName="vertSpace2b" presStyleCnt="0"/>
      <dgm:spPr/>
    </dgm:pt>
    <dgm:pt modelId="{AE3FE558-2923-A545-B066-6049237EE03C}" type="pres">
      <dgm:prSet presAssocID="{E36B29AC-2353-C642-BE6E-3C5CC88E59E2}" presName="horz2" presStyleCnt="0"/>
      <dgm:spPr/>
    </dgm:pt>
    <dgm:pt modelId="{F20C1E26-965F-214C-B00B-7DA3CFFC305D}" type="pres">
      <dgm:prSet presAssocID="{E36B29AC-2353-C642-BE6E-3C5CC88E59E2}" presName="horzSpace2" presStyleCnt="0"/>
      <dgm:spPr/>
    </dgm:pt>
    <dgm:pt modelId="{4444C2F0-6F93-1343-B9E4-A37F6B551FFE}" type="pres">
      <dgm:prSet presAssocID="{E36B29AC-2353-C642-BE6E-3C5CC88E59E2}" presName="tx2" presStyleLbl="revTx" presStyleIdx="2" presStyleCnt="5"/>
      <dgm:spPr/>
    </dgm:pt>
    <dgm:pt modelId="{5EC7E39B-EA0B-DF42-B777-9ED4CCE61BDB}" type="pres">
      <dgm:prSet presAssocID="{E36B29AC-2353-C642-BE6E-3C5CC88E59E2}" presName="vert2" presStyleCnt="0"/>
      <dgm:spPr/>
    </dgm:pt>
    <dgm:pt modelId="{41CB8BFA-F330-6F4B-BB1B-CEC6BB822B5C}" type="pres">
      <dgm:prSet presAssocID="{E36B29AC-2353-C642-BE6E-3C5CC88E59E2}" presName="thinLine2b" presStyleLbl="callout" presStyleIdx="1" presStyleCnt="4"/>
      <dgm:spPr/>
    </dgm:pt>
    <dgm:pt modelId="{589FAC55-16E1-274A-8905-5AF57691C606}" type="pres">
      <dgm:prSet presAssocID="{E36B29AC-2353-C642-BE6E-3C5CC88E59E2}" presName="vertSpace2b" presStyleCnt="0"/>
      <dgm:spPr/>
    </dgm:pt>
    <dgm:pt modelId="{126ED693-CD96-DE45-941C-D15A2E08D366}" type="pres">
      <dgm:prSet presAssocID="{981533CC-4148-8E49-8293-98E138DB6C28}" presName="horz2" presStyleCnt="0"/>
      <dgm:spPr/>
    </dgm:pt>
    <dgm:pt modelId="{66468FEE-75FC-BE4C-8006-11F79DB00CB8}" type="pres">
      <dgm:prSet presAssocID="{981533CC-4148-8E49-8293-98E138DB6C28}" presName="horzSpace2" presStyleCnt="0"/>
      <dgm:spPr/>
    </dgm:pt>
    <dgm:pt modelId="{F5503DB6-82E8-4E47-9009-796305DDBAA1}" type="pres">
      <dgm:prSet presAssocID="{981533CC-4148-8E49-8293-98E138DB6C28}" presName="tx2" presStyleLbl="revTx" presStyleIdx="3" presStyleCnt="5"/>
      <dgm:spPr/>
    </dgm:pt>
    <dgm:pt modelId="{FAC5410D-6EB4-2941-B37B-E565C8F5D604}" type="pres">
      <dgm:prSet presAssocID="{981533CC-4148-8E49-8293-98E138DB6C28}" presName="vert2" presStyleCnt="0"/>
      <dgm:spPr/>
    </dgm:pt>
    <dgm:pt modelId="{F166418E-93D3-CC48-980C-9DAA2611616D}" type="pres">
      <dgm:prSet presAssocID="{981533CC-4148-8E49-8293-98E138DB6C28}" presName="thinLine2b" presStyleLbl="callout" presStyleIdx="2" presStyleCnt="4"/>
      <dgm:spPr/>
    </dgm:pt>
    <dgm:pt modelId="{4672288B-42FC-AB4A-B1B4-81EA98A84980}" type="pres">
      <dgm:prSet presAssocID="{981533CC-4148-8E49-8293-98E138DB6C28}" presName="vertSpace2b" presStyleCnt="0"/>
      <dgm:spPr/>
    </dgm:pt>
    <dgm:pt modelId="{226FD121-1782-0A48-9332-447704AE53E3}" type="pres">
      <dgm:prSet presAssocID="{3A73A4DD-98BC-B846-BD14-B035F28E855F}" presName="horz2" presStyleCnt="0"/>
      <dgm:spPr/>
    </dgm:pt>
    <dgm:pt modelId="{7CD820E5-B42A-DB4E-827A-D785B087BAA6}" type="pres">
      <dgm:prSet presAssocID="{3A73A4DD-98BC-B846-BD14-B035F28E855F}" presName="horzSpace2" presStyleCnt="0"/>
      <dgm:spPr/>
    </dgm:pt>
    <dgm:pt modelId="{8C04AD0F-8D76-0A4B-A628-0BE995680059}" type="pres">
      <dgm:prSet presAssocID="{3A73A4DD-98BC-B846-BD14-B035F28E855F}" presName="tx2" presStyleLbl="revTx" presStyleIdx="4" presStyleCnt="5"/>
      <dgm:spPr/>
    </dgm:pt>
    <dgm:pt modelId="{0F659375-E4FA-4045-BADC-994006C5EE70}" type="pres">
      <dgm:prSet presAssocID="{3A73A4DD-98BC-B846-BD14-B035F28E855F}" presName="vert2" presStyleCnt="0"/>
      <dgm:spPr/>
    </dgm:pt>
    <dgm:pt modelId="{02312990-B123-5A4C-9865-2D630C3B234D}" type="pres">
      <dgm:prSet presAssocID="{3A73A4DD-98BC-B846-BD14-B035F28E855F}" presName="thinLine2b" presStyleLbl="callout" presStyleIdx="3" presStyleCnt="4"/>
      <dgm:spPr/>
    </dgm:pt>
    <dgm:pt modelId="{FE9951F6-1F91-6645-A0A4-5E178DC8A49F}" type="pres">
      <dgm:prSet presAssocID="{3A73A4DD-98BC-B846-BD14-B035F28E855F}" presName="vertSpace2b" presStyleCnt="0"/>
      <dgm:spPr/>
    </dgm:pt>
  </dgm:ptLst>
  <dgm:cxnLst>
    <dgm:cxn modelId="{4547B304-A0D0-0C4D-84D0-784F484E9D16}" type="presOf" srcId="{E36B29AC-2353-C642-BE6E-3C5CC88E59E2}" destId="{4444C2F0-6F93-1343-B9E4-A37F6B551FFE}" srcOrd="0" destOrd="0" presId="urn:microsoft.com/office/officeart/2008/layout/LinedList"/>
    <dgm:cxn modelId="{AFE58907-8DA8-4641-8972-99C1EC4F81EB}" type="presOf" srcId="{3A73A4DD-98BC-B846-BD14-B035F28E855F}" destId="{8C04AD0F-8D76-0A4B-A628-0BE995680059}" srcOrd="0" destOrd="0" presId="urn:microsoft.com/office/officeart/2008/layout/LinedList"/>
    <dgm:cxn modelId="{2B657331-F8F0-244E-8F87-5EB0F262E982}" srcId="{589CB769-7E55-9744-8D8B-7A512373871D}" destId="{3A73A4DD-98BC-B846-BD14-B035F28E855F}" srcOrd="3" destOrd="0" parTransId="{0448C43E-F211-8149-AAF3-B325E6B40885}" sibTransId="{C9D36CB5-6410-F642-B674-F0F634312815}"/>
    <dgm:cxn modelId="{774A9639-E5E6-794D-B2A3-39230C31679E}" srcId="{589CB769-7E55-9744-8D8B-7A512373871D}" destId="{981533CC-4148-8E49-8293-98E138DB6C28}" srcOrd="2" destOrd="0" parTransId="{C4152660-7061-1245-8DA3-F0C01F025DF8}" sibTransId="{76ADC16F-2313-2746-9AAB-859D31E8339C}"/>
    <dgm:cxn modelId="{00119473-A457-4B4C-AD64-0A6AB35BD338}" srcId="{589CB769-7E55-9744-8D8B-7A512373871D}" destId="{3D3C9FD2-8A50-4D4E-A3E1-2225EAEF0A75}" srcOrd="0" destOrd="0" parTransId="{848B1D65-0177-AF46-8C76-4195537F5C1D}" sibTransId="{00E75705-9045-CE40-AF03-7DD3F52D60B7}"/>
    <dgm:cxn modelId="{65506399-DFC0-E34B-AC8B-43B159048786}" type="presOf" srcId="{3D3C9FD2-8A50-4D4E-A3E1-2225EAEF0A75}" destId="{E2605950-84DA-5346-8828-97821B138F99}" srcOrd="0" destOrd="0" presId="urn:microsoft.com/office/officeart/2008/layout/LinedList"/>
    <dgm:cxn modelId="{001638B4-71CF-054E-98F8-530FC592C3AE}" type="presOf" srcId="{981533CC-4148-8E49-8293-98E138DB6C28}" destId="{F5503DB6-82E8-4E47-9009-796305DDBAA1}" srcOrd="0" destOrd="0" presId="urn:microsoft.com/office/officeart/2008/layout/LinedList"/>
    <dgm:cxn modelId="{FFD47DC2-F9EE-F747-BC6B-18C9EC99B569}" type="presOf" srcId="{589CB769-7E55-9744-8D8B-7A512373871D}" destId="{E1A9066B-D8E9-C14E-AA02-DCE6BAA9E25B}" srcOrd="0" destOrd="0" presId="urn:microsoft.com/office/officeart/2008/layout/LinedList"/>
    <dgm:cxn modelId="{32895CE2-FB48-0047-9593-99C2F0A3A46F}" srcId="{BD4090C7-EC17-6342-A74C-0BFE210CD2BF}" destId="{589CB769-7E55-9744-8D8B-7A512373871D}" srcOrd="0" destOrd="0" parTransId="{C4A8F542-C226-7D48-90D9-D9114AA4E872}" sibTransId="{C1377BA3-3530-FF41-955E-614847F22213}"/>
    <dgm:cxn modelId="{A3B19DE9-9101-BD4B-AD23-4684EBA5AD68}" srcId="{589CB769-7E55-9744-8D8B-7A512373871D}" destId="{E36B29AC-2353-C642-BE6E-3C5CC88E59E2}" srcOrd="1" destOrd="0" parTransId="{E93E6DFF-3A25-3A42-919D-17743FBE8C5A}" sibTransId="{7F8211C8-769B-5344-9641-B21512577AD9}"/>
    <dgm:cxn modelId="{08634AEC-52EE-3247-8691-4802198EB431}" type="presOf" srcId="{BD4090C7-EC17-6342-A74C-0BFE210CD2BF}" destId="{2E98D2DE-2E00-404A-8BBA-34A2C2690144}" srcOrd="0" destOrd="0" presId="urn:microsoft.com/office/officeart/2008/layout/LinedList"/>
    <dgm:cxn modelId="{3DE50BEE-E427-BE41-B739-EB5D53437E8D}" type="presParOf" srcId="{2E98D2DE-2E00-404A-8BBA-34A2C2690144}" destId="{89E4EA36-7C3B-CA41-8626-0B76F98B785B}" srcOrd="0" destOrd="0" presId="urn:microsoft.com/office/officeart/2008/layout/LinedList"/>
    <dgm:cxn modelId="{747D9D6F-04A6-8A46-860C-902DEA001D8F}" type="presParOf" srcId="{2E98D2DE-2E00-404A-8BBA-34A2C2690144}" destId="{D956861F-CACB-9849-BE23-587CAF97354C}" srcOrd="1" destOrd="0" presId="urn:microsoft.com/office/officeart/2008/layout/LinedList"/>
    <dgm:cxn modelId="{C1DD558C-3559-D44A-A57A-7BA83FE02A3A}" type="presParOf" srcId="{D956861F-CACB-9849-BE23-587CAF97354C}" destId="{E1A9066B-D8E9-C14E-AA02-DCE6BAA9E25B}" srcOrd="0" destOrd="0" presId="urn:microsoft.com/office/officeart/2008/layout/LinedList"/>
    <dgm:cxn modelId="{62F1BD2E-B591-9F46-B341-97246D6747E3}" type="presParOf" srcId="{D956861F-CACB-9849-BE23-587CAF97354C}" destId="{0A91FA0D-5ECC-3E4C-8BD3-6965054918AB}" srcOrd="1" destOrd="0" presId="urn:microsoft.com/office/officeart/2008/layout/LinedList"/>
    <dgm:cxn modelId="{D6BD5B83-7648-304A-9DD5-7466D0D0BCFA}" type="presParOf" srcId="{0A91FA0D-5ECC-3E4C-8BD3-6965054918AB}" destId="{F27AD7C0-E656-984A-88FC-79B950DB03D2}" srcOrd="0" destOrd="0" presId="urn:microsoft.com/office/officeart/2008/layout/LinedList"/>
    <dgm:cxn modelId="{89277A42-5267-F84B-B5E4-89206C154B36}" type="presParOf" srcId="{0A91FA0D-5ECC-3E4C-8BD3-6965054918AB}" destId="{CD90ADE3-A23B-A345-A3AE-70A8278C1FF4}" srcOrd="1" destOrd="0" presId="urn:microsoft.com/office/officeart/2008/layout/LinedList"/>
    <dgm:cxn modelId="{F6EA7ADA-D6B7-5246-8B2C-3715FF9AA14D}" type="presParOf" srcId="{CD90ADE3-A23B-A345-A3AE-70A8278C1FF4}" destId="{3A1A3407-F960-A947-B9A9-6CDBACEA7154}" srcOrd="0" destOrd="0" presId="urn:microsoft.com/office/officeart/2008/layout/LinedList"/>
    <dgm:cxn modelId="{2B25CBB6-39E2-234A-955F-3C88E9F653FA}" type="presParOf" srcId="{CD90ADE3-A23B-A345-A3AE-70A8278C1FF4}" destId="{E2605950-84DA-5346-8828-97821B138F99}" srcOrd="1" destOrd="0" presId="urn:microsoft.com/office/officeart/2008/layout/LinedList"/>
    <dgm:cxn modelId="{B709DAC2-055B-2E48-8DF4-416E68DF681A}" type="presParOf" srcId="{CD90ADE3-A23B-A345-A3AE-70A8278C1FF4}" destId="{8FB10745-18F3-184F-9FED-7000141976B3}" srcOrd="2" destOrd="0" presId="urn:microsoft.com/office/officeart/2008/layout/LinedList"/>
    <dgm:cxn modelId="{8B16D8F8-10CD-0141-A0EF-D6C34304DFDA}" type="presParOf" srcId="{0A91FA0D-5ECC-3E4C-8BD3-6965054918AB}" destId="{37319222-B2D5-4A46-BD30-FD1045FE82F0}" srcOrd="2" destOrd="0" presId="urn:microsoft.com/office/officeart/2008/layout/LinedList"/>
    <dgm:cxn modelId="{5E131E18-C7DB-D249-97BC-094FBCB95CCC}" type="presParOf" srcId="{0A91FA0D-5ECC-3E4C-8BD3-6965054918AB}" destId="{7D0C97DE-52B1-6844-80CC-EF3FB9297ECD}" srcOrd="3" destOrd="0" presId="urn:microsoft.com/office/officeart/2008/layout/LinedList"/>
    <dgm:cxn modelId="{EC2403E5-D3A7-044F-AE9E-C775125E297D}" type="presParOf" srcId="{0A91FA0D-5ECC-3E4C-8BD3-6965054918AB}" destId="{AE3FE558-2923-A545-B066-6049237EE03C}" srcOrd="4" destOrd="0" presId="urn:microsoft.com/office/officeart/2008/layout/LinedList"/>
    <dgm:cxn modelId="{E293715C-82F8-A347-B50D-8A0E2D705044}" type="presParOf" srcId="{AE3FE558-2923-A545-B066-6049237EE03C}" destId="{F20C1E26-965F-214C-B00B-7DA3CFFC305D}" srcOrd="0" destOrd="0" presId="urn:microsoft.com/office/officeart/2008/layout/LinedList"/>
    <dgm:cxn modelId="{EE790423-CFCC-4E49-A4EB-2AB554A855F6}" type="presParOf" srcId="{AE3FE558-2923-A545-B066-6049237EE03C}" destId="{4444C2F0-6F93-1343-B9E4-A37F6B551FFE}" srcOrd="1" destOrd="0" presId="urn:microsoft.com/office/officeart/2008/layout/LinedList"/>
    <dgm:cxn modelId="{A6A41A5A-F665-4048-8992-CDD642B71DA0}" type="presParOf" srcId="{AE3FE558-2923-A545-B066-6049237EE03C}" destId="{5EC7E39B-EA0B-DF42-B777-9ED4CCE61BDB}" srcOrd="2" destOrd="0" presId="urn:microsoft.com/office/officeart/2008/layout/LinedList"/>
    <dgm:cxn modelId="{5B69C834-371F-024F-B6E5-419C10659D62}" type="presParOf" srcId="{0A91FA0D-5ECC-3E4C-8BD3-6965054918AB}" destId="{41CB8BFA-F330-6F4B-BB1B-CEC6BB822B5C}" srcOrd="5" destOrd="0" presId="urn:microsoft.com/office/officeart/2008/layout/LinedList"/>
    <dgm:cxn modelId="{2E4FDD3A-DB35-5844-BEEE-EC5D2E7E3921}" type="presParOf" srcId="{0A91FA0D-5ECC-3E4C-8BD3-6965054918AB}" destId="{589FAC55-16E1-274A-8905-5AF57691C606}" srcOrd="6" destOrd="0" presId="urn:microsoft.com/office/officeart/2008/layout/LinedList"/>
    <dgm:cxn modelId="{FED909C9-61B3-6B46-AE68-DDEE6191C3A0}" type="presParOf" srcId="{0A91FA0D-5ECC-3E4C-8BD3-6965054918AB}" destId="{126ED693-CD96-DE45-941C-D15A2E08D366}" srcOrd="7" destOrd="0" presId="urn:microsoft.com/office/officeart/2008/layout/LinedList"/>
    <dgm:cxn modelId="{CAC9A5E1-3393-9D45-BA0A-ED42318A6944}" type="presParOf" srcId="{126ED693-CD96-DE45-941C-D15A2E08D366}" destId="{66468FEE-75FC-BE4C-8006-11F79DB00CB8}" srcOrd="0" destOrd="0" presId="urn:microsoft.com/office/officeart/2008/layout/LinedList"/>
    <dgm:cxn modelId="{1CD305E1-54AD-534A-911D-0D7DED6A1EBF}" type="presParOf" srcId="{126ED693-CD96-DE45-941C-D15A2E08D366}" destId="{F5503DB6-82E8-4E47-9009-796305DDBAA1}" srcOrd="1" destOrd="0" presId="urn:microsoft.com/office/officeart/2008/layout/LinedList"/>
    <dgm:cxn modelId="{B6C04A24-0C28-9241-BAE2-2C07E673DBE2}" type="presParOf" srcId="{126ED693-CD96-DE45-941C-D15A2E08D366}" destId="{FAC5410D-6EB4-2941-B37B-E565C8F5D604}" srcOrd="2" destOrd="0" presId="urn:microsoft.com/office/officeart/2008/layout/LinedList"/>
    <dgm:cxn modelId="{5CA55D2E-5D90-8F48-BBCF-CA3D3C6AE8C8}" type="presParOf" srcId="{0A91FA0D-5ECC-3E4C-8BD3-6965054918AB}" destId="{F166418E-93D3-CC48-980C-9DAA2611616D}" srcOrd="8" destOrd="0" presId="urn:microsoft.com/office/officeart/2008/layout/LinedList"/>
    <dgm:cxn modelId="{62ED4B52-8AB9-E446-8FD5-69CEB60F9A67}" type="presParOf" srcId="{0A91FA0D-5ECC-3E4C-8BD3-6965054918AB}" destId="{4672288B-42FC-AB4A-B1B4-81EA98A84980}" srcOrd="9" destOrd="0" presId="urn:microsoft.com/office/officeart/2008/layout/LinedList"/>
    <dgm:cxn modelId="{2BD0F5E3-AB78-9F48-A500-F47E7E9A7F72}" type="presParOf" srcId="{0A91FA0D-5ECC-3E4C-8BD3-6965054918AB}" destId="{226FD121-1782-0A48-9332-447704AE53E3}" srcOrd="10" destOrd="0" presId="urn:microsoft.com/office/officeart/2008/layout/LinedList"/>
    <dgm:cxn modelId="{429D8C44-7C6F-FD44-8EF9-CEF33BBE5EAE}" type="presParOf" srcId="{226FD121-1782-0A48-9332-447704AE53E3}" destId="{7CD820E5-B42A-DB4E-827A-D785B087BAA6}" srcOrd="0" destOrd="0" presId="urn:microsoft.com/office/officeart/2008/layout/LinedList"/>
    <dgm:cxn modelId="{14D1CFF1-144A-7C43-9B0F-68A8B47F4288}" type="presParOf" srcId="{226FD121-1782-0A48-9332-447704AE53E3}" destId="{8C04AD0F-8D76-0A4B-A628-0BE995680059}" srcOrd="1" destOrd="0" presId="urn:microsoft.com/office/officeart/2008/layout/LinedList"/>
    <dgm:cxn modelId="{AACA23D0-5D80-C14D-BF9C-0E7E0DE6F68C}" type="presParOf" srcId="{226FD121-1782-0A48-9332-447704AE53E3}" destId="{0F659375-E4FA-4045-BADC-994006C5EE70}" srcOrd="2" destOrd="0" presId="urn:microsoft.com/office/officeart/2008/layout/LinedList"/>
    <dgm:cxn modelId="{69D4221E-8757-F149-BD24-23FEB2A2DDBA}" type="presParOf" srcId="{0A91FA0D-5ECC-3E4C-8BD3-6965054918AB}" destId="{02312990-B123-5A4C-9865-2D630C3B234D}" srcOrd="11" destOrd="0" presId="urn:microsoft.com/office/officeart/2008/layout/LinedList"/>
    <dgm:cxn modelId="{8D721315-FB98-EB4C-BB56-1F1851BADA05}" type="presParOf" srcId="{0A91FA0D-5ECC-3E4C-8BD3-6965054918AB}" destId="{FE9951F6-1F91-6645-A0A4-5E178DC8A49F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55087D-31BD-664E-9FD1-4B0C6E126879}" type="doc">
      <dgm:prSet loTypeId="urn:microsoft.com/office/officeart/2005/8/layout/vList3" loCatId="" qsTypeId="urn:microsoft.com/office/officeart/2005/8/quickstyle/simple3" qsCatId="simple" csTypeId="urn:microsoft.com/office/officeart/2005/8/colors/accent1_2" csCatId="accent1" phldr="1"/>
      <dgm:spPr/>
    </dgm:pt>
    <dgm:pt modelId="{7D316AFF-E3ED-6447-AD95-C90D74300517}">
      <dgm:prSet phldrT="[Текст]"/>
      <dgm:spPr/>
      <dgm:t>
        <a:bodyPr/>
        <a:lstStyle/>
        <a:p>
          <a:r>
            <a:rPr lang="ru-RU" b="1" dirty="0"/>
            <a:t>Таблица оформляется получателем бюджетных средств, администратором источников финансирования дефицита бюджета, администратором доходов бюджета</a:t>
          </a:r>
        </a:p>
      </dgm:t>
    </dgm:pt>
    <dgm:pt modelId="{1A4AABF7-F02C-754C-8ED3-B677CC5ACC8E}" type="parTrans" cxnId="{B0330A5A-B26C-504A-99D5-6C8E5F302F80}">
      <dgm:prSet/>
      <dgm:spPr/>
      <dgm:t>
        <a:bodyPr/>
        <a:lstStyle/>
        <a:p>
          <a:endParaRPr lang="ru-RU" b="1"/>
        </a:p>
      </dgm:t>
    </dgm:pt>
    <dgm:pt modelId="{FBE794E6-DC57-C244-BD78-1AB21D33708E}" type="sibTrans" cxnId="{B0330A5A-B26C-504A-99D5-6C8E5F302F80}">
      <dgm:prSet/>
      <dgm:spPr/>
      <dgm:t>
        <a:bodyPr/>
        <a:lstStyle/>
        <a:p>
          <a:endParaRPr lang="ru-RU" b="1"/>
        </a:p>
      </dgm:t>
    </dgm:pt>
    <dgm:pt modelId="{F1A79208-FB44-E442-8195-32D0F9B81F8B}">
      <dgm:prSet phldrT="[Текст]"/>
      <dgm:spPr/>
      <dgm:t>
        <a:bodyPr/>
        <a:lstStyle/>
        <a:p>
          <a:r>
            <a:rPr lang="ru-RU" b="1" dirty="0"/>
            <a:t>Дополнительные критерии определения показателей, подлежащих отражению в Таблице устанавливаются ГРБС (РБС), </a:t>
          </a:r>
          <a:r>
            <a:rPr lang="ru-RU" b="1" dirty="0" err="1"/>
            <a:t>ГлАД</a:t>
          </a:r>
          <a:r>
            <a:rPr lang="ru-RU" b="1" dirty="0"/>
            <a:t>, </a:t>
          </a:r>
          <a:r>
            <a:rPr lang="ru-RU" b="1" dirty="0" err="1"/>
            <a:t>ГлАИФ</a:t>
          </a:r>
          <a:r>
            <a:rPr lang="ru-RU" b="1" dirty="0"/>
            <a:t>, финансовым органом.</a:t>
          </a:r>
        </a:p>
      </dgm:t>
    </dgm:pt>
    <dgm:pt modelId="{45F9C2A1-33EC-1044-86BF-C7971F31D5BF}" type="parTrans" cxnId="{59D865B7-132C-FA46-B9FD-96FEB91A4FF6}">
      <dgm:prSet/>
      <dgm:spPr/>
      <dgm:t>
        <a:bodyPr/>
        <a:lstStyle/>
        <a:p>
          <a:endParaRPr lang="ru-RU" b="1"/>
        </a:p>
      </dgm:t>
    </dgm:pt>
    <dgm:pt modelId="{6A7CAB0B-EEE7-A146-9964-9CBB81205E4E}" type="sibTrans" cxnId="{59D865B7-132C-FA46-B9FD-96FEB91A4FF6}">
      <dgm:prSet/>
      <dgm:spPr/>
      <dgm:t>
        <a:bodyPr/>
        <a:lstStyle/>
        <a:p>
          <a:endParaRPr lang="ru-RU" b="1"/>
        </a:p>
      </dgm:t>
    </dgm:pt>
    <dgm:pt modelId="{D13A1B49-EF1D-D546-810C-139DC444E445}">
      <dgm:prSet phldrT="[Текст]"/>
      <dgm:spPr/>
      <dgm:t>
        <a:bodyPr/>
        <a:lstStyle/>
        <a:p>
          <a:r>
            <a:rPr lang="ru-RU" b="1" dirty="0"/>
            <a:t>В составе сводной Пояснительной записки (ф. 0503160) Таблица  не составляется и не представляется ГРБС (РБС), </a:t>
          </a:r>
          <a:r>
            <a:rPr lang="ru-RU" b="1" dirty="0" err="1"/>
            <a:t>ГлАД</a:t>
          </a:r>
          <a:r>
            <a:rPr lang="ru-RU" b="1" dirty="0"/>
            <a:t>, </a:t>
          </a:r>
          <a:r>
            <a:rPr lang="ru-RU" b="1" dirty="0" err="1"/>
            <a:t>ГлАИФ</a:t>
          </a:r>
          <a:r>
            <a:rPr lang="ru-RU" b="1" dirty="0"/>
            <a:t>, финансовым органом (есть исключение).</a:t>
          </a:r>
        </a:p>
      </dgm:t>
    </dgm:pt>
    <dgm:pt modelId="{CDB30F7E-6E3F-7A4A-AA9E-5D921BC9AD1B}" type="parTrans" cxnId="{58BBB55F-F53E-5F4A-BF3E-3D4CDAFD3D5F}">
      <dgm:prSet/>
      <dgm:spPr/>
      <dgm:t>
        <a:bodyPr/>
        <a:lstStyle/>
        <a:p>
          <a:endParaRPr lang="ru-RU" b="1"/>
        </a:p>
      </dgm:t>
    </dgm:pt>
    <dgm:pt modelId="{A83317A0-EB98-7442-AD8B-C003E09194A3}" type="sibTrans" cxnId="{58BBB55F-F53E-5F4A-BF3E-3D4CDAFD3D5F}">
      <dgm:prSet/>
      <dgm:spPr/>
      <dgm:t>
        <a:bodyPr/>
        <a:lstStyle/>
        <a:p>
          <a:endParaRPr lang="ru-RU" b="1"/>
        </a:p>
      </dgm:t>
    </dgm:pt>
    <dgm:pt modelId="{2FD0EE11-E3A8-FB47-B494-D46F16169AB1}" type="pres">
      <dgm:prSet presAssocID="{1755087D-31BD-664E-9FD1-4B0C6E126879}" presName="linearFlow" presStyleCnt="0">
        <dgm:presLayoutVars>
          <dgm:dir/>
          <dgm:resizeHandles val="exact"/>
        </dgm:presLayoutVars>
      </dgm:prSet>
      <dgm:spPr/>
    </dgm:pt>
    <dgm:pt modelId="{183B5BF4-CC32-8D43-A291-1C56D97A4310}" type="pres">
      <dgm:prSet presAssocID="{7D316AFF-E3ED-6447-AD95-C90D74300517}" presName="composite" presStyleCnt="0"/>
      <dgm:spPr/>
    </dgm:pt>
    <dgm:pt modelId="{E9B8C687-1A97-AB44-96A9-1F3020FB0857}" type="pres">
      <dgm:prSet presAssocID="{7D316AFF-E3ED-6447-AD95-C90D74300517}" presName="imgShp" presStyleLbl="fgImgPlace1" presStyleIdx="0" presStyleCnt="3" custLinFactNeighborX="-3046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27B8BB7-6DEB-0A4F-B028-A0597BB935B4}" type="pres">
      <dgm:prSet presAssocID="{7D316AFF-E3ED-6447-AD95-C90D74300517}" presName="txShp" presStyleLbl="node1" presStyleIdx="0" presStyleCnt="3" custScaleX="131639">
        <dgm:presLayoutVars>
          <dgm:bulletEnabled val="1"/>
        </dgm:presLayoutVars>
      </dgm:prSet>
      <dgm:spPr/>
    </dgm:pt>
    <dgm:pt modelId="{AB04B8E8-86DF-1140-84DE-CEF502F9DBA1}" type="pres">
      <dgm:prSet presAssocID="{FBE794E6-DC57-C244-BD78-1AB21D33708E}" presName="spacing" presStyleCnt="0"/>
      <dgm:spPr/>
    </dgm:pt>
    <dgm:pt modelId="{E92B2EB4-423F-444A-BFA2-ECAA56B5C0E6}" type="pres">
      <dgm:prSet presAssocID="{F1A79208-FB44-E442-8195-32D0F9B81F8B}" presName="composite" presStyleCnt="0"/>
      <dgm:spPr/>
    </dgm:pt>
    <dgm:pt modelId="{DF18C5A3-0D10-0547-8C35-0B3839912895}" type="pres">
      <dgm:prSet presAssocID="{F1A79208-FB44-E442-8195-32D0F9B81F8B}" presName="imgShp" presStyleLbl="fgImgPlace1" presStyleIdx="1" presStyleCnt="3" custLinFactNeighborX="-3046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A064025-3643-4E4F-8749-86642E3749E1}" type="pres">
      <dgm:prSet presAssocID="{F1A79208-FB44-E442-8195-32D0F9B81F8B}" presName="txShp" presStyleLbl="node1" presStyleIdx="1" presStyleCnt="3" custScaleX="131639">
        <dgm:presLayoutVars>
          <dgm:bulletEnabled val="1"/>
        </dgm:presLayoutVars>
      </dgm:prSet>
      <dgm:spPr/>
    </dgm:pt>
    <dgm:pt modelId="{81086EA3-0FAC-5D4A-94CD-3D5414870EFF}" type="pres">
      <dgm:prSet presAssocID="{6A7CAB0B-EEE7-A146-9964-9CBB81205E4E}" presName="spacing" presStyleCnt="0"/>
      <dgm:spPr/>
    </dgm:pt>
    <dgm:pt modelId="{325F3E7F-A216-A34E-9E9F-DCF72FDF1393}" type="pres">
      <dgm:prSet presAssocID="{D13A1B49-EF1D-D546-810C-139DC444E445}" presName="composite" presStyleCnt="0"/>
      <dgm:spPr/>
    </dgm:pt>
    <dgm:pt modelId="{076D7E52-A5A1-E749-8E18-931A5BEC6B04}" type="pres">
      <dgm:prSet presAssocID="{D13A1B49-EF1D-D546-810C-139DC444E445}" presName="imgShp" presStyleLbl="fgImgPlace1" presStyleIdx="2" presStyleCnt="3" custLinFactNeighborX="-2828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CCC84922-0C92-9A4F-8D3C-816C6C118859}" type="pres">
      <dgm:prSet presAssocID="{D13A1B49-EF1D-D546-810C-139DC444E445}" presName="txShp" presStyleLbl="node1" presStyleIdx="2" presStyleCnt="3" custScaleX="131639">
        <dgm:presLayoutVars>
          <dgm:bulletEnabled val="1"/>
        </dgm:presLayoutVars>
      </dgm:prSet>
      <dgm:spPr/>
    </dgm:pt>
  </dgm:ptLst>
  <dgm:cxnLst>
    <dgm:cxn modelId="{E15B4E1B-DABD-A149-BE8A-7EF3151713BA}" type="presOf" srcId="{7D316AFF-E3ED-6447-AD95-C90D74300517}" destId="{527B8BB7-6DEB-0A4F-B028-A0597BB935B4}" srcOrd="0" destOrd="0" presId="urn:microsoft.com/office/officeart/2005/8/layout/vList3"/>
    <dgm:cxn modelId="{B0330A5A-B26C-504A-99D5-6C8E5F302F80}" srcId="{1755087D-31BD-664E-9FD1-4B0C6E126879}" destId="{7D316AFF-E3ED-6447-AD95-C90D74300517}" srcOrd="0" destOrd="0" parTransId="{1A4AABF7-F02C-754C-8ED3-B677CC5ACC8E}" sibTransId="{FBE794E6-DC57-C244-BD78-1AB21D33708E}"/>
    <dgm:cxn modelId="{58BBB55F-F53E-5F4A-BF3E-3D4CDAFD3D5F}" srcId="{1755087D-31BD-664E-9FD1-4B0C6E126879}" destId="{D13A1B49-EF1D-D546-810C-139DC444E445}" srcOrd="2" destOrd="0" parTransId="{CDB30F7E-6E3F-7A4A-AA9E-5D921BC9AD1B}" sibTransId="{A83317A0-EB98-7442-AD8B-C003E09194A3}"/>
    <dgm:cxn modelId="{4546BDAB-51F3-B34D-9308-582FC2DA2105}" type="presOf" srcId="{F1A79208-FB44-E442-8195-32D0F9B81F8B}" destId="{BA064025-3643-4E4F-8749-86642E3749E1}" srcOrd="0" destOrd="0" presId="urn:microsoft.com/office/officeart/2005/8/layout/vList3"/>
    <dgm:cxn modelId="{59D865B7-132C-FA46-B9FD-96FEB91A4FF6}" srcId="{1755087D-31BD-664E-9FD1-4B0C6E126879}" destId="{F1A79208-FB44-E442-8195-32D0F9B81F8B}" srcOrd="1" destOrd="0" parTransId="{45F9C2A1-33EC-1044-86BF-C7971F31D5BF}" sibTransId="{6A7CAB0B-EEE7-A146-9964-9CBB81205E4E}"/>
    <dgm:cxn modelId="{F1B2C0F2-40F2-2F41-A827-4E181CD09046}" type="presOf" srcId="{D13A1B49-EF1D-D546-810C-139DC444E445}" destId="{CCC84922-0C92-9A4F-8D3C-816C6C118859}" srcOrd="0" destOrd="0" presId="urn:microsoft.com/office/officeart/2005/8/layout/vList3"/>
    <dgm:cxn modelId="{FC3CDAF6-3543-D44D-89F4-1ED9E452F1E2}" type="presOf" srcId="{1755087D-31BD-664E-9FD1-4B0C6E126879}" destId="{2FD0EE11-E3A8-FB47-B494-D46F16169AB1}" srcOrd="0" destOrd="0" presId="urn:microsoft.com/office/officeart/2005/8/layout/vList3"/>
    <dgm:cxn modelId="{2C39EE58-6922-0949-8180-07999186162F}" type="presParOf" srcId="{2FD0EE11-E3A8-FB47-B494-D46F16169AB1}" destId="{183B5BF4-CC32-8D43-A291-1C56D97A4310}" srcOrd="0" destOrd="0" presId="urn:microsoft.com/office/officeart/2005/8/layout/vList3"/>
    <dgm:cxn modelId="{889B2DC6-2E1C-7943-83AD-E94BFF6D9A66}" type="presParOf" srcId="{183B5BF4-CC32-8D43-A291-1C56D97A4310}" destId="{E9B8C687-1A97-AB44-96A9-1F3020FB0857}" srcOrd="0" destOrd="0" presId="urn:microsoft.com/office/officeart/2005/8/layout/vList3"/>
    <dgm:cxn modelId="{5F782251-6F3A-0B45-9BD8-7C7AA0EB0AA4}" type="presParOf" srcId="{183B5BF4-CC32-8D43-A291-1C56D97A4310}" destId="{527B8BB7-6DEB-0A4F-B028-A0597BB935B4}" srcOrd="1" destOrd="0" presId="urn:microsoft.com/office/officeart/2005/8/layout/vList3"/>
    <dgm:cxn modelId="{15606137-90F9-064F-827F-3C88577720E2}" type="presParOf" srcId="{2FD0EE11-E3A8-FB47-B494-D46F16169AB1}" destId="{AB04B8E8-86DF-1140-84DE-CEF502F9DBA1}" srcOrd="1" destOrd="0" presId="urn:microsoft.com/office/officeart/2005/8/layout/vList3"/>
    <dgm:cxn modelId="{C3E009CE-71AE-1047-89A0-FBE404577058}" type="presParOf" srcId="{2FD0EE11-E3A8-FB47-B494-D46F16169AB1}" destId="{E92B2EB4-423F-444A-BFA2-ECAA56B5C0E6}" srcOrd="2" destOrd="0" presId="urn:microsoft.com/office/officeart/2005/8/layout/vList3"/>
    <dgm:cxn modelId="{A2323D8C-CDE6-F848-B80C-E9C6EAE329CC}" type="presParOf" srcId="{E92B2EB4-423F-444A-BFA2-ECAA56B5C0E6}" destId="{DF18C5A3-0D10-0547-8C35-0B3839912895}" srcOrd="0" destOrd="0" presId="urn:microsoft.com/office/officeart/2005/8/layout/vList3"/>
    <dgm:cxn modelId="{DE35D053-9CEC-C445-BB51-0767B3B6A665}" type="presParOf" srcId="{E92B2EB4-423F-444A-BFA2-ECAA56B5C0E6}" destId="{BA064025-3643-4E4F-8749-86642E3749E1}" srcOrd="1" destOrd="0" presId="urn:microsoft.com/office/officeart/2005/8/layout/vList3"/>
    <dgm:cxn modelId="{5A2750FF-DA1E-D04D-8C21-10931F7A311D}" type="presParOf" srcId="{2FD0EE11-E3A8-FB47-B494-D46F16169AB1}" destId="{81086EA3-0FAC-5D4A-94CD-3D5414870EFF}" srcOrd="3" destOrd="0" presId="urn:microsoft.com/office/officeart/2005/8/layout/vList3"/>
    <dgm:cxn modelId="{641BD028-BB22-6340-A20E-120E1E3D5443}" type="presParOf" srcId="{2FD0EE11-E3A8-FB47-B494-D46F16169AB1}" destId="{325F3E7F-A216-A34E-9E9F-DCF72FDF1393}" srcOrd="4" destOrd="0" presId="urn:microsoft.com/office/officeart/2005/8/layout/vList3"/>
    <dgm:cxn modelId="{3DA1C712-3BDF-E943-AD9E-126CC57E007F}" type="presParOf" srcId="{325F3E7F-A216-A34E-9E9F-DCF72FDF1393}" destId="{076D7E52-A5A1-E749-8E18-931A5BEC6B04}" srcOrd="0" destOrd="0" presId="urn:microsoft.com/office/officeart/2005/8/layout/vList3"/>
    <dgm:cxn modelId="{BBB5121D-A36E-DC46-A181-B54BBCA93975}" type="presParOf" srcId="{325F3E7F-A216-A34E-9E9F-DCF72FDF1393}" destId="{CCC84922-0C92-9A4F-8D3C-816C6C11885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6409310-8C17-EF47-B36B-A7924BCF054E}" type="doc">
      <dgm:prSet loTypeId="urn:microsoft.com/office/officeart/2005/8/layout/hierarchy1" loCatId="" qsTypeId="urn:microsoft.com/office/officeart/2005/8/quickstyle/simple4" qsCatId="simple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D5DDBF53-4E4D-1F48-95A5-4754F2A576C6}">
      <dgm:prSet phldrT="[Текст]" custT="1"/>
      <dgm:spPr/>
      <dgm:t>
        <a:bodyPr/>
        <a:lstStyle/>
        <a:p>
          <a:r>
            <a:rPr lang="ru-RU" sz="2800" dirty="0">
              <a:solidFill>
                <a:srgbClr val="002060"/>
              </a:solidFill>
            </a:rPr>
            <a:t>Сегменты</a:t>
          </a:r>
        </a:p>
      </dgm:t>
    </dgm:pt>
    <dgm:pt modelId="{CFB8E8A8-3DF8-7141-98BE-B6B2B9D04130}" type="parTrans" cxnId="{B8015B64-9BD8-9248-83D0-C793EE1B29B8}">
      <dgm:prSet/>
      <dgm:spPr/>
      <dgm:t>
        <a:bodyPr/>
        <a:lstStyle/>
        <a:p>
          <a:endParaRPr lang="ru-RU"/>
        </a:p>
      </dgm:t>
    </dgm:pt>
    <dgm:pt modelId="{A3657A6C-935A-DB4A-9160-C48D3DF294D3}" type="sibTrans" cxnId="{B8015B64-9BD8-9248-83D0-C793EE1B29B8}">
      <dgm:prSet/>
      <dgm:spPr/>
      <dgm:t>
        <a:bodyPr/>
        <a:lstStyle/>
        <a:p>
          <a:endParaRPr lang="ru-RU"/>
        </a:p>
      </dgm:t>
    </dgm:pt>
    <dgm:pt modelId="{E38CB97D-64BA-B548-BFE2-5055B8E8F2DD}">
      <dgm:prSet phldrT="[Текст]"/>
      <dgm:spPr/>
      <dgm:t>
        <a:bodyPr/>
        <a:lstStyle/>
        <a:p>
          <a:r>
            <a:rPr lang="ru-RU" dirty="0"/>
            <a:t>Бюджетные единицы</a:t>
          </a:r>
        </a:p>
      </dgm:t>
    </dgm:pt>
    <dgm:pt modelId="{03FFC4CA-6FF8-2B40-9118-14F26BEA2CBB}" type="parTrans" cxnId="{40DDEDE0-982C-A646-8B6D-267E08617337}">
      <dgm:prSet/>
      <dgm:spPr/>
      <dgm:t>
        <a:bodyPr/>
        <a:lstStyle/>
        <a:p>
          <a:endParaRPr lang="ru-RU"/>
        </a:p>
      </dgm:t>
    </dgm:pt>
    <dgm:pt modelId="{E53EBFDE-1ECA-A046-B668-A2C7C7335F9D}" type="sibTrans" cxnId="{40DDEDE0-982C-A646-8B6D-267E08617337}">
      <dgm:prSet/>
      <dgm:spPr/>
      <dgm:t>
        <a:bodyPr/>
        <a:lstStyle/>
        <a:p>
          <a:endParaRPr lang="ru-RU"/>
        </a:p>
      </dgm:t>
    </dgm:pt>
    <dgm:pt modelId="{E362A1FA-766E-EB41-A2EC-04410A9E5A06}">
      <dgm:prSet phldrT="[Текст]"/>
      <dgm:spPr/>
      <dgm:t>
        <a:bodyPr/>
        <a:lstStyle/>
        <a:p>
          <a:r>
            <a:rPr lang="ru-RU" dirty="0"/>
            <a:t>Бюджетные и автономные учреждения</a:t>
          </a:r>
        </a:p>
      </dgm:t>
    </dgm:pt>
    <dgm:pt modelId="{3430F9AB-F1AC-3344-B29C-FF34BA201C59}" type="parTrans" cxnId="{B2486B46-990D-4148-8062-9F5F763068A7}">
      <dgm:prSet/>
      <dgm:spPr/>
      <dgm:t>
        <a:bodyPr/>
        <a:lstStyle/>
        <a:p>
          <a:endParaRPr lang="ru-RU"/>
        </a:p>
      </dgm:t>
    </dgm:pt>
    <dgm:pt modelId="{D662E7FF-6C42-0F44-BDAD-BEF0564E7D8B}" type="sibTrans" cxnId="{B2486B46-990D-4148-8062-9F5F763068A7}">
      <dgm:prSet/>
      <dgm:spPr/>
      <dgm:t>
        <a:bodyPr/>
        <a:lstStyle/>
        <a:p>
          <a:endParaRPr lang="ru-RU"/>
        </a:p>
      </dgm:t>
    </dgm:pt>
    <dgm:pt modelId="{947E2068-F78C-AD4F-818E-DE762247623B}">
      <dgm:prSet phldrT="[Текст]"/>
      <dgm:spPr/>
      <dgm:t>
        <a:bodyPr/>
        <a:lstStyle/>
        <a:p>
          <a:pPr>
            <a:spcAft>
              <a:spcPts val="0"/>
            </a:spcAft>
          </a:pPr>
          <a:r>
            <a:rPr lang="ru-RU" dirty="0"/>
            <a:t>Внебюджетные государственные единицы</a:t>
          </a:r>
        </a:p>
        <a:p>
          <a:pPr>
            <a:spcAft>
              <a:spcPct val="35000"/>
            </a:spcAft>
          </a:pPr>
          <a:r>
            <a:rPr lang="ru-RU" dirty="0"/>
            <a:t>(ГК, Г(М)УП)</a:t>
          </a:r>
        </a:p>
      </dgm:t>
    </dgm:pt>
    <dgm:pt modelId="{B7104053-E933-A245-93C5-A4C278D6DBBE}" type="parTrans" cxnId="{0B6850EF-2C5D-4E4A-B9EC-4977CB532E48}">
      <dgm:prSet/>
      <dgm:spPr/>
      <dgm:t>
        <a:bodyPr/>
        <a:lstStyle/>
        <a:p>
          <a:endParaRPr lang="ru-RU"/>
        </a:p>
      </dgm:t>
    </dgm:pt>
    <dgm:pt modelId="{EB7020FE-55E5-B14B-A797-252625360426}" type="sibTrans" cxnId="{0B6850EF-2C5D-4E4A-B9EC-4977CB532E48}">
      <dgm:prSet/>
      <dgm:spPr/>
      <dgm:t>
        <a:bodyPr/>
        <a:lstStyle/>
        <a:p>
          <a:endParaRPr lang="ru-RU"/>
        </a:p>
      </dgm:t>
    </dgm:pt>
    <dgm:pt modelId="{2FED163A-E9D9-EC4D-8DC4-DE9C54B147AD}" type="pres">
      <dgm:prSet presAssocID="{E6409310-8C17-EF47-B36B-A7924BCF054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47BFA14-60AB-894B-9057-FDBF82A1674B}" type="pres">
      <dgm:prSet presAssocID="{D5DDBF53-4E4D-1F48-95A5-4754F2A576C6}" presName="hierRoot1" presStyleCnt="0"/>
      <dgm:spPr/>
    </dgm:pt>
    <dgm:pt modelId="{29F4D82C-514E-D345-B283-ECFC1CE942E5}" type="pres">
      <dgm:prSet presAssocID="{D5DDBF53-4E4D-1F48-95A5-4754F2A576C6}" presName="composite" presStyleCnt="0"/>
      <dgm:spPr/>
    </dgm:pt>
    <dgm:pt modelId="{E8CE5E69-A3C5-5048-97A9-1109145CA224}" type="pres">
      <dgm:prSet presAssocID="{D5DDBF53-4E4D-1F48-95A5-4754F2A576C6}" presName="background" presStyleLbl="node0" presStyleIdx="0" presStyleCnt="1"/>
      <dgm:spPr/>
    </dgm:pt>
    <dgm:pt modelId="{8931966D-6781-724D-91AD-C41F4F32ED55}" type="pres">
      <dgm:prSet presAssocID="{D5DDBF53-4E4D-1F48-95A5-4754F2A576C6}" presName="text" presStyleLbl="fgAcc0" presStyleIdx="0" presStyleCnt="1">
        <dgm:presLayoutVars>
          <dgm:chPref val="3"/>
        </dgm:presLayoutVars>
      </dgm:prSet>
      <dgm:spPr/>
    </dgm:pt>
    <dgm:pt modelId="{2E656C1B-44EE-0F4E-B925-066C825281A0}" type="pres">
      <dgm:prSet presAssocID="{D5DDBF53-4E4D-1F48-95A5-4754F2A576C6}" presName="hierChild2" presStyleCnt="0"/>
      <dgm:spPr/>
    </dgm:pt>
    <dgm:pt modelId="{D05193F6-5449-2B4B-9A9E-A5875EDCCE27}" type="pres">
      <dgm:prSet presAssocID="{03FFC4CA-6FF8-2B40-9118-14F26BEA2CBB}" presName="Name10" presStyleLbl="parChTrans1D2" presStyleIdx="0" presStyleCnt="3"/>
      <dgm:spPr/>
    </dgm:pt>
    <dgm:pt modelId="{0711F10A-E7B9-7741-8089-0089EBFC8CF2}" type="pres">
      <dgm:prSet presAssocID="{E38CB97D-64BA-B548-BFE2-5055B8E8F2DD}" presName="hierRoot2" presStyleCnt="0"/>
      <dgm:spPr/>
    </dgm:pt>
    <dgm:pt modelId="{1A34BBBB-4634-EF4D-93FD-9765F6A04364}" type="pres">
      <dgm:prSet presAssocID="{E38CB97D-64BA-B548-BFE2-5055B8E8F2DD}" presName="composite2" presStyleCnt="0"/>
      <dgm:spPr/>
    </dgm:pt>
    <dgm:pt modelId="{8C2530FA-A8D5-B94E-96EE-7B525D01AA37}" type="pres">
      <dgm:prSet presAssocID="{E38CB97D-64BA-B548-BFE2-5055B8E8F2DD}" presName="background2" presStyleLbl="node2" presStyleIdx="0" presStyleCnt="3"/>
      <dgm:spPr/>
    </dgm:pt>
    <dgm:pt modelId="{297DFBDD-2FF1-A843-90C1-900159E52FC3}" type="pres">
      <dgm:prSet presAssocID="{E38CB97D-64BA-B548-BFE2-5055B8E8F2DD}" presName="text2" presStyleLbl="fgAcc2" presStyleIdx="0" presStyleCnt="3" custScaleY="133355">
        <dgm:presLayoutVars>
          <dgm:chPref val="3"/>
        </dgm:presLayoutVars>
      </dgm:prSet>
      <dgm:spPr/>
    </dgm:pt>
    <dgm:pt modelId="{B4692C0F-4C93-7F4D-8AF3-70B338C9D1AC}" type="pres">
      <dgm:prSet presAssocID="{E38CB97D-64BA-B548-BFE2-5055B8E8F2DD}" presName="hierChild3" presStyleCnt="0"/>
      <dgm:spPr/>
    </dgm:pt>
    <dgm:pt modelId="{056CA508-433B-2E42-9365-88C7863CBA64}" type="pres">
      <dgm:prSet presAssocID="{3430F9AB-F1AC-3344-B29C-FF34BA201C59}" presName="Name10" presStyleLbl="parChTrans1D2" presStyleIdx="1" presStyleCnt="3"/>
      <dgm:spPr/>
    </dgm:pt>
    <dgm:pt modelId="{90396F37-BD71-4A42-A0C8-4F0C56CD5EEF}" type="pres">
      <dgm:prSet presAssocID="{E362A1FA-766E-EB41-A2EC-04410A9E5A06}" presName="hierRoot2" presStyleCnt="0"/>
      <dgm:spPr/>
    </dgm:pt>
    <dgm:pt modelId="{B6DBB885-94B1-7447-A8F0-E5C58E0D369C}" type="pres">
      <dgm:prSet presAssocID="{E362A1FA-766E-EB41-A2EC-04410A9E5A06}" presName="composite2" presStyleCnt="0"/>
      <dgm:spPr/>
    </dgm:pt>
    <dgm:pt modelId="{9E74BBB3-E0E0-D248-9C9A-4CB3D1672C49}" type="pres">
      <dgm:prSet presAssocID="{E362A1FA-766E-EB41-A2EC-04410A9E5A06}" presName="background2" presStyleLbl="node2" presStyleIdx="1" presStyleCnt="3"/>
      <dgm:spPr/>
    </dgm:pt>
    <dgm:pt modelId="{C836D6AB-63CA-8149-A1B3-83DCBA855B2B}" type="pres">
      <dgm:prSet presAssocID="{E362A1FA-766E-EB41-A2EC-04410A9E5A06}" presName="text2" presStyleLbl="fgAcc2" presStyleIdx="1" presStyleCnt="3" custScaleY="133355">
        <dgm:presLayoutVars>
          <dgm:chPref val="3"/>
        </dgm:presLayoutVars>
      </dgm:prSet>
      <dgm:spPr/>
    </dgm:pt>
    <dgm:pt modelId="{23B79675-39D1-624D-9B24-BEFE0FC89844}" type="pres">
      <dgm:prSet presAssocID="{E362A1FA-766E-EB41-A2EC-04410A9E5A06}" presName="hierChild3" presStyleCnt="0"/>
      <dgm:spPr/>
    </dgm:pt>
    <dgm:pt modelId="{95E8A498-240D-624E-B5DE-5278CCBBB9A2}" type="pres">
      <dgm:prSet presAssocID="{B7104053-E933-A245-93C5-A4C278D6DBBE}" presName="Name10" presStyleLbl="parChTrans1D2" presStyleIdx="2" presStyleCnt="3"/>
      <dgm:spPr/>
    </dgm:pt>
    <dgm:pt modelId="{2DB91203-55B2-B744-BCDA-4E052B0D6B0F}" type="pres">
      <dgm:prSet presAssocID="{947E2068-F78C-AD4F-818E-DE762247623B}" presName="hierRoot2" presStyleCnt="0"/>
      <dgm:spPr/>
    </dgm:pt>
    <dgm:pt modelId="{69D019EC-D409-B049-9EF4-37ACC884358F}" type="pres">
      <dgm:prSet presAssocID="{947E2068-F78C-AD4F-818E-DE762247623B}" presName="composite2" presStyleCnt="0"/>
      <dgm:spPr/>
    </dgm:pt>
    <dgm:pt modelId="{EF36030A-E39B-B743-9114-B54A1DF63009}" type="pres">
      <dgm:prSet presAssocID="{947E2068-F78C-AD4F-818E-DE762247623B}" presName="background2" presStyleLbl="node2" presStyleIdx="2" presStyleCnt="3"/>
      <dgm:spPr/>
    </dgm:pt>
    <dgm:pt modelId="{9D4C4634-DCD8-7445-862C-2200A9F9A4D9}" type="pres">
      <dgm:prSet presAssocID="{947E2068-F78C-AD4F-818E-DE762247623B}" presName="text2" presStyleLbl="fgAcc2" presStyleIdx="2" presStyleCnt="3" custScaleX="110044" custScaleY="133355">
        <dgm:presLayoutVars>
          <dgm:chPref val="3"/>
        </dgm:presLayoutVars>
      </dgm:prSet>
      <dgm:spPr/>
    </dgm:pt>
    <dgm:pt modelId="{A5D63C21-9637-6C46-A61C-0520060E6489}" type="pres">
      <dgm:prSet presAssocID="{947E2068-F78C-AD4F-818E-DE762247623B}" presName="hierChild3" presStyleCnt="0"/>
      <dgm:spPr/>
    </dgm:pt>
  </dgm:ptLst>
  <dgm:cxnLst>
    <dgm:cxn modelId="{0568CB11-93F4-514D-8442-C88DD599FECA}" type="presOf" srcId="{03FFC4CA-6FF8-2B40-9118-14F26BEA2CBB}" destId="{D05193F6-5449-2B4B-9A9E-A5875EDCCE27}" srcOrd="0" destOrd="0" presId="urn:microsoft.com/office/officeart/2005/8/layout/hierarchy1"/>
    <dgm:cxn modelId="{F7861218-9C38-1E4F-8802-320725B0A558}" type="presOf" srcId="{947E2068-F78C-AD4F-818E-DE762247623B}" destId="{9D4C4634-DCD8-7445-862C-2200A9F9A4D9}" srcOrd="0" destOrd="0" presId="urn:microsoft.com/office/officeart/2005/8/layout/hierarchy1"/>
    <dgm:cxn modelId="{C06D7E44-22BE-C74B-A986-BD2581F51CF4}" type="presOf" srcId="{B7104053-E933-A245-93C5-A4C278D6DBBE}" destId="{95E8A498-240D-624E-B5DE-5278CCBBB9A2}" srcOrd="0" destOrd="0" presId="urn:microsoft.com/office/officeart/2005/8/layout/hierarchy1"/>
    <dgm:cxn modelId="{B2486B46-990D-4148-8062-9F5F763068A7}" srcId="{D5DDBF53-4E4D-1F48-95A5-4754F2A576C6}" destId="{E362A1FA-766E-EB41-A2EC-04410A9E5A06}" srcOrd="1" destOrd="0" parTransId="{3430F9AB-F1AC-3344-B29C-FF34BA201C59}" sibTransId="{D662E7FF-6C42-0F44-BDAD-BEF0564E7D8B}"/>
    <dgm:cxn modelId="{601CB74A-9699-354E-8ED7-00E938DC8CE7}" type="presOf" srcId="{E6409310-8C17-EF47-B36B-A7924BCF054E}" destId="{2FED163A-E9D9-EC4D-8DC4-DE9C54B147AD}" srcOrd="0" destOrd="0" presId="urn:microsoft.com/office/officeart/2005/8/layout/hierarchy1"/>
    <dgm:cxn modelId="{B8015B64-9BD8-9248-83D0-C793EE1B29B8}" srcId="{E6409310-8C17-EF47-B36B-A7924BCF054E}" destId="{D5DDBF53-4E4D-1F48-95A5-4754F2A576C6}" srcOrd="0" destOrd="0" parTransId="{CFB8E8A8-3DF8-7141-98BE-B6B2B9D04130}" sibTransId="{A3657A6C-935A-DB4A-9160-C48D3DF294D3}"/>
    <dgm:cxn modelId="{8143ED7B-9A6B-0548-A91F-B501C7FBF91C}" type="presOf" srcId="{E38CB97D-64BA-B548-BFE2-5055B8E8F2DD}" destId="{297DFBDD-2FF1-A843-90C1-900159E52FC3}" srcOrd="0" destOrd="0" presId="urn:microsoft.com/office/officeart/2005/8/layout/hierarchy1"/>
    <dgm:cxn modelId="{4DB8F1A0-549A-6B46-BA09-3B0A7452B1F0}" type="presOf" srcId="{E362A1FA-766E-EB41-A2EC-04410A9E5A06}" destId="{C836D6AB-63CA-8149-A1B3-83DCBA855B2B}" srcOrd="0" destOrd="0" presId="urn:microsoft.com/office/officeart/2005/8/layout/hierarchy1"/>
    <dgm:cxn modelId="{AA3076B3-5FD2-6B4F-8AF2-A6643D0020EE}" type="presOf" srcId="{D5DDBF53-4E4D-1F48-95A5-4754F2A576C6}" destId="{8931966D-6781-724D-91AD-C41F4F32ED55}" srcOrd="0" destOrd="0" presId="urn:microsoft.com/office/officeart/2005/8/layout/hierarchy1"/>
    <dgm:cxn modelId="{40DDEDE0-982C-A646-8B6D-267E08617337}" srcId="{D5DDBF53-4E4D-1F48-95A5-4754F2A576C6}" destId="{E38CB97D-64BA-B548-BFE2-5055B8E8F2DD}" srcOrd="0" destOrd="0" parTransId="{03FFC4CA-6FF8-2B40-9118-14F26BEA2CBB}" sibTransId="{E53EBFDE-1ECA-A046-B668-A2C7C7335F9D}"/>
    <dgm:cxn modelId="{0B6850EF-2C5D-4E4A-B9EC-4977CB532E48}" srcId="{D5DDBF53-4E4D-1F48-95A5-4754F2A576C6}" destId="{947E2068-F78C-AD4F-818E-DE762247623B}" srcOrd="2" destOrd="0" parTransId="{B7104053-E933-A245-93C5-A4C278D6DBBE}" sibTransId="{EB7020FE-55E5-B14B-A797-252625360426}"/>
    <dgm:cxn modelId="{DE66C2FA-EDB3-814C-96EF-6A3B7379BE1B}" type="presOf" srcId="{3430F9AB-F1AC-3344-B29C-FF34BA201C59}" destId="{056CA508-433B-2E42-9365-88C7863CBA64}" srcOrd="0" destOrd="0" presId="urn:microsoft.com/office/officeart/2005/8/layout/hierarchy1"/>
    <dgm:cxn modelId="{3B7E70A9-7EB9-404E-8423-390CE2261591}" type="presParOf" srcId="{2FED163A-E9D9-EC4D-8DC4-DE9C54B147AD}" destId="{C47BFA14-60AB-894B-9057-FDBF82A1674B}" srcOrd="0" destOrd="0" presId="urn:microsoft.com/office/officeart/2005/8/layout/hierarchy1"/>
    <dgm:cxn modelId="{1FCEC1B7-6A76-7942-B709-D008D4EED23B}" type="presParOf" srcId="{C47BFA14-60AB-894B-9057-FDBF82A1674B}" destId="{29F4D82C-514E-D345-B283-ECFC1CE942E5}" srcOrd="0" destOrd="0" presId="urn:microsoft.com/office/officeart/2005/8/layout/hierarchy1"/>
    <dgm:cxn modelId="{E41E4BCA-5109-8F40-8814-5B6C6F5A4BE5}" type="presParOf" srcId="{29F4D82C-514E-D345-B283-ECFC1CE942E5}" destId="{E8CE5E69-A3C5-5048-97A9-1109145CA224}" srcOrd="0" destOrd="0" presId="urn:microsoft.com/office/officeart/2005/8/layout/hierarchy1"/>
    <dgm:cxn modelId="{D7903232-3B85-2543-83C8-0AB9B06177E8}" type="presParOf" srcId="{29F4D82C-514E-D345-B283-ECFC1CE942E5}" destId="{8931966D-6781-724D-91AD-C41F4F32ED55}" srcOrd="1" destOrd="0" presId="urn:microsoft.com/office/officeart/2005/8/layout/hierarchy1"/>
    <dgm:cxn modelId="{CA92BDE0-1354-B64A-8CE3-6BC3C3FEA357}" type="presParOf" srcId="{C47BFA14-60AB-894B-9057-FDBF82A1674B}" destId="{2E656C1B-44EE-0F4E-B925-066C825281A0}" srcOrd="1" destOrd="0" presId="urn:microsoft.com/office/officeart/2005/8/layout/hierarchy1"/>
    <dgm:cxn modelId="{B2828A63-14A8-FB46-82C5-4FBC86DE85BF}" type="presParOf" srcId="{2E656C1B-44EE-0F4E-B925-066C825281A0}" destId="{D05193F6-5449-2B4B-9A9E-A5875EDCCE27}" srcOrd="0" destOrd="0" presId="urn:microsoft.com/office/officeart/2005/8/layout/hierarchy1"/>
    <dgm:cxn modelId="{BE99E55B-E1D8-734A-A902-D24B4AFD4C69}" type="presParOf" srcId="{2E656C1B-44EE-0F4E-B925-066C825281A0}" destId="{0711F10A-E7B9-7741-8089-0089EBFC8CF2}" srcOrd="1" destOrd="0" presId="urn:microsoft.com/office/officeart/2005/8/layout/hierarchy1"/>
    <dgm:cxn modelId="{9B6E7414-7EBE-5348-B7F8-2CBDBBB0CE5B}" type="presParOf" srcId="{0711F10A-E7B9-7741-8089-0089EBFC8CF2}" destId="{1A34BBBB-4634-EF4D-93FD-9765F6A04364}" srcOrd="0" destOrd="0" presId="urn:microsoft.com/office/officeart/2005/8/layout/hierarchy1"/>
    <dgm:cxn modelId="{C1F8BB2F-02B4-424E-9244-683B4CA22EC9}" type="presParOf" srcId="{1A34BBBB-4634-EF4D-93FD-9765F6A04364}" destId="{8C2530FA-A8D5-B94E-96EE-7B525D01AA37}" srcOrd="0" destOrd="0" presId="urn:microsoft.com/office/officeart/2005/8/layout/hierarchy1"/>
    <dgm:cxn modelId="{922366DB-8545-4848-B329-FA4E4504FB6E}" type="presParOf" srcId="{1A34BBBB-4634-EF4D-93FD-9765F6A04364}" destId="{297DFBDD-2FF1-A843-90C1-900159E52FC3}" srcOrd="1" destOrd="0" presId="urn:microsoft.com/office/officeart/2005/8/layout/hierarchy1"/>
    <dgm:cxn modelId="{84EA413F-DB8E-4540-BEE6-66404412EF4F}" type="presParOf" srcId="{0711F10A-E7B9-7741-8089-0089EBFC8CF2}" destId="{B4692C0F-4C93-7F4D-8AF3-70B338C9D1AC}" srcOrd="1" destOrd="0" presId="urn:microsoft.com/office/officeart/2005/8/layout/hierarchy1"/>
    <dgm:cxn modelId="{18337D91-41D7-0644-A572-AC77FEFA8DB0}" type="presParOf" srcId="{2E656C1B-44EE-0F4E-B925-066C825281A0}" destId="{056CA508-433B-2E42-9365-88C7863CBA64}" srcOrd="2" destOrd="0" presId="urn:microsoft.com/office/officeart/2005/8/layout/hierarchy1"/>
    <dgm:cxn modelId="{DF2AA387-BE5C-1746-A0E7-0DF8229DABB6}" type="presParOf" srcId="{2E656C1B-44EE-0F4E-B925-066C825281A0}" destId="{90396F37-BD71-4A42-A0C8-4F0C56CD5EEF}" srcOrd="3" destOrd="0" presId="urn:microsoft.com/office/officeart/2005/8/layout/hierarchy1"/>
    <dgm:cxn modelId="{9F91BF5E-4B87-3444-A9DC-9ED01EE95E9F}" type="presParOf" srcId="{90396F37-BD71-4A42-A0C8-4F0C56CD5EEF}" destId="{B6DBB885-94B1-7447-A8F0-E5C58E0D369C}" srcOrd="0" destOrd="0" presId="urn:microsoft.com/office/officeart/2005/8/layout/hierarchy1"/>
    <dgm:cxn modelId="{08EDB4FC-F746-3E44-96B3-94866FB8787C}" type="presParOf" srcId="{B6DBB885-94B1-7447-A8F0-E5C58E0D369C}" destId="{9E74BBB3-E0E0-D248-9C9A-4CB3D1672C49}" srcOrd="0" destOrd="0" presId="urn:microsoft.com/office/officeart/2005/8/layout/hierarchy1"/>
    <dgm:cxn modelId="{20B05E16-EB55-2B43-8D8E-A2B329AB4F5A}" type="presParOf" srcId="{B6DBB885-94B1-7447-A8F0-E5C58E0D369C}" destId="{C836D6AB-63CA-8149-A1B3-83DCBA855B2B}" srcOrd="1" destOrd="0" presId="urn:microsoft.com/office/officeart/2005/8/layout/hierarchy1"/>
    <dgm:cxn modelId="{4E429512-9478-3443-9B06-8B3B0A2453CB}" type="presParOf" srcId="{90396F37-BD71-4A42-A0C8-4F0C56CD5EEF}" destId="{23B79675-39D1-624D-9B24-BEFE0FC89844}" srcOrd="1" destOrd="0" presId="urn:microsoft.com/office/officeart/2005/8/layout/hierarchy1"/>
    <dgm:cxn modelId="{38872DF3-75E0-DB42-8F3D-464183BCB3A0}" type="presParOf" srcId="{2E656C1B-44EE-0F4E-B925-066C825281A0}" destId="{95E8A498-240D-624E-B5DE-5278CCBBB9A2}" srcOrd="4" destOrd="0" presId="urn:microsoft.com/office/officeart/2005/8/layout/hierarchy1"/>
    <dgm:cxn modelId="{FDA1DBBE-AB87-C748-BAB8-E429B513895E}" type="presParOf" srcId="{2E656C1B-44EE-0F4E-B925-066C825281A0}" destId="{2DB91203-55B2-B744-BCDA-4E052B0D6B0F}" srcOrd="5" destOrd="0" presId="urn:microsoft.com/office/officeart/2005/8/layout/hierarchy1"/>
    <dgm:cxn modelId="{A3A46F6B-675F-B340-992B-3320F8731043}" type="presParOf" srcId="{2DB91203-55B2-B744-BCDA-4E052B0D6B0F}" destId="{69D019EC-D409-B049-9EF4-37ACC884358F}" srcOrd="0" destOrd="0" presId="urn:microsoft.com/office/officeart/2005/8/layout/hierarchy1"/>
    <dgm:cxn modelId="{CC6909C2-21AD-C44D-961B-3C840436DFF4}" type="presParOf" srcId="{69D019EC-D409-B049-9EF4-37ACC884358F}" destId="{EF36030A-E39B-B743-9114-B54A1DF63009}" srcOrd="0" destOrd="0" presId="urn:microsoft.com/office/officeart/2005/8/layout/hierarchy1"/>
    <dgm:cxn modelId="{4116F51D-3743-054B-862F-3662B80B6A52}" type="presParOf" srcId="{69D019EC-D409-B049-9EF4-37ACC884358F}" destId="{9D4C4634-DCD8-7445-862C-2200A9F9A4D9}" srcOrd="1" destOrd="0" presId="urn:microsoft.com/office/officeart/2005/8/layout/hierarchy1"/>
    <dgm:cxn modelId="{77D1C0F2-2CAF-7E40-AA21-5A09DEDF3F19}" type="presParOf" srcId="{2DB91203-55B2-B744-BCDA-4E052B0D6B0F}" destId="{A5D63C21-9637-6C46-A61C-0520060E648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6409310-8C17-EF47-B36B-A7924BCF054E}" type="doc">
      <dgm:prSet loTypeId="urn:microsoft.com/office/officeart/2008/layout/LinedList" loCatId="" qsTypeId="urn:microsoft.com/office/officeart/2005/8/quickstyle/simple4" qsCatId="simple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D5DDBF53-4E4D-1F48-95A5-4754F2A576C6}">
      <dgm:prSet phldrT="[Текст]" custT="1"/>
      <dgm:spPr/>
      <dgm:t>
        <a:bodyPr anchor="ctr"/>
        <a:lstStyle/>
        <a:p>
          <a:pPr algn="ctr"/>
          <a:r>
            <a:rPr lang="ru-RU" sz="2600" b="1" dirty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rPr>
            <a:t>Общая величина признанных доходов за период</a:t>
          </a:r>
        </a:p>
      </dgm:t>
    </dgm:pt>
    <dgm:pt modelId="{CFB8E8A8-3DF8-7141-98BE-B6B2B9D04130}" type="parTrans" cxnId="{B8015B64-9BD8-9248-83D0-C793EE1B29B8}">
      <dgm:prSet/>
      <dgm:spPr/>
      <dgm:t>
        <a:bodyPr/>
        <a:lstStyle/>
        <a:p>
          <a:endParaRPr lang="ru-RU" b="1">
            <a:latin typeface="Times New Roman" charset="0"/>
            <a:ea typeface="Times New Roman" charset="0"/>
            <a:cs typeface="Times New Roman" charset="0"/>
          </a:endParaRPr>
        </a:p>
      </dgm:t>
    </dgm:pt>
    <dgm:pt modelId="{A3657A6C-935A-DB4A-9160-C48D3DF294D3}" type="sibTrans" cxnId="{B8015B64-9BD8-9248-83D0-C793EE1B29B8}">
      <dgm:prSet/>
      <dgm:spPr/>
      <dgm:t>
        <a:bodyPr/>
        <a:lstStyle/>
        <a:p>
          <a:endParaRPr lang="ru-RU" b="1">
            <a:latin typeface="Times New Roman" charset="0"/>
            <a:ea typeface="Times New Roman" charset="0"/>
            <a:cs typeface="Times New Roman" charset="0"/>
          </a:endParaRPr>
        </a:p>
      </dgm:t>
    </dgm:pt>
    <dgm:pt modelId="{E38CB97D-64BA-B548-BFE2-5055B8E8F2DD}">
      <dgm:prSet phldrT="[Текст]"/>
      <dgm:spPr/>
      <dgm:t>
        <a:bodyPr/>
        <a:lstStyle/>
        <a:p>
          <a:r>
            <a:rPr lang="ru-RU" b="1" dirty="0">
              <a:latin typeface="Times New Roman" charset="0"/>
              <a:ea typeface="Times New Roman" charset="0"/>
              <a:cs typeface="Times New Roman" charset="0"/>
            </a:rPr>
            <a:t>налоговые доходы, таможенные платежи и страховые взносы на обязательное социальное страхование</a:t>
          </a:r>
        </a:p>
      </dgm:t>
    </dgm:pt>
    <dgm:pt modelId="{03FFC4CA-6FF8-2B40-9118-14F26BEA2CBB}" type="parTrans" cxnId="{40DDEDE0-982C-A646-8B6D-267E08617337}">
      <dgm:prSet/>
      <dgm:spPr/>
      <dgm:t>
        <a:bodyPr/>
        <a:lstStyle/>
        <a:p>
          <a:endParaRPr lang="ru-RU" b="1">
            <a:latin typeface="Times New Roman" charset="0"/>
            <a:ea typeface="Times New Roman" charset="0"/>
            <a:cs typeface="Times New Roman" charset="0"/>
          </a:endParaRPr>
        </a:p>
      </dgm:t>
    </dgm:pt>
    <dgm:pt modelId="{E53EBFDE-1ECA-A046-B668-A2C7C7335F9D}" type="sibTrans" cxnId="{40DDEDE0-982C-A646-8B6D-267E08617337}">
      <dgm:prSet/>
      <dgm:spPr/>
      <dgm:t>
        <a:bodyPr/>
        <a:lstStyle/>
        <a:p>
          <a:endParaRPr lang="ru-RU" b="1">
            <a:latin typeface="Times New Roman" charset="0"/>
            <a:ea typeface="Times New Roman" charset="0"/>
            <a:cs typeface="Times New Roman" charset="0"/>
          </a:endParaRPr>
        </a:p>
      </dgm:t>
    </dgm:pt>
    <dgm:pt modelId="{E362A1FA-766E-EB41-A2EC-04410A9E5A06}">
      <dgm:prSet phldrT="[Текст]"/>
      <dgm:spPr/>
      <dgm:t>
        <a:bodyPr/>
        <a:lstStyle/>
        <a:p>
          <a:r>
            <a:rPr lang="ru-RU" b="1" dirty="0">
              <a:latin typeface="Times New Roman" charset="0"/>
              <a:ea typeface="Times New Roman" charset="0"/>
              <a:cs typeface="Times New Roman" charset="0"/>
            </a:rPr>
            <a:t>доходы от собственности</a:t>
          </a:r>
        </a:p>
      </dgm:t>
    </dgm:pt>
    <dgm:pt modelId="{3430F9AB-F1AC-3344-B29C-FF34BA201C59}" type="parTrans" cxnId="{B2486B46-990D-4148-8062-9F5F763068A7}">
      <dgm:prSet/>
      <dgm:spPr/>
      <dgm:t>
        <a:bodyPr/>
        <a:lstStyle/>
        <a:p>
          <a:endParaRPr lang="ru-RU" b="1">
            <a:latin typeface="Times New Roman" charset="0"/>
            <a:ea typeface="Times New Roman" charset="0"/>
            <a:cs typeface="Times New Roman" charset="0"/>
          </a:endParaRPr>
        </a:p>
      </dgm:t>
    </dgm:pt>
    <dgm:pt modelId="{D662E7FF-6C42-0F44-BDAD-BEF0564E7D8B}" type="sibTrans" cxnId="{B2486B46-990D-4148-8062-9F5F763068A7}">
      <dgm:prSet/>
      <dgm:spPr/>
      <dgm:t>
        <a:bodyPr/>
        <a:lstStyle/>
        <a:p>
          <a:endParaRPr lang="ru-RU" b="1">
            <a:latin typeface="Times New Roman" charset="0"/>
            <a:ea typeface="Times New Roman" charset="0"/>
            <a:cs typeface="Times New Roman" charset="0"/>
          </a:endParaRPr>
        </a:p>
      </dgm:t>
    </dgm:pt>
    <dgm:pt modelId="{947E2068-F78C-AD4F-818E-DE762247623B}">
      <dgm:prSet phldrT="[Текст]"/>
      <dgm:spPr/>
      <dgm:t>
        <a:bodyPr/>
        <a:lstStyle/>
        <a:p>
          <a:pPr>
            <a:spcAft>
              <a:spcPts val="0"/>
            </a:spcAft>
          </a:pPr>
          <a:r>
            <a:rPr lang="ru-RU" b="1" dirty="0">
              <a:latin typeface="Times New Roman" charset="0"/>
              <a:ea typeface="Times New Roman" charset="0"/>
              <a:cs typeface="Times New Roman" charset="0"/>
            </a:rPr>
            <a:t>доходы от оказания платных услуг (работ), компенсаций затрат</a:t>
          </a:r>
        </a:p>
      </dgm:t>
    </dgm:pt>
    <dgm:pt modelId="{B7104053-E933-A245-93C5-A4C278D6DBBE}" type="parTrans" cxnId="{0B6850EF-2C5D-4E4A-B9EC-4977CB532E48}">
      <dgm:prSet/>
      <dgm:spPr/>
      <dgm:t>
        <a:bodyPr/>
        <a:lstStyle/>
        <a:p>
          <a:endParaRPr lang="ru-RU" b="1">
            <a:latin typeface="Times New Roman" charset="0"/>
            <a:ea typeface="Times New Roman" charset="0"/>
            <a:cs typeface="Times New Roman" charset="0"/>
          </a:endParaRPr>
        </a:p>
      </dgm:t>
    </dgm:pt>
    <dgm:pt modelId="{EB7020FE-55E5-B14B-A797-252625360426}" type="sibTrans" cxnId="{0B6850EF-2C5D-4E4A-B9EC-4977CB532E48}">
      <dgm:prSet/>
      <dgm:spPr/>
      <dgm:t>
        <a:bodyPr/>
        <a:lstStyle/>
        <a:p>
          <a:endParaRPr lang="ru-RU" b="1">
            <a:latin typeface="Times New Roman" charset="0"/>
            <a:ea typeface="Times New Roman" charset="0"/>
            <a:cs typeface="Times New Roman" charset="0"/>
          </a:endParaRPr>
        </a:p>
      </dgm:t>
    </dgm:pt>
    <dgm:pt modelId="{2616A429-45F3-2248-8979-331518C45B1D}">
      <dgm:prSet/>
      <dgm:spPr/>
      <dgm:t>
        <a:bodyPr/>
        <a:lstStyle/>
        <a:p>
          <a:r>
            <a:rPr lang="ru-RU" b="1" dirty="0">
              <a:latin typeface="Times New Roman" charset="0"/>
              <a:ea typeface="Times New Roman" charset="0"/>
              <a:cs typeface="Times New Roman" charset="0"/>
            </a:rPr>
            <a:t>доходы от операций с активами</a:t>
          </a:r>
        </a:p>
      </dgm:t>
    </dgm:pt>
    <dgm:pt modelId="{F9D0D175-DCA1-1D42-A111-9088E3A8B280}" type="parTrans" cxnId="{44FF682A-1AE9-C347-9BDF-F11312576640}">
      <dgm:prSet/>
      <dgm:spPr/>
      <dgm:t>
        <a:bodyPr/>
        <a:lstStyle/>
        <a:p>
          <a:endParaRPr lang="ru-RU" b="1">
            <a:latin typeface="Times New Roman" charset="0"/>
            <a:ea typeface="Times New Roman" charset="0"/>
            <a:cs typeface="Times New Roman" charset="0"/>
          </a:endParaRPr>
        </a:p>
      </dgm:t>
    </dgm:pt>
    <dgm:pt modelId="{57076D43-6587-9640-9E56-C1FCC05E3D64}" type="sibTrans" cxnId="{44FF682A-1AE9-C347-9BDF-F11312576640}">
      <dgm:prSet/>
      <dgm:spPr/>
      <dgm:t>
        <a:bodyPr/>
        <a:lstStyle/>
        <a:p>
          <a:endParaRPr lang="ru-RU" b="1">
            <a:latin typeface="Times New Roman" charset="0"/>
            <a:ea typeface="Times New Roman" charset="0"/>
            <a:cs typeface="Times New Roman" charset="0"/>
          </a:endParaRPr>
        </a:p>
      </dgm:t>
    </dgm:pt>
    <dgm:pt modelId="{310BDFEF-6BC9-6047-93D4-13297944A0DA}">
      <dgm:prSet/>
      <dgm:spPr/>
      <dgm:t>
        <a:bodyPr/>
        <a:lstStyle/>
        <a:p>
          <a:r>
            <a:rPr lang="ru-RU" b="1" dirty="0">
              <a:latin typeface="Times New Roman" charset="0"/>
              <a:ea typeface="Times New Roman" charset="0"/>
              <a:cs typeface="Times New Roman" charset="0"/>
            </a:rPr>
            <a:t>межбюджетные трансферты полученные</a:t>
          </a:r>
        </a:p>
      </dgm:t>
    </dgm:pt>
    <dgm:pt modelId="{1DA719EC-D2BA-EE48-AB30-90DC1244E575}" type="parTrans" cxnId="{4ABB6A09-821D-374A-8AC6-DD601908C84D}">
      <dgm:prSet/>
      <dgm:spPr/>
      <dgm:t>
        <a:bodyPr/>
        <a:lstStyle/>
        <a:p>
          <a:endParaRPr lang="ru-RU" b="1">
            <a:latin typeface="Times New Roman" charset="0"/>
            <a:ea typeface="Times New Roman" charset="0"/>
            <a:cs typeface="Times New Roman" charset="0"/>
          </a:endParaRPr>
        </a:p>
      </dgm:t>
    </dgm:pt>
    <dgm:pt modelId="{BA153A2F-2B9F-A049-8B86-171D678322CD}" type="sibTrans" cxnId="{4ABB6A09-821D-374A-8AC6-DD601908C84D}">
      <dgm:prSet/>
      <dgm:spPr/>
      <dgm:t>
        <a:bodyPr/>
        <a:lstStyle/>
        <a:p>
          <a:endParaRPr lang="ru-RU" b="1">
            <a:latin typeface="Times New Roman" charset="0"/>
            <a:ea typeface="Times New Roman" charset="0"/>
            <a:cs typeface="Times New Roman" charset="0"/>
          </a:endParaRPr>
        </a:p>
      </dgm:t>
    </dgm:pt>
    <dgm:pt modelId="{ACB94CC9-61D4-0246-A921-30B3A9F309E1}">
      <dgm:prSet/>
      <dgm:spPr/>
      <dgm:t>
        <a:bodyPr/>
        <a:lstStyle/>
        <a:p>
          <a:r>
            <a:rPr lang="ru-RU" b="1" dirty="0">
              <a:latin typeface="Times New Roman" charset="0"/>
              <a:ea typeface="Times New Roman" charset="0"/>
              <a:cs typeface="Times New Roman" charset="0"/>
            </a:rPr>
            <a:t>субсидии, гранты, имущественные взносы</a:t>
          </a:r>
        </a:p>
      </dgm:t>
    </dgm:pt>
    <dgm:pt modelId="{007D2D31-9642-5F45-B41F-C82AEEE123BB}" type="parTrans" cxnId="{4FAE9766-244E-BD40-8B33-3A23F7DC8200}">
      <dgm:prSet/>
      <dgm:spPr/>
      <dgm:t>
        <a:bodyPr/>
        <a:lstStyle/>
        <a:p>
          <a:endParaRPr lang="ru-RU" b="1">
            <a:latin typeface="Times New Roman" charset="0"/>
            <a:ea typeface="Times New Roman" charset="0"/>
            <a:cs typeface="Times New Roman" charset="0"/>
          </a:endParaRPr>
        </a:p>
      </dgm:t>
    </dgm:pt>
    <dgm:pt modelId="{FE73269A-CB91-794B-8924-58B11CA12C71}" type="sibTrans" cxnId="{4FAE9766-244E-BD40-8B33-3A23F7DC8200}">
      <dgm:prSet/>
      <dgm:spPr/>
      <dgm:t>
        <a:bodyPr/>
        <a:lstStyle/>
        <a:p>
          <a:endParaRPr lang="ru-RU" b="1">
            <a:latin typeface="Times New Roman" charset="0"/>
            <a:ea typeface="Times New Roman" charset="0"/>
            <a:cs typeface="Times New Roman" charset="0"/>
          </a:endParaRPr>
        </a:p>
      </dgm:t>
    </dgm:pt>
    <dgm:pt modelId="{805290CB-20A2-274D-86BB-627C1BD18EDD}" type="pres">
      <dgm:prSet presAssocID="{E6409310-8C17-EF47-B36B-A7924BCF054E}" presName="vert0" presStyleCnt="0">
        <dgm:presLayoutVars>
          <dgm:dir/>
          <dgm:animOne val="branch"/>
          <dgm:animLvl val="lvl"/>
        </dgm:presLayoutVars>
      </dgm:prSet>
      <dgm:spPr/>
    </dgm:pt>
    <dgm:pt modelId="{E0E52D24-B24D-DB45-9E3C-E86F541CACD6}" type="pres">
      <dgm:prSet presAssocID="{D5DDBF53-4E4D-1F48-95A5-4754F2A576C6}" presName="thickLine" presStyleLbl="alignNode1" presStyleIdx="0" presStyleCnt="1"/>
      <dgm:spPr/>
    </dgm:pt>
    <dgm:pt modelId="{EEBC6B3F-299B-F847-AD24-814F42008EBF}" type="pres">
      <dgm:prSet presAssocID="{D5DDBF53-4E4D-1F48-95A5-4754F2A576C6}" presName="horz1" presStyleCnt="0"/>
      <dgm:spPr/>
    </dgm:pt>
    <dgm:pt modelId="{BFF3BACF-A205-4642-961A-E9CD83BBA0B0}" type="pres">
      <dgm:prSet presAssocID="{D5DDBF53-4E4D-1F48-95A5-4754F2A576C6}" presName="tx1" presStyleLbl="revTx" presStyleIdx="0" presStyleCnt="7" custScaleX="136387"/>
      <dgm:spPr/>
    </dgm:pt>
    <dgm:pt modelId="{0509557F-F040-784B-B1BC-20C3B8EBBA29}" type="pres">
      <dgm:prSet presAssocID="{D5DDBF53-4E4D-1F48-95A5-4754F2A576C6}" presName="vert1" presStyleCnt="0"/>
      <dgm:spPr/>
    </dgm:pt>
    <dgm:pt modelId="{7FE08191-71EE-1649-AE35-CFD5040494C5}" type="pres">
      <dgm:prSet presAssocID="{E38CB97D-64BA-B548-BFE2-5055B8E8F2DD}" presName="vertSpace2a" presStyleCnt="0"/>
      <dgm:spPr/>
    </dgm:pt>
    <dgm:pt modelId="{30CCA657-85CB-0748-BCAE-F32EF2BF86D2}" type="pres">
      <dgm:prSet presAssocID="{E38CB97D-64BA-B548-BFE2-5055B8E8F2DD}" presName="horz2" presStyleCnt="0"/>
      <dgm:spPr/>
    </dgm:pt>
    <dgm:pt modelId="{06F2ECC6-3888-1B48-9F49-7FC5CCF8A4BA}" type="pres">
      <dgm:prSet presAssocID="{E38CB97D-64BA-B548-BFE2-5055B8E8F2DD}" presName="horzSpace2" presStyleCnt="0"/>
      <dgm:spPr/>
    </dgm:pt>
    <dgm:pt modelId="{8E8CFF4A-7C79-C64B-B12F-2503DDC46C62}" type="pres">
      <dgm:prSet presAssocID="{E38CB97D-64BA-B548-BFE2-5055B8E8F2DD}" presName="tx2" presStyleLbl="revTx" presStyleIdx="1" presStyleCnt="7"/>
      <dgm:spPr/>
    </dgm:pt>
    <dgm:pt modelId="{E96D0C2F-2CEF-0143-A657-F9D8B6F0ED51}" type="pres">
      <dgm:prSet presAssocID="{E38CB97D-64BA-B548-BFE2-5055B8E8F2DD}" presName="vert2" presStyleCnt="0"/>
      <dgm:spPr/>
    </dgm:pt>
    <dgm:pt modelId="{EEC1F12D-8E8A-0749-9ADA-F482228E71F5}" type="pres">
      <dgm:prSet presAssocID="{E38CB97D-64BA-B548-BFE2-5055B8E8F2DD}" presName="thinLine2b" presStyleLbl="callout" presStyleIdx="0" presStyleCnt="6"/>
      <dgm:spPr/>
    </dgm:pt>
    <dgm:pt modelId="{414C110F-6067-2D4F-8601-3FA013EDB0CC}" type="pres">
      <dgm:prSet presAssocID="{E38CB97D-64BA-B548-BFE2-5055B8E8F2DD}" presName="vertSpace2b" presStyleCnt="0"/>
      <dgm:spPr/>
    </dgm:pt>
    <dgm:pt modelId="{D14D26E9-2294-D94A-BFF2-E1DCEFD5BDA8}" type="pres">
      <dgm:prSet presAssocID="{E362A1FA-766E-EB41-A2EC-04410A9E5A06}" presName="horz2" presStyleCnt="0"/>
      <dgm:spPr/>
    </dgm:pt>
    <dgm:pt modelId="{CBBE9396-F319-E045-84B9-A5A87BFF549B}" type="pres">
      <dgm:prSet presAssocID="{E362A1FA-766E-EB41-A2EC-04410A9E5A06}" presName="horzSpace2" presStyleCnt="0"/>
      <dgm:spPr/>
    </dgm:pt>
    <dgm:pt modelId="{40B9B896-D129-DF4E-AEB6-2CE6CA9F7C1C}" type="pres">
      <dgm:prSet presAssocID="{E362A1FA-766E-EB41-A2EC-04410A9E5A06}" presName="tx2" presStyleLbl="revTx" presStyleIdx="2" presStyleCnt="7"/>
      <dgm:spPr/>
    </dgm:pt>
    <dgm:pt modelId="{B759F523-1A05-2E49-8DBB-09746FA6C9C6}" type="pres">
      <dgm:prSet presAssocID="{E362A1FA-766E-EB41-A2EC-04410A9E5A06}" presName="vert2" presStyleCnt="0"/>
      <dgm:spPr/>
    </dgm:pt>
    <dgm:pt modelId="{5DBA7459-3B52-7F4E-B449-02A210FC9ACD}" type="pres">
      <dgm:prSet presAssocID="{E362A1FA-766E-EB41-A2EC-04410A9E5A06}" presName="thinLine2b" presStyleLbl="callout" presStyleIdx="1" presStyleCnt="6"/>
      <dgm:spPr/>
    </dgm:pt>
    <dgm:pt modelId="{FEC82BDE-841D-FA47-8E4E-7914102C3643}" type="pres">
      <dgm:prSet presAssocID="{E362A1FA-766E-EB41-A2EC-04410A9E5A06}" presName="vertSpace2b" presStyleCnt="0"/>
      <dgm:spPr/>
    </dgm:pt>
    <dgm:pt modelId="{C5E16797-3084-9340-A75A-98CD4E46E370}" type="pres">
      <dgm:prSet presAssocID="{947E2068-F78C-AD4F-818E-DE762247623B}" presName="horz2" presStyleCnt="0"/>
      <dgm:spPr/>
    </dgm:pt>
    <dgm:pt modelId="{725E018B-1508-CC41-8F32-BAB89A513B5A}" type="pres">
      <dgm:prSet presAssocID="{947E2068-F78C-AD4F-818E-DE762247623B}" presName="horzSpace2" presStyleCnt="0"/>
      <dgm:spPr/>
    </dgm:pt>
    <dgm:pt modelId="{79552184-C81F-D34C-9A1D-95A067887996}" type="pres">
      <dgm:prSet presAssocID="{947E2068-F78C-AD4F-818E-DE762247623B}" presName="tx2" presStyleLbl="revTx" presStyleIdx="3" presStyleCnt="7"/>
      <dgm:spPr/>
    </dgm:pt>
    <dgm:pt modelId="{A525F68C-B464-2B4E-9F15-56C8D47340D2}" type="pres">
      <dgm:prSet presAssocID="{947E2068-F78C-AD4F-818E-DE762247623B}" presName="vert2" presStyleCnt="0"/>
      <dgm:spPr/>
    </dgm:pt>
    <dgm:pt modelId="{ACE3FC97-359D-194F-9F9F-E8E6CD0FFD54}" type="pres">
      <dgm:prSet presAssocID="{947E2068-F78C-AD4F-818E-DE762247623B}" presName="thinLine2b" presStyleLbl="callout" presStyleIdx="2" presStyleCnt="6"/>
      <dgm:spPr/>
    </dgm:pt>
    <dgm:pt modelId="{638A7D13-D240-6B4F-B5F7-C53EDD8896B1}" type="pres">
      <dgm:prSet presAssocID="{947E2068-F78C-AD4F-818E-DE762247623B}" presName="vertSpace2b" presStyleCnt="0"/>
      <dgm:spPr/>
    </dgm:pt>
    <dgm:pt modelId="{E8DD6101-CC50-A945-A726-3CDBB7EDDC57}" type="pres">
      <dgm:prSet presAssocID="{2616A429-45F3-2248-8979-331518C45B1D}" presName="horz2" presStyleCnt="0"/>
      <dgm:spPr/>
    </dgm:pt>
    <dgm:pt modelId="{D445A65E-51AE-5447-8489-E39281D49E1A}" type="pres">
      <dgm:prSet presAssocID="{2616A429-45F3-2248-8979-331518C45B1D}" presName="horzSpace2" presStyleCnt="0"/>
      <dgm:spPr/>
    </dgm:pt>
    <dgm:pt modelId="{DE62936F-A419-CB49-8203-44D4FBCA5D1C}" type="pres">
      <dgm:prSet presAssocID="{2616A429-45F3-2248-8979-331518C45B1D}" presName="tx2" presStyleLbl="revTx" presStyleIdx="4" presStyleCnt="7"/>
      <dgm:spPr/>
    </dgm:pt>
    <dgm:pt modelId="{2488B129-C2A2-A245-8F33-ED3D68FC8FD1}" type="pres">
      <dgm:prSet presAssocID="{2616A429-45F3-2248-8979-331518C45B1D}" presName="vert2" presStyleCnt="0"/>
      <dgm:spPr/>
    </dgm:pt>
    <dgm:pt modelId="{570782F1-710E-1546-9E14-D732C4F320E8}" type="pres">
      <dgm:prSet presAssocID="{2616A429-45F3-2248-8979-331518C45B1D}" presName="thinLine2b" presStyleLbl="callout" presStyleIdx="3" presStyleCnt="6"/>
      <dgm:spPr/>
    </dgm:pt>
    <dgm:pt modelId="{DC2603BC-D099-C84D-B09C-855026761A6A}" type="pres">
      <dgm:prSet presAssocID="{2616A429-45F3-2248-8979-331518C45B1D}" presName="vertSpace2b" presStyleCnt="0"/>
      <dgm:spPr/>
    </dgm:pt>
    <dgm:pt modelId="{AD959BE8-3E1F-9143-AA26-1E5A97384661}" type="pres">
      <dgm:prSet presAssocID="{310BDFEF-6BC9-6047-93D4-13297944A0DA}" presName="horz2" presStyleCnt="0"/>
      <dgm:spPr/>
    </dgm:pt>
    <dgm:pt modelId="{32B5FA3E-B908-4440-AA5E-31EADA31C654}" type="pres">
      <dgm:prSet presAssocID="{310BDFEF-6BC9-6047-93D4-13297944A0DA}" presName="horzSpace2" presStyleCnt="0"/>
      <dgm:spPr/>
    </dgm:pt>
    <dgm:pt modelId="{94C11E05-9623-DC48-A508-275BD28F5252}" type="pres">
      <dgm:prSet presAssocID="{310BDFEF-6BC9-6047-93D4-13297944A0DA}" presName="tx2" presStyleLbl="revTx" presStyleIdx="5" presStyleCnt="7"/>
      <dgm:spPr/>
    </dgm:pt>
    <dgm:pt modelId="{3209AC06-429E-4D4B-B730-75A92E93E4E6}" type="pres">
      <dgm:prSet presAssocID="{310BDFEF-6BC9-6047-93D4-13297944A0DA}" presName="vert2" presStyleCnt="0"/>
      <dgm:spPr/>
    </dgm:pt>
    <dgm:pt modelId="{CC659350-DDEA-8846-9444-933F92278ED0}" type="pres">
      <dgm:prSet presAssocID="{310BDFEF-6BC9-6047-93D4-13297944A0DA}" presName="thinLine2b" presStyleLbl="callout" presStyleIdx="4" presStyleCnt="6"/>
      <dgm:spPr/>
    </dgm:pt>
    <dgm:pt modelId="{AF58455A-FC0E-C440-9F09-C224FE559D86}" type="pres">
      <dgm:prSet presAssocID="{310BDFEF-6BC9-6047-93D4-13297944A0DA}" presName="vertSpace2b" presStyleCnt="0"/>
      <dgm:spPr/>
    </dgm:pt>
    <dgm:pt modelId="{11F24A87-3B68-0A49-A5AD-9B4C262643AC}" type="pres">
      <dgm:prSet presAssocID="{ACB94CC9-61D4-0246-A921-30B3A9F309E1}" presName="horz2" presStyleCnt="0"/>
      <dgm:spPr/>
    </dgm:pt>
    <dgm:pt modelId="{1D32DEF6-90B4-2C47-B73F-D41E08497E50}" type="pres">
      <dgm:prSet presAssocID="{ACB94CC9-61D4-0246-A921-30B3A9F309E1}" presName="horzSpace2" presStyleCnt="0"/>
      <dgm:spPr/>
    </dgm:pt>
    <dgm:pt modelId="{BB432966-1F34-6E4F-BB46-D6AC4A43B6EA}" type="pres">
      <dgm:prSet presAssocID="{ACB94CC9-61D4-0246-A921-30B3A9F309E1}" presName="tx2" presStyleLbl="revTx" presStyleIdx="6" presStyleCnt="7"/>
      <dgm:spPr/>
    </dgm:pt>
    <dgm:pt modelId="{DC23EA45-473B-464C-9C66-D650F9E49C6B}" type="pres">
      <dgm:prSet presAssocID="{ACB94CC9-61D4-0246-A921-30B3A9F309E1}" presName="vert2" presStyleCnt="0"/>
      <dgm:spPr/>
    </dgm:pt>
    <dgm:pt modelId="{0A25ECD6-B5A4-0842-9FA0-704AF7CB794B}" type="pres">
      <dgm:prSet presAssocID="{ACB94CC9-61D4-0246-A921-30B3A9F309E1}" presName="thinLine2b" presStyleLbl="callout" presStyleIdx="5" presStyleCnt="6"/>
      <dgm:spPr/>
    </dgm:pt>
    <dgm:pt modelId="{4D5C7AAA-AC6B-A844-8CD7-7693368DF3F4}" type="pres">
      <dgm:prSet presAssocID="{ACB94CC9-61D4-0246-A921-30B3A9F309E1}" presName="vertSpace2b" presStyleCnt="0"/>
      <dgm:spPr/>
    </dgm:pt>
  </dgm:ptLst>
  <dgm:cxnLst>
    <dgm:cxn modelId="{4ABB6A09-821D-374A-8AC6-DD601908C84D}" srcId="{D5DDBF53-4E4D-1F48-95A5-4754F2A576C6}" destId="{310BDFEF-6BC9-6047-93D4-13297944A0DA}" srcOrd="4" destOrd="0" parTransId="{1DA719EC-D2BA-EE48-AB30-90DC1244E575}" sibTransId="{BA153A2F-2B9F-A049-8B86-171D678322CD}"/>
    <dgm:cxn modelId="{3B1F0D13-994B-6743-949B-FD441E108B3F}" type="presOf" srcId="{E362A1FA-766E-EB41-A2EC-04410A9E5A06}" destId="{40B9B896-D129-DF4E-AEB6-2CE6CA9F7C1C}" srcOrd="0" destOrd="0" presId="urn:microsoft.com/office/officeart/2008/layout/LinedList"/>
    <dgm:cxn modelId="{44FF682A-1AE9-C347-9BDF-F11312576640}" srcId="{D5DDBF53-4E4D-1F48-95A5-4754F2A576C6}" destId="{2616A429-45F3-2248-8979-331518C45B1D}" srcOrd="3" destOrd="0" parTransId="{F9D0D175-DCA1-1D42-A111-9088E3A8B280}" sibTransId="{57076D43-6587-9640-9E56-C1FCC05E3D64}"/>
    <dgm:cxn modelId="{05951434-6FDE-CE43-AAEC-28125765CB91}" type="presOf" srcId="{2616A429-45F3-2248-8979-331518C45B1D}" destId="{DE62936F-A419-CB49-8203-44D4FBCA5D1C}" srcOrd="0" destOrd="0" presId="urn:microsoft.com/office/officeart/2008/layout/LinedList"/>
    <dgm:cxn modelId="{B2486B46-990D-4148-8062-9F5F763068A7}" srcId="{D5DDBF53-4E4D-1F48-95A5-4754F2A576C6}" destId="{E362A1FA-766E-EB41-A2EC-04410A9E5A06}" srcOrd="1" destOrd="0" parTransId="{3430F9AB-F1AC-3344-B29C-FF34BA201C59}" sibTransId="{D662E7FF-6C42-0F44-BDAD-BEF0564E7D8B}"/>
    <dgm:cxn modelId="{B423284C-264A-594C-95F5-88716DD1A1B2}" type="presOf" srcId="{947E2068-F78C-AD4F-818E-DE762247623B}" destId="{79552184-C81F-D34C-9A1D-95A067887996}" srcOrd="0" destOrd="0" presId="urn:microsoft.com/office/officeart/2008/layout/LinedList"/>
    <dgm:cxn modelId="{B8015B64-9BD8-9248-83D0-C793EE1B29B8}" srcId="{E6409310-8C17-EF47-B36B-A7924BCF054E}" destId="{D5DDBF53-4E4D-1F48-95A5-4754F2A576C6}" srcOrd="0" destOrd="0" parTransId="{CFB8E8A8-3DF8-7141-98BE-B6B2B9D04130}" sibTransId="{A3657A6C-935A-DB4A-9160-C48D3DF294D3}"/>
    <dgm:cxn modelId="{4FAE9766-244E-BD40-8B33-3A23F7DC8200}" srcId="{D5DDBF53-4E4D-1F48-95A5-4754F2A576C6}" destId="{ACB94CC9-61D4-0246-A921-30B3A9F309E1}" srcOrd="5" destOrd="0" parTransId="{007D2D31-9642-5F45-B41F-C82AEEE123BB}" sibTransId="{FE73269A-CB91-794B-8924-58B11CA12C71}"/>
    <dgm:cxn modelId="{40C86C75-5EF4-AF46-ABD3-B9133C306E66}" type="presOf" srcId="{ACB94CC9-61D4-0246-A921-30B3A9F309E1}" destId="{BB432966-1F34-6E4F-BB46-D6AC4A43B6EA}" srcOrd="0" destOrd="0" presId="urn:microsoft.com/office/officeart/2008/layout/LinedList"/>
    <dgm:cxn modelId="{8B159EBA-B187-6942-B147-10B5BFF8D420}" type="presOf" srcId="{E6409310-8C17-EF47-B36B-A7924BCF054E}" destId="{805290CB-20A2-274D-86BB-627C1BD18EDD}" srcOrd="0" destOrd="0" presId="urn:microsoft.com/office/officeart/2008/layout/LinedList"/>
    <dgm:cxn modelId="{537D06BE-CAAA-1F49-B98B-6E7B74D9ACAC}" type="presOf" srcId="{310BDFEF-6BC9-6047-93D4-13297944A0DA}" destId="{94C11E05-9623-DC48-A508-275BD28F5252}" srcOrd="0" destOrd="0" presId="urn:microsoft.com/office/officeart/2008/layout/LinedList"/>
    <dgm:cxn modelId="{0FF16DBF-CA0B-5F41-A7CA-C98E3B8CE626}" type="presOf" srcId="{E38CB97D-64BA-B548-BFE2-5055B8E8F2DD}" destId="{8E8CFF4A-7C79-C64B-B12F-2503DDC46C62}" srcOrd="0" destOrd="0" presId="urn:microsoft.com/office/officeart/2008/layout/LinedList"/>
    <dgm:cxn modelId="{252916E0-F77C-6F4B-830A-D11A4A39A09B}" type="presOf" srcId="{D5DDBF53-4E4D-1F48-95A5-4754F2A576C6}" destId="{BFF3BACF-A205-4642-961A-E9CD83BBA0B0}" srcOrd="0" destOrd="0" presId="urn:microsoft.com/office/officeart/2008/layout/LinedList"/>
    <dgm:cxn modelId="{40DDEDE0-982C-A646-8B6D-267E08617337}" srcId="{D5DDBF53-4E4D-1F48-95A5-4754F2A576C6}" destId="{E38CB97D-64BA-B548-BFE2-5055B8E8F2DD}" srcOrd="0" destOrd="0" parTransId="{03FFC4CA-6FF8-2B40-9118-14F26BEA2CBB}" sibTransId="{E53EBFDE-1ECA-A046-B668-A2C7C7335F9D}"/>
    <dgm:cxn modelId="{0B6850EF-2C5D-4E4A-B9EC-4977CB532E48}" srcId="{D5DDBF53-4E4D-1F48-95A5-4754F2A576C6}" destId="{947E2068-F78C-AD4F-818E-DE762247623B}" srcOrd="2" destOrd="0" parTransId="{B7104053-E933-A245-93C5-A4C278D6DBBE}" sibTransId="{EB7020FE-55E5-B14B-A797-252625360426}"/>
    <dgm:cxn modelId="{92EAFEB2-E0F9-064E-8D10-84E3D3E5ED5F}" type="presParOf" srcId="{805290CB-20A2-274D-86BB-627C1BD18EDD}" destId="{E0E52D24-B24D-DB45-9E3C-E86F541CACD6}" srcOrd="0" destOrd="0" presId="urn:microsoft.com/office/officeart/2008/layout/LinedList"/>
    <dgm:cxn modelId="{09E12E62-EB7B-3D49-8D5A-96D34118D8A3}" type="presParOf" srcId="{805290CB-20A2-274D-86BB-627C1BD18EDD}" destId="{EEBC6B3F-299B-F847-AD24-814F42008EBF}" srcOrd="1" destOrd="0" presId="urn:microsoft.com/office/officeart/2008/layout/LinedList"/>
    <dgm:cxn modelId="{A8474291-99AC-CA41-AA3F-1B479468CA38}" type="presParOf" srcId="{EEBC6B3F-299B-F847-AD24-814F42008EBF}" destId="{BFF3BACF-A205-4642-961A-E9CD83BBA0B0}" srcOrd="0" destOrd="0" presId="urn:microsoft.com/office/officeart/2008/layout/LinedList"/>
    <dgm:cxn modelId="{36A5DDB7-7D12-6347-954D-ECACAC71E37C}" type="presParOf" srcId="{EEBC6B3F-299B-F847-AD24-814F42008EBF}" destId="{0509557F-F040-784B-B1BC-20C3B8EBBA29}" srcOrd="1" destOrd="0" presId="urn:microsoft.com/office/officeart/2008/layout/LinedList"/>
    <dgm:cxn modelId="{A496EA6F-B74C-2B41-99C4-EF1939B65259}" type="presParOf" srcId="{0509557F-F040-784B-B1BC-20C3B8EBBA29}" destId="{7FE08191-71EE-1649-AE35-CFD5040494C5}" srcOrd="0" destOrd="0" presId="urn:microsoft.com/office/officeart/2008/layout/LinedList"/>
    <dgm:cxn modelId="{FBFE6898-25D0-A047-8A53-A7F82CF547D7}" type="presParOf" srcId="{0509557F-F040-784B-B1BC-20C3B8EBBA29}" destId="{30CCA657-85CB-0748-BCAE-F32EF2BF86D2}" srcOrd="1" destOrd="0" presId="urn:microsoft.com/office/officeart/2008/layout/LinedList"/>
    <dgm:cxn modelId="{B4B87355-5F91-C94F-ADFB-33ECA4573574}" type="presParOf" srcId="{30CCA657-85CB-0748-BCAE-F32EF2BF86D2}" destId="{06F2ECC6-3888-1B48-9F49-7FC5CCF8A4BA}" srcOrd="0" destOrd="0" presId="urn:microsoft.com/office/officeart/2008/layout/LinedList"/>
    <dgm:cxn modelId="{4951B5F9-A2CD-F443-AFB5-B887959FBA21}" type="presParOf" srcId="{30CCA657-85CB-0748-BCAE-F32EF2BF86D2}" destId="{8E8CFF4A-7C79-C64B-B12F-2503DDC46C62}" srcOrd="1" destOrd="0" presId="urn:microsoft.com/office/officeart/2008/layout/LinedList"/>
    <dgm:cxn modelId="{9C93A111-2FE5-5C44-866C-245CB7333401}" type="presParOf" srcId="{30CCA657-85CB-0748-BCAE-F32EF2BF86D2}" destId="{E96D0C2F-2CEF-0143-A657-F9D8B6F0ED51}" srcOrd="2" destOrd="0" presId="urn:microsoft.com/office/officeart/2008/layout/LinedList"/>
    <dgm:cxn modelId="{B856A29D-4267-474B-AEDF-F8E579CB8F86}" type="presParOf" srcId="{0509557F-F040-784B-B1BC-20C3B8EBBA29}" destId="{EEC1F12D-8E8A-0749-9ADA-F482228E71F5}" srcOrd="2" destOrd="0" presId="urn:microsoft.com/office/officeart/2008/layout/LinedList"/>
    <dgm:cxn modelId="{33793A80-25D1-9848-A30E-EED15B62F841}" type="presParOf" srcId="{0509557F-F040-784B-B1BC-20C3B8EBBA29}" destId="{414C110F-6067-2D4F-8601-3FA013EDB0CC}" srcOrd="3" destOrd="0" presId="urn:microsoft.com/office/officeart/2008/layout/LinedList"/>
    <dgm:cxn modelId="{117DACA6-1EED-5741-AF8D-5617E47E0A12}" type="presParOf" srcId="{0509557F-F040-784B-B1BC-20C3B8EBBA29}" destId="{D14D26E9-2294-D94A-BFF2-E1DCEFD5BDA8}" srcOrd="4" destOrd="0" presId="urn:microsoft.com/office/officeart/2008/layout/LinedList"/>
    <dgm:cxn modelId="{5D5D12E1-BA64-D54C-A928-7A25956B74F7}" type="presParOf" srcId="{D14D26E9-2294-D94A-BFF2-E1DCEFD5BDA8}" destId="{CBBE9396-F319-E045-84B9-A5A87BFF549B}" srcOrd="0" destOrd="0" presId="urn:microsoft.com/office/officeart/2008/layout/LinedList"/>
    <dgm:cxn modelId="{19E2BE73-33A9-1C48-B0B0-B9A86A95EE24}" type="presParOf" srcId="{D14D26E9-2294-D94A-BFF2-E1DCEFD5BDA8}" destId="{40B9B896-D129-DF4E-AEB6-2CE6CA9F7C1C}" srcOrd="1" destOrd="0" presId="urn:microsoft.com/office/officeart/2008/layout/LinedList"/>
    <dgm:cxn modelId="{C8393D15-1A4D-7A4D-B994-3C74E9372312}" type="presParOf" srcId="{D14D26E9-2294-D94A-BFF2-E1DCEFD5BDA8}" destId="{B759F523-1A05-2E49-8DBB-09746FA6C9C6}" srcOrd="2" destOrd="0" presId="urn:microsoft.com/office/officeart/2008/layout/LinedList"/>
    <dgm:cxn modelId="{C100F642-E083-1C40-B582-9D7A6CB5E411}" type="presParOf" srcId="{0509557F-F040-784B-B1BC-20C3B8EBBA29}" destId="{5DBA7459-3B52-7F4E-B449-02A210FC9ACD}" srcOrd="5" destOrd="0" presId="urn:microsoft.com/office/officeart/2008/layout/LinedList"/>
    <dgm:cxn modelId="{9392EAD6-EF91-5043-BF0F-0F43926CCECB}" type="presParOf" srcId="{0509557F-F040-784B-B1BC-20C3B8EBBA29}" destId="{FEC82BDE-841D-FA47-8E4E-7914102C3643}" srcOrd="6" destOrd="0" presId="urn:microsoft.com/office/officeart/2008/layout/LinedList"/>
    <dgm:cxn modelId="{444FC989-C8F2-424A-BAFE-17934EA194F2}" type="presParOf" srcId="{0509557F-F040-784B-B1BC-20C3B8EBBA29}" destId="{C5E16797-3084-9340-A75A-98CD4E46E370}" srcOrd="7" destOrd="0" presId="urn:microsoft.com/office/officeart/2008/layout/LinedList"/>
    <dgm:cxn modelId="{4BFFE0CF-DEFB-7145-9548-A98CE24545A5}" type="presParOf" srcId="{C5E16797-3084-9340-A75A-98CD4E46E370}" destId="{725E018B-1508-CC41-8F32-BAB89A513B5A}" srcOrd="0" destOrd="0" presId="urn:microsoft.com/office/officeart/2008/layout/LinedList"/>
    <dgm:cxn modelId="{77C4A5D3-95E0-E745-879E-8FAAB595C9F9}" type="presParOf" srcId="{C5E16797-3084-9340-A75A-98CD4E46E370}" destId="{79552184-C81F-D34C-9A1D-95A067887996}" srcOrd="1" destOrd="0" presId="urn:microsoft.com/office/officeart/2008/layout/LinedList"/>
    <dgm:cxn modelId="{2F582658-96FE-AD44-A3FB-759C77C1C3CD}" type="presParOf" srcId="{C5E16797-3084-9340-A75A-98CD4E46E370}" destId="{A525F68C-B464-2B4E-9F15-56C8D47340D2}" srcOrd="2" destOrd="0" presId="urn:microsoft.com/office/officeart/2008/layout/LinedList"/>
    <dgm:cxn modelId="{D9B917BA-1624-684B-9E15-20252DC1D279}" type="presParOf" srcId="{0509557F-F040-784B-B1BC-20C3B8EBBA29}" destId="{ACE3FC97-359D-194F-9F9F-E8E6CD0FFD54}" srcOrd="8" destOrd="0" presId="urn:microsoft.com/office/officeart/2008/layout/LinedList"/>
    <dgm:cxn modelId="{F7636B07-5FBF-6641-BC09-A3BBA7530C41}" type="presParOf" srcId="{0509557F-F040-784B-B1BC-20C3B8EBBA29}" destId="{638A7D13-D240-6B4F-B5F7-C53EDD8896B1}" srcOrd="9" destOrd="0" presId="urn:microsoft.com/office/officeart/2008/layout/LinedList"/>
    <dgm:cxn modelId="{659FC54B-4E4A-884D-972D-E0DF331DD92B}" type="presParOf" srcId="{0509557F-F040-784B-B1BC-20C3B8EBBA29}" destId="{E8DD6101-CC50-A945-A726-3CDBB7EDDC57}" srcOrd="10" destOrd="0" presId="urn:microsoft.com/office/officeart/2008/layout/LinedList"/>
    <dgm:cxn modelId="{E5C0EED5-5260-8A49-9047-1825B5EC9484}" type="presParOf" srcId="{E8DD6101-CC50-A945-A726-3CDBB7EDDC57}" destId="{D445A65E-51AE-5447-8489-E39281D49E1A}" srcOrd="0" destOrd="0" presId="urn:microsoft.com/office/officeart/2008/layout/LinedList"/>
    <dgm:cxn modelId="{C8E9701B-3CF6-ED4B-BC77-34F98B08DEE1}" type="presParOf" srcId="{E8DD6101-CC50-A945-A726-3CDBB7EDDC57}" destId="{DE62936F-A419-CB49-8203-44D4FBCA5D1C}" srcOrd="1" destOrd="0" presId="urn:microsoft.com/office/officeart/2008/layout/LinedList"/>
    <dgm:cxn modelId="{AE2FF0FB-47E4-6348-933C-3392150EE299}" type="presParOf" srcId="{E8DD6101-CC50-A945-A726-3CDBB7EDDC57}" destId="{2488B129-C2A2-A245-8F33-ED3D68FC8FD1}" srcOrd="2" destOrd="0" presId="urn:microsoft.com/office/officeart/2008/layout/LinedList"/>
    <dgm:cxn modelId="{75E943BA-8BE8-D84F-8C14-9D73FCCD7790}" type="presParOf" srcId="{0509557F-F040-784B-B1BC-20C3B8EBBA29}" destId="{570782F1-710E-1546-9E14-D732C4F320E8}" srcOrd="11" destOrd="0" presId="urn:microsoft.com/office/officeart/2008/layout/LinedList"/>
    <dgm:cxn modelId="{C059944A-D709-7545-AFE4-09BE2BD1746F}" type="presParOf" srcId="{0509557F-F040-784B-B1BC-20C3B8EBBA29}" destId="{DC2603BC-D099-C84D-B09C-855026761A6A}" srcOrd="12" destOrd="0" presId="urn:microsoft.com/office/officeart/2008/layout/LinedList"/>
    <dgm:cxn modelId="{75F069E0-02C1-9344-81CD-2345DC1DEEBA}" type="presParOf" srcId="{0509557F-F040-784B-B1BC-20C3B8EBBA29}" destId="{AD959BE8-3E1F-9143-AA26-1E5A97384661}" srcOrd="13" destOrd="0" presId="urn:microsoft.com/office/officeart/2008/layout/LinedList"/>
    <dgm:cxn modelId="{2C051DA4-1B38-854B-943E-DD45E8945771}" type="presParOf" srcId="{AD959BE8-3E1F-9143-AA26-1E5A97384661}" destId="{32B5FA3E-B908-4440-AA5E-31EADA31C654}" srcOrd="0" destOrd="0" presId="urn:microsoft.com/office/officeart/2008/layout/LinedList"/>
    <dgm:cxn modelId="{AC9A52DD-DC4E-134D-8796-A19D00D2DE10}" type="presParOf" srcId="{AD959BE8-3E1F-9143-AA26-1E5A97384661}" destId="{94C11E05-9623-DC48-A508-275BD28F5252}" srcOrd="1" destOrd="0" presId="urn:microsoft.com/office/officeart/2008/layout/LinedList"/>
    <dgm:cxn modelId="{34F26F1F-8865-EF43-8C51-60855D9ACD22}" type="presParOf" srcId="{AD959BE8-3E1F-9143-AA26-1E5A97384661}" destId="{3209AC06-429E-4D4B-B730-75A92E93E4E6}" srcOrd="2" destOrd="0" presId="urn:microsoft.com/office/officeart/2008/layout/LinedList"/>
    <dgm:cxn modelId="{E695D2A6-A046-874B-9769-7EBA0275E991}" type="presParOf" srcId="{0509557F-F040-784B-B1BC-20C3B8EBBA29}" destId="{CC659350-DDEA-8846-9444-933F92278ED0}" srcOrd="14" destOrd="0" presId="urn:microsoft.com/office/officeart/2008/layout/LinedList"/>
    <dgm:cxn modelId="{03ADD4EB-CAEF-5645-8EA1-F35D9B1A0B2E}" type="presParOf" srcId="{0509557F-F040-784B-B1BC-20C3B8EBBA29}" destId="{AF58455A-FC0E-C440-9F09-C224FE559D86}" srcOrd="15" destOrd="0" presId="urn:microsoft.com/office/officeart/2008/layout/LinedList"/>
    <dgm:cxn modelId="{16B61923-C885-C447-A60F-A845940F521B}" type="presParOf" srcId="{0509557F-F040-784B-B1BC-20C3B8EBBA29}" destId="{11F24A87-3B68-0A49-A5AD-9B4C262643AC}" srcOrd="16" destOrd="0" presId="urn:microsoft.com/office/officeart/2008/layout/LinedList"/>
    <dgm:cxn modelId="{1AEEE3EF-0630-BD48-96BC-5F5355BCD5E5}" type="presParOf" srcId="{11F24A87-3B68-0A49-A5AD-9B4C262643AC}" destId="{1D32DEF6-90B4-2C47-B73F-D41E08497E50}" srcOrd="0" destOrd="0" presId="urn:microsoft.com/office/officeart/2008/layout/LinedList"/>
    <dgm:cxn modelId="{F7A505CB-4D2A-CC4F-A661-D6467B21C20F}" type="presParOf" srcId="{11F24A87-3B68-0A49-A5AD-9B4C262643AC}" destId="{BB432966-1F34-6E4F-BB46-D6AC4A43B6EA}" srcOrd="1" destOrd="0" presId="urn:microsoft.com/office/officeart/2008/layout/LinedList"/>
    <dgm:cxn modelId="{E8813002-7C2A-594E-A895-0BB624894F21}" type="presParOf" srcId="{11F24A87-3B68-0A49-A5AD-9B4C262643AC}" destId="{DC23EA45-473B-464C-9C66-D650F9E49C6B}" srcOrd="2" destOrd="0" presId="urn:microsoft.com/office/officeart/2008/layout/LinedList"/>
    <dgm:cxn modelId="{97CF5191-9064-524D-ABF4-52DAC03DE6AA}" type="presParOf" srcId="{0509557F-F040-784B-B1BC-20C3B8EBBA29}" destId="{0A25ECD6-B5A4-0842-9FA0-704AF7CB794B}" srcOrd="17" destOrd="0" presId="urn:microsoft.com/office/officeart/2008/layout/LinedList"/>
    <dgm:cxn modelId="{6AD398B5-FB5D-5547-B815-CE40C88AC253}" type="presParOf" srcId="{0509557F-F040-784B-B1BC-20C3B8EBBA29}" destId="{4D5C7AAA-AC6B-A844-8CD7-7693368DF3F4}" srcOrd="18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E4EA36-7C3B-CA41-8626-0B76F98B785B}">
      <dsp:nvSpPr>
        <dsp:cNvPr id="0" name=""/>
        <dsp:cNvSpPr/>
      </dsp:nvSpPr>
      <dsp:spPr>
        <a:xfrm>
          <a:off x="0" y="0"/>
          <a:ext cx="8460940" cy="0"/>
        </a:xfrm>
        <a:prstGeom prst="lin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1A9066B-D8E9-C14E-AA02-DCE6BAA9E25B}">
      <dsp:nvSpPr>
        <dsp:cNvPr id="0" name=""/>
        <dsp:cNvSpPr/>
      </dsp:nvSpPr>
      <dsp:spPr>
        <a:xfrm>
          <a:off x="0" y="0"/>
          <a:ext cx="1692188" cy="406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b="1" kern="1200" dirty="0">
              <a:solidFill>
                <a:srgbClr val="077A3E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Код причины 06</a:t>
          </a:r>
        </a:p>
      </dsp:txBody>
      <dsp:txXfrm>
        <a:off x="0" y="0"/>
        <a:ext cx="1692188" cy="4064000"/>
      </dsp:txXfrm>
    </dsp:sp>
    <dsp:sp modelId="{E2605950-84DA-5346-8828-97821B138F99}">
      <dsp:nvSpPr>
        <dsp:cNvPr id="0" name=""/>
        <dsp:cNvSpPr/>
      </dsp:nvSpPr>
      <dsp:spPr>
        <a:xfrm>
          <a:off x="1819102" y="47773"/>
          <a:ext cx="6641837" cy="9554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Введение </a:t>
          </a:r>
          <a:r>
            <a:rPr lang="ru-RU" sz="1900" kern="1200" dirty="0" err="1"/>
            <a:t>межотчетным</a:t>
          </a:r>
          <a:r>
            <a:rPr lang="ru-RU" sz="1900" kern="1200" dirty="0"/>
            <a:t> периодом обособленных счетов для учета биологических активов</a:t>
          </a:r>
        </a:p>
      </dsp:txBody>
      <dsp:txXfrm>
        <a:off x="1819102" y="47773"/>
        <a:ext cx="6641837" cy="955476"/>
      </dsp:txXfrm>
    </dsp:sp>
    <dsp:sp modelId="{37319222-B2D5-4A46-BD30-FD1045FE82F0}">
      <dsp:nvSpPr>
        <dsp:cNvPr id="0" name=""/>
        <dsp:cNvSpPr/>
      </dsp:nvSpPr>
      <dsp:spPr>
        <a:xfrm>
          <a:off x="1692188" y="1003250"/>
          <a:ext cx="676875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444C2F0-6F93-1343-B9E4-A37F6B551FFE}">
      <dsp:nvSpPr>
        <dsp:cNvPr id="0" name=""/>
        <dsp:cNvSpPr/>
      </dsp:nvSpPr>
      <dsp:spPr>
        <a:xfrm>
          <a:off x="1819102" y="1051024"/>
          <a:ext cx="6641837" cy="9554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 err="1"/>
            <a:t>Реклассификация</a:t>
          </a:r>
          <a:r>
            <a:rPr lang="ru-RU" sz="1900" kern="1200" dirty="0"/>
            <a:t> </a:t>
          </a:r>
          <a:r>
            <a:rPr lang="ru-RU" sz="1900" kern="1200" dirty="0" err="1"/>
            <a:t>межотчетным</a:t>
          </a:r>
          <a:r>
            <a:rPr lang="ru-RU" sz="1900" kern="1200" dirty="0"/>
            <a:t> периодом исходящих остатков по счетам 30224, 30229 в объеме остаточной стоимости</a:t>
          </a:r>
        </a:p>
      </dsp:txBody>
      <dsp:txXfrm>
        <a:off x="1819102" y="1051024"/>
        <a:ext cx="6641837" cy="955476"/>
      </dsp:txXfrm>
    </dsp:sp>
    <dsp:sp modelId="{41CB8BFA-F330-6F4B-BB1B-CEC6BB822B5C}">
      <dsp:nvSpPr>
        <dsp:cNvPr id="0" name=""/>
        <dsp:cNvSpPr/>
      </dsp:nvSpPr>
      <dsp:spPr>
        <a:xfrm>
          <a:off x="1692188" y="2006500"/>
          <a:ext cx="676875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5503DB6-82E8-4E47-9009-796305DDBAA1}">
      <dsp:nvSpPr>
        <dsp:cNvPr id="0" name=""/>
        <dsp:cNvSpPr/>
      </dsp:nvSpPr>
      <dsp:spPr>
        <a:xfrm>
          <a:off x="1819102" y="2054274"/>
          <a:ext cx="6641837" cy="9554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Перевод </a:t>
          </a:r>
          <a:r>
            <a:rPr lang="ru-RU" sz="1900" kern="1200" dirty="0" err="1"/>
            <a:t>межотчетным</a:t>
          </a:r>
          <a:r>
            <a:rPr lang="ru-RU" sz="1900" kern="1200" dirty="0"/>
            <a:t> периодом показателей задолженности по МБТ капитального характера</a:t>
          </a:r>
        </a:p>
      </dsp:txBody>
      <dsp:txXfrm>
        <a:off x="1819102" y="2054274"/>
        <a:ext cx="6641837" cy="955476"/>
      </dsp:txXfrm>
    </dsp:sp>
    <dsp:sp modelId="{F166418E-93D3-CC48-980C-9DAA2611616D}">
      <dsp:nvSpPr>
        <dsp:cNvPr id="0" name=""/>
        <dsp:cNvSpPr/>
      </dsp:nvSpPr>
      <dsp:spPr>
        <a:xfrm>
          <a:off x="1692188" y="3009751"/>
          <a:ext cx="676875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C04AD0F-8D76-0A4B-A628-0BE995680059}">
      <dsp:nvSpPr>
        <dsp:cNvPr id="0" name=""/>
        <dsp:cNvSpPr/>
      </dsp:nvSpPr>
      <dsp:spPr>
        <a:xfrm>
          <a:off x="1819102" y="3057524"/>
          <a:ext cx="6641837" cy="9554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Перевод </a:t>
          </a:r>
          <a:r>
            <a:rPr lang="ru-RU" sz="1900" kern="1200" dirty="0" err="1"/>
            <a:t>межотчетным</a:t>
          </a:r>
          <a:r>
            <a:rPr lang="ru-RU" sz="1900" kern="1200" dirty="0"/>
            <a:t> периодом задолженности арендатора по возмещению услуг арендодателю</a:t>
          </a:r>
        </a:p>
      </dsp:txBody>
      <dsp:txXfrm>
        <a:off x="1819102" y="3057524"/>
        <a:ext cx="6641837" cy="955476"/>
      </dsp:txXfrm>
    </dsp:sp>
    <dsp:sp modelId="{02312990-B123-5A4C-9865-2D630C3B234D}">
      <dsp:nvSpPr>
        <dsp:cNvPr id="0" name=""/>
        <dsp:cNvSpPr/>
      </dsp:nvSpPr>
      <dsp:spPr>
        <a:xfrm>
          <a:off x="1692188" y="4013001"/>
          <a:ext cx="676875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7B8BB7-6DEB-0A4F-B028-A0597BB935B4}">
      <dsp:nvSpPr>
        <dsp:cNvPr id="0" name=""/>
        <dsp:cNvSpPr/>
      </dsp:nvSpPr>
      <dsp:spPr>
        <a:xfrm rot="10800000">
          <a:off x="547306" y="3384"/>
          <a:ext cx="7690362" cy="1649670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7459" tIns="87630" rIns="163576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b="1" kern="1200" dirty="0"/>
            <a:t>Таблица оформляется получателем бюджетных средств, администратором источников финансирования дефицита бюджета, администратором доходов бюджета</a:t>
          </a:r>
        </a:p>
      </dsp:txBody>
      <dsp:txXfrm rot="10800000">
        <a:off x="959723" y="3384"/>
        <a:ext cx="7277945" cy="1649670"/>
      </dsp:txXfrm>
    </dsp:sp>
    <dsp:sp modelId="{E9B8C687-1A97-AB44-96A9-1F3020FB0857}">
      <dsp:nvSpPr>
        <dsp:cNvPr id="0" name=""/>
        <dsp:cNvSpPr/>
      </dsp:nvSpPr>
      <dsp:spPr>
        <a:xfrm>
          <a:off x="144009" y="3384"/>
          <a:ext cx="1649670" cy="164967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A064025-3643-4E4F-8749-86642E3749E1}">
      <dsp:nvSpPr>
        <dsp:cNvPr id="0" name=""/>
        <dsp:cNvSpPr/>
      </dsp:nvSpPr>
      <dsp:spPr>
        <a:xfrm rot="10800000">
          <a:off x="547306" y="2145494"/>
          <a:ext cx="7690362" cy="1649670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7459" tIns="83820" rIns="156464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/>
            <a:t>Дополнительные критерии определения показателей, подлежащих отражению в Таблице устанавливаются ГРБС (РБС), </a:t>
          </a:r>
          <a:r>
            <a:rPr lang="ru-RU" sz="2200" b="1" kern="1200" dirty="0" err="1"/>
            <a:t>ГлАД</a:t>
          </a:r>
          <a:r>
            <a:rPr lang="ru-RU" sz="2200" b="1" kern="1200" dirty="0"/>
            <a:t>, </a:t>
          </a:r>
          <a:r>
            <a:rPr lang="ru-RU" sz="2200" b="1" kern="1200" dirty="0" err="1"/>
            <a:t>ГлАИФ</a:t>
          </a:r>
          <a:r>
            <a:rPr lang="ru-RU" sz="2200" b="1" kern="1200" dirty="0"/>
            <a:t>, финансовым органом.</a:t>
          </a:r>
        </a:p>
      </dsp:txBody>
      <dsp:txXfrm rot="10800000">
        <a:off x="959723" y="2145494"/>
        <a:ext cx="7277945" cy="1649670"/>
      </dsp:txXfrm>
    </dsp:sp>
    <dsp:sp modelId="{DF18C5A3-0D10-0547-8C35-0B3839912895}">
      <dsp:nvSpPr>
        <dsp:cNvPr id="0" name=""/>
        <dsp:cNvSpPr/>
      </dsp:nvSpPr>
      <dsp:spPr>
        <a:xfrm>
          <a:off x="144009" y="2145494"/>
          <a:ext cx="1649670" cy="164967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CC84922-0C92-9A4F-8D3C-816C6C118859}">
      <dsp:nvSpPr>
        <dsp:cNvPr id="0" name=""/>
        <dsp:cNvSpPr/>
      </dsp:nvSpPr>
      <dsp:spPr>
        <a:xfrm rot="10800000">
          <a:off x="547306" y="4287604"/>
          <a:ext cx="7690362" cy="1649670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7459" tIns="83820" rIns="156464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/>
            <a:t>В составе сводной Пояснительной записки (ф. 0503160) Таблица  не составляется и не представляется ГРБС (РБС), </a:t>
          </a:r>
          <a:r>
            <a:rPr lang="ru-RU" sz="2200" b="1" kern="1200" dirty="0" err="1"/>
            <a:t>ГлАД</a:t>
          </a:r>
          <a:r>
            <a:rPr lang="ru-RU" sz="2200" b="1" kern="1200" dirty="0"/>
            <a:t>, </a:t>
          </a:r>
          <a:r>
            <a:rPr lang="ru-RU" sz="2200" b="1" kern="1200" dirty="0" err="1"/>
            <a:t>ГлАИФ</a:t>
          </a:r>
          <a:r>
            <a:rPr lang="ru-RU" sz="2200" b="1" kern="1200" dirty="0"/>
            <a:t>, финансовым органом (есть исключение).</a:t>
          </a:r>
        </a:p>
      </dsp:txBody>
      <dsp:txXfrm rot="10800000">
        <a:off x="959723" y="4287604"/>
        <a:ext cx="7277945" cy="1649670"/>
      </dsp:txXfrm>
    </dsp:sp>
    <dsp:sp modelId="{076D7E52-A5A1-E749-8E18-931A5BEC6B04}">
      <dsp:nvSpPr>
        <dsp:cNvPr id="0" name=""/>
        <dsp:cNvSpPr/>
      </dsp:nvSpPr>
      <dsp:spPr>
        <a:xfrm>
          <a:off x="180022" y="4287604"/>
          <a:ext cx="1649670" cy="164967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E8A498-240D-624E-B5DE-5278CCBBB9A2}">
      <dsp:nvSpPr>
        <dsp:cNvPr id="0" name=""/>
        <dsp:cNvSpPr/>
      </dsp:nvSpPr>
      <dsp:spPr>
        <a:xfrm>
          <a:off x="3975359" y="1658957"/>
          <a:ext cx="2739390" cy="6518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4217"/>
              </a:lnTo>
              <a:lnTo>
                <a:pt x="2739390" y="444217"/>
              </a:lnTo>
              <a:lnTo>
                <a:pt x="2739390" y="651850"/>
              </a:lnTo>
            </a:path>
          </a:pathLst>
        </a:custGeom>
        <a:noFill/>
        <a:ln w="952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6CA508-433B-2E42-9365-88C7863CBA64}">
      <dsp:nvSpPr>
        <dsp:cNvPr id="0" name=""/>
        <dsp:cNvSpPr/>
      </dsp:nvSpPr>
      <dsp:spPr>
        <a:xfrm>
          <a:off x="3862800" y="1658957"/>
          <a:ext cx="112559" cy="651850"/>
        </a:xfrm>
        <a:custGeom>
          <a:avLst/>
          <a:gdLst/>
          <a:ahLst/>
          <a:cxnLst/>
          <a:rect l="0" t="0" r="0" b="0"/>
          <a:pathLst>
            <a:path>
              <a:moveTo>
                <a:pt x="112559" y="0"/>
              </a:moveTo>
              <a:lnTo>
                <a:pt x="112559" y="444217"/>
              </a:lnTo>
              <a:lnTo>
                <a:pt x="0" y="444217"/>
              </a:lnTo>
              <a:lnTo>
                <a:pt x="0" y="651850"/>
              </a:lnTo>
            </a:path>
          </a:pathLst>
        </a:custGeom>
        <a:noFill/>
        <a:ln w="952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5193F6-5449-2B4B-9A9E-A5875EDCCE27}">
      <dsp:nvSpPr>
        <dsp:cNvPr id="0" name=""/>
        <dsp:cNvSpPr/>
      </dsp:nvSpPr>
      <dsp:spPr>
        <a:xfrm>
          <a:off x="1123409" y="1658957"/>
          <a:ext cx="2851949" cy="651850"/>
        </a:xfrm>
        <a:custGeom>
          <a:avLst/>
          <a:gdLst/>
          <a:ahLst/>
          <a:cxnLst/>
          <a:rect l="0" t="0" r="0" b="0"/>
          <a:pathLst>
            <a:path>
              <a:moveTo>
                <a:pt x="2851949" y="0"/>
              </a:moveTo>
              <a:lnTo>
                <a:pt x="2851949" y="444217"/>
              </a:lnTo>
              <a:lnTo>
                <a:pt x="0" y="444217"/>
              </a:lnTo>
              <a:lnTo>
                <a:pt x="0" y="651850"/>
              </a:lnTo>
            </a:path>
          </a:pathLst>
        </a:custGeom>
        <a:noFill/>
        <a:ln w="952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CE5E69-A3C5-5048-97A9-1109145CA224}">
      <dsp:nvSpPr>
        <dsp:cNvPr id="0" name=""/>
        <dsp:cNvSpPr/>
      </dsp:nvSpPr>
      <dsp:spPr>
        <a:xfrm>
          <a:off x="2854699" y="235719"/>
          <a:ext cx="2241319" cy="14232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shade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31966D-6781-724D-91AD-C41F4F32ED55}">
      <dsp:nvSpPr>
        <dsp:cNvPr id="0" name=""/>
        <dsp:cNvSpPr/>
      </dsp:nvSpPr>
      <dsp:spPr>
        <a:xfrm>
          <a:off x="3103735" y="472303"/>
          <a:ext cx="2241319" cy="14232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rgbClr val="002060"/>
              </a:solidFill>
            </a:rPr>
            <a:t>Сегменты</a:t>
          </a:r>
        </a:p>
      </dsp:txBody>
      <dsp:txXfrm>
        <a:off x="3145420" y="513988"/>
        <a:ext cx="2157949" cy="1339868"/>
      </dsp:txXfrm>
    </dsp:sp>
    <dsp:sp modelId="{8C2530FA-A8D5-B94E-96EE-7B525D01AA37}">
      <dsp:nvSpPr>
        <dsp:cNvPr id="0" name=""/>
        <dsp:cNvSpPr/>
      </dsp:nvSpPr>
      <dsp:spPr>
        <a:xfrm>
          <a:off x="2749" y="2310808"/>
          <a:ext cx="2241319" cy="1897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97DFBDD-2FF1-A843-90C1-900159E52FC3}">
      <dsp:nvSpPr>
        <dsp:cNvPr id="0" name=""/>
        <dsp:cNvSpPr/>
      </dsp:nvSpPr>
      <dsp:spPr>
        <a:xfrm>
          <a:off x="251785" y="2547392"/>
          <a:ext cx="2241319" cy="1897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Бюджетные единицы</a:t>
          </a:r>
        </a:p>
      </dsp:txBody>
      <dsp:txXfrm>
        <a:off x="307374" y="2602981"/>
        <a:ext cx="2130141" cy="1786781"/>
      </dsp:txXfrm>
    </dsp:sp>
    <dsp:sp modelId="{9E74BBB3-E0E0-D248-9C9A-4CB3D1672C49}">
      <dsp:nvSpPr>
        <dsp:cNvPr id="0" name=""/>
        <dsp:cNvSpPr/>
      </dsp:nvSpPr>
      <dsp:spPr>
        <a:xfrm>
          <a:off x="2742140" y="2310808"/>
          <a:ext cx="2241319" cy="1897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836D6AB-63CA-8149-A1B3-83DCBA855B2B}">
      <dsp:nvSpPr>
        <dsp:cNvPr id="0" name=""/>
        <dsp:cNvSpPr/>
      </dsp:nvSpPr>
      <dsp:spPr>
        <a:xfrm>
          <a:off x="2991176" y="2547392"/>
          <a:ext cx="2241319" cy="1897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Бюджетные и автономные учреждения</a:t>
          </a:r>
        </a:p>
      </dsp:txBody>
      <dsp:txXfrm>
        <a:off x="3046765" y="2602981"/>
        <a:ext cx="2130141" cy="1786781"/>
      </dsp:txXfrm>
    </dsp:sp>
    <dsp:sp modelId="{EF36030A-E39B-B743-9114-B54A1DF63009}">
      <dsp:nvSpPr>
        <dsp:cNvPr id="0" name=""/>
        <dsp:cNvSpPr/>
      </dsp:nvSpPr>
      <dsp:spPr>
        <a:xfrm>
          <a:off x="5481531" y="2310808"/>
          <a:ext cx="2466437" cy="1897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4C4634-DCD8-7445-862C-2200A9F9A4D9}">
      <dsp:nvSpPr>
        <dsp:cNvPr id="0" name=""/>
        <dsp:cNvSpPr/>
      </dsp:nvSpPr>
      <dsp:spPr>
        <a:xfrm>
          <a:off x="5730567" y="2547392"/>
          <a:ext cx="2466437" cy="1897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2300" kern="1200" dirty="0"/>
            <a:t>Внебюджетные государственные единицы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(ГК, Г(М)УП)</a:t>
          </a:r>
        </a:p>
      </dsp:txBody>
      <dsp:txXfrm>
        <a:off x="5786156" y="2602981"/>
        <a:ext cx="2355259" cy="178678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E52D24-B24D-DB45-9E3C-E86F541CACD6}">
      <dsp:nvSpPr>
        <dsp:cNvPr id="0" name=""/>
        <dsp:cNvSpPr/>
      </dsp:nvSpPr>
      <dsp:spPr>
        <a:xfrm>
          <a:off x="0" y="0"/>
          <a:ext cx="8513520" cy="0"/>
        </a:xfrm>
        <a:prstGeom prst="line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F3BACF-A205-4642-961A-E9CD83BBA0B0}">
      <dsp:nvSpPr>
        <dsp:cNvPr id="0" name=""/>
        <dsp:cNvSpPr/>
      </dsp:nvSpPr>
      <dsp:spPr>
        <a:xfrm>
          <a:off x="0" y="0"/>
          <a:ext cx="2163518" cy="46810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b="1" kern="1200" dirty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rPr>
            <a:t>Общая величина признанных доходов за период</a:t>
          </a:r>
        </a:p>
      </dsp:txBody>
      <dsp:txXfrm>
        <a:off x="0" y="0"/>
        <a:ext cx="2163518" cy="4681071"/>
      </dsp:txXfrm>
    </dsp:sp>
    <dsp:sp modelId="{8E8CFF4A-7C79-C64B-B12F-2503DDC46C62}">
      <dsp:nvSpPr>
        <dsp:cNvPr id="0" name=""/>
        <dsp:cNvSpPr/>
      </dsp:nvSpPr>
      <dsp:spPr>
        <a:xfrm>
          <a:off x="2282491" y="36856"/>
          <a:ext cx="6226259" cy="737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>
              <a:latin typeface="Times New Roman" charset="0"/>
              <a:ea typeface="Times New Roman" charset="0"/>
              <a:cs typeface="Times New Roman" charset="0"/>
            </a:rPr>
            <a:t>налоговые доходы, таможенные платежи и страховые взносы на обязательное социальное страхование</a:t>
          </a:r>
        </a:p>
      </dsp:txBody>
      <dsp:txXfrm>
        <a:off x="2282491" y="36856"/>
        <a:ext cx="6226259" cy="737131"/>
      </dsp:txXfrm>
    </dsp:sp>
    <dsp:sp modelId="{EEC1F12D-8E8A-0749-9ADA-F482228E71F5}">
      <dsp:nvSpPr>
        <dsp:cNvPr id="0" name=""/>
        <dsp:cNvSpPr/>
      </dsp:nvSpPr>
      <dsp:spPr>
        <a:xfrm>
          <a:off x="2163518" y="773988"/>
          <a:ext cx="634523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0B9B896-D129-DF4E-AEB6-2CE6CA9F7C1C}">
      <dsp:nvSpPr>
        <dsp:cNvPr id="0" name=""/>
        <dsp:cNvSpPr/>
      </dsp:nvSpPr>
      <dsp:spPr>
        <a:xfrm>
          <a:off x="2282491" y="810844"/>
          <a:ext cx="6226259" cy="737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>
              <a:latin typeface="Times New Roman" charset="0"/>
              <a:ea typeface="Times New Roman" charset="0"/>
              <a:cs typeface="Times New Roman" charset="0"/>
            </a:rPr>
            <a:t>доходы от собственности</a:t>
          </a:r>
        </a:p>
      </dsp:txBody>
      <dsp:txXfrm>
        <a:off x="2282491" y="810844"/>
        <a:ext cx="6226259" cy="737131"/>
      </dsp:txXfrm>
    </dsp:sp>
    <dsp:sp modelId="{5DBA7459-3B52-7F4E-B449-02A210FC9ACD}">
      <dsp:nvSpPr>
        <dsp:cNvPr id="0" name=""/>
        <dsp:cNvSpPr/>
      </dsp:nvSpPr>
      <dsp:spPr>
        <a:xfrm>
          <a:off x="2163518" y="1547976"/>
          <a:ext cx="634523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9552184-C81F-D34C-9A1D-95A067887996}">
      <dsp:nvSpPr>
        <dsp:cNvPr id="0" name=""/>
        <dsp:cNvSpPr/>
      </dsp:nvSpPr>
      <dsp:spPr>
        <a:xfrm>
          <a:off x="2282491" y="1584832"/>
          <a:ext cx="6226259" cy="737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900" b="1" kern="1200" dirty="0">
              <a:latin typeface="Times New Roman" charset="0"/>
              <a:ea typeface="Times New Roman" charset="0"/>
              <a:cs typeface="Times New Roman" charset="0"/>
            </a:rPr>
            <a:t>доходы от оказания платных услуг (работ), компенсаций затрат</a:t>
          </a:r>
        </a:p>
      </dsp:txBody>
      <dsp:txXfrm>
        <a:off x="2282491" y="1584832"/>
        <a:ext cx="6226259" cy="737131"/>
      </dsp:txXfrm>
    </dsp:sp>
    <dsp:sp modelId="{ACE3FC97-359D-194F-9F9F-E8E6CD0FFD54}">
      <dsp:nvSpPr>
        <dsp:cNvPr id="0" name=""/>
        <dsp:cNvSpPr/>
      </dsp:nvSpPr>
      <dsp:spPr>
        <a:xfrm>
          <a:off x="2163518" y="2321964"/>
          <a:ext cx="634523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E62936F-A419-CB49-8203-44D4FBCA5D1C}">
      <dsp:nvSpPr>
        <dsp:cNvPr id="0" name=""/>
        <dsp:cNvSpPr/>
      </dsp:nvSpPr>
      <dsp:spPr>
        <a:xfrm>
          <a:off x="2282491" y="2358820"/>
          <a:ext cx="6226259" cy="737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>
              <a:latin typeface="Times New Roman" charset="0"/>
              <a:ea typeface="Times New Roman" charset="0"/>
              <a:cs typeface="Times New Roman" charset="0"/>
            </a:rPr>
            <a:t>доходы от операций с активами</a:t>
          </a:r>
        </a:p>
      </dsp:txBody>
      <dsp:txXfrm>
        <a:off x="2282491" y="2358820"/>
        <a:ext cx="6226259" cy="737131"/>
      </dsp:txXfrm>
    </dsp:sp>
    <dsp:sp modelId="{570782F1-710E-1546-9E14-D732C4F320E8}">
      <dsp:nvSpPr>
        <dsp:cNvPr id="0" name=""/>
        <dsp:cNvSpPr/>
      </dsp:nvSpPr>
      <dsp:spPr>
        <a:xfrm>
          <a:off x="2163518" y="3095952"/>
          <a:ext cx="634523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4C11E05-9623-DC48-A508-275BD28F5252}">
      <dsp:nvSpPr>
        <dsp:cNvPr id="0" name=""/>
        <dsp:cNvSpPr/>
      </dsp:nvSpPr>
      <dsp:spPr>
        <a:xfrm>
          <a:off x="2282491" y="3132809"/>
          <a:ext cx="6226259" cy="737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>
              <a:latin typeface="Times New Roman" charset="0"/>
              <a:ea typeface="Times New Roman" charset="0"/>
              <a:cs typeface="Times New Roman" charset="0"/>
            </a:rPr>
            <a:t>межбюджетные трансферты полученные</a:t>
          </a:r>
        </a:p>
      </dsp:txBody>
      <dsp:txXfrm>
        <a:off x="2282491" y="3132809"/>
        <a:ext cx="6226259" cy="737131"/>
      </dsp:txXfrm>
    </dsp:sp>
    <dsp:sp modelId="{CC659350-DDEA-8846-9444-933F92278ED0}">
      <dsp:nvSpPr>
        <dsp:cNvPr id="0" name=""/>
        <dsp:cNvSpPr/>
      </dsp:nvSpPr>
      <dsp:spPr>
        <a:xfrm>
          <a:off x="2163518" y="3869940"/>
          <a:ext cx="634523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B432966-1F34-6E4F-BB46-D6AC4A43B6EA}">
      <dsp:nvSpPr>
        <dsp:cNvPr id="0" name=""/>
        <dsp:cNvSpPr/>
      </dsp:nvSpPr>
      <dsp:spPr>
        <a:xfrm>
          <a:off x="2282491" y="3906797"/>
          <a:ext cx="6226259" cy="737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>
              <a:latin typeface="Times New Roman" charset="0"/>
              <a:ea typeface="Times New Roman" charset="0"/>
              <a:cs typeface="Times New Roman" charset="0"/>
            </a:rPr>
            <a:t>субсидии, гранты, имущественные взносы</a:t>
          </a:r>
        </a:p>
      </dsp:txBody>
      <dsp:txXfrm>
        <a:off x="2282491" y="3906797"/>
        <a:ext cx="6226259" cy="737131"/>
      </dsp:txXfrm>
    </dsp:sp>
    <dsp:sp modelId="{0A25ECD6-B5A4-0842-9FA0-704AF7CB794B}">
      <dsp:nvSpPr>
        <dsp:cNvPr id="0" name=""/>
        <dsp:cNvSpPr/>
      </dsp:nvSpPr>
      <dsp:spPr>
        <a:xfrm>
          <a:off x="2163518" y="4643928"/>
          <a:ext cx="634523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9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2487D5-B714-7E4A-B570-3D34B091A04A}" type="datetimeFigureOut">
              <a:rPr lang="en-US" smtClean="0"/>
              <a:pPr/>
              <a:t>9/21/23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9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5AF29-335D-A348-BBFE-1B6F99F3EC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9437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DA8CF0-9288-6E43-8350-3311193DC481}" type="datetimeFigureOut">
              <a:rPr lang="en-US" smtClean="0"/>
              <a:pPr/>
              <a:t>9/21/23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8"/>
            <a:ext cx="5438140" cy="4466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9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E209D-CC24-404D-BA45-4E524A1169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08380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24163" y="49213"/>
            <a:ext cx="4275137" cy="32083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>
          <a:xfrm>
            <a:off x="150959" y="3297327"/>
            <a:ext cx="9657173" cy="35003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287463" algn="just">
              <a:spcAft>
                <a:spcPts val="3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185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32677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60545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53719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6263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70982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17745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97285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58884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61374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4109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935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91790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7267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38285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65285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0567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25205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4540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37914" y="273554"/>
            <a:ext cx="4981978" cy="234446"/>
          </a:xfrm>
          <a:prstGeom prst="rect">
            <a:avLst/>
          </a:prstGeom>
        </p:spPr>
      </p:pic>
      <p:sp>
        <p:nvSpPr>
          <p:cNvPr id="8" name="Slide Number Placeholder 12"/>
          <p:cNvSpPr txBox="1">
            <a:spLocks/>
          </p:cNvSpPr>
          <p:nvPr userDrawn="1"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878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854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082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2"/>
          <p:cNvSpPr txBox="1">
            <a:spLocks/>
          </p:cNvSpPr>
          <p:nvPr userDrawn="1"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539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4258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414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469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228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582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23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17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972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3448"/>
            <a:ext cx="9144000" cy="154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091" y="4201934"/>
            <a:ext cx="82036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77A3E"/>
                </a:solidFill>
                <a:latin typeface="Times New Roman" charset="0"/>
                <a:ea typeface="Times New Roman" charset="0"/>
                <a:cs typeface="Times New Roman" charset="0"/>
              </a:rPr>
              <a:t>Раскрытие информации в текстовой части Пояснительной записке: требования и форма представления данных</a:t>
            </a:r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143931" y="220206"/>
            <a:ext cx="4491002" cy="10836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 useBgFill="1">
        <p:nvSpPr>
          <p:cNvPr id="9" name="Прямоугольник 8"/>
          <p:cNvSpPr/>
          <p:nvPr/>
        </p:nvSpPr>
        <p:spPr>
          <a:xfrm>
            <a:off x="0" y="5774339"/>
            <a:ext cx="9144000" cy="10836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5772509"/>
            <a:ext cx="9144000" cy="108366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644153" y="6543586"/>
            <a:ext cx="1748970" cy="312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Мурманск 2023</a:t>
            </a:r>
          </a:p>
        </p:txBody>
      </p:sp>
    </p:spTree>
    <p:extLst>
      <p:ext uri="{BB962C8B-B14F-4D97-AF65-F5344CB8AC3E}">
        <p14:creationId xmlns:p14="http://schemas.microsoft.com/office/powerpoint/2010/main" val="2232245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3748" y="85012"/>
            <a:ext cx="46445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Пояснительная записка. Раздел 5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ea typeface="Bookman Old Style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10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4A84FC4-70AB-EF49-A8DF-4C9EF822B8C9}"/>
              </a:ext>
            </a:extLst>
          </p:cNvPr>
          <p:cNvSpPr txBox="1"/>
          <p:nvPr/>
        </p:nvSpPr>
        <p:spPr>
          <a:xfrm>
            <a:off x="179512" y="535521"/>
            <a:ext cx="8892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"Прочие вопросы деятельности субъекта бюджетной отчетности»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539D16-C31E-7948-8296-1BC16C8D275D}"/>
              </a:ext>
            </a:extLst>
          </p:cNvPr>
          <p:cNvSpPr txBox="1"/>
          <p:nvPr/>
        </p:nvSpPr>
        <p:spPr>
          <a:xfrm>
            <a:off x="263016" y="6286556"/>
            <a:ext cx="8712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/>
              <a:t>*** КС: если Таблица № 6 не заполняется, заполнение этой строки графы 3 данной таблицы является обязательным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2A609DB-4F62-3646-8F3A-DB8EAF6CC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4163870"/>
              </p:ext>
            </p:extLst>
          </p:nvPr>
        </p:nvGraphicFramePr>
        <p:xfrm>
          <a:off x="409731" y="1248008"/>
          <a:ext cx="8550951" cy="4517763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019838">
                  <a:extLst>
                    <a:ext uri="{9D8B030D-6E8A-4147-A177-3AD203B41FA5}">
                      <a16:colId xmlns:a16="http://schemas.microsoft.com/office/drawing/2014/main" val="2904738965"/>
                    </a:ext>
                  </a:extLst>
                </a:gridCol>
                <a:gridCol w="627593">
                  <a:extLst>
                    <a:ext uri="{9D8B030D-6E8A-4147-A177-3AD203B41FA5}">
                      <a16:colId xmlns:a16="http://schemas.microsoft.com/office/drawing/2014/main" val="1459107951"/>
                    </a:ext>
                  </a:extLst>
                </a:gridCol>
                <a:gridCol w="2588820">
                  <a:extLst>
                    <a:ext uri="{9D8B030D-6E8A-4147-A177-3AD203B41FA5}">
                      <a16:colId xmlns:a16="http://schemas.microsoft.com/office/drawing/2014/main" val="1274489620"/>
                    </a:ext>
                  </a:extLst>
                </a:gridCol>
                <a:gridCol w="4314700">
                  <a:extLst>
                    <a:ext uri="{9D8B030D-6E8A-4147-A177-3AD203B41FA5}">
                      <a16:colId xmlns:a16="http://schemas.microsoft.com/office/drawing/2014/main" val="3510383580"/>
                    </a:ext>
                  </a:extLst>
                </a:gridCol>
              </a:tblGrid>
              <a:tr h="1243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Наименова-ние</a:t>
                      </a: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отчета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строки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Пояснения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98758802"/>
                  </a:ext>
                </a:extLst>
              </a:tr>
              <a:tr h="21808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3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3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3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3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49917121"/>
                  </a:ext>
                </a:extLst>
              </a:tr>
              <a:tr h="4460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Таблица № 6</a:t>
                      </a:r>
                      <a:endParaRPr lang="ru-RU" sz="13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010</a:t>
                      </a:r>
                      <a:endParaRPr lang="ru-RU" sz="13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Годовая инвентаризация проведена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(№ и дата правового акта о проведении инвентаризации, иные пояснения)</a:t>
                      </a:r>
                      <a:endParaRPr lang="ru-RU" sz="13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15021097"/>
                  </a:ext>
                </a:extLst>
              </a:tr>
              <a:tr h="7732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0503296</a:t>
                      </a:r>
                      <a:endParaRPr lang="ru-RU" sz="13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020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Информация о задолженности по исполнительным документам и правовом основании ее возникновения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94979143"/>
                  </a:ext>
                </a:extLst>
              </a:tr>
              <a:tr h="6988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3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030</a:t>
                      </a:r>
                      <a:endParaRPr lang="ru-RU" sz="13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Корреспонденция счетов бюджетного учета, утвержденная субъектом учета (централизованной бухгалтерией)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7459613"/>
                  </a:ext>
                </a:extLst>
              </a:tr>
              <a:tr h="11895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3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040</a:t>
                      </a:r>
                      <a:endParaRPr lang="ru-RU" sz="13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Перечень форм отчетности, не включенных в состав бухгалтерской отчетности учреждения в виду отсутствия числовых значений показателей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разрезе отчетов, по видам имущества, задолженности)</a:t>
                      </a:r>
                      <a:endParaRPr lang="ru-RU" sz="13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1341288"/>
                  </a:ext>
                </a:extLst>
              </a:tr>
              <a:tr h="6542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</a:t>
                      </a:r>
                      <a:endParaRPr lang="ru-RU" sz="13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Иной показатель: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914135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2240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516" y="85012"/>
            <a:ext cx="799288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6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Пояснительная записка. Новые таблицы</a:t>
            </a:r>
            <a:endParaRPr lang="ru-RU" sz="2600" b="1" dirty="0">
              <a:solidFill>
                <a:srgbClr val="002060"/>
              </a:solidFill>
              <a:latin typeface="Times New Roman" panose="02020603050405020304" pitchFamily="18" charset="0"/>
              <a:ea typeface="Bookman Old Style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11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B67BD3DA-1C1F-3A45-8DDC-4B730F5FD9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8476847"/>
              </p:ext>
            </p:extLst>
          </p:nvPr>
        </p:nvGraphicFramePr>
        <p:xfrm>
          <a:off x="215516" y="728700"/>
          <a:ext cx="8784976" cy="594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77249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3748" y="50198"/>
            <a:ext cx="46445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Пояснительная записка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ea typeface="Bookman Old Style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12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4A84FC4-70AB-EF49-A8DF-4C9EF822B8C9}"/>
              </a:ext>
            </a:extLst>
          </p:cNvPr>
          <p:cNvSpPr txBox="1"/>
          <p:nvPr/>
        </p:nvSpPr>
        <p:spPr>
          <a:xfrm>
            <a:off x="281874" y="643576"/>
            <a:ext cx="8892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Иная информация по разделам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31365729-EBCF-D645-BFFF-6F2CA239ED16}"/>
              </a:ext>
            </a:extLst>
          </p:cNvPr>
          <p:cNvGrpSpPr/>
          <p:nvPr/>
        </p:nvGrpSpPr>
        <p:grpSpPr>
          <a:xfrm>
            <a:off x="299876" y="1556792"/>
            <a:ext cx="8652260" cy="4410027"/>
            <a:chOff x="395536" y="758783"/>
            <a:chExt cx="8652260" cy="441002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497DFA7-E745-6840-B9A5-C5D26D7B4182}"/>
                </a:ext>
              </a:extLst>
            </p:cNvPr>
            <p:cNvSpPr txBox="1"/>
            <p:nvPr/>
          </p:nvSpPr>
          <p:spPr>
            <a:xfrm>
              <a:off x="397393" y="1844824"/>
              <a:ext cx="4140460" cy="3108543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  <a:prstDash val="sys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IX. Раскрытие информации о биологических</a:t>
              </a:r>
            </a:p>
            <a:p>
              <a:pPr algn="ctr"/>
              <a:r>
                <a:rPr lang="ru-RU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активах (результатах операций с ними) в бухгалтерской (финансовой) отчетности</a:t>
              </a:r>
            </a:p>
            <a:p>
              <a:pPr algn="just"/>
              <a:endParaRPr lang="ru-RU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32. Субъект учета раскрывает информацию </a:t>
              </a:r>
              <a:r>
                <a:rPr lang="ru-RU" sz="1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 источниках, использованных при определении справедливой стоимости </a:t>
              </a:r>
              <a:r>
                <a: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каждой группы биологической продукции в момент ее сбора (получения), и каждой группы биологических активов, сумму балансовой стоимости, а также сумму накопленных убытков от обесценения биологических активов, входящих в соответствующую группу на начало и на конец периода.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3329E82-CFE8-CC4A-A2AA-2EC3547BC94F}"/>
                </a:ext>
              </a:extLst>
            </p:cNvPr>
            <p:cNvSpPr txBox="1"/>
            <p:nvPr/>
          </p:nvSpPr>
          <p:spPr>
            <a:xfrm>
              <a:off x="395536" y="764704"/>
              <a:ext cx="4140460" cy="972108"/>
            </a:xfrm>
            <a:prstGeom prst="downArrowCallout">
              <a:avLst/>
            </a:prstGeom>
            <a:solidFill>
              <a:schemeClr val="accent1">
                <a:lumMod val="20000"/>
                <a:lumOff val="80000"/>
                <a:alpha val="41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 anchorCtr="0">
              <a:noAutofit/>
            </a:bodyPr>
            <a:lstStyle/>
            <a:p>
              <a:pPr algn="ctr"/>
              <a:r>
                <a:rPr lang="ru-RU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Требования СГС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91E8F81-674E-1F49-96DC-13F530F56FF6}"/>
                </a:ext>
              </a:extLst>
            </p:cNvPr>
            <p:cNvSpPr txBox="1"/>
            <p:nvPr/>
          </p:nvSpPr>
          <p:spPr>
            <a:xfrm>
              <a:off x="5796136" y="758783"/>
              <a:ext cx="3251660" cy="972108"/>
            </a:xfrm>
            <a:prstGeom prst="downArrowCallout">
              <a:avLst/>
            </a:prstGeom>
            <a:solidFill>
              <a:schemeClr val="accent1">
                <a:lumMod val="20000"/>
                <a:lumOff val="80000"/>
                <a:alpha val="41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 anchorCtr="0">
              <a:noAutofit/>
            </a:bodyPr>
            <a:lstStyle/>
            <a:p>
              <a:pPr algn="ctr"/>
              <a:r>
                <a:rPr lang="ru-RU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Инструкции 191н и 33н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E00201A-3E5F-264D-B3B0-4A2DBBE64FDB}"/>
                </a:ext>
              </a:extLst>
            </p:cNvPr>
            <p:cNvSpPr txBox="1"/>
            <p:nvPr/>
          </p:nvSpPr>
          <p:spPr>
            <a:xfrm>
              <a:off x="5796136" y="1844824"/>
              <a:ext cx="3251660" cy="713888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  <a:prstDash val="sysDash"/>
            </a:ln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Не предусмотрено раскрытие в табличной	 части отчетов</a:t>
              </a:r>
            </a:p>
          </p:txBody>
        </p:sp>
        <p:sp>
          <p:nvSpPr>
            <p:cNvPr id="18" name="Стрелка вправо 17">
              <a:extLst>
                <a:ext uri="{FF2B5EF4-FFF2-40B4-BE49-F238E27FC236}">
                  <a16:creationId xmlns:a16="http://schemas.microsoft.com/office/drawing/2014/main" id="{07A8EC22-18D9-1145-A4B6-358EAE6A6E44}"/>
                </a:ext>
              </a:extLst>
            </p:cNvPr>
            <p:cNvSpPr/>
            <p:nvPr/>
          </p:nvSpPr>
          <p:spPr>
            <a:xfrm>
              <a:off x="4824028" y="2075754"/>
              <a:ext cx="828092" cy="252028"/>
            </a:xfrm>
            <a:prstGeom prst="rightArrow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lumMod val="0"/>
                    <a:lumOff val="10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трелка вниз 18">
              <a:extLst>
                <a:ext uri="{FF2B5EF4-FFF2-40B4-BE49-F238E27FC236}">
                  <a16:creationId xmlns:a16="http://schemas.microsoft.com/office/drawing/2014/main" id="{B631D035-60A3-7D41-ACBA-405AB65A13A1}"/>
                </a:ext>
              </a:extLst>
            </p:cNvPr>
            <p:cNvSpPr/>
            <p:nvPr/>
          </p:nvSpPr>
          <p:spPr>
            <a:xfrm>
              <a:off x="7092280" y="2816932"/>
              <a:ext cx="329686" cy="689885"/>
            </a:xfrm>
            <a:prstGeom prst="downArrow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lumMod val="0"/>
                    <a:lumOff val="10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6198374-8310-5943-B8C3-AE39337180E8}"/>
                </a:ext>
              </a:extLst>
            </p:cNvPr>
            <p:cNvSpPr txBox="1"/>
            <p:nvPr/>
          </p:nvSpPr>
          <p:spPr>
            <a:xfrm>
              <a:off x="5796136" y="3753035"/>
              <a:ext cx="3251660" cy="1415775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  <a:prstDash val="sysDash"/>
            </a:ln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Раскрытие в текстовой части ПЗ с учетом критерия существенности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2875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3748" y="50198"/>
            <a:ext cx="46445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Пояснительная записка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ea typeface="Bookman Old Style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13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4A84FC4-70AB-EF49-A8DF-4C9EF822B8C9}"/>
              </a:ext>
            </a:extLst>
          </p:cNvPr>
          <p:cNvSpPr txBox="1"/>
          <p:nvPr/>
        </p:nvSpPr>
        <p:spPr>
          <a:xfrm>
            <a:off x="281874" y="643576"/>
            <a:ext cx="8892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Отчет о движении денежных средств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0B72E351-A4D1-394D-BADB-F0253A5B97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742815"/>
              </p:ext>
            </p:extLst>
          </p:nvPr>
        </p:nvGraphicFramePr>
        <p:xfrm>
          <a:off x="279571" y="1175399"/>
          <a:ext cx="8574603" cy="470563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4844569">
                  <a:extLst>
                    <a:ext uri="{9D8B030D-6E8A-4147-A177-3AD203B41FA5}">
                      <a16:colId xmlns:a16="http://schemas.microsoft.com/office/drawing/2014/main" val="448740794"/>
                    </a:ext>
                  </a:extLst>
                </a:gridCol>
                <a:gridCol w="525357">
                  <a:extLst>
                    <a:ext uri="{9D8B030D-6E8A-4147-A177-3AD203B41FA5}">
                      <a16:colId xmlns:a16="http://schemas.microsoft.com/office/drawing/2014/main" val="719214217"/>
                    </a:ext>
                  </a:extLst>
                </a:gridCol>
                <a:gridCol w="577893">
                  <a:extLst>
                    <a:ext uri="{9D8B030D-6E8A-4147-A177-3AD203B41FA5}">
                      <a16:colId xmlns:a16="http://schemas.microsoft.com/office/drawing/2014/main" val="906997678"/>
                    </a:ext>
                  </a:extLst>
                </a:gridCol>
                <a:gridCol w="1313392">
                  <a:extLst>
                    <a:ext uri="{9D8B030D-6E8A-4147-A177-3AD203B41FA5}">
                      <a16:colId xmlns:a16="http://schemas.microsoft.com/office/drawing/2014/main" val="4021344490"/>
                    </a:ext>
                  </a:extLst>
                </a:gridCol>
                <a:gridCol w="1313392">
                  <a:extLst>
                    <a:ext uri="{9D8B030D-6E8A-4147-A177-3AD203B41FA5}">
                      <a16:colId xmlns:a16="http://schemas.microsoft.com/office/drawing/2014/main" val="1035707381"/>
                    </a:ext>
                  </a:extLst>
                </a:gridCol>
              </a:tblGrid>
              <a:tr h="48940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ИЗМЕНЕНИЕ ОСТАТКОВ СРЕДСТВ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extLst>
                  <a:ext uri="{0D108BD9-81ED-4DB2-BD59-A6C34878D82A}">
                    <a16:rowId xmlns:a16="http://schemas.microsoft.com/office/drawing/2014/main" val="1473207763"/>
                  </a:ext>
                </a:extLst>
              </a:tr>
              <a:tr h="52678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операциям с денежными средствами, не относящимся к поступлениям и выбытиям</a:t>
                      </a:r>
                      <a:endParaRPr lang="ru-RU" sz="1600" b="1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4100</a:t>
                      </a:r>
                      <a:endParaRPr lang="ru-RU" sz="16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extLst>
                  <a:ext uri="{0D108BD9-81ED-4DB2-BD59-A6C34878D82A}">
                    <a16:rowId xmlns:a16="http://schemas.microsoft.com/office/drawing/2014/main" val="3134289751"/>
                  </a:ext>
                </a:extLst>
              </a:tr>
              <a:tr h="3110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83" marR="7297" marT="7297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4200</a:t>
                      </a:r>
                      <a:endParaRPr lang="ru-RU" sz="16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extLst>
                  <a:ext uri="{0D108BD9-81ED-4DB2-BD59-A6C34878D82A}">
                    <a16:rowId xmlns:a16="http://schemas.microsoft.com/office/drawing/2014/main" val="756441386"/>
                  </a:ext>
                </a:extLst>
              </a:tr>
              <a:tr h="3110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возврату дебиторской задолженности прошлых лет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83" marR="7297" marT="7297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4403006"/>
                  </a:ext>
                </a:extLst>
              </a:tr>
              <a:tr h="3110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16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65" marR="7297" marT="7297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4210</a:t>
                      </a:r>
                      <a:endParaRPr lang="ru-RU" sz="16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510</a:t>
                      </a:r>
                      <a:endParaRPr lang="ru-RU" sz="16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extLst>
                  <a:ext uri="{0D108BD9-81ED-4DB2-BD59-A6C34878D82A}">
                    <a16:rowId xmlns:a16="http://schemas.microsoft.com/office/drawing/2014/main" val="2433578575"/>
                  </a:ext>
                </a:extLst>
              </a:tr>
              <a:tr h="3110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возврату дебиторской задолженности прошлых лет</a:t>
                      </a:r>
                      <a:endParaRPr lang="ru-RU" sz="16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65" marR="7297" marT="7297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8219967"/>
                  </a:ext>
                </a:extLst>
              </a:tr>
              <a:tr h="3110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возврату остатков субсидий прошлых лет</a:t>
                      </a:r>
                      <a:endParaRPr lang="ru-RU" sz="16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65" marR="7297" marT="72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4220</a:t>
                      </a:r>
                      <a:endParaRPr lang="ru-RU" sz="16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610</a:t>
                      </a:r>
                      <a:endParaRPr lang="ru-RU" sz="16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extLst>
                  <a:ext uri="{0D108BD9-81ED-4DB2-BD59-A6C34878D82A}">
                    <a16:rowId xmlns:a16="http://schemas.microsoft.com/office/drawing/2014/main" val="2525290199"/>
                  </a:ext>
                </a:extLst>
              </a:tr>
              <a:tr h="41473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83" marR="7297" marT="729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extLst>
                  <a:ext uri="{0D108BD9-81ED-4DB2-BD59-A6C34878D82A}">
                    <a16:rowId xmlns:a16="http://schemas.microsoft.com/office/drawing/2014/main" val="3983082008"/>
                  </a:ext>
                </a:extLst>
              </a:tr>
              <a:tr h="78629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расчетам по иным операциям с денежными средствами, не отраженных в поступлениях и выбытиях</a:t>
                      </a:r>
                      <a:endParaRPr lang="ru-RU" sz="16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83" marR="7297" marT="72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4600</a:t>
                      </a:r>
                      <a:endParaRPr lang="ru-RU" sz="1600" b="1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extLst>
                  <a:ext uri="{0D108BD9-81ED-4DB2-BD59-A6C34878D82A}">
                    <a16:rowId xmlns:a16="http://schemas.microsoft.com/office/drawing/2014/main" val="3459972557"/>
                  </a:ext>
                </a:extLst>
              </a:tr>
              <a:tr h="3110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1600" b="1" i="1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65" marR="7297" marT="7297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4610</a:t>
                      </a:r>
                      <a:endParaRPr lang="ru-RU" sz="1600" b="1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510</a:t>
                      </a:r>
                      <a:endParaRPr lang="ru-RU" sz="1600" b="1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extLst>
                  <a:ext uri="{0D108BD9-81ED-4DB2-BD59-A6C34878D82A}">
                    <a16:rowId xmlns:a16="http://schemas.microsoft.com/office/drawing/2014/main" val="4048806059"/>
                  </a:ext>
                </a:extLst>
              </a:tr>
              <a:tr h="3110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увеличение расчетов</a:t>
                      </a:r>
                      <a:endParaRPr lang="ru-RU" sz="1600" b="1" i="1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65" marR="7297" marT="7297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0436013"/>
                  </a:ext>
                </a:extLst>
              </a:tr>
              <a:tr h="3110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уменьшение расчетов </a:t>
                      </a:r>
                      <a:endParaRPr lang="ru-RU" sz="1600" b="1" i="1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65" marR="7297" marT="72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4620</a:t>
                      </a:r>
                      <a:endParaRPr lang="ru-RU" sz="16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610</a:t>
                      </a:r>
                      <a:endParaRPr lang="ru-RU" sz="16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97" marR="7297" marT="7297" marB="0" anchor="b"/>
                </a:tc>
                <a:extLst>
                  <a:ext uri="{0D108BD9-81ED-4DB2-BD59-A6C34878D82A}">
                    <a16:rowId xmlns:a16="http://schemas.microsoft.com/office/drawing/2014/main" val="8714226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3114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08952"/>
            <a:ext cx="80769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Дебиторская задолженность по доходам 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14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044F97FD-7E48-AE4C-85CE-615918E643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999578"/>
              </p:ext>
            </p:extLst>
          </p:nvPr>
        </p:nvGraphicFramePr>
        <p:xfrm>
          <a:off x="192433" y="872716"/>
          <a:ext cx="8676965" cy="482453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39157">
                  <a:extLst>
                    <a:ext uri="{9D8B030D-6E8A-4147-A177-3AD203B41FA5}">
                      <a16:colId xmlns:a16="http://schemas.microsoft.com/office/drawing/2014/main" val="3673491082"/>
                    </a:ext>
                  </a:extLst>
                </a:gridCol>
                <a:gridCol w="571536">
                  <a:extLst>
                    <a:ext uri="{9D8B030D-6E8A-4147-A177-3AD203B41FA5}">
                      <a16:colId xmlns:a16="http://schemas.microsoft.com/office/drawing/2014/main" val="353191700"/>
                    </a:ext>
                  </a:extLst>
                </a:gridCol>
                <a:gridCol w="883284">
                  <a:extLst>
                    <a:ext uri="{9D8B030D-6E8A-4147-A177-3AD203B41FA5}">
                      <a16:colId xmlns:a16="http://schemas.microsoft.com/office/drawing/2014/main" val="1654074805"/>
                    </a:ext>
                  </a:extLst>
                </a:gridCol>
                <a:gridCol w="883284">
                  <a:extLst>
                    <a:ext uri="{9D8B030D-6E8A-4147-A177-3AD203B41FA5}">
                      <a16:colId xmlns:a16="http://schemas.microsoft.com/office/drawing/2014/main" val="1419264233"/>
                    </a:ext>
                  </a:extLst>
                </a:gridCol>
                <a:gridCol w="883284">
                  <a:extLst>
                    <a:ext uri="{9D8B030D-6E8A-4147-A177-3AD203B41FA5}">
                      <a16:colId xmlns:a16="http://schemas.microsoft.com/office/drawing/2014/main" val="2790520049"/>
                    </a:ext>
                  </a:extLst>
                </a:gridCol>
                <a:gridCol w="883284">
                  <a:extLst>
                    <a:ext uri="{9D8B030D-6E8A-4147-A177-3AD203B41FA5}">
                      <a16:colId xmlns:a16="http://schemas.microsoft.com/office/drawing/2014/main" val="4291411728"/>
                    </a:ext>
                  </a:extLst>
                </a:gridCol>
                <a:gridCol w="883284">
                  <a:extLst>
                    <a:ext uri="{9D8B030D-6E8A-4147-A177-3AD203B41FA5}">
                      <a16:colId xmlns:a16="http://schemas.microsoft.com/office/drawing/2014/main" val="3817386007"/>
                    </a:ext>
                  </a:extLst>
                </a:gridCol>
                <a:gridCol w="883284">
                  <a:extLst>
                    <a:ext uri="{9D8B030D-6E8A-4147-A177-3AD203B41FA5}">
                      <a16:colId xmlns:a16="http://schemas.microsoft.com/office/drawing/2014/main" val="111707742"/>
                    </a:ext>
                  </a:extLst>
                </a:gridCol>
                <a:gridCol w="883284">
                  <a:extLst>
                    <a:ext uri="{9D8B030D-6E8A-4147-A177-3AD203B41FA5}">
                      <a16:colId xmlns:a16="http://schemas.microsoft.com/office/drawing/2014/main" val="3292136323"/>
                    </a:ext>
                  </a:extLst>
                </a:gridCol>
                <a:gridCol w="883284">
                  <a:extLst>
                    <a:ext uri="{9D8B030D-6E8A-4147-A177-3AD203B41FA5}">
                      <a16:colId xmlns:a16="http://schemas.microsoft.com/office/drawing/2014/main" val="675789221"/>
                    </a:ext>
                  </a:extLst>
                </a:gridCol>
              </a:tblGrid>
              <a:tr h="239080"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(код) счета</a:t>
                      </a:r>
                      <a:b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бюджетного учета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задолженности, руб.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775843"/>
                  </a:ext>
                </a:extLst>
              </a:tr>
              <a:tr h="23908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начало года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>
                    <a:solidFill>
                      <a:srgbClr val="FFFE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конец отчетного периода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8211728"/>
                  </a:ext>
                </a:extLst>
              </a:tr>
              <a:tr h="701874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сумме признанных доходов текущего финансового года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сумме ожидаемых доходов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сумме признанных доходов текущего финансового года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сумме ожидаемых доходов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9601504"/>
                  </a:ext>
                </a:extLst>
              </a:tr>
              <a:tr h="1396065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</a:t>
                      </a:r>
                      <a:r>
                        <a:rPr lang="ru-RU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ненасту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-пившим сроком исполнения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просроченная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признанию в текущем году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признанию в очередные годы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</a:t>
                      </a:r>
                      <a:r>
                        <a:rPr lang="ru-RU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ненасту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-пившим сроком исполнения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просроченная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признанию в текущем году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признанию в очередные годы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1190510"/>
                  </a:ext>
                </a:extLst>
              </a:tr>
              <a:tr h="23908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extLst>
                  <a:ext uri="{0D108BD9-81ED-4DB2-BD59-A6C34878D82A}">
                    <a16:rowId xmlns:a16="http://schemas.microsoft.com/office/drawing/2014/main" val="3387185187"/>
                  </a:ext>
                </a:extLst>
              </a:tr>
              <a:tr h="26512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extLst>
                  <a:ext uri="{0D108BD9-81ED-4DB2-BD59-A6C34878D82A}">
                    <a16:rowId xmlns:a16="http://schemas.microsoft.com/office/drawing/2014/main" val="3801461336"/>
                  </a:ext>
                </a:extLst>
              </a:tr>
              <a:tr h="24952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extLst>
                  <a:ext uri="{0D108BD9-81ED-4DB2-BD59-A6C34878D82A}">
                    <a16:rowId xmlns:a16="http://schemas.microsoft.com/office/drawing/2014/main" val="1291812919"/>
                  </a:ext>
                </a:extLst>
              </a:tr>
              <a:tr h="5614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по коду счета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extLst>
                  <a:ext uri="{0D108BD9-81ED-4DB2-BD59-A6C34878D82A}">
                    <a16:rowId xmlns:a16="http://schemas.microsoft.com/office/drawing/2014/main" val="2220157323"/>
                  </a:ext>
                </a:extLst>
              </a:tr>
              <a:tr h="93327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по </a:t>
                      </a:r>
                      <a:r>
                        <a:rPr lang="ru-RU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синтетичес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-кому коду счета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84" marR="7084" marT="7084" marB="0" anchor="ctr"/>
                </a:tc>
                <a:extLst>
                  <a:ext uri="{0D108BD9-81ED-4DB2-BD59-A6C34878D82A}">
                    <a16:rowId xmlns:a16="http://schemas.microsoft.com/office/drawing/2014/main" val="205320945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45A738D-C497-EB4D-B50C-F069CCE4BCBA}"/>
              </a:ext>
            </a:extLst>
          </p:cNvPr>
          <p:cNvSpPr txBox="1"/>
          <p:nvPr/>
        </p:nvSpPr>
        <p:spPr>
          <a:xfrm>
            <a:off x="431540" y="5933649"/>
            <a:ext cx="86049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Новый раздел 0503169/0503369/0503769</a:t>
            </a:r>
          </a:p>
          <a:p>
            <a:pPr algn="ctr"/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год – текстовая часть ПЗ</a:t>
            </a:r>
          </a:p>
        </p:txBody>
      </p:sp>
    </p:spTree>
    <p:extLst>
      <p:ext uri="{BB962C8B-B14F-4D97-AF65-F5344CB8AC3E}">
        <p14:creationId xmlns:p14="http://schemas.microsoft.com/office/powerpoint/2010/main" val="1075099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08952"/>
            <a:ext cx="807698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0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Дебиторы – кредиторы 0503369</a:t>
            </a:r>
            <a:endParaRPr lang="ru-RU" sz="20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15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6DE3F914-BAC5-354E-B1E8-0CA7F17C1D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137176"/>
              </p:ext>
            </p:extLst>
          </p:nvPr>
        </p:nvGraphicFramePr>
        <p:xfrm>
          <a:off x="171405" y="728700"/>
          <a:ext cx="8757082" cy="583264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061465">
                  <a:extLst>
                    <a:ext uri="{9D8B030D-6E8A-4147-A177-3AD203B41FA5}">
                      <a16:colId xmlns:a16="http://schemas.microsoft.com/office/drawing/2014/main" val="2642926562"/>
                    </a:ext>
                  </a:extLst>
                </a:gridCol>
                <a:gridCol w="729757">
                  <a:extLst>
                    <a:ext uri="{9D8B030D-6E8A-4147-A177-3AD203B41FA5}">
                      <a16:colId xmlns:a16="http://schemas.microsoft.com/office/drawing/2014/main" val="2155866012"/>
                    </a:ext>
                  </a:extLst>
                </a:gridCol>
                <a:gridCol w="663415">
                  <a:extLst>
                    <a:ext uri="{9D8B030D-6E8A-4147-A177-3AD203B41FA5}">
                      <a16:colId xmlns:a16="http://schemas.microsoft.com/office/drawing/2014/main" val="1694178675"/>
                    </a:ext>
                  </a:extLst>
                </a:gridCol>
                <a:gridCol w="729757">
                  <a:extLst>
                    <a:ext uri="{9D8B030D-6E8A-4147-A177-3AD203B41FA5}">
                      <a16:colId xmlns:a16="http://schemas.microsoft.com/office/drawing/2014/main" val="1931119141"/>
                    </a:ext>
                  </a:extLst>
                </a:gridCol>
                <a:gridCol w="663415">
                  <a:extLst>
                    <a:ext uri="{9D8B030D-6E8A-4147-A177-3AD203B41FA5}">
                      <a16:colId xmlns:a16="http://schemas.microsoft.com/office/drawing/2014/main" val="1001158576"/>
                    </a:ext>
                  </a:extLst>
                </a:gridCol>
                <a:gridCol w="729757">
                  <a:extLst>
                    <a:ext uri="{9D8B030D-6E8A-4147-A177-3AD203B41FA5}">
                      <a16:colId xmlns:a16="http://schemas.microsoft.com/office/drawing/2014/main" val="235056604"/>
                    </a:ext>
                  </a:extLst>
                </a:gridCol>
                <a:gridCol w="663415">
                  <a:extLst>
                    <a:ext uri="{9D8B030D-6E8A-4147-A177-3AD203B41FA5}">
                      <a16:colId xmlns:a16="http://schemas.microsoft.com/office/drawing/2014/main" val="76228700"/>
                    </a:ext>
                  </a:extLst>
                </a:gridCol>
                <a:gridCol w="729757">
                  <a:extLst>
                    <a:ext uri="{9D8B030D-6E8A-4147-A177-3AD203B41FA5}">
                      <a16:colId xmlns:a16="http://schemas.microsoft.com/office/drawing/2014/main" val="3431876966"/>
                    </a:ext>
                  </a:extLst>
                </a:gridCol>
                <a:gridCol w="663415">
                  <a:extLst>
                    <a:ext uri="{9D8B030D-6E8A-4147-A177-3AD203B41FA5}">
                      <a16:colId xmlns:a16="http://schemas.microsoft.com/office/drawing/2014/main" val="774020895"/>
                    </a:ext>
                  </a:extLst>
                </a:gridCol>
                <a:gridCol w="729757">
                  <a:extLst>
                    <a:ext uri="{9D8B030D-6E8A-4147-A177-3AD203B41FA5}">
                      <a16:colId xmlns:a16="http://schemas.microsoft.com/office/drawing/2014/main" val="3770946020"/>
                    </a:ext>
                  </a:extLst>
                </a:gridCol>
                <a:gridCol w="663415">
                  <a:extLst>
                    <a:ext uri="{9D8B030D-6E8A-4147-A177-3AD203B41FA5}">
                      <a16:colId xmlns:a16="http://schemas.microsoft.com/office/drawing/2014/main" val="3926277435"/>
                    </a:ext>
                  </a:extLst>
                </a:gridCol>
                <a:gridCol w="729757">
                  <a:extLst>
                    <a:ext uri="{9D8B030D-6E8A-4147-A177-3AD203B41FA5}">
                      <a16:colId xmlns:a16="http://schemas.microsoft.com/office/drawing/2014/main" val="769561059"/>
                    </a:ext>
                  </a:extLst>
                </a:gridCol>
              </a:tblGrid>
              <a:tr h="234985"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(код) счета</a:t>
                      </a:r>
                      <a:b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бюджетного учета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задолженности, руб.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307426"/>
                  </a:ext>
                </a:extLst>
              </a:tr>
              <a:tr h="234985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начало / конец года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590080"/>
                  </a:ext>
                </a:extLst>
              </a:tr>
              <a:tr h="156096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консолидированный бюджет субъекта Российской Федерации </a:t>
                      </a:r>
                      <a:b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бюджета территориального государственного внебюджетного</a:t>
                      </a:r>
                      <a:b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фонда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>
                    <a:solidFill>
                      <a:srgbClr val="F3FF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консолидированный бюджет субъекта Российской Федерации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>
                    <a:solidFill>
                      <a:srgbClr val="FFFE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субъекта Российской Федерации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>
                    <a:solidFill>
                      <a:srgbClr val="F2F4F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местные бюджеты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территориального государственного внебюджетного фонда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481380"/>
                  </a:ext>
                </a:extLst>
              </a:tr>
              <a:tr h="616834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просрочен-</a:t>
                      </a:r>
                      <a:r>
                        <a:rPr lang="ru-RU" sz="11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ная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просрочен-</a:t>
                      </a:r>
                      <a:r>
                        <a:rPr lang="ru-RU" sz="11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ная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просрочен-</a:t>
                      </a:r>
                      <a:r>
                        <a:rPr lang="ru-RU" sz="11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ная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просрочен-</a:t>
                      </a:r>
                      <a:r>
                        <a:rPr lang="ru-RU" sz="11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ная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просрочен-</a:t>
                      </a:r>
                      <a:r>
                        <a:rPr lang="ru-RU" sz="11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ная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extLst>
                  <a:ext uri="{0D108BD9-81ED-4DB2-BD59-A6C34878D82A}">
                    <a16:rowId xmlns:a16="http://schemas.microsoft.com/office/drawing/2014/main" val="902614692"/>
                  </a:ext>
                </a:extLst>
              </a:tr>
              <a:tr h="201416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/>
                </a:tc>
                <a:extLst>
                  <a:ext uri="{0D108BD9-81ED-4DB2-BD59-A6C34878D82A}">
                    <a16:rowId xmlns:a16="http://schemas.microsoft.com/office/drawing/2014/main" val="1029161096"/>
                  </a:ext>
                </a:extLst>
              </a:tr>
              <a:tr h="25176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extLst>
                  <a:ext uri="{0D108BD9-81ED-4DB2-BD59-A6C34878D82A}">
                    <a16:rowId xmlns:a16="http://schemas.microsoft.com/office/drawing/2014/main" val="2694321578"/>
                  </a:ext>
                </a:extLst>
              </a:tr>
              <a:tr h="25176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extLst>
                  <a:ext uri="{0D108BD9-81ED-4DB2-BD59-A6C34878D82A}">
                    <a16:rowId xmlns:a16="http://schemas.microsoft.com/office/drawing/2014/main" val="346477550"/>
                  </a:ext>
                </a:extLst>
              </a:tr>
              <a:tr h="4028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по</a:t>
                      </a:r>
                      <a:b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коду счета</a:t>
                      </a:r>
                      <a:endParaRPr lang="ru-RU" sz="11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extLst>
                  <a:ext uri="{0D108BD9-81ED-4DB2-BD59-A6C34878D82A}">
                    <a16:rowId xmlns:a16="http://schemas.microsoft.com/office/drawing/2014/main" val="369563639"/>
                  </a:ext>
                </a:extLst>
              </a:tr>
              <a:tr h="251769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задолженности </a:t>
                      </a:r>
                      <a:endParaRPr lang="ru-RU" sz="11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extLst>
                  <a:ext uri="{0D108BD9-81ED-4DB2-BD59-A6C34878D82A}">
                    <a16:rowId xmlns:a16="http://schemas.microsoft.com/office/drawing/2014/main" val="1349279555"/>
                  </a:ext>
                </a:extLst>
              </a:tr>
              <a:tr h="25176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extLst>
                  <a:ext uri="{0D108BD9-81ED-4DB2-BD59-A6C34878D82A}">
                    <a16:rowId xmlns:a16="http://schemas.microsoft.com/office/drawing/2014/main" val="32703128"/>
                  </a:ext>
                </a:extLst>
              </a:tr>
              <a:tr h="25176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extLst>
                  <a:ext uri="{0D108BD9-81ED-4DB2-BD59-A6C34878D82A}">
                    <a16:rowId xmlns:a16="http://schemas.microsoft.com/office/drawing/2014/main" val="773263054"/>
                  </a:ext>
                </a:extLst>
              </a:tr>
              <a:tr h="41541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по счету</a:t>
                      </a:r>
                      <a:b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0 40140 000</a:t>
                      </a:r>
                      <a:endParaRPr lang="ru-RU" sz="11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1 40140 000</a:t>
                      </a:r>
                      <a:endParaRPr lang="ru-RU" sz="11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extLst>
                  <a:ext uri="{0D108BD9-81ED-4DB2-BD59-A6C34878D82A}">
                    <a16:rowId xmlns:a16="http://schemas.microsoft.com/office/drawing/2014/main" val="843477084"/>
                  </a:ext>
                </a:extLst>
              </a:tr>
              <a:tr h="25176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extLst>
                  <a:ext uri="{0D108BD9-81ED-4DB2-BD59-A6C34878D82A}">
                    <a16:rowId xmlns:a16="http://schemas.microsoft.com/office/drawing/2014/main" val="1587157941"/>
                  </a:ext>
                </a:extLst>
              </a:tr>
              <a:tr h="25176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extLst>
                  <a:ext uri="{0D108BD9-81ED-4DB2-BD59-A6C34878D82A}">
                    <a16:rowId xmlns:a16="http://schemas.microsoft.com/office/drawing/2014/main" val="2521372659"/>
                  </a:ext>
                </a:extLst>
              </a:tr>
              <a:tr h="4028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по счету</a:t>
                      </a:r>
                      <a:b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0 40160 000</a:t>
                      </a:r>
                      <a:endParaRPr lang="ru-RU" sz="11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1 40160 000</a:t>
                      </a:r>
                      <a:endParaRPr lang="ru-RU" sz="11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62" marR="8962" marT="8962" marB="0" anchor="ctr"/>
                </a:tc>
                <a:extLst>
                  <a:ext uri="{0D108BD9-81ED-4DB2-BD59-A6C34878D82A}">
                    <a16:rowId xmlns:a16="http://schemas.microsoft.com/office/drawing/2014/main" val="20989044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6692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3748" y="50198"/>
            <a:ext cx="46445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Пояснительная записка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ea typeface="Bookman Old Style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16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4A84FC4-70AB-EF49-A8DF-4C9EF822B8C9}"/>
              </a:ext>
            </a:extLst>
          </p:cNvPr>
          <p:cNvSpPr txBox="1"/>
          <p:nvPr/>
        </p:nvSpPr>
        <p:spPr>
          <a:xfrm>
            <a:off x="252912" y="446101"/>
            <a:ext cx="8892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Консолидация, сегменты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8A7F1AA-1CD9-CB40-8C3E-94823A8E94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70" t="19130" r="35825" b="17240"/>
          <a:stretch/>
        </p:blipFill>
        <p:spPr>
          <a:xfrm>
            <a:off x="107504" y="888613"/>
            <a:ext cx="8712968" cy="553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252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3748" y="50198"/>
            <a:ext cx="46445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Пояснительная записка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ea typeface="Bookman Old Style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17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4A84FC4-70AB-EF49-A8DF-4C9EF822B8C9}"/>
              </a:ext>
            </a:extLst>
          </p:cNvPr>
          <p:cNvSpPr txBox="1"/>
          <p:nvPr/>
        </p:nvSpPr>
        <p:spPr>
          <a:xfrm>
            <a:off x="252912" y="446101"/>
            <a:ext cx="8892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Консолидация, сегменты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74E33C3F-3F1A-4149-A757-EF247927C568}"/>
              </a:ext>
            </a:extLst>
          </p:cNvPr>
          <p:cNvGrpSpPr/>
          <p:nvPr/>
        </p:nvGrpSpPr>
        <p:grpSpPr>
          <a:xfrm>
            <a:off x="359532" y="1220958"/>
            <a:ext cx="8568952" cy="5637042"/>
            <a:chOff x="568575" y="1392434"/>
            <a:chExt cx="7546723" cy="3951335"/>
          </a:xfrm>
        </p:grpSpPr>
        <p:cxnSp>
          <p:nvCxnSpPr>
            <p:cNvPr id="10" name="Straight Arrow Connector 30">
              <a:extLst>
                <a:ext uri="{FF2B5EF4-FFF2-40B4-BE49-F238E27FC236}">
                  <a16:creationId xmlns:a16="http://schemas.microsoft.com/office/drawing/2014/main" id="{DF84D392-6140-2141-AF0C-B6CCDD51D302}"/>
                </a:ext>
              </a:extLst>
            </p:cNvPr>
            <p:cNvCxnSpPr/>
            <p:nvPr/>
          </p:nvCxnSpPr>
          <p:spPr>
            <a:xfrm>
              <a:off x="5400431" y="4499707"/>
              <a:ext cx="844062" cy="844062"/>
            </a:xfrm>
            <a:prstGeom prst="straightConnector1">
              <a:avLst/>
            </a:prstGeom>
            <a:ln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C9F3FF7-EBD8-6747-873B-C4AF37B3C507}"/>
                </a:ext>
              </a:extLst>
            </p:cNvPr>
            <p:cNvSpPr txBox="1"/>
            <p:nvPr/>
          </p:nvSpPr>
          <p:spPr>
            <a:xfrm>
              <a:off x="2857504" y="3573415"/>
              <a:ext cx="851877" cy="422031"/>
            </a:xfrm>
            <a:prstGeom prst="rect">
              <a:avLst/>
            </a:prstGeom>
            <a:solidFill>
              <a:srgbClr val="E9F3DF"/>
            </a:solidFill>
            <a:ln>
              <a:solidFill>
                <a:schemeClr val="tx1"/>
              </a:solidFill>
            </a:ln>
          </p:spPr>
          <p:txBody>
            <a:bodyPr wrap="square" lIns="50409" tIns="50409" rIns="50409" bIns="50409" rtlCol="0" anchor="ctr" anchorCtr="0">
              <a:noAutofit/>
            </a:bodyPr>
            <a:lstStyle/>
            <a:p>
              <a:pPr algn="ctr">
                <a:spcAft>
                  <a:spcPts val="554"/>
                </a:spcAft>
              </a:pPr>
              <a:r>
                <a:rPr lang="ru-RU" sz="1100" dirty="0">
                  <a:solidFill>
                    <a:srgbClr val="002060"/>
                  </a:solidFill>
                </a:rPr>
                <a:t>РБС</a:t>
              </a:r>
              <a:endParaRPr lang="en-US" sz="1100" dirty="0" err="1">
                <a:solidFill>
                  <a:srgbClr val="002060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01D6472-F8CE-474C-87A8-C60F8EA78B22}"/>
                </a:ext>
              </a:extLst>
            </p:cNvPr>
            <p:cNvSpPr txBox="1"/>
            <p:nvPr/>
          </p:nvSpPr>
          <p:spPr>
            <a:xfrm>
              <a:off x="1833688" y="4274748"/>
              <a:ext cx="851877" cy="422031"/>
            </a:xfrm>
            <a:prstGeom prst="rect">
              <a:avLst/>
            </a:prstGeom>
            <a:solidFill>
              <a:srgbClr val="E9F3DF"/>
            </a:solidFill>
            <a:ln>
              <a:solidFill>
                <a:schemeClr val="tx1"/>
              </a:solidFill>
            </a:ln>
          </p:spPr>
          <p:txBody>
            <a:bodyPr wrap="square" lIns="50409" tIns="50409" rIns="50409" bIns="50409" rtlCol="0" anchor="ctr" anchorCtr="0">
              <a:noAutofit/>
            </a:bodyPr>
            <a:lstStyle/>
            <a:p>
              <a:pPr algn="ctr">
                <a:spcAft>
                  <a:spcPts val="554"/>
                </a:spcAft>
              </a:pPr>
              <a:r>
                <a:rPr lang="ru-RU" sz="1100" dirty="0">
                  <a:solidFill>
                    <a:srgbClr val="002060"/>
                  </a:solidFill>
                </a:rPr>
                <a:t>Учреждение</a:t>
              </a:r>
              <a:endParaRPr lang="en-US" sz="1100" dirty="0" err="1">
                <a:solidFill>
                  <a:srgbClr val="002060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F339FD6-42DF-5E4D-B850-8BA56522CDC1}"/>
                </a:ext>
              </a:extLst>
            </p:cNvPr>
            <p:cNvSpPr txBox="1"/>
            <p:nvPr/>
          </p:nvSpPr>
          <p:spPr>
            <a:xfrm>
              <a:off x="2857504" y="4274748"/>
              <a:ext cx="851877" cy="422031"/>
            </a:xfrm>
            <a:prstGeom prst="rect">
              <a:avLst/>
            </a:prstGeom>
            <a:solidFill>
              <a:srgbClr val="E9F3DF"/>
            </a:solidFill>
            <a:ln>
              <a:solidFill>
                <a:schemeClr val="tx1"/>
              </a:solidFill>
            </a:ln>
          </p:spPr>
          <p:txBody>
            <a:bodyPr wrap="square" lIns="50409" tIns="50409" rIns="50409" bIns="50409" rtlCol="0" anchor="ctr" anchorCtr="0">
              <a:noAutofit/>
            </a:bodyPr>
            <a:lstStyle/>
            <a:p>
              <a:pPr algn="ctr">
                <a:spcAft>
                  <a:spcPts val="554"/>
                </a:spcAft>
              </a:pPr>
              <a:r>
                <a:rPr lang="ru-RU" sz="1100" dirty="0">
                  <a:solidFill>
                    <a:srgbClr val="002060"/>
                  </a:solidFill>
                </a:rPr>
                <a:t>Учреждение</a:t>
              </a:r>
              <a:endParaRPr lang="en-US" sz="1100" dirty="0" err="1">
                <a:solidFill>
                  <a:srgbClr val="002060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23A023E-0CCB-6344-8E3D-AE1B55CA70B9}"/>
                </a:ext>
              </a:extLst>
            </p:cNvPr>
            <p:cNvSpPr txBox="1"/>
            <p:nvPr/>
          </p:nvSpPr>
          <p:spPr>
            <a:xfrm>
              <a:off x="3881319" y="4274748"/>
              <a:ext cx="851877" cy="422031"/>
            </a:xfrm>
            <a:prstGeom prst="rect">
              <a:avLst/>
            </a:prstGeom>
            <a:solidFill>
              <a:srgbClr val="E9F3DF"/>
            </a:solidFill>
            <a:ln>
              <a:solidFill>
                <a:schemeClr val="tx1"/>
              </a:solidFill>
            </a:ln>
          </p:spPr>
          <p:txBody>
            <a:bodyPr wrap="square" lIns="50409" tIns="50409" rIns="50409" bIns="50409" rtlCol="0" anchor="ctr" anchorCtr="0">
              <a:noAutofit/>
            </a:bodyPr>
            <a:lstStyle/>
            <a:p>
              <a:pPr algn="ctr">
                <a:spcAft>
                  <a:spcPts val="554"/>
                </a:spcAft>
              </a:pPr>
              <a:r>
                <a:rPr lang="ru-RU" sz="1100" dirty="0">
                  <a:solidFill>
                    <a:srgbClr val="002060"/>
                  </a:solidFill>
                </a:rPr>
                <a:t>Учреждение</a:t>
              </a:r>
              <a:endParaRPr lang="en-US" sz="1100" dirty="0" err="1">
                <a:solidFill>
                  <a:srgbClr val="002060"/>
                </a:solidFill>
              </a:endParaRPr>
            </a:p>
          </p:txBody>
        </p:sp>
        <p:cxnSp>
          <p:nvCxnSpPr>
            <p:cNvPr id="15" name="Elbow Connector 9">
              <a:extLst>
                <a:ext uri="{FF2B5EF4-FFF2-40B4-BE49-F238E27FC236}">
                  <a16:creationId xmlns:a16="http://schemas.microsoft.com/office/drawing/2014/main" id="{AA914CC9-4C8D-694C-B81E-4522030A3596}"/>
                </a:ext>
              </a:extLst>
            </p:cNvPr>
            <p:cNvCxnSpPr>
              <a:stCxn id="11" idx="2"/>
              <a:endCxn id="12" idx="0"/>
            </p:cNvCxnSpPr>
            <p:nvPr/>
          </p:nvCxnSpPr>
          <p:spPr>
            <a:xfrm rot="5400000">
              <a:off x="2631885" y="3623189"/>
              <a:ext cx="279302" cy="1023816"/>
            </a:xfrm>
            <a:prstGeom prst="bentConnector3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Elbow Connector 10">
              <a:extLst>
                <a:ext uri="{FF2B5EF4-FFF2-40B4-BE49-F238E27FC236}">
                  <a16:creationId xmlns:a16="http://schemas.microsoft.com/office/drawing/2014/main" id="{F84FBFEF-208A-334B-AD9D-C7DBF660FC7A}"/>
                </a:ext>
              </a:extLst>
            </p:cNvPr>
            <p:cNvCxnSpPr>
              <a:stCxn id="11" idx="2"/>
              <a:endCxn id="14" idx="0"/>
            </p:cNvCxnSpPr>
            <p:nvPr/>
          </p:nvCxnSpPr>
          <p:spPr>
            <a:xfrm rot="16200000" flipH="1">
              <a:off x="3655700" y="3623189"/>
              <a:ext cx="279302" cy="1023815"/>
            </a:xfrm>
            <a:prstGeom prst="bentConnector3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8">
              <a:extLst>
                <a:ext uri="{FF2B5EF4-FFF2-40B4-BE49-F238E27FC236}">
                  <a16:creationId xmlns:a16="http://schemas.microsoft.com/office/drawing/2014/main" id="{0C1138C0-483B-8943-9B3D-B383815A1F86}"/>
                </a:ext>
              </a:extLst>
            </p:cNvPr>
            <p:cNvCxnSpPr>
              <a:stCxn id="11" idx="2"/>
              <a:endCxn id="13" idx="0"/>
            </p:cNvCxnSpPr>
            <p:nvPr/>
          </p:nvCxnSpPr>
          <p:spPr>
            <a:xfrm>
              <a:off x="3283443" y="3995447"/>
              <a:ext cx="0" cy="27930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C409D30-A923-9546-B64D-52256EA8C1AE}"/>
                </a:ext>
              </a:extLst>
            </p:cNvPr>
            <p:cNvSpPr txBox="1"/>
            <p:nvPr/>
          </p:nvSpPr>
          <p:spPr>
            <a:xfrm>
              <a:off x="6239606" y="3573416"/>
              <a:ext cx="851877" cy="422031"/>
            </a:xfrm>
            <a:prstGeom prst="rect">
              <a:avLst/>
            </a:prstGeom>
            <a:solidFill>
              <a:srgbClr val="FFFEED"/>
            </a:solidFill>
            <a:ln>
              <a:solidFill>
                <a:schemeClr val="tx1"/>
              </a:solidFill>
            </a:ln>
          </p:spPr>
          <p:txBody>
            <a:bodyPr wrap="square" lIns="50409" tIns="50409" rIns="50409" bIns="50409" rtlCol="0" anchor="ctr" anchorCtr="0">
              <a:noAutofit/>
            </a:bodyPr>
            <a:lstStyle/>
            <a:p>
              <a:pPr algn="ctr">
                <a:spcAft>
                  <a:spcPts val="554"/>
                </a:spcAft>
              </a:pPr>
              <a:r>
                <a:rPr lang="ru-RU" sz="1100" dirty="0">
                  <a:solidFill>
                    <a:srgbClr val="002060"/>
                  </a:solidFill>
                </a:rPr>
                <a:t>РБС</a:t>
              </a:r>
              <a:endParaRPr lang="en-US" sz="1100" dirty="0" err="1">
                <a:solidFill>
                  <a:srgbClr val="002060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5A86759-1D51-064E-B117-45A23CA326F6}"/>
                </a:ext>
              </a:extLst>
            </p:cNvPr>
            <p:cNvSpPr txBox="1"/>
            <p:nvPr/>
          </p:nvSpPr>
          <p:spPr>
            <a:xfrm>
              <a:off x="5215790" y="4274749"/>
              <a:ext cx="851877" cy="422031"/>
            </a:xfrm>
            <a:prstGeom prst="rect">
              <a:avLst/>
            </a:prstGeom>
            <a:solidFill>
              <a:srgbClr val="FFFEED"/>
            </a:solidFill>
            <a:ln>
              <a:solidFill>
                <a:schemeClr val="tx1"/>
              </a:solidFill>
            </a:ln>
          </p:spPr>
          <p:txBody>
            <a:bodyPr wrap="square" lIns="50409" tIns="50409" rIns="50409" bIns="50409" rtlCol="0" anchor="ctr" anchorCtr="0">
              <a:noAutofit/>
            </a:bodyPr>
            <a:lstStyle/>
            <a:p>
              <a:pPr algn="ctr">
                <a:spcAft>
                  <a:spcPts val="554"/>
                </a:spcAft>
              </a:pPr>
              <a:r>
                <a:rPr lang="ru-RU" sz="1100" dirty="0">
                  <a:solidFill>
                    <a:srgbClr val="002060"/>
                  </a:solidFill>
                </a:rPr>
                <a:t>Учреждение</a:t>
              </a:r>
              <a:endParaRPr lang="en-US" sz="1100" dirty="0" err="1">
                <a:solidFill>
                  <a:srgbClr val="002060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D260388-4FDC-3B4A-B53F-9593AC24809C}"/>
                </a:ext>
              </a:extLst>
            </p:cNvPr>
            <p:cNvSpPr txBox="1"/>
            <p:nvPr/>
          </p:nvSpPr>
          <p:spPr>
            <a:xfrm>
              <a:off x="6239606" y="4274749"/>
              <a:ext cx="851877" cy="422031"/>
            </a:xfrm>
            <a:prstGeom prst="rect">
              <a:avLst/>
            </a:prstGeom>
            <a:solidFill>
              <a:srgbClr val="FFFEED"/>
            </a:solidFill>
            <a:ln>
              <a:solidFill>
                <a:schemeClr val="tx1"/>
              </a:solidFill>
            </a:ln>
          </p:spPr>
          <p:txBody>
            <a:bodyPr wrap="square" lIns="50409" tIns="50409" rIns="50409" bIns="50409" rtlCol="0" anchor="ctr" anchorCtr="0">
              <a:noAutofit/>
            </a:bodyPr>
            <a:lstStyle/>
            <a:p>
              <a:pPr algn="ctr">
                <a:spcAft>
                  <a:spcPts val="554"/>
                </a:spcAft>
              </a:pPr>
              <a:r>
                <a:rPr lang="ru-RU" sz="1100" dirty="0">
                  <a:solidFill>
                    <a:srgbClr val="002060"/>
                  </a:solidFill>
                </a:rPr>
                <a:t>Учреждение</a:t>
              </a:r>
              <a:endParaRPr lang="en-US" sz="1100" dirty="0" err="1">
                <a:solidFill>
                  <a:srgbClr val="002060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BF3B034-4FA5-C64E-8A26-C8A1AA190D69}"/>
                </a:ext>
              </a:extLst>
            </p:cNvPr>
            <p:cNvSpPr txBox="1"/>
            <p:nvPr/>
          </p:nvSpPr>
          <p:spPr>
            <a:xfrm>
              <a:off x="7263421" y="4274749"/>
              <a:ext cx="851877" cy="422031"/>
            </a:xfrm>
            <a:prstGeom prst="rect">
              <a:avLst/>
            </a:prstGeom>
            <a:solidFill>
              <a:srgbClr val="FFFEED"/>
            </a:solidFill>
            <a:ln>
              <a:solidFill>
                <a:schemeClr val="tx1"/>
              </a:solidFill>
            </a:ln>
          </p:spPr>
          <p:txBody>
            <a:bodyPr wrap="square" lIns="50409" tIns="50409" rIns="50409" bIns="50409" rtlCol="0" anchor="ctr" anchorCtr="0">
              <a:noAutofit/>
            </a:bodyPr>
            <a:lstStyle/>
            <a:p>
              <a:pPr algn="ctr">
                <a:spcAft>
                  <a:spcPts val="554"/>
                </a:spcAft>
              </a:pPr>
              <a:r>
                <a:rPr lang="ru-RU" sz="1100" dirty="0">
                  <a:solidFill>
                    <a:srgbClr val="002060"/>
                  </a:solidFill>
                </a:rPr>
                <a:t>Учреждение</a:t>
              </a:r>
              <a:endParaRPr lang="en-US" sz="1100" dirty="0" err="1">
                <a:solidFill>
                  <a:srgbClr val="002060"/>
                </a:solidFill>
              </a:endParaRPr>
            </a:p>
          </p:txBody>
        </p:sp>
        <p:cxnSp>
          <p:nvCxnSpPr>
            <p:cNvPr id="22" name="Elbow Connector 25">
              <a:extLst>
                <a:ext uri="{FF2B5EF4-FFF2-40B4-BE49-F238E27FC236}">
                  <a16:creationId xmlns:a16="http://schemas.microsoft.com/office/drawing/2014/main" id="{FA4AEA3B-5174-4B4B-A423-60AE01E26011}"/>
                </a:ext>
              </a:extLst>
            </p:cNvPr>
            <p:cNvCxnSpPr>
              <a:stCxn id="18" idx="2"/>
              <a:endCxn id="19" idx="0"/>
            </p:cNvCxnSpPr>
            <p:nvPr/>
          </p:nvCxnSpPr>
          <p:spPr>
            <a:xfrm rot="5400000">
              <a:off x="6013986" y="3623190"/>
              <a:ext cx="279302" cy="1023816"/>
            </a:xfrm>
            <a:prstGeom prst="bentConnector3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lbow Connector 26">
              <a:extLst>
                <a:ext uri="{FF2B5EF4-FFF2-40B4-BE49-F238E27FC236}">
                  <a16:creationId xmlns:a16="http://schemas.microsoft.com/office/drawing/2014/main" id="{A1238E81-330F-AC40-BC9D-7BA534BBB654}"/>
                </a:ext>
              </a:extLst>
            </p:cNvPr>
            <p:cNvCxnSpPr>
              <a:stCxn id="18" idx="2"/>
              <a:endCxn id="21" idx="0"/>
            </p:cNvCxnSpPr>
            <p:nvPr/>
          </p:nvCxnSpPr>
          <p:spPr>
            <a:xfrm rot="16200000" flipH="1">
              <a:off x="7037801" y="3623190"/>
              <a:ext cx="279302" cy="1023815"/>
            </a:xfrm>
            <a:prstGeom prst="bentConnector3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7">
              <a:extLst>
                <a:ext uri="{FF2B5EF4-FFF2-40B4-BE49-F238E27FC236}">
                  <a16:creationId xmlns:a16="http://schemas.microsoft.com/office/drawing/2014/main" id="{A6E451CF-AA87-BA45-A815-AE1B3F4F6039}"/>
                </a:ext>
              </a:extLst>
            </p:cNvPr>
            <p:cNvCxnSpPr>
              <a:stCxn id="18" idx="2"/>
              <a:endCxn id="20" idx="0"/>
            </p:cNvCxnSpPr>
            <p:nvPr/>
          </p:nvCxnSpPr>
          <p:spPr>
            <a:xfrm>
              <a:off x="6665544" y="3995447"/>
              <a:ext cx="0" cy="27930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1E2554D-3D81-B74C-85B2-C203C6696798}"/>
                </a:ext>
              </a:extLst>
            </p:cNvPr>
            <p:cNvSpPr txBox="1"/>
            <p:nvPr/>
          </p:nvSpPr>
          <p:spPr>
            <a:xfrm>
              <a:off x="4548554" y="1860644"/>
              <a:ext cx="851877" cy="4220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lIns="50409" tIns="50409" rIns="50409" bIns="50409" rtlCol="0" anchor="ctr" anchorCtr="0">
              <a:noAutofit/>
            </a:bodyPr>
            <a:lstStyle/>
            <a:p>
              <a:pPr algn="ctr">
                <a:spcAft>
                  <a:spcPts val="554"/>
                </a:spcAft>
              </a:pPr>
              <a:r>
                <a:rPr lang="ru-RU" sz="1100" dirty="0">
                  <a:solidFill>
                    <a:srgbClr val="002060"/>
                  </a:solidFill>
                </a:rPr>
                <a:t>ГРБС</a:t>
              </a:r>
              <a:endParaRPr lang="en-US" sz="1100" dirty="0" err="1">
                <a:solidFill>
                  <a:srgbClr val="002060"/>
                </a:solidFill>
              </a:endParaRPr>
            </a:p>
          </p:txBody>
        </p:sp>
        <p:cxnSp>
          <p:nvCxnSpPr>
            <p:cNvPr id="26" name="Elbow Connector 32">
              <a:extLst>
                <a:ext uri="{FF2B5EF4-FFF2-40B4-BE49-F238E27FC236}">
                  <a16:creationId xmlns:a16="http://schemas.microsoft.com/office/drawing/2014/main" id="{821549EE-F134-1B4E-8AE1-EBF5731F4B49}"/>
                </a:ext>
              </a:extLst>
            </p:cNvPr>
            <p:cNvCxnSpPr>
              <a:stCxn id="11" idx="0"/>
              <a:endCxn id="25" idx="2"/>
            </p:cNvCxnSpPr>
            <p:nvPr/>
          </p:nvCxnSpPr>
          <p:spPr>
            <a:xfrm rot="5400000" flipH="1" flipV="1">
              <a:off x="3483597" y="2082521"/>
              <a:ext cx="1290740" cy="1691050"/>
            </a:xfrm>
            <a:prstGeom prst="bentConnector3">
              <a:avLst>
                <a:gd name="adj1" fmla="val 10037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Elbow Connector 34">
              <a:extLst>
                <a:ext uri="{FF2B5EF4-FFF2-40B4-BE49-F238E27FC236}">
                  <a16:creationId xmlns:a16="http://schemas.microsoft.com/office/drawing/2014/main" id="{017D1B0B-3C89-E248-9E37-3733132C1A59}"/>
                </a:ext>
              </a:extLst>
            </p:cNvPr>
            <p:cNvCxnSpPr>
              <a:stCxn id="18" idx="0"/>
              <a:endCxn id="25" idx="2"/>
            </p:cNvCxnSpPr>
            <p:nvPr/>
          </p:nvCxnSpPr>
          <p:spPr>
            <a:xfrm rot="16200000" flipV="1">
              <a:off x="5174649" y="2082521"/>
              <a:ext cx="1290741" cy="1691051"/>
            </a:xfrm>
            <a:prstGeom prst="bentConnector3">
              <a:avLst>
                <a:gd name="adj1" fmla="val 10037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36">
              <a:extLst>
                <a:ext uri="{FF2B5EF4-FFF2-40B4-BE49-F238E27FC236}">
                  <a16:creationId xmlns:a16="http://schemas.microsoft.com/office/drawing/2014/main" id="{9653E236-5F93-404E-9553-CC12120CF518}"/>
                </a:ext>
              </a:extLst>
            </p:cNvPr>
            <p:cNvCxnSpPr>
              <a:stCxn id="25" idx="0"/>
            </p:cNvCxnSpPr>
            <p:nvPr/>
          </p:nvCxnSpPr>
          <p:spPr>
            <a:xfrm flipH="1" flipV="1">
              <a:off x="4974492" y="1392434"/>
              <a:ext cx="1" cy="46821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F82E05F-65B7-9947-85F8-A1DC384EAA84}"/>
                </a:ext>
              </a:extLst>
            </p:cNvPr>
            <p:cNvSpPr txBox="1"/>
            <p:nvPr/>
          </p:nvSpPr>
          <p:spPr>
            <a:xfrm>
              <a:off x="568575" y="4167382"/>
              <a:ext cx="1213044" cy="529397"/>
            </a:xfrm>
            <a:prstGeom prst="rect">
              <a:avLst/>
            </a:prstGeom>
            <a:noFill/>
          </p:spPr>
          <p:txBody>
            <a:bodyPr wrap="square" lIns="50409" tIns="50409" rIns="50409" bIns="50409" rtlCol="0">
              <a:noAutofit/>
            </a:bodyPr>
            <a:lstStyle/>
            <a:p>
              <a:pPr>
                <a:spcAft>
                  <a:spcPts val="554"/>
                </a:spcAft>
              </a:pPr>
              <a:r>
                <a:rPr lang="ru-RU" sz="1100" i="1" dirty="0">
                  <a:solidFill>
                    <a:srgbClr val="002060"/>
                  </a:solidFill>
                </a:rPr>
                <a:t>Справка</a:t>
              </a:r>
            </a:p>
            <a:p>
              <a:pPr>
                <a:spcAft>
                  <a:spcPts val="554"/>
                </a:spcAft>
              </a:pPr>
              <a:r>
                <a:rPr lang="ru-RU" sz="1100" i="1" dirty="0">
                  <a:solidFill>
                    <a:srgbClr val="002060"/>
                  </a:solidFill>
                </a:rPr>
                <a:t>ф. 0503725</a:t>
              </a:r>
              <a:endParaRPr lang="en-US" sz="1100" i="1" dirty="0" err="1">
                <a:solidFill>
                  <a:srgbClr val="002060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06DE846-38F2-4941-93CD-0674D4F485E9}"/>
                </a:ext>
              </a:extLst>
            </p:cNvPr>
            <p:cNvSpPr txBox="1"/>
            <p:nvPr/>
          </p:nvSpPr>
          <p:spPr>
            <a:xfrm>
              <a:off x="600260" y="3046365"/>
              <a:ext cx="2345892" cy="727196"/>
            </a:xfrm>
            <a:prstGeom prst="rect">
              <a:avLst/>
            </a:prstGeom>
            <a:noFill/>
          </p:spPr>
          <p:txBody>
            <a:bodyPr wrap="square" lIns="50409" tIns="50409" rIns="50409" bIns="50409" rtlCol="0">
              <a:noAutofit/>
            </a:bodyPr>
            <a:lstStyle/>
            <a:p>
              <a:pPr>
                <a:spcAft>
                  <a:spcPts val="554"/>
                </a:spcAft>
              </a:pPr>
              <a:r>
                <a:rPr lang="ru-RU" sz="1100" i="1" dirty="0">
                  <a:solidFill>
                    <a:srgbClr val="002060"/>
                  </a:solidFill>
                </a:rPr>
                <a:t>Справка ф. 0503125</a:t>
              </a:r>
            </a:p>
            <a:p>
              <a:pPr>
                <a:spcAft>
                  <a:spcPts val="554"/>
                </a:spcAft>
              </a:pPr>
              <a:r>
                <a:rPr lang="ru-RU" sz="1100" i="1" dirty="0">
                  <a:solidFill>
                    <a:srgbClr val="002060"/>
                  </a:solidFill>
                </a:rPr>
                <a:t>Сведения о показателях по сегментам</a:t>
              </a:r>
              <a:endParaRPr lang="en-US" sz="1100" i="1" dirty="0" err="1">
                <a:solidFill>
                  <a:srgbClr val="002060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1A721DA-3B37-1A49-B455-A4444FC5D1C6}"/>
                </a:ext>
              </a:extLst>
            </p:cNvPr>
            <p:cNvSpPr txBox="1"/>
            <p:nvPr/>
          </p:nvSpPr>
          <p:spPr>
            <a:xfrm>
              <a:off x="587052" y="1409853"/>
              <a:ext cx="2345892" cy="529397"/>
            </a:xfrm>
            <a:prstGeom prst="rect">
              <a:avLst/>
            </a:prstGeom>
            <a:noFill/>
          </p:spPr>
          <p:txBody>
            <a:bodyPr wrap="square" lIns="50409" tIns="50409" rIns="50409" bIns="50409" rtlCol="0">
              <a:noAutofit/>
            </a:bodyPr>
            <a:lstStyle/>
            <a:p>
              <a:pPr>
                <a:spcAft>
                  <a:spcPts val="554"/>
                </a:spcAft>
              </a:pPr>
              <a:r>
                <a:rPr lang="ru-RU" sz="1100" i="1" dirty="0">
                  <a:solidFill>
                    <a:srgbClr val="002060"/>
                  </a:solidFill>
                </a:rPr>
                <a:t>Справка ф. 0503125</a:t>
              </a:r>
            </a:p>
            <a:p>
              <a:pPr>
                <a:spcAft>
                  <a:spcPts val="554"/>
                </a:spcAft>
              </a:pPr>
              <a:r>
                <a:rPr lang="ru-RU" sz="1100" i="1" dirty="0">
                  <a:solidFill>
                    <a:srgbClr val="002060"/>
                  </a:solidFill>
                </a:rPr>
                <a:t>Сведения о показателях по сегментам</a:t>
              </a:r>
              <a:endParaRPr lang="en-US" sz="1100" i="1" dirty="0" err="1">
                <a:solidFill>
                  <a:srgbClr val="002060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EBEB021-735E-304E-911C-B3A2A01BD637}"/>
                </a:ext>
              </a:extLst>
            </p:cNvPr>
            <p:cNvSpPr txBox="1"/>
            <p:nvPr/>
          </p:nvSpPr>
          <p:spPr>
            <a:xfrm>
              <a:off x="3770629" y="2871818"/>
              <a:ext cx="851877" cy="422031"/>
            </a:xfrm>
            <a:prstGeom prst="rect">
              <a:avLst/>
            </a:prstGeom>
            <a:solidFill>
              <a:srgbClr val="F2F4F8"/>
            </a:solidFill>
            <a:ln>
              <a:solidFill>
                <a:schemeClr val="tx1"/>
              </a:solidFill>
            </a:ln>
          </p:spPr>
          <p:txBody>
            <a:bodyPr wrap="square" lIns="50409" tIns="50409" rIns="50409" bIns="50409" rtlCol="0" anchor="ctr" anchorCtr="0">
              <a:noAutofit/>
            </a:bodyPr>
            <a:lstStyle/>
            <a:p>
              <a:pPr algn="ctr">
                <a:spcAft>
                  <a:spcPts val="554"/>
                </a:spcAft>
              </a:pPr>
              <a:r>
                <a:rPr lang="ru-RU" sz="1100" dirty="0">
                  <a:solidFill>
                    <a:srgbClr val="002060"/>
                  </a:solidFill>
                </a:rPr>
                <a:t>Учреждение</a:t>
              </a:r>
              <a:endParaRPr lang="en-US" sz="1100" dirty="0" err="1">
                <a:solidFill>
                  <a:srgbClr val="002060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401D63E-F9D4-5649-A80A-8CDB0BE1045C}"/>
                </a:ext>
              </a:extLst>
            </p:cNvPr>
            <p:cNvSpPr txBox="1"/>
            <p:nvPr/>
          </p:nvSpPr>
          <p:spPr>
            <a:xfrm>
              <a:off x="5320626" y="2871818"/>
              <a:ext cx="851877" cy="422031"/>
            </a:xfrm>
            <a:prstGeom prst="rect">
              <a:avLst/>
            </a:prstGeom>
            <a:solidFill>
              <a:srgbClr val="F2F4F8"/>
            </a:solidFill>
            <a:ln>
              <a:solidFill>
                <a:schemeClr val="tx1"/>
              </a:solidFill>
            </a:ln>
          </p:spPr>
          <p:txBody>
            <a:bodyPr wrap="square" lIns="50409" tIns="50409" rIns="50409" bIns="50409" rtlCol="0" anchor="ctr" anchorCtr="0">
              <a:noAutofit/>
            </a:bodyPr>
            <a:lstStyle/>
            <a:p>
              <a:pPr algn="ctr">
                <a:spcAft>
                  <a:spcPts val="554"/>
                </a:spcAft>
              </a:pPr>
              <a:r>
                <a:rPr lang="ru-RU" sz="1100" dirty="0">
                  <a:solidFill>
                    <a:srgbClr val="002060"/>
                  </a:solidFill>
                </a:rPr>
                <a:t>Учреждение</a:t>
              </a:r>
              <a:endParaRPr lang="en-US" sz="1100" dirty="0" err="1">
                <a:solidFill>
                  <a:srgbClr val="002060"/>
                </a:solidFill>
              </a:endParaRPr>
            </a:p>
          </p:txBody>
        </p:sp>
        <p:cxnSp>
          <p:nvCxnSpPr>
            <p:cNvPr id="35" name="Elbow Connector 50">
              <a:extLst>
                <a:ext uri="{FF2B5EF4-FFF2-40B4-BE49-F238E27FC236}">
                  <a16:creationId xmlns:a16="http://schemas.microsoft.com/office/drawing/2014/main" id="{2418C173-7E13-024E-8F82-C8DF26982980}"/>
                </a:ext>
              </a:extLst>
            </p:cNvPr>
            <p:cNvCxnSpPr>
              <a:stCxn id="33" idx="0"/>
              <a:endCxn id="25" idx="2"/>
            </p:cNvCxnSpPr>
            <p:nvPr/>
          </p:nvCxnSpPr>
          <p:spPr>
            <a:xfrm rot="5400000" flipH="1" flipV="1">
              <a:off x="4290958" y="2188284"/>
              <a:ext cx="589143" cy="777926"/>
            </a:xfrm>
            <a:prstGeom prst="bentConnector3">
              <a:avLst>
                <a:gd name="adj1" fmla="val 24795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Elbow Connector 53">
              <a:extLst>
                <a:ext uri="{FF2B5EF4-FFF2-40B4-BE49-F238E27FC236}">
                  <a16:creationId xmlns:a16="http://schemas.microsoft.com/office/drawing/2014/main" id="{0C853843-3E81-F240-AF61-3251EFFA3600}"/>
                </a:ext>
              </a:extLst>
            </p:cNvPr>
            <p:cNvCxnSpPr>
              <a:stCxn id="34" idx="0"/>
              <a:endCxn id="25" idx="2"/>
            </p:cNvCxnSpPr>
            <p:nvPr/>
          </p:nvCxnSpPr>
          <p:spPr>
            <a:xfrm rot="16200000" flipV="1">
              <a:off x="5065958" y="2191210"/>
              <a:ext cx="589143" cy="772072"/>
            </a:xfrm>
            <a:prstGeom prst="bentConnector3">
              <a:avLst>
                <a:gd name="adj1" fmla="val 24795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91F1F18-07EE-9D4B-80B7-4B5803C51B8D}"/>
                </a:ext>
              </a:extLst>
            </p:cNvPr>
            <p:cNvSpPr txBox="1"/>
            <p:nvPr/>
          </p:nvSpPr>
          <p:spPr>
            <a:xfrm>
              <a:off x="1589832" y="2642160"/>
              <a:ext cx="1791834" cy="297696"/>
            </a:xfrm>
            <a:prstGeom prst="rect">
              <a:avLst/>
            </a:prstGeom>
            <a:noFill/>
          </p:spPr>
          <p:txBody>
            <a:bodyPr wrap="square" lIns="50409" tIns="50409" rIns="50409" bIns="50409" rtlCol="0">
              <a:noAutofit/>
            </a:bodyPr>
            <a:lstStyle/>
            <a:p>
              <a:pPr algn="ctr">
                <a:spcAft>
                  <a:spcPts val="554"/>
                </a:spcAft>
              </a:pPr>
              <a:r>
                <a:rPr lang="ru-RU" sz="1100" i="1" dirty="0">
                  <a:solidFill>
                    <a:srgbClr val="002060"/>
                  </a:solidFill>
                </a:rPr>
                <a:t>Справка ф. 0503725</a:t>
              </a:r>
              <a:endParaRPr lang="en-US" sz="1100" i="1" dirty="0" err="1">
                <a:solidFill>
                  <a:srgbClr val="002060"/>
                </a:solidFill>
              </a:endParaRPr>
            </a:p>
          </p:txBody>
        </p:sp>
        <p:cxnSp>
          <p:nvCxnSpPr>
            <p:cNvPr id="38" name="Straight Arrow Connector 75">
              <a:extLst>
                <a:ext uri="{FF2B5EF4-FFF2-40B4-BE49-F238E27FC236}">
                  <a16:creationId xmlns:a16="http://schemas.microsoft.com/office/drawing/2014/main" id="{10AD6B03-2D87-0E4E-ABB2-EBD30CA419B3}"/>
                </a:ext>
              </a:extLst>
            </p:cNvPr>
            <p:cNvCxnSpPr>
              <a:stCxn id="30" idx="0"/>
            </p:cNvCxnSpPr>
            <p:nvPr/>
          </p:nvCxnSpPr>
          <p:spPr>
            <a:xfrm flipH="1" flipV="1">
              <a:off x="1175096" y="3773562"/>
              <a:ext cx="1" cy="3938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76">
              <a:extLst>
                <a:ext uri="{FF2B5EF4-FFF2-40B4-BE49-F238E27FC236}">
                  <a16:creationId xmlns:a16="http://schemas.microsoft.com/office/drawing/2014/main" id="{438A9E56-05F7-594B-B0D7-EBA3522B04E3}"/>
                </a:ext>
              </a:extLst>
            </p:cNvPr>
            <p:cNvCxnSpPr/>
            <p:nvPr/>
          </p:nvCxnSpPr>
          <p:spPr>
            <a:xfrm flipV="1">
              <a:off x="1205817" y="2105397"/>
              <a:ext cx="965" cy="87435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78">
              <a:extLst>
                <a:ext uri="{FF2B5EF4-FFF2-40B4-BE49-F238E27FC236}">
                  <a16:creationId xmlns:a16="http://schemas.microsoft.com/office/drawing/2014/main" id="{B7A85B2B-B65D-3846-8951-10E61B23C2B6}"/>
                </a:ext>
              </a:extLst>
            </p:cNvPr>
            <p:cNvCxnSpPr/>
            <p:nvPr/>
          </p:nvCxnSpPr>
          <p:spPr>
            <a:xfrm flipH="1" flipV="1">
              <a:off x="2119906" y="2168219"/>
              <a:ext cx="1" cy="3938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71385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500" y="132661"/>
            <a:ext cx="85107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02060"/>
                </a:solidFill>
                <a:latin typeface="Bookman Old Style" charset="0"/>
                <a:ea typeface="Bookman Old Style" charset="0"/>
                <a:cs typeface="Bookman Old Style" charset="0"/>
              </a:rPr>
              <a:t>Сведения по сегментам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18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10814" y="902102"/>
            <a:ext cx="85119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charset="0"/>
                <a:ea typeface="Times New Roman" charset="0"/>
                <a:cs typeface="Times New Roman" charset="0"/>
              </a:rPr>
              <a:t>Устанавливает правила раскрытия сведений о показателях бухгалтерской (финансовой) отчетности </a:t>
            </a:r>
            <a:r>
              <a:rPr lang="ru-RU" sz="2000" b="1" dirty="0">
                <a:latin typeface="Times New Roman" charset="0"/>
                <a:ea typeface="Times New Roman" charset="0"/>
                <a:cs typeface="Times New Roman" charset="0"/>
              </a:rPr>
              <a:t>по сегментам в составе годовой отчетности</a:t>
            </a:r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623047" y="1625599"/>
          <a:ext cx="8199755" cy="46810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077551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2661"/>
            <a:ext cx="85822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02060"/>
                </a:solidFill>
                <a:latin typeface="Bookman Old Style" charset="0"/>
                <a:ea typeface="Bookman Old Style" charset="0"/>
                <a:cs typeface="Bookman Old Style" charset="0"/>
              </a:rPr>
              <a:t>Сведения по сегментам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19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88259" y="902102"/>
            <a:ext cx="8794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  <a:t>По каждому сегменту субъект отчетности раскрывает данные о</a:t>
            </a:r>
            <a:r>
              <a:rPr lang="mr-IN" sz="2400" dirty="0">
                <a:latin typeface="Times New Roman" charset="0"/>
                <a:ea typeface="Times New Roman" charset="0"/>
                <a:cs typeface="Times New Roman" charset="0"/>
              </a:rPr>
              <a:t>…</a:t>
            </a:r>
            <a:endParaRPr lang="ru-RU" sz="24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309283" y="1625599"/>
          <a:ext cx="8513520" cy="46810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7418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31740" y="6386"/>
            <a:ext cx="48245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Структура Пояснительной записки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ea typeface="Bookman Old Style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2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CA02CEEA-69CE-0B46-B340-8C7040F350AC}"/>
              </a:ext>
            </a:extLst>
          </p:cNvPr>
          <p:cNvSpPr txBox="1"/>
          <p:nvPr/>
        </p:nvSpPr>
        <p:spPr>
          <a:xfrm>
            <a:off x="3455876" y="512676"/>
            <a:ext cx="2376264" cy="46805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ПЗ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C5952A80-980A-2C49-B327-335A4970B73A}"/>
              </a:ext>
            </a:extLst>
          </p:cNvPr>
          <p:cNvCxnSpPr>
            <a:stCxn id="4" idx="2"/>
          </p:cNvCxnSpPr>
          <p:nvPr/>
        </p:nvCxnSpPr>
        <p:spPr>
          <a:xfrm>
            <a:off x="4644008" y="980728"/>
            <a:ext cx="0" cy="3235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CB7CEECA-4D14-A348-AFC0-A9D036BDF3BB}"/>
              </a:ext>
            </a:extLst>
          </p:cNvPr>
          <p:cNvCxnSpPr>
            <a:cxnSpLocks/>
          </p:cNvCxnSpPr>
          <p:nvPr/>
        </p:nvCxnSpPr>
        <p:spPr>
          <a:xfrm>
            <a:off x="753036" y="1340282"/>
            <a:ext cx="786996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6CEEF93-36C8-8F40-B188-05895EAE3A9F}"/>
              </a:ext>
            </a:extLst>
          </p:cNvPr>
          <p:cNvSpPr txBox="1"/>
          <p:nvPr/>
        </p:nvSpPr>
        <p:spPr>
          <a:xfrm>
            <a:off x="107504" y="1766405"/>
            <a:ext cx="1504452" cy="4680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C9CC139-C40D-B04E-A497-23589CAF9C96}"/>
              </a:ext>
            </a:extLst>
          </p:cNvPr>
          <p:cNvSpPr txBox="1"/>
          <p:nvPr/>
        </p:nvSpPr>
        <p:spPr>
          <a:xfrm>
            <a:off x="2060353" y="1769481"/>
            <a:ext cx="1243348" cy="4680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FFB7C4-5764-5040-BF88-E1D6B429D55E}"/>
              </a:ext>
            </a:extLst>
          </p:cNvPr>
          <p:cNvSpPr txBox="1"/>
          <p:nvPr/>
        </p:nvSpPr>
        <p:spPr>
          <a:xfrm>
            <a:off x="3963787" y="1766026"/>
            <a:ext cx="1243348" cy="4680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AC04E7-1EC8-2C45-A156-B07E61D93D72}"/>
              </a:ext>
            </a:extLst>
          </p:cNvPr>
          <p:cNvSpPr txBox="1"/>
          <p:nvPr/>
        </p:nvSpPr>
        <p:spPr>
          <a:xfrm>
            <a:off x="5867221" y="1766026"/>
            <a:ext cx="1243348" cy="4680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234D3C-C338-9F41-92AF-5378162558E4}"/>
              </a:ext>
            </a:extLst>
          </p:cNvPr>
          <p:cNvSpPr txBox="1"/>
          <p:nvPr/>
        </p:nvSpPr>
        <p:spPr>
          <a:xfrm>
            <a:off x="7744207" y="1766026"/>
            <a:ext cx="1243348" cy="4680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5</a:t>
            </a:r>
          </a:p>
        </p:txBody>
      </p: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D9D4B4AA-6EBD-2545-9E53-8689ECD5FBC3}"/>
              </a:ext>
            </a:extLst>
          </p:cNvPr>
          <p:cNvCxnSpPr>
            <a:cxnSpLocks/>
            <a:endCxn id="15" idx="0"/>
          </p:cNvCxnSpPr>
          <p:nvPr/>
        </p:nvCxnSpPr>
        <p:spPr>
          <a:xfrm>
            <a:off x="2682027" y="1379363"/>
            <a:ext cx="0" cy="3901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908B2FD6-751E-C949-8192-FD5BDA30497B}"/>
              </a:ext>
            </a:extLst>
          </p:cNvPr>
          <p:cNvCxnSpPr>
            <a:cxnSpLocks/>
          </p:cNvCxnSpPr>
          <p:nvPr/>
        </p:nvCxnSpPr>
        <p:spPr>
          <a:xfrm>
            <a:off x="4627916" y="1402307"/>
            <a:ext cx="0" cy="3901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282DE677-083A-2C4D-A7C9-D3AB1E7038BA}"/>
              </a:ext>
            </a:extLst>
          </p:cNvPr>
          <p:cNvCxnSpPr>
            <a:cxnSpLocks/>
          </p:cNvCxnSpPr>
          <p:nvPr/>
        </p:nvCxnSpPr>
        <p:spPr>
          <a:xfrm>
            <a:off x="6516216" y="1402307"/>
            <a:ext cx="0" cy="3901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0D627968-EE3E-A345-9B26-2943BE769058}"/>
              </a:ext>
            </a:extLst>
          </p:cNvPr>
          <p:cNvCxnSpPr>
            <a:cxnSpLocks/>
          </p:cNvCxnSpPr>
          <p:nvPr/>
        </p:nvCxnSpPr>
        <p:spPr>
          <a:xfrm>
            <a:off x="8573013" y="1376286"/>
            <a:ext cx="0" cy="3901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1CD8C700-0DE5-4B43-A873-A508E669017A}"/>
              </a:ext>
            </a:extLst>
          </p:cNvPr>
          <p:cNvCxnSpPr>
            <a:cxnSpLocks/>
          </p:cNvCxnSpPr>
          <p:nvPr/>
        </p:nvCxnSpPr>
        <p:spPr>
          <a:xfrm>
            <a:off x="736944" y="1340282"/>
            <a:ext cx="0" cy="3901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D936D77-6AB1-1F46-9BAE-2E0AA34FDE6F}"/>
              </a:ext>
            </a:extLst>
          </p:cNvPr>
          <p:cNvSpPr txBox="1"/>
          <p:nvPr/>
        </p:nvSpPr>
        <p:spPr>
          <a:xfrm>
            <a:off x="107504" y="2380206"/>
            <a:ext cx="1504452" cy="44736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ctr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</a:t>
            </a:r>
          </a:p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Г(М)УП, КП и изменение их кол-ва</a:t>
            </a:r>
          </a:p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состава бюджетных полномочий</a:t>
            </a:r>
          </a:p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полномочий по ведению учета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Иная инфо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F91E3F1-6043-ED4C-A656-D86FBC080331}"/>
              </a:ext>
            </a:extLst>
          </p:cNvPr>
          <p:cNvSpPr txBox="1"/>
          <p:nvPr/>
        </p:nvSpPr>
        <p:spPr>
          <a:xfrm>
            <a:off x="1907704" y="2384398"/>
            <a:ext cx="1504452" cy="44736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ctr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Техническое состояние,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эффектив-ность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использо-вания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обеспечен-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основными фондами</a:t>
            </a:r>
          </a:p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Иная инфо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715ED5E-7532-444E-A567-21FCA683917E}"/>
              </a:ext>
            </a:extLst>
          </p:cNvPr>
          <p:cNvSpPr txBox="1"/>
          <p:nvPr/>
        </p:nvSpPr>
        <p:spPr>
          <a:xfrm>
            <a:off x="3859636" y="2380206"/>
            <a:ext cx="1504452" cy="44736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ctr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3</a:t>
            </a:r>
          </a:p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0503164</a:t>
            </a:r>
          </a:p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0503166</a:t>
            </a:r>
          </a:p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0503167</a:t>
            </a:r>
          </a:p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текстовый частей по нацпроектам</a:t>
            </a:r>
          </a:p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Иная инфо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4558C6F-5B52-9E41-BAF4-955CD4E456AD}"/>
              </a:ext>
            </a:extLst>
          </p:cNvPr>
          <p:cNvSpPr txBox="1"/>
          <p:nvPr/>
        </p:nvSpPr>
        <p:spPr>
          <a:xfrm>
            <a:off x="5767848" y="2384884"/>
            <a:ext cx="1504452" cy="44736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ctr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0503168</a:t>
            </a:r>
          </a:p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0503169</a:t>
            </a:r>
          </a:p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0503171</a:t>
            </a:r>
          </a:p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0503172</a:t>
            </a:r>
          </a:p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0503173</a:t>
            </a:r>
          </a:p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0503174</a:t>
            </a:r>
          </a:p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0503175</a:t>
            </a:r>
          </a:p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0503178</a:t>
            </a:r>
          </a:p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0503190</a:t>
            </a:r>
          </a:p>
          <a:p>
            <a:pPr algn="ctr">
              <a:spcAft>
                <a:spcPts val="600"/>
              </a:spcAft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Некасса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ДЗ/КЗ</a:t>
            </a:r>
          </a:p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Иная инфо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702D5DD-3DFE-774D-9590-5B28E90FCC13}"/>
              </a:ext>
            </a:extLst>
          </p:cNvPr>
          <p:cNvSpPr txBox="1"/>
          <p:nvPr/>
        </p:nvSpPr>
        <p:spPr>
          <a:xfrm>
            <a:off x="7576181" y="2384884"/>
            <a:ext cx="1504452" cy="44736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ctr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4</a:t>
            </a:r>
          </a:p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6</a:t>
            </a:r>
          </a:p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0503296</a:t>
            </a:r>
          </a:p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форм</a:t>
            </a:r>
          </a:p>
          <a:p>
            <a:pPr algn="ctr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Иная инфо</a:t>
            </a:r>
          </a:p>
        </p:txBody>
      </p:sp>
    </p:spTree>
    <p:extLst>
      <p:ext uri="{BB962C8B-B14F-4D97-AF65-F5344CB8AC3E}">
        <p14:creationId xmlns:p14="http://schemas.microsoft.com/office/powerpoint/2010/main" val="19594209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Connector 16"/>
          <p:cNvCxnSpPr/>
          <p:nvPr/>
        </p:nvCxnSpPr>
        <p:spPr>
          <a:xfrm>
            <a:off x="8511789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424428" y="179386"/>
            <a:ext cx="581023" cy="365125"/>
          </a:xfrm>
        </p:spPr>
        <p:txBody>
          <a:bodyPr/>
          <a:lstStyle/>
          <a:p>
            <a:fld id="{B2D350B4-811D-9C49-8D4A-B431FFD45952}" type="slidenum">
              <a:rPr lang="en-US" b="1" smtClean="0">
                <a:solidFill>
                  <a:srgbClr val="C79023"/>
                </a:solidFill>
              </a:rPr>
              <a:pPr/>
              <a:t>20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D2BE57DE-FA7A-44BC-B8D6-F3B300F4C69D}"/>
              </a:ext>
            </a:extLst>
          </p:cNvPr>
          <p:cNvSpPr txBox="1">
            <a:spLocks/>
          </p:cNvSpPr>
          <p:nvPr/>
        </p:nvSpPr>
        <p:spPr>
          <a:xfrm>
            <a:off x="739389" y="3085807"/>
            <a:ext cx="7772400" cy="9597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000" b="1" dirty="0">
                <a:solidFill>
                  <a:srgbClr val="077A3E"/>
                </a:solidFill>
              </a:rPr>
              <a:t>СПАСИБО ЗА ВНИМАНИЕ!</a:t>
            </a:r>
            <a:endParaRPr lang="en-GB" sz="5000" b="1" u="sng" dirty="0">
              <a:solidFill>
                <a:srgbClr val="C79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403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3748" y="85012"/>
            <a:ext cx="46445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Пояснительная записка. Раздел 1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ea typeface="Bookman Old Style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3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4A84FC4-70AB-EF49-A8DF-4C9EF822B8C9}"/>
              </a:ext>
            </a:extLst>
          </p:cNvPr>
          <p:cNvSpPr txBox="1"/>
          <p:nvPr/>
        </p:nvSpPr>
        <p:spPr>
          <a:xfrm>
            <a:off x="179512" y="515899"/>
            <a:ext cx="8892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"Организационная структура субъекта бюджетной отчетности"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C3C18BB5-8D99-C440-912E-80B987EC4F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304402"/>
              </p:ext>
            </p:extLst>
          </p:nvPr>
        </p:nvGraphicFramePr>
        <p:xfrm>
          <a:off x="323527" y="1221744"/>
          <a:ext cx="8604957" cy="542513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230915">
                  <a:extLst>
                    <a:ext uri="{9D8B030D-6E8A-4147-A177-3AD203B41FA5}">
                      <a16:colId xmlns:a16="http://schemas.microsoft.com/office/drawing/2014/main" val="2878529277"/>
                    </a:ext>
                  </a:extLst>
                </a:gridCol>
                <a:gridCol w="717080">
                  <a:extLst>
                    <a:ext uri="{9D8B030D-6E8A-4147-A177-3AD203B41FA5}">
                      <a16:colId xmlns:a16="http://schemas.microsoft.com/office/drawing/2014/main" val="2506587987"/>
                    </a:ext>
                  </a:extLst>
                </a:gridCol>
                <a:gridCol w="1195133">
                  <a:extLst>
                    <a:ext uri="{9D8B030D-6E8A-4147-A177-3AD203B41FA5}">
                      <a16:colId xmlns:a16="http://schemas.microsoft.com/office/drawing/2014/main" val="187109598"/>
                    </a:ext>
                  </a:extLst>
                </a:gridCol>
                <a:gridCol w="2390266">
                  <a:extLst>
                    <a:ext uri="{9D8B030D-6E8A-4147-A177-3AD203B41FA5}">
                      <a16:colId xmlns:a16="http://schemas.microsoft.com/office/drawing/2014/main" val="389049345"/>
                    </a:ext>
                  </a:extLst>
                </a:gridCol>
                <a:gridCol w="2071563">
                  <a:extLst>
                    <a:ext uri="{9D8B030D-6E8A-4147-A177-3AD203B41FA5}">
                      <a16:colId xmlns:a16="http://schemas.microsoft.com/office/drawing/2014/main" val="1077250106"/>
                    </a:ext>
                  </a:extLst>
                </a:gridCol>
              </a:tblGrid>
              <a:tr h="3985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Показатель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Код строки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Значение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Правовое основание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Пояснения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40547622"/>
                  </a:ext>
                </a:extLst>
              </a:tr>
              <a:tr h="1885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4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46259564"/>
                  </a:ext>
                </a:extLst>
              </a:tr>
              <a:tr h="46284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Местонахождение учреждения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010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(юридический / почтовый адрес)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</a:rPr>
                        <a:t>-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>
                          <a:effectLst/>
                        </a:rPr>
                        <a:t>(адрес)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17820470"/>
                  </a:ext>
                </a:extLst>
              </a:tr>
              <a:tr h="42427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Организационно-праовая форма субъекта отчетности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020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(код согласно ОКОПФ)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</a:rPr>
                        <a:t>ОКОПФ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>
                          <a:effectLst/>
                        </a:rPr>
                        <a:t>(наименование согласно ОКОПФ)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47946911"/>
                  </a:ext>
                </a:extLst>
              </a:tr>
              <a:tr h="41141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</a:rPr>
                        <a:t>Изменение наименования субъекта отчетности за отчетный период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030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(да/нет)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</a:rPr>
                        <a:t>(№ и дата правового акта)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</a:rPr>
                        <a:t>(описание изменений)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23340294"/>
                  </a:ext>
                </a:extLst>
              </a:tr>
              <a:tr h="83568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Наименование органа, осуществляющего внешний государственный (муниципальный) финансовый контроль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050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-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</a:rPr>
                        <a:t>-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>
                          <a:effectLst/>
                        </a:rPr>
                        <a:t>(наименование органа)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76796830"/>
                  </a:ext>
                </a:extLst>
              </a:tr>
              <a:tr h="6711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Наличие государственных (муниципальных) унитарных и казенных предприятий</a:t>
                      </a:r>
                      <a:br>
                        <a:rPr lang="ru-RU" sz="1200" u="none" strike="noStrike">
                          <a:effectLst/>
                        </a:rPr>
                      </a:b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080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(да/нет)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</a:rPr>
                        <a:t>-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</a:rPr>
                        <a:t>(количество на конец отчетного периода при их наличии)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67259911"/>
                  </a:ext>
                </a:extLst>
              </a:tr>
              <a:tr h="84854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Изменения в количестве государственных (муниципальных) унитарных и казенных предприятий, произошедшие за отчетный период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090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(да/нет)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>
                          <a:effectLst/>
                        </a:rPr>
                        <a:t>(№ и дата правового акта)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</a:rPr>
                        <a:t>(описание изменений)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34586774"/>
                  </a:ext>
                </a:extLst>
              </a:tr>
              <a:tr h="61712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Изменение состава бюджетных полномочий, произошедшее в отчетном периоде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100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(да/нет)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>
                          <a:effectLst/>
                        </a:rPr>
                        <a:t>(№ и дата правового акта)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</a:rPr>
                        <a:t>(описание изменений)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35599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4197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3748" y="85012"/>
            <a:ext cx="46445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Пояснительная записка. Раздел 2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ea typeface="Bookman Old Style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4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4A84FC4-70AB-EF49-A8DF-4C9EF822B8C9}"/>
              </a:ext>
            </a:extLst>
          </p:cNvPr>
          <p:cNvSpPr txBox="1"/>
          <p:nvPr/>
        </p:nvSpPr>
        <p:spPr>
          <a:xfrm>
            <a:off x="179512" y="492125"/>
            <a:ext cx="8892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"Результаты деятельности учреждения"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80B15895-021B-964C-8381-D457DF6C20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298689"/>
              </p:ext>
            </p:extLst>
          </p:nvPr>
        </p:nvGraphicFramePr>
        <p:xfrm>
          <a:off x="251520" y="861456"/>
          <a:ext cx="8820979" cy="578809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368596">
                  <a:extLst>
                    <a:ext uri="{9D8B030D-6E8A-4147-A177-3AD203B41FA5}">
                      <a16:colId xmlns:a16="http://schemas.microsoft.com/office/drawing/2014/main" val="288772171"/>
                    </a:ext>
                  </a:extLst>
                </a:gridCol>
                <a:gridCol w="816757">
                  <a:extLst>
                    <a:ext uri="{9D8B030D-6E8A-4147-A177-3AD203B41FA5}">
                      <a16:colId xmlns:a16="http://schemas.microsoft.com/office/drawing/2014/main" val="1273480884"/>
                    </a:ext>
                  </a:extLst>
                </a:gridCol>
                <a:gridCol w="3430381">
                  <a:extLst>
                    <a:ext uri="{9D8B030D-6E8A-4147-A177-3AD203B41FA5}">
                      <a16:colId xmlns:a16="http://schemas.microsoft.com/office/drawing/2014/main" val="2662244864"/>
                    </a:ext>
                  </a:extLst>
                </a:gridCol>
                <a:gridCol w="2205245">
                  <a:extLst>
                    <a:ext uri="{9D8B030D-6E8A-4147-A177-3AD203B41FA5}">
                      <a16:colId xmlns:a16="http://schemas.microsoft.com/office/drawing/2014/main" val="3837618645"/>
                    </a:ext>
                  </a:extLst>
                </a:gridCol>
              </a:tblGrid>
              <a:tr h="1932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Показатель</a:t>
                      </a:r>
                      <a:endParaRPr lang="ru-RU" sz="12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Код строки</a:t>
                      </a:r>
                      <a:endParaRPr lang="ru-RU" sz="12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Критерии</a:t>
                      </a:r>
                      <a:endParaRPr lang="ru-RU" sz="12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Значение</a:t>
                      </a:r>
                      <a:endParaRPr lang="ru-RU" sz="12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82407431"/>
                  </a:ext>
                </a:extLst>
              </a:tr>
              <a:tr h="2190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4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09554575"/>
                  </a:ext>
                </a:extLst>
              </a:tr>
              <a:tr h="386511"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</a:rPr>
                        <a:t>Меры по повышению квалификации и переподготовке специалистов учреждения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010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количество специалистов, прошедших обучение, чел.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39923119"/>
                  </a:ext>
                </a:extLst>
              </a:tr>
              <a:tr h="4509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011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объем расходов, направленных на обучение, тыс.руб.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33242583"/>
                  </a:ext>
                </a:extLst>
              </a:tr>
              <a:tr h="4509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012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иной показатель: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6007166"/>
                  </a:ext>
                </a:extLst>
              </a:tr>
              <a:tr h="373627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Численность работников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020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средняя численность сотрудников за отчетный период, чел.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27096897"/>
                  </a:ext>
                </a:extLst>
              </a:tr>
              <a:tr h="3736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021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иной показатель: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94523126"/>
                  </a:ext>
                </a:extLst>
              </a:tr>
              <a:tr h="592650"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Имущество учреждения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030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балансовая и остаточная стоимости временно неэксплуатируемых (неиспользуемых) объектов основных средств, тыс.руб.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28438349"/>
                  </a:ext>
                </a:extLst>
              </a:tr>
              <a:tr h="5926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031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балансовая стоимость объектов основных средств, находящихся в эксплуатации и имеющих нулевую остаточную стоимость, тыс.руб.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54360031"/>
                  </a:ext>
                </a:extLst>
              </a:tr>
              <a:tr h="5926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032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</a:rPr>
                        <a:t>балансовая и остаточная стоимости объектов основных средств, изъятых из эксплуатации или удерживаемых до их выбытия, тыс.руб.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13240764"/>
                  </a:ext>
                </a:extLst>
              </a:tr>
              <a:tr h="360744">
                <a:tc rowSpan="4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Объемы закупок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040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количество заключенных в отчетном периоде контрактов (договров) по 44-ФЗ, шт.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17491588"/>
                  </a:ext>
                </a:extLst>
              </a:tr>
              <a:tr h="3993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041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общая сумма закюченных в отчетном периоде контрактов (договров) по 44-ФЗ, тыс. руб.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65657065"/>
                  </a:ext>
                </a:extLst>
              </a:tr>
              <a:tr h="3865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042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количество заключенных в отчетном периоде контрактов (договров) по 223-ФЗ, шт.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6965946"/>
                  </a:ext>
                </a:extLst>
              </a:tr>
              <a:tr h="3993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043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общая сумма закюченных в отчетном периоде контрактов (договров) по 223-ФЗ, тыс. руб.</a:t>
                      </a:r>
                      <a:endParaRPr lang="ru-RU" sz="12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85716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5124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3748" y="85012"/>
            <a:ext cx="46445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Пояснительная записка. Раздел 3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ea typeface="Bookman Old Style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5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4A84FC4-70AB-EF49-A8DF-4C9EF822B8C9}"/>
              </a:ext>
            </a:extLst>
          </p:cNvPr>
          <p:cNvSpPr txBox="1"/>
          <p:nvPr/>
        </p:nvSpPr>
        <p:spPr>
          <a:xfrm>
            <a:off x="179512" y="626687"/>
            <a:ext cx="8892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"Анализ отчета об исполнении бюджета субъектом бюджетной отчетности"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539D16-C31E-7948-8296-1BC16C8D275D}"/>
              </a:ext>
            </a:extLst>
          </p:cNvPr>
          <p:cNvSpPr txBox="1"/>
          <p:nvPr/>
        </p:nvSpPr>
        <p:spPr>
          <a:xfrm>
            <a:off x="168855" y="6021288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*** КС: при наличии показателя в графе 8 раздела 2 ф.0503164 «99 – Иные причины» заполнение этой строки графы 3 данной таблицы является обязательным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AE61FA24-29CB-5C46-AF92-84C66EAACC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450617"/>
              </p:ext>
            </p:extLst>
          </p:nvPr>
        </p:nvGraphicFramePr>
        <p:xfrm>
          <a:off x="173409" y="1176241"/>
          <a:ext cx="8764378" cy="470103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002611">
                  <a:extLst>
                    <a:ext uri="{9D8B030D-6E8A-4147-A177-3AD203B41FA5}">
                      <a16:colId xmlns:a16="http://schemas.microsoft.com/office/drawing/2014/main" val="444891901"/>
                    </a:ext>
                  </a:extLst>
                </a:gridCol>
                <a:gridCol w="1379578">
                  <a:extLst>
                    <a:ext uri="{9D8B030D-6E8A-4147-A177-3AD203B41FA5}">
                      <a16:colId xmlns:a16="http://schemas.microsoft.com/office/drawing/2014/main" val="1759271685"/>
                    </a:ext>
                  </a:extLst>
                </a:gridCol>
                <a:gridCol w="4382189">
                  <a:extLst>
                    <a:ext uri="{9D8B030D-6E8A-4147-A177-3AD203B41FA5}">
                      <a16:colId xmlns:a16="http://schemas.microsoft.com/office/drawing/2014/main" val="1015782878"/>
                    </a:ext>
                  </a:extLst>
                </a:gridCol>
              </a:tblGrid>
              <a:tr h="2462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Показатель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Код строки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Значение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08743677"/>
                  </a:ext>
                </a:extLst>
              </a:tr>
              <a:tr h="2407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1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2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3</a:t>
                      </a:r>
                      <a:endParaRPr lang="ru-RU" sz="13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73503817"/>
                  </a:ext>
                </a:extLst>
              </a:tr>
              <a:tr h="165078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>
                          <a:effectLst/>
                        </a:rPr>
                        <a:t>Отчет об исполнении бюджета (ф.0503127): причины отклонения суммы неисполненных назначений, отраженных в графе 9 по соответствующим строкам раздела «Доходы», от разницы показателей граф 4 и 8 по строке 010 «Доходы бюджета - всего»</a:t>
                      </a:r>
                      <a:endParaRPr lang="ru-RU" sz="13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010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(пояснения)</a:t>
                      </a:r>
                      <a:endParaRPr lang="ru-RU" sz="13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0398308"/>
                  </a:ext>
                </a:extLst>
              </a:tr>
              <a:tr h="704233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 dirty="0">
                          <a:effectLst/>
                        </a:rPr>
                        <a:t>Сведения об исполнении бюджета (ф.0503164): код "99 - Иные причины" по графе 8 раздела 2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020</a:t>
                      </a:r>
                      <a:endParaRPr lang="ru-RU" sz="13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(расшифровка иных причин)</a:t>
                      </a:r>
                      <a:endParaRPr lang="ru-RU" sz="13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19177593"/>
                  </a:ext>
                </a:extLst>
              </a:tr>
              <a:tr h="73871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>
                          <a:effectLst/>
                        </a:rPr>
                        <a:t>Сведения об исполнении бююджета (ф.0503164):  по графе 8 раздела 2 несколько причин одновременно</a:t>
                      </a:r>
                      <a:endParaRPr lang="ru-RU" sz="13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030</a:t>
                      </a:r>
                      <a:endParaRPr lang="ru-RU" sz="13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(расшифровка причин)</a:t>
                      </a:r>
                      <a:endParaRPr lang="ru-RU" sz="13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9914439"/>
                  </a:ext>
                </a:extLst>
              </a:tr>
              <a:tr h="112029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 dirty="0">
                          <a:effectLst/>
                        </a:rPr>
                        <a:t>Анализ исполнения текстовых статей закона (решения) о бюджете, касающихся приоритетных национальных проектов и имеющих отношение к деятельности субъекта бюджетной отчетности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040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(пояснения)</a:t>
                      </a:r>
                      <a:endParaRPr lang="ru-RU" sz="13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617886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3342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3748" y="85012"/>
            <a:ext cx="46445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Пояснительная записка. Раздел 3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ea typeface="Bookman Old Style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6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4A84FC4-70AB-EF49-A8DF-4C9EF822B8C9}"/>
              </a:ext>
            </a:extLst>
          </p:cNvPr>
          <p:cNvSpPr txBox="1"/>
          <p:nvPr/>
        </p:nvSpPr>
        <p:spPr>
          <a:xfrm>
            <a:off x="179512" y="728700"/>
            <a:ext cx="8892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Информация по разделу 3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"Анализ отчета об исполнении бюджета субъектом бюджетной отчетности"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539D16-C31E-7948-8296-1BC16C8D275D}"/>
              </a:ext>
            </a:extLst>
          </p:cNvPr>
          <p:cNvSpPr txBox="1"/>
          <p:nvPr/>
        </p:nvSpPr>
        <p:spPr>
          <a:xfrm>
            <a:off x="179512" y="2600908"/>
            <a:ext cx="87129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В случае, если в прогнозных данных по доходам на 2022 год имеются показатели по недействующим на отчетную дату КБК, в связи с признанием их утратившими силу в соответствии приказами о внесении изменений в Приказ от 08.06.2021 </a:t>
            </a:r>
            <a:r>
              <a:rPr lang="en-US" dirty="0"/>
              <a:t>N 75</a:t>
            </a:r>
            <a:r>
              <a:rPr lang="ru-RU" dirty="0"/>
              <a:t>н, в Сведениях (ф. 0503164) отражаются действующие на отчетную дату КБК в соответствии с Приказом от 08.06.2021 </a:t>
            </a:r>
            <a:r>
              <a:rPr lang="en-US" dirty="0"/>
              <a:t>N 75</a:t>
            </a:r>
            <a:r>
              <a:rPr lang="ru-RU" dirty="0"/>
              <a:t>н, при этом </a:t>
            </a:r>
            <a:r>
              <a:rPr lang="ru-RU" b="1" dirty="0">
                <a:solidFill>
                  <a:srgbClr val="C00000"/>
                </a:solidFill>
              </a:rPr>
              <a:t>в текстовой части Пояснительной записки </a:t>
            </a:r>
            <a:r>
              <a:rPr lang="ru-RU" dirty="0"/>
              <a:t>(ф. 0503160) </a:t>
            </a:r>
            <a:r>
              <a:rPr lang="ru-RU" b="1" dirty="0">
                <a:solidFill>
                  <a:srgbClr val="C00000"/>
                </a:solidFill>
              </a:rPr>
              <a:t>необходимо раскрыть</a:t>
            </a:r>
            <a:r>
              <a:rPr lang="ru-RU" dirty="0"/>
              <a:t> причины расхождения показателей Сведений (ф. 0503164) с прогнозными данными.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79C973-67F0-F74B-A410-86A514F72DCB}"/>
              </a:ext>
            </a:extLst>
          </p:cNvPr>
          <p:cNvSpPr txBox="1"/>
          <p:nvPr/>
        </p:nvSpPr>
        <p:spPr>
          <a:xfrm>
            <a:off x="3095836" y="1575244"/>
            <a:ext cx="2844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Пример иных показателей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C9E12F-0E2C-2643-AE6A-B704D0DE5149}"/>
              </a:ext>
            </a:extLst>
          </p:cNvPr>
          <p:cNvSpPr txBox="1"/>
          <p:nvPr/>
        </p:nvSpPr>
        <p:spPr>
          <a:xfrm>
            <a:off x="287524" y="2231576"/>
            <a:ext cx="5076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077A3E"/>
                </a:solidFill>
              </a:rPr>
              <a:t>Системное письмо по отчетности за 2022 год</a:t>
            </a:r>
          </a:p>
        </p:txBody>
      </p:sp>
    </p:spTree>
    <p:extLst>
      <p:ext uri="{BB962C8B-B14F-4D97-AF65-F5344CB8AC3E}">
        <p14:creationId xmlns:p14="http://schemas.microsoft.com/office/powerpoint/2010/main" val="3628544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3748" y="9781"/>
            <a:ext cx="46445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Пояснительная записка. Раздел 4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ea typeface="Bookman Old Style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7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4A84FC4-70AB-EF49-A8DF-4C9EF822B8C9}"/>
              </a:ext>
            </a:extLst>
          </p:cNvPr>
          <p:cNvSpPr txBox="1"/>
          <p:nvPr/>
        </p:nvSpPr>
        <p:spPr>
          <a:xfrm>
            <a:off x="0" y="440668"/>
            <a:ext cx="9079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Анализ показателей бухгалтерской отчетности субъекта бюджетной отчетности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539D16-C31E-7948-8296-1BC16C8D275D}"/>
              </a:ext>
            </a:extLst>
          </p:cNvPr>
          <p:cNvSpPr txBox="1"/>
          <p:nvPr/>
        </p:nvSpPr>
        <p:spPr>
          <a:xfrm>
            <a:off x="269522" y="6057292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*** КС: если … заполнена, то заполнение этой строки по графе 4 данной таблицы является обязательным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E69937CE-BFD7-F149-9F9E-E01C41915A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342514"/>
              </p:ext>
            </p:extLst>
          </p:nvPr>
        </p:nvGraphicFramePr>
        <p:xfrm>
          <a:off x="179512" y="887878"/>
          <a:ext cx="8802978" cy="518767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049896">
                  <a:extLst>
                    <a:ext uri="{9D8B030D-6E8A-4147-A177-3AD203B41FA5}">
                      <a16:colId xmlns:a16="http://schemas.microsoft.com/office/drawing/2014/main" val="2559655459"/>
                    </a:ext>
                  </a:extLst>
                </a:gridCol>
                <a:gridCol w="646090">
                  <a:extLst>
                    <a:ext uri="{9D8B030D-6E8A-4147-A177-3AD203B41FA5}">
                      <a16:colId xmlns:a16="http://schemas.microsoft.com/office/drawing/2014/main" val="1328982806"/>
                    </a:ext>
                  </a:extLst>
                </a:gridCol>
                <a:gridCol w="2665122">
                  <a:extLst>
                    <a:ext uri="{9D8B030D-6E8A-4147-A177-3AD203B41FA5}">
                      <a16:colId xmlns:a16="http://schemas.microsoft.com/office/drawing/2014/main" val="2429507638"/>
                    </a:ext>
                  </a:extLst>
                </a:gridCol>
                <a:gridCol w="4441870">
                  <a:extLst>
                    <a:ext uri="{9D8B030D-6E8A-4147-A177-3AD203B41FA5}">
                      <a16:colId xmlns:a16="http://schemas.microsoft.com/office/drawing/2014/main" val="2475030372"/>
                    </a:ext>
                  </a:extLst>
                </a:gridCol>
              </a:tblGrid>
              <a:tr h="37296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формы по ОКУД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строки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Пояснения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18861480"/>
                  </a:ext>
                </a:extLst>
              </a:tr>
              <a:tr h="1764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18697002"/>
                  </a:ext>
                </a:extLst>
              </a:tr>
              <a:tr h="3970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0503168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 со знаком "минус" в графе 7 разделов 1 и 2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разрезе номеров счетов учета нефинансовых активов, суммы корректировочных записей и оснований для корректировок)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4921089"/>
                  </a:ext>
                </a:extLst>
              </a:tr>
              <a:tr h="3970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0503169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 со знаком "минус" в графах 5 - 8 раздела 1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разрезе номеров (кодов) счетов бухгалтерского учета)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72683867"/>
                  </a:ext>
                </a:extLst>
              </a:tr>
              <a:tr h="6376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0503169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 2 графа 7 - "05 - иные причины возникновения просроченной кредиторской задолженности"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разрезе номеров (кодов) счетов бухгалтерского учета, сумм задолженности, кредиторов)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8724656"/>
                  </a:ext>
                </a:extLst>
              </a:tr>
              <a:tr h="6857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0503169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Несколько причин возникновения просроченной дебиторской (кредиторской) задолженности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(пояснения)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52703426"/>
                  </a:ext>
                </a:extLst>
              </a:tr>
              <a:tr h="3368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0503173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 1 графа 9 - "06 - иные причины"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разрезе показателей отчета)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39843641"/>
                  </a:ext>
                </a:extLst>
              </a:tr>
              <a:tr h="3368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0503175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 1 графа 7 - "99 - иные причины"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разрезе показателей отчета)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87105277"/>
                  </a:ext>
                </a:extLst>
              </a:tr>
              <a:tr h="3368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0503190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Графа 7 - "09 - иной статус"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разрезе объектов капитальных вложений)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530559"/>
                  </a:ext>
                </a:extLst>
              </a:tr>
              <a:tr h="5774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0503190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Графа 7 - "28 - иное основание выбытия"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разрезе объектов капитальных вложений)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63901209"/>
                  </a:ext>
                </a:extLst>
              </a:tr>
              <a:tr h="3849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0503127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Информация (пояснения) о некассовых операциях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разрезе АГПД, КВР, АГВИФДБ, сумм операций)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1199469"/>
                  </a:ext>
                </a:extLst>
              </a:tr>
              <a:tr h="5293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Иной показатель: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193434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4373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3748" y="9781"/>
            <a:ext cx="46445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Пояснительная записка. Раздел 4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ea typeface="Bookman Old Style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8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4A84FC4-70AB-EF49-A8DF-4C9EF822B8C9}"/>
              </a:ext>
            </a:extLst>
          </p:cNvPr>
          <p:cNvSpPr txBox="1"/>
          <p:nvPr/>
        </p:nvSpPr>
        <p:spPr>
          <a:xfrm>
            <a:off x="0" y="440668"/>
            <a:ext cx="9079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Анализ показателей бухгалтерской отчетности субъекта бюджетной отчетности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EC7DFC-12C0-C343-B03A-E4B0BC209529}"/>
              </a:ext>
            </a:extLst>
          </p:cNvPr>
          <p:cNvSpPr txBox="1"/>
          <p:nvPr/>
        </p:nvSpPr>
        <p:spPr>
          <a:xfrm>
            <a:off x="186935" y="5949280"/>
            <a:ext cx="8669541" cy="792088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Системное письмо МФ от 30.07.2023 №02-06-07/71391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 формировании входящих остатков»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AB9E65A3-754B-904C-A5E2-AB5A3C4B89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2167499"/>
              </p:ext>
            </p:extLst>
          </p:nvPr>
        </p:nvGraphicFramePr>
        <p:xfrm>
          <a:off x="395536" y="1238949"/>
          <a:ext cx="846094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49644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3748" y="9781"/>
            <a:ext cx="46445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Пояснительная записка. Раздел 4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ea typeface="Bookman Old Style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9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4A84FC4-70AB-EF49-A8DF-4C9EF822B8C9}"/>
              </a:ext>
            </a:extLst>
          </p:cNvPr>
          <p:cNvSpPr txBox="1"/>
          <p:nvPr/>
        </p:nvSpPr>
        <p:spPr>
          <a:xfrm>
            <a:off x="0" y="440668"/>
            <a:ext cx="90799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Анализ показателей бухгалтерской отчетности субъекта бюджетной отчетности</a:t>
            </a:r>
          </a:p>
          <a:p>
            <a:pPr algn="ctr"/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077A3E"/>
                </a:solidFill>
                <a:latin typeface="Times New Roman" panose="02020603050405020304" pitchFamily="18" charset="0"/>
              </a:rPr>
              <a:t>Причины увеличения просроченной задолженности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4B5E8D06-37C3-3344-9F1A-E7BD9A4634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267954"/>
              </p:ext>
            </p:extLst>
          </p:nvPr>
        </p:nvGraphicFramePr>
        <p:xfrm>
          <a:off x="107504" y="1556792"/>
          <a:ext cx="8784975" cy="45004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047749">
                  <a:extLst>
                    <a:ext uri="{9D8B030D-6E8A-4147-A177-3AD203B41FA5}">
                      <a16:colId xmlns:a16="http://schemas.microsoft.com/office/drawing/2014/main" val="3185210495"/>
                    </a:ext>
                  </a:extLst>
                </a:gridCol>
                <a:gridCol w="3304441">
                  <a:extLst>
                    <a:ext uri="{9D8B030D-6E8A-4147-A177-3AD203B41FA5}">
                      <a16:colId xmlns:a16="http://schemas.microsoft.com/office/drawing/2014/main" val="1186242900"/>
                    </a:ext>
                  </a:extLst>
                </a:gridCol>
                <a:gridCol w="805961">
                  <a:extLst>
                    <a:ext uri="{9D8B030D-6E8A-4147-A177-3AD203B41FA5}">
                      <a16:colId xmlns:a16="http://schemas.microsoft.com/office/drawing/2014/main" val="3138813521"/>
                    </a:ext>
                  </a:extLst>
                </a:gridCol>
                <a:gridCol w="1047749">
                  <a:extLst>
                    <a:ext uri="{9D8B030D-6E8A-4147-A177-3AD203B41FA5}">
                      <a16:colId xmlns:a16="http://schemas.microsoft.com/office/drawing/2014/main" val="3783174297"/>
                    </a:ext>
                  </a:extLst>
                </a:gridCol>
                <a:gridCol w="886557">
                  <a:extLst>
                    <a:ext uri="{9D8B030D-6E8A-4147-A177-3AD203B41FA5}">
                      <a16:colId xmlns:a16="http://schemas.microsoft.com/office/drawing/2014/main" val="729945475"/>
                    </a:ext>
                  </a:extLst>
                </a:gridCol>
                <a:gridCol w="1692518">
                  <a:extLst>
                    <a:ext uri="{9D8B030D-6E8A-4147-A177-3AD203B41FA5}">
                      <a16:colId xmlns:a16="http://schemas.microsoft.com/office/drawing/2014/main" val="3675165868"/>
                    </a:ext>
                  </a:extLst>
                </a:gridCol>
              </a:tblGrid>
              <a:tr h="6586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строки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(код) счета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 руб.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Пояснения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60713699"/>
                  </a:ext>
                </a:extLst>
              </a:tr>
              <a:tr h="32930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79016551"/>
                  </a:ext>
                </a:extLst>
              </a:tr>
              <a:tr h="439073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0503169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Причины увеличения просроченной дебиторской задолженности по сравнению с показателями за аналогичный период прошлого отчетного года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69384497"/>
                  </a:ext>
                </a:extLst>
              </a:tr>
              <a:tr h="4390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88190383"/>
                  </a:ext>
                </a:extLst>
              </a:tr>
              <a:tr h="4390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09426077"/>
                  </a:ext>
                </a:extLst>
              </a:tr>
              <a:tr h="4390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88778696"/>
                  </a:ext>
                </a:extLst>
              </a:tr>
              <a:tr h="4390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Причины увеличения просроченной кредиторской задолженности по сравнению с показателями за аналогичный период прошлого отчетного года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6146811"/>
                  </a:ext>
                </a:extLst>
              </a:tr>
              <a:tr h="4390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21026242"/>
                  </a:ext>
                </a:extLst>
              </a:tr>
              <a:tr h="4390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21373432"/>
                  </a:ext>
                </a:extLst>
              </a:tr>
              <a:tr h="4390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116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7086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35680</TotalTime>
  <Words>2145</Words>
  <Application>Microsoft Macintosh PowerPoint</Application>
  <PresentationFormat>Экран (4:3)</PresentationFormat>
  <Paragraphs>631</Paragraphs>
  <Slides>20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Bookman Old Style</vt:lpstr>
      <vt:lpstr>Calibri</vt:lpstr>
      <vt:lpstr>DINPro-Light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ОБЗ</dc:creator>
  <cp:lastModifiedBy>Юлия М</cp:lastModifiedBy>
  <cp:revision>2218</cp:revision>
  <cp:lastPrinted>2018-11-14T09:10:42Z</cp:lastPrinted>
  <dcterms:created xsi:type="dcterms:W3CDTF">2014-05-13T07:16:38Z</dcterms:created>
  <dcterms:modified xsi:type="dcterms:W3CDTF">2023-09-21T12:52:00Z</dcterms:modified>
</cp:coreProperties>
</file>