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75" r:id="rId2"/>
    <p:sldId id="2445" r:id="rId3"/>
    <p:sldId id="2447" r:id="rId4"/>
    <p:sldId id="2446" r:id="rId5"/>
    <p:sldId id="2450" r:id="rId6"/>
    <p:sldId id="2451" r:id="rId7"/>
    <p:sldId id="719" r:id="rId8"/>
    <p:sldId id="2449" r:id="rId9"/>
    <p:sldId id="601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2445"/>
            <p14:sldId id="2447"/>
            <p14:sldId id="2446"/>
            <p14:sldId id="2450"/>
            <p14:sldId id="2451"/>
            <p14:sldId id="719"/>
            <p14:sldId id="2449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A3E"/>
    <a:srgbClr val="FFFEE1"/>
    <a:srgbClr val="E9F3DF"/>
    <a:srgbClr val="EFF9FF"/>
    <a:srgbClr val="F3FFF3"/>
    <a:srgbClr val="FFFCC1"/>
    <a:srgbClr val="FFFEED"/>
    <a:srgbClr val="EEF6DC"/>
    <a:srgbClr val="F2F4F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092" autoAdjust="0"/>
    <p:restoredTop sz="92410" autoAdjust="0"/>
  </p:normalViewPr>
  <p:slideViewPr>
    <p:cSldViewPr snapToObjects="1" showGuides="1">
      <p:cViewPr varScale="1">
        <p:scale>
          <a:sx n="79" d="100"/>
          <a:sy n="79" d="100"/>
        </p:scale>
        <p:origin x="200" y="95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53AF0-974E-D041-AB46-9379AD1865DD}" type="doc">
      <dgm:prSet loTypeId="urn:microsoft.com/office/officeart/2008/layout/HorizontalMultiLevelHierarchy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62F24B9-32F1-0044-8045-08487D9D528A}">
      <dgm:prSet phldrT="[Текст]"/>
      <dgm:spPr/>
      <dgm:t>
        <a:bodyPr/>
        <a:lstStyle/>
        <a:p>
          <a:r>
            <a:rPr lang="ru-RU" b="1" dirty="0"/>
            <a:t>Централизация закупок</a:t>
          </a:r>
        </a:p>
      </dgm:t>
    </dgm:pt>
    <dgm:pt modelId="{24FFC45F-7BDF-0E4F-A10A-43783F2B8463}" type="parTrans" cxnId="{437D230E-ACF0-334C-92E3-4030B3F5C633}">
      <dgm:prSet/>
      <dgm:spPr/>
      <dgm:t>
        <a:bodyPr/>
        <a:lstStyle/>
        <a:p>
          <a:endParaRPr lang="ru-RU"/>
        </a:p>
      </dgm:t>
    </dgm:pt>
    <dgm:pt modelId="{6628C709-598A-D94C-9823-DACAF85AEF56}" type="sibTrans" cxnId="{437D230E-ACF0-334C-92E3-4030B3F5C633}">
      <dgm:prSet/>
      <dgm:spPr/>
      <dgm:t>
        <a:bodyPr/>
        <a:lstStyle/>
        <a:p>
          <a:endParaRPr lang="ru-RU"/>
        </a:p>
      </dgm:t>
    </dgm:pt>
    <dgm:pt modelId="{2ECA1F21-02BA-FE43-A510-4F5A808A3E37}">
      <dgm:prSet phldrT="[Текст]"/>
      <dgm:spPr/>
      <dgm:t>
        <a:bodyPr/>
        <a:lstStyle/>
        <a:p>
          <a:r>
            <a:rPr lang="ru-RU" b="1" dirty="0"/>
            <a:t>полномочие на определение поставщика</a:t>
          </a:r>
        </a:p>
      </dgm:t>
    </dgm:pt>
    <dgm:pt modelId="{EC3E73AD-6E1C-2F45-8DED-6A7553F538DF}" type="parTrans" cxnId="{895551E4-7F86-9E40-92C0-7AAB4A9AE5A9}">
      <dgm:prSet/>
      <dgm:spPr/>
      <dgm:t>
        <a:bodyPr/>
        <a:lstStyle/>
        <a:p>
          <a:endParaRPr lang="ru-RU"/>
        </a:p>
      </dgm:t>
    </dgm:pt>
    <dgm:pt modelId="{E8926CB0-38A2-C243-BBA8-4E8B74D71CCB}" type="sibTrans" cxnId="{895551E4-7F86-9E40-92C0-7AAB4A9AE5A9}">
      <dgm:prSet/>
      <dgm:spPr/>
      <dgm:t>
        <a:bodyPr/>
        <a:lstStyle/>
        <a:p>
          <a:endParaRPr lang="ru-RU"/>
        </a:p>
      </dgm:t>
    </dgm:pt>
    <dgm:pt modelId="{358558D5-73F7-2D48-ACBF-27A929BE397A}">
      <dgm:prSet phldrT="[Текст]"/>
      <dgm:spPr/>
      <dgm:t>
        <a:bodyPr/>
        <a:lstStyle/>
        <a:p>
          <a:r>
            <a:rPr lang="ru-RU" b="1" dirty="0"/>
            <a:t>полномочие на заключение контракта, его исполнение, в том числе приемка, обеспечение его оплаты</a:t>
          </a:r>
        </a:p>
      </dgm:t>
    </dgm:pt>
    <dgm:pt modelId="{4AE7A6CE-F549-A146-8884-8F3E88DE75DB}" type="parTrans" cxnId="{7D059FA5-BE07-1D4B-B071-CF403C7682DB}">
      <dgm:prSet/>
      <dgm:spPr/>
      <dgm:t>
        <a:bodyPr/>
        <a:lstStyle/>
        <a:p>
          <a:endParaRPr lang="ru-RU"/>
        </a:p>
      </dgm:t>
    </dgm:pt>
    <dgm:pt modelId="{EFAC56FA-29D4-1A48-BAFD-6BE22F628CB4}" type="sibTrans" cxnId="{7D059FA5-BE07-1D4B-B071-CF403C7682DB}">
      <dgm:prSet/>
      <dgm:spPr/>
      <dgm:t>
        <a:bodyPr/>
        <a:lstStyle/>
        <a:p>
          <a:endParaRPr lang="ru-RU"/>
        </a:p>
      </dgm:t>
    </dgm:pt>
    <dgm:pt modelId="{94BA8C55-96CF-D74F-8026-8FBCC07F4005}" type="pres">
      <dgm:prSet presAssocID="{BA953AF0-974E-D041-AB46-9379AD1865D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9E6C5C9-1146-3844-AB9E-9F62B9D5DF7D}" type="pres">
      <dgm:prSet presAssocID="{062F24B9-32F1-0044-8045-08487D9D528A}" presName="root1" presStyleCnt="0"/>
      <dgm:spPr/>
    </dgm:pt>
    <dgm:pt modelId="{837E80A8-5E5F-EB45-B06B-480AC2F9E6BD}" type="pres">
      <dgm:prSet presAssocID="{062F24B9-32F1-0044-8045-08487D9D528A}" presName="LevelOneTextNode" presStyleLbl="node0" presStyleIdx="0" presStyleCnt="1">
        <dgm:presLayoutVars>
          <dgm:chPref val="3"/>
        </dgm:presLayoutVars>
      </dgm:prSet>
      <dgm:spPr/>
    </dgm:pt>
    <dgm:pt modelId="{7C2A8FC3-F7FA-7144-92E2-952398248CA6}" type="pres">
      <dgm:prSet presAssocID="{062F24B9-32F1-0044-8045-08487D9D528A}" presName="level2hierChild" presStyleCnt="0"/>
      <dgm:spPr/>
    </dgm:pt>
    <dgm:pt modelId="{116C6727-07A0-5241-BCA5-52AB683CE8B4}" type="pres">
      <dgm:prSet presAssocID="{EC3E73AD-6E1C-2F45-8DED-6A7553F538DF}" presName="conn2-1" presStyleLbl="parChTrans1D2" presStyleIdx="0" presStyleCnt="2"/>
      <dgm:spPr/>
    </dgm:pt>
    <dgm:pt modelId="{251E8AB3-2AE0-3E47-956C-B4A61F6A49D4}" type="pres">
      <dgm:prSet presAssocID="{EC3E73AD-6E1C-2F45-8DED-6A7553F538DF}" presName="connTx" presStyleLbl="parChTrans1D2" presStyleIdx="0" presStyleCnt="2"/>
      <dgm:spPr/>
    </dgm:pt>
    <dgm:pt modelId="{544E8EA3-59EB-9F42-ADDB-5262C8550F4B}" type="pres">
      <dgm:prSet presAssocID="{2ECA1F21-02BA-FE43-A510-4F5A808A3E37}" presName="root2" presStyleCnt="0"/>
      <dgm:spPr/>
    </dgm:pt>
    <dgm:pt modelId="{9648AD55-FAAC-BC4C-A95B-11BFDB192EC4}" type="pres">
      <dgm:prSet presAssocID="{2ECA1F21-02BA-FE43-A510-4F5A808A3E37}" presName="LevelTwoTextNode" presStyleLbl="node2" presStyleIdx="0" presStyleCnt="2" custScaleX="179022" custScaleY="194834">
        <dgm:presLayoutVars>
          <dgm:chPref val="3"/>
        </dgm:presLayoutVars>
      </dgm:prSet>
      <dgm:spPr/>
    </dgm:pt>
    <dgm:pt modelId="{96AC2D89-FC3D-1F4C-B156-FCE755737B6C}" type="pres">
      <dgm:prSet presAssocID="{2ECA1F21-02BA-FE43-A510-4F5A808A3E37}" presName="level3hierChild" presStyleCnt="0"/>
      <dgm:spPr/>
    </dgm:pt>
    <dgm:pt modelId="{B17F4C41-D193-1348-93B3-1352518909E2}" type="pres">
      <dgm:prSet presAssocID="{4AE7A6CE-F549-A146-8884-8F3E88DE75DB}" presName="conn2-1" presStyleLbl="parChTrans1D2" presStyleIdx="1" presStyleCnt="2"/>
      <dgm:spPr/>
    </dgm:pt>
    <dgm:pt modelId="{D46A766E-F9F8-2E49-B07B-F23A4437E77F}" type="pres">
      <dgm:prSet presAssocID="{4AE7A6CE-F549-A146-8884-8F3E88DE75DB}" presName="connTx" presStyleLbl="parChTrans1D2" presStyleIdx="1" presStyleCnt="2"/>
      <dgm:spPr/>
    </dgm:pt>
    <dgm:pt modelId="{AC0BC39F-43D0-7440-901B-A08B347093FF}" type="pres">
      <dgm:prSet presAssocID="{358558D5-73F7-2D48-ACBF-27A929BE397A}" presName="root2" presStyleCnt="0"/>
      <dgm:spPr/>
    </dgm:pt>
    <dgm:pt modelId="{1A279FDE-6F12-B14E-9C4D-95A84A0D7123}" type="pres">
      <dgm:prSet presAssocID="{358558D5-73F7-2D48-ACBF-27A929BE397A}" presName="LevelTwoTextNode" presStyleLbl="node2" presStyleIdx="1" presStyleCnt="2" custScaleX="179022" custScaleY="194834">
        <dgm:presLayoutVars>
          <dgm:chPref val="3"/>
        </dgm:presLayoutVars>
      </dgm:prSet>
      <dgm:spPr/>
    </dgm:pt>
    <dgm:pt modelId="{51DD69B4-46BA-1C45-B94B-5530EE050A74}" type="pres">
      <dgm:prSet presAssocID="{358558D5-73F7-2D48-ACBF-27A929BE397A}" presName="level3hierChild" presStyleCnt="0"/>
      <dgm:spPr/>
    </dgm:pt>
  </dgm:ptLst>
  <dgm:cxnLst>
    <dgm:cxn modelId="{437D230E-ACF0-334C-92E3-4030B3F5C633}" srcId="{BA953AF0-974E-D041-AB46-9379AD1865DD}" destId="{062F24B9-32F1-0044-8045-08487D9D528A}" srcOrd="0" destOrd="0" parTransId="{24FFC45F-7BDF-0E4F-A10A-43783F2B8463}" sibTransId="{6628C709-598A-D94C-9823-DACAF85AEF56}"/>
    <dgm:cxn modelId="{CFAB5D1C-F6E8-9C43-BA0F-F07FA82E776E}" type="presOf" srcId="{EC3E73AD-6E1C-2F45-8DED-6A7553F538DF}" destId="{251E8AB3-2AE0-3E47-956C-B4A61F6A49D4}" srcOrd="1" destOrd="0" presId="urn:microsoft.com/office/officeart/2008/layout/HorizontalMultiLevelHierarchy"/>
    <dgm:cxn modelId="{63EFB63A-4BCE-0A4D-8F3E-701FE951F6D5}" type="presOf" srcId="{062F24B9-32F1-0044-8045-08487D9D528A}" destId="{837E80A8-5E5F-EB45-B06B-480AC2F9E6BD}" srcOrd="0" destOrd="0" presId="urn:microsoft.com/office/officeart/2008/layout/HorizontalMultiLevelHierarchy"/>
    <dgm:cxn modelId="{154F0D4E-4DE5-5740-8275-69A80ADA582B}" type="presOf" srcId="{BA953AF0-974E-D041-AB46-9379AD1865DD}" destId="{94BA8C55-96CF-D74F-8026-8FBCC07F4005}" srcOrd="0" destOrd="0" presId="urn:microsoft.com/office/officeart/2008/layout/HorizontalMultiLevelHierarchy"/>
    <dgm:cxn modelId="{56450673-F401-2E48-8F8C-5A1E99C58F33}" type="presOf" srcId="{EC3E73AD-6E1C-2F45-8DED-6A7553F538DF}" destId="{116C6727-07A0-5241-BCA5-52AB683CE8B4}" srcOrd="0" destOrd="0" presId="urn:microsoft.com/office/officeart/2008/layout/HorizontalMultiLevelHierarchy"/>
    <dgm:cxn modelId="{7D059FA5-BE07-1D4B-B071-CF403C7682DB}" srcId="{062F24B9-32F1-0044-8045-08487D9D528A}" destId="{358558D5-73F7-2D48-ACBF-27A929BE397A}" srcOrd="1" destOrd="0" parTransId="{4AE7A6CE-F549-A146-8884-8F3E88DE75DB}" sibTransId="{EFAC56FA-29D4-1A48-BAFD-6BE22F628CB4}"/>
    <dgm:cxn modelId="{0F28F4A6-5889-3A4B-A7DD-E315920642E2}" type="presOf" srcId="{358558D5-73F7-2D48-ACBF-27A929BE397A}" destId="{1A279FDE-6F12-B14E-9C4D-95A84A0D7123}" srcOrd="0" destOrd="0" presId="urn:microsoft.com/office/officeart/2008/layout/HorizontalMultiLevelHierarchy"/>
    <dgm:cxn modelId="{AFB28EAD-F46B-D14D-A218-FBE575A9BA3F}" type="presOf" srcId="{4AE7A6CE-F549-A146-8884-8F3E88DE75DB}" destId="{B17F4C41-D193-1348-93B3-1352518909E2}" srcOrd="0" destOrd="0" presId="urn:microsoft.com/office/officeart/2008/layout/HorizontalMultiLevelHierarchy"/>
    <dgm:cxn modelId="{DA0F4DD5-4F9D-0646-849E-4EDA6C43F484}" type="presOf" srcId="{4AE7A6CE-F549-A146-8884-8F3E88DE75DB}" destId="{D46A766E-F9F8-2E49-B07B-F23A4437E77F}" srcOrd="1" destOrd="0" presId="urn:microsoft.com/office/officeart/2008/layout/HorizontalMultiLevelHierarchy"/>
    <dgm:cxn modelId="{895551E4-7F86-9E40-92C0-7AAB4A9AE5A9}" srcId="{062F24B9-32F1-0044-8045-08487D9D528A}" destId="{2ECA1F21-02BA-FE43-A510-4F5A808A3E37}" srcOrd="0" destOrd="0" parTransId="{EC3E73AD-6E1C-2F45-8DED-6A7553F538DF}" sibTransId="{E8926CB0-38A2-C243-BBA8-4E8B74D71CCB}"/>
    <dgm:cxn modelId="{F23F74E7-D9E0-554A-AF0A-72BF75E6B54C}" type="presOf" srcId="{2ECA1F21-02BA-FE43-A510-4F5A808A3E37}" destId="{9648AD55-FAAC-BC4C-A95B-11BFDB192EC4}" srcOrd="0" destOrd="0" presId="urn:microsoft.com/office/officeart/2008/layout/HorizontalMultiLevelHierarchy"/>
    <dgm:cxn modelId="{8F28C508-A3FE-6148-8674-36CDE088C141}" type="presParOf" srcId="{94BA8C55-96CF-D74F-8026-8FBCC07F4005}" destId="{C9E6C5C9-1146-3844-AB9E-9F62B9D5DF7D}" srcOrd="0" destOrd="0" presId="urn:microsoft.com/office/officeart/2008/layout/HorizontalMultiLevelHierarchy"/>
    <dgm:cxn modelId="{E1897296-CE24-7C4F-8978-DE169CF44D94}" type="presParOf" srcId="{C9E6C5C9-1146-3844-AB9E-9F62B9D5DF7D}" destId="{837E80A8-5E5F-EB45-B06B-480AC2F9E6BD}" srcOrd="0" destOrd="0" presId="urn:microsoft.com/office/officeart/2008/layout/HorizontalMultiLevelHierarchy"/>
    <dgm:cxn modelId="{74F63583-78DD-4948-9779-BBD52934E727}" type="presParOf" srcId="{C9E6C5C9-1146-3844-AB9E-9F62B9D5DF7D}" destId="{7C2A8FC3-F7FA-7144-92E2-952398248CA6}" srcOrd="1" destOrd="0" presId="urn:microsoft.com/office/officeart/2008/layout/HorizontalMultiLevelHierarchy"/>
    <dgm:cxn modelId="{BD581D0D-D69E-954F-AD0E-BAE4D7F038EC}" type="presParOf" srcId="{7C2A8FC3-F7FA-7144-92E2-952398248CA6}" destId="{116C6727-07A0-5241-BCA5-52AB683CE8B4}" srcOrd="0" destOrd="0" presId="urn:microsoft.com/office/officeart/2008/layout/HorizontalMultiLevelHierarchy"/>
    <dgm:cxn modelId="{2E94F9A8-8E3A-D044-AF27-8848B8A0D07E}" type="presParOf" srcId="{116C6727-07A0-5241-BCA5-52AB683CE8B4}" destId="{251E8AB3-2AE0-3E47-956C-B4A61F6A49D4}" srcOrd="0" destOrd="0" presId="urn:microsoft.com/office/officeart/2008/layout/HorizontalMultiLevelHierarchy"/>
    <dgm:cxn modelId="{58FE5CDA-B2F2-F84D-92AE-8F0BFB51F8AF}" type="presParOf" srcId="{7C2A8FC3-F7FA-7144-92E2-952398248CA6}" destId="{544E8EA3-59EB-9F42-ADDB-5262C8550F4B}" srcOrd="1" destOrd="0" presId="urn:microsoft.com/office/officeart/2008/layout/HorizontalMultiLevelHierarchy"/>
    <dgm:cxn modelId="{58A95FA6-FAA1-D145-908E-058136DB0519}" type="presParOf" srcId="{544E8EA3-59EB-9F42-ADDB-5262C8550F4B}" destId="{9648AD55-FAAC-BC4C-A95B-11BFDB192EC4}" srcOrd="0" destOrd="0" presId="urn:microsoft.com/office/officeart/2008/layout/HorizontalMultiLevelHierarchy"/>
    <dgm:cxn modelId="{7C27956A-82E1-CA46-8EB9-F3E7673850D0}" type="presParOf" srcId="{544E8EA3-59EB-9F42-ADDB-5262C8550F4B}" destId="{96AC2D89-FC3D-1F4C-B156-FCE755737B6C}" srcOrd="1" destOrd="0" presId="urn:microsoft.com/office/officeart/2008/layout/HorizontalMultiLevelHierarchy"/>
    <dgm:cxn modelId="{D593934D-286C-8E4E-8B79-C74880D609F4}" type="presParOf" srcId="{7C2A8FC3-F7FA-7144-92E2-952398248CA6}" destId="{B17F4C41-D193-1348-93B3-1352518909E2}" srcOrd="2" destOrd="0" presId="urn:microsoft.com/office/officeart/2008/layout/HorizontalMultiLevelHierarchy"/>
    <dgm:cxn modelId="{94546A47-CB17-A743-BF83-1957E4718FBE}" type="presParOf" srcId="{B17F4C41-D193-1348-93B3-1352518909E2}" destId="{D46A766E-F9F8-2E49-B07B-F23A4437E77F}" srcOrd="0" destOrd="0" presId="urn:microsoft.com/office/officeart/2008/layout/HorizontalMultiLevelHierarchy"/>
    <dgm:cxn modelId="{D7918D9F-DD99-164E-AB8F-6FF149BA3A59}" type="presParOf" srcId="{7C2A8FC3-F7FA-7144-92E2-952398248CA6}" destId="{AC0BC39F-43D0-7440-901B-A08B347093FF}" srcOrd="3" destOrd="0" presId="urn:microsoft.com/office/officeart/2008/layout/HorizontalMultiLevelHierarchy"/>
    <dgm:cxn modelId="{9B28375F-1418-F447-A5F2-F8BA7E925CAA}" type="presParOf" srcId="{AC0BC39F-43D0-7440-901B-A08B347093FF}" destId="{1A279FDE-6F12-B14E-9C4D-95A84A0D7123}" srcOrd="0" destOrd="0" presId="urn:microsoft.com/office/officeart/2008/layout/HorizontalMultiLevelHierarchy"/>
    <dgm:cxn modelId="{53D28C4A-2D1E-7548-8E08-3EB0FE572D48}" type="presParOf" srcId="{AC0BC39F-43D0-7440-901B-A08B347093FF}" destId="{51DD69B4-46BA-1C45-B94B-5530EE050A7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F4C41-D193-1348-93B3-1352518909E2}">
      <dsp:nvSpPr>
        <dsp:cNvPr id="0" name=""/>
        <dsp:cNvSpPr/>
      </dsp:nvSpPr>
      <dsp:spPr>
        <a:xfrm>
          <a:off x="1471487" y="2866553"/>
          <a:ext cx="714574" cy="1197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7287" y="0"/>
              </a:lnTo>
              <a:lnTo>
                <a:pt x="357287" y="1197315"/>
              </a:lnTo>
              <a:lnTo>
                <a:pt x="714574" y="11973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793916" y="3430353"/>
        <a:ext cx="69716" cy="69716"/>
      </dsp:txXfrm>
    </dsp:sp>
    <dsp:sp modelId="{116C6727-07A0-5241-BCA5-52AB683CE8B4}">
      <dsp:nvSpPr>
        <dsp:cNvPr id="0" name=""/>
        <dsp:cNvSpPr/>
      </dsp:nvSpPr>
      <dsp:spPr>
        <a:xfrm>
          <a:off x="1471487" y="1669238"/>
          <a:ext cx="714574" cy="1197315"/>
        </a:xfrm>
        <a:custGeom>
          <a:avLst/>
          <a:gdLst/>
          <a:ahLst/>
          <a:cxnLst/>
          <a:rect l="0" t="0" r="0" b="0"/>
          <a:pathLst>
            <a:path>
              <a:moveTo>
                <a:pt x="0" y="1197315"/>
              </a:moveTo>
              <a:lnTo>
                <a:pt x="357287" y="1197315"/>
              </a:lnTo>
              <a:lnTo>
                <a:pt x="357287" y="0"/>
              </a:lnTo>
              <a:lnTo>
                <a:pt x="714574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1793916" y="2233037"/>
        <a:ext cx="69716" cy="69716"/>
      </dsp:txXfrm>
    </dsp:sp>
    <dsp:sp modelId="{837E80A8-5E5F-EB45-B06B-480AC2F9E6BD}">
      <dsp:nvSpPr>
        <dsp:cNvPr id="0" name=""/>
        <dsp:cNvSpPr/>
      </dsp:nvSpPr>
      <dsp:spPr>
        <a:xfrm rot="16200000">
          <a:off x="-1939711" y="2321908"/>
          <a:ext cx="5733107" cy="10892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b="1" kern="1200" dirty="0"/>
            <a:t>Централизация закупок</a:t>
          </a:r>
        </a:p>
      </dsp:txBody>
      <dsp:txXfrm>
        <a:off x="-1939711" y="2321908"/>
        <a:ext cx="5733107" cy="1089290"/>
      </dsp:txXfrm>
    </dsp:sp>
    <dsp:sp modelId="{9648AD55-FAAC-BC4C-A95B-11BFDB192EC4}">
      <dsp:nvSpPr>
        <dsp:cNvPr id="0" name=""/>
        <dsp:cNvSpPr/>
      </dsp:nvSpPr>
      <dsp:spPr>
        <a:xfrm>
          <a:off x="2186062" y="608084"/>
          <a:ext cx="6396228" cy="21223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b="1" kern="1200" dirty="0"/>
            <a:t>полномочие на определение поставщика</a:t>
          </a:r>
        </a:p>
      </dsp:txBody>
      <dsp:txXfrm>
        <a:off x="2186062" y="608084"/>
        <a:ext cx="6396228" cy="2122308"/>
      </dsp:txXfrm>
    </dsp:sp>
    <dsp:sp modelId="{1A279FDE-6F12-B14E-9C4D-95A84A0D7123}">
      <dsp:nvSpPr>
        <dsp:cNvPr id="0" name=""/>
        <dsp:cNvSpPr/>
      </dsp:nvSpPr>
      <dsp:spPr>
        <a:xfrm>
          <a:off x="2186062" y="3002715"/>
          <a:ext cx="6396228" cy="21223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b="1" kern="1200" dirty="0"/>
            <a:t>полномочие на заключение контракта, его исполнение, в том числе приемка, обеспечение его оплаты</a:t>
          </a:r>
        </a:p>
      </dsp:txBody>
      <dsp:txXfrm>
        <a:off x="2186062" y="3002715"/>
        <a:ext cx="6396228" cy="2122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9/22/23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9/22/23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933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848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976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766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914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979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215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Централизованное снабжение</a:t>
            </a: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44153" y="6543586"/>
            <a:ext cx="1748970" cy="31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Мурманск 2023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523" y="261292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Раздел 6 Инструкции 162н (вариант 1)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6F0248C-EDEA-FF4A-BF85-6336888BF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44724"/>
            <a:ext cx="2963751" cy="2961078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6745D2C-F022-CE46-8CE1-34485014B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084" y="1126826"/>
            <a:ext cx="2778976" cy="277897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986994DF-AD16-4840-8861-06DC7681C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6" y="4437112"/>
            <a:ext cx="2132856" cy="213285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CEFA9F66-E399-014C-9AE1-1F85CD603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3102" y="4399827"/>
            <a:ext cx="2132856" cy="2132856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DA73C480-5251-B54E-BBD3-6D2379D06D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3399" y="4418470"/>
            <a:ext cx="2132856" cy="2132856"/>
          </a:xfrm>
          <a:prstGeom prst="rect">
            <a:avLst/>
          </a:prstGeom>
        </p:spPr>
      </p:pic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492D1256-ECFE-2242-A265-B2BCB96FB39C}"/>
              </a:ext>
            </a:extLst>
          </p:cNvPr>
          <p:cNvCxnSpPr>
            <a:cxnSpLocks/>
          </p:cNvCxnSpPr>
          <p:nvPr/>
        </p:nvCxnSpPr>
        <p:spPr>
          <a:xfrm flipH="1">
            <a:off x="1873102" y="3798430"/>
            <a:ext cx="3488663" cy="564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E9FD11CA-D885-924A-A6C7-3531E6A811D7}"/>
              </a:ext>
            </a:extLst>
          </p:cNvPr>
          <p:cNvCxnSpPr>
            <a:cxnSpLocks/>
          </p:cNvCxnSpPr>
          <p:nvPr/>
        </p:nvCxnSpPr>
        <p:spPr>
          <a:xfrm flipH="1">
            <a:off x="4005958" y="3852117"/>
            <a:ext cx="1372647" cy="54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8B8A2EB3-A688-6E4C-B7C7-02C9603CE996}"/>
              </a:ext>
            </a:extLst>
          </p:cNvPr>
          <p:cNvCxnSpPr>
            <a:cxnSpLocks/>
          </p:cNvCxnSpPr>
          <p:nvPr/>
        </p:nvCxnSpPr>
        <p:spPr>
          <a:xfrm flipH="1">
            <a:off x="5149048" y="3798430"/>
            <a:ext cx="229557" cy="6013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DDAF9BE-759D-724B-9FCC-A5043A13807A}"/>
              </a:ext>
            </a:extLst>
          </p:cNvPr>
          <p:cNvSpPr txBox="1"/>
          <p:nvPr/>
        </p:nvSpPr>
        <p:spPr>
          <a:xfrm>
            <a:off x="3489909" y="1520472"/>
            <a:ext cx="1629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материальные</a:t>
            </a:r>
          </a:p>
          <a:p>
            <a:pPr algn="ctr"/>
            <a:r>
              <a:rPr lang="ru-RU" dirty="0"/>
              <a:t>ценности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E905BC-A15F-F643-837C-123BD7881934}"/>
              </a:ext>
            </a:extLst>
          </p:cNvPr>
          <p:cNvSpPr txBox="1"/>
          <p:nvPr/>
        </p:nvSpPr>
        <p:spPr>
          <a:xfrm>
            <a:off x="3880673" y="2651343"/>
            <a:ext cx="854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оплата</a:t>
            </a:r>
          </a:p>
        </p:txBody>
      </p:sp>
      <p:sp>
        <p:nvSpPr>
          <p:cNvPr id="11" name="Двойная стрелка влево/вправо 10">
            <a:extLst>
              <a:ext uri="{FF2B5EF4-FFF2-40B4-BE49-F238E27FC236}">
                <a16:creationId xmlns:a16="http://schemas.microsoft.com/office/drawing/2014/main" id="{10464D9B-32FC-B547-A449-A1E1015E95F2}"/>
              </a:ext>
            </a:extLst>
          </p:cNvPr>
          <p:cNvSpPr/>
          <p:nvPr/>
        </p:nvSpPr>
        <p:spPr>
          <a:xfrm>
            <a:off x="3620543" y="2262425"/>
            <a:ext cx="1368152" cy="31676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011804-B535-6041-9ABB-52C3421A1320}"/>
              </a:ext>
            </a:extLst>
          </p:cNvPr>
          <p:cNvSpPr txBox="1"/>
          <p:nvPr/>
        </p:nvSpPr>
        <p:spPr>
          <a:xfrm>
            <a:off x="6300192" y="5001224"/>
            <a:ext cx="273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Внутриведомственные расчеты</a:t>
            </a:r>
          </a:p>
        </p:txBody>
      </p:sp>
    </p:spTree>
    <p:extLst>
      <p:ext uri="{BB962C8B-B14F-4D97-AF65-F5344CB8AC3E}">
        <p14:creationId xmlns:p14="http://schemas.microsoft.com/office/powerpoint/2010/main" val="183883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523" y="261292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Раздел 6 Инструкции 162н (</a:t>
            </a:r>
            <a:r>
              <a:rPr lang="ru-RU" sz="2400" b="1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вариант 2)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6F0248C-EDEA-FF4A-BF85-6336888BF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237" y="794245"/>
            <a:ext cx="2963751" cy="2961078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6745D2C-F022-CE46-8CE1-34485014B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987" y="976347"/>
            <a:ext cx="2778976" cy="277897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986994DF-AD16-4840-8861-06DC7681C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86" y="4581128"/>
            <a:ext cx="2132856" cy="213285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CEFA9F66-E399-014C-9AE1-1F85CD603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67" y="4581128"/>
            <a:ext cx="2132856" cy="2132856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DA73C480-5251-B54E-BBD3-6D2379D06D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750" y="4581128"/>
            <a:ext cx="2132856" cy="2132856"/>
          </a:xfrm>
          <a:prstGeom prst="rect">
            <a:avLst/>
          </a:prstGeom>
        </p:spPr>
      </p:pic>
      <p:sp>
        <p:nvSpPr>
          <p:cNvPr id="14" name="Стрелка вниз 13">
            <a:extLst>
              <a:ext uri="{FF2B5EF4-FFF2-40B4-BE49-F238E27FC236}">
                <a16:creationId xmlns:a16="http://schemas.microsoft.com/office/drawing/2014/main" id="{C2BF542F-06DA-E34B-B764-F38FB78C44AB}"/>
              </a:ext>
            </a:extLst>
          </p:cNvPr>
          <p:cNvSpPr/>
          <p:nvPr/>
        </p:nvSpPr>
        <p:spPr>
          <a:xfrm>
            <a:off x="2982112" y="3717032"/>
            <a:ext cx="36575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96A898CE-3968-B74C-8866-2B5807658CB4}"/>
              </a:ext>
            </a:extLst>
          </p:cNvPr>
          <p:cNvCxnSpPr/>
          <p:nvPr/>
        </p:nvCxnSpPr>
        <p:spPr>
          <a:xfrm flipH="1">
            <a:off x="4716016" y="2492896"/>
            <a:ext cx="1440160" cy="0"/>
          </a:xfrm>
          <a:prstGeom prst="straightConnector1">
            <a:avLst/>
          </a:prstGeom>
          <a:ln w="31750"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C183C0-D6A7-FD42-A459-F7C8F319D5CC}"/>
              </a:ext>
            </a:extLst>
          </p:cNvPr>
          <p:cNvSpPr txBox="1"/>
          <p:nvPr/>
        </p:nvSpPr>
        <p:spPr>
          <a:xfrm>
            <a:off x="1500237" y="3883070"/>
            <a:ext cx="1629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материальные</a:t>
            </a:r>
          </a:p>
          <a:p>
            <a:pPr algn="ctr"/>
            <a:r>
              <a:rPr lang="ru-RU" dirty="0"/>
              <a:t>ценности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7F65D7-B7C3-684C-AE5D-FAD2D1601509}"/>
              </a:ext>
            </a:extLst>
          </p:cNvPr>
          <p:cNvSpPr txBox="1"/>
          <p:nvPr/>
        </p:nvSpPr>
        <p:spPr>
          <a:xfrm>
            <a:off x="4938170" y="2086381"/>
            <a:ext cx="854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оплата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36C37B-9993-6B4B-AF85-0FFC6CEF7735}"/>
              </a:ext>
            </a:extLst>
          </p:cNvPr>
          <p:cNvSpPr txBox="1"/>
          <p:nvPr/>
        </p:nvSpPr>
        <p:spPr>
          <a:xfrm>
            <a:off x="6472860" y="5660842"/>
            <a:ext cx="273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Внутриведомственные расчеты</a:t>
            </a:r>
          </a:p>
        </p:txBody>
      </p:sp>
    </p:spTree>
    <p:extLst>
      <p:ext uri="{BB962C8B-B14F-4D97-AF65-F5344CB8AC3E}">
        <p14:creationId xmlns:p14="http://schemas.microsoft.com/office/powerpoint/2010/main" val="4035758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520" y="348898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Раздел 6 Инструкции 162н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6F1AA2D-0840-694C-970D-315B2F5D37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67279"/>
              </p:ext>
            </p:extLst>
          </p:nvPr>
        </p:nvGraphicFramePr>
        <p:xfrm>
          <a:off x="359532" y="980728"/>
          <a:ext cx="8532948" cy="558061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266474">
                  <a:extLst>
                    <a:ext uri="{9D8B030D-6E8A-4147-A177-3AD203B41FA5}">
                      <a16:colId xmlns:a16="http://schemas.microsoft.com/office/drawing/2014/main" val="442156754"/>
                    </a:ext>
                  </a:extLst>
                </a:gridCol>
                <a:gridCol w="4266474">
                  <a:extLst>
                    <a:ext uri="{9D8B030D-6E8A-4147-A177-3AD203B41FA5}">
                      <a16:colId xmlns:a16="http://schemas.microsoft.com/office/drawing/2014/main" val="1972486850"/>
                    </a:ext>
                  </a:extLst>
                </a:gridCol>
              </a:tblGrid>
              <a:tr h="68801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Учредитель - Заказчик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Учредитель - Грузополучатель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9248585"/>
                  </a:ext>
                </a:extLst>
              </a:tr>
              <a:tr h="1863850"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1304043Х0   </a:t>
                      </a:r>
                      <a:r>
                        <a:rPr lang="ru-RU" dirty="0" err="1"/>
                        <a:t>Кт</a:t>
                      </a:r>
                      <a:r>
                        <a:rPr lang="ru-RU" dirty="0"/>
                        <a:t> 13023Х73Х</a:t>
                      </a:r>
                    </a:p>
                    <a:p>
                      <a:r>
                        <a:rPr lang="ru-RU" dirty="0"/>
                        <a:t>На основании оправдательных документов от поставщика или Извещения, полученного от Учреждения - грузополучателя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1101ХХ310, 1106ХХ3Х0, 105ХХ34Х</a:t>
                      </a:r>
                    </a:p>
                    <a:p>
                      <a:r>
                        <a:rPr lang="ru-RU" dirty="0" err="1"/>
                        <a:t>Кт</a:t>
                      </a:r>
                      <a:r>
                        <a:rPr lang="ru-RU" dirty="0"/>
                        <a:t> 1304043Х0</a:t>
                      </a:r>
                    </a:p>
                    <a:p>
                      <a:r>
                        <a:rPr lang="ru-RU" dirty="0"/>
                        <a:t>На сумму поступивших материальных ценностей на основании Извещения и оправдательных документов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276777"/>
                  </a:ext>
                </a:extLst>
              </a:tr>
              <a:tr h="15143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1107ХХ3ХХ </a:t>
                      </a:r>
                      <a:r>
                        <a:rPr lang="ru-RU" dirty="0" err="1"/>
                        <a:t>Кт</a:t>
                      </a:r>
                      <a:r>
                        <a:rPr lang="ru-RU" dirty="0"/>
                        <a:t> 1304043ХХ</a:t>
                      </a:r>
                    </a:p>
                    <a:p>
                      <a:r>
                        <a:rPr lang="ru-RU" dirty="0"/>
                        <a:t>На сумму отправленных, но не поступивших материальных ценностей на основании Извещения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008414"/>
                  </a:ext>
                </a:extLst>
              </a:tr>
              <a:tr h="15143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З/счет 22</a:t>
                      </a:r>
                    </a:p>
                    <a:p>
                      <a:r>
                        <a:rPr lang="ru-RU" dirty="0"/>
                        <a:t>При получении материальных ценностей от поставщика до получения Извещения от Учреждения-Заказчика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332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64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125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Федеральный закон 44-ФЗ</a:t>
            </a:r>
          </a:p>
          <a:p>
            <a:pPr marL="53975" lvl="1" algn="ctr">
              <a:buSzPct val="130000"/>
            </a:pPr>
            <a:r>
              <a:rPr lang="ru-RU" sz="24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Статья 26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28E955B6-D98A-994D-A6CC-9B8B36B955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4005521"/>
              </p:ext>
            </p:extLst>
          </p:nvPr>
        </p:nvGraphicFramePr>
        <p:xfrm>
          <a:off x="0" y="972256"/>
          <a:ext cx="8964488" cy="5733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315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125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Раздел 6 Инструкции 162н</a:t>
            </a:r>
          </a:p>
          <a:p>
            <a:pPr marL="53975" lvl="1" algn="ctr">
              <a:buSzPct val="130000"/>
            </a:pPr>
            <a:r>
              <a:rPr lang="ru-RU" sz="24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Для материальных ценностей кратковременного хранения, скоропортящейся продукции 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6F1AA2D-0840-694C-970D-315B2F5D37F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5516" y="1592796"/>
          <a:ext cx="8532948" cy="500455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442156754"/>
                    </a:ext>
                  </a:extLst>
                </a:gridCol>
                <a:gridCol w="4140460">
                  <a:extLst>
                    <a:ext uri="{9D8B030D-6E8A-4147-A177-3AD203B41FA5}">
                      <a16:colId xmlns:a16="http://schemas.microsoft.com/office/drawing/2014/main" val="1972486850"/>
                    </a:ext>
                  </a:extLst>
                </a:gridCol>
              </a:tblGrid>
              <a:tr h="9531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Учредитель - Заказчик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Учредитель - Грузополучатель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9248585"/>
                  </a:ext>
                </a:extLst>
              </a:tr>
              <a:tr h="1376788"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1304043Х0   </a:t>
                      </a:r>
                      <a:r>
                        <a:rPr lang="ru-RU" dirty="0" err="1"/>
                        <a:t>Кт</a:t>
                      </a:r>
                      <a:r>
                        <a:rPr lang="ru-RU" dirty="0"/>
                        <a:t> 140160ХХХ</a:t>
                      </a:r>
                    </a:p>
                    <a:p>
                      <a:r>
                        <a:rPr lang="ru-RU" dirty="0"/>
                        <a:t>На основании Извещения, полученного от Учреждения - грузополучателя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1106ХХ3Х0, 105ХХ34Х</a:t>
                      </a:r>
                    </a:p>
                    <a:p>
                      <a:r>
                        <a:rPr lang="ru-RU" dirty="0" err="1"/>
                        <a:t>Кт</a:t>
                      </a:r>
                      <a:r>
                        <a:rPr lang="ru-RU" dirty="0"/>
                        <a:t> 1304043Х0</a:t>
                      </a:r>
                    </a:p>
                    <a:p>
                      <a:r>
                        <a:rPr lang="ru-RU" dirty="0"/>
                        <a:t>На сумму поступивших материальных ценностей от поставщика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276777"/>
                  </a:ext>
                </a:extLst>
              </a:tr>
              <a:tr h="1376788">
                <a:tc>
                  <a:txBody>
                    <a:bodyPr/>
                    <a:lstStyle/>
                    <a:p>
                      <a:r>
                        <a:rPr lang="ru-RU" dirty="0"/>
                        <a:t>Получение Извещения от Учреждения-Грузополучателя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Формирование Извещения и направление его Учреждению-Заказчику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008414"/>
                  </a:ext>
                </a:extLst>
              </a:tr>
              <a:tr h="1297818">
                <a:tc>
                  <a:txBody>
                    <a:bodyPr/>
                    <a:lstStyle/>
                    <a:p>
                      <a:r>
                        <a:rPr lang="ru-RU" dirty="0" err="1"/>
                        <a:t>Дт</a:t>
                      </a:r>
                      <a:r>
                        <a:rPr lang="ru-RU" dirty="0"/>
                        <a:t> 140160ХХХ  </a:t>
                      </a:r>
                      <a:r>
                        <a:rPr lang="ru-RU" dirty="0" err="1"/>
                        <a:t>Кт</a:t>
                      </a:r>
                      <a:r>
                        <a:rPr lang="ru-RU" dirty="0"/>
                        <a:t> 1302ХХ73Х</a:t>
                      </a:r>
                    </a:p>
                    <a:p>
                      <a:r>
                        <a:rPr lang="ru-RU" dirty="0"/>
                        <a:t>При получении оправдательных документов от поставщика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332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6179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(02-07-07/93188) 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2840B21-04E6-8246-A0CC-E1EDA613D21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542757"/>
          <a:ext cx="8407698" cy="319797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03584">
                  <a:extLst>
                    <a:ext uri="{9D8B030D-6E8A-4147-A177-3AD203B41FA5}">
                      <a16:colId xmlns:a16="http://schemas.microsoft.com/office/drawing/2014/main" val="3811693306"/>
                    </a:ext>
                  </a:extLst>
                </a:gridCol>
                <a:gridCol w="1831677">
                  <a:extLst>
                    <a:ext uri="{9D8B030D-6E8A-4147-A177-3AD203B41FA5}">
                      <a16:colId xmlns:a16="http://schemas.microsoft.com/office/drawing/2014/main" val="2573891687"/>
                    </a:ext>
                  </a:extLst>
                </a:gridCol>
                <a:gridCol w="1555077">
                  <a:extLst>
                    <a:ext uri="{9D8B030D-6E8A-4147-A177-3AD203B41FA5}">
                      <a16:colId xmlns:a16="http://schemas.microsoft.com/office/drawing/2014/main" val="4190305907"/>
                    </a:ext>
                  </a:extLst>
                </a:gridCol>
                <a:gridCol w="1866902">
                  <a:extLst>
                    <a:ext uri="{9D8B030D-6E8A-4147-A177-3AD203B41FA5}">
                      <a16:colId xmlns:a16="http://schemas.microsoft.com/office/drawing/2014/main" val="1080081246"/>
                    </a:ext>
                  </a:extLst>
                </a:gridCol>
                <a:gridCol w="1550458">
                  <a:extLst>
                    <a:ext uri="{9D8B030D-6E8A-4147-A177-3AD203B41FA5}">
                      <a16:colId xmlns:a16="http://schemas.microsoft.com/office/drawing/2014/main" val="1662935817"/>
                    </a:ext>
                  </a:extLst>
                </a:gridCol>
              </a:tblGrid>
              <a:tr h="17902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ВНУТРИ-ВЕДОМСТВЕННЫЕ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311427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688931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59346444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156263673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772457465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74414285"/>
                  </a:ext>
                </a:extLst>
              </a:tr>
              <a:tr h="15506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256135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97146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422123966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31196805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195395392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E96BFF5-E37A-EB4A-A5DE-08AB54046D7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3879810"/>
          <a:ext cx="8407697" cy="284162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95398">
                  <a:extLst>
                    <a:ext uri="{9D8B030D-6E8A-4147-A177-3AD203B41FA5}">
                      <a16:colId xmlns:a16="http://schemas.microsoft.com/office/drawing/2014/main" val="1110907758"/>
                    </a:ext>
                  </a:extLst>
                </a:gridCol>
                <a:gridCol w="1709257">
                  <a:extLst>
                    <a:ext uri="{9D8B030D-6E8A-4147-A177-3AD203B41FA5}">
                      <a16:colId xmlns:a16="http://schemas.microsoft.com/office/drawing/2014/main" val="1738787342"/>
                    </a:ext>
                  </a:extLst>
                </a:gridCol>
                <a:gridCol w="1683850">
                  <a:extLst>
                    <a:ext uri="{9D8B030D-6E8A-4147-A177-3AD203B41FA5}">
                      <a16:colId xmlns:a16="http://schemas.microsoft.com/office/drawing/2014/main" val="2874927602"/>
                    </a:ext>
                  </a:extLst>
                </a:gridCol>
                <a:gridCol w="1695398">
                  <a:extLst>
                    <a:ext uri="{9D8B030D-6E8A-4147-A177-3AD203B41FA5}">
                      <a16:colId xmlns:a16="http://schemas.microsoft.com/office/drawing/2014/main" val="1477846328"/>
                    </a:ext>
                  </a:extLst>
                </a:gridCol>
                <a:gridCol w="1623794">
                  <a:extLst>
                    <a:ext uri="{9D8B030D-6E8A-4147-A177-3AD203B41FA5}">
                      <a16:colId xmlns:a16="http://schemas.microsoft.com/office/drawing/2014/main" val="3850542053"/>
                    </a:ext>
                  </a:extLst>
                </a:gridCol>
              </a:tblGrid>
              <a:tr h="17344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БЮДЖЕТ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(ОДНО ППО)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77159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116896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64183052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594783290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206870722"/>
                  </a:ext>
                </a:extLst>
              </a:tr>
              <a:tr h="15319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2591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30468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4004844105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22501271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29969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766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520" y="348898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о движении НФА 0503168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7F1360-E89F-E047-ABD1-A0F722DEDE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2" t="21201" r="36303" b="39920"/>
          <a:stretch/>
        </p:blipFill>
        <p:spPr>
          <a:xfrm>
            <a:off x="58493" y="1052736"/>
            <a:ext cx="8820980" cy="34563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CA5E92-5F24-DA4A-9B88-5E842D89B3A4}"/>
              </a:ext>
            </a:extLst>
          </p:cNvPr>
          <p:cNvSpPr txBox="1"/>
          <p:nvPr/>
        </p:nvSpPr>
        <p:spPr>
          <a:xfrm>
            <a:off x="298274" y="4751292"/>
            <a:ext cx="8581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 графе 6 - показатели суммы поступлений объектов нефинансовых активов, вложений в нефинансовые активы, полученных безвозмездно, на основании данных по дебетовым оборотам счетов учета нефинансовых активов, корреспондирующих со счетами 130404000, 140110191, 140110192, 140110193, 140110194, 140110195, 140110196, 140110197, 140110198, 140140182, 140140185, 140140186, 140140187;</a:t>
            </a:r>
          </a:p>
        </p:txBody>
      </p:sp>
    </p:spTree>
    <p:extLst>
      <p:ext uri="{BB962C8B-B14F-4D97-AF65-F5344CB8AC3E}">
        <p14:creationId xmlns:p14="http://schemas.microsoft.com/office/powerpoint/2010/main" val="3419519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24428" y="179386"/>
            <a:ext cx="58102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35879</TotalTime>
  <Words>664</Words>
  <Application>Microsoft Macintosh PowerPoint</Application>
  <PresentationFormat>Экран (4:3)</PresentationFormat>
  <Paragraphs>158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Юлия М</cp:lastModifiedBy>
  <cp:revision>2208</cp:revision>
  <cp:lastPrinted>2018-11-14T09:10:42Z</cp:lastPrinted>
  <dcterms:created xsi:type="dcterms:W3CDTF">2014-05-13T07:16:38Z</dcterms:created>
  <dcterms:modified xsi:type="dcterms:W3CDTF">2023-09-22T07:10:26Z</dcterms:modified>
</cp:coreProperties>
</file>