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65" r:id="rId3"/>
    <p:sldId id="280" r:id="rId4"/>
    <p:sldId id="281" r:id="rId5"/>
    <p:sldId id="282" r:id="rId6"/>
    <p:sldId id="328" r:id="rId7"/>
    <p:sldId id="285" r:id="rId8"/>
    <p:sldId id="329" r:id="rId9"/>
    <p:sldId id="331" r:id="rId10"/>
    <p:sldId id="286" r:id="rId11"/>
    <p:sldId id="287" r:id="rId12"/>
    <p:sldId id="264" r:id="rId13"/>
    <p:sldId id="284" r:id="rId14"/>
    <p:sldId id="330" r:id="rId15"/>
    <p:sldId id="293" r:id="rId16"/>
    <p:sldId id="294" r:id="rId17"/>
    <p:sldId id="345" r:id="rId18"/>
    <p:sldId id="303" r:id="rId19"/>
    <p:sldId id="298" r:id="rId20"/>
    <p:sldId id="305" r:id="rId21"/>
    <p:sldId id="346" r:id="rId22"/>
    <p:sldId id="299" r:id="rId23"/>
    <p:sldId id="300" r:id="rId24"/>
    <p:sldId id="347" r:id="rId25"/>
    <p:sldId id="350" r:id="rId26"/>
    <p:sldId id="348" r:id="rId27"/>
    <p:sldId id="349" r:id="rId28"/>
    <p:sldId id="351" r:id="rId29"/>
    <p:sldId id="354" r:id="rId30"/>
    <p:sldId id="355" r:id="rId31"/>
    <p:sldId id="356" r:id="rId32"/>
    <p:sldId id="357" r:id="rId33"/>
    <p:sldId id="358" r:id="rId34"/>
    <p:sldId id="311" r:id="rId35"/>
    <p:sldId id="312" r:id="rId36"/>
    <p:sldId id="334" r:id="rId37"/>
    <p:sldId id="314" r:id="rId38"/>
    <p:sldId id="315" r:id="rId39"/>
    <p:sldId id="316" r:id="rId40"/>
    <p:sldId id="317" r:id="rId41"/>
    <p:sldId id="318" r:id="rId42"/>
    <p:sldId id="332" r:id="rId43"/>
    <p:sldId id="364" r:id="rId44"/>
    <p:sldId id="365" r:id="rId45"/>
    <p:sldId id="366" r:id="rId46"/>
    <p:sldId id="367" r:id="rId47"/>
    <p:sldId id="362" r:id="rId48"/>
    <p:sldId id="363" r:id="rId49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B7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0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3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2A8D44-FDBD-40D2-B64B-9C8BF72A72C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651903D-6B3C-4FA7-90F1-28BF036C2DBE}">
      <dgm:prSet phldrT="[Текст]" custT="1"/>
      <dgm:spPr>
        <a:noFill/>
      </dgm:spPr>
      <dgm:t>
        <a:bodyPr/>
        <a:lstStyle/>
        <a:p>
          <a:pPr algn="ctr"/>
          <a:r>
            <a:rPr lang="ru-RU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Правительство РФ утверждает Единые правила </a:t>
          </a:r>
          <a:r>
            <a:rPr lang="ru-RU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предоставления субсидий</a:t>
          </a:r>
          <a:endParaRPr lang="ru-RU" sz="2400" dirty="0">
            <a:solidFill>
              <a:schemeClr val="tx1"/>
            </a:solidFill>
          </a:endParaRPr>
        </a:p>
      </dgm:t>
    </dgm:pt>
    <dgm:pt modelId="{CAEF26EA-B2DB-432E-AAA3-B9B668D84527}" type="parTrans" cxnId="{D7490EBF-E1E0-4FD5-AC6F-9B3992DFAA62}">
      <dgm:prSet/>
      <dgm:spPr/>
      <dgm:t>
        <a:bodyPr/>
        <a:lstStyle/>
        <a:p>
          <a:endParaRPr lang="ru-RU"/>
        </a:p>
      </dgm:t>
    </dgm:pt>
    <dgm:pt modelId="{C749C1E2-7CC9-435A-BFF5-4B322E992BAB}" type="sibTrans" cxnId="{D7490EBF-E1E0-4FD5-AC6F-9B3992DFAA62}">
      <dgm:prSet/>
      <dgm:spPr/>
      <dgm:t>
        <a:bodyPr/>
        <a:lstStyle/>
        <a:p>
          <a:endParaRPr lang="ru-RU"/>
        </a:p>
      </dgm:t>
    </dgm:pt>
    <dgm:pt modelId="{E448396D-518D-45CF-99C5-01B5BBB6C663}">
      <dgm:prSet phldrT="[Текст]" custT="1"/>
      <dgm:spPr>
        <a:noFill/>
      </dgm:spPr>
      <dgm:t>
        <a:bodyPr/>
        <a:lstStyle/>
        <a:p>
          <a:pPr algn="ctr"/>
          <a:r>
            <a:rPr lang="ru-RU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Конкретные показатели </a:t>
          </a:r>
          <a:r>
            <a:rPr lang="ru-RU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субсидии </a:t>
          </a:r>
          <a:r>
            <a:rPr lang="ru-RU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определяют ГРБС </a:t>
          </a:r>
          <a:r>
            <a:rPr lang="ru-RU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в ГИИС «Электронный бюджет»</a:t>
          </a:r>
          <a:endParaRPr lang="ru-RU" sz="2400" dirty="0">
            <a:solidFill>
              <a:schemeClr val="tx1"/>
            </a:solidFill>
          </a:endParaRPr>
        </a:p>
      </dgm:t>
    </dgm:pt>
    <dgm:pt modelId="{535576E5-74C8-452E-93EB-19F6E7F67186}" type="parTrans" cxnId="{32148750-593C-48FB-94C7-672EFB807643}">
      <dgm:prSet/>
      <dgm:spPr/>
      <dgm:t>
        <a:bodyPr/>
        <a:lstStyle/>
        <a:p>
          <a:endParaRPr lang="ru-RU"/>
        </a:p>
      </dgm:t>
    </dgm:pt>
    <dgm:pt modelId="{A299716C-5D56-44BF-849C-C839CF887BC5}" type="sibTrans" cxnId="{32148750-593C-48FB-94C7-672EFB807643}">
      <dgm:prSet/>
      <dgm:spPr/>
      <dgm:t>
        <a:bodyPr/>
        <a:lstStyle/>
        <a:p>
          <a:endParaRPr lang="ru-RU"/>
        </a:p>
      </dgm:t>
    </dgm:pt>
    <dgm:pt modelId="{4C520AE5-0245-4E88-AFC3-FBA74B67C70C}" type="pres">
      <dgm:prSet presAssocID="{382A8D44-FDBD-40D2-B64B-9C8BF72A72C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C55E1E-16A2-42E0-B309-31A0CD4FA958}" type="pres">
      <dgm:prSet presAssocID="{A651903D-6B3C-4FA7-90F1-28BF036C2DBE}" presName="parentText" presStyleLbl="node1" presStyleIdx="0" presStyleCnt="2" custLinFactY="-23732" custLinFactNeighborX="131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D6BC5-5546-40C4-92DF-94B07795E8D6}" type="pres">
      <dgm:prSet presAssocID="{C749C1E2-7CC9-435A-BFF5-4B322E992BAB}" presName="spacer" presStyleCnt="0"/>
      <dgm:spPr/>
    </dgm:pt>
    <dgm:pt modelId="{43FFC045-329A-4EDB-AEFA-CA14D6FF2F8A}" type="pres">
      <dgm:prSet presAssocID="{E448396D-518D-45CF-99C5-01B5BBB6C663}" presName="parentText" presStyleLbl="node1" presStyleIdx="1" presStyleCnt="2" custLinFactY="2125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148750-593C-48FB-94C7-672EFB807643}" srcId="{382A8D44-FDBD-40D2-B64B-9C8BF72A72C9}" destId="{E448396D-518D-45CF-99C5-01B5BBB6C663}" srcOrd="1" destOrd="0" parTransId="{535576E5-74C8-452E-93EB-19F6E7F67186}" sibTransId="{A299716C-5D56-44BF-849C-C839CF887BC5}"/>
    <dgm:cxn modelId="{55188542-943E-4A07-9B0A-74AA1671B8E0}" type="presOf" srcId="{E448396D-518D-45CF-99C5-01B5BBB6C663}" destId="{43FFC045-329A-4EDB-AEFA-CA14D6FF2F8A}" srcOrd="0" destOrd="0" presId="urn:microsoft.com/office/officeart/2005/8/layout/vList2"/>
    <dgm:cxn modelId="{FC11CF27-F075-43BD-81F2-E532D3C9AED0}" type="presOf" srcId="{A651903D-6B3C-4FA7-90F1-28BF036C2DBE}" destId="{6DC55E1E-16A2-42E0-B309-31A0CD4FA958}" srcOrd="0" destOrd="0" presId="urn:microsoft.com/office/officeart/2005/8/layout/vList2"/>
    <dgm:cxn modelId="{D7490EBF-E1E0-4FD5-AC6F-9B3992DFAA62}" srcId="{382A8D44-FDBD-40D2-B64B-9C8BF72A72C9}" destId="{A651903D-6B3C-4FA7-90F1-28BF036C2DBE}" srcOrd="0" destOrd="0" parTransId="{CAEF26EA-B2DB-432E-AAA3-B9B668D84527}" sibTransId="{C749C1E2-7CC9-435A-BFF5-4B322E992BAB}"/>
    <dgm:cxn modelId="{751BFED4-FE31-4A06-A568-395D47110A0D}" type="presOf" srcId="{382A8D44-FDBD-40D2-B64B-9C8BF72A72C9}" destId="{4C520AE5-0245-4E88-AFC3-FBA74B67C70C}" srcOrd="0" destOrd="0" presId="urn:microsoft.com/office/officeart/2005/8/layout/vList2"/>
    <dgm:cxn modelId="{58BBFE48-7DAE-49E4-A2B1-348FF4F718C2}" type="presParOf" srcId="{4C520AE5-0245-4E88-AFC3-FBA74B67C70C}" destId="{6DC55E1E-16A2-42E0-B309-31A0CD4FA958}" srcOrd="0" destOrd="0" presId="urn:microsoft.com/office/officeart/2005/8/layout/vList2"/>
    <dgm:cxn modelId="{B68046DC-B137-4804-8235-E86F6CE22A4D}" type="presParOf" srcId="{4C520AE5-0245-4E88-AFC3-FBA74B67C70C}" destId="{F5ED6BC5-5546-40C4-92DF-94B07795E8D6}" srcOrd="1" destOrd="0" presId="urn:microsoft.com/office/officeart/2005/8/layout/vList2"/>
    <dgm:cxn modelId="{B8C44D2A-E277-4A29-A07A-FA91A3BEFFD2}" type="presParOf" srcId="{4C520AE5-0245-4E88-AFC3-FBA74B67C70C}" destId="{43FFC045-329A-4EDB-AEFA-CA14D6FF2F8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993920-C284-4CAD-817F-704CDAFBA3E0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238A1D-ED3E-4F26-9E44-9B7AA4DCCC17}">
      <dgm:prSet custT="1"/>
      <dgm:spPr>
        <a:solidFill>
          <a:schemeClr val="bg1"/>
        </a:solidFill>
      </dgm:spPr>
      <dgm:t>
        <a:bodyPr/>
        <a:lstStyle/>
        <a:p>
          <a:endParaRPr lang="ru-RU" sz="1800" b="0" i="1" dirty="0">
            <a:solidFill>
              <a:srgbClr val="FF0000"/>
            </a:solidFill>
          </a:endParaRPr>
        </a:p>
      </dgm:t>
    </dgm:pt>
    <dgm:pt modelId="{FA3BA42A-B481-443E-B19B-F4A2A165892A}" type="parTrans" cxnId="{0AC16B2E-18DD-4072-86EE-04172A1AFCBC}">
      <dgm:prSet/>
      <dgm:spPr/>
      <dgm:t>
        <a:bodyPr/>
        <a:lstStyle/>
        <a:p>
          <a:endParaRPr lang="ru-RU"/>
        </a:p>
      </dgm:t>
    </dgm:pt>
    <dgm:pt modelId="{D9B6C035-572C-40A8-9F47-74317862D64D}" type="sibTrans" cxnId="{0AC16B2E-18DD-4072-86EE-04172A1AFCBC}">
      <dgm:prSet/>
      <dgm:spPr/>
      <dgm:t>
        <a:bodyPr/>
        <a:lstStyle/>
        <a:p>
          <a:endParaRPr lang="ru-RU"/>
        </a:p>
      </dgm:t>
    </dgm:pt>
    <dgm:pt modelId="{4A48B48B-57FF-4883-8B87-29D19645950B}" type="pres">
      <dgm:prSet presAssocID="{37993920-C284-4CAD-817F-704CDAFBA3E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CF09D3-00F9-47C0-9859-889CCD42CFB2}" type="pres">
      <dgm:prSet presAssocID="{13238A1D-ED3E-4F26-9E44-9B7AA4DCCC17}" presName="compNode" presStyleCnt="0"/>
      <dgm:spPr/>
    </dgm:pt>
    <dgm:pt modelId="{9FC0D41A-188E-4A9B-991F-4E39634C7134}" type="pres">
      <dgm:prSet presAssocID="{13238A1D-ED3E-4F26-9E44-9B7AA4DCCC17}" presName="aNode" presStyleLbl="bgShp" presStyleIdx="0" presStyleCnt="1"/>
      <dgm:spPr/>
      <dgm:t>
        <a:bodyPr/>
        <a:lstStyle/>
        <a:p>
          <a:endParaRPr lang="ru-RU"/>
        </a:p>
      </dgm:t>
    </dgm:pt>
    <dgm:pt modelId="{2173FE0C-F973-491E-8EDE-2445574D2656}" type="pres">
      <dgm:prSet presAssocID="{13238A1D-ED3E-4F26-9E44-9B7AA4DCCC17}" presName="textNode" presStyleLbl="bgShp" presStyleIdx="0" presStyleCnt="1"/>
      <dgm:spPr/>
      <dgm:t>
        <a:bodyPr/>
        <a:lstStyle/>
        <a:p>
          <a:endParaRPr lang="ru-RU"/>
        </a:p>
      </dgm:t>
    </dgm:pt>
    <dgm:pt modelId="{087B82B1-0A5E-4EB5-97BE-C045100036CE}" type="pres">
      <dgm:prSet presAssocID="{13238A1D-ED3E-4F26-9E44-9B7AA4DCCC17}" presName="compChildNode" presStyleCnt="0"/>
      <dgm:spPr/>
    </dgm:pt>
    <dgm:pt modelId="{2590A3D9-5B68-4139-A707-E4CF478DCEB2}" type="pres">
      <dgm:prSet presAssocID="{13238A1D-ED3E-4F26-9E44-9B7AA4DCCC17}" presName="theInnerList" presStyleCnt="0"/>
      <dgm:spPr/>
    </dgm:pt>
  </dgm:ptLst>
  <dgm:cxnLst>
    <dgm:cxn modelId="{9EFC5103-3F07-4F3B-9E17-00271555D96B}" type="presOf" srcId="{13238A1D-ED3E-4F26-9E44-9B7AA4DCCC17}" destId="{9FC0D41A-188E-4A9B-991F-4E39634C7134}" srcOrd="0" destOrd="0" presId="urn:microsoft.com/office/officeart/2005/8/layout/lProcess2"/>
    <dgm:cxn modelId="{28867420-DABE-4F64-9F1D-9FAA50BFD9DF}" type="presOf" srcId="{13238A1D-ED3E-4F26-9E44-9B7AA4DCCC17}" destId="{2173FE0C-F973-491E-8EDE-2445574D2656}" srcOrd="1" destOrd="0" presId="urn:microsoft.com/office/officeart/2005/8/layout/lProcess2"/>
    <dgm:cxn modelId="{5A4C8057-22A9-42F6-B1E5-8EED190937F3}" type="presOf" srcId="{37993920-C284-4CAD-817F-704CDAFBA3E0}" destId="{4A48B48B-57FF-4883-8B87-29D19645950B}" srcOrd="0" destOrd="0" presId="urn:microsoft.com/office/officeart/2005/8/layout/lProcess2"/>
    <dgm:cxn modelId="{0AC16B2E-18DD-4072-86EE-04172A1AFCBC}" srcId="{37993920-C284-4CAD-817F-704CDAFBA3E0}" destId="{13238A1D-ED3E-4F26-9E44-9B7AA4DCCC17}" srcOrd="0" destOrd="0" parTransId="{FA3BA42A-B481-443E-B19B-F4A2A165892A}" sibTransId="{D9B6C035-572C-40A8-9F47-74317862D64D}"/>
    <dgm:cxn modelId="{E4C269E8-DC30-4D7F-B07B-E11472A9C728}" type="presParOf" srcId="{4A48B48B-57FF-4883-8B87-29D19645950B}" destId="{E7CF09D3-00F9-47C0-9859-889CCD42CFB2}" srcOrd="0" destOrd="0" presId="urn:microsoft.com/office/officeart/2005/8/layout/lProcess2"/>
    <dgm:cxn modelId="{ABEF3D09-80C1-4591-96F0-593990E7003F}" type="presParOf" srcId="{E7CF09D3-00F9-47C0-9859-889CCD42CFB2}" destId="{9FC0D41A-188E-4A9B-991F-4E39634C7134}" srcOrd="0" destOrd="0" presId="urn:microsoft.com/office/officeart/2005/8/layout/lProcess2"/>
    <dgm:cxn modelId="{C7ABC60C-7A71-4154-B8D6-F74BF628C108}" type="presParOf" srcId="{E7CF09D3-00F9-47C0-9859-889CCD42CFB2}" destId="{2173FE0C-F973-491E-8EDE-2445574D2656}" srcOrd="1" destOrd="0" presId="urn:microsoft.com/office/officeart/2005/8/layout/lProcess2"/>
    <dgm:cxn modelId="{2B6C6D50-C208-4908-8CAE-8A5A730D202A}" type="presParOf" srcId="{E7CF09D3-00F9-47C0-9859-889CCD42CFB2}" destId="{087B82B1-0A5E-4EB5-97BE-C045100036CE}" srcOrd="2" destOrd="0" presId="urn:microsoft.com/office/officeart/2005/8/layout/lProcess2"/>
    <dgm:cxn modelId="{1E53F8D2-03FC-49AC-8218-EAE1FAD880CC}" type="presParOf" srcId="{087B82B1-0A5E-4EB5-97BE-C045100036CE}" destId="{2590A3D9-5B68-4139-A707-E4CF478DCEB2}" srcOrd="0" destOrd="0" presId="urn:microsoft.com/office/officeart/2005/8/layout/lProcess2"/>
  </dgm:cxnLst>
  <dgm:bg/>
  <dgm:whole>
    <a:ln w="28575">
      <a:solidFill>
        <a:schemeClr val="accent1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8DE615-690E-4CDC-B0C6-2683830DB98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07C1E65-E50D-46D0-A80A-BD8EE5D88303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en-U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I. </a:t>
          </a:r>
          <a:r>
            <a: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Положения, применимые ко всем субсидиям </a:t>
          </a:r>
          <a:r>
            <a:rPr lang="en-U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                 </a:t>
          </a:r>
          <a:r>
            <a:rPr lang="ru-RU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(аналогичные установленным Общими требованиями № 1492)</a:t>
          </a:r>
          <a:endParaRPr lang="ru-RU" i="1" dirty="0">
            <a:solidFill>
              <a:schemeClr val="tx1"/>
            </a:solidFill>
          </a:endParaRPr>
        </a:p>
      </dgm:t>
    </dgm:pt>
    <dgm:pt modelId="{FB34A44A-5877-4406-A370-CA7E101945A3}" type="parTrans" cxnId="{3FE32028-C43D-4163-9E9E-6F9D8C172C89}">
      <dgm:prSet/>
      <dgm:spPr/>
      <dgm:t>
        <a:bodyPr/>
        <a:lstStyle/>
        <a:p>
          <a:endParaRPr lang="ru-RU"/>
        </a:p>
      </dgm:t>
    </dgm:pt>
    <dgm:pt modelId="{4BB96222-4D8D-45BB-8F6E-646BDA39F922}" type="sibTrans" cxnId="{3FE32028-C43D-4163-9E9E-6F9D8C172C89}">
      <dgm:prSet/>
      <dgm:spPr/>
      <dgm:t>
        <a:bodyPr/>
        <a:lstStyle/>
        <a:p>
          <a:endParaRPr lang="ru-RU"/>
        </a:p>
      </dgm:t>
    </dgm:pt>
    <dgm:pt modelId="{8CE3528B-3EFA-4BFD-99A4-3B3C9C403C63}">
      <dgm:prSet phldrT="[Текст]"/>
      <dgm:spPr/>
      <dgm:t>
        <a:bodyPr/>
        <a:lstStyle/>
        <a:p>
          <a:pPr algn="just"/>
          <a:r>
            <a: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общие условия предоставления субсидии</a:t>
          </a:r>
          <a:r>
            <a:rPr lang="ru-RU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;</a:t>
          </a:r>
          <a:endParaRPr lang="ru-RU" i="1" dirty="0">
            <a:solidFill>
              <a:schemeClr val="tx1"/>
            </a:solidFill>
          </a:endParaRPr>
        </a:p>
      </dgm:t>
    </dgm:pt>
    <dgm:pt modelId="{9BDA6A61-5221-42D3-BEE5-1092574AC440}" type="parTrans" cxnId="{4D76A9BD-4CD4-4E09-85FB-6890EDF6C204}">
      <dgm:prSet/>
      <dgm:spPr/>
      <dgm:t>
        <a:bodyPr/>
        <a:lstStyle/>
        <a:p>
          <a:endParaRPr lang="ru-RU"/>
        </a:p>
      </dgm:t>
    </dgm:pt>
    <dgm:pt modelId="{61248BFD-AE0F-4E2F-976C-A738A687F271}" type="sibTrans" cxnId="{4D76A9BD-4CD4-4E09-85FB-6890EDF6C204}">
      <dgm:prSet/>
      <dgm:spPr/>
      <dgm:t>
        <a:bodyPr/>
        <a:lstStyle/>
        <a:p>
          <a:endParaRPr lang="ru-RU"/>
        </a:p>
      </dgm:t>
    </dgm:pt>
    <dgm:pt modelId="{E05638D7-4108-437E-A43A-FF075BC35117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en-U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II. </a:t>
          </a:r>
          <a:r>
            <a: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Отраслевые особенности, применимые к субсидиям соответствующей отрасли</a:t>
          </a:r>
          <a:endParaRPr lang="ru-RU" dirty="0">
            <a:solidFill>
              <a:schemeClr val="tx1"/>
            </a:solidFill>
          </a:endParaRPr>
        </a:p>
      </dgm:t>
    </dgm:pt>
    <dgm:pt modelId="{31425880-C190-4375-95EB-C956584B1773}" type="parTrans" cxnId="{6A9FEDF5-35F2-4CCB-96D9-BA5C587CA312}">
      <dgm:prSet/>
      <dgm:spPr/>
      <dgm:t>
        <a:bodyPr/>
        <a:lstStyle/>
        <a:p>
          <a:endParaRPr lang="ru-RU"/>
        </a:p>
      </dgm:t>
    </dgm:pt>
    <dgm:pt modelId="{E5F18052-672B-4F4E-ABE6-8EDC0E1262AF}" type="sibTrans" cxnId="{6A9FEDF5-35F2-4CCB-96D9-BA5C587CA312}">
      <dgm:prSet/>
      <dgm:spPr/>
      <dgm:t>
        <a:bodyPr/>
        <a:lstStyle/>
        <a:p>
          <a:endParaRPr lang="ru-RU"/>
        </a:p>
      </dgm:t>
    </dgm:pt>
    <dgm:pt modelId="{7CDCCC7F-E466-4FDE-A0D1-06F9BE3307D4}">
      <dgm:prSet phldrT="[Текст]"/>
      <dgm:spPr/>
      <dgm:t>
        <a:bodyPr/>
        <a:lstStyle/>
        <a:p>
          <a:pPr algn="just"/>
          <a:r>
            <a:rPr lang="ru-RU" b="0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финансовые услуги</a:t>
          </a:r>
          <a:endParaRPr lang="ru-RU" b="0" i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62393E-F41E-4507-AA89-7BD562E8A4DE}" type="parTrans" cxnId="{7495DB61-C4B8-4E85-B6C9-0FCB0375C20F}">
      <dgm:prSet/>
      <dgm:spPr/>
      <dgm:t>
        <a:bodyPr/>
        <a:lstStyle/>
        <a:p>
          <a:endParaRPr lang="ru-RU"/>
        </a:p>
      </dgm:t>
    </dgm:pt>
    <dgm:pt modelId="{D7D3789D-C5E2-4647-B124-8A1ED8D026C7}" type="sibTrans" cxnId="{7495DB61-C4B8-4E85-B6C9-0FCB0375C20F}">
      <dgm:prSet/>
      <dgm:spPr/>
      <dgm:t>
        <a:bodyPr/>
        <a:lstStyle/>
        <a:p>
          <a:endParaRPr lang="ru-RU"/>
        </a:p>
      </dgm:t>
    </dgm:pt>
    <dgm:pt modelId="{4E89CE94-5CA2-4FE0-A986-B37262A799F1}">
      <dgm:prSet/>
      <dgm:spPr/>
      <dgm:t>
        <a:bodyPr/>
        <a:lstStyle/>
        <a:p>
          <a:pPr algn="just"/>
          <a:r>
            <a: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требования к отчетности и к мониторингу результата предоставления субсидии;</a:t>
          </a:r>
        </a:p>
      </dgm:t>
    </dgm:pt>
    <dgm:pt modelId="{AB1E3858-942C-4B80-BC6D-ADA969A01A83}" type="parTrans" cxnId="{67283C23-4141-4B6D-981B-D517FBA5901F}">
      <dgm:prSet/>
      <dgm:spPr/>
      <dgm:t>
        <a:bodyPr/>
        <a:lstStyle/>
        <a:p>
          <a:endParaRPr lang="ru-RU"/>
        </a:p>
      </dgm:t>
    </dgm:pt>
    <dgm:pt modelId="{34B55D86-3567-4456-B42A-FED0C532F4E3}" type="sibTrans" cxnId="{67283C23-4141-4B6D-981B-D517FBA5901F}">
      <dgm:prSet/>
      <dgm:spPr/>
      <dgm:t>
        <a:bodyPr/>
        <a:lstStyle/>
        <a:p>
          <a:endParaRPr lang="ru-RU"/>
        </a:p>
      </dgm:t>
    </dgm:pt>
    <dgm:pt modelId="{61A9A4DC-0EF2-4C3A-982B-F2A9FBEE00D1}">
      <dgm:prSet/>
      <dgm:spPr/>
      <dgm:t>
        <a:bodyPr/>
        <a:lstStyle/>
        <a:p>
          <a:pPr algn="just"/>
          <a:r>
            <a: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контроль за соблюдением условий и порядка предоставления субсидии, ответственность за нарушение</a:t>
          </a:r>
        </a:p>
      </dgm:t>
    </dgm:pt>
    <dgm:pt modelId="{FDB1B50E-B84D-4A40-ADF7-36C902AF4E3E}" type="parTrans" cxnId="{CAAF3338-1C06-4F82-A21B-1A1B842A453F}">
      <dgm:prSet/>
      <dgm:spPr/>
      <dgm:t>
        <a:bodyPr/>
        <a:lstStyle/>
        <a:p>
          <a:endParaRPr lang="ru-RU"/>
        </a:p>
      </dgm:t>
    </dgm:pt>
    <dgm:pt modelId="{58B86F2B-35E2-4C12-B5B6-54606100E571}" type="sibTrans" cxnId="{CAAF3338-1C06-4F82-A21B-1A1B842A453F}">
      <dgm:prSet/>
      <dgm:spPr/>
      <dgm:t>
        <a:bodyPr/>
        <a:lstStyle/>
        <a:p>
          <a:endParaRPr lang="ru-RU"/>
        </a:p>
      </dgm:t>
    </dgm:pt>
    <dgm:pt modelId="{994C16BC-47DF-4E9E-AEE6-81224C6838D3}">
      <dgm:prSet/>
      <dgm:spPr/>
      <dgm:t>
        <a:bodyPr/>
        <a:lstStyle/>
        <a:p>
          <a:pPr algn="just"/>
          <a:r>
            <a: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порядок расчета размера субсидии</a:t>
          </a:r>
        </a:p>
      </dgm:t>
    </dgm:pt>
    <dgm:pt modelId="{C3AAB835-9288-4B35-A043-B3C19E2A5E68}" type="parTrans" cxnId="{51C294AD-DF25-45A3-BF09-5A94B38A1C58}">
      <dgm:prSet/>
      <dgm:spPr/>
      <dgm:t>
        <a:bodyPr/>
        <a:lstStyle/>
        <a:p>
          <a:endParaRPr lang="ru-RU"/>
        </a:p>
      </dgm:t>
    </dgm:pt>
    <dgm:pt modelId="{B1FBBE3A-7A7B-4CB1-8F5B-E9434EE0669D}" type="sibTrans" cxnId="{51C294AD-DF25-45A3-BF09-5A94B38A1C58}">
      <dgm:prSet/>
      <dgm:spPr/>
      <dgm:t>
        <a:bodyPr/>
        <a:lstStyle/>
        <a:p>
          <a:endParaRPr lang="ru-RU"/>
        </a:p>
      </dgm:t>
    </dgm:pt>
    <dgm:pt modelId="{1773C725-FA09-48F6-9DEE-3024438BD7DC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en-U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III. </a:t>
          </a:r>
          <a:r>
            <a: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Требования </a:t>
          </a:r>
          <a:r>
            <a:rPr lang="ru-RU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 информации, включаемой в </a:t>
          </a:r>
          <a:r>
            <a: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решение о предоставлении субсидии</a:t>
          </a:r>
        </a:p>
      </dgm:t>
    </dgm:pt>
    <dgm:pt modelId="{29A7CEE2-D527-451E-85ED-E257AF8B41B9}" type="parTrans" cxnId="{DCB398E4-5095-4E10-90B5-686314CEC98F}">
      <dgm:prSet/>
      <dgm:spPr/>
      <dgm:t>
        <a:bodyPr/>
        <a:lstStyle/>
        <a:p>
          <a:endParaRPr lang="ru-RU"/>
        </a:p>
      </dgm:t>
    </dgm:pt>
    <dgm:pt modelId="{A9AAC912-4F0C-4BE5-BBFC-1D51CCF9934E}" type="sibTrans" cxnId="{DCB398E4-5095-4E10-90B5-686314CEC98F}">
      <dgm:prSet/>
      <dgm:spPr/>
      <dgm:t>
        <a:bodyPr/>
        <a:lstStyle/>
        <a:p>
          <a:endParaRPr lang="ru-RU"/>
        </a:p>
      </dgm:t>
    </dgm:pt>
    <dgm:pt modelId="{E0F14F86-B039-46C2-99AE-898F8FFD8DEC}">
      <dgm:prSet/>
      <dgm:spPr/>
      <dgm:t>
        <a:bodyPr/>
        <a:lstStyle/>
        <a:p>
          <a:pPr algn="just"/>
          <a:r>
            <a: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требования к результату предоставления субсидии</a:t>
          </a:r>
        </a:p>
      </dgm:t>
    </dgm:pt>
    <dgm:pt modelId="{7077CB83-5D84-4564-AA05-451266D2C201}" type="parTrans" cxnId="{B3487000-C698-494E-B0E1-1B454876EE3B}">
      <dgm:prSet/>
      <dgm:spPr/>
      <dgm:t>
        <a:bodyPr/>
        <a:lstStyle/>
        <a:p>
          <a:endParaRPr lang="ru-RU"/>
        </a:p>
      </dgm:t>
    </dgm:pt>
    <dgm:pt modelId="{CC731866-0A63-45B8-86EB-D44E0BA1F315}" type="sibTrans" cxnId="{B3487000-C698-494E-B0E1-1B454876EE3B}">
      <dgm:prSet/>
      <dgm:spPr/>
      <dgm:t>
        <a:bodyPr/>
        <a:lstStyle/>
        <a:p>
          <a:endParaRPr lang="ru-RU"/>
        </a:p>
      </dgm:t>
    </dgm:pt>
    <dgm:pt modelId="{25256821-40F0-4CE9-814F-6A51F5FFE1CD}">
      <dgm:prSet phldrT="[Текст]"/>
      <dgm:spPr/>
      <dgm:t>
        <a:bodyPr/>
        <a:lstStyle/>
        <a:p>
          <a:pPr algn="just"/>
          <a:r>
            <a:rPr lang="ru-RU" b="0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отрасли экономики, в </a:t>
          </a:r>
          <a:r>
            <a:rPr lang="ru-RU" b="0" i="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т.ч</a:t>
          </a:r>
          <a:r>
            <a:rPr lang="ru-RU" b="0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. агропромышленная</a:t>
          </a:r>
          <a:endParaRPr lang="ru-RU" b="0" i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E8542F-618F-476A-8E91-3D1C7DFDF0A9}" type="parTrans" cxnId="{B43E72DD-8F7C-44F5-9977-56F4513AEFDF}">
      <dgm:prSet/>
      <dgm:spPr/>
      <dgm:t>
        <a:bodyPr/>
        <a:lstStyle/>
        <a:p>
          <a:endParaRPr lang="ru-RU"/>
        </a:p>
      </dgm:t>
    </dgm:pt>
    <dgm:pt modelId="{0382A57F-B780-48B3-A5AC-229036CBC654}" type="sibTrans" cxnId="{B43E72DD-8F7C-44F5-9977-56F4513AEFDF}">
      <dgm:prSet/>
      <dgm:spPr/>
      <dgm:t>
        <a:bodyPr/>
        <a:lstStyle/>
        <a:p>
          <a:endParaRPr lang="ru-RU"/>
        </a:p>
      </dgm:t>
    </dgm:pt>
    <dgm:pt modelId="{E4CEA8B8-2F4D-4A23-BE9B-6D39C093DE15}">
      <dgm:prSet phldrT="[Текст]"/>
      <dgm:spPr/>
      <dgm:t>
        <a:bodyPr/>
        <a:lstStyle/>
        <a:p>
          <a:pPr algn="just"/>
          <a:r>
            <a:rPr lang="ru-RU" b="0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социальная сфера</a:t>
          </a:r>
          <a:endParaRPr lang="ru-RU" b="0" i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3C214C-0F28-4EC4-9665-A3133B30CA23}" type="parTrans" cxnId="{B6256000-3D63-4A01-8345-D3D1C243D67A}">
      <dgm:prSet/>
      <dgm:spPr/>
      <dgm:t>
        <a:bodyPr/>
        <a:lstStyle/>
        <a:p>
          <a:endParaRPr lang="ru-RU"/>
        </a:p>
      </dgm:t>
    </dgm:pt>
    <dgm:pt modelId="{089C94C5-78AD-4BD3-9345-724662512B8E}" type="sibTrans" cxnId="{B6256000-3D63-4A01-8345-D3D1C243D67A}">
      <dgm:prSet/>
      <dgm:spPr/>
      <dgm:t>
        <a:bodyPr/>
        <a:lstStyle/>
        <a:p>
          <a:endParaRPr lang="ru-RU"/>
        </a:p>
      </dgm:t>
    </dgm:pt>
    <dgm:pt modelId="{487178A8-0AFE-47B7-851D-C68727C92AEA}">
      <dgm:prSet phldrT="[Текст]"/>
      <dgm:spPr/>
      <dgm:t>
        <a:bodyPr/>
        <a:lstStyle/>
        <a:p>
          <a:pPr algn="just"/>
          <a:r>
            <a:rPr lang="ru-RU" b="0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научная, инновационная и др.</a:t>
          </a:r>
          <a:endParaRPr lang="ru-RU" b="0" i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484E1A-1530-44E9-BF4F-61DF288C5407}" type="parTrans" cxnId="{B8E4984B-1E00-40CC-9122-ABE1DCFE3E15}">
      <dgm:prSet/>
      <dgm:spPr/>
      <dgm:t>
        <a:bodyPr/>
        <a:lstStyle/>
        <a:p>
          <a:endParaRPr lang="ru-RU"/>
        </a:p>
      </dgm:t>
    </dgm:pt>
    <dgm:pt modelId="{DBE59DDA-8668-4B70-B2BA-38E703EE3CFD}" type="sibTrans" cxnId="{B8E4984B-1E00-40CC-9122-ABE1DCFE3E15}">
      <dgm:prSet/>
      <dgm:spPr/>
      <dgm:t>
        <a:bodyPr/>
        <a:lstStyle/>
        <a:p>
          <a:endParaRPr lang="ru-RU"/>
        </a:p>
      </dgm:t>
    </dgm:pt>
    <dgm:pt modelId="{CC0CC088-CE18-4B4F-8C51-F6138D570D12}" type="pres">
      <dgm:prSet presAssocID="{D28DE615-690E-4CDC-B0C6-2683830DB98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0151C5-9836-4CBF-A0E8-EF336BD1E409}" type="pres">
      <dgm:prSet presAssocID="{007C1E65-E50D-46D0-A80A-BD8EE5D8830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6FA35B-5AB4-4B8F-B2F7-842FD43067A3}" type="pres">
      <dgm:prSet presAssocID="{007C1E65-E50D-46D0-A80A-BD8EE5D88303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3C3A4C-B361-45C8-8E78-0A90B5409023}" type="pres">
      <dgm:prSet presAssocID="{E05638D7-4108-437E-A43A-FF075BC3511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097913-6F17-467A-AA30-B74E4F589937}" type="pres">
      <dgm:prSet presAssocID="{E05638D7-4108-437E-A43A-FF075BC35117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ADE054-3178-4599-BAB0-3CAF8CD96805}" type="pres">
      <dgm:prSet presAssocID="{1773C725-FA09-48F6-9DEE-3024438BD7D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5DF097-EF56-4079-8F36-EA07F77321B3}" type="presOf" srcId="{8CE3528B-3EFA-4BFD-99A4-3B3C9C403C63}" destId="{7C6FA35B-5AB4-4B8F-B2F7-842FD43067A3}" srcOrd="0" destOrd="0" presId="urn:microsoft.com/office/officeart/2005/8/layout/vList2"/>
    <dgm:cxn modelId="{B2F43FBC-02F6-4615-9188-37A79D67CB97}" type="presOf" srcId="{61A9A4DC-0EF2-4C3A-982B-F2A9FBEE00D1}" destId="{7C6FA35B-5AB4-4B8F-B2F7-842FD43067A3}" srcOrd="0" destOrd="2" presId="urn:microsoft.com/office/officeart/2005/8/layout/vList2"/>
    <dgm:cxn modelId="{D7162C58-6D3B-41A8-A549-62B0E2F0CD46}" type="presOf" srcId="{1773C725-FA09-48F6-9DEE-3024438BD7DC}" destId="{CDADE054-3178-4599-BAB0-3CAF8CD96805}" srcOrd="0" destOrd="0" presId="urn:microsoft.com/office/officeart/2005/8/layout/vList2"/>
    <dgm:cxn modelId="{51C294AD-DF25-45A3-BF09-5A94B38A1C58}" srcId="{007C1E65-E50D-46D0-A80A-BD8EE5D88303}" destId="{994C16BC-47DF-4E9E-AEE6-81224C6838D3}" srcOrd="3" destOrd="0" parTransId="{C3AAB835-9288-4B35-A043-B3C19E2A5E68}" sibTransId="{B1FBBE3A-7A7B-4CB1-8F5B-E9434EE0669D}"/>
    <dgm:cxn modelId="{B6256000-3D63-4A01-8345-D3D1C243D67A}" srcId="{E05638D7-4108-437E-A43A-FF075BC35117}" destId="{E4CEA8B8-2F4D-4A23-BE9B-6D39C093DE15}" srcOrd="2" destOrd="0" parTransId="{493C214C-0F28-4EC4-9665-A3133B30CA23}" sibTransId="{089C94C5-78AD-4BD3-9345-724662512B8E}"/>
    <dgm:cxn modelId="{B43E72DD-8F7C-44F5-9977-56F4513AEFDF}" srcId="{E05638D7-4108-437E-A43A-FF075BC35117}" destId="{25256821-40F0-4CE9-814F-6A51F5FFE1CD}" srcOrd="1" destOrd="0" parTransId="{B0E8542F-618F-476A-8E91-3D1C7DFDF0A9}" sibTransId="{0382A57F-B780-48B3-A5AC-229036CBC654}"/>
    <dgm:cxn modelId="{7CE9E8E5-35FB-484B-B896-8F58C4569A1F}" type="presOf" srcId="{E05638D7-4108-437E-A43A-FF075BC35117}" destId="{A83C3A4C-B361-45C8-8E78-0A90B5409023}" srcOrd="0" destOrd="0" presId="urn:microsoft.com/office/officeart/2005/8/layout/vList2"/>
    <dgm:cxn modelId="{4D76A9BD-4CD4-4E09-85FB-6890EDF6C204}" srcId="{007C1E65-E50D-46D0-A80A-BD8EE5D88303}" destId="{8CE3528B-3EFA-4BFD-99A4-3B3C9C403C63}" srcOrd="0" destOrd="0" parTransId="{9BDA6A61-5221-42D3-BEE5-1092574AC440}" sibTransId="{61248BFD-AE0F-4E2F-976C-A738A687F271}"/>
    <dgm:cxn modelId="{B3487000-C698-494E-B0E1-1B454876EE3B}" srcId="{007C1E65-E50D-46D0-A80A-BD8EE5D88303}" destId="{E0F14F86-B039-46C2-99AE-898F8FFD8DEC}" srcOrd="4" destOrd="0" parTransId="{7077CB83-5D84-4564-AA05-451266D2C201}" sibTransId="{CC731866-0A63-45B8-86EB-D44E0BA1F315}"/>
    <dgm:cxn modelId="{AFF12960-CBA6-47B1-899C-63512C826E72}" type="presOf" srcId="{994C16BC-47DF-4E9E-AEE6-81224C6838D3}" destId="{7C6FA35B-5AB4-4B8F-B2F7-842FD43067A3}" srcOrd="0" destOrd="3" presId="urn:microsoft.com/office/officeart/2005/8/layout/vList2"/>
    <dgm:cxn modelId="{6D2B645F-50E3-4740-9EC4-78E8B08D97EC}" type="presOf" srcId="{25256821-40F0-4CE9-814F-6A51F5FFE1CD}" destId="{8E097913-6F17-467A-AA30-B74E4F589937}" srcOrd="0" destOrd="1" presId="urn:microsoft.com/office/officeart/2005/8/layout/vList2"/>
    <dgm:cxn modelId="{7495DB61-C4B8-4E85-B6C9-0FCB0375C20F}" srcId="{E05638D7-4108-437E-A43A-FF075BC35117}" destId="{7CDCCC7F-E466-4FDE-A0D1-06F9BE3307D4}" srcOrd="0" destOrd="0" parTransId="{8E62393E-F41E-4507-AA89-7BD562E8A4DE}" sibTransId="{D7D3789D-C5E2-4647-B124-8A1ED8D026C7}"/>
    <dgm:cxn modelId="{2061E0CA-C47B-462D-8E0D-D348B7249468}" type="presOf" srcId="{7CDCCC7F-E466-4FDE-A0D1-06F9BE3307D4}" destId="{8E097913-6F17-467A-AA30-B74E4F589937}" srcOrd="0" destOrd="0" presId="urn:microsoft.com/office/officeart/2005/8/layout/vList2"/>
    <dgm:cxn modelId="{85F7DB92-BAD5-4D9E-8095-9B866E80BDBD}" type="presOf" srcId="{4E89CE94-5CA2-4FE0-A986-B37262A799F1}" destId="{7C6FA35B-5AB4-4B8F-B2F7-842FD43067A3}" srcOrd="0" destOrd="1" presId="urn:microsoft.com/office/officeart/2005/8/layout/vList2"/>
    <dgm:cxn modelId="{10FD6219-B7B9-446E-8AE1-7D13173EDCB7}" type="presOf" srcId="{E4CEA8B8-2F4D-4A23-BE9B-6D39C093DE15}" destId="{8E097913-6F17-467A-AA30-B74E4F589937}" srcOrd="0" destOrd="2" presId="urn:microsoft.com/office/officeart/2005/8/layout/vList2"/>
    <dgm:cxn modelId="{67283C23-4141-4B6D-981B-D517FBA5901F}" srcId="{007C1E65-E50D-46D0-A80A-BD8EE5D88303}" destId="{4E89CE94-5CA2-4FE0-A986-B37262A799F1}" srcOrd="1" destOrd="0" parTransId="{AB1E3858-942C-4B80-BC6D-ADA969A01A83}" sibTransId="{34B55D86-3567-4456-B42A-FED0C532F4E3}"/>
    <dgm:cxn modelId="{F1C25132-EC68-4E0F-AAF9-0CEBA05C86F6}" type="presOf" srcId="{007C1E65-E50D-46D0-A80A-BD8EE5D88303}" destId="{930151C5-9836-4CBF-A0E8-EF336BD1E409}" srcOrd="0" destOrd="0" presId="urn:microsoft.com/office/officeart/2005/8/layout/vList2"/>
    <dgm:cxn modelId="{CAAF3338-1C06-4F82-A21B-1A1B842A453F}" srcId="{007C1E65-E50D-46D0-A80A-BD8EE5D88303}" destId="{61A9A4DC-0EF2-4C3A-982B-F2A9FBEE00D1}" srcOrd="2" destOrd="0" parTransId="{FDB1B50E-B84D-4A40-ADF7-36C902AF4E3E}" sibTransId="{58B86F2B-35E2-4C12-B5B6-54606100E571}"/>
    <dgm:cxn modelId="{B8E4984B-1E00-40CC-9122-ABE1DCFE3E15}" srcId="{E05638D7-4108-437E-A43A-FF075BC35117}" destId="{487178A8-0AFE-47B7-851D-C68727C92AEA}" srcOrd="3" destOrd="0" parTransId="{4F484E1A-1530-44E9-BF4F-61DF288C5407}" sibTransId="{DBE59DDA-8668-4B70-B2BA-38E703EE3CFD}"/>
    <dgm:cxn modelId="{12BA2390-4CAC-466B-BFE5-88B66FFCF928}" type="presOf" srcId="{487178A8-0AFE-47B7-851D-C68727C92AEA}" destId="{8E097913-6F17-467A-AA30-B74E4F589937}" srcOrd="0" destOrd="3" presId="urn:microsoft.com/office/officeart/2005/8/layout/vList2"/>
    <dgm:cxn modelId="{820D95C8-BE80-4BF8-8A81-E81C0D2C5C7F}" type="presOf" srcId="{D28DE615-690E-4CDC-B0C6-2683830DB98E}" destId="{CC0CC088-CE18-4B4F-8C51-F6138D570D12}" srcOrd="0" destOrd="0" presId="urn:microsoft.com/office/officeart/2005/8/layout/vList2"/>
    <dgm:cxn modelId="{6A9FEDF5-35F2-4CCB-96D9-BA5C587CA312}" srcId="{D28DE615-690E-4CDC-B0C6-2683830DB98E}" destId="{E05638D7-4108-437E-A43A-FF075BC35117}" srcOrd="1" destOrd="0" parTransId="{31425880-C190-4375-95EB-C956584B1773}" sibTransId="{E5F18052-672B-4F4E-ABE6-8EDC0E1262AF}"/>
    <dgm:cxn modelId="{3FE32028-C43D-4163-9E9E-6F9D8C172C89}" srcId="{D28DE615-690E-4CDC-B0C6-2683830DB98E}" destId="{007C1E65-E50D-46D0-A80A-BD8EE5D88303}" srcOrd="0" destOrd="0" parTransId="{FB34A44A-5877-4406-A370-CA7E101945A3}" sibTransId="{4BB96222-4D8D-45BB-8F6E-646BDA39F922}"/>
    <dgm:cxn modelId="{96BD0641-165F-4DDE-A1BB-DA3A22DBF196}" type="presOf" srcId="{E0F14F86-B039-46C2-99AE-898F8FFD8DEC}" destId="{7C6FA35B-5AB4-4B8F-B2F7-842FD43067A3}" srcOrd="0" destOrd="4" presId="urn:microsoft.com/office/officeart/2005/8/layout/vList2"/>
    <dgm:cxn modelId="{DCB398E4-5095-4E10-90B5-686314CEC98F}" srcId="{D28DE615-690E-4CDC-B0C6-2683830DB98E}" destId="{1773C725-FA09-48F6-9DEE-3024438BD7DC}" srcOrd="2" destOrd="0" parTransId="{29A7CEE2-D527-451E-85ED-E257AF8B41B9}" sibTransId="{A9AAC912-4F0C-4BE5-BBFC-1D51CCF9934E}"/>
    <dgm:cxn modelId="{52347B27-E496-45DF-873D-2A8CBE0B29C4}" type="presParOf" srcId="{CC0CC088-CE18-4B4F-8C51-F6138D570D12}" destId="{930151C5-9836-4CBF-A0E8-EF336BD1E409}" srcOrd="0" destOrd="0" presId="urn:microsoft.com/office/officeart/2005/8/layout/vList2"/>
    <dgm:cxn modelId="{39B1931E-D514-480A-96FD-B4023678BDFF}" type="presParOf" srcId="{CC0CC088-CE18-4B4F-8C51-F6138D570D12}" destId="{7C6FA35B-5AB4-4B8F-B2F7-842FD43067A3}" srcOrd="1" destOrd="0" presId="urn:microsoft.com/office/officeart/2005/8/layout/vList2"/>
    <dgm:cxn modelId="{8ED7A9E9-43E1-45C1-B0AD-3F8900AD620A}" type="presParOf" srcId="{CC0CC088-CE18-4B4F-8C51-F6138D570D12}" destId="{A83C3A4C-B361-45C8-8E78-0A90B5409023}" srcOrd="2" destOrd="0" presId="urn:microsoft.com/office/officeart/2005/8/layout/vList2"/>
    <dgm:cxn modelId="{D404B09A-0793-4C5B-8F5A-FA435ACBD10C}" type="presParOf" srcId="{CC0CC088-CE18-4B4F-8C51-F6138D570D12}" destId="{8E097913-6F17-467A-AA30-B74E4F589937}" srcOrd="3" destOrd="0" presId="urn:microsoft.com/office/officeart/2005/8/layout/vList2"/>
    <dgm:cxn modelId="{4DB6E158-88AB-4445-BFB8-609CCB39FA8F}" type="presParOf" srcId="{CC0CC088-CE18-4B4F-8C51-F6138D570D12}" destId="{CDADE054-3178-4599-BAB0-3CAF8CD9680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E370F8D-BBB0-4767-9D3D-DBF009D05EB8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AD8C8F6-A4EA-416E-B0DD-4D82B0118366}">
      <dgm:prSet phldrT="[Текст]" custT="1"/>
      <dgm:spPr>
        <a:solidFill>
          <a:schemeClr val="bg2"/>
        </a:solidFill>
        <a:ln>
          <a:solidFill>
            <a:srgbClr val="0070C0"/>
          </a:solidFill>
        </a:ln>
      </dgm:spPr>
      <dgm:t>
        <a:bodyPr vert="vert"/>
        <a:lstStyle/>
        <a:p>
          <a:pPr algn="ctr">
            <a:lnSpc>
              <a:spcPct val="90000"/>
            </a:lnSpc>
          </a:pPr>
          <a:endParaRPr lang="ru-RU" sz="1600" b="1" dirty="0" smtClean="0">
            <a:solidFill>
              <a:schemeClr val="tx1"/>
            </a:solidFill>
          </a:endParaRPr>
        </a:p>
        <a:p>
          <a:pPr algn="ctr">
            <a:lnSpc>
              <a:spcPct val="90000"/>
            </a:lnSpc>
          </a:pPr>
          <a:r>
            <a:rPr lang="ru-RU" sz="1600" b="1" dirty="0" smtClean="0">
              <a:solidFill>
                <a:schemeClr val="tx1"/>
              </a:solidFill>
            </a:rPr>
            <a:t>Сроки предоставления получателем субсидии   </a:t>
          </a:r>
          <a:r>
            <a:rPr lang="ru-RU" sz="1600" dirty="0" smtClean="0">
              <a:solidFill>
                <a:schemeClr val="tx1"/>
              </a:solidFill>
            </a:rPr>
            <a:t> отчетности в сроки, установленные соглашением, </a:t>
          </a:r>
          <a:r>
            <a:rPr lang="ru-RU" sz="1600" i="1" dirty="0" smtClean="0">
              <a:solidFill>
                <a:srgbClr val="0070C0"/>
              </a:solidFill>
            </a:rPr>
            <a:t>но не реже одного раза в квартал, не позднее 10-го рабочего дня месяца,</a:t>
          </a:r>
          <a:r>
            <a:rPr lang="ru-RU" sz="1600" b="1" i="1" dirty="0" smtClean="0">
              <a:solidFill>
                <a:srgbClr val="FF0000"/>
              </a:solidFill>
            </a:rPr>
            <a:t>*</a:t>
          </a:r>
          <a:r>
            <a:rPr lang="ru-RU" sz="1600" i="1" dirty="0" smtClean="0">
              <a:solidFill>
                <a:srgbClr val="0070C0"/>
              </a:solidFill>
            </a:rPr>
            <a:t> </a:t>
          </a:r>
          <a:r>
            <a:rPr lang="ru-RU" sz="1600" dirty="0" smtClean="0">
              <a:solidFill>
                <a:schemeClr val="tx1"/>
              </a:solidFill>
            </a:rPr>
            <a:t>следующего за отчетным:</a:t>
          </a:r>
        </a:p>
        <a:p>
          <a:pPr algn="l">
            <a:lnSpc>
              <a:spcPct val="80000"/>
            </a:lnSpc>
          </a:pPr>
          <a:r>
            <a:rPr lang="ru-RU" sz="1600" dirty="0" smtClean="0">
              <a:solidFill>
                <a:schemeClr val="tx1"/>
              </a:solidFill>
            </a:rPr>
            <a:t>     Отчет о достижении РПС;</a:t>
          </a:r>
        </a:p>
        <a:p>
          <a:pPr algn="l">
            <a:lnSpc>
              <a:spcPct val="80000"/>
            </a:lnSpc>
          </a:pPr>
          <a:r>
            <a:rPr lang="ru-RU" sz="1600" dirty="0" smtClean="0">
              <a:solidFill>
                <a:schemeClr val="tx1"/>
              </a:solidFill>
            </a:rPr>
            <a:t>     Отчет о расходах.</a:t>
          </a:r>
        </a:p>
        <a:p>
          <a:pPr algn="l">
            <a:lnSpc>
              <a:spcPct val="80000"/>
            </a:lnSpc>
          </a:pPr>
          <a:r>
            <a:rPr lang="ru-RU" sz="1600" b="1" dirty="0" smtClean="0">
              <a:solidFill>
                <a:srgbClr val="FF0000"/>
              </a:solidFill>
            </a:rPr>
            <a:t>*</a:t>
          </a:r>
          <a:r>
            <a:rPr lang="ru-RU" sz="1600" b="0" i="1" dirty="0" smtClean="0">
              <a:solidFill>
                <a:srgbClr val="0070C0"/>
              </a:solidFill>
            </a:rPr>
            <a:t>предусмотрены особенности, в том числе:</a:t>
          </a:r>
        </a:p>
        <a:p>
          <a:pPr algn="l">
            <a:lnSpc>
              <a:spcPct val="80000"/>
            </a:lnSpc>
          </a:pPr>
          <a:r>
            <a:rPr lang="ru-RU" sz="1600" b="0" i="1" dirty="0" smtClean="0">
              <a:solidFill>
                <a:srgbClr val="0070C0"/>
              </a:solidFill>
            </a:rPr>
            <a:t>     </a:t>
          </a:r>
          <a:r>
            <a:rPr lang="ru-RU" sz="1600" b="0" i="1" dirty="0" smtClean="0">
              <a:solidFill>
                <a:schemeClr val="tx1"/>
              </a:solidFill>
            </a:rPr>
            <a:t>      </a:t>
          </a:r>
          <a:endParaRPr lang="ru-RU" sz="2000" dirty="0"/>
        </a:p>
      </dgm:t>
    </dgm:pt>
    <dgm:pt modelId="{10DCCBF5-2A4C-47DD-A5B9-4E8C7619C3BC}" type="parTrans" cxnId="{FAF49447-286E-4E2E-9799-BBDDEB5CF01D}">
      <dgm:prSet/>
      <dgm:spPr/>
      <dgm:t>
        <a:bodyPr/>
        <a:lstStyle/>
        <a:p>
          <a:endParaRPr lang="ru-RU"/>
        </a:p>
      </dgm:t>
    </dgm:pt>
    <dgm:pt modelId="{A977A123-3481-45BF-BB61-20392D487284}" type="sibTrans" cxnId="{FAF49447-286E-4E2E-9799-BBDDEB5CF01D}">
      <dgm:prSet/>
      <dgm:spPr/>
      <dgm:t>
        <a:bodyPr/>
        <a:lstStyle/>
        <a:p>
          <a:endParaRPr lang="ru-RU"/>
        </a:p>
      </dgm:t>
    </dgm:pt>
    <dgm:pt modelId="{C6723F2D-6C19-4915-9730-CE752E0F1826}">
      <dgm:prSet phldrT="[Текст]" custT="1"/>
      <dgm:spPr>
        <a:solidFill>
          <a:schemeClr val="bg2"/>
        </a:solidFill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pPr algn="just">
            <a:lnSpc>
              <a:spcPct val="80000"/>
            </a:lnSpc>
          </a:pPr>
          <a:r>
            <a:rPr lang="ru-RU" sz="1600" dirty="0" smtClean="0">
              <a:solidFill>
                <a:schemeClr val="tx1"/>
              </a:solidFill>
            </a:rPr>
            <a:t>      </a:t>
          </a:r>
          <a:r>
            <a:rPr lang="ru-RU" sz="1600" b="1" dirty="0" smtClean="0">
              <a:solidFill>
                <a:schemeClr val="tx1"/>
              </a:solidFill>
            </a:rPr>
            <a:t>ГРБС осуществляет </a:t>
          </a:r>
          <a:r>
            <a:rPr lang="ru-RU" sz="1600" b="1" dirty="0" smtClean="0">
              <a:solidFill>
                <a:srgbClr val="FF0000"/>
              </a:solidFill>
            </a:rPr>
            <a:t>проверку и принятие </a:t>
          </a:r>
          <a:r>
            <a:rPr lang="ru-RU" sz="1600" dirty="0" smtClean="0">
              <a:solidFill>
                <a:schemeClr val="tx1"/>
              </a:solidFill>
            </a:rPr>
            <a:t>отчета о достижении РПС в срок, не превышающий:</a:t>
          </a:r>
        </a:p>
        <a:p>
          <a:pPr algn="just">
            <a:lnSpc>
              <a:spcPct val="80000"/>
            </a:lnSpc>
          </a:pPr>
          <a:r>
            <a:rPr lang="ru-RU" sz="1600" dirty="0" smtClean="0">
              <a:solidFill>
                <a:schemeClr val="tx1"/>
              </a:solidFill>
            </a:rPr>
            <a:t>       </a:t>
          </a:r>
          <a:r>
            <a:rPr lang="ru-RU" sz="1600" b="1" dirty="0" smtClean="0">
              <a:solidFill>
                <a:srgbClr val="0070C0"/>
              </a:solidFill>
            </a:rPr>
            <a:t>20 рабочих дней</a:t>
          </a:r>
          <a:r>
            <a:rPr lang="ru-RU" sz="1600" dirty="0" smtClean="0">
              <a:solidFill>
                <a:schemeClr val="tx1"/>
              </a:solidFill>
            </a:rPr>
            <a:t> со дня представления  отчета – по субсидиям на   возмещение;</a:t>
          </a:r>
        </a:p>
        <a:p>
          <a:pPr algn="just">
            <a:lnSpc>
              <a:spcPct val="80000"/>
            </a:lnSpc>
          </a:pPr>
          <a:r>
            <a:rPr lang="ru-RU" sz="1600" b="1" dirty="0" smtClean="0">
              <a:solidFill>
                <a:srgbClr val="0070C0"/>
              </a:solidFill>
            </a:rPr>
            <a:t>        30 рабочих дней</a:t>
          </a:r>
          <a:r>
            <a:rPr lang="ru-RU" sz="1600" dirty="0" smtClean="0">
              <a:solidFill>
                <a:schemeClr val="tx1"/>
              </a:solidFill>
            </a:rPr>
            <a:t> со дня представления  отчета – по субсидиям на финансовое обеспечение </a:t>
          </a:r>
          <a:r>
            <a:rPr lang="ru-RU" sz="1600" i="1" dirty="0" smtClean="0">
              <a:solidFill>
                <a:srgbClr val="0070C0"/>
              </a:solidFill>
            </a:rPr>
            <a:t>с возможностью продления срока по решению Правительственной комиссии</a:t>
          </a:r>
          <a:r>
            <a:rPr lang="ru-RU" sz="1600" dirty="0" smtClean="0">
              <a:solidFill>
                <a:schemeClr val="tx1"/>
              </a:solidFill>
            </a:rPr>
            <a:t> по вопросам оптимизации и повышения эффективности бюджетных расходов</a:t>
          </a:r>
        </a:p>
        <a:p>
          <a:pPr algn="just">
            <a:lnSpc>
              <a:spcPct val="80000"/>
            </a:lnSpc>
          </a:pPr>
          <a:r>
            <a:rPr lang="ru-RU" sz="2000" dirty="0" smtClean="0">
              <a:solidFill>
                <a:schemeClr val="tx1"/>
              </a:solidFill>
            </a:rPr>
            <a:t>  </a:t>
          </a:r>
          <a:endParaRPr lang="ru-RU" sz="2000" dirty="0">
            <a:solidFill>
              <a:schemeClr val="tx1"/>
            </a:solidFill>
          </a:endParaRPr>
        </a:p>
      </dgm:t>
    </dgm:pt>
    <dgm:pt modelId="{34582313-CC70-4A49-A101-D1A697EADD5B}" type="sibTrans" cxnId="{48167B2F-B575-4BA8-A0F6-2B5A08114147}">
      <dgm:prSet/>
      <dgm:spPr/>
      <dgm:t>
        <a:bodyPr/>
        <a:lstStyle/>
        <a:p>
          <a:endParaRPr lang="ru-RU"/>
        </a:p>
      </dgm:t>
    </dgm:pt>
    <dgm:pt modelId="{8AE0AD78-2EC0-488D-878F-AF556C5F6DAF}" type="parTrans" cxnId="{48167B2F-B575-4BA8-A0F6-2B5A08114147}">
      <dgm:prSet/>
      <dgm:spPr/>
      <dgm:t>
        <a:bodyPr/>
        <a:lstStyle/>
        <a:p>
          <a:endParaRPr lang="ru-RU"/>
        </a:p>
      </dgm:t>
    </dgm:pt>
    <dgm:pt modelId="{CC954C28-E29A-4AF6-8393-57DE6794B7BB}" type="pres">
      <dgm:prSet presAssocID="{7E370F8D-BBB0-4767-9D3D-DBF009D05EB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2F1FAB-D647-4399-A501-167BEB0CF7FA}" type="pres">
      <dgm:prSet presAssocID="{4AD8C8F6-A4EA-416E-B0DD-4D82B0118366}" presName="root1" presStyleCnt="0"/>
      <dgm:spPr/>
    </dgm:pt>
    <dgm:pt modelId="{A07FC0F1-D276-4299-A6B6-DD61474E769D}" type="pres">
      <dgm:prSet presAssocID="{4AD8C8F6-A4EA-416E-B0DD-4D82B0118366}" presName="LevelOneTextNode" presStyleLbl="node0" presStyleIdx="0" presStyleCnt="1" custScaleX="618784" custScaleY="90184" custLinFactNeighborX="-651" custLinFactNeighborY="-127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40758E-857C-4893-871C-5EAD7E196D7E}" type="pres">
      <dgm:prSet presAssocID="{4AD8C8F6-A4EA-416E-B0DD-4D82B0118366}" presName="level2hierChild" presStyleCnt="0"/>
      <dgm:spPr/>
    </dgm:pt>
    <dgm:pt modelId="{1620952A-FFFB-4CAE-9686-CC77C1D380E1}" type="pres">
      <dgm:prSet presAssocID="{8AE0AD78-2EC0-488D-878F-AF556C5F6DAF}" presName="conn2-1" presStyleLbl="parChTrans1D2" presStyleIdx="0" presStyleCnt="1"/>
      <dgm:spPr/>
      <dgm:t>
        <a:bodyPr/>
        <a:lstStyle/>
        <a:p>
          <a:endParaRPr lang="ru-RU"/>
        </a:p>
      </dgm:t>
    </dgm:pt>
    <dgm:pt modelId="{330D9DFB-DDF5-4D06-BEFC-3A0E75D20A81}" type="pres">
      <dgm:prSet presAssocID="{8AE0AD78-2EC0-488D-878F-AF556C5F6DAF}" presName="connTx" presStyleLbl="parChTrans1D2" presStyleIdx="0" presStyleCnt="1"/>
      <dgm:spPr/>
      <dgm:t>
        <a:bodyPr/>
        <a:lstStyle/>
        <a:p>
          <a:endParaRPr lang="ru-RU"/>
        </a:p>
      </dgm:t>
    </dgm:pt>
    <dgm:pt modelId="{39C24EBF-BBCC-44AF-AC17-4D6E186294EC}" type="pres">
      <dgm:prSet presAssocID="{C6723F2D-6C19-4915-9730-CE752E0F1826}" presName="root2" presStyleCnt="0"/>
      <dgm:spPr/>
    </dgm:pt>
    <dgm:pt modelId="{FF9A9675-AB17-4DFF-B5E0-D7228886758A}" type="pres">
      <dgm:prSet presAssocID="{C6723F2D-6C19-4915-9730-CE752E0F1826}" presName="LevelTwoTextNode" presStyleLbl="node2" presStyleIdx="0" presStyleCnt="1" custScaleX="271703" custScaleY="305954" custLinFactNeighborX="-4959" custLinFactNeighborY="-523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290EC5-D18C-48CB-ADE8-2D611E2F192F}" type="pres">
      <dgm:prSet presAssocID="{C6723F2D-6C19-4915-9730-CE752E0F1826}" presName="level3hierChild" presStyleCnt="0"/>
      <dgm:spPr/>
    </dgm:pt>
  </dgm:ptLst>
  <dgm:cxnLst>
    <dgm:cxn modelId="{48167B2F-B575-4BA8-A0F6-2B5A08114147}" srcId="{4AD8C8F6-A4EA-416E-B0DD-4D82B0118366}" destId="{C6723F2D-6C19-4915-9730-CE752E0F1826}" srcOrd="0" destOrd="0" parTransId="{8AE0AD78-2EC0-488D-878F-AF556C5F6DAF}" sibTransId="{34582313-CC70-4A49-A101-D1A697EADD5B}"/>
    <dgm:cxn modelId="{E4C3602D-7218-4532-9DC1-144724EA5884}" type="presOf" srcId="{8AE0AD78-2EC0-488D-878F-AF556C5F6DAF}" destId="{330D9DFB-DDF5-4D06-BEFC-3A0E75D20A81}" srcOrd="1" destOrd="0" presId="urn:microsoft.com/office/officeart/2008/layout/HorizontalMultiLevelHierarchy"/>
    <dgm:cxn modelId="{3FB94E71-D5A7-4A73-B78A-7AC9329B8655}" type="presOf" srcId="{8AE0AD78-2EC0-488D-878F-AF556C5F6DAF}" destId="{1620952A-FFFB-4CAE-9686-CC77C1D380E1}" srcOrd="0" destOrd="0" presId="urn:microsoft.com/office/officeart/2008/layout/HorizontalMultiLevelHierarchy"/>
    <dgm:cxn modelId="{FAF49447-286E-4E2E-9799-BBDDEB5CF01D}" srcId="{7E370F8D-BBB0-4767-9D3D-DBF009D05EB8}" destId="{4AD8C8F6-A4EA-416E-B0DD-4D82B0118366}" srcOrd="0" destOrd="0" parTransId="{10DCCBF5-2A4C-47DD-A5B9-4E8C7619C3BC}" sibTransId="{A977A123-3481-45BF-BB61-20392D487284}"/>
    <dgm:cxn modelId="{E80A855B-2F96-43AE-BF13-A17FD3519221}" type="presOf" srcId="{C6723F2D-6C19-4915-9730-CE752E0F1826}" destId="{FF9A9675-AB17-4DFF-B5E0-D7228886758A}" srcOrd="0" destOrd="0" presId="urn:microsoft.com/office/officeart/2008/layout/HorizontalMultiLevelHierarchy"/>
    <dgm:cxn modelId="{59770B16-3759-4618-8F62-A48030F3542D}" type="presOf" srcId="{7E370F8D-BBB0-4767-9D3D-DBF009D05EB8}" destId="{CC954C28-E29A-4AF6-8393-57DE6794B7BB}" srcOrd="0" destOrd="0" presId="urn:microsoft.com/office/officeart/2008/layout/HorizontalMultiLevelHierarchy"/>
    <dgm:cxn modelId="{453E7248-43CB-403B-AE26-352DAFD2690C}" type="presOf" srcId="{4AD8C8F6-A4EA-416E-B0DD-4D82B0118366}" destId="{A07FC0F1-D276-4299-A6B6-DD61474E769D}" srcOrd="0" destOrd="0" presId="urn:microsoft.com/office/officeart/2008/layout/HorizontalMultiLevelHierarchy"/>
    <dgm:cxn modelId="{6B3F3C48-A623-4445-852E-C2D0F6F5ADF8}" type="presParOf" srcId="{CC954C28-E29A-4AF6-8393-57DE6794B7BB}" destId="{BB2F1FAB-D647-4399-A501-167BEB0CF7FA}" srcOrd="0" destOrd="0" presId="urn:microsoft.com/office/officeart/2008/layout/HorizontalMultiLevelHierarchy"/>
    <dgm:cxn modelId="{E112FCC6-335E-4D9E-917D-3B3D8A250CC2}" type="presParOf" srcId="{BB2F1FAB-D647-4399-A501-167BEB0CF7FA}" destId="{A07FC0F1-D276-4299-A6B6-DD61474E769D}" srcOrd="0" destOrd="0" presId="urn:microsoft.com/office/officeart/2008/layout/HorizontalMultiLevelHierarchy"/>
    <dgm:cxn modelId="{558376F0-52BD-4041-B42F-9402F3CB7875}" type="presParOf" srcId="{BB2F1FAB-D647-4399-A501-167BEB0CF7FA}" destId="{4140758E-857C-4893-871C-5EAD7E196D7E}" srcOrd="1" destOrd="0" presId="urn:microsoft.com/office/officeart/2008/layout/HorizontalMultiLevelHierarchy"/>
    <dgm:cxn modelId="{CD27B837-DBC1-4DD8-A6A6-CAA4B86286EF}" type="presParOf" srcId="{4140758E-857C-4893-871C-5EAD7E196D7E}" destId="{1620952A-FFFB-4CAE-9686-CC77C1D380E1}" srcOrd="0" destOrd="0" presId="urn:microsoft.com/office/officeart/2008/layout/HorizontalMultiLevelHierarchy"/>
    <dgm:cxn modelId="{8ED11E58-7F41-4AAD-B109-47403B7393C3}" type="presParOf" srcId="{1620952A-FFFB-4CAE-9686-CC77C1D380E1}" destId="{330D9DFB-DDF5-4D06-BEFC-3A0E75D20A81}" srcOrd="0" destOrd="0" presId="urn:microsoft.com/office/officeart/2008/layout/HorizontalMultiLevelHierarchy"/>
    <dgm:cxn modelId="{A870C3E4-96C2-447F-B5C5-3D2664AF8008}" type="presParOf" srcId="{4140758E-857C-4893-871C-5EAD7E196D7E}" destId="{39C24EBF-BBCC-44AF-AC17-4D6E186294EC}" srcOrd="1" destOrd="0" presId="urn:microsoft.com/office/officeart/2008/layout/HorizontalMultiLevelHierarchy"/>
    <dgm:cxn modelId="{800AB8E4-5801-409E-A078-AF6FFFBF271C}" type="presParOf" srcId="{39C24EBF-BBCC-44AF-AC17-4D6E186294EC}" destId="{FF9A9675-AB17-4DFF-B5E0-D7228886758A}" srcOrd="0" destOrd="0" presId="urn:microsoft.com/office/officeart/2008/layout/HorizontalMultiLevelHierarchy"/>
    <dgm:cxn modelId="{34BE81BE-01E8-4865-BF76-DD16D1EA8F8D}" type="presParOf" srcId="{39C24EBF-BBCC-44AF-AC17-4D6E186294EC}" destId="{37290EC5-D18C-48CB-ADE8-2D611E2F192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7993920-C284-4CAD-817F-704CDAFBA3E0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B8FB42-9750-486F-A1F7-7F8700B10A22}">
      <dgm:prSet phldrT="[Текст]" custT="1"/>
      <dgm:spPr/>
      <dgm:t>
        <a:bodyPr/>
        <a:lstStyle/>
        <a:p>
          <a:r>
            <a:rPr lang="ru-RU" sz="1400" b="1" dirty="0" smtClean="0">
              <a:latin typeface="Arial" panose="020B0604020202020204" pitchFamily="34" charset="0"/>
              <a:cs typeface="Arial" panose="020B0604020202020204" pitchFamily="34" charset="0"/>
            </a:rPr>
            <a:t>Часть 1 </a:t>
          </a:r>
        </a:p>
        <a:p>
          <a:r>
            <a:rPr lang="ru-RU" sz="1400" b="1" dirty="0" smtClean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ru-RU" sz="1400" b="1" dirty="0" smtClean="0">
              <a:solidFill>
                <a:srgbClr val="1F3B73"/>
              </a:solidFill>
              <a:latin typeface="Arial" panose="020B0604020202020204" pitchFamily="34" charset="0"/>
              <a:cs typeface="Arial" panose="020B0604020202020204" pitchFamily="34" charset="0"/>
            </a:rPr>
            <a:t>Сведения о субсидии</a:t>
          </a:r>
          <a:r>
            <a:rPr lang="ru-RU" sz="1400" b="1" dirty="0" smtClean="0">
              <a:latin typeface="Arial" panose="020B0604020202020204" pitchFamily="34" charset="0"/>
              <a:cs typeface="Arial" panose="020B0604020202020204" pitchFamily="34" charset="0"/>
            </a:rPr>
            <a:t>, формируемые уже сегодня в ГИИС «Электронный бюджет» в соответствии с приказом Минфина России № 204н </a:t>
          </a:r>
          <a:r>
            <a:rPr lang="ru-RU" sz="14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до формирования ОБАС</a:t>
          </a:r>
          <a:r>
            <a:rPr lang="ru-RU" sz="1400" b="1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ru-RU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9C2294-FAFD-4A7C-8319-BCF1AB218316}" type="parTrans" cxnId="{2C88BC18-A0FC-4D57-9200-C4BF8644F9E4}">
      <dgm:prSet/>
      <dgm:spPr/>
      <dgm:t>
        <a:bodyPr/>
        <a:lstStyle/>
        <a:p>
          <a:endParaRPr lang="ru-RU"/>
        </a:p>
      </dgm:t>
    </dgm:pt>
    <dgm:pt modelId="{3AF40BD8-B28E-4DEC-85AD-95FDD81CF222}" type="sibTrans" cxnId="{2C88BC18-A0FC-4D57-9200-C4BF8644F9E4}">
      <dgm:prSet/>
      <dgm:spPr/>
      <dgm:t>
        <a:bodyPr/>
        <a:lstStyle/>
        <a:p>
          <a:endParaRPr lang="ru-RU"/>
        </a:p>
      </dgm:t>
    </dgm:pt>
    <dgm:pt modelId="{EF647247-C453-4F95-AB14-F015BB1F24AA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наименование субсидии, тип субсидии</a:t>
          </a:r>
        </a:p>
        <a:p>
          <a:pPr algn="just"/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ГРБС;</a:t>
          </a:r>
        </a:p>
        <a:p>
          <a:pPr algn="just"/>
          <a:r>
            <a:rPr lang="ru-RU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фед</a:t>
          </a:r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.(региональный) проект, госпрограмма; </a:t>
          </a:r>
        </a:p>
        <a:p>
          <a:pPr algn="just"/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цель субсидии, КБК;</a:t>
          </a:r>
        </a:p>
        <a:p>
          <a:pPr algn="just"/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способ отбора получателей субсидии или наименование конкретного получателя субсидии; </a:t>
          </a:r>
        </a:p>
        <a:p>
          <a:pPr algn="just"/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результат предоставления субсидии, тип результата;</a:t>
          </a:r>
        </a:p>
        <a:p>
          <a:pPr algn="just"/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характеристики результата </a:t>
          </a:r>
          <a:endParaRPr lang="ru-RU" sz="1600" i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just"/>
          <a:endParaRPr lang="ru-RU" sz="1400" dirty="0"/>
        </a:p>
      </dgm:t>
    </dgm:pt>
    <dgm:pt modelId="{D7275FBE-83A8-4AF6-B6FA-CFB32419567E}" type="parTrans" cxnId="{33A6DA72-BE2A-4826-A3BD-727D91DE636A}">
      <dgm:prSet/>
      <dgm:spPr/>
      <dgm:t>
        <a:bodyPr/>
        <a:lstStyle/>
        <a:p>
          <a:endParaRPr lang="ru-RU"/>
        </a:p>
      </dgm:t>
    </dgm:pt>
    <dgm:pt modelId="{186723C6-2FF0-49DD-81D7-8C09D7C5DF43}" type="sibTrans" cxnId="{33A6DA72-BE2A-4826-A3BD-727D91DE636A}">
      <dgm:prSet/>
      <dgm:spPr/>
      <dgm:t>
        <a:bodyPr/>
        <a:lstStyle/>
        <a:p>
          <a:endParaRPr lang="ru-RU"/>
        </a:p>
      </dgm:t>
    </dgm:pt>
    <dgm:pt modelId="{10A720BD-3BDE-494B-BE04-E37A2E72C773}">
      <dgm:prSet phldrT="[Текст]" custT="1"/>
      <dgm:spPr/>
      <dgm:t>
        <a:bodyPr/>
        <a:lstStyle/>
        <a:p>
          <a:r>
            <a:rPr lang="ru-RU" sz="1400" b="1" dirty="0" smtClean="0">
              <a:latin typeface="Arial" panose="020B0604020202020204" pitchFamily="34" charset="0"/>
              <a:cs typeface="Arial" panose="020B0604020202020204" pitchFamily="34" charset="0"/>
            </a:rPr>
            <a:t>Часть 2 </a:t>
          </a:r>
        </a:p>
        <a:p>
          <a:r>
            <a:rPr lang="ru-RU" sz="1400" b="1" dirty="0" smtClean="0">
              <a:latin typeface="Arial" panose="020B0604020202020204" pitchFamily="34" charset="0"/>
              <a:cs typeface="Arial" panose="020B0604020202020204" pitchFamily="34" charset="0"/>
            </a:rPr>
            <a:t>(будет формироваться в ГИИС «Электронный бюджет»)</a:t>
          </a:r>
        </a:p>
        <a:p>
          <a:r>
            <a:rPr lang="ru-RU" sz="1400" b="0" i="1" dirty="0" smtClean="0">
              <a:latin typeface="Arial" panose="020B0604020202020204" pitchFamily="34" charset="0"/>
              <a:cs typeface="Arial" panose="020B0604020202020204" pitchFamily="34" charset="0"/>
            </a:rPr>
            <a:t>утверждается до </a:t>
          </a:r>
          <a:r>
            <a:rPr lang="ru-RU" sz="1400" b="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1 февраля </a:t>
          </a:r>
          <a:r>
            <a:rPr lang="ru-RU" sz="1400" b="0" i="1" dirty="0" err="1" smtClean="0">
              <a:latin typeface="Arial" panose="020B0604020202020204" pitchFamily="34" charset="0"/>
              <a:cs typeface="Arial" panose="020B0604020202020204" pitchFamily="34" charset="0"/>
            </a:rPr>
            <a:t>тфг</a:t>
          </a:r>
          <a:endParaRPr lang="ru-RU" sz="1400" b="0" i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ru-RU" sz="1400" b="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20 </a:t>
          </a:r>
          <a:r>
            <a:rPr lang="ru-RU" sz="1400" b="0" i="1" dirty="0" err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рд</a:t>
          </a:r>
          <a:r>
            <a:rPr lang="ru-RU" sz="1400" b="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0" i="1" dirty="0" smtClean="0">
              <a:latin typeface="Arial" panose="020B0604020202020204" pitchFamily="34" charset="0"/>
              <a:cs typeface="Arial" panose="020B0604020202020204" pitchFamily="34" charset="0"/>
            </a:rPr>
            <a:t>после доведения БА</a:t>
          </a:r>
          <a:endParaRPr lang="ru-RU" sz="1400" b="0" i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53586A-C19F-4B74-AF91-35E977ADACB5}" type="parTrans" cxnId="{CB12F22C-0B72-4136-9AED-BA5A68F15DED}">
      <dgm:prSet/>
      <dgm:spPr/>
      <dgm:t>
        <a:bodyPr/>
        <a:lstStyle/>
        <a:p>
          <a:endParaRPr lang="ru-RU"/>
        </a:p>
      </dgm:t>
    </dgm:pt>
    <dgm:pt modelId="{3619389C-FFA3-4991-8811-36A197ED6E30}" type="sibTrans" cxnId="{CB12F22C-0B72-4136-9AED-BA5A68F15DED}">
      <dgm:prSet/>
      <dgm:spPr/>
      <dgm:t>
        <a:bodyPr/>
        <a:lstStyle/>
        <a:p>
          <a:endParaRPr lang="ru-RU"/>
        </a:p>
      </dgm:t>
    </dgm:pt>
    <dgm:pt modelId="{BFABCC81-5232-476A-8749-3BC82D3BD21E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1600" b="1" dirty="0" smtClean="0">
              <a:latin typeface="Arial" panose="020B0604020202020204" pitchFamily="34" charset="0"/>
              <a:cs typeface="Arial" panose="020B0604020202020204" pitchFamily="34" charset="0"/>
            </a:rPr>
            <a:t>Обязательные показатели:</a:t>
          </a:r>
        </a:p>
        <a:p>
          <a:pPr algn="just"/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категория получателей субсидии и </a:t>
          </a:r>
          <a:r>
            <a:rPr lang="ru-RU" sz="1600" b="0" dirty="0" smtClean="0">
              <a:latin typeface="Arial" panose="020B0604020202020204" pitchFamily="34" charset="0"/>
              <a:cs typeface="Arial" panose="020B0604020202020204" pitchFamily="34" charset="0"/>
            </a:rPr>
            <a:t>критерии отбора</a:t>
          </a:r>
          <a:r>
            <a:rPr lang="ru-RU" sz="1600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200" i="1" dirty="0" smtClean="0">
              <a:latin typeface="Arial" panose="020B0604020202020204" pitchFamily="34" charset="0"/>
              <a:cs typeface="Arial" panose="020B0604020202020204" pitchFamily="34" charset="0"/>
            </a:rPr>
            <a:t>(для конкурентных субсидий)</a:t>
          </a:r>
        </a:p>
        <a:p>
          <a:pPr algn="just"/>
          <a:r>
            <a:rPr lang="ru-RU" sz="1600" b="0" dirty="0" smtClean="0">
              <a:latin typeface="Arial" panose="020B0604020202020204" pitchFamily="34" charset="0"/>
              <a:cs typeface="Arial" panose="020B0604020202020204" pitchFamily="34" charset="0"/>
            </a:rPr>
            <a:t>направления расходов                                               (затрат, недополученных доходов)</a:t>
          </a:r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;</a:t>
          </a:r>
        </a:p>
        <a:p>
          <a:pPr algn="just"/>
          <a:r>
            <a:rPr lang="ru-RU" sz="1600" dirty="0" smtClean="0">
              <a:latin typeface="Arial" panose="020B0604020202020204" pitchFamily="34" charset="0"/>
              <a:cs typeface="Arial" panose="020B0604020202020204" pitchFamily="34" charset="0"/>
            </a:rPr>
            <a:t>порядок расчета размера субсидии; </a:t>
          </a:r>
        </a:p>
        <a:p>
          <a:pPr algn="just"/>
          <a:r>
            <a:rPr lang="ru-RU" sz="1600" b="1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Дополнительные показатели                       </a:t>
          </a:r>
          <a:r>
            <a:rPr lang="ru-RU" sz="1200" b="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(устанавливаются при необходимости):</a:t>
          </a:r>
        </a:p>
        <a:p>
          <a:pPr algn="just"/>
          <a:r>
            <a:rPr lang="ru-RU" sz="1600" b="0" dirty="0" smtClean="0">
              <a:latin typeface="Arial" panose="020B0604020202020204" pitchFamily="34" charset="0"/>
              <a:cs typeface="Arial" panose="020B0604020202020204" pitchFamily="34" charset="0"/>
            </a:rPr>
            <a:t>дополнительная отчетность                       дополнительные меры ответственности                                   используемые понятия                                                   иные отраслевые особенности</a:t>
          </a:r>
          <a:endParaRPr lang="ru-RU" sz="1400" b="0" dirty="0"/>
        </a:p>
      </dgm:t>
    </dgm:pt>
    <dgm:pt modelId="{BD22CAAC-D028-4DDC-9BC1-CA6D1BE9C2B1}" type="parTrans" cxnId="{267A0944-5D57-4119-A932-B3FC74465ED2}">
      <dgm:prSet/>
      <dgm:spPr/>
      <dgm:t>
        <a:bodyPr/>
        <a:lstStyle/>
        <a:p>
          <a:endParaRPr lang="ru-RU"/>
        </a:p>
      </dgm:t>
    </dgm:pt>
    <dgm:pt modelId="{144ED4F8-52CC-4534-AFBD-2FF96577E58E}" type="sibTrans" cxnId="{267A0944-5D57-4119-A932-B3FC74465ED2}">
      <dgm:prSet/>
      <dgm:spPr/>
      <dgm:t>
        <a:bodyPr/>
        <a:lstStyle/>
        <a:p>
          <a:endParaRPr lang="ru-RU"/>
        </a:p>
      </dgm:t>
    </dgm:pt>
    <dgm:pt modelId="{4A48B48B-57FF-4883-8B87-29D19645950B}" type="pres">
      <dgm:prSet presAssocID="{37993920-C284-4CAD-817F-704CDAFBA3E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3099C0-5AF3-4F91-B59E-A3B997C95E2D}" type="pres">
      <dgm:prSet presAssocID="{E4B8FB42-9750-486F-A1F7-7F8700B10A22}" presName="compNode" presStyleCnt="0"/>
      <dgm:spPr/>
    </dgm:pt>
    <dgm:pt modelId="{FBCF7893-BCE5-4B8F-8C13-BC1F164E37CF}" type="pres">
      <dgm:prSet presAssocID="{E4B8FB42-9750-486F-A1F7-7F8700B10A22}" presName="aNode" presStyleLbl="bgShp" presStyleIdx="0" presStyleCnt="2" custLinFactNeighborX="-104" custLinFactNeighborY="87"/>
      <dgm:spPr/>
      <dgm:t>
        <a:bodyPr/>
        <a:lstStyle/>
        <a:p>
          <a:endParaRPr lang="ru-RU"/>
        </a:p>
      </dgm:t>
    </dgm:pt>
    <dgm:pt modelId="{E94B4398-91BA-41AA-80B5-7880C07A7417}" type="pres">
      <dgm:prSet presAssocID="{E4B8FB42-9750-486F-A1F7-7F8700B10A22}" presName="textNode" presStyleLbl="bgShp" presStyleIdx="0" presStyleCnt="2"/>
      <dgm:spPr/>
      <dgm:t>
        <a:bodyPr/>
        <a:lstStyle/>
        <a:p>
          <a:endParaRPr lang="ru-RU"/>
        </a:p>
      </dgm:t>
    </dgm:pt>
    <dgm:pt modelId="{E1263292-619F-4069-BDB7-D27F8F1FBB7D}" type="pres">
      <dgm:prSet presAssocID="{E4B8FB42-9750-486F-A1F7-7F8700B10A22}" presName="compChildNode" presStyleCnt="0"/>
      <dgm:spPr/>
    </dgm:pt>
    <dgm:pt modelId="{399002EE-4BF7-421E-80C2-736DEFD0C6B3}" type="pres">
      <dgm:prSet presAssocID="{E4B8FB42-9750-486F-A1F7-7F8700B10A22}" presName="theInnerList" presStyleCnt="0"/>
      <dgm:spPr/>
    </dgm:pt>
    <dgm:pt modelId="{533AB1B1-23B7-46A4-9383-D0FA6B710D52}" type="pres">
      <dgm:prSet presAssocID="{EF647247-C453-4F95-AB14-F015BB1F24AA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6D517-8ACA-4B55-9602-AEC61C30FB81}" type="pres">
      <dgm:prSet presAssocID="{E4B8FB42-9750-486F-A1F7-7F8700B10A22}" presName="aSpace" presStyleCnt="0"/>
      <dgm:spPr/>
    </dgm:pt>
    <dgm:pt modelId="{63C502F9-B3CF-4E1D-B20B-2B34660825E1}" type="pres">
      <dgm:prSet presAssocID="{10A720BD-3BDE-494B-BE04-E37A2E72C773}" presName="compNode" presStyleCnt="0"/>
      <dgm:spPr/>
    </dgm:pt>
    <dgm:pt modelId="{49B7682B-E2FD-46D6-BEB8-919ED1BCBFE9}" type="pres">
      <dgm:prSet presAssocID="{10A720BD-3BDE-494B-BE04-E37A2E72C773}" presName="aNode" presStyleLbl="bgShp" presStyleIdx="1" presStyleCnt="2"/>
      <dgm:spPr/>
      <dgm:t>
        <a:bodyPr/>
        <a:lstStyle/>
        <a:p>
          <a:endParaRPr lang="ru-RU"/>
        </a:p>
      </dgm:t>
    </dgm:pt>
    <dgm:pt modelId="{05514934-25AE-4577-A736-5449584F5616}" type="pres">
      <dgm:prSet presAssocID="{10A720BD-3BDE-494B-BE04-E37A2E72C773}" presName="textNode" presStyleLbl="bgShp" presStyleIdx="1" presStyleCnt="2"/>
      <dgm:spPr/>
      <dgm:t>
        <a:bodyPr/>
        <a:lstStyle/>
        <a:p>
          <a:endParaRPr lang="ru-RU"/>
        </a:p>
      </dgm:t>
    </dgm:pt>
    <dgm:pt modelId="{6E97140C-F641-4079-BD3F-316AA69B21AE}" type="pres">
      <dgm:prSet presAssocID="{10A720BD-3BDE-494B-BE04-E37A2E72C773}" presName="compChildNode" presStyleCnt="0"/>
      <dgm:spPr/>
    </dgm:pt>
    <dgm:pt modelId="{CD192497-66A3-4A94-93AB-21F8B51931A6}" type="pres">
      <dgm:prSet presAssocID="{10A720BD-3BDE-494B-BE04-E37A2E72C773}" presName="theInnerList" presStyleCnt="0"/>
      <dgm:spPr/>
    </dgm:pt>
    <dgm:pt modelId="{62D3347C-C912-4F93-BBF8-D2F7BDAFE529}" type="pres">
      <dgm:prSet presAssocID="{BFABCC81-5232-476A-8749-3BC82D3BD21E}" presName="childNode" presStyleLbl="node1" presStyleIdx="1" presStyleCnt="2" custScaleX="111661" custScaleY="1129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F1F22F-306C-42BF-81CD-24640EDA80B5}" type="presOf" srcId="{10A720BD-3BDE-494B-BE04-E37A2E72C773}" destId="{49B7682B-E2FD-46D6-BEB8-919ED1BCBFE9}" srcOrd="0" destOrd="0" presId="urn:microsoft.com/office/officeart/2005/8/layout/lProcess2"/>
    <dgm:cxn modelId="{2C88BC18-A0FC-4D57-9200-C4BF8644F9E4}" srcId="{37993920-C284-4CAD-817F-704CDAFBA3E0}" destId="{E4B8FB42-9750-486F-A1F7-7F8700B10A22}" srcOrd="0" destOrd="0" parTransId="{B49C2294-FAFD-4A7C-8319-BCF1AB218316}" sibTransId="{3AF40BD8-B28E-4DEC-85AD-95FDD81CF222}"/>
    <dgm:cxn modelId="{307F0F86-3ECA-4590-8AAC-F4611D7543B7}" type="presOf" srcId="{E4B8FB42-9750-486F-A1F7-7F8700B10A22}" destId="{E94B4398-91BA-41AA-80B5-7880C07A7417}" srcOrd="1" destOrd="0" presId="urn:microsoft.com/office/officeart/2005/8/layout/lProcess2"/>
    <dgm:cxn modelId="{A88D041E-7C42-48BC-911F-EFF7F1419408}" type="presOf" srcId="{BFABCC81-5232-476A-8749-3BC82D3BD21E}" destId="{62D3347C-C912-4F93-BBF8-D2F7BDAFE529}" srcOrd="0" destOrd="0" presId="urn:microsoft.com/office/officeart/2005/8/layout/lProcess2"/>
    <dgm:cxn modelId="{5A4C8057-22A9-42F6-B1E5-8EED190937F3}" type="presOf" srcId="{37993920-C284-4CAD-817F-704CDAFBA3E0}" destId="{4A48B48B-57FF-4883-8B87-29D19645950B}" srcOrd="0" destOrd="0" presId="urn:microsoft.com/office/officeart/2005/8/layout/lProcess2"/>
    <dgm:cxn modelId="{267A0944-5D57-4119-A932-B3FC74465ED2}" srcId="{10A720BD-3BDE-494B-BE04-E37A2E72C773}" destId="{BFABCC81-5232-476A-8749-3BC82D3BD21E}" srcOrd="0" destOrd="0" parTransId="{BD22CAAC-D028-4DDC-9BC1-CA6D1BE9C2B1}" sibTransId="{144ED4F8-52CC-4534-AFBD-2FF96577E58E}"/>
    <dgm:cxn modelId="{0007F02A-0AD0-4BE0-99FC-A0509A57492E}" type="presOf" srcId="{10A720BD-3BDE-494B-BE04-E37A2E72C773}" destId="{05514934-25AE-4577-A736-5449584F5616}" srcOrd="1" destOrd="0" presId="urn:microsoft.com/office/officeart/2005/8/layout/lProcess2"/>
    <dgm:cxn modelId="{33A6DA72-BE2A-4826-A3BD-727D91DE636A}" srcId="{E4B8FB42-9750-486F-A1F7-7F8700B10A22}" destId="{EF647247-C453-4F95-AB14-F015BB1F24AA}" srcOrd="0" destOrd="0" parTransId="{D7275FBE-83A8-4AF6-B6FA-CFB32419567E}" sibTransId="{186723C6-2FF0-49DD-81D7-8C09D7C5DF43}"/>
    <dgm:cxn modelId="{9ADA6F81-192D-4A19-BF44-09CC09398775}" type="presOf" srcId="{EF647247-C453-4F95-AB14-F015BB1F24AA}" destId="{533AB1B1-23B7-46A4-9383-D0FA6B710D52}" srcOrd="0" destOrd="0" presId="urn:microsoft.com/office/officeart/2005/8/layout/lProcess2"/>
    <dgm:cxn modelId="{CB12F22C-0B72-4136-9AED-BA5A68F15DED}" srcId="{37993920-C284-4CAD-817F-704CDAFBA3E0}" destId="{10A720BD-3BDE-494B-BE04-E37A2E72C773}" srcOrd="1" destOrd="0" parTransId="{BD53586A-C19F-4B74-AF91-35E977ADACB5}" sibTransId="{3619389C-FFA3-4991-8811-36A197ED6E30}"/>
    <dgm:cxn modelId="{0D69D1E0-E1D4-4C20-9483-A2666DB1B41D}" type="presOf" srcId="{E4B8FB42-9750-486F-A1F7-7F8700B10A22}" destId="{FBCF7893-BCE5-4B8F-8C13-BC1F164E37CF}" srcOrd="0" destOrd="0" presId="urn:microsoft.com/office/officeart/2005/8/layout/lProcess2"/>
    <dgm:cxn modelId="{726866A3-248F-4C26-9C8E-BA48A0585C03}" type="presParOf" srcId="{4A48B48B-57FF-4883-8B87-29D19645950B}" destId="{AE3099C0-5AF3-4F91-B59E-A3B997C95E2D}" srcOrd="0" destOrd="0" presId="urn:microsoft.com/office/officeart/2005/8/layout/lProcess2"/>
    <dgm:cxn modelId="{22CD6975-624E-4B8E-899C-B4C4E43726ED}" type="presParOf" srcId="{AE3099C0-5AF3-4F91-B59E-A3B997C95E2D}" destId="{FBCF7893-BCE5-4B8F-8C13-BC1F164E37CF}" srcOrd="0" destOrd="0" presId="urn:microsoft.com/office/officeart/2005/8/layout/lProcess2"/>
    <dgm:cxn modelId="{ECC1B92C-BA3F-404E-91E1-3B81FD94A1E2}" type="presParOf" srcId="{AE3099C0-5AF3-4F91-B59E-A3B997C95E2D}" destId="{E94B4398-91BA-41AA-80B5-7880C07A7417}" srcOrd="1" destOrd="0" presId="urn:microsoft.com/office/officeart/2005/8/layout/lProcess2"/>
    <dgm:cxn modelId="{F7616071-9413-46FC-AEFC-5E59CDDB3AAB}" type="presParOf" srcId="{AE3099C0-5AF3-4F91-B59E-A3B997C95E2D}" destId="{E1263292-619F-4069-BDB7-D27F8F1FBB7D}" srcOrd="2" destOrd="0" presId="urn:microsoft.com/office/officeart/2005/8/layout/lProcess2"/>
    <dgm:cxn modelId="{2EE1DF78-A989-442D-BBED-C52E561C2FB8}" type="presParOf" srcId="{E1263292-619F-4069-BDB7-D27F8F1FBB7D}" destId="{399002EE-4BF7-421E-80C2-736DEFD0C6B3}" srcOrd="0" destOrd="0" presId="urn:microsoft.com/office/officeart/2005/8/layout/lProcess2"/>
    <dgm:cxn modelId="{1A5D8398-A49B-4067-B500-F51A45D39839}" type="presParOf" srcId="{399002EE-4BF7-421E-80C2-736DEFD0C6B3}" destId="{533AB1B1-23B7-46A4-9383-D0FA6B710D52}" srcOrd="0" destOrd="0" presId="urn:microsoft.com/office/officeart/2005/8/layout/lProcess2"/>
    <dgm:cxn modelId="{6852702D-3CBB-4FEA-9594-1B51D7465463}" type="presParOf" srcId="{4A48B48B-57FF-4883-8B87-29D19645950B}" destId="{84D6D517-8ACA-4B55-9602-AEC61C30FB81}" srcOrd="1" destOrd="0" presId="urn:microsoft.com/office/officeart/2005/8/layout/lProcess2"/>
    <dgm:cxn modelId="{0F267803-3C3A-4A8F-9852-C0EC2788E488}" type="presParOf" srcId="{4A48B48B-57FF-4883-8B87-29D19645950B}" destId="{63C502F9-B3CF-4E1D-B20B-2B34660825E1}" srcOrd="2" destOrd="0" presId="urn:microsoft.com/office/officeart/2005/8/layout/lProcess2"/>
    <dgm:cxn modelId="{C13F0E4E-C308-447E-B54A-E0C55C5334A3}" type="presParOf" srcId="{63C502F9-B3CF-4E1D-B20B-2B34660825E1}" destId="{49B7682B-E2FD-46D6-BEB8-919ED1BCBFE9}" srcOrd="0" destOrd="0" presId="urn:microsoft.com/office/officeart/2005/8/layout/lProcess2"/>
    <dgm:cxn modelId="{7BCD53D0-40EB-441B-927D-9C3479DED4FE}" type="presParOf" srcId="{63C502F9-B3CF-4E1D-B20B-2B34660825E1}" destId="{05514934-25AE-4577-A736-5449584F5616}" srcOrd="1" destOrd="0" presId="urn:microsoft.com/office/officeart/2005/8/layout/lProcess2"/>
    <dgm:cxn modelId="{C73DFF43-BADB-49AB-9B1E-0AA6FD503872}" type="presParOf" srcId="{63C502F9-B3CF-4E1D-B20B-2B34660825E1}" destId="{6E97140C-F641-4079-BD3F-316AA69B21AE}" srcOrd="2" destOrd="0" presId="urn:microsoft.com/office/officeart/2005/8/layout/lProcess2"/>
    <dgm:cxn modelId="{9A72E635-1C80-48F5-8DF1-D668ABBF113C}" type="presParOf" srcId="{6E97140C-F641-4079-BD3F-316AA69B21AE}" destId="{CD192497-66A3-4A94-93AB-21F8B51931A6}" srcOrd="0" destOrd="0" presId="urn:microsoft.com/office/officeart/2005/8/layout/lProcess2"/>
    <dgm:cxn modelId="{2F2E3284-DFDD-4543-8937-65D1EC014124}" type="presParOf" srcId="{CD192497-66A3-4A94-93AB-21F8B51931A6}" destId="{62D3347C-C912-4F93-BBF8-D2F7BDAFE529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7993920-C284-4CAD-817F-704CDAFBA3E0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B8FB42-9750-486F-A1F7-7F8700B10A22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sz="2000" b="1" dirty="0" smtClean="0">
              <a:latin typeface="+mn-lt"/>
              <a:cs typeface="Arial" panose="020B0604020202020204" pitchFamily="34" charset="0"/>
            </a:rPr>
            <a:t>Действующие нормы</a:t>
          </a:r>
        </a:p>
        <a:p>
          <a:r>
            <a:rPr lang="ru-RU" sz="2000" b="1" dirty="0" smtClean="0">
              <a:solidFill>
                <a:srgbClr val="FF0000"/>
              </a:solidFill>
              <a:latin typeface="+mn-lt"/>
              <a:cs typeface="Arial" panose="020B0604020202020204" pitchFamily="34" charset="0"/>
            </a:rPr>
            <a:t>пункт 2.1 Положения № 1496</a:t>
          </a:r>
          <a:endParaRPr lang="ru-RU" sz="2000" b="1" dirty="0">
            <a:solidFill>
              <a:srgbClr val="FF0000"/>
            </a:solidFill>
            <a:latin typeface="+mn-lt"/>
            <a:cs typeface="Arial" panose="020B0604020202020204" pitchFamily="34" charset="0"/>
          </a:endParaRPr>
        </a:p>
      </dgm:t>
    </dgm:pt>
    <dgm:pt modelId="{B49C2294-FAFD-4A7C-8319-BCF1AB218316}" type="parTrans" cxnId="{2C88BC18-A0FC-4D57-9200-C4BF8644F9E4}">
      <dgm:prSet/>
      <dgm:spPr/>
      <dgm:t>
        <a:bodyPr/>
        <a:lstStyle/>
        <a:p>
          <a:endParaRPr lang="ru-RU"/>
        </a:p>
      </dgm:t>
    </dgm:pt>
    <dgm:pt modelId="{3AF40BD8-B28E-4DEC-85AD-95FDD81CF222}" type="sibTrans" cxnId="{2C88BC18-A0FC-4D57-9200-C4BF8644F9E4}">
      <dgm:prSet/>
      <dgm:spPr/>
      <dgm:t>
        <a:bodyPr/>
        <a:lstStyle/>
        <a:p>
          <a:endParaRPr lang="ru-RU"/>
        </a:p>
      </dgm:t>
    </dgm:pt>
    <dgm:pt modelId="{10A720BD-3BDE-494B-BE04-E37A2E72C773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sz="2000" b="1" dirty="0" smtClean="0">
              <a:latin typeface="+mn-lt"/>
              <a:cs typeface="Arial" panose="020B0604020202020204" pitchFamily="34" charset="0"/>
            </a:rPr>
            <a:t>с 2024 года</a:t>
          </a:r>
        </a:p>
        <a:p>
          <a:r>
            <a:rPr lang="ru-RU" sz="2000" b="1" dirty="0" smtClean="0">
              <a:solidFill>
                <a:srgbClr val="FF0000"/>
              </a:solidFill>
              <a:latin typeface="+mn-lt"/>
              <a:cs typeface="Arial" panose="020B0604020202020204" pitchFamily="34" charset="0"/>
            </a:rPr>
            <a:t>изменения в пункт 2.1 Положения № 1496</a:t>
          </a:r>
          <a:endParaRPr lang="ru-RU" sz="2000" b="1" dirty="0">
            <a:solidFill>
              <a:srgbClr val="FF0000"/>
            </a:solidFill>
            <a:latin typeface="+mn-lt"/>
            <a:cs typeface="Arial" panose="020B0604020202020204" pitchFamily="34" charset="0"/>
          </a:endParaRPr>
        </a:p>
      </dgm:t>
    </dgm:pt>
    <dgm:pt modelId="{BD53586A-C19F-4B74-AF91-35E977ADACB5}" type="parTrans" cxnId="{CB12F22C-0B72-4136-9AED-BA5A68F15DED}">
      <dgm:prSet/>
      <dgm:spPr/>
      <dgm:t>
        <a:bodyPr/>
        <a:lstStyle/>
        <a:p>
          <a:endParaRPr lang="ru-RU"/>
        </a:p>
      </dgm:t>
    </dgm:pt>
    <dgm:pt modelId="{3619389C-FFA3-4991-8811-36A197ED6E30}" type="sibTrans" cxnId="{CB12F22C-0B72-4136-9AED-BA5A68F15DED}">
      <dgm:prSet/>
      <dgm:spPr/>
      <dgm:t>
        <a:bodyPr/>
        <a:lstStyle/>
        <a:p>
          <a:endParaRPr lang="ru-RU"/>
        </a:p>
      </dgm:t>
    </dgm:pt>
    <dgm:pt modelId="{959E37DF-3A28-4D81-94B1-85D9761FAC40}">
      <dgm:prSet custT="1"/>
      <dgm:spPr>
        <a:solidFill>
          <a:schemeClr val="bg1"/>
        </a:solidFill>
      </dgm:spPr>
      <dgm:t>
        <a:bodyPr/>
        <a:lstStyle/>
        <a:p>
          <a:pPr>
            <a:lnSpc>
              <a:spcPct val="100000"/>
            </a:lnSpc>
          </a:pPr>
          <a:endParaRPr lang="ru-RU" sz="1600" b="1" i="0" dirty="0" smtClean="0">
            <a:solidFill>
              <a:schemeClr val="tx1"/>
            </a:solidFill>
          </a:endParaRPr>
        </a:p>
        <a:p>
          <a:pPr>
            <a:lnSpc>
              <a:spcPct val="100000"/>
            </a:lnSpc>
          </a:pPr>
          <a:r>
            <a:rPr lang="ru-RU" sz="1600" b="1" i="0" dirty="0" smtClean="0">
              <a:solidFill>
                <a:schemeClr val="tx1"/>
              </a:solidFill>
            </a:rPr>
            <a:t>Лимиты бюджетных обязательств</a:t>
          </a:r>
          <a:r>
            <a:rPr lang="ru-RU" sz="1600" b="0" i="0" dirty="0" smtClean="0">
              <a:solidFill>
                <a:schemeClr val="tx1"/>
              </a:solidFill>
            </a:rPr>
            <a:t> на принятие и (или) исполнение соответствующих бюджетных обязательств </a:t>
          </a:r>
          <a:r>
            <a:rPr lang="ru-RU" sz="1800" b="1" i="0" dirty="0" smtClean="0">
              <a:solidFill>
                <a:schemeClr val="tx1"/>
              </a:solidFill>
            </a:rPr>
            <a:t>не утверждаются </a:t>
          </a:r>
          <a:r>
            <a:rPr lang="ru-RU" sz="1600" b="1" i="1" dirty="0" smtClean="0">
              <a:solidFill>
                <a:schemeClr val="accent5"/>
              </a:solidFill>
            </a:rPr>
            <a:t>до принятия НПА</a:t>
          </a:r>
          <a:r>
            <a:rPr lang="ru-RU" sz="1600" b="0" i="0" dirty="0" smtClean="0">
              <a:solidFill>
                <a:schemeClr val="tx1"/>
              </a:solidFill>
            </a:rPr>
            <a:t>, регулирующего правила (порядок) предоставления из федерального бюджета субсидий юридическим лицам, индивидуальным предпринимателям, физическим лицам - производителям товаров, работ, услуг или межбюджетных трансфертов, имеющих целевое назначение, бюджетам субъектов РФ, о внесении изменений в указанный акт, а также до утверждения распределения таких межбюджетных трансфертов между субъектами РФ, не распределенных федеральным законом о федеральном бюджете</a:t>
          </a:r>
        </a:p>
        <a:p>
          <a:pPr>
            <a:lnSpc>
              <a:spcPct val="100000"/>
            </a:lnSpc>
          </a:pPr>
          <a:endParaRPr lang="ru-RU" sz="1600" b="0" i="0" dirty="0"/>
        </a:p>
      </dgm:t>
    </dgm:pt>
    <dgm:pt modelId="{E68B0472-E9B9-4524-B76A-C84A1957EFAF}" type="parTrans" cxnId="{0DF7D2D7-44F3-47E3-BB6B-BCC1ACBE00F6}">
      <dgm:prSet/>
      <dgm:spPr/>
      <dgm:t>
        <a:bodyPr/>
        <a:lstStyle/>
        <a:p>
          <a:endParaRPr lang="ru-RU"/>
        </a:p>
      </dgm:t>
    </dgm:pt>
    <dgm:pt modelId="{A7FC379D-B82B-45DF-BA24-2906639F02DF}" type="sibTrans" cxnId="{0DF7D2D7-44F3-47E3-BB6B-BCC1ACBE00F6}">
      <dgm:prSet/>
      <dgm:spPr/>
      <dgm:t>
        <a:bodyPr/>
        <a:lstStyle/>
        <a:p>
          <a:endParaRPr lang="ru-RU"/>
        </a:p>
      </dgm:t>
    </dgm:pt>
    <dgm:pt modelId="{A2563152-43FA-46AD-A86E-3572D3F9C102}">
      <dgm:prSet custT="1"/>
      <dgm:spPr>
        <a:solidFill>
          <a:schemeClr val="bg1"/>
        </a:solidFill>
      </dgm:spPr>
      <dgm:t>
        <a:bodyPr anchor="ctr"/>
        <a:lstStyle/>
        <a:p>
          <a:pPr>
            <a:lnSpc>
              <a:spcPct val="100000"/>
            </a:lnSpc>
          </a:pPr>
          <a:r>
            <a:rPr lang="ru-RU" sz="1600" b="1" i="0" dirty="0" smtClean="0">
              <a:solidFill>
                <a:schemeClr val="tx1"/>
              </a:solidFill>
            </a:rPr>
            <a:t>Лимиты бюджетных обязательств </a:t>
          </a:r>
          <a:r>
            <a:rPr lang="ru-RU" sz="1600" b="0" i="0" dirty="0" smtClean="0">
              <a:solidFill>
                <a:schemeClr val="tx1"/>
              </a:solidFill>
            </a:rPr>
            <a:t>на принятие и (или) исполнение соответствующих бюджетных обязательств </a:t>
          </a:r>
          <a:r>
            <a:rPr lang="ru-RU" sz="1800" b="1" i="0" dirty="0" smtClean="0">
              <a:solidFill>
                <a:schemeClr val="tx1"/>
              </a:solidFill>
            </a:rPr>
            <a:t>не утверждаются </a:t>
          </a:r>
          <a:r>
            <a:rPr lang="ru-RU" sz="1600" b="1" i="0" dirty="0" smtClean="0">
              <a:solidFill>
                <a:srgbClr val="0070C0"/>
              </a:solidFill>
            </a:rPr>
            <a:t>до принятия решений главных распорядителей средств федерального бюджета о предоставлении субсидий</a:t>
          </a:r>
          <a:r>
            <a:rPr lang="ru-RU" sz="1600" b="0" i="0" dirty="0" smtClean="0">
              <a:solidFill>
                <a:schemeClr val="tx1"/>
              </a:solidFill>
            </a:rPr>
            <a:t>, предусмотренных подпунктом 1 пункта 2 статьи 78 БК РФ и абзацем четвертым пункта 2 статьи 78.1 БК РФ</a:t>
          </a:r>
          <a:endParaRPr lang="ru-RU" sz="1600" dirty="0"/>
        </a:p>
      </dgm:t>
    </dgm:pt>
    <dgm:pt modelId="{812D7BF8-FCF0-437A-9971-E9CE45A1F728}" type="parTrans" cxnId="{860B4275-231A-409D-BB3D-447FD4A65E52}">
      <dgm:prSet/>
      <dgm:spPr/>
      <dgm:t>
        <a:bodyPr/>
        <a:lstStyle/>
        <a:p>
          <a:endParaRPr lang="ru-RU"/>
        </a:p>
      </dgm:t>
    </dgm:pt>
    <dgm:pt modelId="{4F1C08F9-FDC5-46AA-A026-8C13EF33B1C7}" type="sibTrans" cxnId="{860B4275-231A-409D-BB3D-447FD4A65E52}">
      <dgm:prSet/>
      <dgm:spPr/>
      <dgm:t>
        <a:bodyPr/>
        <a:lstStyle/>
        <a:p>
          <a:endParaRPr lang="ru-RU"/>
        </a:p>
      </dgm:t>
    </dgm:pt>
    <dgm:pt modelId="{4A48B48B-57FF-4883-8B87-29D19645950B}" type="pres">
      <dgm:prSet presAssocID="{37993920-C284-4CAD-817F-704CDAFBA3E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3099C0-5AF3-4F91-B59E-A3B997C95E2D}" type="pres">
      <dgm:prSet presAssocID="{E4B8FB42-9750-486F-A1F7-7F8700B10A22}" presName="compNode" presStyleCnt="0"/>
      <dgm:spPr/>
    </dgm:pt>
    <dgm:pt modelId="{FBCF7893-BCE5-4B8F-8C13-BC1F164E37CF}" type="pres">
      <dgm:prSet presAssocID="{E4B8FB42-9750-486F-A1F7-7F8700B10A22}" presName="aNode" presStyleLbl="bgShp" presStyleIdx="0" presStyleCnt="2" custScaleX="112452" custLinFactNeighborX="780" custLinFactNeighborY="87"/>
      <dgm:spPr/>
      <dgm:t>
        <a:bodyPr/>
        <a:lstStyle/>
        <a:p>
          <a:endParaRPr lang="ru-RU"/>
        </a:p>
      </dgm:t>
    </dgm:pt>
    <dgm:pt modelId="{E94B4398-91BA-41AA-80B5-7880C07A7417}" type="pres">
      <dgm:prSet presAssocID="{E4B8FB42-9750-486F-A1F7-7F8700B10A22}" presName="textNode" presStyleLbl="bgShp" presStyleIdx="0" presStyleCnt="2"/>
      <dgm:spPr/>
      <dgm:t>
        <a:bodyPr/>
        <a:lstStyle/>
        <a:p>
          <a:endParaRPr lang="ru-RU"/>
        </a:p>
      </dgm:t>
    </dgm:pt>
    <dgm:pt modelId="{E1263292-619F-4069-BDB7-D27F8F1FBB7D}" type="pres">
      <dgm:prSet presAssocID="{E4B8FB42-9750-486F-A1F7-7F8700B10A22}" presName="compChildNode" presStyleCnt="0"/>
      <dgm:spPr/>
    </dgm:pt>
    <dgm:pt modelId="{399002EE-4BF7-421E-80C2-736DEFD0C6B3}" type="pres">
      <dgm:prSet presAssocID="{E4B8FB42-9750-486F-A1F7-7F8700B10A22}" presName="theInnerList" presStyleCnt="0"/>
      <dgm:spPr/>
    </dgm:pt>
    <dgm:pt modelId="{E9EFB6C8-CB3B-4719-805C-0291C4EE39EF}" type="pres">
      <dgm:prSet presAssocID="{959E37DF-3A28-4D81-94B1-85D9761FAC40}" presName="childNode" presStyleLbl="node1" presStyleIdx="0" presStyleCnt="2" custScaleX="123083" custScaleY="122422" custLinFactNeighborX="746" custLinFactNeighborY="-103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6D517-8ACA-4B55-9602-AEC61C30FB81}" type="pres">
      <dgm:prSet presAssocID="{E4B8FB42-9750-486F-A1F7-7F8700B10A22}" presName="aSpace" presStyleCnt="0"/>
      <dgm:spPr/>
    </dgm:pt>
    <dgm:pt modelId="{63C502F9-B3CF-4E1D-B20B-2B34660825E1}" type="pres">
      <dgm:prSet presAssocID="{10A720BD-3BDE-494B-BE04-E37A2E72C773}" presName="compNode" presStyleCnt="0"/>
      <dgm:spPr/>
    </dgm:pt>
    <dgm:pt modelId="{49B7682B-E2FD-46D6-BEB8-919ED1BCBFE9}" type="pres">
      <dgm:prSet presAssocID="{10A720BD-3BDE-494B-BE04-E37A2E72C773}" presName="aNode" presStyleLbl="bgShp" presStyleIdx="1" presStyleCnt="2" custLinFactNeighborY="1958"/>
      <dgm:spPr/>
      <dgm:t>
        <a:bodyPr/>
        <a:lstStyle/>
        <a:p>
          <a:endParaRPr lang="ru-RU"/>
        </a:p>
      </dgm:t>
    </dgm:pt>
    <dgm:pt modelId="{05514934-25AE-4577-A736-5449584F5616}" type="pres">
      <dgm:prSet presAssocID="{10A720BD-3BDE-494B-BE04-E37A2E72C773}" presName="textNode" presStyleLbl="bgShp" presStyleIdx="1" presStyleCnt="2"/>
      <dgm:spPr/>
      <dgm:t>
        <a:bodyPr/>
        <a:lstStyle/>
        <a:p>
          <a:endParaRPr lang="ru-RU"/>
        </a:p>
      </dgm:t>
    </dgm:pt>
    <dgm:pt modelId="{6E97140C-F641-4079-BD3F-316AA69B21AE}" type="pres">
      <dgm:prSet presAssocID="{10A720BD-3BDE-494B-BE04-E37A2E72C773}" presName="compChildNode" presStyleCnt="0"/>
      <dgm:spPr/>
    </dgm:pt>
    <dgm:pt modelId="{CD192497-66A3-4A94-93AB-21F8B51931A6}" type="pres">
      <dgm:prSet presAssocID="{10A720BD-3BDE-494B-BE04-E37A2E72C773}" presName="theInnerList" presStyleCnt="0"/>
      <dgm:spPr/>
    </dgm:pt>
    <dgm:pt modelId="{2EC658A8-F525-4FF9-B340-D4F49040976A}" type="pres">
      <dgm:prSet presAssocID="{A2563152-43FA-46AD-A86E-3572D3F9C102}" presName="childNode" presStyleLbl="node1" presStyleIdx="1" presStyleCnt="2" custScaleX="101757" custScaleY="95771" custLinFactNeighborX="1403" custLinFactNeighborY="-11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12F22C-0B72-4136-9AED-BA5A68F15DED}" srcId="{37993920-C284-4CAD-817F-704CDAFBA3E0}" destId="{10A720BD-3BDE-494B-BE04-E37A2E72C773}" srcOrd="1" destOrd="0" parTransId="{BD53586A-C19F-4B74-AF91-35E977ADACB5}" sibTransId="{3619389C-FFA3-4991-8811-36A197ED6E30}"/>
    <dgm:cxn modelId="{0DF7D2D7-44F3-47E3-BB6B-BCC1ACBE00F6}" srcId="{E4B8FB42-9750-486F-A1F7-7F8700B10A22}" destId="{959E37DF-3A28-4D81-94B1-85D9761FAC40}" srcOrd="0" destOrd="0" parTransId="{E68B0472-E9B9-4524-B76A-C84A1957EFAF}" sibTransId="{A7FC379D-B82B-45DF-BA24-2906639F02DF}"/>
    <dgm:cxn modelId="{5A4C8057-22A9-42F6-B1E5-8EED190937F3}" type="presOf" srcId="{37993920-C284-4CAD-817F-704CDAFBA3E0}" destId="{4A48B48B-57FF-4883-8B87-29D19645950B}" srcOrd="0" destOrd="0" presId="urn:microsoft.com/office/officeart/2005/8/layout/lProcess2"/>
    <dgm:cxn modelId="{2C88BC18-A0FC-4D57-9200-C4BF8644F9E4}" srcId="{37993920-C284-4CAD-817F-704CDAFBA3E0}" destId="{E4B8FB42-9750-486F-A1F7-7F8700B10A22}" srcOrd="0" destOrd="0" parTransId="{B49C2294-FAFD-4A7C-8319-BCF1AB218316}" sibTransId="{3AF40BD8-B28E-4DEC-85AD-95FDD81CF222}"/>
    <dgm:cxn modelId="{7FC7CB49-6409-4D17-8C27-F90786795A7C}" type="presOf" srcId="{959E37DF-3A28-4D81-94B1-85D9761FAC40}" destId="{E9EFB6C8-CB3B-4719-805C-0291C4EE39EF}" srcOrd="0" destOrd="0" presId="urn:microsoft.com/office/officeart/2005/8/layout/lProcess2"/>
    <dgm:cxn modelId="{4E9FC2D7-2FC6-49E7-A3F5-0401B2174A7B}" type="presOf" srcId="{A2563152-43FA-46AD-A86E-3572D3F9C102}" destId="{2EC658A8-F525-4FF9-B340-D4F49040976A}" srcOrd="0" destOrd="0" presId="urn:microsoft.com/office/officeart/2005/8/layout/lProcess2"/>
    <dgm:cxn modelId="{0D69D1E0-E1D4-4C20-9483-A2666DB1B41D}" type="presOf" srcId="{E4B8FB42-9750-486F-A1F7-7F8700B10A22}" destId="{FBCF7893-BCE5-4B8F-8C13-BC1F164E37CF}" srcOrd="0" destOrd="0" presId="urn:microsoft.com/office/officeart/2005/8/layout/lProcess2"/>
    <dgm:cxn modelId="{57F1F22F-306C-42BF-81CD-24640EDA80B5}" type="presOf" srcId="{10A720BD-3BDE-494B-BE04-E37A2E72C773}" destId="{49B7682B-E2FD-46D6-BEB8-919ED1BCBFE9}" srcOrd="0" destOrd="0" presId="urn:microsoft.com/office/officeart/2005/8/layout/lProcess2"/>
    <dgm:cxn modelId="{860B4275-231A-409D-BB3D-447FD4A65E52}" srcId="{10A720BD-3BDE-494B-BE04-E37A2E72C773}" destId="{A2563152-43FA-46AD-A86E-3572D3F9C102}" srcOrd="0" destOrd="0" parTransId="{812D7BF8-FCF0-437A-9971-E9CE45A1F728}" sibTransId="{4F1C08F9-FDC5-46AA-A026-8C13EF33B1C7}"/>
    <dgm:cxn modelId="{0007F02A-0AD0-4BE0-99FC-A0509A57492E}" type="presOf" srcId="{10A720BD-3BDE-494B-BE04-E37A2E72C773}" destId="{05514934-25AE-4577-A736-5449584F5616}" srcOrd="1" destOrd="0" presId="urn:microsoft.com/office/officeart/2005/8/layout/lProcess2"/>
    <dgm:cxn modelId="{307F0F86-3ECA-4590-8AAC-F4611D7543B7}" type="presOf" srcId="{E4B8FB42-9750-486F-A1F7-7F8700B10A22}" destId="{E94B4398-91BA-41AA-80B5-7880C07A7417}" srcOrd="1" destOrd="0" presId="urn:microsoft.com/office/officeart/2005/8/layout/lProcess2"/>
    <dgm:cxn modelId="{726866A3-248F-4C26-9C8E-BA48A0585C03}" type="presParOf" srcId="{4A48B48B-57FF-4883-8B87-29D19645950B}" destId="{AE3099C0-5AF3-4F91-B59E-A3B997C95E2D}" srcOrd="0" destOrd="0" presId="urn:microsoft.com/office/officeart/2005/8/layout/lProcess2"/>
    <dgm:cxn modelId="{22CD6975-624E-4B8E-899C-B4C4E43726ED}" type="presParOf" srcId="{AE3099C0-5AF3-4F91-B59E-A3B997C95E2D}" destId="{FBCF7893-BCE5-4B8F-8C13-BC1F164E37CF}" srcOrd="0" destOrd="0" presId="urn:microsoft.com/office/officeart/2005/8/layout/lProcess2"/>
    <dgm:cxn modelId="{ECC1B92C-BA3F-404E-91E1-3B81FD94A1E2}" type="presParOf" srcId="{AE3099C0-5AF3-4F91-B59E-A3B997C95E2D}" destId="{E94B4398-91BA-41AA-80B5-7880C07A7417}" srcOrd="1" destOrd="0" presId="urn:microsoft.com/office/officeart/2005/8/layout/lProcess2"/>
    <dgm:cxn modelId="{F7616071-9413-46FC-AEFC-5E59CDDB3AAB}" type="presParOf" srcId="{AE3099C0-5AF3-4F91-B59E-A3B997C95E2D}" destId="{E1263292-619F-4069-BDB7-D27F8F1FBB7D}" srcOrd="2" destOrd="0" presId="urn:microsoft.com/office/officeart/2005/8/layout/lProcess2"/>
    <dgm:cxn modelId="{2EE1DF78-A989-442D-BBED-C52E561C2FB8}" type="presParOf" srcId="{E1263292-619F-4069-BDB7-D27F8F1FBB7D}" destId="{399002EE-4BF7-421E-80C2-736DEFD0C6B3}" srcOrd="0" destOrd="0" presId="urn:microsoft.com/office/officeart/2005/8/layout/lProcess2"/>
    <dgm:cxn modelId="{91E0099A-8D6C-432F-ACF2-56FFEAA7C0B3}" type="presParOf" srcId="{399002EE-4BF7-421E-80C2-736DEFD0C6B3}" destId="{E9EFB6C8-CB3B-4719-805C-0291C4EE39EF}" srcOrd="0" destOrd="0" presId="urn:microsoft.com/office/officeart/2005/8/layout/lProcess2"/>
    <dgm:cxn modelId="{6852702D-3CBB-4FEA-9594-1B51D7465463}" type="presParOf" srcId="{4A48B48B-57FF-4883-8B87-29D19645950B}" destId="{84D6D517-8ACA-4B55-9602-AEC61C30FB81}" srcOrd="1" destOrd="0" presId="urn:microsoft.com/office/officeart/2005/8/layout/lProcess2"/>
    <dgm:cxn modelId="{0F267803-3C3A-4A8F-9852-C0EC2788E488}" type="presParOf" srcId="{4A48B48B-57FF-4883-8B87-29D19645950B}" destId="{63C502F9-B3CF-4E1D-B20B-2B34660825E1}" srcOrd="2" destOrd="0" presId="urn:microsoft.com/office/officeart/2005/8/layout/lProcess2"/>
    <dgm:cxn modelId="{C13F0E4E-C308-447E-B54A-E0C55C5334A3}" type="presParOf" srcId="{63C502F9-B3CF-4E1D-B20B-2B34660825E1}" destId="{49B7682B-E2FD-46D6-BEB8-919ED1BCBFE9}" srcOrd="0" destOrd="0" presId="urn:microsoft.com/office/officeart/2005/8/layout/lProcess2"/>
    <dgm:cxn modelId="{7BCD53D0-40EB-441B-927D-9C3479DED4FE}" type="presParOf" srcId="{63C502F9-B3CF-4E1D-B20B-2B34660825E1}" destId="{05514934-25AE-4577-A736-5449584F5616}" srcOrd="1" destOrd="0" presId="urn:microsoft.com/office/officeart/2005/8/layout/lProcess2"/>
    <dgm:cxn modelId="{C73DFF43-BADB-49AB-9B1E-0AA6FD503872}" type="presParOf" srcId="{63C502F9-B3CF-4E1D-B20B-2B34660825E1}" destId="{6E97140C-F641-4079-BD3F-316AA69B21AE}" srcOrd="2" destOrd="0" presId="urn:microsoft.com/office/officeart/2005/8/layout/lProcess2"/>
    <dgm:cxn modelId="{9A72E635-1C80-48F5-8DF1-D668ABBF113C}" type="presParOf" srcId="{6E97140C-F641-4079-BD3F-316AA69B21AE}" destId="{CD192497-66A3-4A94-93AB-21F8B51931A6}" srcOrd="0" destOrd="0" presId="urn:microsoft.com/office/officeart/2005/8/layout/lProcess2"/>
    <dgm:cxn modelId="{9A43B2AE-C4D3-4CB7-97B7-214C90BE7BC8}" type="presParOf" srcId="{CD192497-66A3-4A94-93AB-21F8B51931A6}" destId="{2EC658A8-F525-4FF9-B340-D4F49040976A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C55E1E-16A2-42E0-B309-31A0CD4FA958}">
      <dsp:nvSpPr>
        <dsp:cNvPr id="0" name=""/>
        <dsp:cNvSpPr/>
      </dsp:nvSpPr>
      <dsp:spPr>
        <a:xfrm>
          <a:off x="0" y="0"/>
          <a:ext cx="10510406" cy="732164"/>
        </a:xfrm>
        <a:prstGeom prst="roundRect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Правительство РФ утверждает Единые правила </a:t>
          </a:r>
          <a:r>
            <a:rPr lang="ru-RU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предоставления субсидий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35741" y="35741"/>
        <a:ext cx="10438924" cy="660682"/>
      </dsp:txXfrm>
    </dsp:sp>
    <dsp:sp modelId="{43FFC045-329A-4EDB-AEFA-CA14D6FF2F8A}">
      <dsp:nvSpPr>
        <dsp:cNvPr id="0" name=""/>
        <dsp:cNvSpPr/>
      </dsp:nvSpPr>
      <dsp:spPr>
        <a:xfrm>
          <a:off x="0" y="744977"/>
          <a:ext cx="10510406" cy="732164"/>
        </a:xfrm>
        <a:prstGeom prst="roundRect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Конкретные показатели </a:t>
          </a:r>
          <a:r>
            <a:rPr lang="ru-RU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субсидии </a:t>
          </a:r>
          <a:r>
            <a:rPr lang="ru-RU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определяют ГРБС </a:t>
          </a:r>
          <a:r>
            <a:rPr lang="ru-RU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в ГИИС «Электронный бюджет»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35741" y="780718"/>
        <a:ext cx="10438924" cy="6606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C0D41A-188E-4A9B-991F-4E39634C7134}">
      <dsp:nvSpPr>
        <dsp:cNvPr id="0" name=""/>
        <dsp:cNvSpPr/>
      </dsp:nvSpPr>
      <dsp:spPr>
        <a:xfrm>
          <a:off x="0" y="0"/>
          <a:ext cx="4785503" cy="529153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i="1" kern="1200" dirty="0">
            <a:solidFill>
              <a:srgbClr val="FF0000"/>
            </a:solidFill>
          </a:endParaRPr>
        </a:p>
      </dsp:txBody>
      <dsp:txXfrm>
        <a:off x="0" y="0"/>
        <a:ext cx="4785503" cy="15874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0151C5-9836-4CBF-A0E8-EF336BD1E409}">
      <dsp:nvSpPr>
        <dsp:cNvPr id="0" name=""/>
        <dsp:cNvSpPr/>
      </dsp:nvSpPr>
      <dsp:spPr>
        <a:xfrm>
          <a:off x="0" y="121840"/>
          <a:ext cx="11110912" cy="888030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I. </a:t>
          </a:r>
          <a:r>
            <a:rPr lang="ru-RU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Положения, применимые ко всем субсидиям </a:t>
          </a:r>
          <a:r>
            <a:rPr lang="en-US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                  </a:t>
          </a:r>
          <a:r>
            <a:rPr lang="ru-RU" sz="2300" i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(аналогичные установленным Общими требованиями № 1492)</a:t>
          </a:r>
          <a:endParaRPr lang="ru-RU" sz="2300" i="1" kern="1200" dirty="0">
            <a:solidFill>
              <a:schemeClr val="tx1"/>
            </a:solidFill>
          </a:endParaRPr>
        </a:p>
      </dsp:txBody>
      <dsp:txXfrm>
        <a:off x="43350" y="165190"/>
        <a:ext cx="11024212" cy="801330"/>
      </dsp:txXfrm>
    </dsp:sp>
    <dsp:sp modelId="{7C6FA35B-5AB4-4B8F-B2F7-842FD43067A3}">
      <dsp:nvSpPr>
        <dsp:cNvPr id="0" name=""/>
        <dsp:cNvSpPr/>
      </dsp:nvSpPr>
      <dsp:spPr>
        <a:xfrm>
          <a:off x="0" y="1009870"/>
          <a:ext cx="11110912" cy="1713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2771" tIns="29210" rIns="163576" bIns="29210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общие условия предоставления субсидии</a:t>
          </a:r>
          <a:r>
            <a:rPr lang="ru-RU" sz="1800" i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;</a:t>
          </a:r>
          <a:endParaRPr lang="ru-RU" sz="1800" i="1" kern="1200" dirty="0">
            <a:solidFill>
              <a:schemeClr val="tx1"/>
            </a:solidFill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требования к отчетности и к мониторингу результата предоставления субсидии;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контроль за соблюдением условий и порядка предоставления субсидии, ответственность за нарушение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порядок расчета размера субсидии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требования к результату предоставления субсидии</a:t>
          </a:r>
        </a:p>
      </dsp:txBody>
      <dsp:txXfrm>
        <a:off x="0" y="1009870"/>
        <a:ext cx="11110912" cy="1713960"/>
      </dsp:txXfrm>
    </dsp:sp>
    <dsp:sp modelId="{A83C3A4C-B361-45C8-8E78-0A90B5409023}">
      <dsp:nvSpPr>
        <dsp:cNvPr id="0" name=""/>
        <dsp:cNvSpPr/>
      </dsp:nvSpPr>
      <dsp:spPr>
        <a:xfrm>
          <a:off x="0" y="2723830"/>
          <a:ext cx="11110912" cy="888030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II. </a:t>
          </a:r>
          <a:r>
            <a:rPr lang="ru-RU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Отраслевые особенности, применимые к субсидиям соответствующей отрасли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43350" y="2767180"/>
        <a:ext cx="11024212" cy="801330"/>
      </dsp:txXfrm>
    </dsp:sp>
    <dsp:sp modelId="{8E097913-6F17-467A-AA30-B74E4F589937}">
      <dsp:nvSpPr>
        <dsp:cNvPr id="0" name=""/>
        <dsp:cNvSpPr/>
      </dsp:nvSpPr>
      <dsp:spPr>
        <a:xfrm>
          <a:off x="0" y="3611860"/>
          <a:ext cx="11110912" cy="11664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2771" tIns="29210" rIns="163576" bIns="29210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0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финансовые услуги</a:t>
          </a:r>
          <a:endParaRPr lang="ru-RU" sz="1800" b="0" i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0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отрасли экономики, в </a:t>
          </a:r>
          <a:r>
            <a:rPr lang="ru-RU" sz="1800" b="0" i="0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т.ч</a:t>
          </a:r>
          <a:r>
            <a:rPr lang="ru-RU" sz="1800" b="0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. агропромышленная</a:t>
          </a:r>
          <a:endParaRPr lang="ru-RU" sz="1800" b="0" i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0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социальная сфера</a:t>
          </a:r>
          <a:endParaRPr lang="ru-RU" sz="1800" b="0" i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0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научная, инновационная и др.</a:t>
          </a:r>
          <a:endParaRPr lang="ru-RU" sz="1800" b="0" i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3611860"/>
        <a:ext cx="11110912" cy="1166445"/>
      </dsp:txXfrm>
    </dsp:sp>
    <dsp:sp modelId="{CDADE054-3178-4599-BAB0-3CAF8CD96805}">
      <dsp:nvSpPr>
        <dsp:cNvPr id="0" name=""/>
        <dsp:cNvSpPr/>
      </dsp:nvSpPr>
      <dsp:spPr>
        <a:xfrm>
          <a:off x="0" y="4778305"/>
          <a:ext cx="11110912" cy="888030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III. </a:t>
          </a:r>
          <a:r>
            <a:rPr lang="ru-RU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Требования </a:t>
          </a:r>
          <a:r>
            <a:rPr lang="ru-RU" sz="23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 информации, включаемой в </a:t>
          </a:r>
          <a:r>
            <a:rPr lang="ru-RU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решение о предоставлении субсидии</a:t>
          </a:r>
        </a:p>
      </dsp:txBody>
      <dsp:txXfrm>
        <a:off x="43350" y="4821655"/>
        <a:ext cx="11024212" cy="8013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20952A-FFFB-4CAE-9686-CC77C1D380E1}">
      <dsp:nvSpPr>
        <dsp:cNvPr id="0" name=""/>
        <dsp:cNvSpPr/>
      </dsp:nvSpPr>
      <dsp:spPr>
        <a:xfrm>
          <a:off x="4608121" y="1492121"/>
          <a:ext cx="353012" cy="183949"/>
        </a:xfrm>
        <a:custGeom>
          <a:avLst/>
          <a:gdLst/>
          <a:ahLst/>
          <a:cxnLst/>
          <a:rect l="0" t="0" r="0" b="0"/>
          <a:pathLst>
            <a:path>
              <a:moveTo>
                <a:pt x="0" y="183949"/>
              </a:moveTo>
              <a:lnTo>
                <a:pt x="176506" y="183949"/>
              </a:lnTo>
              <a:lnTo>
                <a:pt x="176506" y="0"/>
              </a:lnTo>
              <a:lnTo>
                <a:pt x="35301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774676" y="1574145"/>
        <a:ext cx="19903" cy="19903"/>
      </dsp:txXfrm>
    </dsp:sp>
    <dsp:sp modelId="{A07FC0F1-D276-4299-A6B6-DD61474E769D}">
      <dsp:nvSpPr>
        <dsp:cNvPr id="0" name=""/>
        <dsp:cNvSpPr/>
      </dsp:nvSpPr>
      <dsp:spPr>
        <a:xfrm rot="16200000">
          <a:off x="747027" y="-508950"/>
          <a:ext cx="3352143" cy="4370043"/>
        </a:xfrm>
        <a:prstGeom prst="rect">
          <a:avLst/>
        </a:prstGeom>
        <a:solidFill>
          <a:schemeClr val="bg2"/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tx1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Сроки предоставления получателем субсидии   </a:t>
          </a:r>
          <a:r>
            <a:rPr lang="ru-RU" sz="1600" kern="1200" dirty="0" smtClean="0">
              <a:solidFill>
                <a:schemeClr val="tx1"/>
              </a:solidFill>
            </a:rPr>
            <a:t> отчетности в сроки, установленные соглашением, </a:t>
          </a:r>
          <a:r>
            <a:rPr lang="ru-RU" sz="1600" i="1" kern="1200" dirty="0" smtClean="0">
              <a:solidFill>
                <a:srgbClr val="0070C0"/>
              </a:solidFill>
            </a:rPr>
            <a:t>но не реже одного раза в квартал, не позднее 10-го рабочего дня месяца,</a:t>
          </a:r>
          <a:r>
            <a:rPr lang="ru-RU" sz="1600" b="1" i="1" kern="1200" dirty="0" smtClean="0">
              <a:solidFill>
                <a:srgbClr val="FF0000"/>
              </a:solidFill>
            </a:rPr>
            <a:t>*</a:t>
          </a:r>
          <a:r>
            <a:rPr lang="ru-RU" sz="1600" i="1" kern="1200" dirty="0" smtClean="0">
              <a:solidFill>
                <a:srgbClr val="0070C0"/>
              </a:solidFill>
            </a:rPr>
            <a:t> </a:t>
          </a:r>
          <a:r>
            <a:rPr lang="ru-RU" sz="1600" kern="1200" dirty="0" smtClean="0">
              <a:solidFill>
                <a:schemeClr val="tx1"/>
              </a:solidFill>
            </a:rPr>
            <a:t>следующего за отчетным:</a:t>
          </a:r>
        </a:p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     Отчет о достижении РПС;</a:t>
          </a:r>
        </a:p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     Отчет о расходах.</a:t>
          </a:r>
        </a:p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*</a:t>
          </a:r>
          <a:r>
            <a:rPr lang="ru-RU" sz="1600" b="0" i="1" kern="1200" dirty="0" smtClean="0">
              <a:solidFill>
                <a:srgbClr val="0070C0"/>
              </a:solidFill>
            </a:rPr>
            <a:t>предусмотрены особенности, в том числе:</a:t>
          </a:r>
        </a:p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1" kern="1200" dirty="0" smtClean="0">
              <a:solidFill>
                <a:srgbClr val="0070C0"/>
              </a:solidFill>
            </a:rPr>
            <a:t>     </a:t>
          </a:r>
          <a:r>
            <a:rPr lang="ru-RU" sz="1600" b="0" i="1" kern="1200" dirty="0" smtClean="0">
              <a:solidFill>
                <a:schemeClr val="tx1"/>
              </a:solidFill>
            </a:rPr>
            <a:t>      </a:t>
          </a:r>
          <a:endParaRPr lang="ru-RU" sz="2000" kern="1200" dirty="0"/>
        </a:p>
      </dsp:txBody>
      <dsp:txXfrm>
        <a:off x="747027" y="-508950"/>
        <a:ext cx="3352143" cy="4370043"/>
      </dsp:txXfrm>
    </dsp:sp>
    <dsp:sp modelId="{FF9A9675-AB17-4DFF-B5E0-D7228886758A}">
      <dsp:nvSpPr>
        <dsp:cNvPr id="0" name=""/>
        <dsp:cNvSpPr/>
      </dsp:nvSpPr>
      <dsp:spPr>
        <a:xfrm>
          <a:off x="4961134" y="411751"/>
          <a:ext cx="6293829" cy="2160741"/>
        </a:xfrm>
        <a:prstGeom prst="rect">
          <a:avLst/>
        </a:prstGeom>
        <a:solidFill>
          <a:schemeClr val="bg2"/>
        </a:solidFill>
        <a:ln w="12700" cap="flat" cmpd="sng" algn="ctr">
          <a:solidFill>
            <a:schemeClr val="accent1">
              <a:lumMod val="40000"/>
              <a:lumOff val="6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just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      </a:t>
          </a:r>
          <a:r>
            <a:rPr lang="ru-RU" sz="1600" b="1" kern="1200" dirty="0" smtClean="0">
              <a:solidFill>
                <a:schemeClr val="tx1"/>
              </a:solidFill>
            </a:rPr>
            <a:t>ГРБС осуществляет </a:t>
          </a:r>
          <a:r>
            <a:rPr lang="ru-RU" sz="1600" b="1" kern="1200" dirty="0" smtClean="0">
              <a:solidFill>
                <a:srgbClr val="FF0000"/>
              </a:solidFill>
            </a:rPr>
            <a:t>проверку и принятие </a:t>
          </a:r>
          <a:r>
            <a:rPr lang="ru-RU" sz="1600" kern="1200" dirty="0" smtClean="0">
              <a:solidFill>
                <a:schemeClr val="tx1"/>
              </a:solidFill>
            </a:rPr>
            <a:t>отчета о достижении РПС в срок, не превышающий:</a:t>
          </a:r>
        </a:p>
        <a:p>
          <a:pPr lvl="0" algn="just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       </a:t>
          </a:r>
          <a:r>
            <a:rPr lang="ru-RU" sz="1600" b="1" kern="1200" dirty="0" smtClean="0">
              <a:solidFill>
                <a:srgbClr val="0070C0"/>
              </a:solidFill>
            </a:rPr>
            <a:t>20 рабочих дней</a:t>
          </a:r>
          <a:r>
            <a:rPr lang="ru-RU" sz="1600" kern="1200" dirty="0" smtClean="0">
              <a:solidFill>
                <a:schemeClr val="tx1"/>
              </a:solidFill>
            </a:rPr>
            <a:t> со дня представления  отчета – по субсидиям на   возмещение;</a:t>
          </a:r>
        </a:p>
        <a:p>
          <a:pPr lvl="0" algn="just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70C0"/>
              </a:solidFill>
            </a:rPr>
            <a:t>        30 рабочих дней</a:t>
          </a:r>
          <a:r>
            <a:rPr lang="ru-RU" sz="1600" kern="1200" dirty="0" smtClean="0">
              <a:solidFill>
                <a:schemeClr val="tx1"/>
              </a:solidFill>
            </a:rPr>
            <a:t> со дня представления  отчета – по субсидиям на финансовое обеспечение </a:t>
          </a:r>
          <a:r>
            <a:rPr lang="ru-RU" sz="1600" i="1" kern="1200" dirty="0" smtClean="0">
              <a:solidFill>
                <a:srgbClr val="0070C0"/>
              </a:solidFill>
            </a:rPr>
            <a:t>с возможностью продления срока по решению Правительственной комиссии</a:t>
          </a:r>
          <a:r>
            <a:rPr lang="ru-RU" sz="1600" kern="1200" dirty="0" smtClean="0">
              <a:solidFill>
                <a:schemeClr val="tx1"/>
              </a:solidFill>
            </a:rPr>
            <a:t> по вопросам оптимизации и повышения эффективности бюджетных расходов</a:t>
          </a:r>
        </a:p>
        <a:p>
          <a:pPr lvl="0" algn="just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  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4961134" y="411751"/>
        <a:ext cx="6293829" cy="21607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CF7893-BCE5-4B8F-8C13-BC1F164E37CF}">
      <dsp:nvSpPr>
        <dsp:cNvPr id="0" name=""/>
        <dsp:cNvSpPr/>
      </dsp:nvSpPr>
      <dsp:spPr>
        <a:xfrm>
          <a:off x="0" y="0"/>
          <a:ext cx="5701592" cy="552291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Часть 1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ru-RU" sz="1400" b="1" kern="1200" dirty="0" smtClean="0">
              <a:solidFill>
                <a:srgbClr val="1F3B73"/>
              </a:solidFill>
              <a:latin typeface="Arial" panose="020B0604020202020204" pitchFamily="34" charset="0"/>
              <a:cs typeface="Arial" panose="020B0604020202020204" pitchFamily="34" charset="0"/>
            </a:rPr>
            <a:t>Сведения о субсидии</a:t>
          </a:r>
          <a:r>
            <a:rPr lang="ru-RU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, формируемые уже сегодня в ГИИС «Электронный бюджет» в соответствии с приказом Минфина России № 204н </a:t>
          </a:r>
          <a:r>
            <a:rPr lang="ru-RU" sz="1400" b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до формирования ОБАС</a:t>
          </a:r>
          <a:r>
            <a:rPr lang="ru-RU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ru-RU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0"/>
        <a:ext cx="5701592" cy="1656874"/>
      </dsp:txXfrm>
    </dsp:sp>
    <dsp:sp modelId="{533AB1B1-23B7-46A4-9383-D0FA6B710D52}">
      <dsp:nvSpPr>
        <dsp:cNvPr id="0" name=""/>
        <dsp:cNvSpPr/>
      </dsp:nvSpPr>
      <dsp:spPr>
        <a:xfrm>
          <a:off x="576086" y="1656874"/>
          <a:ext cx="4561274" cy="3589894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наименование субсидии, тип субсидии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ГРБС;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фед</a:t>
          </a: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.(региональный) проект, госпрограмма; 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цель субсидии, КБК;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способ отбора получателей субсидии или наименование конкретного получателя субсидии; 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результат предоставления субсидии, тип результата;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характеристики результата </a:t>
          </a:r>
          <a:endParaRPr lang="ru-RU" sz="1600" i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681230" y="1762018"/>
        <a:ext cx="4350986" cy="3379606"/>
      </dsp:txXfrm>
    </dsp:sp>
    <dsp:sp modelId="{49B7682B-E2FD-46D6-BEB8-919ED1BCBFE9}">
      <dsp:nvSpPr>
        <dsp:cNvPr id="0" name=""/>
        <dsp:cNvSpPr/>
      </dsp:nvSpPr>
      <dsp:spPr>
        <a:xfrm>
          <a:off x="6135139" y="0"/>
          <a:ext cx="5701592" cy="552291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Часть 2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(будет формироваться в ГИИС «Электронный бюджет»)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утверждается до </a:t>
          </a:r>
          <a:r>
            <a:rPr lang="ru-RU" sz="1400" b="0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1 февраля </a:t>
          </a:r>
          <a:r>
            <a:rPr lang="ru-RU" sz="1400" b="0" i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тфг</a:t>
          </a:r>
          <a:endParaRPr lang="ru-RU" sz="1400" b="0" i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20 </a:t>
          </a:r>
          <a:r>
            <a:rPr lang="ru-RU" sz="1400" b="0" i="1" kern="1200" dirty="0" err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рд</a:t>
          </a:r>
          <a:r>
            <a:rPr lang="ru-RU" sz="1400" b="0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после доведения БА</a:t>
          </a:r>
          <a:endParaRPr lang="ru-RU" sz="1400" b="0" i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135139" y="0"/>
        <a:ext cx="5701592" cy="1656874"/>
      </dsp:txXfrm>
    </dsp:sp>
    <dsp:sp modelId="{62D3347C-C912-4F93-BBF8-D2F7BDAFE529}">
      <dsp:nvSpPr>
        <dsp:cNvPr id="0" name=""/>
        <dsp:cNvSpPr/>
      </dsp:nvSpPr>
      <dsp:spPr>
        <a:xfrm>
          <a:off x="6439353" y="1658784"/>
          <a:ext cx="5093164" cy="3586074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Обязательные показатели: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категория получателей субсидии и </a:t>
          </a:r>
          <a:r>
            <a:rPr lang="ru-RU" sz="16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критерии отбора</a:t>
          </a:r>
          <a:r>
            <a:rPr lang="ru-RU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20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(для конкурентных субсидий)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направления расходов                                               (затрат, недополученных доходов)</a:t>
          </a: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;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порядок расчета размера субсидии; 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Дополнительные показатели                       </a:t>
          </a:r>
          <a:r>
            <a:rPr lang="ru-RU" sz="1200" b="0" i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(устанавливаются при необходимости):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дополнительная отчетность                       дополнительные меры ответственности                                   используемые понятия                                                   иные отраслевые особенности</a:t>
          </a:r>
          <a:endParaRPr lang="ru-RU" sz="1400" b="0" kern="1200" dirty="0"/>
        </a:p>
      </dsp:txBody>
      <dsp:txXfrm>
        <a:off x="6544386" y="1763817"/>
        <a:ext cx="4883098" cy="337600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CF7893-BCE5-4B8F-8C13-BC1F164E37CF}">
      <dsp:nvSpPr>
        <dsp:cNvPr id="0" name=""/>
        <dsp:cNvSpPr/>
      </dsp:nvSpPr>
      <dsp:spPr>
        <a:xfrm>
          <a:off x="42705" y="0"/>
          <a:ext cx="6053912" cy="5522915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+mn-lt"/>
              <a:cs typeface="Arial" panose="020B0604020202020204" pitchFamily="34" charset="0"/>
            </a:rPr>
            <a:t>Действующие нормы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  <a:latin typeface="+mn-lt"/>
              <a:cs typeface="Arial" panose="020B0604020202020204" pitchFamily="34" charset="0"/>
            </a:rPr>
            <a:t>пункт 2.1 Положения № 1496</a:t>
          </a:r>
          <a:endParaRPr lang="ru-RU" sz="2000" b="1" kern="1200" dirty="0">
            <a:solidFill>
              <a:srgbClr val="FF0000"/>
            </a:solidFill>
            <a:latin typeface="+mn-lt"/>
            <a:cs typeface="Arial" panose="020B0604020202020204" pitchFamily="34" charset="0"/>
          </a:endParaRPr>
        </a:p>
      </dsp:txBody>
      <dsp:txXfrm>
        <a:off x="42705" y="0"/>
        <a:ext cx="6053912" cy="1656874"/>
      </dsp:txXfrm>
    </dsp:sp>
    <dsp:sp modelId="{E9EFB6C8-CB3B-4719-805C-0291C4EE39EF}">
      <dsp:nvSpPr>
        <dsp:cNvPr id="0" name=""/>
        <dsp:cNvSpPr/>
      </dsp:nvSpPr>
      <dsp:spPr>
        <a:xfrm>
          <a:off x="409303" y="1355587"/>
          <a:ext cx="5300990" cy="3587959"/>
        </a:xfrm>
        <a:prstGeom prst="roundRect">
          <a:avLst>
            <a:gd name="adj" fmla="val 10000"/>
          </a:avLst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sz="1600" b="1" i="0" kern="1200" dirty="0" smtClean="0">
            <a:solidFill>
              <a:schemeClr val="tx1"/>
            </a:solidFill>
          </a:endParaRP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</a:rPr>
            <a:t>Лимиты бюджетных обязательств</a:t>
          </a:r>
          <a:r>
            <a:rPr lang="ru-RU" sz="1600" b="0" i="0" kern="1200" dirty="0" smtClean="0">
              <a:solidFill>
                <a:schemeClr val="tx1"/>
              </a:solidFill>
            </a:rPr>
            <a:t> на принятие и (или) исполнение соответствующих бюджетных обязательств </a:t>
          </a:r>
          <a:r>
            <a:rPr lang="ru-RU" sz="1800" b="1" i="0" kern="1200" dirty="0" smtClean="0">
              <a:solidFill>
                <a:schemeClr val="tx1"/>
              </a:solidFill>
            </a:rPr>
            <a:t>не утверждаются </a:t>
          </a:r>
          <a:r>
            <a:rPr lang="ru-RU" sz="1600" b="1" i="1" kern="1200" dirty="0" smtClean="0">
              <a:solidFill>
                <a:schemeClr val="accent5"/>
              </a:solidFill>
            </a:rPr>
            <a:t>до принятия НПА</a:t>
          </a:r>
          <a:r>
            <a:rPr lang="ru-RU" sz="1600" b="0" i="0" kern="1200" dirty="0" smtClean="0">
              <a:solidFill>
                <a:schemeClr val="tx1"/>
              </a:solidFill>
            </a:rPr>
            <a:t>, регулирующего правила (порядок) предоставления из федерального бюджета субсидий юридическим лицам, индивидуальным предпринимателям, физическим лицам - производителям товаров, работ, услуг или межбюджетных трансфертов, имеющих целевое назначение, бюджетам субъектов РФ, о внесении изменений в указанный акт, а также до утверждения распределения таких межбюджетных трансфертов между субъектами РФ, не распределенных федеральным законом о федеральном бюджете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sz="1600" b="0" i="0" kern="1200" dirty="0"/>
        </a:p>
      </dsp:txBody>
      <dsp:txXfrm>
        <a:off x="514391" y="1460675"/>
        <a:ext cx="5090814" cy="3377783"/>
      </dsp:txXfrm>
    </dsp:sp>
    <dsp:sp modelId="{49B7682B-E2FD-46D6-BEB8-919ED1BCBFE9}">
      <dsp:nvSpPr>
        <dsp:cNvPr id="0" name=""/>
        <dsp:cNvSpPr/>
      </dsp:nvSpPr>
      <dsp:spPr>
        <a:xfrm>
          <a:off x="6458392" y="0"/>
          <a:ext cx="5383552" cy="5522915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+mn-lt"/>
              <a:cs typeface="Arial" panose="020B0604020202020204" pitchFamily="34" charset="0"/>
            </a:rPr>
            <a:t>с 2024 года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  <a:latin typeface="+mn-lt"/>
              <a:cs typeface="Arial" panose="020B0604020202020204" pitchFamily="34" charset="0"/>
            </a:rPr>
            <a:t>изменения в пункт 2.1 Положения № 1496</a:t>
          </a:r>
          <a:endParaRPr lang="ru-RU" sz="2000" b="1" kern="1200" dirty="0">
            <a:solidFill>
              <a:srgbClr val="FF0000"/>
            </a:solidFill>
            <a:latin typeface="+mn-lt"/>
            <a:cs typeface="Arial" panose="020B0604020202020204" pitchFamily="34" charset="0"/>
          </a:endParaRPr>
        </a:p>
      </dsp:txBody>
      <dsp:txXfrm>
        <a:off x="6458392" y="0"/>
        <a:ext cx="5383552" cy="1656874"/>
      </dsp:txXfrm>
    </dsp:sp>
    <dsp:sp modelId="{2EC658A8-F525-4FF9-B340-D4F49040976A}">
      <dsp:nvSpPr>
        <dsp:cNvPr id="0" name=""/>
        <dsp:cNvSpPr/>
      </dsp:nvSpPr>
      <dsp:spPr>
        <a:xfrm>
          <a:off x="7019337" y="1318149"/>
          <a:ext cx="4382513" cy="3438078"/>
        </a:xfrm>
        <a:prstGeom prst="roundRect">
          <a:avLst>
            <a:gd name="adj" fmla="val 10000"/>
          </a:avLst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</a:rPr>
            <a:t>Лимиты бюджетных обязательств </a:t>
          </a:r>
          <a:r>
            <a:rPr lang="ru-RU" sz="1600" b="0" i="0" kern="1200" dirty="0" smtClean="0">
              <a:solidFill>
                <a:schemeClr val="tx1"/>
              </a:solidFill>
            </a:rPr>
            <a:t>на принятие и (или) исполнение соответствующих бюджетных обязательств </a:t>
          </a:r>
          <a:r>
            <a:rPr lang="ru-RU" sz="1800" b="1" i="0" kern="1200" dirty="0" smtClean="0">
              <a:solidFill>
                <a:schemeClr val="tx1"/>
              </a:solidFill>
            </a:rPr>
            <a:t>не утверждаются </a:t>
          </a:r>
          <a:r>
            <a:rPr lang="ru-RU" sz="1600" b="1" i="0" kern="1200" dirty="0" smtClean="0">
              <a:solidFill>
                <a:srgbClr val="0070C0"/>
              </a:solidFill>
            </a:rPr>
            <a:t>до принятия решений главных распорядителей средств федерального бюджета о предоставлении субсидий</a:t>
          </a:r>
          <a:r>
            <a:rPr lang="ru-RU" sz="1600" b="0" i="0" kern="1200" dirty="0" smtClean="0">
              <a:solidFill>
                <a:schemeClr val="tx1"/>
              </a:solidFill>
            </a:rPr>
            <a:t>, предусмотренных подпунктом 1 пункта 2 статьи 78 БК РФ и абзацем четвертым пункта 2 статьи 78.1 БК РФ</a:t>
          </a:r>
          <a:endParaRPr lang="ru-RU" sz="1600" kern="1200" dirty="0"/>
        </a:p>
      </dsp:txBody>
      <dsp:txXfrm>
        <a:off x="7120035" y="1418847"/>
        <a:ext cx="4181117" cy="3236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9092"/>
          </a:xfrm>
          <a:prstGeom prst="rect">
            <a:avLst/>
          </a:prstGeom>
        </p:spPr>
        <p:txBody>
          <a:bodyPr vert="horz" lIns="91742" tIns="45871" rIns="91742" bIns="4587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9092"/>
          </a:xfrm>
          <a:prstGeom prst="rect">
            <a:avLst/>
          </a:prstGeom>
        </p:spPr>
        <p:txBody>
          <a:bodyPr vert="horz" lIns="91742" tIns="45871" rIns="91742" bIns="45871" rtlCol="0"/>
          <a:lstStyle>
            <a:lvl1pPr algn="r">
              <a:defRPr sz="1200"/>
            </a:lvl1pPr>
          </a:lstStyle>
          <a:p>
            <a:fld id="{1995E4E6-3E4B-4BC5-9490-B50D414A440A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44600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42" tIns="45871" rIns="91742" bIns="4587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87127"/>
            <a:ext cx="5486400" cy="3916739"/>
          </a:xfrm>
          <a:prstGeom prst="rect">
            <a:avLst/>
          </a:prstGeom>
        </p:spPr>
        <p:txBody>
          <a:bodyPr vert="horz" lIns="91742" tIns="45871" rIns="91742" bIns="4587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8186"/>
            <a:ext cx="2971800" cy="499091"/>
          </a:xfrm>
          <a:prstGeom prst="rect">
            <a:avLst/>
          </a:prstGeom>
        </p:spPr>
        <p:txBody>
          <a:bodyPr vert="horz" lIns="91742" tIns="45871" rIns="91742" bIns="4587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9448186"/>
            <a:ext cx="2971800" cy="499091"/>
          </a:xfrm>
          <a:prstGeom prst="rect">
            <a:avLst/>
          </a:prstGeom>
        </p:spPr>
        <p:txBody>
          <a:bodyPr vert="horz" lIns="91742" tIns="45871" rIns="91742" bIns="45871" rtlCol="0" anchor="b"/>
          <a:lstStyle>
            <a:lvl1pPr algn="r">
              <a:defRPr sz="1200"/>
            </a:lvl1pPr>
          </a:lstStyle>
          <a:p>
            <a:fld id="{B24BA2B4-7B0C-4E17-BCD9-C4B8C4BF3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992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7304">
              <a:defRPr/>
            </a:pPr>
            <a:r>
              <a:rPr lang="ru-RU" dirty="0" smtClean="0"/>
              <a:t>В частности, предусмотрены основания для установления Правительством порядка проведения отбора получателей субсидий и единых правил их предоставления. Установлены правовые основания для отбора получателей субсидий, в т. ч. грантов в форме субсидий, в ГИИС "Электронный бюджет", в т. ч. с использованием существующих </a:t>
            </a:r>
            <a:r>
              <a:rPr lang="ru-RU" dirty="0" err="1" smtClean="0"/>
              <a:t>госинформсистем</a:t>
            </a:r>
            <a:r>
              <a:rPr lang="ru-RU" dirty="0" smtClean="0"/>
              <a:t>. При этом требования о проведении такого отбора в указанных </a:t>
            </a:r>
            <a:r>
              <a:rPr lang="ru-RU" dirty="0" err="1" smtClean="0"/>
              <a:t>информсистемах</a:t>
            </a:r>
            <a:r>
              <a:rPr lang="ru-RU" dirty="0" smtClean="0"/>
              <a:t> будут введены поэтапно.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BA2B4-7B0C-4E17-BCD9-C4B8C4BF331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3929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BA2B4-7B0C-4E17-BCD9-C4B8C4BF331C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4125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BA2B4-7B0C-4E17-BCD9-C4B8C4BF331C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1038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BA2B4-7B0C-4E17-BCD9-C4B8C4BF331C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895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950" y="744538"/>
            <a:ext cx="6638925" cy="37338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3588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BA2B4-7B0C-4E17-BCD9-C4B8C4BF331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608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BA2B4-7B0C-4E17-BCD9-C4B8C4BF331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354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BA2B4-7B0C-4E17-BCD9-C4B8C4BF331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4961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BA2B4-7B0C-4E17-BCD9-C4B8C4BF331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147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BA2B4-7B0C-4E17-BCD9-C4B8C4BF331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8363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BA2B4-7B0C-4E17-BCD9-C4B8C4BF331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1988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950" y="744538"/>
            <a:ext cx="6638925" cy="37338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1752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22308-4AB9-4B52-ABB7-E33C7632B3FB}" type="datetime1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744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1293-D8CF-48A4-BCC6-4EDB2CD33333}" type="datetime1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49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DF945-A50C-4B3A-936B-6A4D07FE3700}" type="datetime1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718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Прямоугольник 1"/>
          <p:cNvSpPr/>
          <p:nvPr userDrawn="1"/>
        </p:nvSpPr>
        <p:spPr>
          <a:xfrm>
            <a:off x="721786" y="11"/>
            <a:ext cx="618066" cy="379413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84" dirty="0">
                <a:solidFill>
                  <a:srgbClr val="53548A">
                    <a:lumMod val="20000"/>
                    <a:lumOff val="80000"/>
                  </a:srgb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М</a:t>
            </a:r>
            <a:endParaRPr lang="ru-RU" sz="1802" dirty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048582" name="Прямоугольник 11"/>
          <p:cNvSpPr>
            <a:spLocks noChangeArrowheads="1"/>
          </p:cNvSpPr>
          <p:nvPr userDrawn="1"/>
        </p:nvSpPr>
        <p:spPr bwMode="auto">
          <a:xfrm>
            <a:off x="1284817" y="-20637"/>
            <a:ext cx="224742" cy="26270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7" dirty="0">
                <a:solidFill>
                  <a:srgbClr val="DBDBE9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]</a:t>
            </a:r>
            <a:endParaRPr lang="ru-RU" sz="1802" dirty="0">
              <a:solidFill>
                <a:srgbClr val="DBDBE9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048583" name="TextBox 13"/>
          <p:cNvSpPr txBox="1">
            <a:spLocks noChangeArrowheads="1"/>
          </p:cNvSpPr>
          <p:nvPr userDrawn="1"/>
        </p:nvSpPr>
        <p:spPr bwMode="auto">
          <a:xfrm>
            <a:off x="1032935" y="-61913"/>
            <a:ext cx="348172" cy="3270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525" i="1" dirty="0">
                <a:solidFill>
                  <a:prstClr val="white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ф</a:t>
            </a:r>
            <a:endParaRPr lang="ru-RU" sz="1525" dirty="0">
              <a:solidFill>
                <a:srgbClr val="DBDBE9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048584" name="Прямоугольник 4"/>
          <p:cNvSpPr/>
          <p:nvPr/>
        </p:nvSpPr>
        <p:spPr>
          <a:xfrm>
            <a:off x="0" y="0"/>
            <a:ext cx="12192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2" dirty="0">
              <a:solidFill>
                <a:prstClr val="white"/>
              </a:solidFill>
            </a:endParaRPr>
          </a:p>
        </p:txBody>
      </p:sp>
      <p:sp>
        <p:nvSpPr>
          <p:cNvPr id="1048585" name="Прямоугольник 5"/>
          <p:cNvSpPr/>
          <p:nvPr/>
        </p:nvSpPr>
        <p:spPr bwMode="invGray">
          <a:xfrm>
            <a:off x="12113684" y="-1588"/>
            <a:ext cx="76200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2" dirty="0">
              <a:solidFill>
                <a:prstClr val="white"/>
              </a:solidFill>
            </a:endParaRPr>
          </a:p>
        </p:txBody>
      </p:sp>
      <p:sp>
        <p:nvSpPr>
          <p:cNvPr id="1048586" name="Прямоугольник 6"/>
          <p:cNvSpPr/>
          <p:nvPr/>
        </p:nvSpPr>
        <p:spPr bwMode="invGray">
          <a:xfrm>
            <a:off x="12058652" y="-1588"/>
            <a:ext cx="38100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2" dirty="0">
              <a:solidFill>
                <a:prstClr val="white"/>
              </a:solidFill>
            </a:endParaRPr>
          </a:p>
        </p:txBody>
      </p:sp>
      <p:sp>
        <p:nvSpPr>
          <p:cNvPr id="1048587" name="Прямоугольник 7"/>
          <p:cNvSpPr/>
          <p:nvPr/>
        </p:nvSpPr>
        <p:spPr bwMode="invGray">
          <a:xfrm>
            <a:off x="12033251" y="-1588"/>
            <a:ext cx="12700" cy="312738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2" dirty="0">
              <a:solidFill>
                <a:prstClr val="white"/>
              </a:solidFill>
            </a:endParaRPr>
          </a:p>
        </p:txBody>
      </p:sp>
      <p:sp>
        <p:nvSpPr>
          <p:cNvPr id="1048588" name="Прямоугольник 8"/>
          <p:cNvSpPr/>
          <p:nvPr/>
        </p:nvSpPr>
        <p:spPr bwMode="invGray">
          <a:xfrm>
            <a:off x="11969753" y="-1588"/>
            <a:ext cx="33867" cy="312738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2" dirty="0">
              <a:solidFill>
                <a:prstClr val="white"/>
              </a:solidFill>
            </a:endParaRPr>
          </a:p>
        </p:txBody>
      </p:sp>
      <p:grpSp>
        <p:nvGrpSpPr>
          <p:cNvPr id="26" name="Group 23"/>
          <p:cNvGrpSpPr/>
          <p:nvPr userDrawn="1"/>
        </p:nvGrpSpPr>
        <p:grpSpPr bwMode="auto">
          <a:xfrm>
            <a:off x="11834285" y="11"/>
            <a:ext cx="127000" cy="333375"/>
            <a:chOff x="8875715" y="-787"/>
            <a:chExt cx="95251" cy="295141"/>
          </a:xfrm>
        </p:grpSpPr>
        <p:sp>
          <p:nvSpPr>
            <p:cNvPr id="1048589" name="Прямоугольник 14"/>
            <p:cNvSpPr/>
            <p:nvPr/>
          </p:nvSpPr>
          <p:spPr bwMode="invGray">
            <a:xfrm>
              <a:off x="8915402" y="-787"/>
              <a:ext cx="55564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2" dirty="0">
                <a:solidFill>
                  <a:prstClr val="white"/>
                </a:solidFill>
              </a:endParaRPr>
            </a:p>
          </p:txBody>
        </p:sp>
        <p:sp>
          <p:nvSpPr>
            <p:cNvPr id="1048590" name="Прямоугольник 15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2" dirty="0">
                <a:solidFill>
                  <a:prstClr val="white"/>
                </a:solidFill>
              </a:endParaRPr>
            </a:p>
          </p:txBody>
        </p:sp>
      </p:grpSp>
      <p:sp>
        <p:nvSpPr>
          <p:cNvPr id="1048591" name="Прямоугольник 16"/>
          <p:cNvSpPr/>
          <p:nvPr userDrawn="1"/>
        </p:nvSpPr>
        <p:spPr>
          <a:xfrm>
            <a:off x="721786" y="11"/>
            <a:ext cx="618066" cy="379413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84" dirty="0">
                <a:solidFill>
                  <a:srgbClr val="53548A">
                    <a:lumMod val="20000"/>
                    <a:lumOff val="80000"/>
                  </a:srgb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М</a:t>
            </a:r>
            <a:endParaRPr lang="ru-RU" sz="1802" dirty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048592" name="Прямоугольник 27"/>
          <p:cNvSpPr>
            <a:spLocks noChangeArrowheads="1"/>
          </p:cNvSpPr>
          <p:nvPr userDrawn="1"/>
        </p:nvSpPr>
        <p:spPr bwMode="auto">
          <a:xfrm>
            <a:off x="1284817" y="-20637"/>
            <a:ext cx="224742" cy="26270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7" dirty="0">
                <a:solidFill>
                  <a:srgbClr val="DBDBE9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]</a:t>
            </a:r>
            <a:endParaRPr lang="ru-RU" sz="1802" dirty="0">
              <a:solidFill>
                <a:srgbClr val="DBDBE9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048593" name="TextBox 13"/>
          <p:cNvSpPr txBox="1">
            <a:spLocks noChangeArrowheads="1"/>
          </p:cNvSpPr>
          <p:nvPr userDrawn="1"/>
        </p:nvSpPr>
        <p:spPr bwMode="auto">
          <a:xfrm>
            <a:off x="1032935" y="-61913"/>
            <a:ext cx="348172" cy="3270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525" i="1" dirty="0">
                <a:solidFill>
                  <a:prstClr val="white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ф</a:t>
            </a:r>
            <a:endParaRPr lang="ru-RU" sz="1525" dirty="0">
              <a:solidFill>
                <a:srgbClr val="DBDBE9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2097152" name="Рисунок 2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985" y="15875"/>
            <a:ext cx="414866" cy="369888"/>
          </a:xfrm>
          <a:prstGeom prst="rect">
            <a:avLst/>
          </a:prstGeom>
          <a:noFill/>
          <a:ln>
            <a:noFill/>
          </a:ln>
        </p:spPr>
      </p:pic>
      <p:sp>
        <p:nvSpPr>
          <p:cNvPr id="1048594" name="Номер слайда 26"/>
          <p:cNvSpPr>
            <a:spLocks noGrp="1"/>
          </p:cNvSpPr>
          <p:nvPr>
            <p:ph type="sldNum" sz="quarter" idx="10"/>
          </p:nvPr>
        </p:nvSpPr>
        <p:spPr>
          <a:xfrm>
            <a:off x="6207917" y="9025590"/>
            <a:ext cx="1983084" cy="251394"/>
          </a:xfrm>
        </p:spPr>
        <p:txBody>
          <a:bodyPr/>
          <a:lstStyle/>
          <a:p>
            <a:fld id="{775511AA-970C-4D24-87C0-819CD0553917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 alt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377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11355346" y="97634"/>
            <a:ext cx="1131732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200">
                <a:solidFill>
                  <a:srgbClr val="DEAA46"/>
                </a:solidFill>
                <a:latin typeface="DINPro-Light"/>
                <a:cs typeface="DINPro-Light"/>
              </a:defRPr>
            </a:lvl1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559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2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4376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34" name="Google Shape;234;p12"/>
          <p:cNvSpPr/>
          <p:nvPr/>
        </p:nvSpPr>
        <p:spPr>
          <a:xfrm rot="-5400000">
            <a:off x="5871935" y="6026601"/>
            <a:ext cx="448000" cy="1214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35" name="Google Shape;235;p12"/>
          <p:cNvSpPr txBox="1">
            <a:spLocks noGrp="1"/>
          </p:cNvSpPr>
          <p:nvPr>
            <p:ph type="sldNum" idx="12"/>
          </p:nvPr>
        </p:nvSpPr>
        <p:spPr>
          <a:xfrm>
            <a:off x="5488535" y="6409833"/>
            <a:ext cx="1214800" cy="4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80326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717E-4296-4E68-B24C-A3B0828274F2}" type="datetime1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175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5B66-344B-4993-BC95-393EACC87C8D}" type="datetime1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732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ACD1-D51B-4743-997C-2AA1C672C573}" type="datetime1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585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56B75-6C08-47BE-9369-332E9E57DF2E}" type="datetime1">
              <a:rPr lang="ru-RU" smtClean="0"/>
              <a:t>21.09.2023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67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1D000-0CEE-4CC3-94AF-7F721EB605AB}" type="datetime1">
              <a:rPr lang="ru-RU" smtClean="0"/>
              <a:t>21.09.2023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821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EC807-BCAC-48BE-8A95-0C4591FBB6E1}" type="datetime1">
              <a:rPr lang="ru-RU" smtClean="0"/>
              <a:t>21.09.2023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833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2A16-9CC5-4CD5-A54F-4CC77A8E1F78}" type="datetime1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21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BBDA-073F-4840-A42D-E60299CA2F84}" type="datetime1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411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F3A7E-230B-4D2D-B153-D2F4CBD119FC}" type="datetime1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D7630-E3F0-4A5D-91AD-4080C0582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467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B9238E5FFD8F3DBB252CF1C966914F3758008AA0C6093CAD543F67D69B0FD3791C50F7A1C7EBD8361EDC7D59F0W4y1N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hyperlink" Target="consultantplus://offline/ref=B9238E5FFD8F3DBB252CF1C966914F3758088EA2CB0E3CAD543F67D69B0FD3791C50F7A1C7EBD8361EDC7D59F0W4y1N" TargetMode="External"/><Relationship Id="rId4" Type="http://schemas.openxmlformats.org/officeDocument/2006/relationships/hyperlink" Target="consultantplus://offline/ref=B9238E5FFD8F3DBB252CF1C966914F375E098FA0C5083CAD543F67D69B0FD3791C50F7A1C7EBD8361EDC7D59F0W4y1N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8658" y="2431387"/>
            <a:ext cx="10111041" cy="4901609"/>
          </a:xfrm>
        </p:spPr>
        <p:txBody>
          <a:bodyPr>
            <a:no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Новый 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предоставления субсидий юридическим лицам 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Общие требования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Единые правила предоставления субсидий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отбора получателей субсидий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6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828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470" y="172025"/>
            <a:ext cx="11576275" cy="716757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+mn-lt"/>
                <a:cs typeface="Arial" panose="020B0604020202020204" pitchFamily="34" charset="0"/>
              </a:rPr>
              <a:t>Мониторинг достижения результатов предоставления субсидии, отчетность о предоставлении субсидии </a:t>
            </a:r>
            <a:endParaRPr lang="ru-RU" sz="2400" b="1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43068655"/>
              </p:ext>
            </p:extLst>
          </p:nvPr>
        </p:nvGraphicFramePr>
        <p:xfrm>
          <a:off x="448797" y="2814637"/>
          <a:ext cx="11612511" cy="3724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angle 128"/>
          <p:cNvSpPr/>
          <p:nvPr/>
        </p:nvSpPr>
        <p:spPr>
          <a:xfrm>
            <a:off x="236099" y="921129"/>
            <a:ext cx="11576275" cy="70788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cs typeface="Arial" panose="020B0604020202020204" pitchFamily="34" charset="0"/>
              </a:rPr>
              <a:t>Мониторинг достижения РПС  </a:t>
            </a:r>
            <a:r>
              <a:rPr lang="ru-RU" sz="2000" dirty="0" smtClean="0">
                <a:cs typeface="Arial" panose="020B0604020202020204" pitchFamily="34" charset="0"/>
              </a:rPr>
              <a:t>осуществляется в порядке о по формам, установленными приказом </a:t>
            </a:r>
            <a:r>
              <a:rPr lang="ru-RU" sz="2000" dirty="0" smtClean="0">
                <a:solidFill>
                  <a:srgbClr val="FF0000"/>
                </a:solidFill>
                <a:cs typeface="Arial" panose="020B0604020202020204" pitchFamily="34" charset="0"/>
              </a:rPr>
              <a:t>Минфина России № 138н</a:t>
            </a:r>
            <a:r>
              <a:rPr lang="ru-RU" sz="2000" i="1" dirty="0">
                <a:solidFill>
                  <a:srgbClr val="FF0000"/>
                </a:solidFill>
              </a:rPr>
              <a:t> (</a:t>
            </a:r>
            <a:r>
              <a:rPr lang="ru-RU" sz="2000" i="1" dirty="0" smtClean="0">
                <a:solidFill>
                  <a:srgbClr val="FF0000"/>
                </a:solidFill>
              </a:rPr>
              <a:t>пункт 28) </a:t>
            </a:r>
            <a:endParaRPr lang="en-US" sz="20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7" name="Rectangle 128"/>
          <p:cNvSpPr/>
          <p:nvPr/>
        </p:nvSpPr>
        <p:spPr>
          <a:xfrm>
            <a:off x="569920" y="1537327"/>
            <a:ext cx="10908632" cy="123110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cs typeface="Arial" panose="020B0604020202020204" pitchFamily="34" charset="0"/>
              </a:rPr>
              <a:t>Отчетность </a:t>
            </a:r>
            <a:r>
              <a:rPr lang="ru-RU" sz="2000" dirty="0" smtClean="0">
                <a:cs typeface="Arial" panose="020B0604020202020204" pitchFamily="34" charset="0"/>
              </a:rPr>
              <a:t>в отношении  субсидий из федерального бюджета представляется </a:t>
            </a:r>
            <a:r>
              <a:rPr lang="ru-RU" sz="2000" b="1" dirty="0" smtClean="0">
                <a:cs typeface="Arial" panose="020B0604020202020204" pitchFamily="34" charset="0"/>
              </a:rPr>
              <a:t>в ГИИС «Электронный бюджет»</a:t>
            </a:r>
            <a:r>
              <a:rPr lang="ru-RU" sz="2000" i="1" dirty="0">
                <a:solidFill>
                  <a:srgbClr val="FF0000"/>
                </a:solidFill>
              </a:rPr>
              <a:t> (пункты </a:t>
            </a:r>
            <a:r>
              <a:rPr lang="ru-RU" sz="2000" i="1" dirty="0" smtClean="0">
                <a:solidFill>
                  <a:srgbClr val="FF0000"/>
                </a:solidFill>
              </a:rPr>
              <a:t>29-34) </a:t>
            </a:r>
          </a:p>
          <a:p>
            <a:pPr algn="ctr"/>
            <a:r>
              <a:rPr lang="ru-RU" sz="1600" i="1" dirty="0">
                <a:solidFill>
                  <a:srgbClr val="00B050"/>
                </a:solidFill>
              </a:rPr>
              <a:t>!!! </a:t>
            </a:r>
            <a:r>
              <a:rPr lang="ru-RU" sz="1600" i="1" dirty="0" smtClean="0">
                <a:solidFill>
                  <a:srgbClr val="00B050"/>
                </a:solidFill>
              </a:rPr>
              <a:t>Дополнительная отчетность, определенная </a:t>
            </a:r>
            <a:r>
              <a:rPr lang="ru-RU" sz="1600" i="1" dirty="0">
                <a:solidFill>
                  <a:srgbClr val="00B050"/>
                </a:solidFill>
              </a:rPr>
              <a:t>Решением о порядке предоставления субсидии</a:t>
            </a:r>
            <a:r>
              <a:rPr lang="ru-RU" sz="1600" i="1" dirty="0"/>
              <a:t> </a:t>
            </a:r>
          </a:p>
          <a:p>
            <a:pPr algn="ctr"/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684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A628E1-19F6-491A-8A8F-79A5D6EDBA56}"/>
              </a:ext>
            </a:extLst>
          </p:cNvPr>
          <p:cNvSpPr txBox="1"/>
          <p:nvPr/>
        </p:nvSpPr>
        <p:spPr>
          <a:xfrm>
            <a:off x="122275" y="0"/>
            <a:ext cx="11727710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000" b="1" dirty="0">
                <a:cs typeface="Arial" panose="020B0604020202020204" pitchFamily="34" charset="0"/>
              </a:rPr>
              <a:t>Ответственность за достижение результата предоставления </a:t>
            </a:r>
            <a:r>
              <a:rPr lang="ru-RU" sz="2000" b="1" dirty="0" smtClean="0">
                <a:cs typeface="Arial" panose="020B0604020202020204" pitchFamily="34" charset="0"/>
              </a:rPr>
              <a:t>субсидии </a:t>
            </a:r>
            <a:r>
              <a:rPr lang="ru-RU" i="1" dirty="0" smtClean="0">
                <a:solidFill>
                  <a:srgbClr val="FF0000"/>
                </a:solidFill>
                <a:cs typeface="Arial" panose="020B0604020202020204" pitchFamily="34" charset="0"/>
              </a:rPr>
              <a:t>(пункты 35-39)*</a:t>
            </a:r>
            <a:endParaRPr lang="ru-RU" i="1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F4C5E1B1-50FF-4E78-B6FE-80AB4B677A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017430"/>
              </p:ext>
            </p:extLst>
          </p:nvPr>
        </p:nvGraphicFramePr>
        <p:xfrm>
          <a:off x="122274" y="536032"/>
          <a:ext cx="11727711" cy="5092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9431">
                  <a:extLst>
                    <a:ext uri="{9D8B030D-6E8A-4147-A177-3AD203B41FA5}">
                      <a16:colId xmlns:a16="http://schemas.microsoft.com/office/drawing/2014/main" val="246963625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46062270"/>
                    </a:ext>
                  </a:extLst>
                </a:gridCol>
              </a:tblGrid>
              <a:tr h="2087792">
                <a:tc>
                  <a:txBody>
                    <a:bodyPr/>
                    <a:lstStyle/>
                    <a:p>
                      <a:pPr algn="ctr"/>
                      <a:endParaRPr lang="ru-RU" sz="1600" b="0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b="0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В случае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недостижения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результатов предоставления субсидии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 </a:t>
                      </a:r>
                    </a:p>
                  </a:txBody>
                  <a:tcPr>
                    <a:solidFill>
                      <a:srgbClr val="E9E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964928"/>
                  </a:ext>
                </a:extLst>
              </a:tr>
              <a:tr h="161862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+mn-lt"/>
                          <a:cs typeface="Times New Roman" panose="02020603050405020304" pitchFamily="18" charset="0"/>
                        </a:rPr>
                        <a:t>В случае </a:t>
                      </a:r>
                      <a:r>
                        <a:rPr lang="ru-RU" sz="2400" i="0" dirty="0" err="1" smtClean="0">
                          <a:solidFill>
                            <a:srgbClr val="FF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недостижения</a:t>
                      </a:r>
                      <a:r>
                        <a:rPr lang="ru-RU" sz="2400" i="0" dirty="0" smtClean="0">
                          <a:solidFill>
                            <a:srgbClr val="FF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smtClean="0"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0" dirty="0" smtClean="0">
                          <a:solidFill>
                            <a:srgbClr val="FF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в установленные сроки  </a:t>
                      </a:r>
                      <a:r>
                        <a:rPr lang="ru-RU" sz="2400" dirty="0" smtClean="0">
                          <a:latin typeface="+mn-lt"/>
                          <a:cs typeface="Times New Roman" panose="02020603050405020304" pitchFamily="18" charset="0"/>
                        </a:rPr>
                        <a:t>значения 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результатов предоставления субсидии </a:t>
                      </a:r>
                      <a:endParaRPr lang="ru-RU" sz="2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0000"/>
                        </a:lnSpc>
                      </a:pPr>
                      <a:endParaRPr lang="ru-RU" sz="16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2F7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2396407"/>
                  </a:ext>
                </a:extLst>
              </a:tr>
              <a:tr h="138608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  <a:cs typeface="Times New Roman" panose="02020603050405020304" pitchFamily="18" charset="0"/>
                        </a:rPr>
                        <a:t>В случае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нарушения иных условий </a:t>
                      </a:r>
                      <a:r>
                        <a:rPr lang="ru-RU" sz="2400" dirty="0" smtClean="0">
                          <a:latin typeface="+mn-lt"/>
                          <a:cs typeface="Times New Roman" panose="02020603050405020304" pitchFamily="18" charset="0"/>
                        </a:rPr>
                        <a:t>предоставления субсидии</a:t>
                      </a:r>
                      <a:endParaRPr lang="ru-RU" sz="2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7224918"/>
                  </a:ext>
                </a:extLst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0" y="5798147"/>
            <a:ext cx="11972260" cy="985425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i="1" dirty="0">
                <a:solidFill>
                  <a:srgbClr val="FF0000"/>
                </a:solidFill>
                <a:cs typeface="Arial" panose="020B0604020202020204" pitchFamily="34" charset="0"/>
              </a:rPr>
              <a:t>* </a:t>
            </a:r>
            <a:r>
              <a:rPr lang="ru-RU" sz="1800" dirty="0" smtClean="0">
                <a:latin typeface="+mn-lt"/>
              </a:rPr>
              <a:t>Требование </a:t>
            </a:r>
            <a:r>
              <a:rPr lang="ru-RU" sz="1800" dirty="0">
                <a:latin typeface="+mn-lt"/>
              </a:rPr>
              <a:t>о </a:t>
            </a:r>
            <a:r>
              <a:rPr lang="ru-RU" sz="1800" b="1" dirty="0">
                <a:latin typeface="+mn-lt"/>
              </a:rPr>
              <a:t>возврате</a:t>
            </a:r>
            <a:r>
              <a:rPr lang="ru-RU" sz="1800" dirty="0">
                <a:latin typeface="+mn-lt"/>
              </a:rPr>
              <a:t> средств субсидии, об </a:t>
            </a:r>
            <a:r>
              <a:rPr lang="ru-RU" sz="1800" b="1" dirty="0">
                <a:latin typeface="+mn-lt"/>
              </a:rPr>
              <a:t>уплате штрафных санкций</a:t>
            </a:r>
            <a:r>
              <a:rPr lang="ru-RU" sz="1800" dirty="0">
                <a:latin typeface="+mn-lt"/>
              </a:rPr>
              <a:t>, в том числе </a:t>
            </a:r>
            <a:r>
              <a:rPr lang="ru-RU" sz="1800" b="1" dirty="0">
                <a:latin typeface="+mn-lt"/>
              </a:rPr>
              <a:t>пеней</a:t>
            </a:r>
            <a:r>
              <a:rPr lang="ru-RU" sz="1800" dirty="0">
                <a:latin typeface="+mn-lt"/>
              </a:rPr>
              <a:t>, </a:t>
            </a:r>
            <a:r>
              <a:rPr lang="ru-RU" sz="1800" b="1" dirty="0" smtClean="0">
                <a:solidFill>
                  <a:srgbClr val="FF0000"/>
                </a:solidFill>
                <a:latin typeface="+mn-lt"/>
              </a:rPr>
              <a:t>не </a:t>
            </a:r>
            <a:r>
              <a:rPr lang="ru-RU" sz="1800" b="1" dirty="0">
                <a:solidFill>
                  <a:srgbClr val="FF0000"/>
                </a:solidFill>
                <a:latin typeface="+mn-lt"/>
              </a:rPr>
              <a:t>применяется </a:t>
            </a:r>
            <a:r>
              <a:rPr lang="ru-RU" sz="1800" dirty="0">
                <a:latin typeface="+mn-lt"/>
              </a:rPr>
              <a:t>в случае, если соблюдение условий предоставления субсидий, </a:t>
            </a:r>
            <a:r>
              <a:rPr lang="ru-RU" sz="1800" dirty="0" smtClean="0">
                <a:latin typeface="+mn-lt"/>
              </a:rPr>
              <a:t>исполнение </a:t>
            </a:r>
            <a:r>
              <a:rPr lang="ru-RU" sz="1800" dirty="0">
                <a:latin typeface="+mn-lt"/>
              </a:rPr>
              <a:t>обязательств по достижению значения </a:t>
            </a:r>
            <a:r>
              <a:rPr lang="ru-RU" sz="1800" dirty="0" smtClean="0">
                <a:latin typeface="+mn-lt"/>
              </a:rPr>
              <a:t>РПС, </a:t>
            </a:r>
            <a:r>
              <a:rPr lang="ru-RU" sz="1800" dirty="0">
                <a:latin typeface="+mn-lt"/>
              </a:rPr>
              <a:t>оказалось </a:t>
            </a:r>
            <a:r>
              <a:rPr lang="ru-RU" sz="1800" b="1" dirty="0">
                <a:solidFill>
                  <a:srgbClr val="FF0000"/>
                </a:solidFill>
                <a:latin typeface="+mn-lt"/>
              </a:rPr>
              <a:t>невозможным вследствие обстоятельств непреодолимой силы</a:t>
            </a:r>
            <a:endParaRPr lang="ru-RU" sz="18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626134" y="6320534"/>
            <a:ext cx="1131732" cy="537466"/>
          </a:xfrm>
        </p:spPr>
        <p:txBody>
          <a:bodyPr/>
          <a:lstStyle/>
          <a:p>
            <a:fld id="{B2D350B4-811D-9C49-8D4A-B431FFD45952}" type="slidenum">
              <a:rPr lang="en-US" sz="1800" smtClean="0"/>
              <a:pPr/>
              <a:t>11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8719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0977" y="62354"/>
            <a:ext cx="10461154" cy="592047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Решение о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порядке предоставления субсидии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C:\Users\9942\Desktop\Задачи\Презентации\Шаблоны презентаций и иконок\Иконки\Gerb_MinfinRu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41" y="62354"/>
            <a:ext cx="592047" cy="59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73052253"/>
              </p:ext>
            </p:extLst>
          </p:nvPr>
        </p:nvGraphicFramePr>
        <p:xfrm>
          <a:off x="247740" y="1011165"/>
          <a:ext cx="11842659" cy="5522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24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0" name="Прямая со стрелкой 119"/>
          <p:cNvCxnSpPr/>
          <p:nvPr/>
        </p:nvCxnSpPr>
        <p:spPr>
          <a:xfrm>
            <a:off x="1924851" y="5720944"/>
            <a:ext cx="3530721" cy="0"/>
          </a:xfrm>
          <a:prstGeom prst="straightConnector1">
            <a:avLst/>
          </a:prstGeom>
          <a:ln w="28575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 flipH="1" flipV="1">
            <a:off x="10363856" y="2429493"/>
            <a:ext cx="1" cy="819452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 стрелкой 108"/>
          <p:cNvCxnSpPr/>
          <p:nvPr/>
        </p:nvCxnSpPr>
        <p:spPr>
          <a:xfrm flipH="1">
            <a:off x="1714612" y="3779563"/>
            <a:ext cx="387829" cy="1661"/>
          </a:xfrm>
          <a:prstGeom prst="straightConnector1">
            <a:avLst/>
          </a:prstGeom>
          <a:ln w="28575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 flipH="1" flipV="1">
            <a:off x="3965848" y="2429493"/>
            <a:ext cx="2214557" cy="618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flipV="1">
            <a:off x="4459998" y="1377606"/>
            <a:ext cx="3682414" cy="18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11732627" y="1845964"/>
            <a:ext cx="8352" cy="2894449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11596316" y="1698957"/>
            <a:ext cx="7614" cy="1871112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071699" y="960355"/>
            <a:ext cx="1817077" cy="84983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ГРБС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61883" y="906578"/>
            <a:ext cx="2211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 решения на параллельное согласование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142413" y="693436"/>
            <a:ext cx="3693488" cy="11525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Минфин России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Минэкономразвития России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Иные заинтересованные органы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683052" y="2434458"/>
            <a:ext cx="1085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Есть разногласия</a:t>
            </a:r>
            <a:endParaRPr lang="ru-RU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Прямая со стрелкой 64"/>
          <p:cNvCxnSpPr/>
          <p:nvPr/>
        </p:nvCxnSpPr>
        <p:spPr>
          <a:xfrm flipH="1">
            <a:off x="11164763" y="3560506"/>
            <a:ext cx="422140" cy="306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 flipH="1">
            <a:off x="6227448" y="3542410"/>
            <a:ext cx="311558" cy="4526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8230314" y="3188032"/>
            <a:ext cx="1444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Разногласие повторно </a:t>
            </a:r>
          </a:p>
          <a:p>
            <a:pPr algn="ctr"/>
            <a:r>
              <a:rPr lang="ru-RU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не урегулировано</a:t>
            </a:r>
            <a:endParaRPr lang="ru-RU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4746167" y="3227613"/>
            <a:ext cx="1475350" cy="68437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Вице-премьер, </a:t>
            </a:r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курирующий ГРБС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505381" y="3265879"/>
            <a:ext cx="1375645" cy="5892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Правкомиссия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5" name="Прямая со стрелкой 94"/>
          <p:cNvCxnSpPr>
            <a:stCxn id="86" idx="1"/>
          </p:cNvCxnSpPr>
          <p:nvPr/>
        </p:nvCxnSpPr>
        <p:spPr>
          <a:xfrm flipH="1">
            <a:off x="3554978" y="3569803"/>
            <a:ext cx="1191189" cy="28957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Прямоугольник 96"/>
          <p:cNvSpPr/>
          <p:nvPr/>
        </p:nvSpPr>
        <p:spPr>
          <a:xfrm>
            <a:off x="5445226" y="5190182"/>
            <a:ext cx="1778795" cy="684379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 принято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" name="Прямая со стрелкой 102"/>
          <p:cNvCxnSpPr/>
          <p:nvPr/>
        </p:nvCxnSpPr>
        <p:spPr>
          <a:xfrm flipV="1">
            <a:off x="2102441" y="5316401"/>
            <a:ext cx="3353131" cy="1564"/>
          </a:xfrm>
          <a:prstGeom prst="straightConnector1">
            <a:avLst/>
          </a:prstGeom>
          <a:ln w="28575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 flipH="1">
            <a:off x="2179701" y="3844927"/>
            <a:ext cx="5706" cy="1471474"/>
          </a:xfrm>
          <a:prstGeom prst="line">
            <a:avLst/>
          </a:prstGeom>
          <a:ln w="28575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 flipV="1">
            <a:off x="5599216" y="3903343"/>
            <a:ext cx="4233" cy="1286839"/>
          </a:xfrm>
          <a:prstGeom prst="line">
            <a:avLst/>
          </a:prstGeom>
          <a:ln w="28575">
            <a:solidFill>
              <a:schemeClr val="accent6"/>
            </a:solidFill>
            <a:prstDash val="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4522760" y="4263930"/>
            <a:ext cx="1195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Разногласие </a:t>
            </a:r>
            <a:br>
              <a:rPr lang="ru-R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урегулировано</a:t>
            </a:r>
            <a:endParaRPr lang="ru-RU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2570177" y="5039402"/>
            <a:ext cx="23548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Разногласие урегулировано</a:t>
            </a:r>
            <a:endParaRPr lang="ru-RU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25630" y="99549"/>
            <a:ext cx="11474773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cs typeface="Arial" panose="020B0604020202020204" pitchFamily="34" charset="0"/>
              </a:rPr>
              <a:t>Схема согласования решения о порядке предоставления субсидий (проект)</a:t>
            </a:r>
            <a:endParaRPr lang="ru-RU" sz="2000" b="1" dirty="0">
              <a:cs typeface="Arial" panose="020B0604020202020204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9414771" y="6097253"/>
            <a:ext cx="2189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Есть разногласия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8958357" y="6250491"/>
            <a:ext cx="4167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/>
          <p:nvPr/>
        </p:nvCxnSpPr>
        <p:spPr>
          <a:xfrm>
            <a:off x="8958357" y="5968861"/>
            <a:ext cx="416780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9397872" y="5820254"/>
            <a:ext cx="1659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Нет разногласий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6" name="Прямая соединительная линия 135"/>
          <p:cNvCxnSpPr/>
          <p:nvPr/>
        </p:nvCxnSpPr>
        <p:spPr>
          <a:xfrm>
            <a:off x="8975256" y="6445596"/>
            <a:ext cx="416780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единительная линия 136"/>
          <p:cNvCxnSpPr/>
          <p:nvPr/>
        </p:nvCxnSpPr>
        <p:spPr>
          <a:xfrm>
            <a:off x="8975256" y="6687576"/>
            <a:ext cx="41678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9433394" y="6542435"/>
            <a:ext cx="2517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Повторное согласование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9433394" y="6332309"/>
            <a:ext cx="2124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Первый круг согласования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757439" y="4457901"/>
            <a:ext cx="40530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i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 разногласий</a:t>
            </a:r>
            <a:endParaRPr lang="ru-RU" sz="1100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2" name="Прямая со стрелкой 71"/>
          <p:cNvCxnSpPr/>
          <p:nvPr/>
        </p:nvCxnSpPr>
        <p:spPr>
          <a:xfrm flipH="1">
            <a:off x="6843463" y="2429493"/>
            <a:ext cx="3520394" cy="0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 flipV="1">
            <a:off x="3980238" y="1809498"/>
            <a:ext cx="1" cy="612486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Прямоугольник 76"/>
          <p:cNvSpPr/>
          <p:nvPr/>
        </p:nvSpPr>
        <p:spPr>
          <a:xfrm>
            <a:off x="5328042" y="2087318"/>
            <a:ext cx="1778795" cy="68437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Доработка проекта решения ГРБС</a:t>
            </a:r>
            <a:endParaRPr lang="ru-RU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162535" y="2204299"/>
            <a:ext cx="27845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Разногласие не урегулировано</a:t>
            </a:r>
            <a:endParaRPr lang="ru-RU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Прямая со стрелкой 70"/>
          <p:cNvCxnSpPr/>
          <p:nvPr/>
        </p:nvCxnSpPr>
        <p:spPr>
          <a:xfrm flipH="1">
            <a:off x="8201402" y="3546936"/>
            <a:ext cx="1361549" cy="7104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3529068" y="3149284"/>
            <a:ext cx="12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Разногласие не урегулировано</a:t>
            </a:r>
            <a:endParaRPr lang="ru-RU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6" name="Прямая со стрелкой 95"/>
          <p:cNvCxnSpPr>
            <a:endCxn id="94" idx="3"/>
          </p:cNvCxnSpPr>
          <p:nvPr/>
        </p:nvCxnSpPr>
        <p:spPr>
          <a:xfrm flipH="1">
            <a:off x="1881026" y="3558845"/>
            <a:ext cx="387829" cy="1661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 стрелкой 103"/>
          <p:cNvCxnSpPr/>
          <p:nvPr/>
        </p:nvCxnSpPr>
        <p:spPr>
          <a:xfrm flipH="1">
            <a:off x="1219623" y="3862459"/>
            <a:ext cx="2511" cy="523303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Прямоугольник 105"/>
          <p:cNvSpPr/>
          <p:nvPr/>
        </p:nvSpPr>
        <p:spPr>
          <a:xfrm>
            <a:off x="325630" y="5589662"/>
            <a:ext cx="1842019" cy="81449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Председатель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Правительства </a:t>
            </a:r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РФ</a:t>
            </a:r>
          </a:p>
          <a:p>
            <a:pPr algn="ctr"/>
            <a:r>
              <a:rPr lang="ru-RU" sz="10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(принимает окончательное решение)</a:t>
            </a:r>
            <a:endParaRPr lang="ru-RU" sz="10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81523" y="3961991"/>
            <a:ext cx="12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Разногласие не урегулировано</a:t>
            </a:r>
            <a:endParaRPr lang="ru-RU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7" name="Прямая со стрелкой 116"/>
          <p:cNvCxnSpPr/>
          <p:nvPr/>
        </p:nvCxnSpPr>
        <p:spPr>
          <a:xfrm>
            <a:off x="1219623" y="5111496"/>
            <a:ext cx="1" cy="447388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/>
          <p:nvPr/>
        </p:nvCxnSpPr>
        <p:spPr>
          <a:xfrm>
            <a:off x="10900881" y="3930506"/>
            <a:ext cx="10274" cy="797878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Вертикальный свиток 132"/>
          <p:cNvSpPr/>
          <p:nvPr/>
        </p:nvSpPr>
        <p:spPr>
          <a:xfrm>
            <a:off x="9497103" y="3253563"/>
            <a:ext cx="1774347" cy="746292"/>
          </a:xfrm>
          <a:prstGeom prst="vertic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Протокол</a:t>
            </a:r>
          </a:p>
          <a:p>
            <a:pPr algn="ctr"/>
            <a:r>
              <a:rPr lang="ru-RU" sz="12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согласительного совещания</a:t>
            </a:r>
          </a:p>
        </p:txBody>
      </p:sp>
      <p:sp>
        <p:nvSpPr>
          <p:cNvPr id="141" name="Вертикальный свиток 140"/>
          <p:cNvSpPr/>
          <p:nvPr/>
        </p:nvSpPr>
        <p:spPr>
          <a:xfrm>
            <a:off x="6516627" y="3227612"/>
            <a:ext cx="1774347" cy="767816"/>
          </a:xfrm>
          <a:prstGeom prst="vertic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Таблица разногласий</a:t>
            </a:r>
            <a:br>
              <a:rPr lang="ru-RU" sz="12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(в дополнение к протоколу)</a:t>
            </a:r>
          </a:p>
        </p:txBody>
      </p:sp>
      <p:sp>
        <p:nvSpPr>
          <p:cNvPr id="142" name="Вертикальный свиток 141"/>
          <p:cNvSpPr/>
          <p:nvPr/>
        </p:nvSpPr>
        <p:spPr>
          <a:xfrm>
            <a:off x="2167649" y="3080745"/>
            <a:ext cx="1518434" cy="831247"/>
          </a:xfrm>
          <a:prstGeom prst="vertic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решения + таблица разногласий</a:t>
            </a:r>
          </a:p>
        </p:txBody>
      </p:sp>
      <p:sp>
        <p:nvSpPr>
          <p:cNvPr id="145" name="Вертикальный свиток 144"/>
          <p:cNvSpPr/>
          <p:nvPr/>
        </p:nvSpPr>
        <p:spPr>
          <a:xfrm>
            <a:off x="267965" y="4402347"/>
            <a:ext cx="1716288" cy="831247"/>
          </a:xfrm>
          <a:prstGeom prst="vertic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 </a:t>
            </a:r>
            <a:r>
              <a:rPr lang="ru-RU" sz="1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(Правкомиссии или  Вице-премьера, курирующего ГРБС)</a:t>
            </a:r>
          </a:p>
        </p:txBody>
      </p:sp>
      <p:cxnSp>
        <p:nvCxnSpPr>
          <p:cNvPr id="52" name="Прямая со стрелкой 51"/>
          <p:cNvCxnSpPr/>
          <p:nvPr/>
        </p:nvCxnSpPr>
        <p:spPr>
          <a:xfrm flipH="1">
            <a:off x="2007907" y="4740413"/>
            <a:ext cx="9760756" cy="16802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flipH="1">
            <a:off x="1391418" y="5285623"/>
            <a:ext cx="1" cy="246749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>
            <a:endCxn id="97" idx="1"/>
          </p:cNvCxnSpPr>
          <p:nvPr/>
        </p:nvCxnSpPr>
        <p:spPr>
          <a:xfrm>
            <a:off x="1391418" y="5513289"/>
            <a:ext cx="4053808" cy="19083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237251" y="960355"/>
            <a:ext cx="2603860" cy="15674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!</a:t>
            </a:r>
            <a:r>
              <a:rPr lang="ru-RU" sz="1200" b="1" dirty="0" smtClean="0">
                <a:solidFill>
                  <a:schemeClr val="tx1"/>
                </a:solidFill>
              </a:rPr>
              <a:t> Согласование </a:t>
            </a:r>
            <a:r>
              <a:rPr lang="ru-RU" sz="1200" b="1" dirty="0">
                <a:solidFill>
                  <a:schemeClr val="tx1"/>
                </a:solidFill>
              </a:rPr>
              <a:t>неурегулированных разногласий по проектам решений                                о порядке предоставления субсидий из бюджетов субъектов </a:t>
            </a:r>
            <a:r>
              <a:rPr lang="ru-RU" sz="1200" b="1" dirty="0" smtClean="0">
                <a:solidFill>
                  <a:schemeClr val="tx1"/>
                </a:solidFill>
              </a:rPr>
              <a:t>РФ (местных </a:t>
            </a:r>
            <a:r>
              <a:rPr lang="ru-RU" sz="1200" b="1" dirty="0">
                <a:solidFill>
                  <a:schemeClr val="tx1"/>
                </a:solidFill>
              </a:rPr>
              <a:t>бюджетов) осуществляется </a:t>
            </a:r>
            <a:r>
              <a:rPr lang="ru-RU" sz="1200" b="1" dirty="0" smtClean="0">
                <a:solidFill>
                  <a:schemeClr val="tx1"/>
                </a:solidFill>
              </a:rPr>
              <a:t>в аналогичном порядке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63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23929" y="6355075"/>
            <a:ext cx="1318879" cy="5029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39">
              <a:defRPr/>
            </a:pPr>
            <a:endParaRPr lang="ru-RU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8575" y="0"/>
            <a:ext cx="11651294" cy="537783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6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chemeClr val="accent6"/>
                </a:solidFill>
                <a:latin typeface="+mn-lt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6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chemeClr val="accent6"/>
                </a:solidFill>
                <a:latin typeface="+mn-lt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chemeClr val="accent6"/>
                </a:solidFill>
                <a:latin typeface="+mn-lt"/>
                <a:cs typeface="Arial" panose="020B0604020202020204" pitchFamily="34" charset="0"/>
              </a:rPr>
              <a:t>!!! </a:t>
            </a:r>
            <a:r>
              <a:rPr lang="ru-RU" sz="2000" b="1" dirty="0" smtClean="0">
                <a:latin typeface="+mn-lt"/>
                <a:cs typeface="Arial" panose="020B0604020202020204" pitchFamily="34" charset="0"/>
              </a:rPr>
              <a:t>положения, определяемые</a:t>
            </a:r>
            <a:r>
              <a:rPr lang="ru-RU" sz="2000" b="1" dirty="0" smtClean="0">
                <a:solidFill>
                  <a:schemeClr val="accent6"/>
                </a:solidFill>
                <a:latin typeface="+mn-lt"/>
                <a:cs typeface="Arial" panose="020B0604020202020204" pitchFamily="34" charset="0"/>
              </a:rPr>
              <a:t> решением о порядке предоставлении субсидии</a:t>
            </a:r>
            <a:br>
              <a:rPr lang="ru-RU" sz="2000" b="1" dirty="0" smtClean="0">
                <a:solidFill>
                  <a:schemeClr val="accent6"/>
                </a:solidFill>
                <a:latin typeface="+mn-lt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chemeClr val="accent6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1800" i="1" dirty="0">
                <a:solidFill>
                  <a:srgbClr val="FF0000"/>
                </a:solidFill>
                <a:cs typeface="Arial" panose="020B0604020202020204" pitchFamily="34" charset="0"/>
              </a:rPr>
              <a:t>(пункт 9)</a:t>
            </a:r>
            <a:br>
              <a:rPr lang="ru-RU" sz="1800" i="1" dirty="0">
                <a:solidFill>
                  <a:srgbClr val="FF0000"/>
                </a:solidFill>
                <a:cs typeface="Arial" panose="020B0604020202020204" pitchFamily="34" charset="0"/>
              </a:rPr>
            </a:br>
            <a:r>
              <a:rPr lang="ru-RU" sz="2000" b="1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ru-RU" sz="2000" b="1" dirty="0" smtClean="0">
                <a:latin typeface="+mn-lt"/>
                <a:cs typeface="Arial" panose="020B0604020202020204" pitchFamily="34" charset="0"/>
              </a:rPr>
            </a:br>
            <a:endParaRPr lang="ru-RU" sz="1600" dirty="0">
              <a:latin typeface="+mn-lt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410547" y="1427793"/>
            <a:ext cx="184731" cy="995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5867" b="1" dirty="0">
              <a:solidFill>
                <a:srgbClr val="006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128"/>
          <p:cNvSpPr/>
          <p:nvPr/>
        </p:nvSpPr>
        <p:spPr>
          <a:xfrm>
            <a:off x="367869" y="468151"/>
            <a:ext cx="11266052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1D1D07"/>
                </a:solidFill>
                <a:cs typeface="Arial" panose="020B0604020202020204" pitchFamily="34" charset="0"/>
              </a:rPr>
              <a:t>Определение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результата предоставления субсидии</a:t>
            </a:r>
            <a:r>
              <a:rPr lang="ru-RU" sz="2400" dirty="0" smtClean="0">
                <a:solidFill>
                  <a:srgbClr val="1D1D07"/>
                </a:solidFill>
                <a:cs typeface="Arial" panose="020B0604020202020204" pitchFamily="34" charset="0"/>
              </a:rPr>
              <a:t>, его </a:t>
            </a:r>
            <a:r>
              <a:rPr lang="ru-RU" sz="2400" dirty="0" smtClean="0">
                <a:solidFill>
                  <a:srgbClr val="0070C0"/>
                </a:solidFill>
                <a:cs typeface="Arial" panose="020B0604020202020204" pitchFamily="34" charset="0"/>
              </a:rPr>
              <a:t>характеристики, в том числе, при предоставлении субсидии для последующего предоставления иным лицам</a:t>
            </a:r>
            <a:endParaRPr lang="en-US" sz="2400" dirty="0">
              <a:solidFill>
                <a:srgbClr val="1D1D07"/>
              </a:solidFill>
              <a:cs typeface="Arial" panose="020B0604020202020204" pitchFamily="34" charset="0"/>
            </a:endParaRPr>
          </a:p>
        </p:txBody>
      </p:sp>
      <p:sp>
        <p:nvSpPr>
          <p:cNvPr id="9" name="Rectangle 128"/>
          <p:cNvSpPr/>
          <p:nvPr/>
        </p:nvSpPr>
        <p:spPr>
          <a:xfrm>
            <a:off x="335556" y="1904676"/>
            <a:ext cx="11285392" cy="9168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Times New Roman" panose="02020603050405020304" pitchFamily="18" charset="0"/>
              </a:rPr>
              <a:t>Особенности предоставления субсидии в порядке </a:t>
            </a:r>
            <a:r>
              <a:rPr lang="ru-RU" sz="2400" b="1" dirty="0" smtClean="0">
                <a:ea typeface="Times New Roman" panose="02020603050405020304" pitchFamily="18" charset="0"/>
              </a:rPr>
              <a:t>финансового обеспечения </a:t>
            </a:r>
            <a:r>
              <a:rPr lang="ru-RU" sz="2400" dirty="0" smtClean="0">
                <a:ea typeface="Times New Roman" panose="02020603050405020304" pitchFamily="18" charset="0"/>
              </a:rPr>
              <a:t>затрат </a:t>
            </a:r>
            <a:r>
              <a:rPr lang="ru-RU" sz="2400" i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(пункт 25)</a:t>
            </a:r>
            <a:endParaRPr lang="ru-RU" sz="24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  <p:sp>
        <p:nvSpPr>
          <p:cNvPr id="10" name="Rectangle 128"/>
          <p:cNvSpPr/>
          <p:nvPr/>
        </p:nvSpPr>
        <p:spPr>
          <a:xfrm>
            <a:off x="403889" y="4011136"/>
            <a:ext cx="1134271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70C0"/>
                </a:solidFill>
                <a:cs typeface="Arial" panose="020B0604020202020204" pitchFamily="34" charset="0"/>
              </a:rPr>
              <a:t>Порядок расчета размера субсидии (в том числе предоставляемый иным лицам</a:t>
            </a:r>
            <a:r>
              <a:rPr lang="ru-RU" sz="2000" dirty="0" smtClean="0">
                <a:solidFill>
                  <a:srgbClr val="0070C0"/>
                </a:solidFill>
                <a:cs typeface="Arial" panose="020B0604020202020204" pitchFamily="34" charset="0"/>
              </a:rPr>
              <a:t>)</a:t>
            </a:r>
            <a:endParaRPr lang="ru-RU" sz="20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11" name="Rectangle 128"/>
          <p:cNvSpPr/>
          <p:nvPr/>
        </p:nvSpPr>
        <p:spPr>
          <a:xfrm>
            <a:off x="397234" y="2972678"/>
            <a:ext cx="11223714" cy="255454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ea typeface="Times New Roman" panose="02020603050405020304" pitchFamily="18" charset="0"/>
              </a:rPr>
              <a:t>Особенности предоставления субсидии в порядке </a:t>
            </a:r>
            <a:r>
              <a:rPr lang="ru-RU" sz="2400" b="1" dirty="0" smtClean="0">
                <a:ea typeface="Times New Roman" panose="02020603050405020304" pitchFamily="18" charset="0"/>
              </a:rPr>
              <a:t>возмещения затрат </a:t>
            </a:r>
            <a:r>
              <a:rPr lang="ru-RU" sz="2400" dirty="0" smtClean="0">
                <a:ea typeface="Times New Roman" panose="02020603050405020304" pitchFamily="18" charset="0"/>
              </a:rPr>
              <a:t>(недополученных доходов)</a:t>
            </a:r>
            <a:endParaRPr lang="ru-RU" sz="2400" dirty="0">
              <a:solidFill>
                <a:srgbClr val="0070C0"/>
              </a:solidFill>
              <a:ea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1D1D07"/>
                </a:solidFill>
                <a:cs typeface="Arial" panose="020B0604020202020204" pitchFamily="34" charset="0"/>
              </a:rPr>
              <a:t>Направления расходов, </a:t>
            </a:r>
            <a:r>
              <a:rPr lang="ru-RU" sz="2400" dirty="0">
                <a:solidFill>
                  <a:srgbClr val="0070C0"/>
                </a:solidFill>
                <a:cs typeface="Arial" panose="020B0604020202020204" pitchFamily="34" charset="0"/>
              </a:rPr>
              <a:t>наименование затрат к возмещению, произведенных получателем субсидии за счет собственных </a:t>
            </a:r>
            <a:r>
              <a:rPr lang="ru-RU" sz="2400" dirty="0" smtClean="0">
                <a:solidFill>
                  <a:srgbClr val="0070C0"/>
                </a:solidFill>
                <a:cs typeface="Arial" panose="020B0604020202020204" pitchFamily="34" charset="0"/>
              </a:rPr>
              <a:t>средств </a:t>
            </a:r>
            <a:r>
              <a:rPr lang="ru-RU" sz="2400" i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(</a:t>
            </a:r>
            <a:r>
              <a:rPr lang="ru-RU" sz="2400" i="1" dirty="0">
                <a:solidFill>
                  <a:srgbClr val="FF0000"/>
                </a:solidFill>
                <a:ea typeface="Times New Roman" panose="02020603050405020304" pitchFamily="18" charset="0"/>
              </a:rPr>
              <a:t>пункт </a:t>
            </a:r>
            <a:r>
              <a:rPr lang="ru-RU" sz="2400" i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26) </a:t>
            </a:r>
            <a:endParaRPr lang="ru-RU" sz="24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cs typeface="Arial" panose="020B0604020202020204" pitchFamily="34" charset="0"/>
              </a:rPr>
              <a:t>Возможность предоставления субсидии</a:t>
            </a:r>
            <a:r>
              <a:rPr lang="ru-RU" sz="2400" dirty="0" smtClean="0">
                <a:solidFill>
                  <a:srgbClr val="0070C0"/>
                </a:solidFill>
                <a:cs typeface="Arial" panose="020B0604020202020204" pitchFamily="34" charset="0"/>
              </a:rPr>
              <a:t> без заключения соглашения </a:t>
            </a:r>
            <a:r>
              <a:rPr lang="ru-RU" sz="2400" i="1" dirty="0">
                <a:solidFill>
                  <a:srgbClr val="FF0000"/>
                </a:solidFill>
                <a:ea typeface="Times New Roman" panose="02020603050405020304" pitchFamily="18" charset="0"/>
              </a:rPr>
              <a:t>(пункт </a:t>
            </a:r>
            <a:r>
              <a:rPr lang="ru-RU" sz="2400" i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27)</a:t>
            </a:r>
            <a:endParaRPr lang="ru-RU" sz="24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  <a:p>
            <a:pPr algn="just"/>
            <a:endParaRPr lang="en-US" sz="2000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 algn="just"/>
            <a:endParaRPr lang="en-US" sz="20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13" name="Rectangle 128"/>
          <p:cNvSpPr/>
          <p:nvPr/>
        </p:nvSpPr>
        <p:spPr>
          <a:xfrm>
            <a:off x="397234" y="5678372"/>
            <a:ext cx="11356022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  <a:cs typeface="Arial" panose="020B0604020202020204" pitchFamily="34" charset="0"/>
              </a:rPr>
              <a:t>Особенности </a:t>
            </a:r>
            <a:r>
              <a:rPr lang="ru-RU" sz="2400" dirty="0" smtClean="0">
                <a:cs typeface="Arial" panose="020B0604020202020204" pitchFamily="34" charset="0"/>
              </a:rPr>
              <a:t>при предоставлении субсидий </a:t>
            </a:r>
            <a:r>
              <a:rPr lang="ru-RU" sz="2400" dirty="0" smtClean="0">
                <a:solidFill>
                  <a:srgbClr val="1D1D07"/>
                </a:solidFill>
                <a:cs typeface="Arial" panose="020B0604020202020204" pitchFamily="34" charset="0"/>
              </a:rPr>
              <a:t>из  </a:t>
            </a:r>
            <a:r>
              <a:rPr lang="ru-RU" sz="2400" b="1" dirty="0" smtClean="0">
                <a:solidFill>
                  <a:srgbClr val="1D1D07"/>
                </a:solidFill>
                <a:cs typeface="Arial" panose="020B0604020202020204" pitchFamily="34" charset="0"/>
              </a:rPr>
              <a:t>бюджетов отдельных субъектов </a:t>
            </a:r>
            <a:r>
              <a:rPr lang="ru-RU" sz="2400" dirty="0" smtClean="0">
                <a:solidFill>
                  <a:srgbClr val="1D1D07"/>
                </a:solidFill>
                <a:cs typeface="Arial" panose="020B0604020202020204" pitchFamily="34" charset="0"/>
              </a:rPr>
              <a:t>РФ, </a:t>
            </a:r>
            <a:r>
              <a:rPr lang="ru-RU" sz="2400" b="1" dirty="0" smtClean="0">
                <a:solidFill>
                  <a:srgbClr val="1D1D07"/>
                </a:solidFill>
                <a:cs typeface="Arial" panose="020B0604020202020204" pitchFamily="34" charset="0"/>
              </a:rPr>
              <a:t>кредитным организациям</a:t>
            </a:r>
            <a:r>
              <a:rPr lang="ru-RU" sz="2400" dirty="0" smtClean="0">
                <a:solidFill>
                  <a:srgbClr val="1D1D07"/>
                </a:solidFill>
                <a:cs typeface="Arial" panose="020B0604020202020204" pitchFamily="34" charset="0"/>
              </a:rPr>
              <a:t>, господдержки </a:t>
            </a:r>
            <a:r>
              <a:rPr lang="ru-RU" sz="2400" b="1" dirty="0" smtClean="0">
                <a:solidFill>
                  <a:srgbClr val="1D1D07"/>
                </a:solidFill>
                <a:cs typeface="Arial" panose="020B0604020202020204" pitchFamily="34" charset="0"/>
              </a:rPr>
              <a:t>отраслям экономики, сельского хозяйства</a:t>
            </a:r>
            <a:r>
              <a:rPr lang="ru-RU" sz="2400" dirty="0" smtClean="0">
                <a:solidFill>
                  <a:srgbClr val="1D1D07"/>
                </a:solidFill>
                <a:cs typeface="Arial" panose="020B0604020202020204" pitchFamily="34" charset="0"/>
              </a:rPr>
              <a:t>, </a:t>
            </a:r>
            <a:r>
              <a:rPr lang="ru-RU" sz="2400" b="1" dirty="0" smtClean="0">
                <a:solidFill>
                  <a:srgbClr val="1D1D07"/>
                </a:solidFill>
                <a:cs typeface="Arial" panose="020B0604020202020204" pitchFamily="34" charset="0"/>
              </a:rPr>
              <a:t>научной</a:t>
            </a:r>
            <a:r>
              <a:rPr lang="ru-RU" sz="2400" dirty="0" smtClean="0">
                <a:solidFill>
                  <a:srgbClr val="1D1D07"/>
                </a:solidFill>
                <a:cs typeface="Arial" panose="020B0604020202020204" pitchFamily="34" charset="0"/>
              </a:rPr>
              <a:t> и инновационной деятельности, </a:t>
            </a:r>
            <a:r>
              <a:rPr lang="ru-RU" sz="2400" b="1" dirty="0" smtClean="0">
                <a:solidFill>
                  <a:srgbClr val="1D1D07"/>
                </a:solidFill>
                <a:cs typeface="Arial" panose="020B0604020202020204" pitchFamily="34" charset="0"/>
              </a:rPr>
              <a:t>социальной сферы</a:t>
            </a:r>
            <a:endParaRPr lang="en-US" sz="2400" b="1" dirty="0">
              <a:solidFill>
                <a:srgbClr val="1D1D07"/>
              </a:solidFill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0229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A628E1-19F6-491A-8A8F-79A5D6EDBA56}"/>
              </a:ext>
            </a:extLst>
          </p:cNvPr>
          <p:cNvSpPr txBox="1"/>
          <p:nvPr/>
        </p:nvSpPr>
        <p:spPr>
          <a:xfrm>
            <a:off x="712381" y="31898"/>
            <a:ext cx="11100389" cy="40011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000" b="1" dirty="0">
                <a:cs typeface="Arial" panose="020B0604020202020204" pitchFamily="34" charset="0"/>
              </a:rPr>
              <a:t>Особенности, предусмотренные </a:t>
            </a:r>
            <a:r>
              <a:rPr lang="ru-RU" sz="2000" b="1" dirty="0" smtClean="0">
                <a:cs typeface="Arial" panose="020B0604020202020204" pitchFamily="34" charset="0"/>
              </a:rPr>
              <a:t>Едиными </a:t>
            </a:r>
            <a:r>
              <a:rPr lang="ru-RU" sz="2000" b="1" dirty="0">
                <a:cs typeface="Arial" panose="020B0604020202020204" pitchFamily="34" charset="0"/>
              </a:rPr>
              <a:t>правилами </a:t>
            </a:r>
            <a:r>
              <a:rPr lang="ru-RU" sz="2000" b="1" dirty="0" smtClean="0">
                <a:cs typeface="Arial" panose="020B0604020202020204" pitchFamily="34" charset="0"/>
              </a:rPr>
              <a:t>предоставления субсидий </a:t>
            </a:r>
            <a:r>
              <a:rPr lang="ru-RU" sz="2000" dirty="0" smtClean="0">
                <a:cs typeface="Arial" panose="020B0604020202020204" pitchFamily="34" charset="0"/>
              </a:rPr>
              <a:t>(1)</a:t>
            </a:r>
            <a:endParaRPr lang="ru-RU" sz="2000" i="1" dirty="0">
              <a:solidFill>
                <a:srgbClr val="00B05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F4C5E1B1-50FF-4E78-B6FE-80AB4B677A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222220"/>
              </p:ext>
            </p:extLst>
          </p:nvPr>
        </p:nvGraphicFramePr>
        <p:xfrm>
          <a:off x="133816" y="532845"/>
          <a:ext cx="11953410" cy="606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45130">
                  <a:extLst>
                    <a:ext uri="{9D8B030D-6E8A-4147-A177-3AD203B41FA5}">
                      <a16:colId xmlns:a16="http://schemas.microsoft.com/office/drawing/2014/main" val="246963625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46062270"/>
                    </a:ext>
                  </a:extLst>
                </a:gridCol>
              </a:tblGrid>
              <a:tr h="29909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Субсидии </a:t>
                      </a:r>
                      <a:r>
                        <a:rPr lang="ru-RU" sz="2400" b="1" dirty="0" smtClean="0">
                          <a:solidFill>
                            <a:srgbClr val="0070C0"/>
                          </a:solidFill>
                        </a:rPr>
                        <a:t>кредитным организациям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1" dirty="0" smtClean="0">
                          <a:solidFill>
                            <a:srgbClr val="FF0000"/>
                          </a:solidFill>
                          <a:cs typeface="Arial" panose="020B0604020202020204" pitchFamily="34" charset="0"/>
                        </a:rPr>
                        <a:t>(пункты 43-48)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buFont typeface="Arial" panose="020B0604020202020204" pitchFamily="34" charset="0"/>
                        <a:buNone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964928"/>
                  </a:ext>
                </a:extLst>
              </a:tr>
              <a:tr h="307298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  <a:cs typeface="Times New Roman" panose="02020603050405020304" pitchFamily="18" charset="0"/>
                        </a:rPr>
                        <a:t>Субсидии для господдержки </a:t>
                      </a:r>
                      <a:r>
                        <a:rPr lang="ru-RU" sz="2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инновационной деятельности,  проведение НИОКР и (или) ТР гражданского назначения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1" dirty="0" smtClean="0">
                          <a:solidFill>
                            <a:srgbClr val="FF0000"/>
                          </a:solidFill>
                          <a:cs typeface="Arial" panose="020B0604020202020204" pitchFamily="34" charset="0"/>
                        </a:rPr>
                        <a:t>(пункты 49-50)</a:t>
                      </a:r>
                    </a:p>
                    <a:p>
                      <a:pPr algn="ctr"/>
                      <a:endParaRPr lang="ru-RU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i="1" baseline="0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i="1" baseline="0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i="1" baseline="0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i="1" baseline="0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baseline="0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baseline="0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baseline="0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baseline="0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baseline="0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baseline="0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baseline="0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baseline="0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baseline="0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baseline="0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200" b="0" i="1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7224918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11626134" y="6320534"/>
            <a:ext cx="1131732" cy="537466"/>
          </a:xfrm>
        </p:spPr>
        <p:txBody>
          <a:bodyPr/>
          <a:lstStyle/>
          <a:p>
            <a:fld id="{B2D350B4-811D-9C49-8D4A-B431FFD4595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61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A628E1-19F6-491A-8A8F-79A5D6EDBA56}"/>
              </a:ext>
            </a:extLst>
          </p:cNvPr>
          <p:cNvSpPr txBox="1"/>
          <p:nvPr/>
        </p:nvSpPr>
        <p:spPr>
          <a:xfrm>
            <a:off x="712381" y="31898"/>
            <a:ext cx="11100389" cy="400110"/>
          </a:xfrm>
          <a:prstGeom prst="rect">
            <a:avLst/>
          </a:prstGeom>
          <a:solidFill>
            <a:srgbClr val="F1F8EC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000" b="1" dirty="0">
                <a:cs typeface="Arial" panose="020B0604020202020204" pitchFamily="34" charset="0"/>
              </a:rPr>
              <a:t>Особенности, предусмотренные </a:t>
            </a:r>
            <a:r>
              <a:rPr lang="ru-RU" sz="2000" b="1" dirty="0" smtClean="0">
                <a:cs typeface="Arial" panose="020B0604020202020204" pitchFamily="34" charset="0"/>
              </a:rPr>
              <a:t>Едиными </a:t>
            </a:r>
            <a:r>
              <a:rPr lang="ru-RU" sz="2000" b="1" dirty="0">
                <a:cs typeface="Arial" panose="020B0604020202020204" pitchFamily="34" charset="0"/>
              </a:rPr>
              <a:t>правилами </a:t>
            </a:r>
            <a:r>
              <a:rPr lang="ru-RU" sz="2000" b="1" dirty="0" smtClean="0">
                <a:cs typeface="Arial" panose="020B0604020202020204" pitchFamily="34" charset="0"/>
              </a:rPr>
              <a:t>предоставления субсидий </a:t>
            </a:r>
            <a:r>
              <a:rPr lang="ru-RU" sz="2000" dirty="0" smtClean="0">
                <a:cs typeface="Arial" panose="020B0604020202020204" pitchFamily="34" charset="0"/>
              </a:rPr>
              <a:t>(2)</a:t>
            </a:r>
            <a:endParaRPr lang="ru-RU" sz="2000" i="1" dirty="0">
              <a:solidFill>
                <a:srgbClr val="00B05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F4C5E1B1-50FF-4E78-B6FE-80AB4B677A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817061"/>
              </p:ext>
            </p:extLst>
          </p:nvPr>
        </p:nvGraphicFramePr>
        <p:xfrm>
          <a:off x="414669" y="127591"/>
          <a:ext cx="11823597" cy="7233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5317">
                  <a:extLst>
                    <a:ext uri="{9D8B030D-6E8A-4147-A177-3AD203B41FA5}">
                      <a16:colId xmlns:a16="http://schemas.microsoft.com/office/drawing/2014/main" val="246963625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46062270"/>
                    </a:ext>
                  </a:extLst>
                </a:gridCol>
              </a:tblGrid>
              <a:tr h="3399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Предоставление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субсидий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 из бюджетов субъектов РФ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70C0"/>
                          </a:solidFill>
                        </a:rPr>
                        <a:t>с высоким уровнем  долговой устойчивости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1" dirty="0" smtClean="0">
                          <a:solidFill>
                            <a:srgbClr val="0070C0"/>
                          </a:solidFill>
                        </a:rPr>
                        <a:t>(приказ Минфина России от 11.11.2022 </a:t>
                      </a:r>
                      <a:r>
                        <a:rPr lang="ru-RU" sz="2400" b="0" i="1" dirty="0" smtClean="0">
                          <a:solidFill>
                            <a:srgbClr val="FF0000"/>
                          </a:solidFill>
                        </a:rPr>
                        <a:t>№ 497</a:t>
                      </a:r>
                      <a:r>
                        <a:rPr lang="ru-RU" sz="2400" b="0" i="1" dirty="0" smtClean="0">
                          <a:solidFill>
                            <a:srgbClr val="0070C0"/>
                          </a:solidFill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i="1" dirty="0" smtClean="0">
                        <a:solidFill>
                          <a:srgbClr val="FF0000"/>
                        </a:solidFill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1" dirty="0" smtClean="0">
                          <a:solidFill>
                            <a:srgbClr val="FF0000"/>
                          </a:solidFill>
                          <a:cs typeface="Arial" panose="020B0604020202020204" pitchFamily="34" charset="0"/>
                        </a:rPr>
                        <a:t>(пункт 42)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!!! За исключением </a:t>
                      </a:r>
                      <a:r>
                        <a:rPr lang="ru-RU" sz="24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субсидий, предоставление которых </a:t>
                      </a:r>
                      <a:r>
                        <a:rPr lang="ru-RU" sz="2400" b="0" i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софинансируется</a:t>
                      </a:r>
                      <a:r>
                        <a:rPr lang="ru-RU" sz="2400" b="0" i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из федерального бюджета</a:t>
                      </a:r>
                      <a:endParaRPr lang="ru-RU" sz="24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964928"/>
                  </a:ext>
                </a:extLst>
              </a:tr>
              <a:tr h="333075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Субсидии</a:t>
                      </a:r>
                      <a:r>
                        <a:rPr lang="ru-RU" sz="2400" dirty="0" smtClean="0">
                          <a:latin typeface="+mn-lt"/>
                          <a:cs typeface="Times New Roman" panose="02020603050405020304" pitchFamily="18" charset="0"/>
                        </a:rPr>
                        <a:t> в целях оказания господдержки </a:t>
                      </a:r>
                      <a:r>
                        <a:rPr lang="ru-RU" sz="2400" b="1" dirty="0" smtClean="0">
                          <a:latin typeface="+mn-lt"/>
                          <a:cs typeface="Times New Roman" panose="02020603050405020304" pitchFamily="18" charset="0"/>
                        </a:rPr>
                        <a:t>развития сельского хозяйства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1" dirty="0" smtClean="0">
                          <a:solidFill>
                            <a:srgbClr val="FF0000"/>
                          </a:solidFill>
                          <a:cs typeface="Arial" panose="020B0604020202020204" pitchFamily="34" charset="0"/>
                        </a:rPr>
                        <a:t>(пункты 54-56)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buFontTx/>
                        <a:buNone/>
                      </a:pPr>
                      <a:r>
                        <a:rPr lang="ru-RU" sz="1400" dirty="0" smtClean="0"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2396407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11626134" y="6320534"/>
            <a:ext cx="1131732" cy="537466"/>
          </a:xfrm>
        </p:spPr>
        <p:txBody>
          <a:bodyPr/>
          <a:lstStyle/>
          <a:p>
            <a:fld id="{B2D350B4-811D-9C49-8D4A-B431FFD4595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0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F4C5E1B1-50FF-4E78-B6FE-80AB4B677A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733853"/>
              </p:ext>
            </p:extLst>
          </p:nvPr>
        </p:nvGraphicFramePr>
        <p:xfrm>
          <a:off x="122274" y="471221"/>
          <a:ext cx="11720321" cy="6369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2786">
                  <a:extLst>
                    <a:ext uri="{9D8B030D-6E8A-4147-A177-3AD203B41FA5}">
                      <a16:colId xmlns:a16="http://schemas.microsoft.com/office/drawing/2014/main" val="2469636251"/>
                    </a:ext>
                  </a:extLst>
                </a:gridCol>
                <a:gridCol w="327535">
                  <a:extLst>
                    <a:ext uri="{9D8B030D-6E8A-4147-A177-3AD203B41FA5}">
                      <a16:colId xmlns:a16="http://schemas.microsoft.com/office/drawing/2014/main" val="846062270"/>
                    </a:ext>
                  </a:extLst>
                </a:gridCol>
              </a:tblGrid>
              <a:tr h="3308299"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Субсидии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для оказания господдержки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отдельные отрасли экономики</a:t>
                      </a:r>
                    </a:p>
                    <a:p>
                      <a:pPr algn="ctr"/>
                      <a:endParaRPr lang="ru-RU" sz="2400" b="1" dirty="0" smtClean="0">
                        <a:solidFill>
                          <a:srgbClr val="0070C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1" dirty="0" smtClean="0">
                          <a:solidFill>
                            <a:srgbClr val="FF0000"/>
                          </a:solidFill>
                          <a:cs typeface="Arial" panose="020B0604020202020204" pitchFamily="34" charset="0"/>
                        </a:rPr>
                        <a:t>(пункты 51-53)</a:t>
                      </a:r>
                    </a:p>
                    <a:p>
                      <a:pPr algn="ctr"/>
                      <a:endParaRPr lang="ru-RU" sz="2400" b="1" dirty="0">
                        <a:solidFill>
                          <a:srgbClr val="0070C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ru-RU" sz="1600" b="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E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964928"/>
                  </a:ext>
                </a:extLst>
              </a:tr>
              <a:tr h="189908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Субсидии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для оказания господдержки </a:t>
                      </a:r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социальной</a:t>
                      </a:r>
                      <a:r>
                        <a:rPr lang="ru-RU" sz="2400" b="0" dirty="0" smtClean="0">
                          <a:solidFill>
                            <a:srgbClr val="0070C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сферы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1" dirty="0" smtClean="0">
                          <a:solidFill>
                            <a:srgbClr val="FF0000"/>
                          </a:solidFill>
                          <a:cs typeface="Arial" panose="020B0604020202020204" pitchFamily="34" charset="0"/>
                        </a:rPr>
                        <a:t>(пункты 59-61)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>
                        <a:solidFill>
                          <a:srgbClr val="0070C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endParaRPr lang="ru-RU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solidFill>
                      <a:srgbClr val="F2F7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2396407"/>
                  </a:ext>
                </a:extLst>
              </a:tr>
              <a:tr h="106569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>
                        <a:solidFill>
                          <a:srgbClr val="0070C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2F7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9962682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11626134" y="6320534"/>
            <a:ext cx="1131732" cy="537466"/>
          </a:xfrm>
        </p:spPr>
        <p:txBody>
          <a:bodyPr/>
          <a:lstStyle/>
          <a:p>
            <a:fld id="{B2D350B4-811D-9C49-8D4A-B431FFD45952}" type="slidenum">
              <a:rPr lang="en-US" sz="1800" smtClean="0"/>
              <a:pPr/>
              <a:t>17</a:t>
            </a:fld>
            <a:endParaRPr lang="en-US" sz="1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A628E1-19F6-491A-8A8F-79A5D6EDBA56}"/>
              </a:ext>
            </a:extLst>
          </p:cNvPr>
          <p:cNvSpPr txBox="1"/>
          <p:nvPr/>
        </p:nvSpPr>
        <p:spPr>
          <a:xfrm>
            <a:off x="742206" y="65971"/>
            <a:ext cx="11100389" cy="400110"/>
          </a:xfrm>
          <a:prstGeom prst="rect">
            <a:avLst/>
          </a:prstGeom>
          <a:solidFill>
            <a:srgbClr val="F1F8EC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000" b="1" dirty="0">
                <a:cs typeface="Arial" panose="020B0604020202020204" pitchFamily="34" charset="0"/>
              </a:rPr>
              <a:t>Особенности, предусмотренные </a:t>
            </a:r>
            <a:r>
              <a:rPr lang="ru-RU" sz="2000" b="1" dirty="0" smtClean="0">
                <a:cs typeface="Arial" panose="020B0604020202020204" pitchFamily="34" charset="0"/>
              </a:rPr>
              <a:t>Едиными </a:t>
            </a:r>
            <a:r>
              <a:rPr lang="ru-RU" sz="2000" b="1" dirty="0">
                <a:cs typeface="Arial" panose="020B0604020202020204" pitchFamily="34" charset="0"/>
              </a:rPr>
              <a:t>правилами </a:t>
            </a:r>
            <a:r>
              <a:rPr lang="ru-RU" sz="2000" b="1" dirty="0" smtClean="0">
                <a:cs typeface="Arial" panose="020B0604020202020204" pitchFamily="34" charset="0"/>
              </a:rPr>
              <a:t>предоставления субсидий </a:t>
            </a:r>
            <a:r>
              <a:rPr lang="ru-RU" sz="2000" dirty="0" smtClean="0">
                <a:cs typeface="Arial" panose="020B0604020202020204" pitchFamily="34" charset="0"/>
              </a:rPr>
              <a:t>(4)</a:t>
            </a:r>
            <a:endParaRPr lang="ru-RU" sz="2000" i="1" dirty="0">
              <a:solidFill>
                <a:srgbClr val="00B05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73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F4C5E1B1-50FF-4E78-B6FE-80AB4B677A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668132"/>
              </p:ext>
            </p:extLst>
          </p:nvPr>
        </p:nvGraphicFramePr>
        <p:xfrm>
          <a:off x="122274" y="471221"/>
          <a:ext cx="11720321" cy="85700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3981">
                  <a:extLst>
                    <a:ext uri="{9D8B030D-6E8A-4147-A177-3AD203B41FA5}">
                      <a16:colId xmlns:a16="http://schemas.microsoft.com/office/drawing/2014/main" val="2469636251"/>
                    </a:ext>
                  </a:extLst>
                </a:gridCol>
                <a:gridCol w="9846340">
                  <a:extLst>
                    <a:ext uri="{9D8B030D-6E8A-4147-A177-3AD203B41FA5}">
                      <a16:colId xmlns:a16="http://schemas.microsoft.com/office/drawing/2014/main" val="846062270"/>
                    </a:ext>
                  </a:extLst>
                </a:gridCol>
              </a:tblGrid>
              <a:tr h="33082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rgbClr val="0070C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rgbClr val="0070C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rgbClr val="0070C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rgbClr val="0070C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rgbClr val="0070C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rgbClr val="0070C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Иные особенности</a:t>
                      </a:r>
                    </a:p>
                    <a:p>
                      <a:pPr algn="ctr"/>
                      <a:endParaRPr lang="ru-RU" sz="1600" b="1" dirty="0">
                        <a:solidFill>
                          <a:srgbClr val="0070C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Если предусмотрено решением о порядке предоставления субсидии !!!</a:t>
                      </a:r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lang="ru-RU" sz="1100" b="0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При предоставлении субсидий в целях финансового обеспечения (возмещения) затрат, непосредственно связанных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с содержанием и обеспечением целевого использования объекта (объектов) имущества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предусматривается :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§"/>
                      </a:pP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возможность установления неконкретного и неизмеримого результата предоставления субсидии (например, обеспечена сохранность объекта);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неприменение требования о представлении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отчетности о достижении значений результатов предоставления субсидии, а также требования о возврате средств субсидий в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бюджет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в случае 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недостижения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значений результатов предоставления субсидий </a:t>
                      </a:r>
                      <a:r>
                        <a:rPr lang="ru-RU" sz="1800" b="0" i="1" u="non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(пункт 59)</a:t>
                      </a:r>
                      <a:endParaRPr lang="ru-RU" sz="1600" b="0" i="1" u="none" dirty="0" smtClean="0">
                        <a:solidFill>
                          <a:srgbClr val="FF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§"/>
                      </a:pPr>
                      <a:endParaRPr lang="ru-RU" sz="1800" b="0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lang="ru-RU" sz="1600" b="0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800" b="1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 предоставлении субсидии на возмещение затрат (недополученных доходов), возникающих</a:t>
                      </a:r>
                      <a:r>
                        <a:rPr lang="ru-RU" sz="1800" b="1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результате государственного регулирования цен (тарифов) и (или) установления льготных тарифов (предоставления льгот) </a:t>
                      </a: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положения, указанные </a:t>
                      </a:r>
                      <a:r>
                        <a:rPr lang="ru-RU" sz="1800" b="1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абзаце втором подпункта «и» пункта 9, пунктах 28, 29 </a:t>
                      </a:r>
                      <a:r>
                        <a:rPr lang="ru-RU" sz="1800" b="0" i="1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(в части, касающейся отчетности о достижении значений результатов </a:t>
                      </a: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предоставления субсидии и характеристик</a:t>
                      </a:r>
                      <a:r>
                        <a:rPr lang="ru-RU" sz="1800" b="1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36 (</a:t>
                      </a: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части, касающейся </a:t>
                      </a:r>
                      <a:r>
                        <a:rPr lang="ru-RU" sz="1800" b="0" i="1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возврата средств субсидий </a:t>
                      </a: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бюджет</a:t>
                      </a:r>
                      <a:r>
                        <a:rPr lang="ru-RU" sz="1800" b="1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в случае </a:t>
                      </a:r>
                      <a:r>
                        <a:rPr lang="ru-RU" sz="1800" b="1" u="non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недостижения</a:t>
                      </a:r>
                      <a:r>
                        <a:rPr lang="ru-RU" sz="1800" b="1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значений результатов предоставления субсидий) Правил, не включаются в соглашение </a:t>
                      </a: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случае, если это предусмотрено решением о порядке предоставления субсидии</a:t>
                      </a:r>
                      <a:r>
                        <a:rPr lang="ru-RU" sz="1800" b="1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1" u="non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(пункт 61)</a:t>
                      </a:r>
                      <a:endParaRPr lang="ru-RU" sz="1600" b="0" i="1" u="none" dirty="0" smtClean="0">
                        <a:solidFill>
                          <a:srgbClr val="FF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80000"/>
                        </a:lnSpc>
                      </a:pPr>
                      <a:endParaRPr lang="ru-RU" sz="1600" b="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E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964928"/>
                  </a:ext>
                </a:extLst>
              </a:tr>
              <a:tr h="189908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solidFill>
                          <a:srgbClr val="0070C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solidFill>
                      <a:srgbClr val="F2F7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2396407"/>
                  </a:ext>
                </a:extLst>
              </a:tr>
              <a:tr h="106569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>
                        <a:solidFill>
                          <a:srgbClr val="0070C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2F7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9962682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11626134" y="6320534"/>
            <a:ext cx="1131732" cy="537466"/>
          </a:xfrm>
        </p:spPr>
        <p:txBody>
          <a:bodyPr/>
          <a:lstStyle/>
          <a:p>
            <a:fld id="{B2D350B4-811D-9C49-8D4A-B431FFD45952}" type="slidenum">
              <a:rPr lang="en-US" sz="1800" smtClean="0"/>
              <a:pPr/>
              <a:t>18</a:t>
            </a:fld>
            <a:endParaRPr lang="en-US" sz="1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A628E1-19F6-491A-8A8F-79A5D6EDBA56}"/>
              </a:ext>
            </a:extLst>
          </p:cNvPr>
          <p:cNvSpPr txBox="1"/>
          <p:nvPr/>
        </p:nvSpPr>
        <p:spPr>
          <a:xfrm>
            <a:off x="742206" y="65971"/>
            <a:ext cx="11100389" cy="400110"/>
          </a:xfrm>
          <a:prstGeom prst="rect">
            <a:avLst/>
          </a:prstGeom>
          <a:solidFill>
            <a:srgbClr val="F1F8EC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000" b="1" dirty="0">
                <a:cs typeface="Arial" panose="020B0604020202020204" pitchFamily="34" charset="0"/>
              </a:rPr>
              <a:t>Особенности, предусмотренные </a:t>
            </a:r>
            <a:r>
              <a:rPr lang="ru-RU" sz="2000" b="1" dirty="0" smtClean="0">
                <a:cs typeface="Arial" panose="020B0604020202020204" pitchFamily="34" charset="0"/>
              </a:rPr>
              <a:t>Едиными </a:t>
            </a:r>
            <a:r>
              <a:rPr lang="ru-RU" sz="2000" b="1" dirty="0">
                <a:cs typeface="Arial" panose="020B0604020202020204" pitchFamily="34" charset="0"/>
              </a:rPr>
              <a:t>правилами </a:t>
            </a:r>
            <a:r>
              <a:rPr lang="ru-RU" sz="2000" b="1" dirty="0" smtClean="0">
                <a:cs typeface="Arial" panose="020B0604020202020204" pitchFamily="34" charset="0"/>
              </a:rPr>
              <a:t>предоставления субсидий </a:t>
            </a:r>
            <a:r>
              <a:rPr lang="ru-RU" sz="2000" dirty="0" smtClean="0">
                <a:cs typeface="Arial" panose="020B0604020202020204" pitchFamily="34" charset="0"/>
              </a:rPr>
              <a:t>(3)</a:t>
            </a:r>
            <a:endParaRPr lang="ru-RU" sz="2000" i="1" dirty="0">
              <a:solidFill>
                <a:srgbClr val="00B05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57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297" y="62354"/>
            <a:ext cx="11680722" cy="716757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+mn-lt"/>
                <a:cs typeface="Arial" panose="020B0604020202020204" pitchFamily="34" charset="0"/>
              </a:rPr>
              <a:t>Доведение лимитов бюджетных обязательств на предоставление субсидий</a:t>
            </a:r>
            <a:endParaRPr lang="ru-RU" sz="2000" b="1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419758211"/>
              </p:ext>
            </p:extLst>
          </p:nvPr>
        </p:nvGraphicFramePr>
        <p:xfrm>
          <a:off x="247740" y="1011165"/>
          <a:ext cx="11842659" cy="5522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19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325563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Новая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модель </a:t>
            </a:r>
            <a:b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предоставления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субсидий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с 01.01.2024)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1798" y="4984729"/>
            <a:ext cx="11811580" cy="235802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Преимущества:</a:t>
            </a:r>
          </a:p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Минимизация количества НПА </a:t>
            </a:r>
            <a:r>
              <a:rPr lang="ru-RU" sz="20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одно постоянно действующее постановление</a:t>
            </a:r>
            <a:r>
              <a:rPr lang="ru-RU" sz="2000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Оптимизация сроков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предоставления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субсидии</a:t>
            </a:r>
          </a:p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Возможность урегулирования разногласий сохраняется</a:t>
            </a:r>
            <a:endParaRPr lang="ru-RU" sz="2000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952641388"/>
              </p:ext>
            </p:extLst>
          </p:nvPr>
        </p:nvGraphicFramePr>
        <p:xfrm>
          <a:off x="844982" y="1652321"/>
          <a:ext cx="10510406" cy="1477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60622" y="3714962"/>
            <a:ext cx="10394766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Субсидии предоставляются в порядке, установленном нормативным правовым актом Правительства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РФ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принимаемыми в соответствии с ним решениями органов государственной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власти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осуществляющих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полномочия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главного распорядителя средств федерального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60622" y="3394842"/>
            <a:ext cx="223977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ст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78, 78.1 БК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РФ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154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4320" y="330643"/>
            <a:ext cx="10245569" cy="733659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+mn-lt"/>
                <a:cs typeface="Arial" panose="020B0604020202020204" pitchFamily="34" charset="0"/>
              </a:rPr>
              <a:t>Изменения в иные нормативные правовые акты</a:t>
            </a:r>
            <a:endParaRPr lang="ru-RU" sz="24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89743" y="1469036"/>
            <a:ext cx="10890145" cy="4887314"/>
          </a:xfrm>
        </p:spPr>
        <p:txBody>
          <a:bodyPr>
            <a:normAutofit lnSpcReduction="100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Приказ Минфина России от </a:t>
            </a:r>
            <a:r>
              <a:rPr lang="ru-RU" b="1" dirty="0">
                <a:solidFill>
                  <a:srgbClr val="FF0000"/>
                </a:solidFill>
              </a:rPr>
              <a:t>30.11.2021 </a:t>
            </a:r>
            <a:r>
              <a:rPr lang="ru-RU" b="1" dirty="0" smtClean="0">
                <a:solidFill>
                  <a:srgbClr val="FF0000"/>
                </a:solidFill>
              </a:rPr>
              <a:t>№ </a:t>
            </a:r>
            <a:r>
              <a:rPr lang="ru-RU" b="1" dirty="0">
                <a:solidFill>
                  <a:srgbClr val="FF0000"/>
                </a:solidFill>
              </a:rPr>
              <a:t>199н </a:t>
            </a:r>
            <a:r>
              <a:rPr lang="ru-RU" dirty="0" smtClean="0">
                <a:solidFill>
                  <a:schemeClr val="tx1"/>
                </a:solidFill>
              </a:rPr>
              <a:t>«Об </a:t>
            </a:r>
            <a:r>
              <a:rPr lang="ru-RU" dirty="0">
                <a:solidFill>
                  <a:schemeClr val="tx1"/>
                </a:solidFill>
              </a:rPr>
              <a:t>утверждении Типовой формы соглашения (договора) о предоставлении из федерального бюджета субсидий, в том числе грантов в форме субсидий, юридическим лицам, индивидуальным предпринимателям, а также физическим </a:t>
            </a:r>
            <a:r>
              <a:rPr lang="ru-RU" dirty="0" smtClean="0">
                <a:solidFill>
                  <a:schemeClr val="tx1"/>
                </a:solidFill>
              </a:rPr>
              <a:t>лицам»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Приказ Минфина России от </a:t>
            </a:r>
            <a:r>
              <a:rPr lang="ru-RU" b="1" dirty="0">
                <a:solidFill>
                  <a:srgbClr val="FF0000"/>
                </a:solidFill>
              </a:rPr>
              <a:t>01.12.2021 </a:t>
            </a:r>
            <a:r>
              <a:rPr lang="ru-RU" b="1" dirty="0" smtClean="0">
                <a:solidFill>
                  <a:srgbClr val="FF0000"/>
                </a:solidFill>
              </a:rPr>
              <a:t>№ 204н </a:t>
            </a:r>
            <a:r>
              <a:rPr lang="ru-RU" dirty="0" smtClean="0">
                <a:solidFill>
                  <a:schemeClr val="tx1"/>
                </a:solidFill>
              </a:rPr>
              <a:t>«Об </a:t>
            </a:r>
            <a:r>
              <a:rPr lang="ru-RU" dirty="0">
                <a:solidFill>
                  <a:schemeClr val="tx1"/>
                </a:solidFill>
              </a:rPr>
              <a:t>утверждении Порядка формирования и ведения реестра субсидий, в том числе грантов в форме субсидий, предоставляемых юридическим лицам, индивидуальным предпринимателям, а также физическим лицам - производителям товаров, работ, </a:t>
            </a:r>
            <a:r>
              <a:rPr lang="ru-RU" dirty="0" smtClean="0">
                <a:solidFill>
                  <a:schemeClr val="tx1"/>
                </a:solidFill>
              </a:rPr>
              <a:t>услуг»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Приказ Минфина России от </a:t>
            </a:r>
            <a:r>
              <a:rPr lang="ru-RU" b="1" dirty="0">
                <a:solidFill>
                  <a:srgbClr val="FF0000"/>
                </a:solidFill>
              </a:rPr>
              <a:t>29.09.2021 </a:t>
            </a:r>
            <a:r>
              <a:rPr lang="ru-RU" b="1" dirty="0" smtClean="0">
                <a:solidFill>
                  <a:srgbClr val="FF0000"/>
                </a:solidFill>
              </a:rPr>
              <a:t>№ </a:t>
            </a:r>
            <a:r>
              <a:rPr lang="ru-RU" b="1" dirty="0">
                <a:solidFill>
                  <a:srgbClr val="FF0000"/>
                </a:solidFill>
              </a:rPr>
              <a:t>138н </a:t>
            </a:r>
            <a:r>
              <a:rPr lang="ru-RU" dirty="0" smtClean="0">
                <a:solidFill>
                  <a:schemeClr val="tx1"/>
                </a:solidFill>
              </a:rPr>
              <a:t>«Об </a:t>
            </a:r>
            <a:r>
              <a:rPr lang="ru-RU" dirty="0">
                <a:solidFill>
                  <a:schemeClr val="tx1"/>
                </a:solidFill>
              </a:rPr>
              <a:t>утверждении Порядка проведения мониторинга достижения результатов предоставления субсидий, в том числе грантов в форме субсидий, юридическим лицам, индивидуальным предпринимателям, физическим лицам - производителям товаров, работ, </a:t>
            </a:r>
            <a:r>
              <a:rPr lang="ru-RU" dirty="0" smtClean="0">
                <a:solidFill>
                  <a:schemeClr val="tx1"/>
                </a:solidFill>
              </a:rPr>
              <a:t>услуг»</a:t>
            </a:r>
            <a:endParaRPr lang="ru-RU" dirty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b="1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b="1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51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4320" y="330643"/>
            <a:ext cx="10245569" cy="733659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+mn-lt"/>
                <a:cs typeface="Arial" panose="020B0604020202020204" pitchFamily="34" charset="0"/>
              </a:rPr>
              <a:t>Изменения в иные нормативные правовые акты</a:t>
            </a:r>
            <a:endParaRPr lang="ru-RU" sz="24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89743" y="1469036"/>
            <a:ext cx="10890145" cy="488731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Приказы </a:t>
            </a:r>
            <a:r>
              <a:rPr lang="ru-RU" dirty="0">
                <a:solidFill>
                  <a:schemeClr val="tx1"/>
                </a:solidFill>
              </a:rPr>
              <a:t>Казначейства </a:t>
            </a:r>
            <a:r>
              <a:rPr lang="ru-RU" dirty="0" smtClean="0">
                <a:solidFill>
                  <a:schemeClr val="tx1"/>
                </a:solidFill>
              </a:rPr>
              <a:t>России, </a:t>
            </a:r>
            <a:r>
              <a:rPr lang="ru-RU" sz="2000" i="1" dirty="0" smtClean="0">
                <a:solidFill>
                  <a:schemeClr val="tx1"/>
                </a:solidFill>
              </a:rPr>
              <a:t>в том числе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от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09.01.2018 № </a:t>
            </a:r>
            <a:r>
              <a:rPr lang="ru-RU" dirty="0" smtClean="0">
                <a:solidFill>
                  <a:srgbClr val="FF0000"/>
                </a:solidFill>
              </a:rPr>
              <a:t>2н </a:t>
            </a:r>
            <a:r>
              <a:rPr lang="ru-RU" sz="1500" u="sng" dirty="0" smtClean="0">
                <a:hlinkClick r:id="rId3"/>
              </a:rPr>
              <a:t>«Об </a:t>
            </a:r>
            <a:r>
              <a:rPr lang="ru-RU" sz="1500" u="sng" dirty="0">
                <a:hlinkClick r:id="rId3"/>
              </a:rPr>
              <a:t>утверждении Порядка осуществления операций по перечислению территориальными органами Федерального казначейства от имени получателя средств федерального бюджета субсидий юридическим лицам (за исключением субсидий федеральным бюджетным и автономным учреждениям, а также субсидий государственным корпорациям, определенным решениями Правительства Российской Федерации) при казначейском сопровождении </a:t>
            </a:r>
            <a:r>
              <a:rPr lang="ru-RU" sz="1500" u="sng" dirty="0" smtClean="0">
                <a:hlinkClick r:id="rId3"/>
              </a:rPr>
              <a:t>средств </a:t>
            </a:r>
            <a:r>
              <a:rPr lang="ru-RU" sz="1500" u="sng" dirty="0">
                <a:hlinkClick r:id="rId3"/>
              </a:rPr>
              <a:t>указанных </a:t>
            </a:r>
            <a:r>
              <a:rPr lang="ru-RU" sz="1500" u="sng" dirty="0" smtClean="0">
                <a:hlinkClick r:id="rId3"/>
              </a:rPr>
              <a:t>субсидий</a:t>
            </a:r>
            <a:r>
              <a:rPr lang="ru-RU" sz="1500" u="sng" dirty="0" smtClean="0"/>
              <a:t>»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1500" u="sng" dirty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от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22.12.2021 № 42н </a:t>
            </a:r>
            <a:r>
              <a:rPr lang="ru-RU" sz="1500" dirty="0" smtClean="0">
                <a:hlinkClick r:id="rId4"/>
              </a:rPr>
              <a:t>«Об </a:t>
            </a:r>
            <a:r>
              <a:rPr lang="ru-RU" sz="1500" dirty="0">
                <a:hlinkClick r:id="rId4"/>
              </a:rPr>
              <a:t>утверждении Порядка осуществления операций по перечислению территориальными органами Федерального казначейства субсидий участникам казначейского сопровождения с лицевых счетов для учета операций по переданным полномочиям получателя бюджетных средств при казначейском </a:t>
            </a:r>
            <a:r>
              <a:rPr lang="ru-RU" sz="1500" dirty="0" smtClean="0">
                <a:hlinkClick r:id="rId4"/>
              </a:rPr>
              <a:t>сопровождении</a:t>
            </a:r>
            <a:r>
              <a:rPr lang="ru-RU" sz="1500" dirty="0" smtClean="0"/>
              <a:t>»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15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0000"/>
                </a:solidFill>
              </a:rPr>
              <a:t>от 18.06.2012 N 238 </a:t>
            </a:r>
            <a:r>
              <a:rPr lang="ru-RU" sz="1500" dirty="0" smtClean="0">
                <a:solidFill>
                  <a:srgbClr val="FF0000"/>
                </a:solidFill>
                <a:hlinkClick r:id="rId5"/>
              </a:rPr>
              <a:t>«</a:t>
            </a:r>
            <a:r>
              <a:rPr lang="ru-RU" sz="1500" dirty="0" smtClean="0">
                <a:hlinkClick r:id="rId5"/>
              </a:rPr>
              <a:t>Об организации работы территориальных органов Федерального казначейства по осуществлению полномочий получателя средств федерального бюджета по перечислению в бюджеты субъектов Российской Федерации из федерального бюджета субсидий, субвенций и иных межбюджетных трансфертов, имеющих целевое назначение</a:t>
            </a:r>
            <a:r>
              <a:rPr lang="ru-RU" sz="1500" dirty="0" smtClean="0"/>
              <a:t>»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b="1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b="1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23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4315" y="1478613"/>
            <a:ext cx="9448800" cy="430759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НОВЫЕ ПОДХОДЫ                                                К ОТБОРУ ПОЛУЧАТЕЛЕЙ СУБСИДИЙ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статья 78.5 Бюджетного кодекса РФ</a:t>
            </a:r>
            <a:b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27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539" y="623715"/>
            <a:ext cx="11419357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Montserrat" pitchFamily="2" charset="-52"/>
              </a:rPr>
              <a:t>Унификация</a:t>
            </a:r>
            <a:r>
              <a:rPr lang="ru-RU" b="1" dirty="0" smtClean="0">
                <a:latin typeface="Montserrat" pitchFamily="2" charset="-52"/>
              </a:rPr>
              <a:t> </a:t>
            </a:r>
            <a:r>
              <a:rPr lang="ru-RU" sz="2400" b="1" dirty="0" smtClean="0">
                <a:latin typeface="Montserrat" pitchFamily="2" charset="-52"/>
              </a:rPr>
              <a:t>и стандартизация отбора получателей субсидий</a:t>
            </a:r>
            <a:r>
              <a:rPr lang="ru-RU" dirty="0" smtClean="0">
                <a:latin typeface="Montserrat" pitchFamily="2" charset="-52"/>
              </a:rPr>
              <a:t>:</a:t>
            </a:r>
          </a:p>
        </p:txBody>
      </p:sp>
      <p:pic>
        <p:nvPicPr>
          <p:cNvPr id="5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1694459" y="1883159"/>
            <a:ext cx="4840522" cy="171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177915" y="1997221"/>
            <a:ext cx="11187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Montserrat" pitchFamily="2" charset="-52"/>
              </a:rPr>
              <a:t>2020 г</a:t>
            </a:r>
            <a:r>
              <a:rPr lang="ru-RU" sz="1400" dirty="0" smtClean="0">
                <a:latin typeface="Montserrat" pitchFamily="2" charset="-52"/>
              </a:rPr>
              <a:t>.</a:t>
            </a:r>
            <a:endParaRPr lang="ru-RU" sz="1400" dirty="0">
              <a:latin typeface="Montserrat" pitchFamily="2" charset="-52"/>
            </a:endParaRPr>
          </a:p>
        </p:txBody>
      </p:sp>
      <p:pic>
        <p:nvPicPr>
          <p:cNvPr id="13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>
            <a:off x="6654172" y="1888761"/>
            <a:ext cx="4818724" cy="173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010200" y="2568853"/>
            <a:ext cx="5951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Montserrat" pitchFamily="2" charset="-52"/>
              </a:rPr>
              <a:t>Статья 78.5 БК РФ (Федеральный закон</a:t>
            </a:r>
          </a:p>
          <a:p>
            <a:pPr algn="ctr"/>
            <a:r>
              <a:rPr lang="ru-RU" sz="1600" dirty="0" smtClean="0">
                <a:latin typeface="Montserrat" pitchFamily="2" charset="-52"/>
              </a:rPr>
              <a:t>( </a:t>
            </a:r>
            <a:r>
              <a:rPr lang="ru-RU" sz="1600" b="1" i="1" dirty="0" smtClean="0">
                <a:latin typeface="Montserrat" pitchFamily="2" charset="-52"/>
              </a:rPr>
              <a:t>№ 521-ФЗ</a:t>
            </a:r>
            <a:r>
              <a:rPr lang="ru-RU" sz="1400" dirty="0" smtClean="0">
                <a:latin typeface="Montserrat" pitchFamily="2" charset="-52"/>
              </a:rPr>
              <a:t>)</a:t>
            </a:r>
            <a:endParaRPr lang="ru-RU" sz="1400" dirty="0">
              <a:latin typeface="Montserrat" pitchFamily="2" charset="-52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08770" y="1997221"/>
            <a:ext cx="64793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Montserrat" pitchFamily="2" charset="-52"/>
              </a:rPr>
              <a:t>2022 г.</a:t>
            </a:r>
            <a:endParaRPr lang="ru-RU" sz="1400" b="1" dirty="0">
              <a:solidFill>
                <a:srgbClr val="FF0000"/>
              </a:solidFill>
              <a:latin typeface="Montserrat" pitchFamily="2" charset="-52"/>
            </a:endParaRPr>
          </a:p>
        </p:txBody>
      </p:sp>
      <p:pic>
        <p:nvPicPr>
          <p:cNvPr id="18" name="Picture 8" descr="ÐÐ°ÑÑÐ¸Ð½ÐºÐ¸ Ð¿Ð¾ Ð·Ð°Ð¿ÑÐ¾ÑÑ Ð»Ð¸ÑÑ Ð±ÑÐ¼Ð°Ð³Ð¸ 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56" r="5897" b="5598"/>
          <a:stretch/>
        </p:blipFill>
        <p:spPr bwMode="auto">
          <a:xfrm flipV="1">
            <a:off x="659568" y="4419346"/>
            <a:ext cx="10728536" cy="193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797109" y="5081666"/>
            <a:ext cx="8426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Montserrat" pitchFamily="2" charset="-52"/>
              </a:rPr>
              <a:t>Единые правила отбора получателей субсидий</a:t>
            </a:r>
          </a:p>
          <a:p>
            <a:pPr algn="ctr"/>
            <a:r>
              <a:rPr lang="ru-RU" sz="1600" dirty="0" smtClean="0">
                <a:latin typeface="Montserrat" pitchFamily="2" charset="-52"/>
              </a:rPr>
              <a:t> </a:t>
            </a:r>
          </a:p>
          <a:p>
            <a:pPr algn="ctr"/>
            <a:r>
              <a:rPr lang="ru-RU" sz="1600" dirty="0" smtClean="0">
                <a:latin typeface="Montserrat" pitchFamily="2" charset="-52"/>
              </a:rPr>
              <a:t>(</a:t>
            </a:r>
            <a:r>
              <a:rPr lang="ru-RU" sz="1600" b="1" i="1" dirty="0" smtClean="0">
                <a:latin typeface="Montserrat" pitchFamily="2" charset="-52"/>
              </a:rPr>
              <a:t>новое постановление ПРФ</a:t>
            </a:r>
            <a:r>
              <a:rPr lang="ru-RU" sz="1600" dirty="0" smtClean="0">
                <a:latin typeface="Montserrat" pitchFamily="2" charset="-52"/>
              </a:rPr>
              <a:t>)</a:t>
            </a:r>
            <a:endParaRPr lang="ru-RU" sz="1600" dirty="0">
              <a:latin typeface="Montserrat" pitchFamily="2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66676" y="3804510"/>
            <a:ext cx="1633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rgbClr val="FF0000"/>
                </a:solidFill>
                <a:latin typeface="Montserrat" pitchFamily="2" charset="-52"/>
              </a:rPr>
              <a:t>С </a:t>
            </a:r>
            <a:r>
              <a:rPr lang="ru-RU" b="1" dirty="0" smtClean="0">
                <a:solidFill>
                  <a:srgbClr val="FF0000"/>
                </a:solidFill>
                <a:latin typeface="Montserrat" pitchFamily="2" charset="-52"/>
              </a:rPr>
              <a:t>2024 г</a:t>
            </a:r>
            <a:endParaRPr lang="ru-RU" dirty="0">
              <a:latin typeface="Montserrat" pitchFamily="2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48918" y="2413458"/>
            <a:ext cx="43612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Montserrat" pitchFamily="2" charset="-52"/>
              </a:rPr>
              <a:t>Общие требования к НПА, регулирующим предоставление субсидий (</a:t>
            </a:r>
            <a:r>
              <a:rPr lang="ru-RU" sz="1600" b="1" i="1" dirty="0">
                <a:latin typeface="Montserrat" pitchFamily="2" charset="-52"/>
              </a:rPr>
              <a:t>ПП-1492</a:t>
            </a:r>
            <a:r>
              <a:rPr lang="ru-RU" sz="1600" dirty="0">
                <a:latin typeface="Montserrat" pitchFamily="2" charset="-5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1710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42710" y="216784"/>
            <a:ext cx="11306390" cy="496486"/>
          </a:xfrm>
          <a:prstGeom prst="rect">
            <a:avLst/>
          </a:prstGeom>
          <a:solidFill>
            <a:srgbClr val="077A3E"/>
          </a:solidFill>
          <a:ln>
            <a:solidFill>
              <a:srgbClr val="077A3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1742" y="253658"/>
            <a:ext cx="114390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Montserrat" pitchFamily="2" charset="-52"/>
              </a:rPr>
              <a:t>Новый порядок отбора на получение субсидий из бюджета</a:t>
            </a:r>
            <a:endParaRPr lang="ru-RU" sz="2400" b="1" u="sng" dirty="0" smtClean="0">
              <a:solidFill>
                <a:schemeClr val="bg1"/>
              </a:solidFill>
              <a:latin typeface="Montserrat" pitchFamily="2" charset="-52"/>
            </a:endParaRP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542709" y="1601915"/>
            <a:ext cx="11166937" cy="41064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ЕДИНЫЕ ПРАВИЛА ОТБОРА ПОЛУЧАТЕЛЕЙ СУБСИДИЙ, В ТОМ ЧИСЛЕ ГРАНТОВ В ФОРМЕ СУБСИДИЙ, ПРЕДОСТАВЛЯЕМЫХ ИЗ БЮДЖЕТОВ БЮДЖЕТНОЙ СИСТЕМЫ РОССИЙСКОЙ ФЕДЕРАЦИИ ЮРИДИЧЕСКИМ ЛИЦАМ, ИНДИВИДУАЛЬНЫМ ПРЕДПРИНИМАТЕЛЯМ, ФИЗИЧЕСКИМ ЛИЦАМ – ПРОИЗВОДИТЕЛЯМ ТОВАРОВ, РАБОТ, УСЛУГ</a:t>
            </a:r>
          </a:p>
          <a:p>
            <a:pPr marR="0" lvl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b="0" dirty="0" smtClean="0">
                <a:solidFill>
                  <a:srgbClr val="FF0000"/>
                </a:solidFill>
              </a:rPr>
              <a:t>(</a:t>
            </a:r>
            <a:r>
              <a:rPr lang="ru-RU" sz="2000" b="0" i="1" dirty="0" smtClean="0">
                <a:solidFill>
                  <a:srgbClr val="FF0000"/>
                </a:solidFill>
              </a:rPr>
              <a:t>проект постановления Правительства РФ</a:t>
            </a:r>
            <a:r>
              <a:rPr lang="ru-RU" sz="2000" b="0" dirty="0" smtClean="0">
                <a:solidFill>
                  <a:srgbClr val="FF0000"/>
                </a:solidFill>
              </a:rPr>
              <a:t>)</a:t>
            </a:r>
            <a:endParaRPr lang="ru-RU" sz="2000" b="0" dirty="0">
              <a:solidFill>
                <a:srgbClr val="FF0000"/>
              </a:solidFill>
            </a:endParaRPr>
          </a:p>
        </p:txBody>
      </p:sp>
      <p:sp>
        <p:nvSpPr>
          <p:cNvPr id="6" name="Номер слайда 1"/>
          <p:cNvSpPr txBox="1">
            <a:spLocks/>
          </p:cNvSpPr>
          <p:nvPr/>
        </p:nvSpPr>
        <p:spPr>
          <a:xfrm>
            <a:off x="11643942" y="6398915"/>
            <a:ext cx="349172" cy="4631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>
                <a:solidFill>
                  <a:schemeClr val="accent6">
                    <a:lumMod val="50000"/>
                  </a:schemeClr>
                </a:solidFill>
              </a:rPr>
              <a:pPr/>
              <a:t>24</a:t>
            </a:fld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77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5670" cy="4737100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177800" y="4597400"/>
            <a:ext cx="11722100" cy="19685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Портал предоставления мер финансовой государственной поддержки </a:t>
            </a:r>
            <a:r>
              <a:rPr lang="ru-RU" dirty="0" smtClean="0">
                <a:solidFill>
                  <a:srgbClr val="FF0000"/>
                </a:solidFill>
              </a:rPr>
              <a:t>(руководства пользователей по работе на портале)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ru-RU" dirty="0" smtClean="0">
              <a:solidFill>
                <a:schemeClr val="tx1"/>
              </a:solidFill>
            </a:endParaRPr>
          </a:p>
          <a:p>
            <a:pPr lvl="0" algn="just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https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://promote.budget.gov.ru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/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</a:endParaRPr>
          </a:p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Официальный сайт Минфина России </a:t>
            </a:r>
            <a:r>
              <a:rPr lang="en-US" dirty="0" smtClean="0">
                <a:solidFill>
                  <a:schemeClr val="tx1"/>
                </a:solidFill>
              </a:rPr>
              <a:t>/ </a:t>
            </a:r>
            <a:r>
              <a:rPr lang="ru-RU" dirty="0" smtClean="0">
                <a:solidFill>
                  <a:schemeClr val="tx1"/>
                </a:solidFill>
              </a:rPr>
              <a:t>Информационные системы 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ru-RU" dirty="0" smtClean="0">
                <a:solidFill>
                  <a:schemeClr val="tx1"/>
                </a:solidFill>
              </a:rPr>
              <a:t> Электронный бюджет 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ru-RU" dirty="0" smtClean="0">
                <a:solidFill>
                  <a:schemeClr val="tx1"/>
                </a:solidFill>
              </a:rPr>
              <a:t> Подсистема управления расходами 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ru-RU" dirty="0" smtClean="0">
                <a:solidFill>
                  <a:schemeClr val="tx1"/>
                </a:solidFill>
              </a:rPr>
              <a:t> Единая площадка предоставления мер финансовой государственной поддержки </a:t>
            </a:r>
            <a:r>
              <a:rPr lang="ru-RU" dirty="0" smtClean="0">
                <a:solidFill>
                  <a:srgbClr val="FF0000"/>
                </a:solidFill>
              </a:rPr>
              <a:t>(записи вебинаров-обучений по работе на портале)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ru-RU" dirty="0" smtClean="0">
              <a:solidFill>
                <a:schemeClr val="tx1"/>
              </a:solidFill>
            </a:endParaRPr>
          </a:p>
          <a:p>
            <a:pPr lvl="0" algn="just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https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://minfin.gov.ru/ru/ismf/electronic_budget/cost_management/promote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" name="Номер слайда 1"/>
          <p:cNvSpPr txBox="1">
            <a:spLocks/>
          </p:cNvSpPr>
          <p:nvPr/>
        </p:nvSpPr>
        <p:spPr>
          <a:xfrm>
            <a:off x="11643942" y="6398915"/>
            <a:ext cx="349172" cy="4631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>
                <a:solidFill>
                  <a:schemeClr val="accent6">
                    <a:lumMod val="50000"/>
                  </a:schemeClr>
                </a:solidFill>
              </a:rPr>
              <a:pPr/>
              <a:t>25</a:t>
            </a:fld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12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42710" y="216784"/>
            <a:ext cx="11306390" cy="496486"/>
          </a:xfrm>
          <a:prstGeom prst="rect">
            <a:avLst/>
          </a:prstGeom>
          <a:solidFill>
            <a:srgbClr val="077A3E"/>
          </a:solidFill>
          <a:ln>
            <a:solidFill>
              <a:srgbClr val="077A3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1742" y="253658"/>
            <a:ext cx="114390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Montserrat" pitchFamily="2" charset="-52"/>
              </a:rPr>
              <a:t>Основное содержание единых правил отбора</a:t>
            </a:r>
            <a:endParaRPr lang="ru-RU" sz="2400" b="1" u="sng" dirty="0" smtClean="0">
              <a:solidFill>
                <a:schemeClr val="bg1"/>
              </a:solidFill>
              <a:latin typeface="Montserrat" pitchFamily="2" charset="-52"/>
            </a:endParaRP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542709" y="1601915"/>
            <a:ext cx="11166937" cy="41064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5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способы</a:t>
            </a:r>
            <a:r>
              <a:rPr kumimoji="0" lang="ru-RU" sz="145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 отбора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5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требования к участникам отбора </a:t>
            </a:r>
            <a:r>
              <a:rPr kumimoji="0" lang="ru-RU" sz="145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и порядок подтверждения соответствия указанным требованиям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5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требования к </a:t>
            </a:r>
            <a:r>
              <a:rPr kumimoji="0" lang="ru-RU" sz="145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объявлению о проведении отбора</a:t>
            </a:r>
            <a:r>
              <a:rPr kumimoji="0" lang="ru-RU" sz="145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, порядок его формирования и размещения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5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порядок </a:t>
            </a:r>
            <a:r>
              <a:rPr kumimoji="0" lang="ru-RU" sz="145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отмены</a:t>
            </a:r>
            <a:r>
              <a:rPr kumimoji="0" lang="ru-RU" sz="145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 проведения отбора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5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порядок формирования и </a:t>
            </a:r>
            <a:r>
              <a:rPr kumimoji="0" lang="ru-RU" sz="145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подачи</a:t>
            </a:r>
            <a:r>
              <a:rPr kumimoji="0" lang="ru-RU" sz="145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 участниками отбора </a:t>
            </a:r>
            <a:r>
              <a:rPr kumimoji="0" lang="ru-RU" sz="145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заявок на участие в отборе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5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порядок </a:t>
            </a:r>
            <a:r>
              <a:rPr kumimoji="0" lang="ru-RU" sz="145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рассмотрения и оценки заявок</a:t>
            </a:r>
            <a:r>
              <a:rPr kumimoji="0" lang="ru-RU" sz="145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, в том числе порядок отклонения заявок, привлечения экспертов (экспертных организаций) в целях проведения экспертизы заявок, определения победителей отбора и распределения между ними субсидии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5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порядок </a:t>
            </a:r>
            <a:r>
              <a:rPr kumimoji="0" lang="ru-RU" sz="145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заключения соглашений </a:t>
            </a:r>
            <a:r>
              <a:rPr kumimoji="0" lang="ru-RU" sz="145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о предоставлении субсидий с получателями субсидий по результатам проведения отбора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50" b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порядок </a:t>
            </a:r>
            <a:r>
              <a:rPr lang="ru-RU" sz="145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информационного обеспечения отбора</a:t>
            </a:r>
            <a:r>
              <a:rPr lang="ru-RU" sz="1450" b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, а также порядок информационного взаимодействия государственной интегрированной информационной системы управления общественными финансами «Электронный бюджет» с иными государственными информационными системами в целях проведения </a:t>
            </a:r>
            <a:r>
              <a:rPr lang="ru-RU" sz="1450" b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отбора</a:t>
            </a:r>
            <a:endParaRPr lang="ru-RU" sz="1450" b="0" dirty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</p:txBody>
      </p:sp>
      <p:sp>
        <p:nvSpPr>
          <p:cNvPr id="6" name="Номер слайда 1"/>
          <p:cNvSpPr txBox="1">
            <a:spLocks/>
          </p:cNvSpPr>
          <p:nvPr/>
        </p:nvSpPr>
        <p:spPr>
          <a:xfrm>
            <a:off x="11643942" y="6398915"/>
            <a:ext cx="349172" cy="4631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>
                <a:solidFill>
                  <a:schemeClr val="accent6">
                    <a:lumMod val="50000"/>
                  </a:schemeClr>
                </a:solidFill>
              </a:rPr>
              <a:pPr/>
              <a:t>26</a:t>
            </a:fld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36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42710" y="216784"/>
            <a:ext cx="11306390" cy="496486"/>
          </a:xfrm>
          <a:prstGeom prst="rect">
            <a:avLst/>
          </a:prstGeom>
          <a:solidFill>
            <a:srgbClr val="077A3E"/>
          </a:solidFill>
          <a:ln>
            <a:solidFill>
              <a:srgbClr val="077A3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1742" y="253658"/>
            <a:ext cx="114390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Montserrat" pitchFamily="2" charset="-52"/>
              </a:rPr>
              <a:t>Способы отбора</a:t>
            </a:r>
            <a:endParaRPr lang="ru-RU" sz="2400" b="1" u="sng" dirty="0" smtClean="0">
              <a:solidFill>
                <a:schemeClr val="bg1"/>
              </a:solidFill>
              <a:latin typeface="Montserrat" pitchFamily="2" charset="-52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42710" y="1852704"/>
            <a:ext cx="10683210" cy="383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ЗАПРОС ПРЕДЛОЖЕНИЙ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– проведение отбора исходя из соответствия участников отбора категориям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(например, некоммерческие организации) </a:t>
            </a:r>
            <a:r>
              <a:rPr lang="ru-RU" b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или категориям и критериям </a:t>
            </a:r>
            <a:r>
              <a:rPr lang="ru-RU" b="0" dirty="0">
                <a:solidFill>
                  <a:schemeClr val="accent6">
                    <a:lumMod val="75000"/>
                  </a:schemeClr>
                </a:solidFill>
              </a:rPr>
              <a:t>(например, </a:t>
            </a:r>
            <a:r>
              <a:rPr lang="ru-RU" b="0" dirty="0" smtClean="0">
                <a:solidFill>
                  <a:schemeClr val="accent6">
                    <a:lumMod val="75000"/>
                  </a:schemeClr>
                </a:solidFill>
              </a:rPr>
              <a:t>НКО, оказывающие услуги по </a:t>
            </a:r>
            <a:r>
              <a:rPr lang="ru-RU" b="0" dirty="0" err="1" smtClean="0">
                <a:solidFill>
                  <a:schemeClr val="accent6">
                    <a:lumMod val="75000"/>
                  </a:schemeClr>
                </a:solidFill>
              </a:rPr>
              <a:t>допобразованию</a:t>
            </a:r>
            <a:r>
              <a:rPr lang="ru-RU" b="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, а также очередности поступления заявок участников отбора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(в случае когда возможно определить прогнозное количество </a:t>
            </a:r>
            <a:r>
              <a:rPr kumimoji="0" lang="ru-RU" sz="180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получателей субсидии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)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tserrat" pitchFamily="2" charset="-52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300" b="1" i="0" u="none" strike="noStrike" kern="1200" cap="none" spc="0" normalizeH="0" baseline="0" noProof="0" dirty="0" smtClean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Montserrat" pitchFamily="2" charset="-52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КОНКУРС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– проведение отбора исходя из наилучших предлагаемых условий достижения результатов предоставления субсидий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(в случае когда возможно определить прогнозное количество </a:t>
            </a:r>
            <a:r>
              <a:rPr kumimoji="0" lang="ru-RU" sz="180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результатов предоставления субсидии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Montserrat" pitchFamily="2" charset="-52"/>
              <a:ea typeface="+mn-ea"/>
              <a:cs typeface="+mn-cs"/>
            </a:endParaRPr>
          </a:p>
        </p:txBody>
      </p:sp>
      <p:sp>
        <p:nvSpPr>
          <p:cNvPr id="8" name="Номер слайда 1"/>
          <p:cNvSpPr txBox="1">
            <a:spLocks/>
          </p:cNvSpPr>
          <p:nvPr/>
        </p:nvSpPr>
        <p:spPr>
          <a:xfrm>
            <a:off x="11643942" y="6398915"/>
            <a:ext cx="349172" cy="4631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>
                <a:solidFill>
                  <a:schemeClr val="accent6">
                    <a:lumMod val="50000"/>
                  </a:schemeClr>
                </a:solidFill>
              </a:rPr>
              <a:pPr/>
              <a:t>27</a:t>
            </a:fld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25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95905" y="1198486"/>
            <a:ext cx="2894829" cy="31782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2710" y="216783"/>
            <a:ext cx="11306390" cy="867871"/>
          </a:xfrm>
          <a:prstGeom prst="rect">
            <a:avLst/>
          </a:prstGeom>
          <a:solidFill>
            <a:srgbClr val="077A3E"/>
          </a:solidFill>
          <a:ln>
            <a:solidFill>
              <a:srgbClr val="077A3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1742" y="253658"/>
            <a:ext cx="114390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Montserrat" pitchFamily="2" charset="-52"/>
              </a:rPr>
              <a:t>Упрощенная схема процесса отбора получателей субсидий в системе «Электронный бюджет»</a:t>
            </a:r>
            <a:endParaRPr lang="ru-RU" sz="2400" b="1" u="sng" dirty="0" smtClean="0">
              <a:solidFill>
                <a:schemeClr val="bg1"/>
              </a:solidFill>
              <a:latin typeface="Montserrat" pitchFamily="2" charset="-52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61640" y="1584663"/>
            <a:ext cx="2308194" cy="83894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1. Формирование информации о субсидии в реестре субсидий подсистемы ЭБ</a:t>
            </a:r>
            <a:endParaRPr lang="ru-RU" sz="12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1640" y="3036800"/>
            <a:ext cx="2308194" cy="11851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2. Настройка и публикация субсидии на Портале предоставления мер финансовой государственной поддержки (далее – Портал)</a:t>
            </a:r>
            <a:endParaRPr lang="ru-RU" sz="1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1641" y="4968335"/>
            <a:ext cx="2308193" cy="76791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3. Настройка и публикация на Портале объявления о проведении отбора</a:t>
            </a:r>
            <a:endParaRPr lang="ru-RU" sz="1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21729" y="4968335"/>
            <a:ext cx="2308193" cy="76791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4. Подача заявок участниками отбора в электронном виде на Портале</a:t>
            </a:r>
            <a:endParaRPr lang="ru-RU" sz="12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21729" y="3245425"/>
            <a:ext cx="2308193" cy="76791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5. Формирование и утверждение протокола вскрытия заявок</a:t>
            </a:r>
            <a:endParaRPr lang="ru-RU" sz="12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21729" y="1620173"/>
            <a:ext cx="2308193" cy="76791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6. Рассмотрение заявок на предмет соответствия участника отбора и заявки требованиям</a:t>
            </a:r>
            <a:endParaRPr lang="ru-RU" sz="12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61717" y="1620173"/>
            <a:ext cx="2308193" cy="76791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7. Формирование и утверждение протокола рассмотрения заявок</a:t>
            </a:r>
            <a:endParaRPr lang="ru-RU" sz="12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61716" y="3245424"/>
            <a:ext cx="2308193" cy="76791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8. Проведение оценки заявок по установленным критериям</a:t>
            </a:r>
            <a:endParaRPr lang="ru-RU" sz="12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61715" y="4911909"/>
            <a:ext cx="2308193" cy="76791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9. Определение победителей отбора и распределение средств субсидии</a:t>
            </a:r>
            <a:endParaRPr lang="ru-RU" sz="12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540904" y="4917626"/>
            <a:ext cx="2308193" cy="76791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10. </a:t>
            </a:r>
            <a:r>
              <a:rPr lang="ru-RU" sz="1200" dirty="0"/>
              <a:t>Формирование и утверждение протокола подведения </a:t>
            </a:r>
            <a:r>
              <a:rPr lang="ru-RU" sz="1200" dirty="0" smtClean="0"/>
              <a:t>итогов</a:t>
            </a:r>
            <a:endParaRPr lang="ru-RU" sz="12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540905" y="3178207"/>
            <a:ext cx="2308193" cy="10437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11. Формирование победителем информации о счетах и уполномоченных лицах для заключения соглашения</a:t>
            </a:r>
            <a:endParaRPr lang="ru-RU" sz="12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540906" y="1620173"/>
            <a:ext cx="2308193" cy="76791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12. Заключение соглашений между ГРБС и победителями отбора</a:t>
            </a:r>
            <a:endParaRPr lang="ru-RU" sz="1200" dirty="0"/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6301247" y="1349614"/>
            <a:ext cx="2853939" cy="321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450" b="0" dirty="0" smtClean="0">
                <a:solidFill>
                  <a:srgbClr val="FF0000"/>
                </a:solidFill>
              </a:rPr>
              <a:t>При проведении конкурса</a:t>
            </a:r>
            <a:endParaRPr lang="ru-RU" sz="1450" b="0" dirty="0">
              <a:solidFill>
                <a:srgbClr val="FF0000"/>
              </a:solidFill>
            </a:endParaRPr>
          </a:p>
        </p:txBody>
      </p:sp>
      <p:cxnSp>
        <p:nvCxnSpPr>
          <p:cNvPr id="22" name="Прямая со стрелкой 21"/>
          <p:cNvCxnSpPr>
            <a:stCxn id="2" idx="2"/>
            <a:endCxn id="8" idx="0"/>
          </p:cNvCxnSpPr>
          <p:nvPr/>
        </p:nvCxnSpPr>
        <p:spPr>
          <a:xfrm>
            <a:off x="1615737" y="2423604"/>
            <a:ext cx="0" cy="613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8" idx="2"/>
            <a:endCxn id="9" idx="0"/>
          </p:cNvCxnSpPr>
          <p:nvPr/>
        </p:nvCxnSpPr>
        <p:spPr>
          <a:xfrm>
            <a:off x="1615737" y="4221970"/>
            <a:ext cx="1" cy="746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9" idx="3"/>
            <a:endCxn id="10" idx="1"/>
          </p:cNvCxnSpPr>
          <p:nvPr/>
        </p:nvCxnSpPr>
        <p:spPr>
          <a:xfrm>
            <a:off x="2769834" y="5352295"/>
            <a:ext cx="75189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0" idx="0"/>
            <a:endCxn id="11" idx="2"/>
          </p:cNvCxnSpPr>
          <p:nvPr/>
        </p:nvCxnSpPr>
        <p:spPr>
          <a:xfrm flipV="1">
            <a:off x="4675826" y="4013344"/>
            <a:ext cx="0" cy="954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1" idx="0"/>
            <a:endCxn id="12" idx="2"/>
          </p:cNvCxnSpPr>
          <p:nvPr/>
        </p:nvCxnSpPr>
        <p:spPr>
          <a:xfrm flipV="1">
            <a:off x="4675826" y="2388092"/>
            <a:ext cx="0" cy="8573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12" idx="3"/>
            <a:endCxn id="13" idx="1"/>
          </p:cNvCxnSpPr>
          <p:nvPr/>
        </p:nvCxnSpPr>
        <p:spPr>
          <a:xfrm>
            <a:off x="5829922" y="2004133"/>
            <a:ext cx="63179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3" idx="2"/>
            <a:endCxn id="14" idx="0"/>
          </p:cNvCxnSpPr>
          <p:nvPr/>
        </p:nvCxnSpPr>
        <p:spPr>
          <a:xfrm flipH="1">
            <a:off x="7615813" y="2388092"/>
            <a:ext cx="1" cy="857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14" idx="2"/>
            <a:endCxn id="16" idx="0"/>
          </p:cNvCxnSpPr>
          <p:nvPr/>
        </p:nvCxnSpPr>
        <p:spPr>
          <a:xfrm flipH="1">
            <a:off x="7615812" y="4013343"/>
            <a:ext cx="1" cy="898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16" idx="3"/>
            <a:endCxn id="17" idx="1"/>
          </p:cNvCxnSpPr>
          <p:nvPr/>
        </p:nvCxnSpPr>
        <p:spPr>
          <a:xfrm>
            <a:off x="8769908" y="5295869"/>
            <a:ext cx="770996" cy="5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17" idx="0"/>
            <a:endCxn id="18" idx="2"/>
          </p:cNvCxnSpPr>
          <p:nvPr/>
        </p:nvCxnSpPr>
        <p:spPr>
          <a:xfrm flipV="1">
            <a:off x="10695001" y="4221971"/>
            <a:ext cx="1" cy="695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18" idx="0"/>
            <a:endCxn id="20" idx="2"/>
          </p:cNvCxnSpPr>
          <p:nvPr/>
        </p:nvCxnSpPr>
        <p:spPr>
          <a:xfrm flipV="1">
            <a:off x="10695002" y="2388092"/>
            <a:ext cx="1" cy="790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461640" y="6205491"/>
            <a:ext cx="200002" cy="19530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бъект 2"/>
          <p:cNvSpPr txBox="1">
            <a:spLocks/>
          </p:cNvSpPr>
          <p:nvPr/>
        </p:nvSpPr>
        <p:spPr>
          <a:xfrm>
            <a:off x="661642" y="6158432"/>
            <a:ext cx="3189615" cy="532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400" b="0" noProof="0" dirty="0" smtClean="0">
                <a:solidFill>
                  <a:schemeClr val="tx1"/>
                </a:solidFill>
              </a:rPr>
              <a:t>- действия, </a:t>
            </a:r>
            <a:r>
              <a:rPr lang="ru-RU" sz="1400" b="0" noProof="0" smtClean="0">
                <a:solidFill>
                  <a:schemeClr val="tx1"/>
                </a:solidFill>
              </a:rPr>
              <a:t>выполняемые ГРБС до начала отбора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051259" y="6199811"/>
            <a:ext cx="200002" cy="195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бъект 2"/>
          <p:cNvSpPr txBox="1">
            <a:spLocks/>
          </p:cNvSpPr>
          <p:nvPr/>
        </p:nvSpPr>
        <p:spPr>
          <a:xfrm>
            <a:off x="4251261" y="6152752"/>
            <a:ext cx="2589239" cy="538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400" b="0" noProof="0" dirty="0" smtClean="0">
                <a:solidFill>
                  <a:schemeClr val="tx1"/>
                </a:solidFill>
              </a:rPr>
              <a:t>- действия, выполняемые участником отбора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040502" y="6227877"/>
            <a:ext cx="200002" cy="19530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бъект 2"/>
          <p:cNvSpPr txBox="1">
            <a:spLocks/>
          </p:cNvSpPr>
          <p:nvPr/>
        </p:nvSpPr>
        <p:spPr>
          <a:xfrm>
            <a:off x="7240503" y="6182208"/>
            <a:ext cx="4460265" cy="6757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400" b="0" noProof="0" dirty="0" smtClean="0">
                <a:solidFill>
                  <a:schemeClr val="tx1"/>
                </a:solidFill>
              </a:rPr>
              <a:t>- действия, выполняемые ГРБС, комиссией, экспертами в процессе отбора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36" name="Номер слайда 1"/>
          <p:cNvSpPr txBox="1">
            <a:spLocks/>
          </p:cNvSpPr>
          <p:nvPr/>
        </p:nvSpPr>
        <p:spPr>
          <a:xfrm>
            <a:off x="11643942" y="6398915"/>
            <a:ext cx="349172" cy="4631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>
                <a:solidFill>
                  <a:schemeClr val="accent6">
                    <a:lumMod val="50000"/>
                  </a:schemeClr>
                </a:solidFill>
              </a:rPr>
              <a:pPr/>
              <a:t>28</a:t>
            </a:fld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1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42710" y="216784"/>
            <a:ext cx="11306390" cy="496486"/>
          </a:xfrm>
          <a:prstGeom prst="rect">
            <a:avLst/>
          </a:prstGeom>
          <a:solidFill>
            <a:srgbClr val="077A3E"/>
          </a:solidFill>
          <a:ln>
            <a:solidFill>
              <a:srgbClr val="077A3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1742" y="253658"/>
            <a:ext cx="114390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Montserrat" pitchFamily="2" charset="-52"/>
              </a:rPr>
              <a:t>Требования к участникам отбора</a:t>
            </a:r>
            <a:endParaRPr lang="ru-RU" sz="2400" b="1" u="sng" dirty="0" smtClean="0">
              <a:solidFill>
                <a:schemeClr val="bg1"/>
              </a:solidFill>
              <a:latin typeface="Montserrat" pitchFamily="2" charset="-52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78994" y="1246807"/>
            <a:ext cx="8445549" cy="2118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1) </a:t>
            </a:r>
            <a:r>
              <a:rPr lang="ru-RU" dirty="0"/>
              <a:t>Обязательные для всех</a:t>
            </a:r>
            <a:r>
              <a:rPr lang="en-US" dirty="0"/>
              <a:t>:</a:t>
            </a:r>
            <a:endParaRPr lang="ru-RU" dirty="0"/>
          </a:p>
          <a:p>
            <a:pPr marL="285750" indent="-285750" algn="just">
              <a:buFontTx/>
              <a:buChar char="-"/>
            </a:pPr>
            <a:r>
              <a:rPr lang="ru-RU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не является иностранным лицом или зарегистрированным в офшоре</a:t>
            </a:r>
            <a:r>
              <a:rPr lang="en-US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14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ru-RU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не получает средства из бюджета, из которого предоставляется субсидия, на аналогичные цели</a:t>
            </a:r>
            <a:r>
              <a:rPr lang="en-US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14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ru-RU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не находится в перечне лиц, занимающихся экстремистской и террористической </a:t>
            </a:r>
            <a:r>
              <a:rPr lang="ru-RU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деятельностью;</a:t>
            </a:r>
          </a:p>
          <a:p>
            <a:pPr marL="285750" indent="-285750" algn="just">
              <a:buFontTx/>
              <a:buChar char="-"/>
            </a:pPr>
            <a:r>
              <a:rPr lang="ru-RU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не является иностранным агентом</a:t>
            </a:r>
            <a:endParaRPr lang="ru-RU" sz="14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78995" y="3254746"/>
            <a:ext cx="8340972" cy="2870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2)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Установленные по решению ГРБС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:</a:t>
            </a: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Montserrat" pitchFamily="2" charset="-52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не находится в процессе реорганизации, ликвидации, приостановки деятельности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отсутствует в реестре дисквалифицированных лиц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отсутствует налоговая задолженность в размере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более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 30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тысяч рублей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;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Montserrat" pitchFamily="2" charset="-52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отсутствует задолженность по возврату средств в бюджет, из которого предоставляется субсидия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;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Montserrat" pitchFamily="2" charset="-52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иные требования, в том числе к организационно-правовой форме, месту государственной регистрации, оснащению оборудованием и наличию материально-технической базы, производимой (поставляемой) продукции (работам, услугам).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Montserrat" pitchFamily="2" charset="-52"/>
              <a:ea typeface="+mn-ea"/>
              <a:cs typeface="+mn-cs"/>
            </a:endParaRPr>
          </a:p>
        </p:txBody>
      </p:sp>
      <p:sp>
        <p:nvSpPr>
          <p:cNvPr id="8" name="Номер слайда 1"/>
          <p:cNvSpPr txBox="1">
            <a:spLocks/>
          </p:cNvSpPr>
          <p:nvPr/>
        </p:nvSpPr>
        <p:spPr>
          <a:xfrm>
            <a:off x="11643942" y="6398915"/>
            <a:ext cx="349172" cy="4631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>
                <a:solidFill>
                  <a:schemeClr val="accent6">
                    <a:lumMod val="50000"/>
                  </a:schemeClr>
                </a:solidFill>
              </a:rPr>
              <a:pPr/>
              <a:t>29</a:t>
            </a:fld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17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Выгнутая вправо стрелка 16"/>
          <p:cNvSpPr/>
          <p:nvPr/>
        </p:nvSpPr>
        <p:spPr>
          <a:xfrm>
            <a:off x="10791538" y="2537799"/>
            <a:ext cx="979122" cy="1040524"/>
          </a:xfrm>
          <a:prstGeom prst="curvedLeftArrow">
            <a:avLst>
              <a:gd name="adj1" fmla="val 25000"/>
              <a:gd name="adj2" fmla="val 50000"/>
              <a:gd name="adj3" fmla="val 28220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лево стрелка 15"/>
          <p:cNvSpPr/>
          <p:nvPr/>
        </p:nvSpPr>
        <p:spPr>
          <a:xfrm>
            <a:off x="481503" y="2487049"/>
            <a:ext cx="1101552" cy="1054151"/>
          </a:xfrm>
          <a:prstGeom prst="curvedRightArrow">
            <a:avLst>
              <a:gd name="adj1" fmla="val 25000"/>
              <a:gd name="adj2" fmla="val 49190"/>
              <a:gd name="adj3" fmla="val 25000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4810" y="3186159"/>
            <a:ext cx="112230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за исключением </a:t>
            </a:r>
            <a:r>
              <a:rPr lang="ru-RU" sz="2000" b="1" dirty="0" smtClean="0"/>
              <a:t>случаев, указанных в </a:t>
            </a:r>
            <a:r>
              <a:rPr lang="ru-RU" sz="2000" b="1" i="1" dirty="0" smtClean="0">
                <a:solidFill>
                  <a:srgbClr val="FF0000"/>
                </a:solidFill>
              </a:rPr>
              <a:t>п. 2.1 </a:t>
            </a:r>
            <a:r>
              <a:rPr lang="ru-RU" sz="2000" b="1" dirty="0" smtClean="0"/>
              <a:t>ст. 78, </a:t>
            </a:r>
            <a:r>
              <a:rPr lang="ru-RU" sz="2000" b="1" dirty="0"/>
              <a:t>п</a:t>
            </a:r>
            <a:r>
              <a:rPr lang="ru-RU" sz="2000" b="1" i="1" dirty="0">
                <a:solidFill>
                  <a:srgbClr val="FF0000"/>
                </a:solidFill>
              </a:rPr>
              <a:t>. 2.1 </a:t>
            </a:r>
            <a:r>
              <a:rPr lang="ru-RU" sz="2000" b="1" dirty="0"/>
              <a:t>78.1 </a:t>
            </a:r>
            <a:r>
              <a:rPr lang="ru-RU" sz="2000" b="1" dirty="0" smtClean="0"/>
              <a:t>БК РФ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83920" y="1397083"/>
            <a:ext cx="5313415" cy="132343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 из </a:t>
            </a:r>
            <a:r>
              <a:rPr lang="ru-RU" sz="1600" b="1" dirty="0"/>
              <a:t>местного бюджета </a:t>
            </a:r>
            <a:r>
              <a:rPr lang="ru-RU" sz="1600" dirty="0"/>
              <a:t>-  </a:t>
            </a:r>
            <a:r>
              <a:rPr lang="ru-RU" sz="1600" b="1" dirty="0">
                <a:solidFill>
                  <a:srgbClr val="0070C0"/>
                </a:solidFill>
              </a:rPr>
              <a:t>в порядке, установленном муниципальными правовыми актами местной администрации </a:t>
            </a:r>
            <a:r>
              <a:rPr lang="ru-RU" sz="1600" dirty="0"/>
              <a:t>или актами уполномоченных ею органов местного </a:t>
            </a:r>
            <a:r>
              <a:rPr lang="ru-RU" sz="1600" dirty="0" smtClean="0"/>
              <a:t>самоуправления</a:t>
            </a:r>
          </a:p>
          <a:p>
            <a:pPr algn="ctr"/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503" y="83254"/>
            <a:ext cx="11562047" cy="559516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ru-RU" sz="1600" b="1" dirty="0">
                <a:latin typeface="+mn-lt"/>
              </a:rPr>
              <a:t>Федеральный закон </a:t>
            </a:r>
            <a:r>
              <a:rPr lang="ru-RU" sz="1600" b="1" dirty="0">
                <a:solidFill>
                  <a:srgbClr val="FF0000"/>
                </a:solidFill>
                <a:latin typeface="+mn-lt"/>
              </a:rPr>
              <a:t>от 19 декабря 2022 г. </a:t>
            </a:r>
            <a:r>
              <a:rPr lang="ru-RU" sz="1600" b="1" dirty="0" smtClean="0">
                <a:solidFill>
                  <a:srgbClr val="FF0000"/>
                </a:solidFill>
                <a:latin typeface="+mn-lt"/>
              </a:rPr>
              <a:t>№</a:t>
            </a:r>
            <a:r>
              <a:rPr lang="ru-RU" sz="1600" b="1" dirty="0">
                <a:solidFill>
                  <a:srgbClr val="FF0000"/>
                </a:solidFill>
                <a:latin typeface="+mn-lt"/>
              </a:rPr>
              <a:t> 521-ФЗ </a:t>
            </a:r>
            <a:r>
              <a:rPr lang="ru-RU" sz="1600" b="1" dirty="0" smtClean="0">
                <a:latin typeface="+mn-lt"/>
              </a:rPr>
              <a:t>«О </a:t>
            </a:r>
            <a:r>
              <a:rPr lang="ru-RU" sz="1600" b="1" dirty="0">
                <a:latin typeface="+mn-lt"/>
              </a:rPr>
              <a:t>внесении изменений в Бюджетный кодекс Российской Федерации и отдельные законодательные акты Российской </a:t>
            </a:r>
            <a:r>
              <a:rPr lang="ru-RU" sz="1600" b="1" dirty="0" smtClean="0">
                <a:latin typeface="+mn-lt"/>
              </a:rPr>
              <a:t>Федерации»</a:t>
            </a:r>
            <a:endParaRPr lang="ru-RU" sz="16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28" y="805021"/>
            <a:ext cx="11983453" cy="3613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>
                <a:solidFill>
                  <a:srgbClr val="FF0000"/>
                </a:solidFill>
              </a:rPr>
              <a:t>с</a:t>
            </a:r>
            <a:r>
              <a:rPr lang="ru-RU" sz="1800" b="1" dirty="0" smtClean="0">
                <a:solidFill>
                  <a:srgbClr val="FF0000"/>
                </a:solidFill>
              </a:rPr>
              <a:t>татья 78, 78.1  БК РФ 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b="1" dirty="0"/>
              <a:t>Субсидии</a:t>
            </a:r>
            <a:r>
              <a:rPr lang="ru-RU" sz="1800" dirty="0"/>
              <a:t> юридическим лицам </a:t>
            </a:r>
            <a:r>
              <a:rPr lang="ru-RU" sz="1800" dirty="0" smtClean="0"/>
              <a:t>предоставляются</a:t>
            </a:r>
            <a:r>
              <a:rPr lang="ru-RU" sz="1800" dirty="0"/>
              <a:t>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8003" y="1397083"/>
            <a:ext cx="6102417" cy="132343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2272F"/>
                </a:solidFill>
              </a:rPr>
              <a:t>из </a:t>
            </a:r>
            <a:r>
              <a:rPr lang="ru-RU" sz="1600" b="1" dirty="0">
                <a:solidFill>
                  <a:srgbClr val="22272F"/>
                </a:solidFill>
              </a:rPr>
              <a:t>бюджета субъекта РФ </a:t>
            </a:r>
            <a:r>
              <a:rPr lang="ru-RU" sz="1600" dirty="0">
                <a:solidFill>
                  <a:srgbClr val="22272F"/>
                </a:solidFill>
              </a:rPr>
              <a:t>и </a:t>
            </a:r>
            <a:r>
              <a:rPr lang="ru-RU" sz="1600" dirty="0" smtClean="0">
                <a:solidFill>
                  <a:srgbClr val="22272F"/>
                </a:solidFill>
              </a:rPr>
              <a:t>- </a:t>
            </a:r>
            <a:r>
              <a:rPr lang="ru-RU" sz="1600" b="1" dirty="0">
                <a:solidFill>
                  <a:srgbClr val="22272F"/>
                </a:solidFill>
              </a:rPr>
              <a:t>бюджетов территориальных государственных </a:t>
            </a:r>
            <a:r>
              <a:rPr lang="ru-RU" sz="1600" b="1" dirty="0" smtClean="0">
                <a:solidFill>
                  <a:srgbClr val="22272F"/>
                </a:solidFill>
              </a:rPr>
              <a:t>внебюджетных фондов - </a:t>
            </a:r>
            <a:r>
              <a:rPr lang="ru-RU" sz="1600" dirty="0">
                <a:solidFill>
                  <a:srgbClr val="22272F"/>
                </a:solidFill>
              </a:rPr>
              <a:t> </a:t>
            </a:r>
            <a:r>
              <a:rPr lang="ru-RU" sz="1600" b="1" dirty="0">
                <a:solidFill>
                  <a:srgbClr val="0070C0"/>
                </a:solidFill>
              </a:rPr>
              <a:t>в порядке, установленном нормативными правовыми актами высшего исполнительного органа субъекта РФ </a:t>
            </a:r>
            <a:r>
              <a:rPr lang="ru-RU" sz="1600" dirty="0">
                <a:solidFill>
                  <a:srgbClr val="22272F"/>
                </a:solidFill>
              </a:rPr>
              <a:t>или актами уполномоченных им органов государственной власти субъекта РФ,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25128" y="3578323"/>
            <a:ext cx="11858325" cy="2057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 </a:t>
            </a:r>
            <a:r>
              <a:rPr lang="ru-RU" dirty="0"/>
              <a:t>случаях, установленных </a:t>
            </a:r>
            <a:r>
              <a:rPr lang="ru-RU" b="1" dirty="0"/>
              <a:t>законом субъекта </a:t>
            </a:r>
            <a:r>
              <a:rPr lang="ru-RU" b="1" dirty="0" smtClean="0"/>
              <a:t>РФ</a:t>
            </a:r>
            <a:r>
              <a:rPr lang="ru-RU" dirty="0" smtClean="0"/>
              <a:t> </a:t>
            </a:r>
            <a:r>
              <a:rPr lang="ru-RU" b="1" dirty="0" smtClean="0"/>
              <a:t>(муниципальным </a:t>
            </a:r>
            <a:r>
              <a:rPr lang="ru-RU" b="1" dirty="0"/>
              <a:t>правовым актом представительного органа муниципального образования</a:t>
            </a:r>
            <a:r>
              <a:rPr lang="ru-RU" dirty="0"/>
              <a:t>)</a:t>
            </a:r>
            <a:r>
              <a:rPr lang="ru-RU" b="1" dirty="0"/>
              <a:t>, </a:t>
            </a:r>
            <a:r>
              <a:rPr lang="ru-RU" dirty="0"/>
              <a:t>регулирующим бюджетные правоотношения, </a:t>
            </a:r>
            <a:r>
              <a:rPr lang="ru-RU" dirty="0" smtClean="0"/>
              <a:t>субсидии предоставляются </a:t>
            </a:r>
            <a:r>
              <a:rPr lang="ru-RU" dirty="0"/>
              <a:t>из бюджета субъекта </a:t>
            </a:r>
            <a:r>
              <a:rPr lang="ru-RU" dirty="0" smtClean="0"/>
              <a:t>РФ (местного </a:t>
            </a:r>
            <a:r>
              <a:rPr lang="ru-RU" dirty="0"/>
              <a:t>бюджета)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в соответствии с порядком, установленным нормативным правовым актом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Правительства РФ,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указанным в </a:t>
            </a:r>
            <a:r>
              <a:rPr lang="ru-RU" b="1" u="sng" dirty="0">
                <a:solidFill>
                  <a:srgbClr val="FF0000"/>
                </a:solidFill>
              </a:rPr>
              <a:t> </a:t>
            </a:r>
            <a:r>
              <a:rPr lang="ru-RU" b="1" u="sng" dirty="0" smtClean="0">
                <a:solidFill>
                  <a:srgbClr val="FF0000"/>
                </a:solidFill>
              </a:rPr>
              <a:t>подпункте 1 пункта 2 </a:t>
            </a:r>
            <a:r>
              <a:rPr lang="ru-RU" b="1" dirty="0" smtClean="0">
                <a:solidFill>
                  <a:srgbClr val="FF0000"/>
                </a:solidFill>
              </a:rPr>
              <a:t>ст. 78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БК РФ</a:t>
            </a:r>
            <a:r>
              <a:rPr lang="ru-RU" dirty="0" smtClean="0"/>
              <a:t>, </a:t>
            </a:r>
            <a:r>
              <a:rPr lang="ru-RU" dirty="0"/>
              <a:t>и </a:t>
            </a:r>
            <a:r>
              <a:rPr lang="ru-RU" b="1" dirty="0"/>
              <a:t>принимаемыми</a:t>
            </a:r>
            <a:r>
              <a:rPr lang="ru-RU" dirty="0"/>
              <a:t> в соответствии с ним </a:t>
            </a:r>
            <a:r>
              <a:rPr lang="ru-RU" b="1" dirty="0"/>
              <a:t>решениями</a:t>
            </a:r>
            <a:r>
              <a:rPr lang="ru-RU" dirty="0"/>
              <a:t> органов государственной власти субъектов </a:t>
            </a:r>
            <a:r>
              <a:rPr lang="ru-RU" dirty="0" smtClean="0"/>
              <a:t>РФ (органов </a:t>
            </a:r>
            <a:r>
              <a:rPr lang="ru-RU" dirty="0"/>
              <a:t>местного самоуправления), осуществляющих </a:t>
            </a:r>
            <a:r>
              <a:rPr lang="ru-RU" dirty="0" smtClean="0"/>
              <a:t>полномочия </a:t>
            </a:r>
            <a:r>
              <a:rPr lang="ru-RU" dirty="0"/>
              <a:t>главного распорядителя средств бюджета субъекта </a:t>
            </a:r>
            <a:r>
              <a:rPr lang="ru-RU" dirty="0" smtClean="0"/>
              <a:t>РФ (главного </a:t>
            </a:r>
            <a:r>
              <a:rPr lang="ru-RU" dirty="0"/>
              <a:t>распорядителя средств местного бюджета</a:t>
            </a:r>
            <a:r>
              <a:rPr lang="ru-RU" dirty="0" smtClean="0"/>
              <a:t>) </a:t>
            </a:r>
            <a:r>
              <a:rPr lang="ru-RU" b="1" dirty="0" smtClean="0">
                <a:solidFill>
                  <a:srgbClr val="FF0000"/>
                </a:solidFill>
              </a:rPr>
              <a:t>ЕДИНЫЕ ПРАВИЛА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34810" y="5710019"/>
            <a:ext cx="11438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Важно: </a:t>
            </a:r>
            <a:r>
              <a:rPr lang="ru-RU" b="1" dirty="0" smtClean="0"/>
              <a:t>нормативные правовые акты, муниципальные правовые акты должны </a:t>
            </a:r>
            <a:r>
              <a:rPr lang="ru-RU" b="1" dirty="0" smtClean="0">
                <a:solidFill>
                  <a:srgbClr val="0070C0"/>
                </a:solidFill>
              </a:rPr>
              <a:t>соответствовать  Общим требованиям,</a:t>
            </a:r>
            <a:r>
              <a:rPr lang="ru-RU" b="1" dirty="0" smtClean="0"/>
              <a:t> установленным Правительством РФ.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3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16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274" y="185949"/>
            <a:ext cx="9693469" cy="5448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0405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266" y="51837"/>
            <a:ext cx="9693469" cy="5448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282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466" y="307869"/>
            <a:ext cx="9693469" cy="545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8975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42710" y="216784"/>
            <a:ext cx="11306390" cy="496486"/>
          </a:xfrm>
          <a:prstGeom prst="rect">
            <a:avLst/>
          </a:prstGeom>
          <a:solidFill>
            <a:srgbClr val="077A3E"/>
          </a:solidFill>
          <a:ln>
            <a:solidFill>
              <a:srgbClr val="077A3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1742" y="253658"/>
            <a:ext cx="114390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Montserrat" pitchFamily="2" charset="-52"/>
              </a:rPr>
              <a:t>Преимущества отдельным категориям участников </a:t>
            </a:r>
            <a:r>
              <a:rPr lang="ru-RU" sz="2400" b="1" dirty="0">
                <a:solidFill>
                  <a:schemeClr val="bg1"/>
                </a:solidFill>
                <a:latin typeface="Montserrat" pitchFamily="2" charset="-52"/>
              </a:rPr>
              <a:t>отбора</a:t>
            </a:r>
            <a:endParaRPr lang="ru-RU" sz="2400" b="1" u="sng" dirty="0" smtClean="0">
              <a:solidFill>
                <a:schemeClr val="bg1"/>
              </a:solidFill>
              <a:latin typeface="Montserrat" pitchFamily="2" charset="-52"/>
            </a:endParaRPr>
          </a:p>
        </p:txBody>
      </p:sp>
      <p:sp>
        <p:nvSpPr>
          <p:cNvPr id="8" name="Номер слайда 1"/>
          <p:cNvSpPr txBox="1">
            <a:spLocks/>
          </p:cNvSpPr>
          <p:nvPr/>
        </p:nvSpPr>
        <p:spPr>
          <a:xfrm>
            <a:off x="11643942" y="6398915"/>
            <a:ext cx="349172" cy="4631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>
                <a:solidFill>
                  <a:schemeClr val="accent6">
                    <a:lumMod val="50000"/>
                  </a:schemeClr>
                </a:solidFill>
              </a:rPr>
              <a:pPr/>
              <a:t>33</a:t>
            </a:fld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42710" y="1109472"/>
            <a:ext cx="111012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Преимущество может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быть предоставлено следующим категориям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участников отбора получателей субсидий:</a:t>
            </a:r>
            <a:endParaRPr lang="ru-RU" sz="2000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субъектам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малого предпринимательства;</a:t>
            </a:r>
            <a:endParaRPr lang="ru-RU" sz="2000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 ориентированным некоммерческим организациям;</a:t>
            </a:r>
            <a:endParaRPr lang="ru-RU" sz="2000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крестьянским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(фермерским) хозяйствам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Категории указываются в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объявлении о проведении отбора </a:t>
            </a:r>
            <a:endPara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Преимущество предоставляется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при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оценке поданных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заявок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путем увеличения количества присваиваемых баллов по выбранным критериям оценки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распределении субсидии путем первоочередного включения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таких участников в рейтинг</a:t>
            </a:r>
            <a:endParaRPr lang="ru-RU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3998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474026" y="83127"/>
            <a:ext cx="8039594" cy="1607562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767003"/>
              </p:ext>
            </p:extLst>
          </p:nvPr>
        </p:nvGraphicFramePr>
        <p:xfrm>
          <a:off x="944380" y="1690688"/>
          <a:ext cx="10418164" cy="498645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209082">
                  <a:extLst>
                    <a:ext uri="{9D8B030D-6E8A-4147-A177-3AD203B41FA5}">
                      <a16:colId xmlns:a16="http://schemas.microsoft.com/office/drawing/2014/main" val="2041111060"/>
                    </a:ext>
                  </a:extLst>
                </a:gridCol>
                <a:gridCol w="5209082">
                  <a:extLst>
                    <a:ext uri="{9D8B030D-6E8A-4147-A177-3AD203B41FA5}">
                      <a16:colId xmlns:a16="http://schemas.microsoft.com/office/drawing/2014/main" val="4009962616"/>
                    </a:ext>
                  </a:extLst>
                </a:gridCol>
              </a:tblGrid>
              <a:tr h="33528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Montserrat" pitchFamily="2" charset="-52"/>
                        </a:rPr>
                        <a:t>Содержание объявления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Montserrat" pitchFamily="2" charset="-52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156997"/>
                  </a:ext>
                </a:extLst>
              </a:tr>
              <a:tr h="512025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а)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</a:t>
                      </a:r>
                      <a:r>
                        <a:rPr lang="ru-RU" sz="1400" b="1" baseline="0" dirty="0" smtClean="0">
                          <a:latin typeface="Montserrat" pitchFamily="2" charset="-52"/>
                        </a:rPr>
                        <a:t>способ отбора</a:t>
                      </a:r>
                      <a:endParaRPr lang="ru-RU" sz="1400" b="1" dirty="0">
                        <a:latin typeface="Montserrat" pitchFamily="2" charset="-52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к)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</a:t>
                      </a:r>
                      <a:r>
                        <a:rPr lang="ru-RU" sz="1400" b="0" baseline="0" dirty="0" smtClean="0">
                          <a:latin typeface="Montserrat" pitchFamily="2" charset="-52"/>
                        </a:rPr>
                        <a:t>порядок</a:t>
                      </a:r>
                      <a:r>
                        <a:rPr lang="ru-RU" sz="1400" b="1" baseline="0" dirty="0" smtClean="0">
                          <a:latin typeface="Montserrat" pitchFamily="2" charset="-52"/>
                        </a:rPr>
                        <a:t> изменения заявок</a:t>
                      </a:r>
                      <a:endParaRPr lang="ru-RU" sz="1400" b="1" dirty="0">
                        <a:latin typeface="Montserrat" pitchFamily="2" charset="-52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073024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б)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даты и время </a:t>
                      </a:r>
                      <a:r>
                        <a:rPr lang="ru-RU" sz="1400" b="1" baseline="0" dirty="0" smtClean="0">
                          <a:latin typeface="Montserrat" pitchFamily="2" charset="-52"/>
                        </a:rPr>
                        <a:t>начала подачи и окончания приема 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заявок</a:t>
                      </a:r>
                      <a:endParaRPr lang="ru-RU" sz="1400" dirty="0">
                        <a:latin typeface="Montserrat" pitchFamily="2" charset="-5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л)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порядок и сроки </a:t>
                      </a:r>
                      <a:r>
                        <a:rPr lang="ru-RU" sz="1400" b="1" baseline="0" dirty="0" smtClean="0">
                          <a:latin typeface="Montserrat" pitchFamily="2" charset="-52"/>
                        </a:rPr>
                        <a:t>рассмотрения заявок 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на соответствие требованиям</a:t>
                      </a:r>
                      <a:endParaRPr lang="ru-RU" sz="1400" dirty="0">
                        <a:latin typeface="Montserrat" pitchFamily="2" charset="-5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6686106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в)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информация о возможности проведения </a:t>
                      </a:r>
                      <a:r>
                        <a:rPr lang="ru-RU" sz="1400" b="1" baseline="0" dirty="0" smtClean="0">
                          <a:latin typeface="Montserrat" pitchFamily="2" charset="-52"/>
                        </a:rPr>
                        <a:t>нескольких этапов отбора</a:t>
                      </a:r>
                      <a:endParaRPr lang="ru-RU" sz="1400" b="1" dirty="0">
                        <a:latin typeface="Montserrat" pitchFamily="2" charset="-52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м) </a:t>
                      </a:r>
                      <a:r>
                        <a:rPr lang="ru-RU" sz="1400" b="0" dirty="0" smtClean="0">
                          <a:latin typeface="Montserrat" pitchFamily="2" charset="-52"/>
                        </a:rPr>
                        <a:t>порядок</a:t>
                      </a:r>
                      <a:r>
                        <a:rPr lang="ru-RU" sz="1400" b="1" dirty="0" smtClean="0">
                          <a:latin typeface="Montserrat" pitchFamily="2" charset="-52"/>
                        </a:rPr>
                        <a:t> возврата заявок</a:t>
                      </a:r>
                      <a:endParaRPr lang="ru-RU" sz="1400" b="1" dirty="0">
                        <a:latin typeface="Montserrat" pitchFamily="2" charset="-52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5929456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г)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</a:t>
                      </a:r>
                      <a:r>
                        <a:rPr lang="ru-RU" sz="1400" b="1" baseline="0" dirty="0" smtClean="0">
                          <a:latin typeface="Montserrat" pitchFamily="2" charset="-52"/>
                        </a:rPr>
                        <a:t>наименование, адрес, электронная почта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, контактный телефон ГРБС</a:t>
                      </a:r>
                      <a:endParaRPr lang="ru-RU" sz="1400" dirty="0">
                        <a:latin typeface="Montserrat" pitchFamily="2" charset="-5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н) порядок </a:t>
                      </a:r>
                      <a:r>
                        <a:rPr lang="ru-RU" sz="1400" b="1" dirty="0" smtClean="0">
                          <a:latin typeface="Montserrat" pitchFamily="2" charset="-52"/>
                        </a:rPr>
                        <a:t>отклонения заявок</a:t>
                      </a:r>
                      <a:endParaRPr lang="ru-RU" sz="1400" b="1" dirty="0">
                        <a:latin typeface="Montserrat" pitchFamily="2" charset="-5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8155364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д)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</a:t>
                      </a:r>
                      <a:r>
                        <a:rPr lang="ru-RU" sz="1400" b="1" baseline="0" dirty="0" smtClean="0">
                          <a:latin typeface="Montserrat" pitchFamily="2" charset="-52"/>
                        </a:rPr>
                        <a:t>результаты предоставления субсидии</a:t>
                      </a:r>
                      <a:r>
                        <a:rPr lang="ru-RU" sz="1400" b="0" baseline="0" dirty="0" smtClean="0">
                          <a:latin typeface="Montserrat" pitchFamily="2" charset="-52"/>
                        </a:rPr>
                        <a:t>,</a:t>
                      </a:r>
                      <a:r>
                        <a:rPr lang="ru-RU" sz="1400" b="1" baseline="0" dirty="0" smtClean="0">
                          <a:latin typeface="Montserrat" pitchFamily="2" charset="-52"/>
                        </a:rPr>
                        <a:t> </a:t>
                      </a:r>
                      <a:r>
                        <a:rPr lang="ru-RU" sz="1400" b="0" baseline="0" dirty="0" smtClean="0">
                          <a:latin typeface="Montserrat" pitchFamily="2" charset="-52"/>
                        </a:rPr>
                        <a:t>а также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их характеристики (при наличии)</a:t>
                      </a:r>
                      <a:endParaRPr lang="ru-RU" sz="1400" dirty="0">
                        <a:latin typeface="Montserrat" pitchFamily="2" charset="-52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о) порядок </a:t>
                      </a:r>
                      <a:r>
                        <a:rPr lang="ru-RU" sz="1400" b="1" dirty="0" smtClean="0">
                          <a:latin typeface="Montserrat" pitchFamily="2" charset="-52"/>
                        </a:rPr>
                        <a:t>оценки заявок</a:t>
                      </a:r>
                      <a:r>
                        <a:rPr lang="ru-RU" sz="1400" dirty="0" smtClean="0">
                          <a:latin typeface="Montserrat" pitchFamily="2" charset="-52"/>
                        </a:rPr>
                        <a:t>,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включая критерии оценки, их весовые значения</a:t>
                      </a:r>
                      <a:endParaRPr lang="ru-RU" sz="1400" dirty="0">
                        <a:latin typeface="Montserrat" pitchFamily="2" charset="-52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876727"/>
                  </a:ext>
                </a:extLst>
              </a:tr>
              <a:tr h="512025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е)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</a:t>
                      </a:r>
                      <a:r>
                        <a:rPr lang="ru-RU" sz="1400" b="1" baseline="0" dirty="0" smtClean="0">
                          <a:latin typeface="Montserrat" pitchFamily="2" charset="-52"/>
                        </a:rPr>
                        <a:t>требования к участникам 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отбора</a:t>
                      </a:r>
                      <a:endParaRPr lang="ru-RU" sz="1400" dirty="0">
                        <a:latin typeface="Montserrat" pitchFamily="2" charset="-5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п)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объем </a:t>
                      </a:r>
                      <a:r>
                        <a:rPr lang="ru-RU" sz="1400" b="1" baseline="0" dirty="0" smtClean="0">
                          <a:latin typeface="Montserrat" pitchFamily="2" charset="-52"/>
                        </a:rPr>
                        <a:t>распределяемой субсидии</a:t>
                      </a:r>
                      <a:endParaRPr lang="ru-RU" sz="1400" b="1" dirty="0">
                        <a:latin typeface="Montserrat" pitchFamily="2" charset="-5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6575994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ж)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информация о </a:t>
                      </a:r>
                      <a:r>
                        <a:rPr lang="ru-RU" sz="1400" b="1" baseline="0" dirty="0" smtClean="0">
                          <a:latin typeface="Montserrat" pitchFamily="2" charset="-52"/>
                        </a:rPr>
                        <a:t>преимуществе отдельным 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категориям участников отбора</a:t>
                      </a:r>
                      <a:endParaRPr lang="ru-RU" sz="1400" dirty="0">
                        <a:latin typeface="Montserrat" pitchFamily="2" charset="-52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р)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порядок </a:t>
                      </a:r>
                      <a:r>
                        <a:rPr lang="ru-RU" sz="1400" b="1" baseline="0" dirty="0" smtClean="0">
                          <a:latin typeface="Montserrat" pitchFamily="2" charset="-52"/>
                        </a:rPr>
                        <a:t>разъяснения положений 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объявления</a:t>
                      </a:r>
                      <a:endParaRPr lang="ru-RU" sz="1400" dirty="0">
                        <a:latin typeface="Montserrat" pitchFamily="2" charset="-52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791163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Montserrat" pitchFamily="2" charset="-52"/>
                        </a:rPr>
                        <a:t>з)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порядок </a:t>
                      </a:r>
                      <a:r>
                        <a:rPr lang="ru-RU" sz="1400" b="1" baseline="0" dirty="0" smtClean="0">
                          <a:latin typeface="Montserrat" pitchFamily="2" charset="-52"/>
                        </a:rPr>
                        <a:t>подачи заявок 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и требования к содержанию заявок</a:t>
                      </a:r>
                      <a:endParaRPr lang="ru-RU" sz="1400" dirty="0" smtClean="0">
                        <a:latin typeface="Montserrat" pitchFamily="2" charset="-5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с) срок </a:t>
                      </a:r>
                      <a:r>
                        <a:rPr lang="ru-RU" sz="1400" b="1" dirty="0" smtClean="0">
                          <a:latin typeface="Montserrat" pitchFamily="2" charset="-52"/>
                        </a:rPr>
                        <a:t>подписания соглашения </a:t>
                      </a:r>
                      <a:r>
                        <a:rPr lang="ru-RU" sz="1400" dirty="0" smtClean="0">
                          <a:latin typeface="Montserrat" pitchFamily="2" charset="-52"/>
                        </a:rPr>
                        <a:t>с победителями отбора</a:t>
                      </a:r>
                      <a:endParaRPr lang="ru-RU" sz="1400" dirty="0">
                        <a:latin typeface="Montserrat" pitchFamily="2" charset="-5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719631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и)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</a:t>
                      </a:r>
                      <a:r>
                        <a:rPr lang="ru-RU" sz="1400" b="1" baseline="0" dirty="0" smtClean="0">
                          <a:latin typeface="Montserrat" pitchFamily="2" charset="-52"/>
                        </a:rPr>
                        <a:t>порядок отзыва заявок</a:t>
                      </a:r>
                      <a:endParaRPr lang="ru-RU" sz="1400" b="1" dirty="0">
                        <a:latin typeface="Montserrat" pitchFamily="2" charset="-52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Montserrat" pitchFamily="2" charset="-52"/>
                        </a:rPr>
                        <a:t>т) условия </a:t>
                      </a:r>
                      <a:r>
                        <a:rPr lang="ru-RU" sz="1400" b="1" dirty="0" smtClean="0">
                          <a:latin typeface="Montserrat" pitchFamily="2" charset="-52"/>
                        </a:rPr>
                        <a:t>признания победителя отбора уклонившимся </a:t>
                      </a:r>
                      <a:r>
                        <a:rPr lang="ru-RU" sz="1400" dirty="0" smtClean="0">
                          <a:latin typeface="Montserrat" pitchFamily="2" charset="-52"/>
                        </a:rPr>
                        <a:t>от заключения соглашения</a:t>
                      </a:r>
                      <a:endParaRPr lang="ru-RU" sz="1400" dirty="0">
                        <a:latin typeface="Montserrat" pitchFamily="2" charset="-52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7350024"/>
                  </a:ext>
                </a:extLst>
              </a:tr>
            </a:tbl>
          </a:graphicData>
        </a:graphic>
      </p:graphicFrame>
      <p:sp>
        <p:nvSpPr>
          <p:cNvPr id="5" name="Заголовок 3"/>
          <p:cNvSpPr txBox="1">
            <a:spLocks/>
          </p:cNvSpPr>
          <p:nvPr/>
        </p:nvSpPr>
        <p:spPr>
          <a:xfrm>
            <a:off x="2233534" y="339463"/>
            <a:ext cx="8104265" cy="757130"/>
          </a:xfrm>
          <a:prstGeom prst="rect">
            <a:avLst/>
          </a:prstGeom>
          <a:solidFill>
            <a:srgbClr val="00B050"/>
          </a:solidFill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Montserrat" pitchFamily="2" charset="-52"/>
              </a:rPr>
              <a:t>1. Формирование и размещение объявления об отборе</a:t>
            </a:r>
            <a:endParaRPr lang="ru-RU" dirty="0" smtClean="0">
              <a:solidFill>
                <a:schemeClr val="bg1"/>
              </a:solidFill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14424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79023" y="130630"/>
            <a:ext cx="7932717" cy="1163781"/>
          </a:xfrm>
        </p:spPr>
        <p:txBody>
          <a:bodyPr>
            <a:normAutofit/>
          </a:bodyPr>
          <a:lstStyle/>
          <a:p>
            <a:r>
              <a:rPr lang="en-US" sz="3000" dirty="0"/>
              <a:t>II. </a:t>
            </a:r>
            <a:r>
              <a:rPr lang="ru-RU" sz="3000" dirty="0"/>
              <a:t>Формирование и подача заявок</a:t>
            </a:r>
          </a:p>
        </p:txBody>
      </p:sp>
      <p:sp>
        <p:nvSpPr>
          <p:cNvPr id="7" name="Объект 2"/>
          <p:cNvSpPr>
            <a:spLocks noGrp="1"/>
          </p:cNvSpPr>
          <p:nvPr>
            <p:ph idx="4294967295"/>
          </p:nvPr>
        </p:nvSpPr>
        <p:spPr>
          <a:xfrm>
            <a:off x="599606" y="1558976"/>
            <a:ext cx="10702977" cy="521964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Заявка формируется в электронной форме в системе «Электронный бюджет»</a:t>
            </a:r>
          </a:p>
          <a:p>
            <a:pPr algn="just"/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подписывается усиленной квалифицированной ЭП (для </a:t>
            </a:r>
            <a:r>
              <a:rPr lang="ru-RU" sz="2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юридических лиц и ИП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подписывается простой ЭП (для </a:t>
            </a:r>
            <a:r>
              <a:rPr lang="ru-RU" sz="2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физических лиц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).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Содержание заявки</a:t>
            </a:r>
          </a:p>
          <a:p>
            <a:pPr algn="just"/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общая информация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об участнике отбора (наименование, ИНН, ОГРН, адреса, ОКВЭД и др.)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</a:p>
          <a:p>
            <a:pPr algn="just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информация и документы, </a:t>
            </a:r>
            <a:r>
              <a:rPr lang="ru-RU" sz="2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подтверждающие соответствие участника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отбора установленным требованиям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подтверждение </a:t>
            </a:r>
            <a:r>
              <a:rPr lang="ru-RU" sz="2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согласия на публикацию данных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 на обработку персональных данных (для физических лиц)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предлагаемые значения результата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предоставления субсидии и </a:t>
            </a:r>
            <a:r>
              <a:rPr lang="ru-RU" sz="2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объем запрашиваемых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средств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информация и документы </a:t>
            </a:r>
            <a:r>
              <a:rPr lang="ru-RU" sz="2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 каждому критерию оценки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указанному в объявлении (при проведении конкурса).</a:t>
            </a:r>
          </a:p>
          <a:p>
            <a:endParaRPr lang="ru-RU" sz="2000" b="0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2233534" y="505662"/>
            <a:ext cx="8104265" cy="424732"/>
          </a:xfrm>
          <a:prstGeom prst="rect">
            <a:avLst/>
          </a:prstGeom>
          <a:solidFill>
            <a:srgbClr val="00B050"/>
          </a:solidFill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chemeClr val="bg1"/>
                </a:solidFill>
                <a:latin typeface="Montserrat" pitchFamily="2" charset="-52"/>
              </a:rPr>
              <a:t>2</a:t>
            </a:r>
            <a:r>
              <a:rPr lang="ru-RU" sz="2400" b="1" dirty="0" smtClean="0">
                <a:solidFill>
                  <a:schemeClr val="bg1"/>
                </a:solidFill>
                <a:latin typeface="Montserrat" pitchFamily="2" charset="-52"/>
              </a:rPr>
              <a:t>. Формирование и подача заявок</a:t>
            </a:r>
            <a:endParaRPr lang="ru-RU" dirty="0" smtClean="0">
              <a:solidFill>
                <a:schemeClr val="bg1"/>
              </a:solidFill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33798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42710" y="216784"/>
            <a:ext cx="11306390" cy="496486"/>
          </a:xfrm>
          <a:prstGeom prst="rect">
            <a:avLst/>
          </a:prstGeom>
          <a:solidFill>
            <a:srgbClr val="00B050"/>
          </a:solidFill>
          <a:ln>
            <a:solidFill>
              <a:srgbClr val="077A3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1742" y="253658"/>
            <a:ext cx="114390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Montserrat" pitchFamily="2" charset="-52"/>
              </a:rPr>
              <a:t>3</a:t>
            </a:r>
            <a:r>
              <a:rPr lang="ru-RU" sz="2400" b="1" dirty="0" smtClean="0">
                <a:solidFill>
                  <a:schemeClr val="bg1"/>
                </a:solidFill>
                <a:latin typeface="Montserrat" pitchFamily="2" charset="-52"/>
              </a:rPr>
              <a:t>. </a:t>
            </a:r>
            <a:r>
              <a:rPr lang="ru-RU" sz="2400" b="1" dirty="0">
                <a:solidFill>
                  <a:schemeClr val="bg1"/>
                </a:solidFill>
                <a:latin typeface="Montserrat" pitchFamily="2" charset="-52"/>
              </a:rPr>
              <a:t>Вскрытие и рассмотрение заявок</a:t>
            </a:r>
            <a:endParaRPr lang="ru-RU" sz="2400" b="1" u="sng" dirty="0" smtClean="0">
              <a:solidFill>
                <a:schemeClr val="bg1"/>
              </a:solidFill>
              <a:latin typeface="Montserrat" pitchFamily="2" charset="-52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37181" y="1215800"/>
            <a:ext cx="11183687" cy="33206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1) После наступления срока окончания приема заявок формируется и утверждается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протокол вскрытия заявок,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в котором указывается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: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Montserrat" pitchFamily="2" charset="-52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регистрационный номер заявки;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дата и время поступления заявки;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наименование участника отбора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;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адрес участника отбора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;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Montserrat" pitchFamily="2" charset="-52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запрашиваемый участником отбора объем субсидии.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Montserrat" pitchFamily="2" charset="-52"/>
              <a:ea typeface="+mn-ea"/>
              <a:cs typeface="+mn-cs"/>
            </a:endParaRPr>
          </a:p>
          <a:p>
            <a:pPr lvl="0" algn="just">
              <a:spcBef>
                <a:spcPts val="0"/>
              </a:spcBef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2) В течение установленного объявлением срока заявки рассматриваются на предмет соответствия установленным требованиям и утверждается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протокол рассмотрения заявок </a:t>
            </a:r>
            <a:r>
              <a:rPr lang="ru-RU" sz="1600" dirty="0">
                <a:solidFill>
                  <a:srgbClr val="70AD47">
                    <a:lumMod val="50000"/>
                  </a:srgbClr>
                </a:solidFill>
              </a:rPr>
              <a:t>(при проведении </a:t>
            </a:r>
            <a:r>
              <a:rPr lang="ru-RU" sz="1600" dirty="0" smtClean="0">
                <a:solidFill>
                  <a:srgbClr val="70AD47">
                    <a:lumMod val="50000"/>
                  </a:srgbClr>
                </a:solidFill>
              </a:rPr>
              <a:t>запроса </a:t>
            </a:r>
            <a:r>
              <a:rPr lang="ru-RU" sz="1600" dirty="0">
                <a:solidFill>
                  <a:srgbClr val="70AD47">
                    <a:lumMod val="50000"/>
                  </a:srgbClr>
                </a:solidFill>
              </a:rPr>
              <a:t>предложений</a:t>
            </a:r>
            <a:r>
              <a:rPr lang="ru-RU" sz="1600" dirty="0" smtClean="0">
                <a:solidFill>
                  <a:srgbClr val="70AD47">
                    <a:lumMod val="50000"/>
                  </a:srgbClr>
                </a:solidFill>
              </a:rPr>
              <a:t>),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в котором указывается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информация о количестве поступивших и рассмотренных заявок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;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информация по каждому участнику отбора о признании его заявки надлежащей или об отклонении его заявки с указанием оснований для отклонения.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Montserrat" pitchFamily="2" charset="-52"/>
              <a:ea typeface="+mn-ea"/>
              <a:cs typeface="+mn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37181" y="4691936"/>
            <a:ext cx="11325325" cy="1362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>
                    <a:lumMod val="75000"/>
                  </a:schemeClr>
                </a:solidFill>
                <a:latin typeface="Montserrat" pitchFamily="2" charset="-52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tx1"/>
                </a:solidFill>
                <a:latin typeface="Montserrat" pitchFamily="2" charset="-52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3)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Основания для отклонения заявок </a:t>
            </a:r>
            <a:r>
              <a:rPr lang="ru-RU" sz="1600" dirty="0" smtClean="0">
                <a:solidFill>
                  <a:srgbClr val="70AD47">
                    <a:lumMod val="50000"/>
                  </a:srgbClr>
                </a:solidFill>
              </a:rPr>
              <a:t>на стадии их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рассмотрении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: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Montserrat" pitchFamily="2" charset="-52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несоответствие участника отбора требованиям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;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ontserrat" pitchFamily="2" charset="-52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непредставление документов, указанных в объявлении о проведении отбора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;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ontserrat" pitchFamily="2" charset="-52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несоответствие представленных документов и информации требованиям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;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ontserrat" pitchFamily="2" charset="-52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ontserrat" pitchFamily="2" charset="-52"/>
                <a:ea typeface="+mn-ea"/>
                <a:cs typeface="+mn-cs"/>
              </a:rPr>
              <a:t>недостоверность информации, содержащейся в заявке.</a:t>
            </a:r>
          </a:p>
        </p:txBody>
      </p:sp>
      <p:sp>
        <p:nvSpPr>
          <p:cNvPr id="8" name="Номер слайда 1"/>
          <p:cNvSpPr txBox="1">
            <a:spLocks/>
          </p:cNvSpPr>
          <p:nvPr/>
        </p:nvSpPr>
        <p:spPr>
          <a:xfrm>
            <a:off x="11434439" y="6398915"/>
            <a:ext cx="558675" cy="4631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>
                <a:solidFill>
                  <a:schemeClr val="accent6">
                    <a:lumMod val="50000"/>
                  </a:schemeClr>
                </a:solidFill>
              </a:rPr>
              <a:pPr/>
              <a:t>36</a:t>
            </a:fld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56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>
            <a:spLocks noGrp="1"/>
          </p:cNvSpPr>
          <p:nvPr>
            <p:ph idx="4294967295"/>
          </p:nvPr>
        </p:nvSpPr>
        <p:spPr>
          <a:xfrm>
            <a:off x="658658" y="1484025"/>
            <a:ext cx="10718875" cy="4837399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>
                <a:solidFill>
                  <a:srgbClr val="FF0000"/>
                </a:solidFill>
              </a:rPr>
              <a:t>Оценка заявок </a:t>
            </a:r>
            <a:r>
              <a:rPr lang="ru-RU" sz="2000" dirty="0"/>
              <a:t>проводится ГРБС или комиссией, также к оценке могут привлекаться эксперты (экспертные организации).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u-RU" sz="2000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/>
              <a:t> В целях проведения оценки ГРБС выбирает </a:t>
            </a:r>
            <a:r>
              <a:rPr lang="ru-RU" sz="2000" b="1" i="1" dirty="0"/>
              <a:t>качественные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000" dirty="0"/>
              <a:t>(опыт, кадровый состав, материально-техническая база, иные показатели) и </a:t>
            </a:r>
            <a:r>
              <a:rPr lang="ru-RU" sz="2000" b="1" i="1" dirty="0"/>
              <a:t>стоимостные</a:t>
            </a:r>
            <a:r>
              <a:rPr lang="ru-RU" sz="2000" dirty="0"/>
              <a:t> (размер софинансирования за счет собственных средств, размер запрашиваемой субсидии) критерии оценки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000" dirty="0"/>
              <a:t>По каждому используемому критерию устанавливается бальная система оценки, Количество баллов n-</a:t>
            </a:r>
            <a:r>
              <a:rPr lang="ru-RU" sz="2000" dirty="0" err="1"/>
              <a:t>го</a:t>
            </a:r>
            <a:r>
              <a:rPr lang="ru-RU" sz="2000" dirty="0"/>
              <a:t> участника конкурса R(n) рассчитывается </a:t>
            </a:r>
            <a:r>
              <a:rPr lang="ru-RU" sz="2000" b="1" i="1" dirty="0"/>
              <a:t>по формуле:</a:t>
            </a:r>
            <a:endParaRPr lang="en-US" sz="2000" b="1" i="1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/>
              <a:t>R(n) = ∑〖Q(i)  × F(</a:t>
            </a:r>
            <a:r>
              <a:rPr lang="ru-RU" sz="2000" dirty="0" err="1"/>
              <a:t>in</a:t>
            </a:r>
            <a:r>
              <a:rPr lang="ru-RU" sz="2000" dirty="0"/>
              <a:t>)〗,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/>
              <a:t>где: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/>
              <a:t>Q(i) - величина значимости i-</a:t>
            </a:r>
            <a:r>
              <a:rPr lang="ru-RU" sz="2000" dirty="0" err="1"/>
              <a:t>го</a:t>
            </a:r>
            <a:r>
              <a:rPr lang="ru-RU" sz="2000" dirty="0"/>
              <a:t> критерия;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/>
              <a:t>F(</a:t>
            </a:r>
            <a:r>
              <a:rPr lang="ru-RU" sz="2000" dirty="0" err="1"/>
              <a:t>in</a:t>
            </a:r>
            <a:r>
              <a:rPr lang="ru-RU" sz="2000" dirty="0"/>
              <a:t>) - количество баллов, присвоенных n-</a:t>
            </a:r>
            <a:r>
              <a:rPr lang="ru-RU" sz="2000" dirty="0" err="1"/>
              <a:t>му</a:t>
            </a:r>
            <a:r>
              <a:rPr lang="ru-RU" sz="2000" dirty="0"/>
              <a:t> участнику конкурса по i-</a:t>
            </a:r>
            <a:r>
              <a:rPr lang="ru-RU" sz="2000" dirty="0" err="1"/>
              <a:t>му</a:t>
            </a:r>
            <a:r>
              <a:rPr lang="ru-RU" sz="2000" dirty="0"/>
              <a:t> критерию.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 idx="4294967295"/>
          </p:nvPr>
        </p:nvSpPr>
        <p:spPr>
          <a:xfrm>
            <a:off x="1822450" y="562029"/>
            <a:ext cx="8686800" cy="757130"/>
          </a:xfrm>
          <a:prstGeom prst="rect">
            <a:avLst/>
          </a:prstGeom>
          <a:solidFill>
            <a:srgbClr val="00B050"/>
          </a:solidFill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latin typeface="Montserrat" pitchFamily="2" charset="-52"/>
              </a:rPr>
              <a:t>4. Оценка заявок</a:t>
            </a:r>
            <a:br>
              <a:rPr lang="ru-RU" sz="2400" b="1" dirty="0" smtClean="0">
                <a:latin typeface="Montserrat" pitchFamily="2" charset="-52"/>
              </a:rPr>
            </a:br>
            <a:r>
              <a:rPr lang="ru-RU" sz="2400" b="1" dirty="0" smtClean="0">
                <a:latin typeface="Montserrat" pitchFamily="2" charset="-52"/>
              </a:rPr>
              <a:t>(при проведении конкурса)</a:t>
            </a:r>
            <a:endParaRPr lang="ru-RU" dirty="0" smtClean="0"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87208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>
            <a:spLocks noGrp="1"/>
          </p:cNvSpPr>
          <p:nvPr>
            <p:ph idx="4294967295"/>
          </p:nvPr>
        </p:nvSpPr>
        <p:spPr>
          <a:xfrm>
            <a:off x="419724" y="1214202"/>
            <a:ext cx="11107711" cy="5643798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FF0000"/>
                </a:solidFill>
              </a:rPr>
              <a:t>Победителями </a:t>
            </a:r>
            <a:r>
              <a:rPr lang="ru-RU" sz="2000" b="1" i="1" dirty="0">
                <a:solidFill>
                  <a:srgbClr val="FF0000"/>
                </a:solidFill>
              </a:rPr>
              <a:t>отбора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признаются участники отбора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>
              <a:spcBef>
                <a:spcPts val="0"/>
              </a:spcBef>
            </a:pPr>
            <a:r>
              <a:rPr lang="ru-RU" sz="2000" dirty="0"/>
              <a:t>- включенные в рейтинг по результатам ранжирования заявок</a:t>
            </a:r>
            <a:r>
              <a:rPr lang="en-US" sz="2000" dirty="0"/>
              <a:t>;</a:t>
            </a:r>
          </a:p>
          <a:p>
            <a:pPr algn="just">
              <a:spcBef>
                <a:spcPts val="0"/>
              </a:spcBef>
            </a:pPr>
            <a:r>
              <a:rPr lang="ru-RU" sz="2000" dirty="0"/>
              <a:t>- в пределах предельного количества победителей отбора, указанного в объявлении (в случае его установления)</a:t>
            </a:r>
            <a:r>
              <a:rPr lang="en-US" sz="2000" dirty="0"/>
              <a:t>;</a:t>
            </a:r>
            <a:endParaRPr lang="ru-RU" sz="2000" dirty="0"/>
          </a:p>
          <a:p>
            <a:pPr algn="just">
              <a:spcBef>
                <a:spcPts val="0"/>
              </a:spcBef>
            </a:pPr>
            <a:r>
              <a:rPr lang="ru-RU" sz="2000" dirty="0"/>
              <a:t>- в пределах объема распределяемой субсидии.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FF0000"/>
                </a:solidFill>
              </a:rPr>
              <a:t>Порядок </a:t>
            </a:r>
            <a:r>
              <a:rPr lang="ru-RU" sz="2000" b="1" i="1" dirty="0">
                <a:solidFill>
                  <a:srgbClr val="FF0000"/>
                </a:solidFill>
              </a:rPr>
              <a:t>ранжирования заявок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при </a:t>
            </a:r>
            <a:r>
              <a:rPr lang="ru-RU" sz="2000" dirty="0">
                <a:solidFill>
                  <a:srgbClr val="FF0000"/>
                </a:solidFill>
              </a:rPr>
              <a:t>запросе предложений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ru-RU" sz="2000" dirty="0"/>
              <a:t>исходя из соответствия участников отбора категориям или категориям и критериям, указанным в объявлении о проведении отбора, и очередности поступления заявок</a:t>
            </a:r>
            <a:r>
              <a:rPr lang="en-US" sz="2000" dirty="0"/>
              <a:t>;</a:t>
            </a:r>
            <a:endParaRPr lang="ru-RU" sz="2000" dirty="0"/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solidFill>
                  <a:srgbClr val="FF0000"/>
                </a:solidFill>
              </a:rPr>
              <a:t>при </a:t>
            </a:r>
            <a:r>
              <a:rPr lang="ru-RU" sz="2000" dirty="0">
                <a:solidFill>
                  <a:srgbClr val="FF0000"/>
                </a:solidFill>
              </a:rPr>
              <a:t>конкурсе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 </a:t>
            </a:r>
            <a:r>
              <a:rPr lang="ru-RU" sz="2000" dirty="0"/>
              <a:t>исходя из наилучших условий достижения результата предоставления субсидии и характеристик результата (при установлении), </a:t>
            </a:r>
            <a:r>
              <a:rPr lang="ru-RU" sz="2000" i="1" dirty="0"/>
              <a:t>по мере уменьшения полученных баллов по итогам оценки заявок и очередности поступления заявок в случае равенства количества полученных баллов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FF0000"/>
                </a:solidFill>
              </a:rPr>
              <a:t>В </a:t>
            </a:r>
            <a:r>
              <a:rPr lang="ru-RU" sz="2000" b="1" i="1" dirty="0">
                <a:solidFill>
                  <a:srgbClr val="FF0000"/>
                </a:solidFill>
              </a:rPr>
              <a:t>целях завершения отбора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формируется </a:t>
            </a:r>
            <a:r>
              <a:rPr lang="ru-RU" sz="2000" b="1" dirty="0">
                <a:solidFill>
                  <a:srgbClr val="FF0000"/>
                </a:solidFill>
              </a:rPr>
              <a:t>протокол подведения итогов отбора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, включающий следующую информацию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</a:t>
            </a:r>
            <a:r>
              <a:rPr lang="ru-RU" sz="2000" dirty="0" smtClean="0"/>
              <a:t>ее </a:t>
            </a:r>
            <a:r>
              <a:rPr lang="ru-RU" sz="2000" dirty="0"/>
              <a:t>количество набранных участником отбора баллов, а также количество баллов по каждому критерию оценки</a:t>
            </a:r>
            <a:r>
              <a:rPr lang="en-US" sz="2000" dirty="0"/>
              <a:t>;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/>
              <a:t>победители </a:t>
            </a:r>
            <a:r>
              <a:rPr lang="ru-RU" sz="2000" dirty="0"/>
              <a:t>отбора с указанием распределенной им суммы субсидии</a:t>
            </a:r>
            <a:r>
              <a:rPr lang="en-US" sz="2000" dirty="0"/>
              <a:t>;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/>
              <a:t>информация </a:t>
            </a:r>
            <a:r>
              <a:rPr lang="ru-RU" sz="2000" dirty="0"/>
              <a:t>об отклонении заявок с указанием оснований для их отклонения (несоответствие участника отбора требованиям, недостоверность представленной информации, набранный балл меньше проходного).</a:t>
            </a:r>
          </a:p>
          <a:p>
            <a:pPr algn="just"/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2319647" y="547758"/>
            <a:ext cx="8104265" cy="424732"/>
          </a:xfrm>
          <a:prstGeom prst="rect">
            <a:avLst/>
          </a:prstGeom>
          <a:solidFill>
            <a:srgbClr val="00B050"/>
          </a:solidFill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Montserrat" pitchFamily="2" charset="-52"/>
              </a:rPr>
              <a:t>5. Определение победителей</a:t>
            </a:r>
            <a:endParaRPr lang="ru-RU" dirty="0" smtClean="0">
              <a:solidFill>
                <a:schemeClr val="bg1"/>
              </a:solidFill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5228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>
            <a:spLocks noGrp="1"/>
          </p:cNvSpPr>
          <p:nvPr>
            <p:ph idx="4294967295"/>
          </p:nvPr>
        </p:nvSpPr>
        <p:spPr>
          <a:xfrm>
            <a:off x="284813" y="1484026"/>
            <a:ext cx="11332564" cy="4626262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Объем субсидии распределяется между победителями отбора </a:t>
            </a:r>
            <a:r>
              <a:rPr lang="ru-RU" sz="2000" b="1" dirty="0">
                <a:solidFill>
                  <a:srgbClr val="FF0000"/>
                </a:solidFill>
              </a:rPr>
              <a:t>одним из следующих способов</a:t>
            </a:r>
            <a:r>
              <a:rPr lang="en-US" sz="2000" dirty="0">
                <a:solidFill>
                  <a:srgbClr val="FF0000"/>
                </a:solidFill>
              </a:rPr>
              <a:t>:</a:t>
            </a:r>
            <a:endParaRPr lang="ru-RU" sz="2000" dirty="0">
              <a:solidFill>
                <a:srgbClr val="FF0000"/>
              </a:solidFill>
            </a:endParaRPr>
          </a:p>
          <a:p>
            <a:pPr algn="just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участникам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отбора, распределяется объем субсидии, </a:t>
            </a:r>
            <a:r>
              <a:rPr lang="ru-RU" sz="2000" i="1" dirty="0">
                <a:solidFill>
                  <a:srgbClr val="FF0000"/>
                </a:solidFill>
              </a:rPr>
              <a:t>равный значению объема, указанному ими в заявке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но </a:t>
            </a:r>
            <a:r>
              <a:rPr lang="ru-RU" sz="2000" i="1" dirty="0">
                <a:solidFill>
                  <a:srgbClr val="FF0000"/>
                </a:solidFill>
              </a:rPr>
              <a:t>не выше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максимального размера субсидии, в порядке </a:t>
            </a:r>
            <a:r>
              <a:rPr lang="ru-RU" sz="2000" i="1" dirty="0">
                <a:solidFill>
                  <a:srgbClr val="FF0000"/>
                </a:solidFill>
              </a:rPr>
              <a:t>убывания места</a:t>
            </a:r>
            <a:r>
              <a:rPr lang="ru-RU" sz="2000" dirty="0">
                <a:solidFill>
                  <a:srgbClr val="FF0000"/>
                </a:solidFill>
              </a:rPr>
              <a:t> в рейтинге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до распределения всего объема субсидии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каждому </a:t>
            </a:r>
            <a:r>
              <a:rPr lang="ru-RU" sz="2000" dirty="0">
                <a:solidFill>
                  <a:srgbClr val="FF0000"/>
                </a:solidFill>
              </a:rPr>
              <a:t>участнику отбора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включенному в рейтинг, распределяется объем субсидии, </a:t>
            </a:r>
            <a:r>
              <a:rPr lang="ru-RU" sz="2000" dirty="0">
                <a:solidFill>
                  <a:srgbClr val="FF0000"/>
                </a:solidFill>
              </a:rPr>
              <a:t>пропорциональный объему, указанному им в заявке, к общему объему субсидии, запрашиваемому всеми участниками отбора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включенными в рейтинг, но не выше объема, указанного им в заявке, и максимального размера субсидии, определенного объявлением о проведении отбора (при установлении максимального размера субсидии)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каждому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участнику отбора, включенному в рейтинг, распределяется объем субсидии, </a:t>
            </a:r>
            <a:r>
              <a:rPr lang="ru-RU" sz="2000" dirty="0">
                <a:solidFill>
                  <a:srgbClr val="FF0000"/>
                </a:solidFill>
              </a:rPr>
              <a:t>пропорциональный количеству набранных им баллов к общему количеству баллов, набранных участниками отбора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включенными в рейтинг, но </a:t>
            </a:r>
            <a:r>
              <a:rPr lang="ru-RU" sz="2000" i="1" dirty="0">
                <a:solidFill>
                  <a:srgbClr val="FF0000"/>
                </a:solidFill>
              </a:rPr>
              <a:t>не выше объёма,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указанного им в заявке, и не выше </a:t>
            </a:r>
            <a:r>
              <a:rPr lang="ru-RU" sz="2000" i="1" dirty="0">
                <a:solidFill>
                  <a:srgbClr val="FF0000"/>
                </a:solidFill>
              </a:rPr>
              <a:t>максимального размера субсидии</a:t>
            </a:r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 idx="4294967295"/>
          </p:nvPr>
        </p:nvSpPr>
        <p:spPr>
          <a:xfrm>
            <a:off x="2746375" y="734578"/>
            <a:ext cx="6664325" cy="424732"/>
          </a:xfrm>
          <a:prstGeom prst="rect">
            <a:avLst/>
          </a:prstGeom>
          <a:solidFill>
            <a:srgbClr val="00B050"/>
          </a:solidFill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Montserrat" pitchFamily="2" charset="-52"/>
              </a:rPr>
              <a:t>6. Распределение объема субсидии</a:t>
            </a:r>
            <a:endParaRPr lang="ru-RU" dirty="0" smtClean="0">
              <a:solidFill>
                <a:schemeClr val="bg1"/>
              </a:solidFill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88474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23929" y="6355075"/>
            <a:ext cx="1318879" cy="5029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39">
              <a:defRPr/>
            </a:pPr>
            <a:endParaRPr lang="ru-RU" sz="24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74102" y="116463"/>
            <a:ext cx="10394036" cy="586319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+mn-lt"/>
                <a:ea typeface="Arial"/>
                <a:cs typeface="Arial" panose="020B0604020202020204" pitchFamily="34" charset="0"/>
                <a:sym typeface="Arial"/>
              </a:rPr>
              <a:t>Единые правила предоставления субсидий</a:t>
            </a:r>
            <a:endParaRPr lang="ru-RU" sz="2400" b="1" dirty="0">
              <a:latin typeface="+mn-lt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410547" y="1427793"/>
            <a:ext cx="184731" cy="995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5867" b="1" dirty="0">
              <a:solidFill>
                <a:srgbClr val="006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Rectangle 128"/>
          <p:cNvSpPr/>
          <p:nvPr/>
        </p:nvSpPr>
        <p:spPr>
          <a:xfrm>
            <a:off x="623207" y="702782"/>
            <a:ext cx="110906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1D1D07"/>
                </a:solidFill>
                <a:cs typeface="Arial" panose="020B0604020202020204" pitchFamily="34" charset="0"/>
              </a:rPr>
              <a:t>НЕ распространяются в отношении:</a:t>
            </a:r>
            <a:endParaRPr lang="en-US" sz="2000" b="1" dirty="0">
              <a:solidFill>
                <a:srgbClr val="1D1D07"/>
              </a:solidFill>
              <a:cs typeface="Arial" panose="020B0604020202020204" pitchFamily="34" charset="0"/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542225" y="1054602"/>
            <a:ext cx="11252647" cy="5191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89" indent="-228589" algn="just"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endParaRPr lang="ru-RU" sz="133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589" indent="-228589"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cs typeface="Arial" panose="020B0604020202020204" pitchFamily="34" charset="0"/>
              </a:rPr>
              <a:t>субсидий в целях реализации соглашений о ГЧП (МЧП), концессионных соглашений;</a:t>
            </a:r>
          </a:p>
          <a:p>
            <a:pPr marL="228589" indent="-228589"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endParaRPr lang="ru-RU" sz="2000" dirty="0" smtClean="0">
              <a:cs typeface="Arial" panose="020B0604020202020204" pitchFamily="34" charset="0"/>
            </a:endParaRPr>
          </a:p>
          <a:p>
            <a:pPr marL="228589" indent="-228589"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cs typeface="Arial" panose="020B0604020202020204" pitchFamily="34" charset="0"/>
              </a:rPr>
              <a:t>c</a:t>
            </a:r>
            <a:r>
              <a:rPr lang="ru-RU" sz="2000" dirty="0" err="1" smtClean="0">
                <a:cs typeface="Arial" panose="020B0604020202020204" pitchFamily="34" charset="0"/>
              </a:rPr>
              <a:t>убсидий</a:t>
            </a:r>
            <a:r>
              <a:rPr lang="ru-RU" sz="2000" dirty="0" smtClean="0">
                <a:cs typeface="Arial" panose="020B0604020202020204" pitchFamily="34" charset="0"/>
              </a:rPr>
              <a:t> в целях государственной поддержки  проектов о СЗПК;</a:t>
            </a:r>
          </a:p>
          <a:p>
            <a:pPr marL="228589" indent="-228589"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endParaRPr lang="ru-RU" sz="2000" dirty="0" smtClean="0">
              <a:cs typeface="Arial" panose="020B0604020202020204" pitchFamily="34" charset="0"/>
            </a:endParaRPr>
          </a:p>
          <a:p>
            <a:pPr marL="228589" indent="-228589" algn="just"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cs typeface="Arial" panose="020B0604020202020204" pitchFamily="34" charset="0"/>
              </a:rPr>
              <a:t>субсидий  юридическим лицам,  предусмотренных пунктами 8 и 8.1 статьи 78 БК; </a:t>
            </a:r>
          </a:p>
          <a:p>
            <a:pPr marL="228589" indent="-228589"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endParaRPr lang="ru-RU" sz="2000" dirty="0" smtClean="0">
              <a:cs typeface="Arial" panose="020B0604020202020204" pitchFamily="34" charset="0"/>
            </a:endParaRPr>
          </a:p>
          <a:p>
            <a:pPr marL="228589" indent="-228589" algn="just"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cs typeface="Arial" panose="020B0604020202020204" pitchFamily="34" charset="0"/>
              </a:rPr>
              <a:t>c</a:t>
            </a:r>
            <a:r>
              <a:rPr lang="ru-RU" sz="2000" dirty="0" err="1" smtClean="0">
                <a:cs typeface="Arial" panose="020B0604020202020204" pitchFamily="34" charset="0"/>
              </a:rPr>
              <a:t>убсидий</a:t>
            </a:r>
            <a:r>
              <a:rPr lang="ru-RU" sz="2000" dirty="0" smtClean="0">
                <a:cs typeface="Arial" panose="020B0604020202020204" pitchFamily="34" charset="0"/>
              </a:rPr>
              <a:t> государственным  (муниципальным) учреждениям, за исключением грантов в форме субсидий;</a:t>
            </a:r>
          </a:p>
          <a:p>
            <a:pPr marL="228589" indent="-228589"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endParaRPr lang="en-US" sz="2000" dirty="0" smtClean="0">
              <a:cs typeface="Arial" panose="020B0604020202020204" pitchFamily="34" charset="0"/>
            </a:endParaRPr>
          </a:p>
          <a:p>
            <a:pPr marL="228589" indent="-228589" algn="just"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r>
              <a:rPr lang="ru-RU" sz="2000" dirty="0" smtClean="0"/>
              <a:t>грантов </a:t>
            </a:r>
            <a:r>
              <a:rPr lang="ru-RU" sz="2000" dirty="0"/>
              <a:t>в форме субсидий, порядок предоставления которых определен решением Президента </a:t>
            </a:r>
            <a:r>
              <a:rPr lang="ru-RU" sz="2000" dirty="0" smtClean="0"/>
              <a:t>РФ в </a:t>
            </a:r>
            <a:r>
              <a:rPr lang="ru-RU" sz="2000" dirty="0"/>
              <a:t>соответствии с </a:t>
            </a:r>
            <a:r>
              <a:rPr lang="ru-RU" sz="2000" dirty="0" smtClean="0"/>
              <a:t>п. </a:t>
            </a:r>
            <a:r>
              <a:rPr lang="ru-RU" sz="2000" dirty="0"/>
              <a:t>7 </a:t>
            </a:r>
            <a:r>
              <a:rPr lang="ru-RU" sz="2000" dirty="0" smtClean="0"/>
              <a:t>ст. 78  и п. </a:t>
            </a:r>
            <a:r>
              <a:rPr lang="ru-RU" sz="2000" dirty="0"/>
              <a:t>4 </a:t>
            </a:r>
            <a:r>
              <a:rPr lang="ru-RU" sz="2000" dirty="0" smtClean="0"/>
              <a:t>ст. 78</a:t>
            </a:r>
            <a:r>
              <a:rPr lang="ru-RU" sz="2000" baseline="30000" dirty="0" smtClean="0"/>
              <a:t>1</a:t>
            </a:r>
            <a:r>
              <a:rPr lang="ru-RU" sz="2000" dirty="0" smtClean="0"/>
              <a:t>  БК РФ;</a:t>
            </a:r>
          </a:p>
          <a:p>
            <a:pPr marL="228589" indent="-228589">
              <a:buClr>
                <a:prstClr val="black"/>
              </a:buClr>
              <a:buFont typeface="Arial" panose="020B0604020202020204" pitchFamily="34" charset="0"/>
              <a:buChar char="•"/>
              <a:defRPr/>
            </a:pPr>
            <a:endParaRPr lang="ru-RU" sz="2000" dirty="0" smtClean="0"/>
          </a:p>
          <a:p>
            <a:pPr marL="342900" indent="-342900" algn="just">
              <a:buClr>
                <a:prstClr val="black"/>
              </a:buClr>
              <a:buFont typeface="Wingdings" panose="05000000000000000000" pitchFamily="2" charset="2"/>
              <a:buChar char="Ø"/>
              <a:defRPr/>
            </a:pPr>
            <a:r>
              <a:rPr lang="ru-RU" sz="2000" dirty="0" smtClean="0"/>
              <a:t>субсидий, грантов в форме субсидий в случае, </a:t>
            </a:r>
            <a:r>
              <a:rPr lang="ru-RU" sz="2000" b="1" dirty="0" smtClean="0">
                <a:solidFill>
                  <a:srgbClr val="0070C0"/>
                </a:solidFill>
              </a:rPr>
              <a:t>если законом субъекта РФ </a:t>
            </a:r>
            <a:r>
              <a:rPr lang="ru-RU" sz="2000" dirty="0" smtClean="0"/>
              <a:t>(</a:t>
            </a:r>
            <a:r>
              <a:rPr lang="ru-RU" sz="2000" b="1" dirty="0" smtClean="0">
                <a:solidFill>
                  <a:srgbClr val="0070C0"/>
                </a:solidFill>
              </a:rPr>
              <a:t>муниципальным правовым актом</a:t>
            </a:r>
            <a:r>
              <a:rPr lang="ru-RU" sz="2000" dirty="0" smtClean="0"/>
              <a:t> представительного органа муниципального образования) </a:t>
            </a:r>
            <a:r>
              <a:rPr lang="ru-RU" sz="2000" b="1" dirty="0" smtClean="0">
                <a:solidFill>
                  <a:srgbClr val="0070C0"/>
                </a:solidFill>
              </a:rPr>
              <a:t>не установлены положения о применении </a:t>
            </a:r>
            <a:r>
              <a:rPr lang="ru-RU" sz="2000" dirty="0" smtClean="0">
                <a:solidFill>
                  <a:srgbClr val="FF0000"/>
                </a:solidFill>
              </a:rPr>
              <a:t>Единых правил</a:t>
            </a:r>
            <a:endParaRPr lang="ru-RU" sz="2000" dirty="0"/>
          </a:p>
          <a:p>
            <a:pPr>
              <a:buClr>
                <a:prstClr val="black"/>
              </a:buClr>
              <a:defRPr/>
            </a:pPr>
            <a:endParaRPr lang="ru-RU" dirty="0" smtClean="0"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7354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80260" y="193676"/>
            <a:ext cx="8538358" cy="1827213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04538" y="1558977"/>
            <a:ext cx="10972800" cy="490215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0" dirty="0"/>
              <a:t>Информационное взаимодействие системы «Электронный бюджет» </a:t>
            </a:r>
            <a:r>
              <a:rPr lang="ru-RU" b="0" dirty="0" smtClean="0"/>
              <a:t>обеспечивается </a:t>
            </a:r>
            <a:r>
              <a:rPr lang="ru-RU" b="0" dirty="0"/>
              <a:t>со следующими государственными информационными </a:t>
            </a:r>
            <a:r>
              <a:rPr lang="ru-RU" b="0" dirty="0" smtClean="0"/>
              <a:t>системами (ГИС):</a:t>
            </a:r>
            <a:endParaRPr lang="ru-RU" b="0" dirty="0"/>
          </a:p>
          <a:p>
            <a:pPr marL="285750" indent="-285750" algn="just"/>
            <a:r>
              <a:rPr lang="ru-RU" b="0" dirty="0"/>
              <a:t>государственная информационная система </a:t>
            </a:r>
            <a:r>
              <a:rPr lang="ru-RU" b="0" dirty="0" smtClean="0"/>
              <a:t>промышленности</a:t>
            </a:r>
            <a:r>
              <a:rPr lang="ru-RU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ru-RU" sz="2000" dirty="0">
                <a:solidFill>
                  <a:srgbClr val="FF0000"/>
                </a:solidFill>
              </a:rPr>
              <a:t>Минпромторг России</a:t>
            </a:r>
            <a:r>
              <a:rPr lang="ru-RU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);</a:t>
            </a:r>
            <a:endParaRPr lang="ru-RU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/>
            <a:r>
              <a:rPr lang="ru-RU" b="0" dirty="0"/>
              <a:t>федеральная государственная автоматизированная информационная система «Одно окно» </a:t>
            </a:r>
            <a:r>
              <a:rPr lang="ru-RU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ru-RU" sz="2000" dirty="0">
                <a:solidFill>
                  <a:srgbClr val="FF0000"/>
                </a:solidFill>
              </a:rPr>
              <a:t>АО «Российский экспортный центр», Минпромторг России</a:t>
            </a:r>
            <a:r>
              <a:rPr lang="en-US" sz="2000" dirty="0">
                <a:solidFill>
                  <a:srgbClr val="FF0000"/>
                </a:solidFill>
              </a:rPr>
              <a:t>; </a:t>
            </a:r>
            <a:r>
              <a:rPr lang="ru-RU" sz="2000" dirty="0">
                <a:solidFill>
                  <a:srgbClr val="FF0000"/>
                </a:solidFill>
              </a:rPr>
              <a:t>Минсельхоз России</a:t>
            </a:r>
            <a:r>
              <a:rPr lang="ru-RU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);</a:t>
            </a:r>
            <a:endParaRPr lang="ru-RU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/>
            <a:r>
              <a:rPr lang="ru-RU" b="0" dirty="0"/>
              <a:t>федеральная государственная автоматизированная информационная </a:t>
            </a:r>
            <a:r>
              <a:rPr lang="ru-RU" b="0" dirty="0" smtClean="0"/>
              <a:t>система «</a:t>
            </a:r>
            <a:r>
              <a:rPr lang="ru-RU" b="0" dirty="0"/>
              <a:t>Молодежь России</a:t>
            </a:r>
            <a:r>
              <a:rPr lang="ru-RU" b="0" dirty="0" smtClean="0"/>
              <a:t>», </a:t>
            </a:r>
            <a:r>
              <a:rPr lang="ru-RU" b="0" dirty="0"/>
              <a:t>обеспечивающая реализацию молодежной политики </a:t>
            </a:r>
            <a:r>
              <a:rPr lang="ru-RU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ru-RU" sz="2000" dirty="0">
                <a:solidFill>
                  <a:srgbClr val="FF0000"/>
                </a:solidFill>
              </a:rPr>
              <a:t>Росмолодежь</a:t>
            </a:r>
            <a:r>
              <a:rPr lang="ru-RU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ru-RU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/>
            <a:r>
              <a:rPr lang="ru-RU" b="0" dirty="0" smtClean="0"/>
              <a:t>государственные </a:t>
            </a:r>
            <a:r>
              <a:rPr lang="ru-RU" b="0" dirty="0"/>
              <a:t>информационные системы субъектов </a:t>
            </a:r>
            <a:r>
              <a:rPr lang="ru-RU" b="0" dirty="0" smtClean="0"/>
              <a:t>РФ </a:t>
            </a:r>
            <a:r>
              <a:rPr lang="ru-RU" b="0" dirty="0"/>
              <a:t>в соответствии с частью 5 статьи </a:t>
            </a:r>
            <a:r>
              <a:rPr lang="ru-RU" b="0" dirty="0" smtClean="0"/>
              <a:t>78.5 БК РФ</a:t>
            </a:r>
            <a:r>
              <a:rPr lang="ru-RU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ru-RU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2233534" y="149090"/>
            <a:ext cx="8104265" cy="1137876"/>
          </a:xfrm>
          <a:prstGeom prst="rect">
            <a:avLst/>
          </a:prstGeom>
          <a:solidFill>
            <a:srgbClr val="00B050"/>
          </a:solidFill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Montserrat" pitchFamily="2" charset="-52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Montserrat" pitchFamily="2" charset="-52"/>
              </a:rPr>
              <a:t>Взаимодействие системы «Электронный бюджет» с иными системами</a:t>
            </a:r>
            <a:endParaRPr lang="ru-RU" dirty="0" smtClean="0">
              <a:solidFill>
                <a:schemeClr val="bg1"/>
              </a:solidFill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96090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39645" y="1888761"/>
            <a:ext cx="11272603" cy="4516802"/>
          </a:xfrm>
        </p:spPr>
        <p:txBody>
          <a:bodyPr>
            <a:normAutofit/>
          </a:bodyPr>
          <a:lstStyle/>
          <a:p>
            <a:pPr marL="285750" indent="-285750" algn="just"/>
            <a:r>
              <a:rPr lang="ru-RU" sz="2400" b="1" i="1" dirty="0" smtClean="0"/>
              <a:t>о </a:t>
            </a:r>
            <a:r>
              <a:rPr lang="ru-RU" sz="2400" b="1" i="1" dirty="0"/>
              <a:t>субсидиях</a:t>
            </a:r>
            <a:r>
              <a:rPr lang="ru-RU" sz="2400" b="0" dirty="0"/>
              <a:t>, предоставляемых из бюджетов бюджетной системы Российской Федерации;</a:t>
            </a:r>
          </a:p>
          <a:p>
            <a:pPr marL="285750" indent="-285750" algn="just"/>
            <a:r>
              <a:rPr lang="ru-RU" sz="2400" b="1" i="1" dirty="0" smtClean="0"/>
              <a:t>об </a:t>
            </a:r>
            <a:r>
              <a:rPr lang="ru-RU" sz="2400" b="1" i="1" dirty="0"/>
              <a:t>отборах получателей субсидий </a:t>
            </a:r>
            <a:r>
              <a:rPr lang="ru-RU" sz="2400" b="0" dirty="0"/>
              <a:t>(объявления об отборе/отмене отбора), предоставляемых из бюджетов бюджетной системы </a:t>
            </a:r>
            <a:r>
              <a:rPr lang="ru-RU" sz="2400" b="0" dirty="0" smtClean="0"/>
              <a:t>РФ;</a:t>
            </a:r>
            <a:endParaRPr lang="ru-RU" sz="2400" b="0" dirty="0"/>
          </a:p>
          <a:p>
            <a:pPr marL="285750" indent="-285750" algn="just"/>
            <a:r>
              <a:rPr lang="ru-RU" sz="2400" b="1" i="1" dirty="0"/>
              <a:t>указатели страниц сайта </a:t>
            </a:r>
            <a:r>
              <a:rPr lang="ru-RU" sz="2400" b="0" dirty="0"/>
              <a:t>в информационно-телекоммуникационной сети «Интернет», на котором обеспечивается проведение </a:t>
            </a:r>
            <a:r>
              <a:rPr lang="ru-RU" sz="2400" b="0" dirty="0" smtClean="0"/>
              <a:t>отбора (</a:t>
            </a:r>
            <a:r>
              <a:rPr lang="ru-RU" sz="2400" b="0" i="1" dirty="0" smtClean="0"/>
              <a:t>для субъектов-«доноров»);</a:t>
            </a:r>
            <a:endParaRPr lang="ru-RU" sz="2400" b="0" i="1" dirty="0"/>
          </a:p>
          <a:p>
            <a:pPr marL="285750" indent="-285750" algn="just"/>
            <a:r>
              <a:rPr lang="ru-RU" sz="2400" b="0" dirty="0"/>
              <a:t>информация </a:t>
            </a:r>
            <a:r>
              <a:rPr lang="ru-RU" sz="2400" b="1" i="1" dirty="0"/>
              <a:t>о заявках участников отборов </a:t>
            </a:r>
            <a:r>
              <a:rPr lang="ru-RU" sz="2400" b="0" dirty="0"/>
              <a:t>получателей субсидий, предоставляемых из бюджетов бюджетной системы </a:t>
            </a:r>
            <a:r>
              <a:rPr lang="ru-RU" sz="2400" b="0" dirty="0" smtClean="0"/>
              <a:t>РФ;</a:t>
            </a:r>
            <a:endParaRPr lang="ru-RU" sz="2400" b="0" dirty="0"/>
          </a:p>
          <a:p>
            <a:pPr marL="285750" indent="-285750" algn="just"/>
            <a:r>
              <a:rPr lang="ru-RU" sz="2400" b="0" dirty="0"/>
              <a:t>информация </a:t>
            </a:r>
            <a:r>
              <a:rPr lang="ru-RU" sz="2400" b="1" i="1" dirty="0"/>
              <a:t>о ходе и результатах отборов </a:t>
            </a:r>
            <a:r>
              <a:rPr lang="ru-RU" sz="2400" b="0" dirty="0"/>
              <a:t>получателей субсидий, предоставляемых из бюджетов </a:t>
            </a:r>
            <a:r>
              <a:rPr lang="ru-RU" sz="2400" b="0" dirty="0" smtClean="0"/>
              <a:t>бюджетной системы РФ. </a:t>
            </a:r>
            <a:endParaRPr lang="ru-RU" sz="2400" b="0" dirty="0"/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 idx="4294967295"/>
          </p:nvPr>
        </p:nvSpPr>
        <p:spPr>
          <a:xfrm>
            <a:off x="2106613" y="784279"/>
            <a:ext cx="7978775" cy="757130"/>
          </a:xfrm>
          <a:prstGeom prst="rect">
            <a:avLst/>
          </a:prstGeom>
          <a:solidFill>
            <a:srgbClr val="00B050"/>
          </a:solidFill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Montserrat" pitchFamily="2" charset="-52"/>
              </a:rPr>
              <a:t>Обмен сведений системы </a:t>
            </a:r>
            <a:r>
              <a:rPr lang="ru-RU" sz="2400" b="1" dirty="0">
                <a:solidFill>
                  <a:schemeClr val="bg1"/>
                </a:solidFill>
                <a:latin typeface="Montserrat" pitchFamily="2" charset="-52"/>
              </a:rPr>
              <a:t>«Электронный бюджет» с иными </a:t>
            </a:r>
            <a:r>
              <a:rPr lang="ru-RU" sz="2400" b="1" dirty="0" smtClean="0">
                <a:solidFill>
                  <a:schemeClr val="bg1"/>
                </a:solidFill>
                <a:latin typeface="Montserrat" pitchFamily="2" charset="-52"/>
              </a:rPr>
              <a:t>системами </a:t>
            </a:r>
            <a:endParaRPr lang="ru-RU" dirty="0" smtClean="0">
              <a:solidFill>
                <a:schemeClr val="bg1"/>
              </a:solidFill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76386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 txBox="1">
            <a:spLocks/>
          </p:cNvSpPr>
          <p:nvPr/>
        </p:nvSpPr>
        <p:spPr>
          <a:xfrm>
            <a:off x="8458200" y="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5511AA-970C-4D24-87C0-819CD0553917}" type="slidenum">
              <a:rPr lang="ru-RU" altLang="ru-RU" sz="1400" b="1">
                <a:solidFill>
                  <a:prstClr val="white"/>
                </a:solidFill>
              </a:rPr>
              <a:pPr/>
              <a:t>42</a:t>
            </a:fld>
            <a:endParaRPr lang="ru-RU" altLang="ru-RU" sz="1400" b="1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3160" y="540608"/>
            <a:ext cx="8732818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41" b="1" dirty="0">
                <a:solidFill>
                  <a:prstClr val="black"/>
                </a:solidFill>
              </a:rPr>
              <a:t>Распространение положений Закона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132283"/>
              </p:ext>
            </p:extLst>
          </p:nvPr>
        </p:nvGraphicFramePr>
        <p:xfrm>
          <a:off x="1587500" y="1471613"/>
          <a:ext cx="8596313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Документ" r:id="rId3" imgW="9755966" imgH="6266447" progId="Word.Document.12">
                  <p:embed/>
                </p:oleObj>
              </mc:Choice>
              <mc:Fallback>
                <p:oleObj name="Документ" r:id="rId3" imgW="9755966" imgH="6266447" progId="Word.Document.12">
                  <p:embed/>
                  <p:pic>
                    <p:nvPicPr>
                      <p:cNvPr id="2" name="Объект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7500" y="1471613"/>
                        <a:ext cx="8596313" cy="548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88743" y="436757"/>
            <a:ext cx="8455474" cy="731480"/>
          </a:xfrm>
          <a:prstGeom prst="rect">
            <a:avLst/>
          </a:prstGeom>
          <a:solidFill>
            <a:srgbClr val="00B050"/>
          </a:solidFill>
          <a:ln>
            <a:solidFill>
              <a:srgbClr val="077A3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Montserrat" pitchFamily="2" charset="-52"/>
              </a:rPr>
              <a:t>Сроки унификации и стандартизации предоставления субсидий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66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153843" y="2217536"/>
            <a:ext cx="7787289" cy="1362075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Предоставление субсидий в соответствии </a:t>
            </a:r>
            <a:r>
              <a:rPr lang="ru-RU" dirty="0"/>
              <a:t>с </a:t>
            </a:r>
            <a:r>
              <a:rPr lang="ru-RU" b="1" dirty="0" smtClean="0"/>
              <a:t>Правилами</a:t>
            </a:r>
            <a:r>
              <a:rPr lang="ru-RU" dirty="0" smtClean="0"/>
              <a:t>, устанавливаемыми </a:t>
            </a:r>
            <a:r>
              <a:rPr lang="ru-RU" b="1" dirty="0" smtClean="0"/>
              <a:t>высшим </a:t>
            </a:r>
            <a:r>
              <a:rPr lang="ru-RU" b="1" dirty="0"/>
              <a:t>исполнительным органом субъекта РФ</a:t>
            </a:r>
            <a:r>
              <a:rPr lang="ru-RU" dirty="0"/>
              <a:t> отдельно по каждой </a:t>
            </a:r>
            <a:r>
              <a:rPr lang="ru-RU" dirty="0" smtClean="0"/>
              <a:t>субсидии </a:t>
            </a:r>
            <a:r>
              <a:rPr lang="ru-RU" b="1" dirty="0" smtClean="0"/>
              <a:t>в соответствии с </a:t>
            </a:r>
            <a:r>
              <a:rPr lang="ru-RU" b="1" dirty="0" smtClean="0">
                <a:solidFill>
                  <a:srgbClr val="007A3E"/>
                </a:solidFill>
              </a:rPr>
              <a:t>Общими требованиям</a:t>
            </a:r>
            <a:r>
              <a:rPr lang="ru-RU" dirty="0" smtClean="0"/>
              <a:t>, определенными Правительством РФ</a:t>
            </a:r>
            <a:endParaRPr lang="ru-RU" sz="1600" i="1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30407" y="976971"/>
            <a:ext cx="1710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b="1" dirty="0">
                <a:latin typeface="Montserrat" pitchFamily="2" charset="-52"/>
                <a:cs typeface="Arial" panose="020B0604020202020204" pitchFamily="34" charset="0"/>
              </a:rPr>
              <a:t>Модель № 1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25254" y="3751060"/>
            <a:ext cx="80444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Montserrat" pitchFamily="2" charset="-52"/>
              </a:rPr>
              <a:t>Проект новых Общих требований содержит положения аналогичные предусмотренными действующими Общими требованиями № 1492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Montserrat" pitchFamily="2" charset="-52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Montserrat" pitchFamily="2" charset="-52"/>
              </a:rPr>
              <a:t>Проект постановления Правительства РФ об утверждении новых Общих требований внесен в Правительство РФ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Montserrat" pitchFamily="2" charset="-5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Montserrat" pitchFamily="2" charset="-52"/>
              </a:rPr>
              <a:t>Вступает в силу с 1 января 2024 года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Montserrat" pitchFamily="2" charset="-5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Montserrat" pitchFamily="2" charset="-52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612972" y="1346303"/>
            <a:ext cx="6869029" cy="609774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Новые Общие требования</a:t>
            </a:r>
          </a:p>
        </p:txBody>
      </p:sp>
    </p:spTree>
    <p:extLst>
      <p:ext uri="{BB962C8B-B14F-4D97-AF65-F5344CB8AC3E}">
        <p14:creationId xmlns:p14="http://schemas.microsoft.com/office/powerpoint/2010/main" val="394961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3">
            <a:extLst>
              <a:ext uri="{FF2B5EF4-FFF2-40B4-BE49-F238E27FC236}">
                <a16:creationId xmlns:a16="http://schemas.microsoft.com/office/drawing/2014/main" id="{F4C5E1B1-50FF-4E78-B6FE-80AB4B677A3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898075" y="1612299"/>
          <a:ext cx="8528655" cy="492269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59501">
                  <a:extLst>
                    <a:ext uri="{9D8B030D-6E8A-4147-A177-3AD203B41FA5}">
                      <a16:colId xmlns:a16="http://schemas.microsoft.com/office/drawing/2014/main" val="2469636251"/>
                    </a:ext>
                  </a:extLst>
                </a:gridCol>
                <a:gridCol w="6969154">
                  <a:extLst>
                    <a:ext uri="{9D8B030D-6E8A-4147-A177-3AD203B41FA5}">
                      <a16:colId xmlns:a16="http://schemas.microsoft.com/office/drawing/2014/main" val="846062270"/>
                    </a:ext>
                  </a:extLst>
                </a:gridCol>
              </a:tblGrid>
              <a:tr h="310802"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400" dirty="0" smtClean="0">
                          <a:latin typeface="Montserrat" pitchFamily="2" charset="-52"/>
                        </a:rPr>
                        <a:t>Требования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к актам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Montserrat" pitchFamily="2" charset="-52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Montserrat" pitchFamily="2" charset="-52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84964928"/>
                  </a:ext>
                </a:extLst>
              </a:tr>
              <a:tr h="130536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Montserrat" pitchFamily="2" charset="-52"/>
                        </a:rPr>
                        <a:t>Условия</a:t>
                      </a:r>
                      <a:r>
                        <a:rPr lang="ru-RU" sz="1200" b="1" baseline="0" dirty="0" smtClean="0">
                          <a:latin typeface="Montserrat" pitchFamily="2" charset="-52"/>
                        </a:rPr>
                        <a:t> предоставления субсидий</a:t>
                      </a:r>
                      <a:endParaRPr lang="ru-RU" sz="1200" b="1" dirty="0">
                        <a:latin typeface="Montserrat" pitchFamily="2" charset="-52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400" kern="1200" dirty="0" smtClean="0">
                          <a:effectLst/>
                          <a:latin typeface="Montserrat" pitchFamily="2" charset="-52"/>
                        </a:rPr>
                        <a:t>Требования к получателям субсидий (участникам отбора)</a:t>
                      </a:r>
                    </a:p>
                    <a:p>
                      <a:pPr marL="285750" indent="-285750" algn="just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400" kern="1200" dirty="0" smtClean="0">
                          <a:effectLst/>
                          <a:latin typeface="Montserrat" pitchFamily="2" charset="-52"/>
                        </a:rPr>
                        <a:t>Требования</a:t>
                      </a:r>
                      <a:r>
                        <a:rPr lang="ru-RU" sz="1400" kern="1200" baseline="0" dirty="0" smtClean="0">
                          <a:effectLst/>
                          <a:latin typeface="Montserrat" pitchFamily="2" charset="-52"/>
                        </a:rPr>
                        <a:t> к проведению проверок на соответствие требованиям и подтверждающим документам</a:t>
                      </a:r>
                    </a:p>
                    <a:p>
                      <a:pPr marL="285750" indent="-285750" algn="just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400" kern="1200" baseline="0" dirty="0" smtClean="0">
                          <a:effectLst/>
                          <a:latin typeface="Montserrat" pitchFamily="2" charset="-52"/>
                        </a:rPr>
                        <a:t>Основания для отказа в предоставлении субсидии</a:t>
                      </a:r>
                    </a:p>
                    <a:p>
                      <a:pPr marL="285750" indent="-285750" algn="just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400" kern="1200" baseline="0" dirty="0" smtClean="0">
                          <a:effectLst/>
                          <a:latin typeface="Montserrat" pitchFamily="2" charset="-52"/>
                        </a:rPr>
                        <a:t>Порядок расчета размера субсидии</a:t>
                      </a:r>
                    </a:p>
                    <a:p>
                      <a:pPr marL="285750" indent="-285750" algn="just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400" kern="1200" baseline="0" dirty="0" smtClean="0">
                          <a:effectLst/>
                          <a:latin typeface="Montserrat" pitchFamily="2" charset="-52"/>
                        </a:rPr>
                        <a:t>Результат предоставления субсидии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Montserrat" pitchFamily="2" charset="-52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92396407"/>
                  </a:ext>
                </a:extLst>
              </a:tr>
              <a:tr h="124912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Montserrat" pitchFamily="2" charset="-52"/>
                        </a:rPr>
                        <a:t>Представление отчетности и осуществление контроля (мониторинга)</a:t>
                      </a:r>
                      <a:endParaRPr lang="ru-RU" sz="1200" b="1" dirty="0">
                        <a:latin typeface="Montserrat" pitchFamily="2" charset="-52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>
                          <a:latin typeface="Montserrat" pitchFamily="2" charset="-52"/>
                        </a:rPr>
                        <a:t>Порядок представления отчетности</a:t>
                      </a:r>
                    </a:p>
                    <a:p>
                      <a:pPr marL="285750" indent="-285750" algn="just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>
                          <a:latin typeface="Montserrat" pitchFamily="2" charset="-52"/>
                        </a:rPr>
                        <a:t>Требование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о проведении мониторинга</a:t>
                      </a:r>
                    </a:p>
                    <a:p>
                      <a:pPr marL="285750" indent="-285750" algn="just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400" baseline="0" dirty="0" smtClean="0">
                          <a:latin typeface="Montserrat" pitchFamily="2" charset="-52"/>
                        </a:rPr>
                        <a:t>Требование об осуществлении контроля за соблюдением условий и порядка предоставления субсидии</a:t>
                      </a:r>
                    </a:p>
                    <a:p>
                      <a:pPr marL="285750" indent="-285750" algn="just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400" baseline="0" dirty="0" smtClean="0">
                          <a:latin typeface="Montserrat" pitchFamily="2" charset="-52"/>
                        </a:rPr>
                        <a:t>Меры ответственности за нарушение</a:t>
                      </a:r>
                      <a:endParaRPr lang="ru-RU" sz="1400" baseline="0" dirty="0" smtClean="0">
                        <a:latin typeface="Montserrat" pitchFamily="2" charset="-52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510816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Montserrat" pitchFamily="2" charset="-52"/>
                        </a:rPr>
                        <a:t>Особенности</a:t>
                      </a:r>
                      <a:r>
                        <a:rPr lang="ru-RU" sz="1200" b="1" baseline="0" dirty="0" smtClean="0">
                          <a:latin typeface="Montserrat" pitchFamily="2" charset="-52"/>
                        </a:rPr>
                        <a:t> предоставления субсидий </a:t>
                      </a:r>
                      <a:endParaRPr lang="ru-RU" sz="1200" b="1" dirty="0">
                        <a:latin typeface="Montserrat" pitchFamily="2" charset="-52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>
                          <a:latin typeface="Montserrat" pitchFamily="2" charset="-52"/>
                        </a:rPr>
                        <a:t>Особенности механизмов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предоставления субсидии – финансовое обеспечение, возмещение затрат (недополученных доходов)</a:t>
                      </a:r>
                      <a:endParaRPr lang="ru-RU" sz="1400" dirty="0" smtClean="0">
                        <a:latin typeface="Montserrat" pitchFamily="2" charset="-52"/>
                      </a:endParaRPr>
                    </a:p>
                    <a:p>
                      <a:pPr marL="285750" indent="-285750" algn="just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>
                          <a:latin typeface="Montserrat" pitchFamily="2" charset="-52"/>
                        </a:rPr>
                        <a:t>Особенности предоставления в различных сферах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(проведение НИОКТР)</a:t>
                      </a:r>
                      <a:endParaRPr lang="ru-RU" sz="1400" dirty="0">
                        <a:latin typeface="Montserrat" pitchFamily="2" charset="-52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87932508"/>
                  </a:ext>
                </a:extLst>
              </a:tr>
              <a:tr h="110193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Montserrat" pitchFamily="2" charset="-52"/>
                        </a:rPr>
                        <a:t>Порядок</a:t>
                      </a:r>
                      <a:r>
                        <a:rPr lang="ru-RU" sz="1200" b="1" baseline="0" dirty="0" smtClean="0">
                          <a:latin typeface="Montserrat" pitchFamily="2" charset="-52"/>
                        </a:rPr>
                        <a:t> проведения отбора </a:t>
                      </a:r>
                      <a:endParaRPr lang="ru-RU" sz="1200" b="1" dirty="0">
                        <a:latin typeface="Montserrat" pitchFamily="2" charset="-52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>
                          <a:latin typeface="Montserrat" pitchFamily="2" charset="-52"/>
                        </a:rPr>
                        <a:t>Общие положения о проведении отбора</a:t>
                      </a:r>
                    </a:p>
                    <a:p>
                      <a:pPr marL="285750" indent="-285750" algn="just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>
                          <a:latin typeface="Montserrat" pitchFamily="2" charset="-52"/>
                        </a:rPr>
                        <a:t>Требования к размещению и содержанию объявления о проведении отбора</a:t>
                      </a:r>
                    </a:p>
                    <a:p>
                      <a:pPr marL="285750" indent="-285750" algn="just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>
                          <a:latin typeface="Montserrat" pitchFamily="2" charset="-52"/>
                        </a:rPr>
                        <a:t>Требования к рассмотрению</a:t>
                      </a:r>
                      <a:r>
                        <a:rPr lang="ru-RU" sz="1400" baseline="0" dirty="0" smtClean="0">
                          <a:latin typeface="Montserrat" pitchFamily="2" charset="-52"/>
                        </a:rPr>
                        <a:t> и оценке заявок участников отбора</a:t>
                      </a:r>
                    </a:p>
                    <a:p>
                      <a:pPr marL="285750" indent="-285750" algn="just">
                        <a:lnSpc>
                          <a:spcPct val="9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400" baseline="0" dirty="0" smtClean="0">
                          <a:latin typeface="Montserrat" pitchFamily="2" charset="-52"/>
                        </a:rPr>
                        <a:t>Особенности проведения отбора в системе «Электронный бюджет» и в ГИС субъектов РФ</a:t>
                      </a:r>
                      <a:endParaRPr lang="ru-RU" sz="1400" dirty="0">
                        <a:latin typeface="Montserrat" pitchFamily="2" charset="-52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77426505"/>
                  </a:ext>
                </a:extLst>
              </a:tr>
            </a:tbl>
          </a:graphicData>
        </a:graphic>
      </p:graphicFrame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735327" y="520996"/>
            <a:ext cx="6855240" cy="712382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  <a:t>Структура Новых Общих требований</a:t>
            </a:r>
          </a:p>
        </p:txBody>
      </p:sp>
    </p:spTree>
    <p:extLst>
      <p:ext uri="{BB962C8B-B14F-4D97-AF65-F5344CB8AC3E}">
        <p14:creationId xmlns:p14="http://schemas.microsoft.com/office/powerpoint/2010/main" val="355941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Montserrat" pitchFamily="2" charset="-52"/>
              </a:rPr>
              <a:t>Сравнение положений новых Общих требований </a:t>
            </a:r>
            <a:r>
              <a:rPr lang="ru-RU" sz="2000" b="1" dirty="0" smtClean="0">
                <a:solidFill>
                  <a:schemeClr val="bg1"/>
                </a:solidFill>
                <a:latin typeface="Montserrat" pitchFamily="2" charset="-52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Montserrat" pitchFamily="2" charset="-52"/>
              </a:rPr>
            </a:br>
            <a:r>
              <a:rPr lang="ru-RU" sz="2000" b="1" dirty="0" smtClean="0">
                <a:solidFill>
                  <a:schemeClr val="bg1"/>
                </a:solidFill>
                <a:latin typeface="Montserrat" pitchFamily="2" charset="-52"/>
              </a:rPr>
              <a:t>и </a:t>
            </a:r>
            <a:r>
              <a:rPr lang="ru-RU" sz="2000" b="1" dirty="0">
                <a:solidFill>
                  <a:schemeClr val="bg1"/>
                </a:solidFill>
                <a:latin typeface="Montserrat" pitchFamily="2" charset="-52"/>
              </a:rPr>
              <a:t>Общих требований № 1492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76800" y="1795512"/>
            <a:ext cx="8240782" cy="4284711"/>
          </a:xfrm>
        </p:spPr>
        <p:txBody>
          <a:bodyPr>
            <a:normAutofit/>
          </a:bodyPr>
          <a:lstStyle/>
          <a:p>
            <a:pPr marL="342900" indent="-342900" algn="just">
              <a:buAutoNum type="arabicPeriod"/>
            </a:pPr>
            <a:r>
              <a:rPr lang="ru-RU" sz="1600" dirty="0"/>
              <a:t>Установлены положения, определяющие особенности </a:t>
            </a:r>
            <a:r>
              <a:rPr lang="ru-RU" sz="1600" b="1" dirty="0"/>
              <a:t>проведения отбора </a:t>
            </a:r>
            <a:r>
              <a:rPr lang="ru-RU" sz="1600" dirty="0"/>
              <a:t>получателей субсидии в системе «Электронный бюджет» (более детальные требования к порядку проведения отбора)</a:t>
            </a:r>
          </a:p>
          <a:p>
            <a:pPr marL="342900" indent="-342900" algn="just">
              <a:buAutoNum type="arabicPeriod"/>
            </a:pPr>
            <a:r>
              <a:rPr lang="ru-RU" sz="1600" dirty="0"/>
              <a:t>Установлены особенности предоставления </a:t>
            </a:r>
            <a:r>
              <a:rPr lang="ru-RU" sz="1600" b="1" dirty="0"/>
              <a:t>субсидий из бюджетов с высокой долговой устойчивостью</a:t>
            </a:r>
            <a:r>
              <a:rPr lang="ru-RU" sz="1600" dirty="0"/>
              <a:t>* -</a:t>
            </a:r>
            <a:r>
              <a:rPr lang="ru-RU" sz="1400" dirty="0"/>
              <a:t> </a:t>
            </a:r>
            <a:r>
              <a:rPr lang="ru-RU" sz="1600" b="1" dirty="0"/>
              <a:t>возможность не устанавливать требование</a:t>
            </a:r>
            <a:r>
              <a:rPr lang="ru-RU" sz="1600" dirty="0"/>
              <a:t>:</a:t>
            </a:r>
          </a:p>
          <a:p>
            <a:pPr algn="just"/>
            <a:r>
              <a:rPr lang="ru-RU" sz="1500" dirty="0"/>
              <a:t>а) о предоставлении отчета о достижении результата предоставления субсидии не реже раза квартал</a:t>
            </a:r>
            <a:r>
              <a:rPr lang="ru-RU" sz="1500" b="1" dirty="0"/>
              <a:t>;</a:t>
            </a:r>
          </a:p>
          <a:p>
            <a:pPr algn="just"/>
            <a:r>
              <a:rPr lang="ru-RU" sz="1500" dirty="0"/>
              <a:t>б) о предоставлении отчета о расходах в отношении субсидий некоммерческим организациям;</a:t>
            </a:r>
          </a:p>
          <a:p>
            <a:pPr algn="just"/>
            <a:r>
              <a:rPr lang="ru-RU" sz="1500" dirty="0"/>
              <a:t>в) о перечислении субсидий на возмещение в срок не позднее 10 </a:t>
            </a:r>
            <a:r>
              <a:rPr lang="ru-RU" sz="1500" dirty="0" err="1"/>
              <a:t>р.д</a:t>
            </a:r>
            <a:r>
              <a:rPr lang="ru-RU" sz="1500" dirty="0"/>
              <a:t>. после принятия решения о предоставлении субсидии;</a:t>
            </a:r>
          </a:p>
          <a:p>
            <a:pPr algn="just"/>
            <a:r>
              <a:rPr lang="ru-RU" sz="1500" dirty="0"/>
              <a:t>г) о проведении мониторинга достижения результатов предоставления субсидии, о возврате субсидии в случае </a:t>
            </a:r>
            <a:r>
              <a:rPr lang="ru-RU" sz="1500" dirty="0" err="1"/>
              <a:t>недостижения</a:t>
            </a:r>
            <a:r>
              <a:rPr lang="ru-RU" sz="1500" dirty="0"/>
              <a:t> результата, о соответствии результатов предоставления субсидии требованию конкретности и измеримости </a:t>
            </a:r>
            <a:r>
              <a:rPr lang="ru-RU" sz="1500" i="1" dirty="0"/>
              <a:t>(в отношении грантов в форме субсидий в социально-культурной сфере, субсидий на возмещение).</a:t>
            </a:r>
            <a:endParaRPr lang="ru-RU" sz="1900" dirty="0"/>
          </a:p>
        </p:txBody>
      </p:sp>
      <p:sp>
        <p:nvSpPr>
          <p:cNvPr id="9" name="TextBox 8"/>
          <p:cNvSpPr txBox="1"/>
          <p:nvPr/>
        </p:nvSpPr>
        <p:spPr>
          <a:xfrm>
            <a:off x="1724802" y="6080224"/>
            <a:ext cx="8744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i="1" dirty="0">
                <a:solidFill>
                  <a:schemeClr val="bg1">
                    <a:lumMod val="50000"/>
                  </a:schemeClr>
                </a:solidFill>
                <a:latin typeface="Montserrat" pitchFamily="2" charset="-52"/>
              </a:rPr>
              <a:t>* субъекты РФ, в бюджете которых расчетная доля межбюджетных трансфертов из федерального бюджета (за исключением субвенций) в течение двух из трех последних отчетных финансовых лет не превышала 20 % объема собственных доходов консолидированного бюджета субъекта РФ</a:t>
            </a:r>
          </a:p>
        </p:txBody>
      </p:sp>
    </p:spTree>
    <p:extLst>
      <p:ext uri="{BB962C8B-B14F-4D97-AF65-F5344CB8AC3E}">
        <p14:creationId xmlns:p14="http://schemas.microsoft.com/office/powerpoint/2010/main" val="233492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Montserrat" pitchFamily="2" charset="-52"/>
              </a:rPr>
              <a:t>Сравнение положений новых Общих требований </a:t>
            </a:r>
            <a:r>
              <a:rPr lang="ru-RU" sz="2000" b="1" dirty="0" smtClean="0">
                <a:solidFill>
                  <a:schemeClr val="bg1"/>
                </a:solidFill>
                <a:latin typeface="Montserrat" pitchFamily="2" charset="-52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Montserrat" pitchFamily="2" charset="-52"/>
              </a:rPr>
            </a:br>
            <a:r>
              <a:rPr lang="ru-RU" sz="2000" b="1" dirty="0" smtClean="0">
                <a:solidFill>
                  <a:schemeClr val="bg1"/>
                </a:solidFill>
                <a:latin typeface="Montserrat" pitchFamily="2" charset="-52"/>
              </a:rPr>
              <a:t>и </a:t>
            </a:r>
            <a:r>
              <a:rPr lang="ru-RU" sz="2000" b="1" dirty="0">
                <a:solidFill>
                  <a:schemeClr val="bg1"/>
                </a:solidFill>
                <a:latin typeface="Montserrat" pitchFamily="2" charset="-52"/>
              </a:rPr>
              <a:t>Общих требований № 1492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76800" y="1795512"/>
            <a:ext cx="8240782" cy="3684588"/>
          </a:xfrm>
        </p:spPr>
        <p:txBody>
          <a:bodyPr>
            <a:normAutofit/>
          </a:bodyPr>
          <a:lstStyle/>
          <a:p>
            <a:pPr algn="just"/>
            <a:r>
              <a:rPr lang="ru-RU" sz="1600" dirty="0"/>
              <a:t>3. Установлена </a:t>
            </a:r>
            <a:r>
              <a:rPr lang="ru-RU" sz="1600" b="1" dirty="0"/>
              <a:t>возможность не устанавливать </a:t>
            </a:r>
            <a:r>
              <a:rPr lang="ru-RU" sz="1600" dirty="0"/>
              <a:t>требование о проведении мониторинга достижения результатов предоставления субсидии, о возврате субсидии в случае </a:t>
            </a:r>
            <a:r>
              <a:rPr lang="ru-RU" sz="1600" dirty="0" err="1"/>
              <a:t>недостижения</a:t>
            </a:r>
            <a:r>
              <a:rPr lang="ru-RU" sz="1600" dirty="0"/>
              <a:t> результата, о соответствии результатов предоставления субсидии требованию конкретности и измеримости </a:t>
            </a:r>
            <a:r>
              <a:rPr lang="ru-RU" sz="1600" dirty="0" smtClean="0"/>
              <a:t>в </a:t>
            </a:r>
            <a:r>
              <a:rPr lang="ru-RU" sz="1600" dirty="0"/>
              <a:t>отношении </a:t>
            </a:r>
            <a:r>
              <a:rPr lang="ru-RU" sz="1600" dirty="0" smtClean="0"/>
              <a:t>субсидий: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b="1" i="1" dirty="0"/>
              <a:t> </a:t>
            </a:r>
            <a:r>
              <a:rPr lang="ru-RU" sz="1600" b="1" i="1" dirty="0" smtClean="0"/>
              <a:t>    на </a:t>
            </a:r>
            <a:r>
              <a:rPr lang="ru-RU" sz="1600" b="1" i="1" dirty="0"/>
              <a:t>возмещение затрат (недополученных доходов), возникающих в результате государственного регулирования цен (тарифов) и (или) установления льготных тарифов (предоставления льгот</a:t>
            </a:r>
            <a:r>
              <a:rPr lang="ru-RU" sz="1600" i="1" dirty="0"/>
              <a:t>).</a:t>
            </a:r>
          </a:p>
          <a:p>
            <a:pPr algn="just"/>
            <a:endParaRPr lang="ru-RU" sz="1600" i="1" dirty="0"/>
          </a:p>
          <a:p>
            <a:pPr algn="just"/>
            <a:r>
              <a:rPr lang="ru-RU" sz="1600" i="1" dirty="0"/>
              <a:t>В Общих требованиях № 1492 такая особенность предусмотрена </a:t>
            </a:r>
            <a:r>
              <a:rPr lang="ru-RU" sz="1600" b="1" i="1" dirty="0"/>
              <a:t>только</a:t>
            </a:r>
            <a:r>
              <a:rPr lang="ru-RU" sz="1600" i="1" dirty="0"/>
              <a:t> для субсидий из бюджетов с </a:t>
            </a:r>
            <a:r>
              <a:rPr lang="ru-RU" sz="1600" b="1" i="1" dirty="0"/>
              <a:t>высокой долговой устойчивостью</a:t>
            </a:r>
            <a:endParaRPr lang="ru-RU" sz="1600" b="1" dirty="0"/>
          </a:p>
          <a:p>
            <a:pPr marL="342900" indent="-342900" algn="just">
              <a:buAutoNum type="arabicPeriod"/>
            </a:pP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976800" y="5978624"/>
            <a:ext cx="843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i="1" dirty="0">
                <a:solidFill>
                  <a:schemeClr val="bg1">
                    <a:lumMod val="50000"/>
                  </a:schemeClr>
                </a:solidFill>
                <a:latin typeface="Montserrat" pitchFamily="2" charset="-52"/>
              </a:rPr>
              <a:t>* субъекты РФ, в бюджете которых расчетная доля межбюджетных трансфертов из федерального бюджета (за исключением субвенций) в течение двух из трех последних отчетных финансовых лет не превышала 20 % объема собственных доходов консолидированного бюджета субъекта РФ</a:t>
            </a:r>
          </a:p>
        </p:txBody>
      </p:sp>
    </p:spTree>
    <p:extLst>
      <p:ext uri="{BB962C8B-B14F-4D97-AF65-F5344CB8AC3E}">
        <p14:creationId xmlns:p14="http://schemas.microsoft.com/office/powerpoint/2010/main" val="201880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982311" y="2065283"/>
            <a:ext cx="7070835" cy="2014592"/>
          </a:xfrm>
        </p:spPr>
        <p:txBody>
          <a:bodyPr>
            <a:normAutofit/>
          </a:bodyPr>
          <a:lstStyle/>
          <a:p>
            <a:r>
              <a:rPr lang="ru-RU" sz="3150" b="1" dirty="0">
                <a:solidFill>
                  <a:srgbClr val="FF0000"/>
                </a:solidFill>
                <a:latin typeface="Montserrat" pitchFamily="2" charset="-52"/>
              </a:rPr>
              <a:t>Действия финансового органа</a:t>
            </a:r>
          </a:p>
        </p:txBody>
      </p:sp>
      <p:sp>
        <p:nvSpPr>
          <p:cNvPr id="2" name="Текст 1"/>
          <p:cNvSpPr>
            <a:spLocks noGrp="1"/>
          </p:cNvSpPr>
          <p:nvPr>
            <p:ph type="body" idx="4294967295"/>
          </p:nvPr>
        </p:nvSpPr>
        <p:spPr>
          <a:xfrm>
            <a:off x="2703514" y="4551363"/>
            <a:ext cx="7964487" cy="823912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dirty="0">
                <a:solidFill>
                  <a:schemeClr val="bg1"/>
                </a:solidFill>
                <a:latin typeface="Montserrat" pitchFamily="2" charset="-52"/>
              </a:rPr>
              <a:t>Статья 78.5 Бюджетного кодекса Российской Федерации</a:t>
            </a:r>
          </a:p>
        </p:txBody>
      </p:sp>
      <p:sp>
        <p:nvSpPr>
          <p:cNvPr id="5" name="Текст 1"/>
          <p:cNvSpPr txBox="1">
            <a:spLocks/>
          </p:cNvSpPr>
          <p:nvPr/>
        </p:nvSpPr>
        <p:spPr>
          <a:xfrm>
            <a:off x="2218063" y="1005979"/>
            <a:ext cx="7917233" cy="82357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30293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599608" y="539647"/>
            <a:ext cx="10882858" cy="5411448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 smtClean="0"/>
              <a:t>перейти </a:t>
            </a:r>
            <a:r>
              <a:rPr lang="ru-RU" sz="3200" b="1" dirty="0"/>
              <a:t>ли на </a:t>
            </a:r>
            <a:r>
              <a:rPr lang="ru-RU" sz="3200" b="1" dirty="0">
                <a:solidFill>
                  <a:srgbClr val="FF0000"/>
                </a:solidFill>
              </a:rPr>
              <a:t>новые </a:t>
            </a:r>
            <a:r>
              <a:rPr lang="ru-RU" sz="3200" b="1" dirty="0" smtClean="0">
                <a:solidFill>
                  <a:srgbClr val="FF0000"/>
                </a:solidFill>
              </a:rPr>
              <a:t>правила </a:t>
            </a:r>
            <a:r>
              <a:rPr lang="ru-RU" sz="3200" b="1" dirty="0" smtClean="0"/>
              <a:t>предоставления субсидий и </a:t>
            </a:r>
            <a:r>
              <a:rPr lang="ru-RU" sz="3200" b="1" dirty="0" smtClean="0">
                <a:solidFill>
                  <a:srgbClr val="FF0000"/>
                </a:solidFill>
              </a:rPr>
              <a:t>отбора получателей </a:t>
            </a:r>
            <a:r>
              <a:rPr lang="ru-RU" sz="3200" b="1" dirty="0" smtClean="0"/>
              <a:t>субсидий и отменить действующие до 1 января 2024 года порядки предоставления субсидий</a:t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>
                <a:solidFill>
                  <a:srgbClr val="FF0000"/>
                </a:solidFill>
              </a:rPr>
              <a:t>ИЛИ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 smtClean="0">
                <a:solidFill>
                  <a:srgbClr val="FF0000"/>
                </a:solidFill>
              </a:rPr>
              <a:t>сохранить </a:t>
            </a:r>
            <a:r>
              <a:rPr lang="ru-RU" sz="3200" b="1" dirty="0">
                <a:solidFill>
                  <a:srgbClr val="FF0000"/>
                </a:solidFill>
              </a:rPr>
              <a:t>действующее </a:t>
            </a:r>
            <a:r>
              <a:rPr lang="ru-RU" sz="3200" b="1" dirty="0" smtClean="0">
                <a:solidFill>
                  <a:srgbClr val="FF0000"/>
                </a:solidFill>
              </a:rPr>
              <a:t>регулирование </a:t>
            </a:r>
            <a:r>
              <a:rPr lang="ru-RU" sz="3200" b="1" dirty="0" smtClean="0"/>
              <a:t>с внесением изменений в соответствии с новой редакцией Общих требований</a:t>
            </a:r>
            <a:endParaRPr lang="ru-RU" sz="2200" b="1" dirty="0">
              <a:solidFill>
                <a:srgbClr val="FF0000"/>
              </a:solidFill>
              <a:latin typeface="Montserrat" pitchFamily="2" charset="-52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4294967295"/>
          </p:nvPr>
        </p:nvSpPr>
        <p:spPr>
          <a:xfrm>
            <a:off x="2703514" y="4551363"/>
            <a:ext cx="7964487" cy="823912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dirty="0">
                <a:solidFill>
                  <a:schemeClr val="bg1"/>
                </a:solidFill>
                <a:latin typeface="Montserrat" pitchFamily="2" charset="-52"/>
              </a:rPr>
              <a:t>Статья 78.5 Бюджетного кодекса Российской Федерации</a:t>
            </a:r>
          </a:p>
        </p:txBody>
      </p:sp>
      <p:sp>
        <p:nvSpPr>
          <p:cNvPr id="5" name="Текст 1"/>
          <p:cNvSpPr txBox="1">
            <a:spLocks/>
          </p:cNvSpPr>
          <p:nvPr/>
        </p:nvSpPr>
        <p:spPr>
          <a:xfrm>
            <a:off x="2218063" y="1005979"/>
            <a:ext cx="7917233" cy="82357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66561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942" y="294407"/>
            <a:ext cx="11127658" cy="716757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+mn-lt"/>
                <a:cs typeface="Arial" panose="020B0604020202020204" pitchFamily="34" charset="0"/>
              </a:rPr>
              <a:t>Особенности</a:t>
            </a:r>
            <a:r>
              <a:rPr lang="ru-RU" sz="2400" dirty="0" smtClean="0">
                <a:latin typeface="+mn-lt"/>
                <a:cs typeface="Arial" panose="020B0604020202020204" pitchFamily="34" charset="0"/>
              </a:rPr>
              <a:t> применения положений Единых правил о предоставлении субсидий</a:t>
            </a:r>
            <a:endParaRPr lang="ru-RU" sz="2400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377897479"/>
              </p:ext>
            </p:extLst>
          </p:nvPr>
        </p:nvGraphicFramePr>
        <p:xfrm>
          <a:off x="211756" y="1247373"/>
          <a:ext cx="4785503" cy="5291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5562600" y="1805081"/>
            <a:ext cx="6096000" cy="3277820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a typeface="Times New Roman" panose="02020603050405020304" pitchFamily="18" charset="0"/>
              </a:rPr>
              <a:t>Нормативные правовые акты </a:t>
            </a:r>
            <a:r>
              <a:rPr lang="ru-RU" dirty="0" smtClean="0">
                <a:ea typeface="Times New Roman" panose="02020603050405020304" pitchFamily="18" charset="0"/>
              </a:rPr>
              <a:t>субъектов РФ, </a:t>
            </a:r>
            <a:r>
              <a:rPr lang="ru-RU" b="1" dirty="0" smtClean="0">
                <a:ea typeface="Times New Roman" panose="02020603050405020304" pitchFamily="18" charset="0"/>
              </a:rPr>
              <a:t>муниципальные правовые акты  </a:t>
            </a:r>
            <a:r>
              <a:rPr lang="ru-RU" dirty="0" smtClean="0">
                <a:ea typeface="Times New Roman" panose="02020603050405020304" pitchFamily="18" charset="0"/>
              </a:rPr>
              <a:t>о предоставлении </a:t>
            </a:r>
            <a:r>
              <a:rPr lang="ru-RU" dirty="0">
                <a:ea typeface="Times New Roman" panose="02020603050405020304" pitchFamily="18" charset="0"/>
              </a:rPr>
              <a:t>субсидий, </a:t>
            </a:r>
            <a:r>
              <a:rPr lang="ru-RU" dirty="0" smtClean="0">
                <a:ea typeface="Times New Roman" panose="02020603050405020304" pitchFamily="18" charset="0"/>
              </a:rPr>
              <a:t>изданные </a:t>
            </a:r>
            <a:r>
              <a:rPr lang="ru-RU" b="1" dirty="0">
                <a:solidFill>
                  <a:srgbClr val="0070C0"/>
                </a:solidFill>
                <a:ea typeface="Times New Roman" panose="02020603050405020304" pitchFamily="18" charset="0"/>
              </a:rPr>
              <a:t>до 1 января 2024 г</a:t>
            </a:r>
            <a:r>
              <a:rPr lang="ru-RU" b="1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., </a:t>
            </a:r>
            <a:r>
              <a:rPr lang="ru-RU" dirty="0" smtClean="0">
                <a:ea typeface="Times New Roman" panose="02020603050405020304" pitchFamily="18" charset="0"/>
              </a:rPr>
              <a:t>рекомендуется </a:t>
            </a:r>
            <a:r>
              <a:rPr lang="ru-RU" b="1" dirty="0" smtClean="0">
                <a:ea typeface="Times New Roman" panose="02020603050405020304" pitchFamily="18" charset="0"/>
              </a:rPr>
              <a:t>признать утратившими силу </a:t>
            </a:r>
            <a:r>
              <a:rPr lang="ru-RU" b="1" dirty="0">
                <a:solidFill>
                  <a:srgbClr val="0070C0"/>
                </a:solidFill>
                <a:ea typeface="Times New Roman" panose="02020603050405020304" pitchFamily="18" charset="0"/>
              </a:rPr>
              <a:t>после завершения правоотношений</a:t>
            </a:r>
            <a:r>
              <a:rPr lang="ru-RU" dirty="0">
                <a:solidFill>
                  <a:srgbClr val="0070C0"/>
                </a:solidFill>
                <a:ea typeface="Times New Roman" panose="02020603050405020304" pitchFamily="18" charset="0"/>
              </a:rPr>
              <a:t>,</a:t>
            </a:r>
            <a:r>
              <a:rPr lang="ru-RU" dirty="0">
                <a:ea typeface="Times New Roman" panose="02020603050405020304" pitchFamily="18" charset="0"/>
              </a:rPr>
              <a:t> возникших при предоставлении субсидий в соответствии с указанными правовыми актами, в случае если в соответствии с пунктом 2</a:t>
            </a:r>
            <a:r>
              <a:rPr lang="ru-RU" baseline="30000" dirty="0">
                <a:ea typeface="Times New Roman" panose="02020603050405020304" pitchFamily="18" charset="0"/>
              </a:rPr>
              <a:t>1</a:t>
            </a:r>
            <a:r>
              <a:rPr lang="ru-RU" dirty="0">
                <a:ea typeface="Times New Roman" panose="02020603050405020304" pitchFamily="18" charset="0"/>
              </a:rPr>
              <a:t> статьи 78 и пунктом 2</a:t>
            </a:r>
            <a:r>
              <a:rPr lang="ru-RU" baseline="30000" dirty="0">
                <a:ea typeface="Times New Roman" panose="02020603050405020304" pitchFamily="18" charset="0"/>
              </a:rPr>
              <a:t>1</a:t>
            </a:r>
            <a:r>
              <a:rPr lang="ru-RU" dirty="0">
                <a:ea typeface="Times New Roman" panose="02020603050405020304" pitchFamily="18" charset="0"/>
              </a:rPr>
              <a:t> статьи 78</a:t>
            </a:r>
            <a:r>
              <a:rPr lang="ru-RU" baseline="30000" dirty="0">
                <a:ea typeface="Times New Roman" panose="02020603050405020304" pitchFamily="18" charset="0"/>
              </a:rPr>
              <a:t>1</a:t>
            </a:r>
            <a:r>
              <a:rPr lang="ru-RU" dirty="0">
                <a:ea typeface="Times New Roman" panose="02020603050405020304" pitchFamily="18" charset="0"/>
              </a:rPr>
              <a:t> </a:t>
            </a:r>
            <a:r>
              <a:rPr lang="ru-RU" dirty="0" smtClean="0">
                <a:ea typeface="Times New Roman" panose="02020603050405020304" pitchFamily="18" charset="0"/>
              </a:rPr>
              <a:t>БК РФ субсидии </a:t>
            </a:r>
            <a:r>
              <a:rPr lang="ru-RU" dirty="0">
                <a:ea typeface="Times New Roman" panose="02020603050405020304" pitchFamily="18" charset="0"/>
              </a:rPr>
              <a:t>предоставляются из </a:t>
            </a:r>
            <a:r>
              <a:rPr lang="ru-RU" dirty="0" smtClean="0">
                <a:ea typeface="Times New Roman" panose="02020603050405020304" pitchFamily="18" charset="0"/>
              </a:rPr>
              <a:t>бюджета субъекта РФ, </a:t>
            </a:r>
            <a:r>
              <a:rPr lang="ru-RU" dirty="0">
                <a:ea typeface="Times New Roman" panose="02020603050405020304" pitchFamily="18" charset="0"/>
              </a:rPr>
              <a:t>местного бюджета в соответствии </a:t>
            </a:r>
            <a:r>
              <a:rPr lang="ru-RU" dirty="0" smtClean="0">
                <a:ea typeface="Times New Roman" panose="02020603050405020304" pitchFamily="18" charset="0"/>
              </a:rPr>
              <a:t>с Едиными правилами (</a:t>
            </a:r>
            <a:r>
              <a:rPr lang="ru-RU" i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пункт 7</a:t>
            </a:r>
            <a:r>
              <a:rPr lang="ru-RU" dirty="0" smtClean="0">
                <a:ea typeface="Times New Roman" panose="02020603050405020304" pitchFamily="18" charset="0"/>
              </a:rPr>
              <a:t>)</a:t>
            </a:r>
            <a:endParaRPr lang="ru-RU" sz="14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18507" y="1560098"/>
            <a:ext cx="457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0000"/>
              </a:lnSpc>
            </a:pPr>
            <a:r>
              <a:rPr lang="ru-RU" b="1" dirty="0"/>
              <a:t>Единые правила применяются </a:t>
            </a:r>
            <a:r>
              <a:rPr lang="ru-RU" dirty="0"/>
              <a:t>к правоотношениям, возникающим при предоставлении субсидий, </a:t>
            </a:r>
            <a:r>
              <a:rPr lang="ru-RU" b="1" dirty="0">
                <a:solidFill>
                  <a:srgbClr val="0070C0"/>
                </a:solidFill>
              </a:rPr>
              <a:t>бюджетные ассигнования на предоставление которых предусмотрены в соответствующем бюджете </a:t>
            </a:r>
            <a:r>
              <a:rPr lang="ru-RU" dirty="0"/>
              <a:t>бюджетной системы Российской Федерации, </a:t>
            </a:r>
            <a:r>
              <a:rPr lang="ru-RU" b="1" dirty="0">
                <a:solidFill>
                  <a:srgbClr val="0070C0"/>
                </a:solidFill>
              </a:rPr>
              <a:t>начиная с 2024 года </a:t>
            </a:r>
            <a:r>
              <a:rPr lang="ru-RU" dirty="0"/>
              <a:t>(есть </a:t>
            </a:r>
            <a:r>
              <a:rPr lang="ru-RU" dirty="0">
                <a:solidFill>
                  <a:srgbClr val="FF0000"/>
                </a:solidFill>
              </a:rPr>
              <a:t> исключения!! </a:t>
            </a:r>
            <a:r>
              <a:rPr lang="ru-RU" i="1" dirty="0" err="1">
                <a:solidFill>
                  <a:srgbClr val="FF0000"/>
                </a:solidFill>
              </a:rPr>
              <a:t>п.п</a:t>
            </a:r>
            <a:r>
              <a:rPr lang="ru-RU" i="1" dirty="0">
                <a:solidFill>
                  <a:srgbClr val="FF0000"/>
                </a:solidFill>
              </a:rPr>
              <a:t>. 4 и 7</a:t>
            </a:r>
            <a:r>
              <a:rPr lang="ru-RU" dirty="0">
                <a:solidFill>
                  <a:srgbClr val="FF0000"/>
                </a:solidFill>
              </a:rPr>
              <a:t> постановления)</a:t>
            </a:r>
          </a:p>
          <a:p>
            <a:pPr lvl="0">
              <a:lnSpc>
                <a:spcPct val="100000"/>
              </a:lnSpc>
            </a:pPr>
            <a:r>
              <a:rPr lang="ru-RU" dirty="0">
                <a:solidFill>
                  <a:srgbClr val="FF0000"/>
                </a:solidFill>
              </a:rPr>
              <a:t>После завершения правоотношений </a:t>
            </a:r>
            <a:r>
              <a:rPr lang="ru-RU" dirty="0" smtClean="0">
                <a:solidFill>
                  <a:srgbClr val="FF0000"/>
                </a:solidFill>
              </a:rPr>
              <a:t>!!!</a:t>
            </a:r>
          </a:p>
          <a:p>
            <a:pPr lvl="0">
              <a:lnSpc>
                <a:spcPct val="100000"/>
              </a:lnSpc>
            </a:pPr>
            <a:endParaRPr lang="ru-RU" dirty="0">
              <a:solidFill>
                <a:srgbClr val="FF0000"/>
              </a:solidFill>
            </a:endParaRPr>
          </a:p>
          <a:p>
            <a:pPr lvl="0" algn="just"/>
            <a:r>
              <a:rPr lang="ru-RU" b="1" dirty="0"/>
              <a:t>Решения</a:t>
            </a:r>
            <a:r>
              <a:rPr lang="ru-RU" dirty="0"/>
              <a:t> о порядке предоставления субсидий </a:t>
            </a:r>
            <a:r>
              <a:rPr lang="ru-RU" b="1" dirty="0"/>
              <a:t>не утверждаются </a:t>
            </a:r>
            <a:r>
              <a:rPr lang="ru-RU" dirty="0"/>
              <a:t>в отношении субсидий, </a:t>
            </a:r>
            <a:r>
              <a:rPr lang="ru-RU" b="1" dirty="0">
                <a:solidFill>
                  <a:srgbClr val="FF0000"/>
                </a:solidFill>
              </a:rPr>
              <a:t>соглашения о предоставлении которых заключены до 1 января 2024 года.</a:t>
            </a:r>
          </a:p>
          <a:p>
            <a:pPr lvl="0"/>
            <a:r>
              <a:rPr lang="ru-RU" i="1" dirty="0">
                <a:solidFill>
                  <a:srgbClr val="FF0000"/>
                </a:solidFill>
              </a:rPr>
              <a:t>Пункт 46 </a:t>
            </a:r>
            <a:r>
              <a:rPr lang="ru-RU" i="1" dirty="0" smtClean="0">
                <a:solidFill>
                  <a:srgbClr val="FF0000"/>
                </a:solidFill>
              </a:rPr>
              <a:t>Правил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45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4588" y="244210"/>
            <a:ext cx="10515600" cy="71675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Единые правила предоставления субсидии</a:t>
            </a:r>
          </a:p>
        </p:txBody>
      </p:sp>
      <p:pic>
        <p:nvPicPr>
          <p:cNvPr id="7" name="Picture 2" descr="C:\Users\9942\Desktop\Задачи\Презентации\Шаблоны презентаций и иконок\Иконки\Gerb_MinfinRu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41" y="62354"/>
            <a:ext cx="592047" cy="59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Схема 9"/>
          <p:cNvGraphicFramePr/>
          <p:nvPr>
            <p:extLst/>
          </p:nvPr>
        </p:nvGraphicFramePr>
        <p:xfrm>
          <a:off x="549276" y="960967"/>
          <a:ext cx="11110912" cy="5788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69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132" y="52362"/>
            <a:ext cx="11733194" cy="396709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+mn-lt"/>
                <a:cs typeface="Arial" panose="020B0604020202020204" pitchFamily="34" charset="0"/>
              </a:rPr>
              <a:t>Общие условия, применимые ко всем субсидиям </a:t>
            </a:r>
            <a:r>
              <a:rPr lang="ru-RU" sz="2400" dirty="0" smtClean="0">
                <a:latin typeface="+mn-lt"/>
                <a:cs typeface="Arial" panose="020B0604020202020204" pitchFamily="34" charset="0"/>
              </a:rPr>
              <a:t>(1)</a:t>
            </a:r>
            <a:endParaRPr lang="ru-RU" sz="24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8343" y="1110720"/>
            <a:ext cx="11626981" cy="707886"/>
          </a:xfrm>
          <a:prstGeom prst="rect">
            <a:avLst/>
          </a:prstGeom>
          <a:solidFill>
            <a:srgbClr val="FBFCF2"/>
          </a:solidFill>
        </p:spPr>
        <p:txBody>
          <a:bodyPr wrap="square">
            <a:spAutoFit/>
          </a:bodyPr>
          <a:lstStyle/>
          <a:p>
            <a:pPr lvl="0" algn="just"/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О соглашении</a:t>
            </a:r>
            <a:r>
              <a:rPr lang="ru-RU" sz="2400" i="1" dirty="0" smtClean="0">
                <a:solidFill>
                  <a:srgbClr val="FF0000"/>
                </a:solidFill>
              </a:rPr>
              <a:t> (пункты 10-13)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1600" dirty="0" smtClean="0"/>
              <a:t>    </a:t>
            </a:r>
            <a:endParaRPr lang="ru-RU" sz="1400" b="1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4552" y="2806001"/>
            <a:ext cx="11626983" cy="738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О расчете размера субсидии по результатам отбора </a:t>
            </a:r>
            <a:r>
              <a:rPr lang="ru-RU" sz="2400" i="1" dirty="0">
                <a:solidFill>
                  <a:srgbClr val="FF0000"/>
                </a:solidFill>
              </a:rPr>
              <a:t>(пункты </a:t>
            </a:r>
            <a:r>
              <a:rPr lang="ru-RU" sz="2400" i="1" dirty="0" smtClean="0">
                <a:solidFill>
                  <a:srgbClr val="FF0000"/>
                </a:solidFill>
              </a:rPr>
              <a:t>14-15)</a:t>
            </a:r>
            <a:endParaRPr lang="ru-RU" b="1" dirty="0" smtClean="0"/>
          </a:p>
          <a:p>
            <a:pPr lvl="0" algn="just"/>
            <a:r>
              <a:rPr lang="ru-RU" dirty="0" smtClean="0"/>
              <a:t>     </a:t>
            </a:r>
            <a:endParaRPr lang="ru-RU" i="1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8342" y="4729534"/>
            <a:ext cx="11733193" cy="584775"/>
          </a:xfrm>
          <a:prstGeom prst="rect">
            <a:avLst/>
          </a:prstGeom>
          <a:solidFill>
            <a:srgbClr val="FCF2EA"/>
          </a:solidFill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</a:pPr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О перечислении субсидии </a:t>
            </a:r>
            <a:r>
              <a:rPr lang="ru-RU" sz="2400" i="1" dirty="0">
                <a:solidFill>
                  <a:srgbClr val="FF0000"/>
                </a:solidFill>
              </a:rPr>
              <a:t>(пункты </a:t>
            </a:r>
            <a:r>
              <a:rPr lang="ru-RU" sz="2400" i="1" dirty="0" smtClean="0">
                <a:solidFill>
                  <a:srgbClr val="FF0000"/>
                </a:solidFill>
              </a:rPr>
              <a:t>16-17)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0">
              <a:lnSpc>
                <a:spcPct val="80000"/>
              </a:lnSpc>
            </a:pPr>
            <a:r>
              <a:rPr lang="ru-RU" sz="1600" dirty="0" smtClean="0"/>
              <a:t>       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4421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144" y="103021"/>
            <a:ext cx="11580888" cy="396709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+mn-lt"/>
                <a:cs typeface="Arial" panose="020B0604020202020204" pitchFamily="34" charset="0"/>
              </a:rPr>
              <a:t>Общие условия, применимые ко всем субсидиям </a:t>
            </a:r>
            <a:r>
              <a:rPr lang="ru-RU" sz="2000" dirty="0" smtClean="0">
                <a:latin typeface="+mn-lt"/>
                <a:cs typeface="Arial" panose="020B0604020202020204" pitchFamily="34" charset="0"/>
              </a:rPr>
              <a:t>(2)</a:t>
            </a:r>
            <a:endParaRPr lang="ru-RU" sz="20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6142" y="866636"/>
            <a:ext cx="11580889" cy="2154436"/>
          </a:xfrm>
          <a:prstGeom prst="rect">
            <a:avLst/>
          </a:prstGeom>
          <a:solidFill>
            <a:srgbClr val="ECF5FA"/>
          </a:solidFill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Обязательные требования к получателю субсидии: </a:t>
            </a:r>
            <a:r>
              <a:rPr lang="ru-RU" sz="1600" i="1" dirty="0" smtClean="0">
                <a:solidFill>
                  <a:srgbClr val="FF0000"/>
                </a:solidFill>
              </a:rPr>
              <a:t>(пункты 18-19)</a:t>
            </a:r>
          </a:p>
          <a:p>
            <a:pPr lvl="0" algn="just"/>
            <a:r>
              <a:rPr lang="ru-RU" b="1" dirty="0" smtClean="0">
                <a:solidFill>
                  <a:srgbClr val="00B050"/>
                </a:solidFill>
              </a:rPr>
              <a:t>      </a:t>
            </a:r>
            <a:r>
              <a:rPr lang="ru-RU" sz="1600" dirty="0" smtClean="0"/>
              <a:t>не являться </a:t>
            </a:r>
            <a:r>
              <a:rPr lang="ru-RU" sz="1600" b="1" dirty="0" smtClean="0"/>
              <a:t>иностранным юр. лицом</a:t>
            </a:r>
            <a:r>
              <a:rPr lang="ru-RU" sz="1600" dirty="0" smtClean="0"/>
              <a:t>, российским юр. лицом с долей участия иностранных </a:t>
            </a:r>
            <a:r>
              <a:rPr lang="ru-RU" sz="1600" dirty="0" err="1" smtClean="0"/>
              <a:t>юр.лиц</a:t>
            </a:r>
            <a:r>
              <a:rPr lang="ru-RU" sz="1600" dirty="0" smtClean="0"/>
              <a:t> (</a:t>
            </a:r>
            <a:r>
              <a:rPr lang="ru-RU" sz="1600" i="1" dirty="0" smtClean="0"/>
              <a:t>если в </a:t>
            </a:r>
            <a:r>
              <a:rPr lang="ru-RU" sz="1600" i="1" dirty="0" smtClean="0">
                <a:solidFill>
                  <a:srgbClr val="00B050"/>
                </a:solidFill>
              </a:rPr>
              <a:t>решении </a:t>
            </a:r>
            <a:r>
              <a:rPr lang="ru-RU" sz="1600" dirty="0" smtClean="0">
                <a:solidFill>
                  <a:srgbClr val="00B050"/>
                </a:solidFill>
              </a:rPr>
              <a:t>о порядке предоставления субсидии </a:t>
            </a:r>
            <a:r>
              <a:rPr lang="ru-RU" sz="1600" i="1" dirty="0" smtClean="0">
                <a:solidFill>
                  <a:srgbClr val="00B050"/>
                </a:solidFill>
              </a:rPr>
              <a:t>не указан НПА</a:t>
            </a:r>
            <a:r>
              <a:rPr lang="ru-RU" sz="1600" dirty="0" smtClean="0"/>
              <a:t>, на основании которого это положение не применяется);</a:t>
            </a:r>
          </a:p>
          <a:p>
            <a:pPr lvl="0" algn="just"/>
            <a:r>
              <a:rPr lang="ru-RU" sz="1600" dirty="0"/>
              <a:t> </a:t>
            </a:r>
            <a:r>
              <a:rPr lang="ru-RU" sz="1600" dirty="0" smtClean="0"/>
              <a:t>      </a:t>
            </a:r>
            <a:r>
              <a:rPr lang="ru-RU" sz="1600" i="1" dirty="0" smtClean="0"/>
              <a:t>не причастен к </a:t>
            </a:r>
            <a:r>
              <a:rPr lang="ru-RU" sz="1600" b="1" i="1" dirty="0" smtClean="0"/>
              <a:t>экстремистской деятельности </a:t>
            </a:r>
            <a:r>
              <a:rPr lang="ru-RU" sz="1600" i="1" dirty="0" smtClean="0"/>
              <a:t>и распространению оружия массового уничтожения</a:t>
            </a:r>
            <a:r>
              <a:rPr lang="ru-RU" sz="1600" dirty="0" smtClean="0"/>
              <a:t>, </a:t>
            </a:r>
            <a:r>
              <a:rPr lang="ru-RU" sz="1600" i="1" dirty="0" smtClean="0"/>
              <a:t>не является иностранным агентом</a:t>
            </a:r>
            <a:r>
              <a:rPr lang="ru-RU" sz="1600" dirty="0" smtClean="0"/>
              <a:t>;</a:t>
            </a:r>
          </a:p>
          <a:p>
            <a:pPr lvl="0" algn="just"/>
            <a:r>
              <a:rPr lang="ru-RU" sz="1600" dirty="0"/>
              <a:t> </a:t>
            </a:r>
            <a:r>
              <a:rPr lang="ru-RU" sz="1600" dirty="0" smtClean="0"/>
              <a:t>     не получает средства из бюджета, из которого планируется предоставление субсидии на те же цели, которые установлены решением о порядке предоставления субсидии;</a:t>
            </a:r>
          </a:p>
          <a:p>
            <a:pPr lvl="0" algn="just"/>
            <a:r>
              <a:rPr lang="ru-RU" sz="1600" dirty="0"/>
              <a:t> </a:t>
            </a:r>
            <a:r>
              <a:rPr lang="ru-RU" sz="1600" dirty="0" smtClean="0"/>
              <a:t>     </a:t>
            </a:r>
            <a:r>
              <a:rPr lang="ru-RU" dirty="0" smtClean="0"/>
              <a:t>                                  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7630-E3F0-4A5D-91AD-4080C0582380}" type="slidenum">
              <a:rPr lang="ru-RU" smtClean="0"/>
              <a:t>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5555" y="3257550"/>
            <a:ext cx="11580889" cy="286232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lvl="0" algn="just"/>
            <a:r>
              <a:rPr lang="ru-RU" b="1" dirty="0" smtClean="0">
                <a:solidFill>
                  <a:srgbClr val="00B050"/>
                </a:solidFill>
              </a:rPr>
              <a:t>   </a:t>
            </a:r>
            <a:r>
              <a:rPr lang="ru-RU" b="1" dirty="0" smtClean="0">
                <a:solidFill>
                  <a:srgbClr val="FF0000"/>
                </a:solidFill>
              </a:rPr>
              <a:t>Требования к получателю субсидии, которые </a:t>
            </a:r>
            <a:r>
              <a:rPr lang="ru-RU" b="1" dirty="0" smtClean="0">
                <a:solidFill>
                  <a:srgbClr val="00B050"/>
                </a:solidFill>
              </a:rPr>
              <a:t>могут устанавливаться в решении </a:t>
            </a:r>
            <a:r>
              <a:rPr lang="ru-RU" dirty="0" smtClean="0"/>
              <a:t>о порядке предоставления субсидии:</a:t>
            </a:r>
          </a:p>
          <a:p>
            <a:pPr lvl="0" algn="just"/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sz="1600" dirty="0" smtClean="0"/>
              <a:t>об обязательном отсутствии </a:t>
            </a:r>
            <a:r>
              <a:rPr lang="ru-RU" sz="1600" b="1" dirty="0" smtClean="0"/>
              <a:t>задолженности </a:t>
            </a:r>
            <a:r>
              <a:rPr lang="ru-RU" sz="1600" b="1" dirty="0"/>
              <a:t>по уплате налогов</a:t>
            </a:r>
            <a:r>
              <a:rPr lang="ru-RU" sz="1600" dirty="0"/>
              <a:t>, сборов и страховых взносов</a:t>
            </a:r>
            <a:r>
              <a:rPr lang="ru-RU" sz="1600" dirty="0">
                <a:solidFill>
                  <a:srgbClr val="0070C0"/>
                </a:solidFill>
              </a:rPr>
              <a:t>*</a:t>
            </a:r>
            <a:r>
              <a:rPr lang="ru-RU" sz="1600" dirty="0"/>
              <a:t>, </a:t>
            </a:r>
            <a:r>
              <a:rPr lang="ru-RU" sz="1600" dirty="0" smtClean="0"/>
              <a:t>просроченной задолженности </a:t>
            </a:r>
            <a:r>
              <a:rPr lang="ru-RU" sz="1600" b="1" dirty="0"/>
              <a:t>по возврату в бюджет </a:t>
            </a:r>
            <a:r>
              <a:rPr lang="ru-RU" sz="1600" b="1" dirty="0" smtClean="0"/>
              <a:t>иных субсидий</a:t>
            </a:r>
            <a:r>
              <a:rPr lang="ru-RU" sz="1600" dirty="0" smtClean="0"/>
              <a:t>, бюджетных инвестиций (иной просроченной);</a:t>
            </a:r>
            <a:endParaRPr lang="ru-RU" sz="1600" dirty="0"/>
          </a:p>
          <a:p>
            <a:pPr lvl="0" algn="just"/>
            <a:r>
              <a:rPr lang="ru-RU" sz="1600" dirty="0"/>
              <a:t>      </a:t>
            </a:r>
            <a:r>
              <a:rPr lang="ru-RU" sz="1600" dirty="0" smtClean="0"/>
              <a:t>получатель субсидии не должен находиться </a:t>
            </a:r>
            <a:r>
              <a:rPr lang="ru-RU" sz="1600" dirty="0"/>
              <a:t>в </a:t>
            </a:r>
            <a:r>
              <a:rPr lang="ru-RU" sz="1600" b="1" dirty="0"/>
              <a:t>стадии реорганизации </a:t>
            </a:r>
            <a:r>
              <a:rPr lang="ru-RU" sz="1600" dirty="0"/>
              <a:t>(исключение – в форме </a:t>
            </a:r>
            <a:r>
              <a:rPr lang="ru-RU" sz="1600" dirty="0" smtClean="0">
                <a:solidFill>
                  <a:schemeClr val="accent1"/>
                </a:solidFill>
              </a:rPr>
              <a:t>присоединения</a:t>
            </a:r>
            <a:r>
              <a:rPr lang="ru-RU" sz="1600" dirty="0" smtClean="0"/>
              <a:t> к </a:t>
            </a:r>
            <a:r>
              <a:rPr lang="ru-RU" sz="1600" dirty="0" err="1" smtClean="0"/>
              <a:t>юр.лицу</a:t>
            </a:r>
            <a:r>
              <a:rPr lang="ru-RU" sz="1600" dirty="0" smtClean="0"/>
              <a:t>- получателю субсидии), </a:t>
            </a:r>
            <a:r>
              <a:rPr lang="ru-RU" sz="1600" dirty="0"/>
              <a:t>ликвидации, банкротства</a:t>
            </a:r>
            <a:r>
              <a:rPr lang="ru-RU" sz="1600" dirty="0" smtClean="0"/>
              <a:t>,  деятельность ИП не должна быть приостановлена;</a:t>
            </a:r>
          </a:p>
          <a:p>
            <a:pPr lvl="0" algn="just"/>
            <a:r>
              <a:rPr lang="ru-RU" sz="1600" dirty="0"/>
              <a:t> </a:t>
            </a:r>
            <a:r>
              <a:rPr lang="ru-RU" sz="1600" dirty="0" smtClean="0"/>
              <a:t>   </a:t>
            </a:r>
            <a:r>
              <a:rPr lang="ru-RU" sz="1600" dirty="0"/>
              <a:t>в реестре </a:t>
            </a:r>
            <a:r>
              <a:rPr lang="ru-RU" sz="1600" b="1" dirty="0"/>
              <a:t>дисквалифицированных </a:t>
            </a:r>
            <a:r>
              <a:rPr lang="ru-RU" sz="1600" b="1" dirty="0" smtClean="0"/>
              <a:t>лиц </a:t>
            </a:r>
            <a:r>
              <a:rPr lang="ru-RU" sz="1600" dirty="0" smtClean="0"/>
              <a:t>должны отсутствовать сведения о нем;</a:t>
            </a:r>
            <a:endParaRPr lang="ru-RU" sz="1600" dirty="0"/>
          </a:p>
          <a:p>
            <a:pPr lvl="0" algn="just"/>
            <a:r>
              <a:rPr lang="ru-RU" sz="1600" dirty="0"/>
              <a:t>      </a:t>
            </a:r>
            <a:r>
              <a:rPr lang="ru-RU" sz="1600" b="1" dirty="0"/>
              <a:t>иные требования</a:t>
            </a:r>
            <a:r>
              <a:rPr lang="ru-RU" sz="1600" dirty="0"/>
              <a:t>, указанные в </a:t>
            </a:r>
            <a:r>
              <a:rPr lang="ru-RU" sz="1600" i="1" dirty="0">
                <a:solidFill>
                  <a:srgbClr val="00B050"/>
                </a:solidFill>
              </a:rPr>
              <a:t>решении о </a:t>
            </a:r>
            <a:r>
              <a:rPr lang="ru-RU" sz="1600" i="1" dirty="0" smtClean="0">
                <a:solidFill>
                  <a:srgbClr val="00B050"/>
                </a:solidFill>
              </a:rPr>
              <a:t>порядке предоставления субсидии</a:t>
            </a:r>
            <a:r>
              <a:rPr lang="ru-RU" sz="1600" dirty="0" smtClean="0"/>
              <a:t>.</a:t>
            </a:r>
          </a:p>
          <a:p>
            <a:pPr lvl="0" algn="just"/>
            <a:endParaRPr lang="ru-RU" dirty="0" smtClean="0"/>
          </a:p>
          <a:p>
            <a:pPr algn="just"/>
            <a:r>
              <a:rPr lang="ru-RU" sz="1400" b="1" dirty="0">
                <a:solidFill>
                  <a:srgbClr val="0070C0"/>
                </a:solidFill>
              </a:rPr>
              <a:t>*</a:t>
            </a:r>
            <a:r>
              <a:rPr lang="ru-RU" sz="1400" b="1" i="1" dirty="0">
                <a:solidFill>
                  <a:srgbClr val="FF0000"/>
                </a:solidFill>
              </a:rPr>
              <a:t>п. 3 ст. 47 Налогового кодекса РФ</a:t>
            </a:r>
            <a:r>
              <a:rPr lang="ru-RU" sz="1400" i="1" dirty="0">
                <a:solidFill>
                  <a:srgbClr val="FF0000"/>
                </a:solidFill>
              </a:rPr>
              <a:t>      </a:t>
            </a:r>
          </a:p>
          <a:p>
            <a:pPr lvl="0" algn="just"/>
            <a:endParaRPr lang="ru-RU" sz="1400" b="1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64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331839" y="1016631"/>
            <a:ext cx="2573606" cy="5127522"/>
          </a:xfrm>
          <a:prstGeom prst="triangle">
            <a:avLst>
              <a:gd name="adj" fmla="val 37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31"/>
          </a:p>
        </p:txBody>
      </p:sp>
      <p:sp>
        <p:nvSpPr>
          <p:cNvPr id="8" name="Прямоугольник 7"/>
          <p:cNvSpPr/>
          <p:nvPr/>
        </p:nvSpPr>
        <p:spPr>
          <a:xfrm>
            <a:off x="529390" y="1194784"/>
            <a:ext cx="8730112" cy="9341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r>
              <a:rPr lang="ru-RU" sz="1400" dirty="0" smtClean="0">
                <a:solidFill>
                  <a:schemeClr val="tx1"/>
                </a:solidFill>
                <a:cs typeface="Arial" panose="020B0604020202020204" pitchFamily="34" charset="0"/>
              </a:rPr>
              <a:t>                 </a:t>
            </a:r>
            <a:r>
              <a:rPr lang="ru-RU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В решении указывается: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cs typeface="Arial" panose="020B0604020202020204" pitchFamily="34" charset="0"/>
              </a:rPr>
              <a:t>  </a:t>
            </a:r>
            <a:r>
              <a:rPr lang="ru-RU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перечень</a:t>
            </a:r>
            <a:r>
              <a:rPr lang="ru-RU" sz="1400" dirty="0" smtClean="0">
                <a:solidFill>
                  <a:schemeClr val="tx1"/>
                </a:solidFill>
                <a:cs typeface="Arial" panose="020B0604020202020204" pitchFamily="34" charset="0"/>
              </a:rPr>
              <a:t> документов для подтверждения его соответствия </a:t>
            </a:r>
            <a:r>
              <a:rPr lang="ru-RU" sz="1400" b="1" dirty="0" smtClean="0">
                <a:solidFill>
                  <a:srgbClr val="0070C0"/>
                </a:solidFill>
                <a:cs typeface="Arial" panose="020B0604020202020204" pitchFamily="34" charset="0"/>
              </a:rPr>
              <a:t>на дату принятия решения </a:t>
            </a:r>
            <a:r>
              <a:rPr lang="ru-RU" sz="1400" dirty="0" smtClean="0">
                <a:solidFill>
                  <a:schemeClr val="tx1"/>
                </a:solidFill>
                <a:cs typeface="Arial" panose="020B0604020202020204" pitchFamily="34" charset="0"/>
              </a:rPr>
              <a:t>установленным требованиям; 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   требования</a:t>
            </a:r>
            <a:r>
              <a:rPr lang="ru-RU" sz="1400" dirty="0" smtClean="0">
                <a:solidFill>
                  <a:schemeClr val="tx1"/>
                </a:solidFill>
                <a:cs typeface="Arial" panose="020B0604020202020204" pitchFamily="34" charset="0"/>
              </a:rPr>
              <a:t> к документам (при необходимости)</a:t>
            </a:r>
            <a:endParaRPr lang="ru-RU" sz="1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9390" y="2423955"/>
            <a:ext cx="3452059" cy="147621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80000"/>
              </a:lnSpc>
            </a:pPr>
            <a:endParaRPr lang="ru-RU" sz="1400" dirty="0" smtClean="0">
              <a:solidFill>
                <a:schemeClr val="tx1"/>
              </a:solidFill>
            </a:endParaRPr>
          </a:p>
          <a:p>
            <a:pPr lvl="0" algn="ctr">
              <a:lnSpc>
                <a:spcPct val="90000"/>
              </a:lnSpc>
            </a:pPr>
            <a:r>
              <a:rPr lang="ru-RU" sz="1400" b="1" dirty="0" smtClean="0">
                <a:solidFill>
                  <a:schemeClr val="tx1"/>
                </a:solidFill>
              </a:rPr>
              <a:t>ГРБС </a:t>
            </a:r>
            <a:r>
              <a:rPr lang="ru-RU" sz="1400" b="1" dirty="0">
                <a:solidFill>
                  <a:schemeClr val="tx1"/>
                </a:solidFill>
              </a:rPr>
              <a:t>не вправе требовать </a:t>
            </a:r>
            <a:r>
              <a:rPr lang="ru-RU" sz="1400" dirty="0">
                <a:solidFill>
                  <a:schemeClr val="tx1"/>
                </a:solidFill>
              </a:rPr>
              <a:t>представление документов, </a:t>
            </a:r>
            <a:r>
              <a:rPr lang="ru-RU" sz="1400" i="1" dirty="0">
                <a:solidFill>
                  <a:srgbClr val="0070C0"/>
                </a:solidFill>
              </a:rPr>
              <a:t>получаемых </a:t>
            </a:r>
            <a:r>
              <a:rPr lang="ru-RU" sz="1400" i="1" dirty="0" smtClean="0">
                <a:solidFill>
                  <a:srgbClr val="0070C0"/>
                </a:solidFill>
              </a:rPr>
              <a:t>с </a:t>
            </a:r>
            <a:r>
              <a:rPr lang="ru-RU" sz="1400" i="1" dirty="0">
                <a:solidFill>
                  <a:srgbClr val="0070C0"/>
                </a:solidFill>
              </a:rPr>
              <a:t>использованием системы межведомственного электронного взаимодействия</a:t>
            </a:r>
            <a:r>
              <a:rPr lang="ru-RU" sz="1400" dirty="0">
                <a:solidFill>
                  <a:schemeClr val="tx1"/>
                </a:solidFill>
              </a:rPr>
              <a:t> (при наличии технической возможности </a:t>
            </a:r>
            <a:r>
              <a:rPr lang="ru-RU" sz="1400" i="1" dirty="0">
                <a:solidFill>
                  <a:schemeClr val="tx1"/>
                </a:solidFill>
              </a:rPr>
              <a:t>автоматической проверки</a:t>
            </a:r>
            <a:r>
              <a:rPr lang="ru-RU" sz="1400" dirty="0">
                <a:solidFill>
                  <a:schemeClr val="tx1"/>
                </a:solidFill>
              </a:rPr>
              <a:t>)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52311" y="5289601"/>
            <a:ext cx="9472963" cy="73155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074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ГРБС принимает решение </a:t>
            </a:r>
            <a:r>
              <a:rPr lang="ru-RU" sz="1400" dirty="0" smtClean="0">
                <a:solidFill>
                  <a:schemeClr val="tx1"/>
                </a:solidFill>
                <a:cs typeface="Arial" panose="020B0604020202020204" pitchFamily="34" charset="0"/>
              </a:rPr>
              <a:t>о предоставлении субсидии/отказе в предоставлении субсидии:</a:t>
            </a:r>
          </a:p>
          <a:p>
            <a:pPr marL="285750" lvl="0" indent="-285750" algn="ctr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cs typeface="Arial" panose="020B0604020202020204" pitchFamily="34" charset="0"/>
              </a:rPr>
              <a:t>на фин. обеспечение - </a:t>
            </a:r>
            <a:r>
              <a:rPr lang="ru-RU" sz="1400" i="1" dirty="0" smtClean="0">
                <a:solidFill>
                  <a:schemeClr val="tx1"/>
                </a:solidFill>
                <a:cs typeface="Arial" panose="020B0604020202020204" pitchFamily="34" charset="0"/>
              </a:rPr>
              <a:t>в течение </a:t>
            </a:r>
            <a:r>
              <a:rPr lang="ru-RU" sz="1400" b="1" i="1" dirty="0" smtClean="0">
                <a:solidFill>
                  <a:schemeClr val="tx1"/>
                </a:solidFill>
                <a:cs typeface="Arial" panose="020B0604020202020204" pitchFamily="34" charset="0"/>
              </a:rPr>
              <a:t>10 рабочих дней </a:t>
            </a:r>
            <a:r>
              <a:rPr lang="ru-RU" sz="1400" dirty="0" smtClean="0">
                <a:solidFill>
                  <a:schemeClr val="tx1"/>
                </a:solidFill>
                <a:cs typeface="Arial" panose="020B0604020202020204" pitchFamily="34" charset="0"/>
              </a:rPr>
              <a:t>после получения документов;</a:t>
            </a:r>
          </a:p>
          <a:p>
            <a:pPr marL="285750" lvl="0" indent="-285750" algn="ctr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cs typeface="Arial" panose="020B0604020202020204" pitchFamily="34" charset="0"/>
              </a:rPr>
              <a:t>возмещение недополученных доходов (затрат) –  </a:t>
            </a:r>
            <a:r>
              <a:rPr lang="ru-RU" sz="1400" i="1" dirty="0" smtClean="0">
                <a:solidFill>
                  <a:schemeClr val="tx1"/>
                </a:solidFill>
                <a:cs typeface="Arial" panose="020B0604020202020204" pitchFamily="34" charset="0"/>
              </a:rPr>
              <a:t>в течение </a:t>
            </a:r>
            <a:r>
              <a:rPr lang="ru-RU" sz="1400" b="1" i="1" dirty="0" smtClean="0">
                <a:solidFill>
                  <a:schemeClr val="tx1"/>
                </a:solidFill>
                <a:cs typeface="Arial" panose="020B0604020202020204" pitchFamily="34" charset="0"/>
              </a:rPr>
              <a:t>20 рабочих дней </a:t>
            </a:r>
            <a:r>
              <a:rPr lang="ru-RU" sz="1400" dirty="0" smtClean="0">
                <a:solidFill>
                  <a:schemeClr val="tx1"/>
                </a:solidFill>
                <a:cs typeface="Arial" panose="020B0604020202020204" pitchFamily="34" charset="0"/>
              </a:rPr>
              <a:t>после получения документов.</a:t>
            </a:r>
          </a:p>
          <a:p>
            <a:pPr lvl="0" algn="ctr"/>
            <a:endParaRPr lang="ru-RU" sz="1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06461" y="4325237"/>
            <a:ext cx="9723514" cy="66935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cs typeface="Arial" panose="020B0604020202020204" pitchFamily="34" charset="0"/>
              </a:rPr>
              <a:t>Ответственность  </a:t>
            </a:r>
            <a:r>
              <a:rPr lang="ru-RU" sz="1400" dirty="0">
                <a:solidFill>
                  <a:schemeClr val="tx1"/>
                </a:solidFill>
                <a:cs typeface="Arial" panose="020B0604020202020204" pitchFamily="34" charset="0"/>
              </a:rPr>
              <a:t>за достоверность сведений в представленных документах несет конкретный получатель </a:t>
            </a:r>
            <a:r>
              <a:rPr lang="ru-RU" sz="1400" dirty="0" smtClean="0">
                <a:solidFill>
                  <a:schemeClr val="tx1"/>
                </a:solidFill>
                <a:cs typeface="Arial" panose="020B0604020202020204" pitchFamily="34" charset="0"/>
              </a:rPr>
              <a:t>субсидии</a:t>
            </a:r>
          </a:p>
          <a:p>
            <a:pPr algn="ctr"/>
            <a:r>
              <a:rPr lang="ru-RU" sz="1400" b="1" dirty="0">
                <a:solidFill>
                  <a:srgbClr val="1D1D07"/>
                </a:solidFill>
                <a:cs typeface="Arial" panose="020B0604020202020204" pitchFamily="34" charset="0"/>
              </a:rPr>
              <a:t>Взаимодействие </a:t>
            </a:r>
            <a:r>
              <a:rPr lang="ru-RU" sz="1400" b="1" dirty="0" smtClean="0">
                <a:solidFill>
                  <a:srgbClr val="1D1D07"/>
                </a:solidFill>
                <a:cs typeface="Arial" panose="020B0604020202020204" pitchFamily="34" charset="0"/>
              </a:rPr>
              <a:t>с ГРБС </a:t>
            </a:r>
            <a:r>
              <a:rPr lang="ru-RU" sz="1400" dirty="0" smtClean="0">
                <a:solidFill>
                  <a:srgbClr val="1D1D07"/>
                </a:solidFill>
                <a:cs typeface="Arial" panose="020B0604020202020204" pitchFamily="34" charset="0"/>
              </a:rPr>
              <a:t>осуществляется </a:t>
            </a:r>
            <a:r>
              <a:rPr lang="ru-RU" sz="1400" dirty="0">
                <a:solidFill>
                  <a:srgbClr val="1D1D07"/>
                </a:solidFill>
                <a:cs typeface="Arial" panose="020B0604020202020204" pitchFamily="34" charset="0"/>
              </a:rPr>
              <a:t>в электронной форме </a:t>
            </a:r>
            <a:r>
              <a:rPr lang="ru-RU" sz="1400" i="1" dirty="0">
                <a:solidFill>
                  <a:srgbClr val="1D1D07"/>
                </a:solidFill>
                <a:cs typeface="Arial" panose="020B0604020202020204" pitchFamily="34" charset="0"/>
              </a:rPr>
              <a:t>(вступает в силу с 01.01.2026)</a:t>
            </a:r>
            <a:endParaRPr lang="en-US" sz="1400" i="1" dirty="0">
              <a:solidFill>
                <a:srgbClr val="1D1D07"/>
              </a:solidFill>
              <a:cs typeface="Arial" panose="020B0604020202020204" pitchFamily="34" charset="0"/>
            </a:endParaRPr>
          </a:p>
          <a:p>
            <a:pPr algn="ctr"/>
            <a:endParaRPr lang="en-US" sz="1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31839" y="58676"/>
            <a:ext cx="11736336" cy="422587"/>
          </a:xfrm>
          <a:prstGeom prst="rect">
            <a:avLst/>
          </a:prstGeom>
          <a:solidFill>
            <a:srgbClr val="F4F9F1"/>
          </a:solidFill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latin typeface="+mn-lt"/>
                <a:cs typeface="Arial" panose="020B0604020202020204" pitchFamily="34" charset="0"/>
              </a:rPr>
              <a:t>Предоставление субсидии конкретному получателю субсидии  </a:t>
            </a:r>
            <a:r>
              <a:rPr lang="ru-RU" sz="1800" i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(пункты 20-24)</a:t>
            </a:r>
            <a:endParaRPr lang="ru-RU" sz="1800" i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3" name="Rectangle 128"/>
          <p:cNvSpPr/>
          <p:nvPr/>
        </p:nvSpPr>
        <p:spPr>
          <a:xfrm>
            <a:off x="529390" y="579670"/>
            <a:ext cx="7834963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Конкретный получатель субсидии </a:t>
            </a:r>
            <a:r>
              <a:rPr lang="ru-RU" sz="1600" b="1" dirty="0" smtClean="0">
                <a:cs typeface="Arial" panose="020B0604020202020204" pitchFamily="34" charset="0"/>
              </a:rPr>
              <a:t>определен в соответствии с </a:t>
            </a:r>
            <a:r>
              <a:rPr lang="ru-RU" sz="1600" b="1" dirty="0" err="1" smtClean="0">
                <a:cs typeface="Arial" panose="020B0604020202020204" pitchFamily="34" charset="0"/>
              </a:rPr>
              <a:t>пп</a:t>
            </a:r>
            <a:r>
              <a:rPr lang="ru-RU" sz="1600" b="1" dirty="0" smtClean="0">
                <a:cs typeface="Arial" panose="020B0604020202020204" pitchFamily="34" charset="0"/>
              </a:rPr>
              <a:t>. 1 п. 2 ст. 78.5 БК РФ</a:t>
            </a:r>
            <a:endParaRPr lang="en-US" sz="1600" b="1" dirty="0"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72786" y="2306925"/>
            <a:ext cx="6009439" cy="729639"/>
          </a:xfrm>
          <a:prstGeom prst="rect">
            <a:avLst/>
          </a:prstGeom>
          <a:solidFill>
            <a:srgbClr val="FBFBE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Получатель субсидии не является иностранным лицом, </a:t>
            </a:r>
            <a:r>
              <a:rPr lang="ru-RU" sz="1400" dirty="0" smtClean="0">
                <a:solidFill>
                  <a:schemeClr val="tx1"/>
                </a:solidFill>
              </a:rPr>
              <a:t>иностранным агентом, не </a:t>
            </a:r>
            <a:r>
              <a:rPr lang="ru-RU" sz="1400" dirty="0">
                <a:solidFill>
                  <a:schemeClr val="tx1"/>
                </a:solidFill>
              </a:rPr>
              <a:t>причастен к экстремисткой деятельности, не получает средства из соответствующего бюджета на цели, установленные решением о предоставлении </a:t>
            </a:r>
            <a:r>
              <a:rPr lang="ru-RU" sz="1400" dirty="0" smtClean="0">
                <a:solidFill>
                  <a:schemeClr val="tx1"/>
                </a:solidFill>
              </a:rPr>
              <a:t>субсидии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172786" y="3168923"/>
            <a:ext cx="6571414" cy="800104"/>
          </a:xfrm>
          <a:prstGeom prst="rect">
            <a:avLst/>
          </a:prstGeom>
          <a:solidFill>
            <a:srgbClr val="FBFBE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У получателя субсидии отсутствует задолженность по налогам и сборам, просроченная задолженность по возврату в бюджет,  он не находится в процессе реорганизации и в реестре дисквалифицированных </a:t>
            </a:r>
            <a:r>
              <a:rPr lang="ru-RU" sz="1400" dirty="0" smtClean="0">
                <a:solidFill>
                  <a:schemeClr val="tx1"/>
                </a:solidFill>
              </a:rPr>
              <a:t>лиц</a:t>
            </a:r>
          </a:p>
          <a:p>
            <a:pPr algn="ctr"/>
            <a:r>
              <a:rPr lang="ru-RU" sz="1400" i="1" dirty="0" smtClean="0">
                <a:solidFill>
                  <a:srgbClr val="00B050"/>
                </a:solidFill>
                <a:cs typeface="Arial" panose="020B0604020202020204" pitchFamily="34" charset="0"/>
              </a:rPr>
              <a:t>!!! Определяется решением о порядке предоставления субсидии</a:t>
            </a:r>
            <a:endParaRPr lang="ru-RU" sz="1299" i="1" dirty="0">
              <a:solidFill>
                <a:srgbClr val="00B050"/>
              </a:solidFill>
              <a:cs typeface="Arial" panose="020B0604020202020204" pitchFamily="34" charset="0"/>
            </a:endParaRPr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3907857" y="2714324"/>
            <a:ext cx="264929" cy="962527"/>
          </a:xfrm>
          <a:prstGeom prst="leftBrace">
            <a:avLst>
              <a:gd name="adj1" fmla="val 7275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442383" y="579670"/>
            <a:ext cx="2625792" cy="154910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!</a:t>
            </a:r>
            <a:r>
              <a:rPr lang="ru-RU" sz="1200" b="1" dirty="0" smtClean="0">
                <a:solidFill>
                  <a:schemeClr val="tx1"/>
                </a:solidFill>
              </a:rPr>
              <a:t> Субсидия конкретному получателю предоставляется в размере, определенном законом о бюджете, решением Президента РФ, Правительством РФ  в целях использования средств резервного фонда 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60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3297</TotalTime>
  <Words>5066</Words>
  <Application>Microsoft Office PowerPoint</Application>
  <PresentationFormat>Широкоэкранный</PresentationFormat>
  <Paragraphs>506</Paragraphs>
  <Slides>48</Slides>
  <Notes>12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8" baseType="lpstr">
      <vt:lpstr>Arial</vt:lpstr>
      <vt:lpstr>Arial Unicode MS</vt:lpstr>
      <vt:lpstr>Calibri</vt:lpstr>
      <vt:lpstr>Calibri Light</vt:lpstr>
      <vt:lpstr>DINPro-Light</vt:lpstr>
      <vt:lpstr>Montserrat</vt:lpstr>
      <vt:lpstr>Times New Roman</vt:lpstr>
      <vt:lpstr>Wingdings</vt:lpstr>
      <vt:lpstr>Тема Office</vt:lpstr>
      <vt:lpstr>Документ</vt:lpstr>
      <vt:lpstr>           Новый порядок предоставления субсидий юридическим лицам  Общие требования Единые правила предоставления субсидий Порядок отбора получателей субсидий    </vt:lpstr>
      <vt:lpstr>Новая модель  предоставления субсидий (с 01.01.2024)  </vt:lpstr>
      <vt:lpstr>Федеральный закон от 19 декабря 2022 г. № 521-ФЗ «О внесении изменений в Бюджетный кодекс Российской Федерации и отдельные законодательные акты Российской Федерации»</vt:lpstr>
      <vt:lpstr>Единые правила предоставления субсидий</vt:lpstr>
      <vt:lpstr>Особенности применения положений Единых правил о предоставлении субсидий</vt:lpstr>
      <vt:lpstr>Единые правила предоставления субсидии</vt:lpstr>
      <vt:lpstr>Общие условия, применимые ко всем субсидиям (1)</vt:lpstr>
      <vt:lpstr>Общие условия, применимые ко всем субсидиям (2)</vt:lpstr>
      <vt:lpstr>Презентация PowerPoint</vt:lpstr>
      <vt:lpstr>Мониторинг достижения результатов предоставления субсидии, отчетность о предоставлении субсидии </vt:lpstr>
      <vt:lpstr>Презентация PowerPoint</vt:lpstr>
      <vt:lpstr>Решение о порядке предоставления субсидии</vt:lpstr>
      <vt:lpstr>Презентация PowerPoint</vt:lpstr>
      <vt:lpstr>  !!! положения, определяемые решением о порядке предоставлении субсидии  (пункт 9)  </vt:lpstr>
      <vt:lpstr>Презентация PowerPoint</vt:lpstr>
      <vt:lpstr>Презентация PowerPoint</vt:lpstr>
      <vt:lpstr>Презентация PowerPoint</vt:lpstr>
      <vt:lpstr>Презентация PowerPoint</vt:lpstr>
      <vt:lpstr>Доведение лимитов бюджетных обязательств на предоставление субсидий</vt:lpstr>
      <vt:lpstr>Изменения в иные нормативные правовые акты</vt:lpstr>
      <vt:lpstr>Изменения в иные нормативные правовые акты</vt:lpstr>
      <vt:lpstr> НОВЫЕ ПОДХОДЫ                                                К ОТБОРУ ПОЛУЧАТЕЛЕЙ СУБСИДИЙ статья 78.5 Бюджетного кодекса РФ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II. Формирование и подача заявок</vt:lpstr>
      <vt:lpstr>Презентация PowerPoint</vt:lpstr>
      <vt:lpstr>4. Оценка заявок (при проведении конкурса)</vt:lpstr>
      <vt:lpstr>Презентация PowerPoint</vt:lpstr>
      <vt:lpstr>6. Распределение объема субсидии</vt:lpstr>
      <vt:lpstr>Презентация PowerPoint</vt:lpstr>
      <vt:lpstr>Обмен сведений системы «Электронный бюджет» с иными системами </vt:lpstr>
      <vt:lpstr>Презентация PowerPoint</vt:lpstr>
      <vt:lpstr>Новые Общие требования</vt:lpstr>
      <vt:lpstr>Структура Новых Общих требований</vt:lpstr>
      <vt:lpstr>Сравнение положений новых Общих требований  и Общих требований № 1492</vt:lpstr>
      <vt:lpstr>Сравнение положений новых Общих требований  и Общих требований № 1492</vt:lpstr>
      <vt:lpstr>Действия финансового органа</vt:lpstr>
      <vt:lpstr>перейти ли на новые правила предоставления субсидий и отбора получателей субсидий и отменить действующие до 1 января 2024 года порядки предоставления субсидий  ИЛИ  сохранить действующее регулирование с внесением изменений в соответствии с новой редакцией Общих требований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Предоставление субсидий юридическим лицам</dc:title>
  <dc:creator>Патаева Айса Борисовна</dc:creator>
  <cp:lastModifiedBy>СААКЯН ТАТЬЯНА ВАСИЛЬЕВНА</cp:lastModifiedBy>
  <cp:revision>152</cp:revision>
  <cp:lastPrinted>2023-09-21T04:59:31Z</cp:lastPrinted>
  <dcterms:created xsi:type="dcterms:W3CDTF">2023-05-17T16:39:41Z</dcterms:created>
  <dcterms:modified xsi:type="dcterms:W3CDTF">2023-09-21T07:14:39Z</dcterms:modified>
</cp:coreProperties>
</file>