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charts/chart8.xml" ContentType="application/vnd.openxmlformats-officedocument.drawingml.chart+xml"/>
  <Override PartName="/ppt/charts/chart9.xml" ContentType="application/vnd.openxmlformats-officedocument.drawingml.chart+xml"/>
  <Override PartName="/ppt/drawings/drawing1.xml" ContentType="application/vnd.openxmlformats-officedocument.drawingml.chartshapes+xml"/>
  <Override PartName="/ppt/charts/chart10.xml" ContentType="application/vnd.openxmlformats-officedocument.drawingml.chart+xml"/>
  <Override PartName="/ppt/charts/chart11.xml" ContentType="application/vnd.openxmlformats-officedocument.drawingml.chart+xml"/>
  <Override PartName="/ppt/charts/style7.xml" ContentType="application/vnd.ms-office.chartstyle+xml"/>
  <Override PartName="/ppt/charts/colors7.xml" ContentType="application/vnd.ms-office.chartcolorstyle+xml"/>
  <Override PartName="/ppt/drawings/drawing2.xml" ContentType="application/vnd.openxmlformats-officedocument.drawingml.chartshapes+xml"/>
  <Override PartName="/ppt/charts/chart12.xml" ContentType="application/vnd.openxmlformats-officedocument.drawingml.chart+xml"/>
  <Override PartName="/ppt/charts/style8.xml" ContentType="application/vnd.ms-office.chartstyle+xml"/>
  <Override PartName="/ppt/charts/colors8.xml" ContentType="application/vnd.ms-office.chartcolorstyle+xml"/>
  <Override PartName="/ppt/charts/chart13.xml" ContentType="application/vnd.openxmlformats-officedocument.drawingml.chart+xml"/>
  <Override PartName="/ppt/charts/style9.xml" ContentType="application/vnd.ms-office.chartstyle+xml"/>
  <Override PartName="/ppt/charts/colors9.xml" ContentType="application/vnd.ms-office.chartcolorstyle+xml"/>
  <Override PartName="/ppt/drawings/drawing3.xml" ContentType="application/vnd.openxmlformats-officedocument.drawingml.chartshapes+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harts/chart14.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6.xml" ContentType="application/vnd.openxmlformats-officedocument.presentationml.notesSlide+xml"/>
  <Override PartName="/ppt/charts/chart15.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80"/>
  </p:notesMasterIdLst>
  <p:sldIdLst>
    <p:sldId id="274" r:id="rId4"/>
    <p:sldId id="257" r:id="rId5"/>
    <p:sldId id="259" r:id="rId6"/>
    <p:sldId id="279" r:id="rId7"/>
    <p:sldId id="281" r:id="rId8"/>
    <p:sldId id="282" r:id="rId9"/>
    <p:sldId id="290" r:id="rId10"/>
    <p:sldId id="289" r:id="rId11"/>
    <p:sldId id="288" r:id="rId12"/>
    <p:sldId id="322" r:id="rId13"/>
    <p:sldId id="305" r:id="rId14"/>
    <p:sldId id="306" r:id="rId15"/>
    <p:sldId id="285" r:id="rId16"/>
    <p:sldId id="261" r:id="rId17"/>
    <p:sldId id="299" r:id="rId18"/>
    <p:sldId id="300" r:id="rId19"/>
    <p:sldId id="264" r:id="rId20"/>
    <p:sldId id="291" r:id="rId21"/>
    <p:sldId id="292" r:id="rId22"/>
    <p:sldId id="295" r:id="rId23"/>
    <p:sldId id="277" r:id="rId24"/>
    <p:sldId id="266" r:id="rId25"/>
    <p:sldId id="296" r:id="rId26"/>
    <p:sldId id="293" r:id="rId27"/>
    <p:sldId id="270" r:id="rId28"/>
    <p:sldId id="302" r:id="rId29"/>
    <p:sldId id="303" r:id="rId30"/>
    <p:sldId id="304" r:id="rId31"/>
    <p:sldId id="271" r:id="rId32"/>
    <p:sldId id="355" r:id="rId33"/>
    <p:sldId id="356" r:id="rId34"/>
    <p:sldId id="357" r:id="rId35"/>
    <p:sldId id="358" r:id="rId36"/>
    <p:sldId id="359" r:id="rId37"/>
    <p:sldId id="309" r:id="rId38"/>
    <p:sldId id="310" r:id="rId39"/>
    <p:sldId id="311" r:id="rId40"/>
    <p:sldId id="308" r:id="rId41"/>
    <p:sldId id="286" r:id="rId42"/>
    <p:sldId id="318" r:id="rId43"/>
    <p:sldId id="319" r:id="rId44"/>
    <p:sldId id="307" r:id="rId45"/>
    <p:sldId id="332" r:id="rId46"/>
    <p:sldId id="334" r:id="rId47"/>
    <p:sldId id="333" r:id="rId48"/>
    <p:sldId id="336" r:id="rId49"/>
    <p:sldId id="335" r:id="rId50"/>
    <p:sldId id="337" r:id="rId51"/>
    <p:sldId id="338" r:id="rId52"/>
    <p:sldId id="339" r:id="rId53"/>
    <p:sldId id="340" r:id="rId54"/>
    <p:sldId id="341" r:id="rId55"/>
    <p:sldId id="342" r:id="rId56"/>
    <p:sldId id="344" r:id="rId57"/>
    <p:sldId id="343" r:id="rId58"/>
    <p:sldId id="345" r:id="rId59"/>
    <p:sldId id="347" r:id="rId60"/>
    <p:sldId id="346" r:id="rId61"/>
    <p:sldId id="348" r:id="rId62"/>
    <p:sldId id="349" r:id="rId63"/>
    <p:sldId id="350" r:id="rId64"/>
    <p:sldId id="352" r:id="rId65"/>
    <p:sldId id="313" r:id="rId66"/>
    <p:sldId id="315" r:id="rId67"/>
    <p:sldId id="323" r:id="rId68"/>
    <p:sldId id="324" r:id="rId69"/>
    <p:sldId id="325" r:id="rId70"/>
    <p:sldId id="330" r:id="rId71"/>
    <p:sldId id="326" r:id="rId72"/>
    <p:sldId id="327" r:id="rId73"/>
    <p:sldId id="328" r:id="rId74"/>
    <p:sldId id="329" r:id="rId75"/>
    <p:sldId id="331" r:id="rId76"/>
    <p:sldId id="317" r:id="rId77"/>
    <p:sldId id="354" r:id="rId78"/>
    <p:sldId id="353" r:id="rId79"/>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266F8"/>
    <a:srgbClr val="C77BDF"/>
    <a:srgbClr val="CC66FF"/>
    <a:srgbClr val="FF6600"/>
    <a:srgbClr val="EFB643"/>
    <a:srgbClr val="F4A382"/>
    <a:srgbClr val="FFCCFF"/>
    <a:srgbClr val="F682F0"/>
    <a:srgbClr val="FFE5FF"/>
    <a:srgbClr val="E8FA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950" autoAdjust="0"/>
    <p:restoredTop sz="94660"/>
  </p:normalViewPr>
  <p:slideViewPr>
    <p:cSldViewPr snapToGrid="0">
      <p:cViewPr varScale="1">
        <p:scale>
          <a:sx n="109" d="100"/>
          <a:sy n="109" d="100"/>
        </p:scale>
        <p:origin x="732"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tableStyles" Target="tableStyles.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viewProps" Target="viewProps.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Excel.xlsx"/></Relationships>
</file>

<file path=ppt/charts/_rels/chart10.xml.rels><?xml version="1.0" encoding="UTF-8" standalone="yes"?>
<Relationships xmlns="http://schemas.openxmlformats.org/package/2006/relationships"><Relationship Id="rId1" Type="http://schemas.openxmlformats.org/officeDocument/2006/relationships/package" Target="../embeddings/_____Microsoft_Excel9.xlsx"/></Relationships>
</file>

<file path=ppt/charts/_rels/chart11.xml.rels><?xml version="1.0" encoding="UTF-8" standalone="yes"?>
<Relationships xmlns="http://schemas.openxmlformats.org/package/2006/relationships"><Relationship Id="rId3" Type="http://schemas.openxmlformats.org/officeDocument/2006/relationships/package" Target="../embeddings/_____Microsoft_Excel10.xlsx"/><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2.xml"/></Relationships>
</file>

<file path=ppt/charts/_rels/chart12.xml.rels><?xml version="1.0" encoding="UTF-8" standalone="yes"?>
<Relationships xmlns="http://schemas.openxmlformats.org/package/2006/relationships"><Relationship Id="rId3" Type="http://schemas.openxmlformats.org/officeDocument/2006/relationships/package" Target="../embeddings/_____Microsoft_Excel11.xlsx"/><Relationship Id="rId2" Type="http://schemas.microsoft.com/office/2011/relationships/chartColorStyle" Target="colors8.xml"/><Relationship Id="rId1" Type="http://schemas.microsoft.com/office/2011/relationships/chartStyle" Target="style8.xml"/></Relationships>
</file>

<file path=ppt/charts/_rels/chart13.xml.rels><?xml version="1.0" encoding="UTF-8" standalone="yes"?>
<Relationships xmlns="http://schemas.openxmlformats.org/package/2006/relationships"><Relationship Id="rId3" Type="http://schemas.openxmlformats.org/officeDocument/2006/relationships/package" Target="../embeddings/_____Microsoft_Excel12.xlsx"/><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chartUserShapes" Target="../drawings/drawing3.xml"/></Relationships>
</file>

<file path=ppt/charts/_rels/chart14.xml.rels><?xml version="1.0" encoding="UTF-8" standalone="yes"?>
<Relationships xmlns="http://schemas.openxmlformats.org/package/2006/relationships"><Relationship Id="rId3" Type="http://schemas.openxmlformats.org/officeDocument/2006/relationships/package" Target="../embeddings/_____Microsoft_Excel13.xlsx"/><Relationship Id="rId2" Type="http://schemas.microsoft.com/office/2011/relationships/chartColorStyle" Target="colors10.xml"/><Relationship Id="rId1" Type="http://schemas.microsoft.com/office/2011/relationships/chartStyle" Target="style10.xml"/></Relationships>
</file>

<file path=ppt/charts/_rels/chart15.xml.rels><?xml version="1.0" encoding="UTF-8" standalone="yes"?>
<Relationships xmlns="http://schemas.openxmlformats.org/package/2006/relationships"><Relationship Id="rId1" Type="http://schemas.openxmlformats.org/officeDocument/2006/relationships/package" Target="../embeddings/_____Microsoft_Excel14.xlsx"/></Relationships>
</file>

<file path=ppt/charts/_rels/chart2.xml.rels><?xml version="1.0" encoding="UTF-8" standalone="yes"?>
<Relationships xmlns="http://schemas.openxmlformats.org/package/2006/relationships"><Relationship Id="rId3" Type="http://schemas.openxmlformats.org/officeDocument/2006/relationships/package" Target="../embeddings/_____Microsoft_Excel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_____Microsoft_Excel2.xlsx"/><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package" Target="../embeddings/_____Microsoft_Excel3.xlsx"/><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3" Type="http://schemas.openxmlformats.org/officeDocument/2006/relationships/package" Target="../embeddings/_____Microsoft_Excel4.xlsx"/><Relationship Id="rId2" Type="http://schemas.microsoft.com/office/2011/relationships/chartColorStyle" Target="colors4.xml"/><Relationship Id="rId1" Type="http://schemas.microsoft.com/office/2011/relationships/chartStyle" Target="style4.xml"/></Relationships>
</file>

<file path=ppt/charts/_rels/chart6.xml.rels><?xml version="1.0" encoding="UTF-8" standalone="yes"?>
<Relationships xmlns="http://schemas.openxmlformats.org/package/2006/relationships"><Relationship Id="rId3" Type="http://schemas.openxmlformats.org/officeDocument/2006/relationships/package" Target="../embeddings/_____Microsoft_Excel5.xlsx"/><Relationship Id="rId2" Type="http://schemas.microsoft.com/office/2011/relationships/chartColorStyle" Target="colors5.xml"/><Relationship Id="rId1" Type="http://schemas.microsoft.com/office/2011/relationships/chartStyle" Target="style5.xml"/></Relationships>
</file>

<file path=ppt/charts/_rels/chart7.xml.rels><?xml version="1.0" encoding="UTF-8" standalone="yes"?>
<Relationships xmlns="http://schemas.openxmlformats.org/package/2006/relationships"><Relationship Id="rId3" Type="http://schemas.openxmlformats.org/officeDocument/2006/relationships/package" Target="../embeddings/_____Microsoft_Excel6.xlsx"/><Relationship Id="rId2" Type="http://schemas.microsoft.com/office/2011/relationships/chartColorStyle" Target="colors6.xml"/><Relationship Id="rId1" Type="http://schemas.microsoft.com/office/2011/relationships/chartStyle" Target="style6.xml"/></Relationships>
</file>

<file path=ppt/charts/_rels/chart8.xml.rels><?xml version="1.0" encoding="UTF-8" standalone="yes"?>
<Relationships xmlns="http://schemas.openxmlformats.org/package/2006/relationships"><Relationship Id="rId1" Type="http://schemas.openxmlformats.org/officeDocument/2006/relationships/package" Target="../embeddings/_____Microsoft_Excel7.xlsx"/></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_____Microsoft_Excel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manualLayout>
          <c:layoutTarget val="inner"/>
          <c:xMode val="edge"/>
          <c:yMode val="edge"/>
          <c:x val="0.11487787984835229"/>
          <c:y val="4.6227385824451017E-2"/>
          <c:w val="0.66444310780596871"/>
          <c:h val="0.85027049316430925"/>
        </c:manualLayout>
      </c:layout>
      <c:bar3DChart>
        <c:barDir val="col"/>
        <c:grouping val="clustered"/>
        <c:varyColors val="0"/>
        <c:ser>
          <c:idx val="0"/>
          <c:order val="0"/>
          <c:tx>
            <c:strRef>
              <c:f>Лист1!$B$1</c:f>
              <c:strCache>
                <c:ptCount val="1"/>
                <c:pt idx="0">
                  <c:v>Налоговые и неналоговые
доходы</c:v>
                </c:pt>
              </c:strCache>
            </c:strRef>
          </c:tx>
          <c:spPr>
            <a:solidFill>
              <a:schemeClr val="accent5">
                <a:lumMod val="60000"/>
                <a:lumOff val="40000"/>
              </a:schemeClr>
            </a:solidFill>
            <a:scene3d>
              <a:camera prst="orthographicFront"/>
              <a:lightRig rig="threePt" dir="t"/>
            </a:scene3d>
            <a:sp3d>
              <a:bevelT w="114300" prst="artDeco"/>
              <a:bevelB w="114300" prst="artDeco"/>
            </a:sp3d>
          </c:spPr>
          <c:invertIfNegative val="0"/>
          <c:dLbls>
            <c:numFmt formatCode="#,##0.0" sourceLinked="0"/>
            <c:spPr>
              <a:noFill/>
              <a:ln>
                <a:noFill/>
              </a:ln>
              <a:effectLst/>
            </c:spPr>
            <c:txPr>
              <a:bodyPr/>
              <a:lstStyle/>
              <a:p>
                <a:pPr>
                  <a:defRPr b="1"/>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Лист1!$A$2:$A$5</c:f>
              <c:strCache>
                <c:ptCount val="4"/>
                <c:pt idx="0">
                  <c:v>2016 год</c:v>
                </c:pt>
                <c:pt idx="1">
                  <c:v>2017 год</c:v>
                </c:pt>
                <c:pt idx="2">
                  <c:v>2018 год</c:v>
                </c:pt>
                <c:pt idx="3">
                  <c:v>2019 год</c:v>
                </c:pt>
              </c:strCache>
            </c:strRef>
          </c:cat>
          <c:val>
            <c:numRef>
              <c:f>Лист1!$B$2:$B$5</c:f>
              <c:numCache>
                <c:formatCode>General</c:formatCode>
                <c:ptCount val="4"/>
                <c:pt idx="0">
                  <c:v>16849.599999999999</c:v>
                </c:pt>
                <c:pt idx="1">
                  <c:v>18681.509999999998</c:v>
                </c:pt>
                <c:pt idx="2">
                  <c:v>19801.16</c:v>
                </c:pt>
                <c:pt idx="3">
                  <c:v>20616.939999999999</c:v>
                </c:pt>
              </c:numCache>
            </c:numRef>
          </c:val>
          <c:extLst>
            <c:ext xmlns:c16="http://schemas.microsoft.com/office/drawing/2014/chart" uri="{C3380CC4-5D6E-409C-BE32-E72D297353CC}">
              <c16:uniqueId val="{00000000-8276-446F-BF42-05371B18C9C0}"/>
            </c:ext>
          </c:extLst>
        </c:ser>
        <c:ser>
          <c:idx val="1"/>
          <c:order val="1"/>
          <c:tx>
            <c:strRef>
              <c:f>Лист1!$C$1</c:f>
              <c:strCache>
                <c:ptCount val="1"/>
                <c:pt idx="0">
                  <c:v>Безвозмездные
поступления</c:v>
                </c:pt>
              </c:strCache>
            </c:strRef>
          </c:tx>
          <c:spPr>
            <a:solidFill>
              <a:schemeClr val="accent3"/>
            </a:solidFill>
            <a:scene3d>
              <a:camera prst="orthographicFront"/>
              <a:lightRig rig="threePt" dir="t"/>
            </a:scene3d>
            <a:sp3d>
              <a:bevelT w="114300" prst="artDeco"/>
              <a:bevelB w="114300" prst="artDeco"/>
            </a:sp3d>
          </c:spPr>
          <c:invertIfNegative val="0"/>
          <c:dLbls>
            <c:dLbl>
              <c:idx val="0"/>
              <c:layout>
                <c:manualLayout>
                  <c:x val="9.2592592592592587E-3"/>
                  <c:y val="-2.413296754195318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276-446F-BF42-05371B18C9C0}"/>
                </c:ext>
              </c:extLst>
            </c:dLbl>
            <c:dLbl>
              <c:idx val="1"/>
              <c:layout>
                <c:manualLayout>
                  <c:x val="1.6975308641975308E-2"/>
                  <c:y val="-3.92156862745098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276-446F-BF42-05371B18C9C0}"/>
                </c:ext>
              </c:extLst>
            </c:dLbl>
            <c:dLbl>
              <c:idx val="2"/>
              <c:layout>
                <c:manualLayout>
                  <c:x val="9.259259259259316E-3"/>
                  <c:y val="-3.318250377073905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276-446F-BF42-05371B18C9C0}"/>
                </c:ext>
              </c:extLst>
            </c:dLbl>
            <c:dLbl>
              <c:idx val="3"/>
              <c:layout>
                <c:manualLayout>
                  <c:x val="1.8518518518518517E-2"/>
                  <c:y val="-2.074797211434543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276-446F-BF42-05371B18C9C0}"/>
                </c:ext>
              </c:extLst>
            </c:dLbl>
            <c:numFmt formatCode="#,##0.0" sourceLinked="0"/>
            <c:spPr>
              <a:noFill/>
              <a:ln>
                <a:noFill/>
              </a:ln>
              <a:effectLst/>
            </c:spPr>
            <c:txPr>
              <a:bodyPr/>
              <a:lstStyle/>
              <a:p>
                <a:pPr>
                  <a:defRPr b="1"/>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Лист1!$A$2:$A$5</c:f>
              <c:strCache>
                <c:ptCount val="4"/>
                <c:pt idx="0">
                  <c:v>2016 год</c:v>
                </c:pt>
                <c:pt idx="1">
                  <c:v>2017 год</c:v>
                </c:pt>
                <c:pt idx="2">
                  <c:v>2018 год</c:v>
                </c:pt>
                <c:pt idx="3">
                  <c:v>2019 год</c:v>
                </c:pt>
              </c:strCache>
            </c:strRef>
          </c:cat>
          <c:val>
            <c:numRef>
              <c:f>Лист1!$C$2:$C$5</c:f>
              <c:numCache>
                <c:formatCode>General</c:formatCode>
                <c:ptCount val="4"/>
                <c:pt idx="0" formatCode="0.0">
                  <c:v>41107</c:v>
                </c:pt>
                <c:pt idx="1">
                  <c:v>41157.58</c:v>
                </c:pt>
                <c:pt idx="2">
                  <c:v>39838.03</c:v>
                </c:pt>
                <c:pt idx="3">
                  <c:v>39814.44</c:v>
                </c:pt>
              </c:numCache>
            </c:numRef>
          </c:val>
          <c:extLst>
            <c:ext xmlns:c16="http://schemas.microsoft.com/office/drawing/2014/chart" uri="{C3380CC4-5D6E-409C-BE32-E72D297353CC}">
              <c16:uniqueId val="{00000005-8276-446F-BF42-05371B18C9C0}"/>
            </c:ext>
          </c:extLst>
        </c:ser>
        <c:dLbls>
          <c:showLegendKey val="0"/>
          <c:showVal val="0"/>
          <c:showCatName val="0"/>
          <c:showSerName val="0"/>
          <c:showPercent val="0"/>
          <c:showBubbleSize val="0"/>
        </c:dLbls>
        <c:gapWidth val="150"/>
        <c:shape val="cylinder"/>
        <c:axId val="333117904"/>
        <c:axId val="333118448"/>
        <c:axId val="0"/>
      </c:bar3DChart>
      <c:catAx>
        <c:axId val="333117904"/>
        <c:scaling>
          <c:orientation val="minMax"/>
        </c:scaling>
        <c:delete val="0"/>
        <c:axPos val="b"/>
        <c:numFmt formatCode="General" sourceLinked="0"/>
        <c:majorTickMark val="out"/>
        <c:minorTickMark val="none"/>
        <c:tickLblPos val="nextTo"/>
        <c:crossAx val="333118448"/>
        <c:crosses val="autoZero"/>
        <c:auto val="1"/>
        <c:lblAlgn val="ctr"/>
        <c:lblOffset val="100"/>
        <c:noMultiLvlLbl val="0"/>
      </c:catAx>
      <c:valAx>
        <c:axId val="333118448"/>
        <c:scaling>
          <c:orientation val="minMax"/>
        </c:scaling>
        <c:delete val="0"/>
        <c:axPos val="l"/>
        <c:majorGridlines>
          <c:spPr>
            <a:ln>
              <a:noFill/>
            </a:ln>
          </c:spPr>
        </c:majorGridlines>
        <c:numFmt formatCode="#,##0" sourceLinked="0"/>
        <c:majorTickMark val="out"/>
        <c:minorTickMark val="none"/>
        <c:tickLblPos val="nextTo"/>
        <c:crossAx val="333117904"/>
        <c:crosses val="autoZero"/>
        <c:crossBetween val="between"/>
      </c:valAx>
    </c:plotArea>
    <c:legend>
      <c:legendPos val="r"/>
      <c:layout>
        <c:manualLayout>
          <c:xMode val="edge"/>
          <c:yMode val="edge"/>
          <c:x val="0.78561485369884321"/>
          <c:y val="9.8412132872531213E-2"/>
          <c:w val="0.21438514630115679"/>
          <c:h val="0.77187444329639787"/>
        </c:manualLayout>
      </c:layout>
      <c:overlay val="0"/>
      <c:txPr>
        <a:bodyPr/>
        <a:lstStyle/>
        <a:p>
          <a:pPr>
            <a:defRPr sz="1600"/>
          </a:pPr>
          <a:endParaRPr lang="ru-RU"/>
        </a:p>
      </c:txPr>
    </c:legend>
    <c:plotVisOnly val="1"/>
    <c:dispBlanksAs val="gap"/>
    <c:showDLblsOverMax val="0"/>
  </c:chart>
  <c:spPr>
    <a:noFill/>
  </c:spPr>
  <c:txPr>
    <a:bodyPr/>
    <a:lstStyle/>
    <a:p>
      <a:pPr>
        <a:defRPr sz="1800"/>
      </a:pPr>
      <a:endParaRPr lang="ru-RU"/>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2317488091766305E-2"/>
          <c:y val="7.9567827130852337E-2"/>
          <c:w val="0.54993827160493824"/>
          <c:h val="0.85560624249699879"/>
        </c:manualLayout>
      </c:layout>
      <c:doughnutChart>
        <c:varyColors val="1"/>
        <c:ser>
          <c:idx val="0"/>
          <c:order val="0"/>
          <c:tx>
            <c:strRef>
              <c:f>Лист1!$B$1</c:f>
              <c:strCache>
                <c:ptCount val="1"/>
                <c:pt idx="0">
                  <c:v>Столбец1</c:v>
                </c:pt>
              </c:strCache>
            </c:strRef>
          </c:tx>
          <c:spPr>
            <a:solidFill>
              <a:schemeClr val="accent5">
                <a:lumMod val="60000"/>
                <a:lumOff val="40000"/>
              </a:schemeClr>
            </a:solidFill>
            <a:scene3d>
              <a:camera prst="orthographicFront"/>
              <a:lightRig rig="threePt" dir="t">
                <a:rot lat="0" lon="0" rev="0"/>
              </a:lightRig>
            </a:scene3d>
            <a:sp3d prstMaterial="metal">
              <a:bevelT/>
              <a:bevelB/>
            </a:sp3d>
          </c:spPr>
          <c:explosion val="10"/>
          <c:dPt>
            <c:idx val="0"/>
            <c:bubble3D val="0"/>
            <c:spPr>
              <a:solidFill>
                <a:srgbClr val="FDF591"/>
              </a:solidFill>
              <a:scene3d>
                <a:camera prst="orthographicFront"/>
                <a:lightRig rig="threePt" dir="t">
                  <a:rot lat="0" lon="0" rev="0"/>
                </a:lightRig>
              </a:scene3d>
              <a:sp3d prstMaterial="metal">
                <a:bevelT/>
                <a:bevelB/>
              </a:sp3d>
            </c:spPr>
            <c:extLst>
              <c:ext xmlns:c16="http://schemas.microsoft.com/office/drawing/2014/chart" uri="{C3380CC4-5D6E-409C-BE32-E72D297353CC}">
                <c16:uniqueId val="{00000000-7C41-4961-A344-9FD221B78597}"/>
              </c:ext>
            </c:extLst>
          </c:dPt>
          <c:dPt>
            <c:idx val="1"/>
            <c:bubble3D val="0"/>
            <c:spPr>
              <a:solidFill>
                <a:schemeClr val="tx2">
                  <a:lumMod val="40000"/>
                  <a:lumOff val="60000"/>
                </a:schemeClr>
              </a:solidFill>
              <a:scene3d>
                <a:camera prst="orthographicFront"/>
                <a:lightRig rig="threePt" dir="t">
                  <a:rot lat="0" lon="0" rev="0"/>
                </a:lightRig>
              </a:scene3d>
              <a:sp3d prstMaterial="metal">
                <a:bevelT/>
                <a:bevelB/>
              </a:sp3d>
            </c:spPr>
            <c:extLst>
              <c:ext xmlns:c16="http://schemas.microsoft.com/office/drawing/2014/chart" uri="{C3380CC4-5D6E-409C-BE32-E72D297353CC}">
                <c16:uniqueId val="{00000001-7C41-4961-A344-9FD221B78597}"/>
              </c:ext>
            </c:extLst>
          </c:dPt>
          <c:dPt>
            <c:idx val="2"/>
            <c:bubble3D val="0"/>
            <c:spPr>
              <a:solidFill>
                <a:srgbClr val="F9C3FD"/>
              </a:solidFill>
              <a:scene3d>
                <a:camera prst="orthographicFront"/>
                <a:lightRig rig="threePt" dir="t">
                  <a:rot lat="0" lon="0" rev="0"/>
                </a:lightRig>
              </a:scene3d>
              <a:sp3d prstMaterial="metal">
                <a:bevelT/>
                <a:bevelB/>
              </a:sp3d>
            </c:spPr>
            <c:extLst>
              <c:ext xmlns:c16="http://schemas.microsoft.com/office/drawing/2014/chart" uri="{C3380CC4-5D6E-409C-BE32-E72D297353CC}">
                <c16:uniqueId val="{00000004-7C41-4961-A344-9FD221B78597}"/>
              </c:ext>
            </c:extLst>
          </c:dPt>
          <c:dPt>
            <c:idx val="3"/>
            <c:bubble3D val="0"/>
            <c:spPr>
              <a:solidFill>
                <a:srgbClr val="ABEFAE"/>
              </a:solidFill>
              <a:scene3d>
                <a:camera prst="orthographicFront"/>
                <a:lightRig rig="threePt" dir="t">
                  <a:rot lat="0" lon="0" rev="0"/>
                </a:lightRig>
              </a:scene3d>
              <a:sp3d prstMaterial="metal">
                <a:bevelT/>
                <a:bevelB/>
              </a:sp3d>
            </c:spPr>
            <c:extLst>
              <c:ext xmlns:c16="http://schemas.microsoft.com/office/drawing/2014/chart" uri="{C3380CC4-5D6E-409C-BE32-E72D297353CC}">
                <c16:uniqueId val="{00000002-7C41-4961-A344-9FD221B78597}"/>
              </c:ext>
            </c:extLst>
          </c:dPt>
          <c:dPt>
            <c:idx val="4"/>
            <c:bubble3D val="0"/>
            <c:spPr>
              <a:solidFill>
                <a:schemeClr val="accent5">
                  <a:lumMod val="40000"/>
                  <a:lumOff val="60000"/>
                </a:schemeClr>
              </a:solidFill>
              <a:scene3d>
                <a:camera prst="orthographicFront"/>
                <a:lightRig rig="threePt" dir="t">
                  <a:rot lat="0" lon="0" rev="0"/>
                </a:lightRig>
              </a:scene3d>
              <a:sp3d prstMaterial="metal">
                <a:bevelT/>
                <a:bevelB/>
              </a:sp3d>
            </c:spPr>
            <c:extLst>
              <c:ext xmlns:c16="http://schemas.microsoft.com/office/drawing/2014/chart" uri="{C3380CC4-5D6E-409C-BE32-E72D297353CC}">
                <c16:uniqueId val="{00000003-7C41-4961-A344-9FD221B78597}"/>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C41-4961-A344-9FD221B78597}"/>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C41-4961-A344-9FD221B78597}"/>
                </c:ext>
              </c:extLst>
            </c:dLbl>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C41-4961-A344-9FD221B78597}"/>
                </c:ext>
              </c:extLst>
            </c:dLbl>
            <c:dLbl>
              <c:idx val="3"/>
              <c:layout>
                <c:manualLayout>
                  <c:x val="-3.9130751570282729E-2"/>
                  <c:y val="-0.1704681872749099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C41-4961-A344-9FD221B78597}"/>
                </c:ext>
              </c:extLst>
            </c:dLbl>
            <c:dLbl>
              <c:idx val="4"/>
              <c:layout>
                <c:manualLayout>
                  <c:x val="1.5175405606094412E-2"/>
                  <c:y val="-0.1704681872749099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C41-4961-A344-9FD221B78597}"/>
                </c:ext>
              </c:extLst>
            </c:dLbl>
            <c:numFmt formatCode="#,##0.0" sourceLinked="0"/>
            <c:spPr>
              <a:noFill/>
              <a:ln>
                <a:noFill/>
              </a:ln>
              <a:effectLst/>
            </c:spPr>
            <c:txPr>
              <a:bodyPr/>
              <a:lstStyle/>
              <a:p>
                <a:pPr>
                  <a:defRPr sz="1400" b="1">
                    <a:solidFill>
                      <a:schemeClr val="tx1"/>
                    </a:solidFill>
                  </a:defRPr>
                </a:pPr>
                <a:endParaRPr lang="ru-RU"/>
              </a:p>
            </c:txPr>
            <c:showLegendKey val="0"/>
            <c:showVal val="0"/>
            <c:showCatName val="0"/>
            <c:showSerName val="0"/>
            <c:showPercent val="0"/>
            <c:showBubbleSize val="0"/>
            <c:extLst>
              <c:ext xmlns:c15="http://schemas.microsoft.com/office/drawing/2012/chart" uri="{CE6537A1-D6FC-4f65-9D91-7224C49458BB}"/>
            </c:extLst>
          </c:dLbls>
          <c:cat>
            <c:strRef>
              <c:f>Лист1!$A$2:$A$6</c:f>
              <c:strCache>
                <c:ptCount val="5"/>
                <c:pt idx="0">
                  <c:v>образование</c:v>
                </c:pt>
                <c:pt idx="1">
                  <c:v>здравоохранение</c:v>
                </c:pt>
                <c:pt idx="2">
                  <c:v>социальная политика</c:v>
                </c:pt>
                <c:pt idx="3">
                  <c:v>культура, кинематография</c:v>
                </c:pt>
                <c:pt idx="4">
                  <c:v>физическая культура и спорт</c:v>
                </c:pt>
              </c:strCache>
            </c:strRef>
          </c:cat>
          <c:val>
            <c:numRef>
              <c:f>Лист1!$B$2:$B$6</c:f>
              <c:numCache>
                <c:formatCode>0.0</c:formatCode>
                <c:ptCount val="5"/>
                <c:pt idx="0">
                  <c:v>11249.5</c:v>
                </c:pt>
                <c:pt idx="1">
                  <c:v>7121.5</c:v>
                </c:pt>
                <c:pt idx="2">
                  <c:v>9370.2000000000007</c:v>
                </c:pt>
                <c:pt idx="3">
                  <c:v>779.2</c:v>
                </c:pt>
                <c:pt idx="4">
                  <c:v>1011.6</c:v>
                </c:pt>
              </c:numCache>
            </c:numRef>
          </c:val>
          <c:extLst>
            <c:ext xmlns:c16="http://schemas.microsoft.com/office/drawing/2014/chart" uri="{C3380CC4-5D6E-409C-BE32-E72D297353CC}">
              <c16:uniqueId val="{00000005-7C41-4961-A344-9FD221B78597}"/>
            </c:ext>
          </c:extLst>
        </c:ser>
        <c:dLbls>
          <c:showLegendKey val="0"/>
          <c:showVal val="0"/>
          <c:showCatName val="0"/>
          <c:showSerName val="0"/>
          <c:showPercent val="0"/>
          <c:showBubbleSize val="0"/>
          <c:showLeaderLines val="1"/>
        </c:dLbls>
        <c:firstSliceAng val="0"/>
        <c:holeSize val="27"/>
      </c:doughnutChart>
    </c:plotArea>
    <c:legend>
      <c:legendPos val="r"/>
      <c:layout>
        <c:manualLayout>
          <c:xMode val="edge"/>
          <c:yMode val="edge"/>
          <c:x val="0.64685719840575484"/>
          <c:y val="1.4594814303674182E-2"/>
          <c:w val="0.34696996208807235"/>
          <c:h val="0.77412067189080358"/>
        </c:manualLayout>
      </c:layout>
      <c:overlay val="0"/>
      <c:txPr>
        <a:bodyPr/>
        <a:lstStyle/>
        <a:p>
          <a:pPr>
            <a:defRPr sz="1600" b="1" i="0">
              <a:solidFill>
                <a:schemeClr val="tx1"/>
              </a:solidFill>
            </a:defRPr>
          </a:pPr>
          <a:endParaRPr lang="ru-RU"/>
        </a:p>
      </c:txPr>
    </c:legend>
    <c:plotVisOnly val="1"/>
    <c:dispBlanksAs val="gap"/>
    <c:showDLblsOverMax val="0"/>
  </c:chart>
  <c:txPr>
    <a:bodyPr/>
    <a:lstStyle/>
    <a:p>
      <a:pPr>
        <a:defRPr sz="1800"/>
      </a:pPr>
      <a:endParaRPr lang="ru-RU"/>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Лист1!$B$1</c:f>
              <c:strCache>
                <c:ptCount val="1"/>
                <c:pt idx="0">
                  <c:v>Продажи</c:v>
                </c:pt>
              </c:strCache>
            </c:strRef>
          </c:tx>
          <c:spPr>
            <a:scene3d>
              <a:camera prst="orthographicFront"/>
              <a:lightRig rig="threePt" dir="t"/>
            </a:scene3d>
            <a:sp3d>
              <a:bevelT w="165100" prst="coolSlant"/>
              <a:contourClr>
                <a:srgbClr val="000000"/>
              </a:contourClr>
            </a:sp3d>
          </c:spPr>
          <c:explosion val="16"/>
          <c:dPt>
            <c:idx val="0"/>
            <c:bubble3D val="0"/>
            <c:spPr>
              <a:solidFill>
                <a:srgbClr val="92D050"/>
              </a:solidFill>
              <a:ln w="25400">
                <a:solidFill>
                  <a:schemeClr val="lt1"/>
                </a:solidFill>
              </a:ln>
              <a:effectLst/>
              <a:scene3d>
                <a:camera prst="orthographicFront"/>
                <a:lightRig rig="threePt" dir="t"/>
              </a:scene3d>
              <a:sp3d contourW="25400">
                <a:bevelT w="165100" prst="coolSlant"/>
                <a:contourClr>
                  <a:schemeClr val="lt1"/>
                </a:contourClr>
              </a:sp3d>
            </c:spPr>
            <c:extLst>
              <c:ext xmlns:c16="http://schemas.microsoft.com/office/drawing/2014/chart" uri="{C3380CC4-5D6E-409C-BE32-E72D297353CC}">
                <c16:uniqueId val="{00000006-26FE-4E67-9EAE-D82095AA1D31}"/>
              </c:ext>
            </c:extLst>
          </c:dPt>
          <c:dPt>
            <c:idx val="1"/>
            <c:bubble3D val="0"/>
            <c:spPr>
              <a:solidFill>
                <a:srgbClr val="9FDFFF"/>
              </a:solidFill>
              <a:ln w="25400">
                <a:solidFill>
                  <a:schemeClr val="lt1"/>
                </a:solidFill>
              </a:ln>
              <a:effectLst/>
              <a:scene3d>
                <a:camera prst="orthographicFront"/>
                <a:lightRig rig="threePt" dir="t"/>
              </a:scene3d>
              <a:sp3d contourW="25400">
                <a:bevelT w="165100" prst="coolSlant"/>
                <a:contourClr>
                  <a:schemeClr val="lt1"/>
                </a:contourClr>
              </a:sp3d>
            </c:spPr>
            <c:extLst>
              <c:ext xmlns:c16="http://schemas.microsoft.com/office/drawing/2014/chart" uri="{C3380CC4-5D6E-409C-BE32-E72D297353CC}">
                <c16:uniqueId val="{00000007-26FE-4E67-9EAE-D82095AA1D31}"/>
              </c:ext>
            </c:extLst>
          </c:dPt>
          <c:dPt>
            <c:idx val="2"/>
            <c:bubble3D val="0"/>
            <c:spPr>
              <a:solidFill>
                <a:srgbClr val="FCF04E"/>
              </a:solidFill>
              <a:ln w="25400">
                <a:solidFill>
                  <a:schemeClr val="lt1"/>
                </a:solidFill>
              </a:ln>
              <a:effectLst/>
              <a:scene3d>
                <a:camera prst="orthographicFront"/>
                <a:lightRig rig="threePt" dir="t"/>
              </a:scene3d>
              <a:sp3d contourW="25400">
                <a:bevelT w="165100" prst="coolSlant"/>
                <a:contourClr>
                  <a:schemeClr val="lt1"/>
                </a:contourClr>
              </a:sp3d>
            </c:spPr>
            <c:extLst>
              <c:ext xmlns:c16="http://schemas.microsoft.com/office/drawing/2014/chart" uri="{C3380CC4-5D6E-409C-BE32-E72D297353CC}">
                <c16:uniqueId val="{00000005-26FE-4E67-9EAE-D82095AA1D31}"/>
              </c:ext>
            </c:extLst>
          </c:dPt>
          <c:dPt>
            <c:idx val="3"/>
            <c:bubble3D val="0"/>
            <c:spPr>
              <a:solidFill>
                <a:srgbClr val="FDF591"/>
              </a:solidFill>
              <a:ln w="25400">
                <a:solidFill>
                  <a:schemeClr val="lt1"/>
                </a:solidFill>
              </a:ln>
              <a:effectLst/>
              <a:scene3d>
                <a:camera prst="orthographicFront"/>
                <a:lightRig rig="threePt" dir="t"/>
              </a:scene3d>
              <a:sp3d contourW="25400">
                <a:bevelT w="165100" prst="coolSlant"/>
                <a:contourClr>
                  <a:schemeClr val="lt1"/>
                </a:contourClr>
              </a:sp3d>
            </c:spPr>
            <c:extLst>
              <c:ext xmlns:c16="http://schemas.microsoft.com/office/drawing/2014/chart" uri="{C3380CC4-5D6E-409C-BE32-E72D297353CC}">
                <c16:uniqueId val="{00000001-26FE-4E67-9EAE-D82095AA1D31}"/>
              </c:ext>
            </c:extLst>
          </c:dPt>
          <c:dPt>
            <c:idx val="4"/>
            <c:bubble3D val="0"/>
            <c:spPr>
              <a:solidFill>
                <a:schemeClr val="accent5"/>
              </a:solidFill>
              <a:ln w="25400">
                <a:solidFill>
                  <a:schemeClr val="lt1"/>
                </a:solidFill>
              </a:ln>
              <a:effectLst/>
              <a:scene3d>
                <a:camera prst="orthographicFront"/>
                <a:lightRig rig="threePt" dir="t"/>
              </a:scene3d>
              <a:sp3d contourW="25400">
                <a:bevelT w="165100" prst="coolSlant"/>
                <a:contourClr>
                  <a:schemeClr val="lt1"/>
                </a:contourClr>
              </a:sp3d>
            </c:spPr>
            <c:extLst>
              <c:ext xmlns:c16="http://schemas.microsoft.com/office/drawing/2014/chart" uri="{C3380CC4-5D6E-409C-BE32-E72D297353CC}">
                <c16:uniqueId val="{00000009-DF16-442C-8F59-FFAC08B83DA4}"/>
              </c:ext>
            </c:extLst>
          </c:dPt>
          <c:dLbls>
            <c:dLbl>
              <c:idx val="0"/>
              <c:layout>
                <c:manualLayout>
                  <c:x val="1.3128599810440362E-2"/>
                  <c:y val="-2.4670108880695665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6-26FE-4E67-9EAE-D82095AA1D31}"/>
                </c:ext>
              </c:extLst>
            </c:dLbl>
            <c:dLbl>
              <c:idx val="1"/>
              <c:layout>
                <c:manualLayout>
                  <c:x val="4.3640410834062324E-2"/>
                  <c:y val="4.0443768541634124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26FE-4E67-9EAE-D82095AA1D31}"/>
                </c:ext>
              </c:extLst>
            </c:dLbl>
            <c:dLbl>
              <c:idx val="2"/>
              <c:layout>
                <c:manualLayout>
                  <c:x val="-3.9663805045202692E-2"/>
                  <c:y val="-9.6685500964104221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26FE-4E67-9EAE-D82095AA1D31}"/>
                </c:ext>
              </c:extLst>
            </c:dLbl>
            <c:dLbl>
              <c:idx val="3"/>
              <c:layout>
                <c:manualLayout>
                  <c:x val="-5.9895970034995624E-2"/>
                  <c:y val="6.6777956249606954E-4"/>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26FE-4E67-9EAE-D82095AA1D31}"/>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u-RU"/>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Лист1!$A$2:$A$6</c:f>
              <c:strCache>
                <c:ptCount val="4"/>
                <c:pt idx="0">
                  <c:v>Образование</c:v>
                </c:pt>
                <c:pt idx="1">
                  <c:v>Здравоохранение</c:v>
                </c:pt>
                <c:pt idx="2">
                  <c:v>Социальная политика</c:v>
                </c:pt>
                <c:pt idx="3">
                  <c:v>Иные отрасли</c:v>
                </c:pt>
              </c:strCache>
            </c:strRef>
          </c:cat>
          <c:val>
            <c:numRef>
              <c:f>Лист1!$B$2:$B$6</c:f>
              <c:numCache>
                <c:formatCode>#,##0.00</c:formatCode>
                <c:ptCount val="5"/>
                <c:pt idx="0">
                  <c:v>1641.87</c:v>
                </c:pt>
                <c:pt idx="1">
                  <c:v>130.13999999999999</c:v>
                </c:pt>
                <c:pt idx="2">
                  <c:v>2996.915</c:v>
                </c:pt>
                <c:pt idx="3">
                  <c:v>3.87</c:v>
                </c:pt>
              </c:numCache>
            </c:numRef>
          </c:val>
          <c:extLst>
            <c:ext xmlns:c16="http://schemas.microsoft.com/office/drawing/2014/chart" uri="{C3380CC4-5D6E-409C-BE32-E72D297353CC}">
              <c16:uniqueId val="{00000000-26FE-4E67-9EAE-D82095AA1D31}"/>
            </c:ext>
          </c:extLst>
        </c:ser>
        <c:dLbls>
          <c:showLegendKey val="0"/>
          <c:showVal val="0"/>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ru-RU"/>
    </a:p>
  </c:txPr>
  <c:externalData r:id="rId3">
    <c:autoUpdate val="0"/>
  </c:externalData>
  <c:userShapes r:id="rId4"/>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stacked"/>
        <c:varyColors val="0"/>
        <c:ser>
          <c:idx val="0"/>
          <c:order val="0"/>
          <c:tx>
            <c:strRef>
              <c:f>Лист1!$B$1</c:f>
              <c:strCache>
                <c:ptCount val="1"/>
                <c:pt idx="0">
                  <c:v> Развитие здравоохранения Камчатского края</c:v>
                </c:pt>
              </c:strCache>
            </c:strRef>
          </c:tx>
          <c:spPr>
            <a:solidFill>
              <a:schemeClr val="tx2">
                <a:lumMod val="60000"/>
                <a:lumOff val="40000"/>
              </a:schemeClr>
            </a:solidFill>
            <a:ln>
              <a:noFill/>
            </a:ln>
            <a:effectLst/>
            <a:scene3d>
              <a:camera prst="orthographicFront"/>
              <a:lightRig rig="threePt" dir="t"/>
            </a:scene3d>
            <a:sp3d>
              <a:bevelT w="165100" prst="coolSlant"/>
              <a:bevelB w="165100" prst="coolSlant"/>
            </a:sp3d>
          </c:spPr>
          <c:invertIfNegative val="0"/>
          <c:dLbls>
            <c:dLbl>
              <c:idx val="0"/>
              <c:layout>
                <c:manualLayout>
                  <c:x val="2.3148148148148147E-3"/>
                  <c:y val="-3.86473429951691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E1B5-4E66-B50B-48AD6DEF8D0D}"/>
                </c:ext>
              </c:extLst>
            </c:dLbl>
            <c:dLbl>
              <c:idx val="1"/>
              <c:layout>
                <c:manualLayout>
                  <c:x val="2.3148148148148147E-3"/>
                  <c:y val="-3.86473429951690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E1B5-4E66-B50B-48AD6DEF8D0D}"/>
                </c:ext>
              </c:extLst>
            </c:dLbl>
            <c:dLbl>
              <c:idx val="2"/>
              <c:layout>
                <c:manualLayout>
                  <c:x val="1.1574074074073861E-3"/>
                  <c:y val="-4.589371980676328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E1B5-4E66-B50B-48AD6DEF8D0D}"/>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Лист1!$A$2:$A$4</c:f>
              <c:strCache>
                <c:ptCount val="3"/>
                <c:pt idx="0">
                  <c:v>2019 год</c:v>
                </c:pt>
                <c:pt idx="1">
                  <c:v>2018 год</c:v>
                </c:pt>
                <c:pt idx="2">
                  <c:v>2017 год</c:v>
                </c:pt>
              </c:strCache>
            </c:strRef>
          </c:cat>
          <c:val>
            <c:numRef>
              <c:f>Лист1!$B$2:$B$4</c:f>
              <c:numCache>
                <c:formatCode>#,##0.0</c:formatCode>
                <c:ptCount val="3"/>
                <c:pt idx="0">
                  <c:v>125.9</c:v>
                </c:pt>
                <c:pt idx="1">
                  <c:v>125.6</c:v>
                </c:pt>
                <c:pt idx="2">
                  <c:v>125.1</c:v>
                </c:pt>
              </c:numCache>
            </c:numRef>
          </c:val>
          <c:extLst>
            <c:ext xmlns:c16="http://schemas.microsoft.com/office/drawing/2014/chart" uri="{C3380CC4-5D6E-409C-BE32-E72D297353CC}">
              <c16:uniqueId val="{00000000-E1B5-4E66-B50B-48AD6DEF8D0D}"/>
            </c:ext>
          </c:extLst>
        </c:ser>
        <c:ser>
          <c:idx val="1"/>
          <c:order val="1"/>
          <c:tx>
            <c:strRef>
              <c:f>Лист1!$C$1</c:f>
              <c:strCache>
                <c:ptCount val="1"/>
                <c:pt idx="0">
                  <c:v> Развитие образования в Камчатском крае</c:v>
                </c:pt>
              </c:strCache>
            </c:strRef>
          </c:tx>
          <c:spPr>
            <a:solidFill>
              <a:schemeClr val="accent5">
                <a:lumMod val="60000"/>
                <a:lumOff val="40000"/>
              </a:schemeClr>
            </a:solidFill>
            <a:ln>
              <a:noFill/>
            </a:ln>
            <a:effectLst/>
            <a:scene3d>
              <a:camera prst="orthographicFront"/>
              <a:lightRig rig="threePt" dir="t"/>
            </a:scene3d>
            <a:sp3d>
              <a:bevelT/>
              <a:bevelB w="165100" prst="coolSlant"/>
            </a:sp3d>
          </c:spPr>
          <c:invertIfNegative val="0"/>
          <c:dLbls>
            <c:dLbl>
              <c:idx val="0"/>
              <c:layout>
                <c:manualLayout>
                  <c:x val="2.0833333333333377E-2"/>
                  <c:y val="-4.830917874396137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E1B5-4E66-B50B-48AD6DEF8D0D}"/>
                </c:ext>
              </c:extLst>
            </c:dLbl>
            <c:dLbl>
              <c:idx val="1"/>
              <c:layout>
                <c:manualLayout>
                  <c:x val="0"/>
                  <c:y val="-4.589371980676328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E1B5-4E66-B50B-48AD6DEF8D0D}"/>
                </c:ext>
              </c:extLst>
            </c:dLbl>
            <c:dLbl>
              <c:idx val="2"/>
              <c:layout>
                <c:manualLayout>
                  <c:x val="4.6296296296295869E-3"/>
                  <c:y val="-5.314009661835748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E1B5-4E66-B50B-48AD6DEF8D0D}"/>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Лист1!$A$2:$A$4</c:f>
              <c:strCache>
                <c:ptCount val="3"/>
                <c:pt idx="0">
                  <c:v>2019 год</c:v>
                </c:pt>
                <c:pt idx="1">
                  <c:v>2018 год</c:v>
                </c:pt>
                <c:pt idx="2">
                  <c:v>2017 год</c:v>
                </c:pt>
              </c:strCache>
            </c:strRef>
          </c:cat>
          <c:val>
            <c:numRef>
              <c:f>Лист1!$C$2:$C$4</c:f>
              <c:numCache>
                <c:formatCode>#,##0.0</c:formatCode>
                <c:ptCount val="3"/>
                <c:pt idx="0">
                  <c:v>1952.4</c:v>
                </c:pt>
                <c:pt idx="1">
                  <c:v>2254.6</c:v>
                </c:pt>
                <c:pt idx="2">
                  <c:v>2238.5</c:v>
                </c:pt>
              </c:numCache>
            </c:numRef>
          </c:val>
          <c:extLst>
            <c:ext xmlns:c16="http://schemas.microsoft.com/office/drawing/2014/chart" uri="{C3380CC4-5D6E-409C-BE32-E72D297353CC}">
              <c16:uniqueId val="{00000001-E1B5-4E66-B50B-48AD6DEF8D0D}"/>
            </c:ext>
          </c:extLst>
        </c:ser>
        <c:ser>
          <c:idx val="2"/>
          <c:order val="2"/>
          <c:tx>
            <c:strRef>
              <c:f>Лист1!$D$1</c:f>
              <c:strCache>
                <c:ptCount val="1"/>
                <c:pt idx="0">
                  <c:v>Семья и дети Камчатки</c:v>
                </c:pt>
              </c:strCache>
            </c:strRef>
          </c:tx>
          <c:spPr>
            <a:solidFill>
              <a:srgbClr val="FF0000"/>
            </a:solidFill>
            <a:ln>
              <a:noFill/>
            </a:ln>
            <a:effectLst/>
            <a:scene3d>
              <a:camera prst="orthographicFront"/>
              <a:lightRig rig="threePt" dir="t"/>
            </a:scene3d>
            <a:sp3d>
              <a:bevelT w="165100" prst="coolSlant"/>
            </a:sp3d>
          </c:spPr>
          <c:invertIfNegative val="0"/>
          <c:dLbls>
            <c:dLbl>
              <c:idx val="0"/>
              <c:layout>
                <c:manualLayout>
                  <c:x val="-1.1574074074074073E-3"/>
                  <c:y val="-4.830917874396137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E1B5-4E66-B50B-48AD6DEF8D0D}"/>
                </c:ext>
              </c:extLst>
            </c:dLbl>
            <c:dLbl>
              <c:idx val="1"/>
              <c:layout>
                <c:manualLayout>
                  <c:x val="0"/>
                  <c:y val="-4.83091787439613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E1B5-4E66-B50B-48AD6DEF8D0D}"/>
                </c:ext>
              </c:extLst>
            </c:dLbl>
            <c:dLbl>
              <c:idx val="2"/>
              <c:layout>
                <c:manualLayout>
                  <c:x val="0"/>
                  <c:y val="-5.314009661835748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E1B5-4E66-B50B-48AD6DEF8D0D}"/>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Лист1!$A$2:$A$4</c:f>
              <c:strCache>
                <c:ptCount val="3"/>
                <c:pt idx="0">
                  <c:v>2019 год</c:v>
                </c:pt>
                <c:pt idx="1">
                  <c:v>2018 год</c:v>
                </c:pt>
                <c:pt idx="2">
                  <c:v>2017 год</c:v>
                </c:pt>
              </c:strCache>
            </c:strRef>
          </c:cat>
          <c:val>
            <c:numRef>
              <c:f>Лист1!$D$2:$D$4</c:f>
              <c:numCache>
                <c:formatCode>#,##0.0</c:formatCode>
                <c:ptCount val="3"/>
                <c:pt idx="0">
                  <c:v>19.100000000000001</c:v>
                </c:pt>
                <c:pt idx="1">
                  <c:v>18.899999999999999</c:v>
                </c:pt>
                <c:pt idx="2">
                  <c:v>21.2</c:v>
                </c:pt>
              </c:numCache>
            </c:numRef>
          </c:val>
          <c:extLst>
            <c:ext xmlns:c16="http://schemas.microsoft.com/office/drawing/2014/chart" uri="{C3380CC4-5D6E-409C-BE32-E72D297353CC}">
              <c16:uniqueId val="{00000002-E1B5-4E66-B50B-48AD6DEF8D0D}"/>
            </c:ext>
          </c:extLst>
        </c:ser>
        <c:ser>
          <c:idx val="3"/>
          <c:order val="3"/>
          <c:tx>
            <c:strRef>
              <c:f>Лист1!$E$1</c:f>
              <c:strCache>
                <c:ptCount val="1"/>
                <c:pt idx="0">
                  <c:v>Социальная поддержка граждан в Камчатском крае</c:v>
                </c:pt>
              </c:strCache>
            </c:strRef>
          </c:tx>
          <c:spPr>
            <a:solidFill>
              <a:srgbClr val="FCF04E"/>
            </a:solidFill>
            <a:ln>
              <a:noFill/>
            </a:ln>
            <a:effectLst/>
            <a:scene3d>
              <a:camera prst="orthographicFront"/>
              <a:lightRig rig="threePt" dir="t"/>
            </a:scene3d>
            <a:sp3d>
              <a:bevelT w="165100" prst="coolSlant"/>
              <a:bevelB w="165100" prst="coolSlant"/>
            </a:sp3d>
          </c:spPr>
          <c:invertIfNegative val="0"/>
          <c:dLbls>
            <c:dLbl>
              <c:idx val="0"/>
              <c:layout>
                <c:manualLayout>
                  <c:x val="2.3148148148148147E-3"/>
                  <c:y val="-4.347826086956523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E1B5-4E66-B50B-48AD6DEF8D0D}"/>
                </c:ext>
              </c:extLst>
            </c:dLbl>
            <c:dLbl>
              <c:idx val="1"/>
              <c:layout>
                <c:manualLayout>
                  <c:x val="3.472222222222307E-3"/>
                  <c:y val="-4.83091787439613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E1B5-4E66-B50B-48AD6DEF8D0D}"/>
                </c:ext>
              </c:extLst>
            </c:dLbl>
            <c:dLbl>
              <c:idx val="2"/>
              <c:layout>
                <c:manualLayout>
                  <c:x val="2.3148148148148147E-3"/>
                  <c:y val="-5.072463768115942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E1B5-4E66-B50B-48AD6DEF8D0D}"/>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Лист1!$A$2:$A$4</c:f>
              <c:strCache>
                <c:ptCount val="3"/>
                <c:pt idx="0">
                  <c:v>2019 год</c:v>
                </c:pt>
                <c:pt idx="1">
                  <c:v>2018 год</c:v>
                </c:pt>
                <c:pt idx="2">
                  <c:v>2017 год</c:v>
                </c:pt>
              </c:strCache>
            </c:strRef>
          </c:cat>
          <c:val>
            <c:numRef>
              <c:f>Лист1!$E$2:$E$4</c:f>
              <c:numCache>
                <c:formatCode>#,##0.0</c:formatCode>
                <c:ptCount val="3"/>
                <c:pt idx="0">
                  <c:v>1354.2</c:v>
                </c:pt>
                <c:pt idx="1">
                  <c:v>1545.7</c:v>
                </c:pt>
                <c:pt idx="2">
                  <c:v>1625.1</c:v>
                </c:pt>
              </c:numCache>
            </c:numRef>
          </c:val>
          <c:extLst>
            <c:ext xmlns:c16="http://schemas.microsoft.com/office/drawing/2014/chart" uri="{C3380CC4-5D6E-409C-BE32-E72D297353CC}">
              <c16:uniqueId val="{00000003-E1B5-4E66-B50B-48AD6DEF8D0D}"/>
            </c:ext>
          </c:extLst>
        </c:ser>
        <c:ser>
          <c:idx val="4"/>
          <c:order val="4"/>
          <c:tx>
            <c:strRef>
              <c:f>Лист1!$F$1</c:f>
              <c:strCache>
                <c:ptCount val="1"/>
                <c:pt idx="0">
                  <c:v>Физическая культура, спорт, молодежная политика, отдых и оздоровление детей в Камчатском крае</c:v>
                </c:pt>
              </c:strCache>
            </c:strRef>
          </c:tx>
          <c:spPr>
            <a:solidFill>
              <a:schemeClr val="accent3">
                <a:lumMod val="60000"/>
                <a:lumOff val="40000"/>
              </a:schemeClr>
            </a:solidFill>
            <a:ln>
              <a:noFill/>
            </a:ln>
            <a:effectLst/>
            <a:scene3d>
              <a:camera prst="orthographicFront"/>
              <a:lightRig rig="threePt" dir="t"/>
            </a:scene3d>
            <a:sp3d>
              <a:bevelT w="165100" prst="coolSlant"/>
              <a:bevelB w="165100" prst="coolSlant"/>
            </a:sp3d>
          </c:spPr>
          <c:invertIfNegative val="0"/>
          <c:dLbls>
            <c:dLbl>
              <c:idx val="0"/>
              <c:layout>
                <c:manualLayout>
                  <c:x val="-8.4875562720133283E-17"/>
                  <c:y val="-5.072463768115942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E1B5-4E66-B50B-48AD6DEF8D0D}"/>
                </c:ext>
              </c:extLst>
            </c:dLbl>
            <c:dLbl>
              <c:idx val="1"/>
              <c:layout>
                <c:manualLayout>
                  <c:x val="-8.4875562720133283E-17"/>
                  <c:y val="-4.347826086956521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E1B5-4E66-B50B-48AD6DEF8D0D}"/>
                </c:ext>
              </c:extLst>
            </c:dLbl>
            <c:dLbl>
              <c:idx val="2"/>
              <c:layout>
                <c:manualLayout>
                  <c:x val="0"/>
                  <c:y val="-5.314009661835748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E1B5-4E66-B50B-48AD6DEF8D0D}"/>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Лист1!$A$2:$A$4</c:f>
              <c:strCache>
                <c:ptCount val="3"/>
                <c:pt idx="0">
                  <c:v>2019 год</c:v>
                </c:pt>
                <c:pt idx="1">
                  <c:v>2018 год</c:v>
                </c:pt>
                <c:pt idx="2">
                  <c:v>2017 год</c:v>
                </c:pt>
              </c:strCache>
            </c:strRef>
          </c:cat>
          <c:val>
            <c:numRef>
              <c:f>Лист1!$F$2:$F$4</c:f>
              <c:numCache>
                <c:formatCode>#,##0.0</c:formatCode>
                <c:ptCount val="3"/>
                <c:pt idx="0">
                  <c:v>298.60000000000002</c:v>
                </c:pt>
                <c:pt idx="1">
                  <c:v>298.60000000000002</c:v>
                </c:pt>
                <c:pt idx="2">
                  <c:v>343.6</c:v>
                </c:pt>
              </c:numCache>
            </c:numRef>
          </c:val>
          <c:extLst>
            <c:ext xmlns:c16="http://schemas.microsoft.com/office/drawing/2014/chart" uri="{C3380CC4-5D6E-409C-BE32-E72D297353CC}">
              <c16:uniqueId val="{00000004-E1B5-4E66-B50B-48AD6DEF8D0D}"/>
            </c:ext>
          </c:extLst>
        </c:ser>
        <c:ser>
          <c:idx val="5"/>
          <c:order val="5"/>
          <c:tx>
            <c:strRef>
              <c:f>Лист1!$G$1</c:f>
              <c:strCache>
                <c:ptCount val="1"/>
                <c:pt idx="0">
                  <c:v>Обеспечение доступным и комфортным жильем жителей Камчатского края</c:v>
                </c:pt>
              </c:strCache>
            </c:strRef>
          </c:tx>
          <c:spPr>
            <a:solidFill>
              <a:srgbClr val="B2FCBB"/>
            </a:solidFill>
            <a:ln>
              <a:noFill/>
            </a:ln>
            <a:effectLst/>
            <a:scene3d>
              <a:camera prst="orthographicFront"/>
              <a:lightRig rig="threePt" dir="t"/>
            </a:scene3d>
            <a:sp3d>
              <a:bevelT w="165100" prst="coolSlant"/>
              <a:bevelB w="165100" prst="coolSlant"/>
            </a:sp3d>
          </c:spPr>
          <c:invertIfNegative val="0"/>
          <c:dLbls>
            <c:dLbl>
              <c:idx val="0"/>
              <c:layout>
                <c:manualLayout>
                  <c:x val="-8.4875562720133283E-17"/>
                  <c:y val="-5.072463768115942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E1B5-4E66-B50B-48AD6DEF8D0D}"/>
                </c:ext>
              </c:extLst>
            </c:dLbl>
            <c:dLbl>
              <c:idx val="1"/>
              <c:layout>
                <c:manualLayout>
                  <c:x val="3.472222222222222E-3"/>
                  <c:y val="-4.347826086956521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E1B5-4E66-B50B-48AD6DEF8D0D}"/>
                </c:ext>
              </c:extLst>
            </c:dLbl>
            <c:dLbl>
              <c:idx val="2"/>
              <c:layout>
                <c:manualLayout>
                  <c:x val="0"/>
                  <c:y val="-5.072463768115942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E1B5-4E66-B50B-48AD6DEF8D0D}"/>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Лист1!$A$2:$A$4</c:f>
              <c:strCache>
                <c:ptCount val="3"/>
                <c:pt idx="0">
                  <c:v>2019 год</c:v>
                </c:pt>
                <c:pt idx="1">
                  <c:v>2018 год</c:v>
                </c:pt>
                <c:pt idx="2">
                  <c:v>2017 год</c:v>
                </c:pt>
              </c:strCache>
            </c:strRef>
          </c:cat>
          <c:val>
            <c:numRef>
              <c:f>Лист1!$G$2:$G$4</c:f>
              <c:numCache>
                <c:formatCode>#,##0.0</c:formatCode>
                <c:ptCount val="3"/>
                <c:pt idx="0">
                  <c:v>311.2</c:v>
                </c:pt>
                <c:pt idx="1">
                  <c:v>347.5</c:v>
                </c:pt>
                <c:pt idx="2">
                  <c:v>411.6</c:v>
                </c:pt>
              </c:numCache>
            </c:numRef>
          </c:val>
          <c:extLst>
            <c:ext xmlns:c16="http://schemas.microsoft.com/office/drawing/2014/chart" uri="{C3380CC4-5D6E-409C-BE32-E72D297353CC}">
              <c16:uniqueId val="{00000005-E1B5-4E66-B50B-48AD6DEF8D0D}"/>
            </c:ext>
          </c:extLst>
        </c:ser>
        <c:ser>
          <c:idx val="6"/>
          <c:order val="6"/>
          <c:tx>
            <c:strRef>
              <c:f>Лист1!$H$1</c:f>
              <c:strCache>
                <c:ptCount val="1"/>
                <c:pt idx="0">
                  <c:v>Энергоэффективность, развитие энергетики и коммунального хозяйства, обеспечение жителей населенных пунктов Камчатского края коммунальными услугами и услугами по благоустройству территорий</c:v>
                </c:pt>
              </c:strCache>
            </c:strRef>
          </c:tx>
          <c:spPr>
            <a:solidFill>
              <a:schemeClr val="accent1">
                <a:lumMod val="60000"/>
              </a:schemeClr>
            </a:solidFill>
            <a:ln>
              <a:noFill/>
            </a:ln>
            <a:effectLst/>
            <a:sp3d/>
          </c:spPr>
          <c:invertIfNegative val="0"/>
          <c:cat>
            <c:strRef>
              <c:f>Лист1!$A$2:$A$4</c:f>
              <c:strCache>
                <c:ptCount val="3"/>
                <c:pt idx="0">
                  <c:v>2019 год</c:v>
                </c:pt>
                <c:pt idx="1">
                  <c:v>2018 год</c:v>
                </c:pt>
                <c:pt idx="2">
                  <c:v>2017 год</c:v>
                </c:pt>
              </c:strCache>
            </c:strRef>
          </c:cat>
          <c:val>
            <c:numRef>
              <c:f>Лист1!$H$2:$H$4</c:f>
              <c:numCache>
                <c:formatCode>#,##0.0</c:formatCode>
                <c:ptCount val="3"/>
                <c:pt idx="0">
                  <c:v>0</c:v>
                </c:pt>
                <c:pt idx="1">
                  <c:v>0</c:v>
                </c:pt>
                <c:pt idx="2">
                  <c:v>3</c:v>
                </c:pt>
              </c:numCache>
            </c:numRef>
          </c:val>
          <c:extLst>
            <c:ext xmlns:c16="http://schemas.microsoft.com/office/drawing/2014/chart" uri="{C3380CC4-5D6E-409C-BE32-E72D297353CC}">
              <c16:uniqueId val="{00000006-E1B5-4E66-B50B-48AD6DEF8D0D}"/>
            </c:ext>
          </c:extLst>
        </c:ser>
        <c:ser>
          <c:idx val="7"/>
          <c:order val="7"/>
          <c:tx>
            <c:strRef>
              <c:f>Лист1!$I$1</c:f>
              <c:strCache>
                <c:ptCount val="1"/>
                <c:pt idx="0">
                  <c:v>Безопасная Камчатка</c:v>
                </c:pt>
              </c:strCache>
            </c:strRef>
          </c:tx>
          <c:spPr>
            <a:solidFill>
              <a:srgbClr val="9234CC"/>
            </a:solidFill>
            <a:ln>
              <a:noFill/>
            </a:ln>
            <a:effectLst/>
            <a:sp3d/>
          </c:spPr>
          <c:invertIfNegative val="0"/>
          <c:cat>
            <c:strRef>
              <c:f>Лист1!$A$2:$A$4</c:f>
              <c:strCache>
                <c:ptCount val="3"/>
                <c:pt idx="0">
                  <c:v>2019 год</c:v>
                </c:pt>
                <c:pt idx="1">
                  <c:v>2018 год</c:v>
                </c:pt>
                <c:pt idx="2">
                  <c:v>2017 год</c:v>
                </c:pt>
              </c:strCache>
            </c:strRef>
          </c:cat>
          <c:val>
            <c:numRef>
              <c:f>Лист1!$I$2:$I$4</c:f>
              <c:numCache>
                <c:formatCode>#,##0.0</c:formatCode>
                <c:ptCount val="3"/>
                <c:pt idx="0">
                  <c:v>0.4</c:v>
                </c:pt>
                <c:pt idx="1">
                  <c:v>0.4</c:v>
                </c:pt>
                <c:pt idx="2">
                  <c:v>4.4000000000000004</c:v>
                </c:pt>
              </c:numCache>
            </c:numRef>
          </c:val>
          <c:extLst>
            <c:ext xmlns:c16="http://schemas.microsoft.com/office/drawing/2014/chart" uri="{C3380CC4-5D6E-409C-BE32-E72D297353CC}">
              <c16:uniqueId val="{00000007-E1B5-4E66-B50B-48AD6DEF8D0D}"/>
            </c:ext>
          </c:extLst>
        </c:ser>
        <c:ser>
          <c:idx val="8"/>
          <c:order val="8"/>
          <c:tx>
            <c:strRef>
              <c:f>Лист1!$J$1</c:f>
              <c:strCache>
                <c:ptCount val="1"/>
                <c:pt idx="0">
                  <c:v>Непрограммные расходы</c:v>
                </c:pt>
              </c:strCache>
            </c:strRef>
          </c:tx>
          <c:spPr>
            <a:solidFill>
              <a:schemeClr val="accent3">
                <a:lumMod val="60000"/>
              </a:schemeClr>
            </a:solidFill>
            <a:ln>
              <a:noFill/>
            </a:ln>
            <a:effectLst/>
            <a:scene3d>
              <a:camera prst="orthographicFront"/>
              <a:lightRig rig="threePt" dir="t"/>
            </a:scene3d>
            <a:sp3d>
              <a:bevelT w="165100" prst="coolSlant"/>
              <a:bevelB w="165100" prst="coolSlant"/>
            </a:sp3d>
          </c:spPr>
          <c:invertIfNegative val="0"/>
          <c:dLbls>
            <c:dLbl>
              <c:idx val="0"/>
              <c:layout>
                <c:manualLayout>
                  <c:x val="1.1574074074074073E-2"/>
                  <c:y val="-4.347826086956523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E1B5-4E66-B50B-48AD6DEF8D0D}"/>
                </c:ext>
              </c:extLst>
            </c:dLbl>
            <c:dLbl>
              <c:idx val="1"/>
              <c:layout>
                <c:manualLayout>
                  <c:x val="1.5046296296296295E-2"/>
                  <c:y val="-3.86473429951690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E1B5-4E66-B50B-48AD6DEF8D0D}"/>
                </c:ext>
              </c:extLst>
            </c:dLbl>
            <c:dLbl>
              <c:idx val="2"/>
              <c:layout>
                <c:manualLayout>
                  <c:x val="1.0416666666666496E-2"/>
                  <c:y val="-5.072463768115942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E1B5-4E66-B50B-48AD6DEF8D0D}"/>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Лист1!$A$2:$A$4</c:f>
              <c:strCache>
                <c:ptCount val="3"/>
                <c:pt idx="0">
                  <c:v>2019 год</c:v>
                </c:pt>
                <c:pt idx="1">
                  <c:v>2018 год</c:v>
                </c:pt>
                <c:pt idx="2">
                  <c:v>2017 год</c:v>
                </c:pt>
              </c:strCache>
            </c:strRef>
          </c:cat>
          <c:val>
            <c:numRef>
              <c:f>Лист1!$J$2:$J$4</c:f>
              <c:numCache>
                <c:formatCode>#,##0.0</c:formatCode>
                <c:ptCount val="3"/>
                <c:pt idx="0">
                  <c:v>0</c:v>
                </c:pt>
                <c:pt idx="1">
                  <c:v>0</c:v>
                </c:pt>
                <c:pt idx="2">
                  <c:v>0.1</c:v>
                </c:pt>
              </c:numCache>
            </c:numRef>
          </c:val>
          <c:extLst>
            <c:ext xmlns:c16="http://schemas.microsoft.com/office/drawing/2014/chart" uri="{C3380CC4-5D6E-409C-BE32-E72D297353CC}">
              <c16:uniqueId val="{00000008-E1B5-4E66-B50B-48AD6DEF8D0D}"/>
            </c:ext>
          </c:extLst>
        </c:ser>
        <c:dLbls>
          <c:showLegendKey val="0"/>
          <c:showVal val="0"/>
          <c:showCatName val="0"/>
          <c:showSerName val="0"/>
          <c:showPercent val="0"/>
          <c:showBubbleSize val="0"/>
        </c:dLbls>
        <c:gapWidth val="150"/>
        <c:shape val="cylinder"/>
        <c:axId val="392015712"/>
        <c:axId val="392012448"/>
        <c:axId val="0"/>
      </c:bar3DChart>
      <c:catAx>
        <c:axId val="392015712"/>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392012448"/>
        <c:crosses val="autoZero"/>
        <c:auto val="1"/>
        <c:lblAlgn val="ctr"/>
        <c:lblOffset val="100"/>
        <c:noMultiLvlLbl val="0"/>
      </c:catAx>
      <c:valAx>
        <c:axId val="392012448"/>
        <c:scaling>
          <c:orientation val="minMax"/>
        </c:scaling>
        <c:delete val="0"/>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392015712"/>
        <c:crosses val="autoZero"/>
        <c:crossBetween val="between"/>
      </c:valAx>
      <c:spPr>
        <a:noFill/>
        <a:ln>
          <a:noFill/>
        </a:ln>
        <a:effectLst/>
      </c:spPr>
    </c:plotArea>
    <c:legend>
      <c:legendPos val="b"/>
      <c:layout>
        <c:manualLayout>
          <c:xMode val="edge"/>
          <c:yMode val="edge"/>
          <c:x val="5.6961759988334783E-2"/>
          <c:y val="0.40239409832807044"/>
          <c:w val="0.88491907261592284"/>
          <c:h val="0.5976059016719296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legend>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58"/>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053734844873867"/>
          <c:y val="6.6279898439468802E-3"/>
          <c:w val="0.85136172145747246"/>
          <c:h val="0.99337201015605314"/>
        </c:manualLayout>
      </c:layout>
      <c:pie3DChart>
        <c:varyColors val="1"/>
        <c:ser>
          <c:idx val="0"/>
          <c:order val="0"/>
          <c:tx>
            <c:strRef>
              <c:f>Лист1!$B$1</c:f>
              <c:strCache>
                <c:ptCount val="1"/>
                <c:pt idx="0">
                  <c:v>Продажи</c:v>
                </c:pt>
              </c:strCache>
            </c:strRef>
          </c:tx>
          <c:spPr>
            <a:scene3d>
              <a:camera prst="orthographicFront"/>
              <a:lightRig rig="threePt" dir="t"/>
            </a:scene3d>
            <a:sp3d prstMaterial="metal">
              <a:bevelT w="127000" h="127000"/>
              <a:bevelB w="127000" h="127000"/>
            </a:sp3d>
          </c:spPr>
          <c:explosion val="8"/>
          <c:dPt>
            <c:idx val="0"/>
            <c:bubble3D val="0"/>
            <c:spPr>
              <a:solidFill>
                <a:schemeClr val="accent6">
                  <a:lumMod val="60000"/>
                  <a:lumOff val="40000"/>
                  <a:alpha val="70000"/>
                </a:schemeClr>
              </a:solidFill>
              <a:ln>
                <a:noFill/>
              </a:ln>
              <a:effectLst>
                <a:outerShdw blurRad="88900" sx="102000" sy="102000" algn="ctr" rotWithShape="0">
                  <a:prstClr val="black">
                    <a:alpha val="10000"/>
                  </a:prstClr>
                </a:outerShdw>
              </a:effectLst>
              <a:scene3d>
                <a:camera prst="orthographicFront"/>
                <a:lightRig rig="threePt" dir="t"/>
              </a:scene3d>
              <a:sp3d prstMaterial="metal">
                <a:bevelT w="127000" h="127000"/>
                <a:bevelB w="127000" h="127000"/>
              </a:sp3d>
            </c:spPr>
            <c:extLst>
              <c:ext xmlns:c16="http://schemas.microsoft.com/office/drawing/2014/chart" uri="{C3380CC4-5D6E-409C-BE32-E72D297353CC}">
                <c16:uniqueId val="{00000000-F27B-4180-8ABF-F6DEE8F93AE1}"/>
              </c:ext>
            </c:extLst>
          </c:dPt>
          <c:dPt>
            <c:idx val="1"/>
            <c:bubble3D val="0"/>
            <c:spPr>
              <a:solidFill>
                <a:srgbClr val="B2FCBB">
                  <a:alpha val="70000"/>
                </a:srgbClr>
              </a:solidFill>
              <a:ln>
                <a:noFill/>
              </a:ln>
              <a:effectLst>
                <a:outerShdw blurRad="88900" sx="102000" sy="102000" algn="ctr" rotWithShape="0">
                  <a:prstClr val="black">
                    <a:alpha val="10000"/>
                  </a:prstClr>
                </a:outerShdw>
              </a:effectLst>
              <a:scene3d>
                <a:camera prst="orthographicFront"/>
                <a:lightRig rig="threePt" dir="t"/>
              </a:scene3d>
              <a:sp3d prstMaterial="metal">
                <a:bevelT w="127000" h="127000"/>
                <a:bevelB w="127000" h="127000"/>
              </a:sp3d>
            </c:spPr>
            <c:extLst>
              <c:ext xmlns:c16="http://schemas.microsoft.com/office/drawing/2014/chart" uri="{C3380CC4-5D6E-409C-BE32-E72D297353CC}">
                <c16:uniqueId val="{00000004-F27B-4180-8ABF-F6DEE8F93AE1}"/>
              </c:ext>
            </c:extLst>
          </c:dPt>
          <c:dPt>
            <c:idx val="2"/>
            <c:bubble3D val="0"/>
            <c:spPr>
              <a:solidFill>
                <a:schemeClr val="accent3">
                  <a:lumMod val="40000"/>
                  <a:lumOff val="60000"/>
                  <a:alpha val="70000"/>
                </a:schemeClr>
              </a:solidFill>
              <a:ln>
                <a:noFill/>
              </a:ln>
              <a:effectLst>
                <a:outerShdw blurRad="88900" sx="102000" sy="102000" algn="ctr" rotWithShape="0">
                  <a:prstClr val="black">
                    <a:alpha val="10000"/>
                  </a:prstClr>
                </a:outerShdw>
              </a:effectLst>
              <a:scene3d>
                <a:camera prst="orthographicFront"/>
                <a:lightRig rig="threePt" dir="t"/>
              </a:scene3d>
              <a:sp3d prstMaterial="metal">
                <a:bevelT w="127000" h="127000"/>
                <a:bevelB w="127000" h="127000"/>
              </a:sp3d>
            </c:spPr>
            <c:extLst>
              <c:ext xmlns:c16="http://schemas.microsoft.com/office/drawing/2014/chart" uri="{C3380CC4-5D6E-409C-BE32-E72D297353CC}">
                <c16:uniqueId val="{00000001-F27B-4180-8ABF-F6DEE8F93AE1}"/>
              </c:ext>
            </c:extLst>
          </c:dPt>
          <c:dPt>
            <c:idx val="3"/>
            <c:bubble3D val="0"/>
            <c:spPr>
              <a:solidFill>
                <a:srgbClr val="E2D204">
                  <a:alpha val="70000"/>
                </a:srgbClr>
              </a:solidFill>
              <a:ln>
                <a:noFill/>
              </a:ln>
              <a:effectLst>
                <a:outerShdw blurRad="88900" sx="102000" sy="102000" algn="ctr" rotWithShape="0">
                  <a:prstClr val="black">
                    <a:alpha val="10000"/>
                  </a:prstClr>
                </a:outerShdw>
              </a:effectLst>
              <a:scene3d>
                <a:camera prst="orthographicFront"/>
                <a:lightRig rig="threePt" dir="t"/>
              </a:scene3d>
              <a:sp3d prstMaterial="metal">
                <a:bevelT w="127000" h="127000"/>
                <a:bevelB w="127000" h="127000"/>
              </a:sp3d>
            </c:spPr>
            <c:extLst>
              <c:ext xmlns:c16="http://schemas.microsoft.com/office/drawing/2014/chart" uri="{C3380CC4-5D6E-409C-BE32-E72D297353CC}">
                <c16:uniqueId val="{00000002-F27B-4180-8ABF-F6DEE8F93AE1}"/>
              </c:ext>
            </c:extLst>
          </c:dPt>
          <c:dPt>
            <c:idx val="4"/>
            <c:bubble3D val="0"/>
            <c:spPr>
              <a:solidFill>
                <a:schemeClr val="accent5">
                  <a:lumMod val="75000"/>
                  <a:alpha val="70000"/>
                </a:schemeClr>
              </a:solidFill>
              <a:ln>
                <a:noFill/>
              </a:ln>
              <a:effectLst>
                <a:outerShdw blurRad="88900" sx="102000" sy="102000" algn="ctr" rotWithShape="0">
                  <a:prstClr val="black">
                    <a:alpha val="10000"/>
                  </a:prstClr>
                </a:outerShdw>
              </a:effectLst>
              <a:scene3d>
                <a:camera prst="orthographicFront"/>
                <a:lightRig rig="threePt" dir="t"/>
              </a:scene3d>
              <a:sp3d prstMaterial="metal">
                <a:bevelT w="127000" h="127000"/>
                <a:bevelB w="127000" h="127000"/>
              </a:sp3d>
            </c:spPr>
            <c:extLst>
              <c:ext xmlns:c16="http://schemas.microsoft.com/office/drawing/2014/chart" uri="{C3380CC4-5D6E-409C-BE32-E72D297353CC}">
                <c16:uniqueId val="{00000005-F27B-4180-8ABF-F6DEE8F93AE1}"/>
              </c:ext>
            </c:extLst>
          </c:dPt>
          <c:dPt>
            <c:idx val="5"/>
            <c:bubble3D val="0"/>
            <c:spPr>
              <a:solidFill>
                <a:srgbClr val="F9C3FD">
                  <a:alpha val="70000"/>
                </a:srgbClr>
              </a:solidFill>
              <a:ln>
                <a:noFill/>
              </a:ln>
              <a:effectLst>
                <a:outerShdw blurRad="88900" sx="102000" sy="102000" algn="ctr" rotWithShape="0">
                  <a:prstClr val="black">
                    <a:alpha val="10000"/>
                  </a:prstClr>
                </a:outerShdw>
              </a:effectLst>
              <a:scene3d>
                <a:camera prst="orthographicFront"/>
                <a:lightRig rig="threePt" dir="t"/>
              </a:scene3d>
              <a:sp3d prstMaterial="metal">
                <a:bevelT w="127000" h="127000"/>
                <a:bevelB w="127000" h="127000"/>
              </a:sp3d>
            </c:spPr>
            <c:extLst>
              <c:ext xmlns:c16="http://schemas.microsoft.com/office/drawing/2014/chart" uri="{C3380CC4-5D6E-409C-BE32-E72D297353CC}">
                <c16:uniqueId val="{00000006-F27B-4180-8ABF-F6DEE8F93AE1}"/>
              </c:ext>
            </c:extLst>
          </c:dPt>
          <c:dPt>
            <c:idx val="6"/>
            <c:bubble3D val="0"/>
            <c:spPr>
              <a:solidFill>
                <a:srgbClr val="CCECFF">
                  <a:alpha val="70000"/>
                </a:srgbClr>
              </a:solidFill>
              <a:ln>
                <a:noFill/>
              </a:ln>
              <a:effectLst>
                <a:outerShdw blurRad="88900" sx="102000" sy="102000" algn="ctr" rotWithShape="0">
                  <a:prstClr val="black">
                    <a:alpha val="10000"/>
                  </a:prstClr>
                </a:outerShdw>
              </a:effectLst>
              <a:scene3d>
                <a:camera prst="orthographicFront"/>
                <a:lightRig rig="threePt" dir="t"/>
              </a:scene3d>
              <a:sp3d prstMaterial="metal">
                <a:bevelT w="127000" h="127000"/>
                <a:bevelB w="127000" h="127000"/>
              </a:sp3d>
            </c:spPr>
            <c:extLst>
              <c:ext xmlns:c16="http://schemas.microsoft.com/office/drawing/2014/chart" uri="{C3380CC4-5D6E-409C-BE32-E72D297353CC}">
                <c16:uniqueId val="{00000003-F27B-4180-8ABF-F6DEE8F93AE1}"/>
              </c:ext>
            </c:extLst>
          </c:dPt>
          <c:dLbls>
            <c:dLbl>
              <c:idx val="0"/>
              <c:layout>
                <c:manualLayout>
                  <c:x val="-5.7714175544480491E-3"/>
                  <c:y val="0.15270999699220419"/>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spc="0" baseline="0">
                      <a:solidFill>
                        <a:schemeClr val="tx1">
                          <a:lumMod val="85000"/>
                          <a:lumOff val="15000"/>
                        </a:schemeClr>
                      </a:solidFill>
                      <a:latin typeface="+mn-lt"/>
                      <a:ea typeface="+mn-ea"/>
                      <a:cs typeface="+mn-cs"/>
                    </a:defRPr>
                  </a:pPr>
                  <a:endParaRPr lang="ru-RU"/>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0-F27B-4180-8ABF-F6DEE8F93AE1}"/>
                </c:ext>
              </c:extLst>
            </c:dLbl>
            <c:dLbl>
              <c:idx val="1"/>
              <c:layout>
                <c:manualLayout>
                  <c:x val="1.4428543886120387E-3"/>
                  <c:y val="6.4525350841774807E-3"/>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spc="0" baseline="0">
                      <a:solidFill>
                        <a:schemeClr val="accent5">
                          <a:lumMod val="75000"/>
                        </a:schemeClr>
                      </a:solidFill>
                      <a:latin typeface="+mn-lt"/>
                      <a:ea typeface="+mn-ea"/>
                      <a:cs typeface="+mn-cs"/>
                    </a:defRPr>
                  </a:pPr>
                  <a:endParaRPr lang="ru-RU"/>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4-F27B-4180-8ABF-F6DEE8F93AE1}"/>
                </c:ext>
              </c:extLst>
            </c:dLbl>
            <c:dLbl>
              <c:idx val="2"/>
              <c:spPr>
                <a:noFill/>
                <a:ln>
                  <a:noFill/>
                </a:ln>
                <a:effectLst/>
              </c:spPr>
              <c:txPr>
                <a:bodyPr rot="0" spcFirstLastPara="1" vertOverflow="ellipsis" vert="horz" wrap="square" lIns="38100" tIns="19050" rIns="38100" bIns="19050" anchor="ctr" anchorCtr="1">
                  <a:spAutoFit/>
                </a:bodyPr>
                <a:lstStyle/>
                <a:p>
                  <a:pPr>
                    <a:defRPr sz="1400" b="0" i="0" u="none" strike="noStrike" kern="1200" spc="0" baseline="0">
                      <a:solidFill>
                        <a:schemeClr val="accent3"/>
                      </a:solidFill>
                      <a:latin typeface="+mn-lt"/>
                      <a:ea typeface="+mn-ea"/>
                      <a:cs typeface="+mn-cs"/>
                    </a:defRPr>
                  </a:pPr>
                  <a:endParaRPr lang="ru-RU"/>
                </a:p>
              </c:txPr>
              <c:dLblPos val="outEnd"/>
              <c:showLegendKey val="0"/>
              <c:showVal val="0"/>
              <c:showCatName val="1"/>
              <c:showSerName val="0"/>
              <c:showPercent val="1"/>
              <c:showBubbleSize val="0"/>
              <c:extLst>
                <c:ext xmlns:c16="http://schemas.microsoft.com/office/drawing/2014/chart" uri="{C3380CC4-5D6E-409C-BE32-E72D297353CC}">
                  <c16:uniqueId val="{00000001-F27B-4180-8ABF-F6DEE8F93AE1}"/>
                </c:ext>
              </c:extLst>
            </c:dLbl>
            <c:dLbl>
              <c:idx val="3"/>
              <c:spPr>
                <a:noFill/>
                <a:ln>
                  <a:noFill/>
                </a:ln>
                <a:effectLst/>
              </c:spPr>
              <c:txPr>
                <a:bodyPr rot="0" spcFirstLastPara="1" vertOverflow="ellipsis" vert="horz" wrap="square" lIns="38100" tIns="19050" rIns="38100" bIns="19050" anchor="ctr" anchorCtr="1">
                  <a:spAutoFit/>
                </a:bodyPr>
                <a:lstStyle/>
                <a:p>
                  <a:pPr>
                    <a:defRPr sz="1400" b="0" i="0" u="none" strike="noStrike" kern="1200" spc="0" baseline="0">
                      <a:solidFill>
                        <a:srgbClr val="B09B00"/>
                      </a:solidFill>
                      <a:latin typeface="+mn-lt"/>
                      <a:ea typeface="+mn-ea"/>
                      <a:cs typeface="+mn-cs"/>
                    </a:defRPr>
                  </a:pPr>
                  <a:endParaRPr lang="ru-RU"/>
                </a:p>
              </c:txPr>
              <c:dLblPos val="outEnd"/>
              <c:showLegendKey val="0"/>
              <c:showVal val="0"/>
              <c:showCatName val="1"/>
              <c:showSerName val="0"/>
              <c:showPercent val="1"/>
              <c:showBubbleSize val="0"/>
              <c:extLst>
                <c:ext xmlns:c16="http://schemas.microsoft.com/office/drawing/2014/chart" uri="{C3380CC4-5D6E-409C-BE32-E72D297353CC}">
                  <c16:uniqueId val="{00000002-F27B-4180-8ABF-F6DEE8F93AE1}"/>
                </c:ext>
              </c:extLst>
            </c:dLbl>
            <c:dLbl>
              <c:idx val="4"/>
              <c:layout>
                <c:manualLayout>
                  <c:x val="2.4835600746609465E-2"/>
                  <c:y val="0"/>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spc="0" baseline="0">
                      <a:solidFill>
                        <a:schemeClr val="accent5"/>
                      </a:solidFill>
                      <a:latin typeface="+mn-lt"/>
                      <a:ea typeface="+mn-ea"/>
                      <a:cs typeface="+mn-cs"/>
                    </a:defRPr>
                  </a:pPr>
                  <a:endParaRPr lang="ru-RU"/>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F27B-4180-8ABF-F6DEE8F93AE1}"/>
                </c:ext>
              </c:extLst>
            </c:dLbl>
            <c:dLbl>
              <c:idx val="5"/>
              <c:layout>
                <c:manualLayout>
                  <c:x val="1.6070094600747299E-2"/>
                  <c:y val="0"/>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spc="0" baseline="0">
                      <a:solidFill>
                        <a:srgbClr val="AD0772"/>
                      </a:solidFill>
                      <a:latin typeface="+mn-lt"/>
                      <a:ea typeface="+mn-ea"/>
                      <a:cs typeface="+mn-cs"/>
                    </a:defRPr>
                  </a:pPr>
                  <a:endParaRPr lang="ru-RU"/>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6-F27B-4180-8ABF-F6DEE8F93AE1}"/>
                </c:ext>
              </c:extLst>
            </c:dLbl>
            <c:dLbl>
              <c:idx val="6"/>
              <c:layout>
                <c:manualLayout>
                  <c:x val="-3.0299942160852817E-2"/>
                  <c:y val="-2.3659295308651341E-2"/>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spc="0" baseline="0">
                      <a:solidFill>
                        <a:schemeClr val="accent1">
                          <a:lumMod val="60000"/>
                        </a:schemeClr>
                      </a:solidFill>
                      <a:latin typeface="+mn-lt"/>
                      <a:ea typeface="+mn-ea"/>
                      <a:cs typeface="+mn-cs"/>
                    </a:defRPr>
                  </a:pPr>
                  <a:endParaRPr lang="ru-RU"/>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F27B-4180-8ABF-F6DEE8F93AE1}"/>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spc="0" baseline="0">
                    <a:solidFill>
                      <a:schemeClr val="accent1"/>
                    </a:solidFill>
                    <a:latin typeface="+mn-lt"/>
                    <a:ea typeface="+mn-ea"/>
                    <a:cs typeface="+mn-cs"/>
                  </a:defRPr>
                </a:pPr>
                <a:endParaRPr lang="ru-RU"/>
              </a:p>
            </c:txPr>
            <c:dLblPos val="outEnd"/>
            <c:showLegendKey val="0"/>
            <c:showVal val="0"/>
            <c:showCatName val="1"/>
            <c:showSerName val="0"/>
            <c:showPercent val="1"/>
            <c:showBubbleSize val="0"/>
            <c:showLeaderLines val="0"/>
            <c:extLst>
              <c:ext xmlns:c15="http://schemas.microsoft.com/office/drawing/2012/chart" uri="{CE6537A1-D6FC-4f65-9D91-7224C49458BB}"/>
            </c:extLst>
          </c:dLbls>
          <c:cat>
            <c:strRef>
              <c:f>Лист1!$A$2:$A$8</c:f>
              <c:strCache>
                <c:ptCount val="7"/>
                <c:pt idx="0">
                  <c:v>жилищно-коммунальное хозяйство</c:v>
                </c:pt>
                <c:pt idx="1">
                  <c:v>образование</c:v>
                </c:pt>
                <c:pt idx="2">
                  <c:v>здравоохранение</c:v>
                </c:pt>
                <c:pt idx="3">
                  <c:v>дорожное хозяйство</c:v>
                </c:pt>
                <c:pt idx="4">
                  <c:v>социальная политика</c:v>
                </c:pt>
                <c:pt idx="5">
                  <c:v>физическая культура и спорт</c:v>
                </c:pt>
                <c:pt idx="6">
                  <c:v>прочие отрасли</c:v>
                </c:pt>
              </c:strCache>
            </c:strRef>
          </c:cat>
          <c:val>
            <c:numRef>
              <c:f>Лист1!$B$2:$B$8</c:f>
              <c:numCache>
                <c:formatCode>General</c:formatCode>
                <c:ptCount val="7"/>
                <c:pt idx="0">
                  <c:v>663.7</c:v>
                </c:pt>
                <c:pt idx="1">
                  <c:v>371.7</c:v>
                </c:pt>
                <c:pt idx="2" formatCode="0.0">
                  <c:v>249.3</c:v>
                </c:pt>
                <c:pt idx="3">
                  <c:v>569.70000000000005</c:v>
                </c:pt>
                <c:pt idx="4">
                  <c:v>25</c:v>
                </c:pt>
                <c:pt idx="5">
                  <c:v>154.80000000000001</c:v>
                </c:pt>
                <c:pt idx="6">
                  <c:v>284.7</c:v>
                </c:pt>
              </c:numCache>
            </c:numRef>
          </c:val>
          <c:extLst>
            <c:ext xmlns:c16="http://schemas.microsoft.com/office/drawing/2014/chart" uri="{C3380CC4-5D6E-409C-BE32-E72D297353CC}">
              <c16:uniqueId val="{00000007-F27B-4180-8ABF-F6DEE8F93AE1}"/>
            </c:ext>
          </c:extLst>
        </c:ser>
        <c:dLbls>
          <c:dLblPos val="outEnd"/>
          <c:showLegendKey val="0"/>
          <c:showVal val="0"/>
          <c:showCatName val="1"/>
          <c:showSerName val="0"/>
          <c:showPercent val="0"/>
          <c:showBubbleSize val="0"/>
          <c:showLeaderLines val="0"/>
        </c:dLbls>
      </c:pie3DChart>
      <c:spPr>
        <a:noFill/>
        <a:ln>
          <a:noFill/>
        </a:ln>
        <a:effectLst/>
      </c:spPr>
    </c:plotArea>
    <c:plotVisOnly val="1"/>
    <c:dispBlanksAs val="gap"/>
    <c:showDLblsOverMax val="0"/>
  </c:chart>
  <c:spPr>
    <a:noFill/>
    <a:ln>
      <a:noFill/>
    </a:ln>
    <a:effectLst/>
  </c:spPr>
  <c:txPr>
    <a:bodyPr/>
    <a:lstStyle/>
    <a:p>
      <a:pPr>
        <a:defRPr/>
      </a:pPr>
      <a:endParaRPr lang="ru-RU"/>
    </a:p>
  </c:txPr>
  <c:externalData r:id="rId3">
    <c:autoUpdate val="0"/>
  </c:externalData>
  <c:userShapes r:id="rId4"/>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207"/>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6.3177111697632973E-2"/>
          <c:y val="0.11072330712999055"/>
          <c:w val="0.54993827160493824"/>
          <c:h val="0.85560624249699879"/>
        </c:manualLayout>
      </c:layout>
      <c:pie3DChart>
        <c:varyColors val="1"/>
        <c:ser>
          <c:idx val="0"/>
          <c:order val="0"/>
          <c:tx>
            <c:strRef>
              <c:f>Лист1!$B$1</c:f>
              <c:strCache>
                <c:ptCount val="1"/>
                <c:pt idx="0">
                  <c:v>Столбец1</c:v>
                </c:pt>
              </c:strCache>
            </c:strRef>
          </c:tx>
          <c:spPr>
            <a:effectLst>
              <a:outerShdw blurRad="40000" dist="23000" dir="5400000" rotWithShape="0">
                <a:schemeClr val="bg1">
                  <a:alpha val="0"/>
                </a:schemeClr>
              </a:outerShdw>
            </a:effectLst>
            <a:scene3d>
              <a:camera prst="orthographicFront"/>
              <a:lightRig rig="threePt" dir="t">
                <a:rot lat="0" lon="0" rev="1200000"/>
              </a:lightRig>
            </a:scene3d>
            <a:sp3d>
              <a:bevelT w="63500" h="82550" prst="coolSlant"/>
              <a:bevelB w="165100" prst="coolSlant"/>
            </a:sp3d>
          </c:spPr>
          <c:dPt>
            <c:idx val="0"/>
            <c:bubble3D val="0"/>
            <c:spPr>
              <a:solidFill>
                <a:srgbClr val="FFFF66"/>
              </a:solidFill>
              <a:ln>
                <a:noFill/>
              </a:ln>
              <a:effectLst>
                <a:outerShdw blurRad="40000" dist="23000" dir="5400000" rotWithShape="0">
                  <a:schemeClr val="bg1">
                    <a:alpha val="0"/>
                  </a:schemeClr>
                </a:outerShdw>
              </a:effectLst>
              <a:scene3d>
                <a:camera prst="orthographicFront"/>
                <a:lightRig rig="threePt" dir="t">
                  <a:rot lat="0" lon="0" rev="1200000"/>
                </a:lightRig>
              </a:scene3d>
              <a:sp3d>
                <a:bevelT w="63500" h="82550" prst="coolSlant"/>
                <a:bevelB w="165100" prst="coolSlant"/>
              </a:sp3d>
            </c:spPr>
            <c:extLst>
              <c:ext xmlns:c16="http://schemas.microsoft.com/office/drawing/2014/chart" uri="{C3380CC4-5D6E-409C-BE32-E72D297353CC}">
                <c16:uniqueId val="{00000001-3B99-4EBC-AB8F-8F7122E16EEB}"/>
              </c:ext>
            </c:extLst>
          </c:dPt>
          <c:dPt>
            <c:idx val="1"/>
            <c:bubble3D val="0"/>
            <c:spPr>
              <a:solidFill>
                <a:srgbClr val="FFCCFF"/>
              </a:solidFill>
              <a:ln>
                <a:noFill/>
              </a:ln>
              <a:effectLst>
                <a:outerShdw blurRad="40000" dist="23000" dir="5400000" rotWithShape="0">
                  <a:schemeClr val="bg1">
                    <a:alpha val="0"/>
                  </a:schemeClr>
                </a:outerShdw>
              </a:effectLst>
              <a:scene3d>
                <a:camera prst="orthographicFront"/>
                <a:lightRig rig="threePt" dir="t">
                  <a:rot lat="0" lon="0" rev="1200000"/>
                </a:lightRig>
              </a:scene3d>
              <a:sp3d>
                <a:bevelT w="63500" h="82550" prst="coolSlant"/>
                <a:bevelB w="165100" prst="coolSlant"/>
              </a:sp3d>
            </c:spPr>
            <c:extLst>
              <c:ext xmlns:c16="http://schemas.microsoft.com/office/drawing/2014/chart" uri="{C3380CC4-5D6E-409C-BE32-E72D297353CC}">
                <c16:uniqueId val="{00000003-3B99-4EBC-AB8F-8F7122E16EEB}"/>
              </c:ext>
            </c:extLst>
          </c:dPt>
          <c:dPt>
            <c:idx val="2"/>
            <c:bubble3D val="0"/>
            <c:spPr>
              <a:solidFill>
                <a:srgbClr val="99FFCC"/>
              </a:solidFill>
              <a:ln>
                <a:noFill/>
              </a:ln>
              <a:effectLst>
                <a:outerShdw blurRad="40000" dist="23000" dir="5400000" rotWithShape="0">
                  <a:schemeClr val="bg1">
                    <a:alpha val="0"/>
                  </a:schemeClr>
                </a:outerShdw>
              </a:effectLst>
              <a:scene3d>
                <a:camera prst="orthographicFront"/>
                <a:lightRig rig="threePt" dir="t">
                  <a:rot lat="0" lon="0" rev="1200000"/>
                </a:lightRig>
              </a:scene3d>
              <a:sp3d>
                <a:bevelT w="63500" h="82550" prst="coolSlant"/>
                <a:bevelB w="165100" prst="coolSlant"/>
              </a:sp3d>
            </c:spPr>
            <c:extLst>
              <c:ext xmlns:c16="http://schemas.microsoft.com/office/drawing/2014/chart" uri="{C3380CC4-5D6E-409C-BE32-E72D297353CC}">
                <c16:uniqueId val="{00000005-3B99-4EBC-AB8F-8F7122E16EEB}"/>
              </c:ext>
            </c:extLst>
          </c:dPt>
          <c:dPt>
            <c:idx val="3"/>
            <c:bubble3D val="0"/>
            <c:spPr>
              <a:solidFill>
                <a:schemeClr val="tx2">
                  <a:lumMod val="60000"/>
                  <a:lumOff val="40000"/>
                </a:schemeClr>
              </a:solidFill>
              <a:ln>
                <a:noFill/>
              </a:ln>
              <a:effectLst>
                <a:outerShdw blurRad="40000" dist="23000" dir="5400000" rotWithShape="0">
                  <a:schemeClr val="bg1">
                    <a:alpha val="0"/>
                  </a:schemeClr>
                </a:outerShdw>
              </a:effectLst>
              <a:scene3d>
                <a:camera prst="orthographicFront"/>
                <a:lightRig rig="threePt" dir="t">
                  <a:rot lat="0" lon="0" rev="1200000"/>
                </a:lightRig>
              </a:scene3d>
              <a:sp3d>
                <a:bevelT w="63500" h="82550" prst="coolSlant"/>
                <a:bevelB w="165100" prst="coolSlant"/>
              </a:sp3d>
            </c:spPr>
            <c:extLst>
              <c:ext xmlns:c16="http://schemas.microsoft.com/office/drawing/2014/chart" uri="{C3380CC4-5D6E-409C-BE32-E72D297353CC}">
                <c16:uniqueId val="{00000007-3B99-4EBC-AB8F-8F7122E16EEB}"/>
              </c:ext>
            </c:extLst>
          </c:dPt>
          <c:dPt>
            <c:idx val="4"/>
            <c:bubble3D val="0"/>
            <c:spPr>
              <a:solidFill>
                <a:srgbClr val="5266F8"/>
              </a:solidFill>
              <a:ln>
                <a:noFill/>
              </a:ln>
              <a:effectLst>
                <a:outerShdw blurRad="40000" dist="23000" dir="5400000" rotWithShape="0">
                  <a:schemeClr val="bg1">
                    <a:alpha val="0"/>
                  </a:schemeClr>
                </a:outerShdw>
              </a:effectLst>
              <a:scene3d>
                <a:camera prst="orthographicFront"/>
                <a:lightRig rig="threePt" dir="t">
                  <a:rot lat="0" lon="0" rev="1200000"/>
                </a:lightRig>
              </a:scene3d>
              <a:sp3d>
                <a:bevelT w="63500" h="82550" prst="coolSlant"/>
                <a:bevelB w="165100" prst="coolSlant"/>
              </a:sp3d>
            </c:spPr>
            <c:extLst>
              <c:ext xmlns:c16="http://schemas.microsoft.com/office/drawing/2014/chart" uri="{C3380CC4-5D6E-409C-BE32-E72D297353CC}">
                <c16:uniqueId val="{00000009-3B99-4EBC-AB8F-8F7122E16EEB}"/>
              </c:ext>
            </c:extLst>
          </c:dPt>
          <c:dPt>
            <c:idx val="5"/>
            <c:bubble3D val="0"/>
            <c:spPr>
              <a:solidFill>
                <a:srgbClr val="00B0F0"/>
              </a:solidFill>
              <a:ln>
                <a:noFill/>
              </a:ln>
              <a:effectLst>
                <a:outerShdw blurRad="40000" dist="23000" dir="5400000" rotWithShape="0">
                  <a:schemeClr val="bg1">
                    <a:alpha val="0"/>
                  </a:schemeClr>
                </a:outerShdw>
              </a:effectLst>
              <a:scene3d>
                <a:camera prst="orthographicFront"/>
                <a:lightRig rig="threePt" dir="t">
                  <a:rot lat="0" lon="0" rev="1200000"/>
                </a:lightRig>
              </a:scene3d>
              <a:sp3d>
                <a:bevelT w="63500" h="82550" prst="coolSlant"/>
                <a:bevelB w="165100" prst="coolSlant"/>
              </a:sp3d>
            </c:spPr>
            <c:extLst>
              <c:ext xmlns:c16="http://schemas.microsoft.com/office/drawing/2014/chart" uri="{C3380CC4-5D6E-409C-BE32-E72D297353CC}">
                <c16:uniqueId val="{00000013-3B99-4EBC-AB8F-8F7122E16EEB}"/>
              </c:ext>
            </c:extLst>
          </c:dPt>
          <c:dPt>
            <c:idx val="6"/>
            <c:bubble3D val="0"/>
            <c:spPr>
              <a:solidFill>
                <a:srgbClr val="9FEFF7"/>
              </a:solidFill>
              <a:ln>
                <a:noFill/>
              </a:ln>
              <a:effectLst>
                <a:outerShdw blurRad="40000" dist="23000" dir="5400000" rotWithShape="0">
                  <a:schemeClr val="bg1">
                    <a:alpha val="0"/>
                  </a:schemeClr>
                </a:outerShdw>
              </a:effectLst>
              <a:scene3d>
                <a:camera prst="orthographicFront"/>
                <a:lightRig rig="threePt" dir="t">
                  <a:rot lat="0" lon="0" rev="1200000"/>
                </a:lightRig>
              </a:scene3d>
              <a:sp3d>
                <a:bevelT w="63500" h="82550" prst="coolSlant"/>
                <a:bevelB w="165100" prst="coolSlant"/>
              </a:sp3d>
            </c:spPr>
            <c:extLst>
              <c:ext xmlns:c16="http://schemas.microsoft.com/office/drawing/2014/chart" uri="{C3380CC4-5D6E-409C-BE32-E72D297353CC}">
                <c16:uniqueId val="{00000010-3B99-4EBC-AB8F-8F7122E16EEB}"/>
              </c:ext>
            </c:extLst>
          </c:dPt>
          <c:dPt>
            <c:idx val="7"/>
            <c:bubble3D val="0"/>
            <c:spPr>
              <a:solidFill>
                <a:srgbClr val="F38DFB"/>
              </a:solidFill>
              <a:ln>
                <a:noFill/>
              </a:ln>
              <a:effectLst>
                <a:outerShdw blurRad="40000" dist="23000" dir="5400000" rotWithShape="0">
                  <a:schemeClr val="bg1">
                    <a:alpha val="0"/>
                  </a:schemeClr>
                </a:outerShdw>
              </a:effectLst>
              <a:scene3d>
                <a:camera prst="orthographicFront"/>
                <a:lightRig rig="threePt" dir="t">
                  <a:rot lat="0" lon="0" rev="1200000"/>
                </a:lightRig>
              </a:scene3d>
              <a:sp3d>
                <a:bevelT w="63500" h="82550" prst="coolSlant"/>
                <a:bevelB w="165100" prst="coolSlant"/>
              </a:sp3d>
            </c:spPr>
            <c:extLst>
              <c:ext xmlns:c16="http://schemas.microsoft.com/office/drawing/2014/chart" uri="{C3380CC4-5D6E-409C-BE32-E72D297353CC}">
                <c16:uniqueId val="{00000011-3B99-4EBC-AB8F-8F7122E16EEB}"/>
              </c:ext>
            </c:extLst>
          </c:dPt>
          <c:dPt>
            <c:idx val="8"/>
            <c:bubble3D val="0"/>
            <c:spPr>
              <a:solidFill>
                <a:srgbClr val="00B050"/>
              </a:solidFill>
              <a:ln>
                <a:noFill/>
              </a:ln>
              <a:effectLst>
                <a:outerShdw blurRad="40000" dist="23000" dir="5400000" rotWithShape="0">
                  <a:schemeClr val="bg1">
                    <a:alpha val="0"/>
                  </a:schemeClr>
                </a:outerShdw>
              </a:effectLst>
              <a:scene3d>
                <a:camera prst="orthographicFront"/>
                <a:lightRig rig="threePt" dir="t">
                  <a:rot lat="0" lon="0" rev="1200000"/>
                </a:lightRig>
              </a:scene3d>
              <a:sp3d>
                <a:bevelT w="63500" h="82550" prst="coolSlant"/>
                <a:bevelB w="165100" prst="coolSlant"/>
              </a:sp3d>
            </c:spPr>
            <c:extLst>
              <c:ext xmlns:c16="http://schemas.microsoft.com/office/drawing/2014/chart" uri="{C3380CC4-5D6E-409C-BE32-E72D297353CC}">
                <c16:uniqueId val="{00000012-3B99-4EBC-AB8F-8F7122E16EEB}"/>
              </c:ext>
            </c:extLst>
          </c:dPt>
          <c:dPt>
            <c:idx val="9"/>
            <c:bubble3D val="0"/>
            <c:spPr>
              <a:solidFill>
                <a:schemeClr val="accent5">
                  <a:lumMod val="60000"/>
                  <a:lumOff val="40000"/>
                </a:schemeClr>
              </a:solidFill>
              <a:ln>
                <a:noFill/>
              </a:ln>
              <a:effectLst>
                <a:outerShdw blurRad="40000" dist="23000" dir="5400000" rotWithShape="0">
                  <a:schemeClr val="bg1">
                    <a:alpha val="0"/>
                  </a:schemeClr>
                </a:outerShdw>
              </a:effectLst>
              <a:scene3d>
                <a:camera prst="orthographicFront"/>
                <a:lightRig rig="threePt" dir="t">
                  <a:rot lat="0" lon="0" rev="1200000"/>
                </a:lightRig>
              </a:scene3d>
              <a:sp3d>
                <a:bevelT w="63500" h="82550" prst="coolSlant"/>
                <a:bevelB w="165100" prst="coolSlant"/>
              </a:sp3d>
            </c:spPr>
            <c:extLst>
              <c:ext xmlns:c16="http://schemas.microsoft.com/office/drawing/2014/chart" uri="{C3380CC4-5D6E-409C-BE32-E72D297353CC}">
                <c16:uniqueId val="{0000000F-3B99-4EBC-AB8F-8F7122E16EEB}"/>
              </c:ext>
            </c:extLst>
          </c:dPt>
          <c:dPt>
            <c:idx val="10"/>
            <c:bubble3D val="0"/>
            <c:spPr>
              <a:solidFill>
                <a:srgbClr val="FF6600"/>
              </a:solidFill>
              <a:ln>
                <a:noFill/>
              </a:ln>
              <a:effectLst>
                <a:outerShdw blurRad="40000" dist="23000" dir="5400000" rotWithShape="0">
                  <a:schemeClr val="bg1">
                    <a:alpha val="0"/>
                  </a:schemeClr>
                </a:outerShdw>
              </a:effectLst>
              <a:scene3d>
                <a:camera prst="orthographicFront"/>
                <a:lightRig rig="threePt" dir="t">
                  <a:rot lat="0" lon="0" rev="1200000"/>
                </a:lightRig>
              </a:scene3d>
              <a:sp3d>
                <a:bevelT w="63500" h="82550" prst="coolSlant"/>
                <a:bevelB w="165100" prst="coolSlant"/>
              </a:sp3d>
            </c:spPr>
            <c:extLst>
              <c:ext xmlns:c16="http://schemas.microsoft.com/office/drawing/2014/chart" uri="{C3380CC4-5D6E-409C-BE32-E72D297353CC}">
                <c16:uniqueId val="{00000015-3B99-4EBC-AB8F-8F7122E16EEB}"/>
              </c:ext>
            </c:extLst>
          </c:dPt>
          <c:dPt>
            <c:idx val="11"/>
            <c:bubble3D val="0"/>
            <c:spPr>
              <a:solidFill>
                <a:srgbClr val="EFB643"/>
              </a:solidFill>
              <a:ln>
                <a:noFill/>
              </a:ln>
              <a:effectLst>
                <a:outerShdw blurRad="40000" dist="23000" dir="5400000" rotWithShape="0">
                  <a:schemeClr val="bg1">
                    <a:alpha val="0"/>
                  </a:schemeClr>
                </a:outerShdw>
              </a:effectLst>
              <a:scene3d>
                <a:camera prst="orthographicFront"/>
                <a:lightRig rig="threePt" dir="t">
                  <a:rot lat="0" lon="0" rev="1200000"/>
                </a:lightRig>
              </a:scene3d>
              <a:sp3d>
                <a:bevelT w="63500" h="82550" prst="coolSlant"/>
                <a:bevelB w="165100" prst="coolSlant"/>
              </a:sp3d>
            </c:spPr>
            <c:extLst>
              <c:ext xmlns:c16="http://schemas.microsoft.com/office/drawing/2014/chart" uri="{C3380CC4-5D6E-409C-BE32-E72D297353CC}">
                <c16:uniqueId val="{00000014-3B99-4EBC-AB8F-8F7122E16EEB}"/>
              </c:ext>
            </c:extLst>
          </c:dPt>
          <c:dLbls>
            <c:dLbl>
              <c:idx val="0"/>
              <c:layout>
                <c:manualLayout>
                  <c:x val="7.0970661863662243E-2"/>
                  <c:y val="5.5075849648803986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B99-4EBC-AB8F-8F7122E16EEB}"/>
                </c:ext>
              </c:extLst>
            </c:dLbl>
            <c:dLbl>
              <c:idx val="1"/>
              <c:layout>
                <c:manualLayout>
                  <c:x val="-7.5647507667689781E-2"/>
                  <c:y val="6.5203552578553231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B99-4EBC-AB8F-8F7122E16EEB}"/>
                </c:ext>
              </c:extLst>
            </c:dLbl>
            <c:dLbl>
              <c:idx val="4"/>
              <c:layout>
                <c:manualLayout>
                  <c:x val="-4.8946930423831678E-2"/>
                  <c:y val="-0.15565790108314503"/>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3B99-4EBC-AB8F-8F7122E16EEB}"/>
                </c:ext>
              </c:extLst>
            </c:dLbl>
            <c:dLbl>
              <c:idx val="5"/>
              <c:layout>
                <c:manualLayout>
                  <c:x val="-4.8554799744493525E-2"/>
                  <c:y val="-0.16089086316370185"/>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3B99-4EBC-AB8F-8F7122E16EEB}"/>
                </c:ext>
              </c:extLst>
            </c:dLbl>
            <c:dLbl>
              <c:idx val="7"/>
              <c:layout>
                <c:manualLayout>
                  <c:x val="2.4924029389459878E-2"/>
                  <c:y val="-1.3074432986156647E-3"/>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3B99-4EBC-AB8F-8F7122E16EEB}"/>
                </c:ext>
              </c:extLst>
            </c:dLbl>
            <c:dLbl>
              <c:idx val="8"/>
              <c:layout>
                <c:manualLayout>
                  <c:x val="-6.1583539325933516E-3"/>
                  <c:y val="3.7461638696813682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3B99-4EBC-AB8F-8F7122E16EEB}"/>
                </c:ext>
              </c:extLst>
            </c:dLbl>
            <c:dLbl>
              <c:idx val="9"/>
              <c:layout>
                <c:manualLayout>
                  <c:x val="-5.1951288027800219E-2"/>
                  <c:y val="6.6793212296502365E-3"/>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3B99-4EBC-AB8F-8F7122E16EEB}"/>
                </c:ext>
              </c:extLst>
            </c:dLbl>
            <c:dLbl>
              <c:idx val="10"/>
              <c:layout>
                <c:manualLayout>
                  <c:x val="3.1961193000147194E-2"/>
                  <c:y val="-0.1945059080094056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3B99-4EBC-AB8F-8F7122E16EEB}"/>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u-RU"/>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Лист1!$A$2:$A$13</c:f>
              <c:strCache>
                <c:ptCount val="12"/>
                <c:pt idx="0">
                  <c:v>Петропавловск-Камчатский ГО</c:v>
                </c:pt>
                <c:pt idx="1">
                  <c:v>Елизовский МР</c:v>
                </c:pt>
                <c:pt idx="2">
                  <c:v>Усть-Камчатский МР</c:v>
                </c:pt>
                <c:pt idx="3">
                  <c:v>Усть-Большерецкий МР</c:v>
                </c:pt>
                <c:pt idx="4">
                  <c:v>Мильковский МР</c:v>
                </c:pt>
                <c:pt idx="5">
                  <c:v>Алеутский МР</c:v>
                </c:pt>
                <c:pt idx="6">
                  <c:v>Вилючинский ГО</c:v>
                </c:pt>
                <c:pt idx="7">
                  <c:v>ГО "поселок Палана"</c:v>
                </c:pt>
                <c:pt idx="8">
                  <c:v>Олюторский МР</c:v>
                </c:pt>
                <c:pt idx="9">
                  <c:v>Карагинский МР</c:v>
                </c:pt>
                <c:pt idx="10">
                  <c:v>Тигильский МР</c:v>
                </c:pt>
                <c:pt idx="11">
                  <c:v>Пенжинский МР</c:v>
                </c:pt>
              </c:strCache>
            </c:strRef>
          </c:cat>
          <c:val>
            <c:numRef>
              <c:f>Лист1!$B$2:$B$13</c:f>
              <c:numCache>
                <c:formatCode>0.0</c:formatCode>
                <c:ptCount val="12"/>
                <c:pt idx="0">
                  <c:v>8686</c:v>
                </c:pt>
                <c:pt idx="1">
                  <c:v>3800</c:v>
                </c:pt>
                <c:pt idx="2">
                  <c:v>900</c:v>
                </c:pt>
                <c:pt idx="3">
                  <c:v>1600</c:v>
                </c:pt>
                <c:pt idx="4">
                  <c:v>900</c:v>
                </c:pt>
                <c:pt idx="5">
                  <c:v>200</c:v>
                </c:pt>
                <c:pt idx="6">
                  <c:v>1850</c:v>
                </c:pt>
                <c:pt idx="7">
                  <c:v>100</c:v>
                </c:pt>
                <c:pt idx="8">
                  <c:v>60</c:v>
                </c:pt>
                <c:pt idx="9">
                  <c:v>200</c:v>
                </c:pt>
                <c:pt idx="10">
                  <c:v>1170</c:v>
                </c:pt>
                <c:pt idx="11">
                  <c:v>590</c:v>
                </c:pt>
              </c:numCache>
            </c:numRef>
          </c:val>
          <c:extLst>
            <c:ext xmlns:c16="http://schemas.microsoft.com/office/drawing/2014/chart" uri="{C3380CC4-5D6E-409C-BE32-E72D297353CC}">
              <c16:uniqueId val="{0000000A-3B99-4EBC-AB8F-8F7122E16EEB}"/>
            </c:ext>
          </c:extLst>
        </c:ser>
        <c:dLbls>
          <c:dLblPos val="inEnd"/>
          <c:showLegendKey val="0"/>
          <c:showVal val="0"/>
          <c:showCatName val="1"/>
          <c:showSerName val="0"/>
          <c:showPercent val="0"/>
          <c:showBubbleSize val="0"/>
          <c:showLeaderLines val="1"/>
        </c:dLbls>
      </c:pie3DChart>
      <c:spPr>
        <a:noFill/>
        <a:ln>
          <a:noFill/>
        </a:ln>
        <a:effectLst/>
      </c:spPr>
    </c:plotArea>
    <c:legend>
      <c:legendPos val="r"/>
      <c:layout>
        <c:manualLayout>
          <c:xMode val="edge"/>
          <c:yMode val="edge"/>
          <c:x val="0.69372371493154339"/>
          <c:y val="2.6844242446226411E-2"/>
          <c:w val="0.29862079051623852"/>
          <c:h val="0.94631151510754719"/>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ru-RU"/>
        </a:p>
      </c:txPr>
    </c:legend>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207"/>
      <c:depthPercent val="100"/>
      <c:rAngAx val="0"/>
      <c:perspective val="40"/>
    </c:view3D>
    <c:floor>
      <c:thickness val="0"/>
    </c:floor>
    <c:sideWall>
      <c:thickness val="0"/>
    </c:sideWall>
    <c:backWall>
      <c:thickness val="0"/>
    </c:backWall>
    <c:plotArea>
      <c:layout>
        <c:manualLayout>
          <c:layoutTarget val="inner"/>
          <c:xMode val="edge"/>
          <c:yMode val="edge"/>
          <c:x val="3.5046497782026446E-2"/>
          <c:y val="0.1346379061772208"/>
          <c:w val="0.48846964017676703"/>
          <c:h val="0.69900003696721003"/>
        </c:manualLayout>
      </c:layout>
      <c:pie3DChart>
        <c:varyColors val="1"/>
        <c:ser>
          <c:idx val="0"/>
          <c:order val="0"/>
          <c:tx>
            <c:strRef>
              <c:f>Лист1!$B$2:$B$8</c:f>
              <c:strCache>
                <c:ptCount val="7"/>
                <c:pt idx="0">
                  <c:v>20 056,0</c:v>
                </c:pt>
                <c:pt idx="1">
                  <c:v>4 695,0</c:v>
                </c:pt>
                <c:pt idx="2">
                  <c:v>515,0</c:v>
                </c:pt>
                <c:pt idx="3">
                  <c:v>824,0</c:v>
                </c:pt>
                <c:pt idx="4">
                  <c:v>850,0</c:v>
                </c:pt>
                <c:pt idx="5">
                  <c:v>960,0</c:v>
                </c:pt>
                <c:pt idx="6">
                  <c:v>100,0</c:v>
                </c:pt>
              </c:strCache>
            </c:strRef>
          </c:tx>
          <c:spPr>
            <a:solidFill>
              <a:schemeClr val="accent5">
                <a:lumMod val="60000"/>
                <a:lumOff val="40000"/>
              </a:schemeClr>
            </a:solidFill>
            <a:scene3d>
              <a:camera prst="orthographicFront"/>
              <a:lightRig rig="threePt" dir="t">
                <a:rot lat="0" lon="0" rev="0"/>
              </a:lightRig>
            </a:scene3d>
            <a:sp3d prstMaterial="metal">
              <a:bevelT/>
              <a:bevelB/>
            </a:sp3d>
          </c:spPr>
          <c:dPt>
            <c:idx val="0"/>
            <c:bubble3D val="0"/>
            <c:spPr>
              <a:solidFill>
                <a:srgbClr val="FDF591"/>
              </a:solidFill>
              <a:scene3d>
                <a:camera prst="orthographicFront"/>
                <a:lightRig rig="threePt" dir="t">
                  <a:rot lat="0" lon="0" rev="0"/>
                </a:lightRig>
              </a:scene3d>
              <a:sp3d prstMaterial="metal">
                <a:bevelT/>
                <a:bevelB/>
              </a:sp3d>
            </c:spPr>
            <c:extLst>
              <c:ext xmlns:c16="http://schemas.microsoft.com/office/drawing/2014/chart" uri="{C3380CC4-5D6E-409C-BE32-E72D297353CC}">
                <c16:uniqueId val="{00000001-5144-4B95-ADEC-C5273C87A843}"/>
              </c:ext>
            </c:extLst>
          </c:dPt>
          <c:dPt>
            <c:idx val="1"/>
            <c:bubble3D val="0"/>
            <c:spPr>
              <a:solidFill>
                <a:schemeClr val="tx2">
                  <a:lumMod val="40000"/>
                  <a:lumOff val="60000"/>
                </a:schemeClr>
              </a:solidFill>
              <a:scene3d>
                <a:camera prst="orthographicFront"/>
                <a:lightRig rig="threePt" dir="t">
                  <a:rot lat="0" lon="0" rev="0"/>
                </a:lightRig>
              </a:scene3d>
              <a:sp3d prstMaterial="metal">
                <a:bevelT/>
                <a:bevelB/>
              </a:sp3d>
            </c:spPr>
            <c:extLst>
              <c:ext xmlns:c16="http://schemas.microsoft.com/office/drawing/2014/chart" uri="{C3380CC4-5D6E-409C-BE32-E72D297353CC}">
                <c16:uniqueId val="{00000003-5144-4B95-ADEC-C5273C87A843}"/>
              </c:ext>
            </c:extLst>
          </c:dPt>
          <c:dPt>
            <c:idx val="2"/>
            <c:bubble3D val="0"/>
            <c:spPr>
              <a:solidFill>
                <a:srgbClr val="F9C3FD"/>
              </a:solidFill>
              <a:scene3d>
                <a:camera prst="orthographicFront"/>
                <a:lightRig rig="threePt" dir="t">
                  <a:rot lat="0" lon="0" rev="0"/>
                </a:lightRig>
              </a:scene3d>
              <a:sp3d prstMaterial="metal">
                <a:bevelT/>
                <a:bevelB/>
              </a:sp3d>
            </c:spPr>
            <c:extLst>
              <c:ext xmlns:c16="http://schemas.microsoft.com/office/drawing/2014/chart" uri="{C3380CC4-5D6E-409C-BE32-E72D297353CC}">
                <c16:uniqueId val="{00000005-5144-4B95-ADEC-C5273C87A843}"/>
              </c:ext>
            </c:extLst>
          </c:dPt>
          <c:dPt>
            <c:idx val="3"/>
            <c:bubble3D val="0"/>
            <c:spPr>
              <a:solidFill>
                <a:srgbClr val="ABEFAE"/>
              </a:solidFill>
              <a:scene3d>
                <a:camera prst="orthographicFront"/>
                <a:lightRig rig="threePt" dir="t">
                  <a:rot lat="0" lon="0" rev="0"/>
                </a:lightRig>
              </a:scene3d>
              <a:sp3d prstMaterial="metal">
                <a:bevelT/>
                <a:bevelB/>
              </a:sp3d>
            </c:spPr>
            <c:extLst>
              <c:ext xmlns:c16="http://schemas.microsoft.com/office/drawing/2014/chart" uri="{C3380CC4-5D6E-409C-BE32-E72D297353CC}">
                <c16:uniqueId val="{00000007-5144-4B95-ADEC-C5273C87A843}"/>
              </c:ext>
            </c:extLst>
          </c:dPt>
          <c:dPt>
            <c:idx val="4"/>
            <c:bubble3D val="0"/>
            <c:spPr>
              <a:solidFill>
                <a:schemeClr val="accent3">
                  <a:lumMod val="40000"/>
                  <a:lumOff val="60000"/>
                </a:schemeClr>
              </a:solidFill>
              <a:scene3d>
                <a:camera prst="orthographicFront"/>
                <a:lightRig rig="threePt" dir="t">
                  <a:rot lat="0" lon="0" rev="0"/>
                </a:lightRig>
              </a:scene3d>
              <a:sp3d prstMaterial="metal">
                <a:bevelT/>
                <a:bevelB/>
              </a:sp3d>
            </c:spPr>
            <c:extLst>
              <c:ext xmlns:c16="http://schemas.microsoft.com/office/drawing/2014/chart" uri="{C3380CC4-5D6E-409C-BE32-E72D297353CC}">
                <c16:uniqueId val="{00000009-47B1-4527-AA62-0B4757FA2FC5}"/>
              </c:ext>
            </c:extLst>
          </c:dPt>
          <c:dPt>
            <c:idx val="5"/>
            <c:bubble3D val="0"/>
            <c:spPr>
              <a:solidFill>
                <a:schemeClr val="accent6">
                  <a:lumMod val="60000"/>
                  <a:lumOff val="40000"/>
                </a:schemeClr>
              </a:solidFill>
              <a:scene3d>
                <a:camera prst="orthographicFront"/>
                <a:lightRig rig="threePt" dir="t">
                  <a:rot lat="0" lon="0" rev="0"/>
                </a:lightRig>
              </a:scene3d>
              <a:sp3d prstMaterial="metal">
                <a:bevelT/>
                <a:bevelB/>
              </a:sp3d>
            </c:spPr>
            <c:extLst>
              <c:ext xmlns:c16="http://schemas.microsoft.com/office/drawing/2014/chart" uri="{C3380CC4-5D6E-409C-BE32-E72D297353CC}">
                <c16:uniqueId val="{0000000B-47B1-4527-AA62-0B4757FA2FC5}"/>
              </c:ext>
            </c:extLst>
          </c:dPt>
          <c:dPt>
            <c:idx val="6"/>
            <c:bubble3D val="0"/>
            <c:spPr>
              <a:solidFill>
                <a:schemeClr val="accent5"/>
              </a:solidFill>
              <a:scene3d>
                <a:camera prst="orthographicFront"/>
                <a:lightRig rig="threePt" dir="t">
                  <a:rot lat="0" lon="0" rev="0"/>
                </a:lightRig>
              </a:scene3d>
              <a:sp3d prstMaterial="metal">
                <a:bevelT/>
                <a:bevelB/>
              </a:sp3d>
            </c:spPr>
            <c:extLst>
              <c:ext xmlns:c16="http://schemas.microsoft.com/office/drawing/2014/chart" uri="{C3380CC4-5D6E-409C-BE32-E72D297353CC}">
                <c16:uniqueId val="{00000009-5144-4B95-ADEC-C5273C87A843}"/>
              </c:ext>
            </c:extLst>
          </c:dPt>
          <c:dLbls>
            <c:dLbl>
              <c:idx val="0"/>
              <c:layout>
                <c:manualLayout>
                  <c:x val="1.6223742798923298E-2"/>
                  <c:y val="9.502328934235333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144-4B95-ADEC-C5273C87A843}"/>
                </c:ext>
              </c:extLst>
            </c:dLbl>
            <c:dLbl>
              <c:idx val="2"/>
              <c:layout>
                <c:manualLayout>
                  <c:x val="-2.144717533311535E-2"/>
                  <c:y val="-0.18561310117925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144-4B95-ADEC-C5273C87A843}"/>
                </c:ext>
              </c:extLst>
            </c:dLbl>
            <c:dLbl>
              <c:idx val="6"/>
              <c:layout>
                <c:manualLayout>
                  <c:x val="2.6504993585067051E-2"/>
                  <c:y val="-0.1969145318102842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5144-4B95-ADEC-C5273C87A843}"/>
                </c:ext>
              </c:extLst>
            </c:dLbl>
            <c:spPr>
              <a:noFill/>
              <a:ln>
                <a:noFill/>
              </a:ln>
              <a:effectLst/>
            </c:spPr>
            <c:txPr>
              <a:bodyPr wrap="square" lIns="38100" tIns="19050" rIns="38100" bIns="19050" anchor="ctr">
                <a:spAutoFit/>
              </a:bodyPr>
              <a:lstStyle/>
              <a:p>
                <a:pPr>
                  <a:defRPr sz="1200" b="1"/>
                </a:pPr>
                <a:endParaRPr lang="ru-RU"/>
              </a:p>
            </c:txPr>
            <c:showLegendKey val="0"/>
            <c:showVal val="1"/>
            <c:showCatName val="0"/>
            <c:showSerName val="0"/>
            <c:showPercent val="0"/>
            <c:showBubbleSize val="0"/>
            <c:showLeaderLines val="1"/>
            <c:extLst>
              <c:ext xmlns:c15="http://schemas.microsoft.com/office/drawing/2012/chart" uri="{CE6537A1-D6FC-4f65-9D91-7224C49458BB}"/>
            </c:extLst>
          </c:dLbls>
          <c:cat>
            <c:strRef>
              <c:f>Лист1!$A$2:$A$8</c:f>
              <c:strCache>
                <c:ptCount val="7"/>
                <c:pt idx="0">
                  <c:v>Органы местного самоуправления муниципальных районов (городских округов) в Камчатском крае</c:v>
                </c:pt>
                <c:pt idx="1">
                  <c:v>Министерство спорта и молодежной политики Камчатского края</c:v>
                </c:pt>
                <c:pt idx="2">
                  <c:v>Министерство образования и науки Камчатского края</c:v>
                </c:pt>
                <c:pt idx="3">
                  <c:v>Министерство здравоохранения Камчатского края</c:v>
                </c:pt>
                <c:pt idx="4">
                  <c:v>Министерство культуры Камчатского края</c:v>
                </c:pt>
                <c:pt idx="5">
                  <c:v>Агентство по внутренней политике Камчатского края</c:v>
                </c:pt>
                <c:pt idx="6">
                  <c:v>Министерство социального развития и труда Камчатского края</c:v>
                </c:pt>
              </c:strCache>
            </c:strRef>
          </c:cat>
          <c:val>
            <c:numRef>
              <c:f>Лист1!$B$2:$B$8</c:f>
              <c:numCache>
                <c:formatCode>#,##0.0</c:formatCode>
                <c:ptCount val="7"/>
                <c:pt idx="0">
                  <c:v>20056</c:v>
                </c:pt>
                <c:pt idx="1">
                  <c:v>4695</c:v>
                </c:pt>
                <c:pt idx="2">
                  <c:v>515</c:v>
                </c:pt>
                <c:pt idx="3">
                  <c:v>824</c:v>
                </c:pt>
                <c:pt idx="4">
                  <c:v>850</c:v>
                </c:pt>
                <c:pt idx="5">
                  <c:v>960</c:v>
                </c:pt>
                <c:pt idx="6">
                  <c:v>100</c:v>
                </c:pt>
              </c:numCache>
            </c:numRef>
          </c:val>
          <c:extLst>
            <c:ext xmlns:c16="http://schemas.microsoft.com/office/drawing/2014/chart" uri="{C3380CC4-5D6E-409C-BE32-E72D297353CC}">
              <c16:uniqueId val="{0000000A-5144-4B95-ADEC-C5273C87A843}"/>
            </c:ext>
          </c:extLst>
        </c:ser>
        <c:dLbls>
          <c:showLegendKey val="0"/>
          <c:showVal val="0"/>
          <c:showCatName val="0"/>
          <c:showSerName val="0"/>
          <c:showPercent val="0"/>
          <c:showBubbleSize val="0"/>
          <c:showLeaderLines val="1"/>
        </c:dLbls>
      </c:pie3DChart>
    </c:plotArea>
    <c:legend>
      <c:legendPos val="r"/>
      <c:layout>
        <c:manualLayout>
          <c:xMode val="edge"/>
          <c:yMode val="edge"/>
          <c:x val="0.59522997325014892"/>
          <c:y val="3.2168681379616273E-2"/>
          <c:w val="0.38347077222375964"/>
          <c:h val="0.94648959373036112"/>
        </c:manualLayout>
      </c:layout>
      <c:overlay val="0"/>
      <c:txPr>
        <a:bodyPr/>
        <a:lstStyle/>
        <a:p>
          <a:pPr algn="just" rtl="0">
            <a:defRPr sz="1400"/>
          </a:pPr>
          <a:endParaRPr lang="ru-RU"/>
        </a:p>
      </c:txPr>
    </c:legend>
    <c:plotVisOnly val="1"/>
    <c:dispBlanksAs val="gap"/>
    <c:showDLblsOverMax val="0"/>
  </c:chart>
  <c:txPr>
    <a:bodyPr/>
    <a:lstStyle/>
    <a:p>
      <a:pPr>
        <a:defRPr sz="1800"/>
      </a:pPr>
      <a:endParaRPr lang="ru-RU"/>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ru-RU" sz="1800" dirty="0"/>
              <a:t>млн. </a:t>
            </a:r>
            <a:r>
              <a:rPr lang="ru-RU" sz="1800" dirty="0" smtClean="0"/>
              <a:t>рублей</a:t>
            </a:r>
            <a:endParaRPr lang="ru-RU" sz="1800" dirty="0"/>
          </a:p>
        </c:rich>
      </c:tx>
      <c:layout>
        <c:manualLayout>
          <c:xMode val="edge"/>
          <c:yMode val="edge"/>
          <c:x val="0.87579469233012541"/>
          <c:y val="1.9642228626261415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ru-RU"/>
        </a:p>
      </c:txPr>
    </c:title>
    <c:autoTitleDeleted val="0"/>
    <c:plotArea>
      <c:layout/>
      <c:lineChart>
        <c:grouping val="standard"/>
        <c:varyColors val="0"/>
        <c:ser>
          <c:idx val="0"/>
          <c:order val="0"/>
          <c:tx>
            <c:strRef>
              <c:f>Лист1!$B$1</c:f>
              <c:strCache>
                <c:ptCount val="1"/>
                <c:pt idx="0">
                  <c:v>Ряд 1</c:v>
                </c:pt>
              </c:strCache>
            </c:strRef>
          </c:tx>
          <c:spPr>
            <a:ln w="44450" cap="sq">
              <a:solidFill>
                <a:schemeClr val="accent1"/>
              </a:solidFill>
              <a:bevel/>
            </a:ln>
            <a:effectLst/>
          </c:spPr>
          <c:marker>
            <c:symbol val="circle"/>
            <c:size val="5"/>
            <c:spPr>
              <a:solidFill>
                <a:schemeClr val="accent5">
                  <a:lumMod val="75000"/>
                </a:schemeClr>
              </a:solidFill>
              <a:ln w="28575" cap="rnd">
                <a:solidFill>
                  <a:schemeClr val="accent1"/>
                </a:solidFill>
              </a:ln>
              <a:effectLst/>
            </c:spPr>
          </c:marker>
          <c:dPt>
            <c:idx val="1"/>
            <c:marker>
              <c:symbol val="circle"/>
              <c:size val="5"/>
              <c:spPr>
                <a:solidFill>
                  <a:schemeClr val="accent5">
                    <a:lumMod val="75000"/>
                  </a:schemeClr>
                </a:solidFill>
                <a:ln w="28575" cap="rnd">
                  <a:solidFill>
                    <a:schemeClr val="accent1"/>
                  </a:solidFill>
                </a:ln>
                <a:effectLst/>
              </c:spPr>
            </c:marker>
            <c:bubble3D val="0"/>
            <c:spPr>
              <a:ln w="50800" cap="sq">
                <a:solidFill>
                  <a:srgbClr val="FFC000"/>
                </a:solidFill>
                <a:bevel/>
              </a:ln>
              <a:effectLst/>
            </c:spPr>
            <c:extLst>
              <c:ext xmlns:c16="http://schemas.microsoft.com/office/drawing/2014/chart" uri="{C3380CC4-5D6E-409C-BE32-E72D297353CC}">
                <c16:uniqueId val="{00000003-33CE-4657-AC53-2A62583E4BDC}"/>
              </c:ext>
            </c:extLst>
          </c:dPt>
          <c:dPt>
            <c:idx val="2"/>
            <c:marker>
              <c:symbol val="circle"/>
              <c:size val="5"/>
              <c:spPr>
                <a:solidFill>
                  <a:schemeClr val="accent5">
                    <a:lumMod val="75000"/>
                  </a:schemeClr>
                </a:solidFill>
                <a:ln w="28575" cap="rnd">
                  <a:solidFill>
                    <a:schemeClr val="accent1"/>
                  </a:solidFill>
                </a:ln>
                <a:effectLst/>
              </c:spPr>
            </c:marker>
            <c:bubble3D val="0"/>
            <c:spPr>
              <a:ln w="50800" cap="sq">
                <a:solidFill>
                  <a:srgbClr val="FFC000"/>
                </a:solidFill>
                <a:bevel/>
              </a:ln>
              <a:effectLst/>
            </c:spPr>
            <c:extLst>
              <c:ext xmlns:c16="http://schemas.microsoft.com/office/drawing/2014/chart" uri="{C3380CC4-5D6E-409C-BE32-E72D297353CC}">
                <c16:uniqueId val="{00000001-33CE-4657-AC53-2A62583E4BDC}"/>
              </c:ext>
            </c:extLst>
          </c:dPt>
          <c:dPt>
            <c:idx val="3"/>
            <c:marker>
              <c:symbol val="circle"/>
              <c:size val="5"/>
              <c:spPr>
                <a:solidFill>
                  <a:schemeClr val="accent5">
                    <a:lumMod val="75000"/>
                  </a:schemeClr>
                </a:solidFill>
                <a:ln w="28575" cap="rnd">
                  <a:solidFill>
                    <a:schemeClr val="accent1"/>
                  </a:solidFill>
                </a:ln>
                <a:effectLst/>
              </c:spPr>
            </c:marker>
            <c:bubble3D val="0"/>
            <c:spPr>
              <a:ln w="50800" cap="sq">
                <a:solidFill>
                  <a:srgbClr val="FFC000"/>
                </a:solidFill>
                <a:bevel/>
              </a:ln>
              <a:effectLst/>
            </c:spPr>
            <c:extLst>
              <c:ext xmlns:c16="http://schemas.microsoft.com/office/drawing/2014/chart" uri="{C3380CC4-5D6E-409C-BE32-E72D297353CC}">
                <c16:uniqueId val="{00000004-33CE-4657-AC53-2A62583E4BDC}"/>
              </c:ext>
            </c:extLst>
          </c:dPt>
          <c:dPt>
            <c:idx val="4"/>
            <c:marker>
              <c:symbol val="circle"/>
              <c:size val="5"/>
              <c:spPr>
                <a:solidFill>
                  <a:schemeClr val="accent5">
                    <a:lumMod val="75000"/>
                  </a:schemeClr>
                </a:solidFill>
                <a:ln w="28575" cap="rnd">
                  <a:solidFill>
                    <a:schemeClr val="accent1"/>
                  </a:solidFill>
                </a:ln>
                <a:effectLst/>
              </c:spPr>
            </c:marker>
            <c:bubble3D val="0"/>
            <c:spPr>
              <a:ln w="50800" cap="sq">
                <a:solidFill>
                  <a:srgbClr val="FFC000"/>
                </a:solidFill>
                <a:bevel/>
              </a:ln>
              <a:effectLst/>
            </c:spPr>
            <c:extLst>
              <c:ext xmlns:c16="http://schemas.microsoft.com/office/drawing/2014/chart" uri="{C3380CC4-5D6E-409C-BE32-E72D297353CC}">
                <c16:uniqueId val="{00000005-33CE-4657-AC53-2A62583E4BDC}"/>
              </c:ext>
            </c:extLst>
          </c:dPt>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3CE-4657-AC53-2A62583E4BDC}"/>
                </c:ext>
              </c:extLst>
            </c:dLbl>
            <c:dLbl>
              <c:idx val="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3CE-4657-AC53-2A62583E4BDC}"/>
                </c:ext>
              </c:extLst>
            </c:dLbl>
            <c:dLbl>
              <c:idx val="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3CE-4657-AC53-2A62583E4BDC}"/>
                </c:ext>
              </c:extLst>
            </c:dLbl>
            <c:dLbl>
              <c:idx val="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3CE-4657-AC53-2A62583E4BDC}"/>
                </c:ext>
              </c:extLst>
            </c:dLbl>
            <c:dLbl>
              <c:idx val="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3CE-4657-AC53-2A62583E4BDC}"/>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u-RU"/>
              </a:p>
            </c:txPr>
            <c:dLblPos val="t"/>
            <c:showLegendKey val="0"/>
            <c:showVal val="0"/>
            <c:showCatName val="0"/>
            <c:showSerName val="0"/>
            <c:showPercent val="0"/>
            <c:showBubbleSize val="0"/>
            <c:extLst>
              <c:ext xmlns:c15="http://schemas.microsoft.com/office/drawing/2012/chart" uri="{CE6537A1-D6FC-4f65-9D91-7224C49458BB}">
                <c15:showLeaderLines val="0"/>
              </c:ext>
            </c:extLst>
          </c:dLbls>
          <c:cat>
            <c:strRef>
              <c:f>Лист1!$A$2:$A$6</c:f>
              <c:strCache>
                <c:ptCount val="5"/>
                <c:pt idx="0">
                  <c:v>2015 факт
</c:v>
                </c:pt>
                <c:pt idx="1">
                  <c:v>2016 план</c:v>
                </c:pt>
                <c:pt idx="2">
                  <c:v>2017</c:v>
                </c:pt>
                <c:pt idx="3">
                  <c:v>2018</c:v>
                </c:pt>
                <c:pt idx="4">
                  <c:v>2019</c:v>
                </c:pt>
              </c:strCache>
            </c:strRef>
          </c:cat>
          <c:val>
            <c:numRef>
              <c:f>Лист1!$B$2:$B$6</c:f>
              <c:numCache>
                <c:formatCode>#,##0.0</c:formatCode>
                <c:ptCount val="5"/>
                <c:pt idx="0">
                  <c:v>17969.98</c:v>
                </c:pt>
                <c:pt idx="1">
                  <c:v>16849.580000000002</c:v>
                </c:pt>
                <c:pt idx="2">
                  <c:v>18681.5</c:v>
                </c:pt>
                <c:pt idx="3">
                  <c:v>19801.2</c:v>
                </c:pt>
                <c:pt idx="4">
                  <c:v>20616.900000000001</c:v>
                </c:pt>
              </c:numCache>
            </c:numRef>
          </c:val>
          <c:smooth val="0"/>
          <c:extLst>
            <c:ext xmlns:c16="http://schemas.microsoft.com/office/drawing/2014/chart" uri="{C3380CC4-5D6E-409C-BE32-E72D297353CC}">
              <c16:uniqueId val="{00000006-33CE-4657-AC53-2A62583E4BDC}"/>
            </c:ext>
          </c:extLst>
        </c:ser>
        <c:dLbls>
          <c:showLegendKey val="0"/>
          <c:showVal val="0"/>
          <c:showCatName val="0"/>
          <c:showSerName val="0"/>
          <c:showPercent val="0"/>
          <c:showBubbleSize val="0"/>
        </c:dLbls>
        <c:marker val="1"/>
        <c:smooth val="0"/>
        <c:axId val="333124976"/>
        <c:axId val="333117360"/>
      </c:lineChart>
      <c:catAx>
        <c:axId val="333124976"/>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333117360"/>
        <c:crosses val="autoZero"/>
        <c:auto val="1"/>
        <c:lblAlgn val="ctr"/>
        <c:lblOffset val="100"/>
        <c:noMultiLvlLbl val="0"/>
      </c:catAx>
      <c:valAx>
        <c:axId val="333117360"/>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3331249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cap="all" spc="120" normalizeH="0" baseline="0">
                <a:solidFill>
                  <a:schemeClr val="tx1">
                    <a:lumMod val="65000"/>
                    <a:lumOff val="35000"/>
                  </a:schemeClr>
                </a:solidFill>
                <a:latin typeface="+mn-lt"/>
                <a:ea typeface="+mn-ea"/>
                <a:cs typeface="+mn-cs"/>
              </a:defRPr>
            </a:pPr>
            <a:r>
              <a:rPr lang="ru-RU" sz="1400" b="0" dirty="0" smtClean="0"/>
              <a:t>Млн. РУБЛЕЙ</a:t>
            </a:r>
            <a:endParaRPr lang="ru-RU" sz="1400" b="0" dirty="0"/>
          </a:p>
        </c:rich>
      </c:tx>
      <c:layout>
        <c:manualLayout>
          <c:xMode val="edge"/>
          <c:yMode val="edge"/>
          <c:x val="0.87710121580693934"/>
          <c:y val="2.394380843056448E-2"/>
        </c:manualLayout>
      </c:layout>
      <c:overlay val="0"/>
      <c:spPr>
        <a:noFill/>
        <a:ln>
          <a:noFill/>
        </a:ln>
        <a:effectLst/>
      </c:spPr>
      <c:txPr>
        <a:bodyPr rot="0" spcFirstLastPara="1" vertOverflow="ellipsis" vert="horz" wrap="square" anchor="ctr" anchorCtr="1"/>
        <a:lstStyle/>
        <a:p>
          <a:pPr>
            <a:defRPr sz="1400" b="0" i="0" u="none" strike="noStrike" kern="1200" cap="all" spc="120" normalizeH="0" baseline="0">
              <a:solidFill>
                <a:schemeClr val="tx1">
                  <a:lumMod val="65000"/>
                  <a:lumOff val="35000"/>
                </a:schemeClr>
              </a:solidFill>
              <a:latin typeface="+mn-lt"/>
              <a:ea typeface="+mn-ea"/>
              <a:cs typeface="+mn-cs"/>
            </a:defRPr>
          </a:pPr>
          <a:endParaRPr lang="ru-RU"/>
        </a:p>
      </c:txPr>
    </c:title>
    <c:autoTitleDeleted val="0"/>
    <c:plotArea>
      <c:layout>
        <c:manualLayout>
          <c:layoutTarget val="inner"/>
          <c:xMode val="edge"/>
          <c:yMode val="edge"/>
          <c:x val="5.9850797496466789E-2"/>
          <c:y val="0.12902097636262724"/>
          <c:w val="0.71963638199071267"/>
          <c:h val="0.7383863597548459"/>
        </c:manualLayout>
      </c:layout>
      <c:lineChart>
        <c:grouping val="standard"/>
        <c:varyColors val="0"/>
        <c:ser>
          <c:idx val="0"/>
          <c:order val="0"/>
          <c:tx>
            <c:strRef>
              <c:f>Лист1!$B$1</c:f>
              <c:strCache>
                <c:ptCount val="1"/>
                <c:pt idx="0">
                  <c:v>Налог на доходы физических лиц</c:v>
                </c:pt>
              </c:strCache>
            </c:strRef>
          </c:tx>
          <c:spPr>
            <a:ln w="34925" cap="rnd">
              <a:solidFill>
                <a:schemeClr val="tx2">
                  <a:lumMod val="40000"/>
                  <a:lumOff val="60000"/>
                </a:schemeClr>
              </a:solidFill>
              <a:round/>
            </a:ln>
            <a:effectLst/>
          </c:spPr>
          <c:marker>
            <c:symbol val="diamond"/>
            <c:size val="6"/>
            <c:spPr>
              <a:solidFill>
                <a:schemeClr val="accent1"/>
              </a:solidFill>
              <a:ln w="9525">
                <a:solidFill>
                  <a:schemeClr val="accent1"/>
                </a:solidFill>
                <a:round/>
              </a:ln>
              <a:effectLst/>
            </c:spPr>
          </c:marker>
          <c:dLbls>
            <c:dLbl>
              <c:idx val="0"/>
              <c:layout>
                <c:manualLayout>
                  <c:x val="-4.2690490611750467E-2"/>
                  <c:y val="5.347165393739556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FC6-4ADA-A4DA-4AF7287B50AE}"/>
                </c:ext>
              </c:extLst>
            </c:dLbl>
            <c:dLbl>
              <c:idx val="1"/>
              <c:layout>
                <c:manualLayout>
                  <c:x val="-3.203089036947309E-2"/>
                  <c:y val="5.687311098414905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FC6-4ADA-A4DA-4AF7287B50AE}"/>
                </c:ext>
              </c:extLst>
            </c:dLbl>
            <c:dLbl>
              <c:idx val="2"/>
              <c:layout>
                <c:manualLayout>
                  <c:x val="-2.3438976377952756E-2"/>
                  <c:y val="5.490974859002594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FC6-4ADA-A4DA-4AF7287B50AE}"/>
                </c:ext>
              </c:extLst>
            </c:dLbl>
            <c:dLbl>
              <c:idx val="3"/>
              <c:layout>
                <c:manualLayout>
                  <c:x val="-2.9139309509388249E-2"/>
                  <c:y val="5.971992822133818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FC6-4ADA-A4DA-4AF7287B50AE}"/>
                </c:ext>
              </c:extLst>
            </c:dLbl>
            <c:dLbl>
              <c:idx val="4"/>
              <c:layout>
                <c:manualLayout>
                  <c:x val="-2.932525741974561E-2"/>
                  <c:y val="4.135766034347614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FC6-4ADA-A4DA-4AF7287B50AE}"/>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50000"/>
                        <a:lumOff val="50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Лист1!$A$2:$A$6</c:f>
              <c:strCache>
                <c:ptCount val="5"/>
                <c:pt idx="0">
                  <c:v>2015 факт</c:v>
                </c:pt>
                <c:pt idx="1">
                  <c:v>2016 план</c:v>
                </c:pt>
                <c:pt idx="2">
                  <c:v>2017</c:v>
                </c:pt>
                <c:pt idx="3">
                  <c:v>2018</c:v>
                </c:pt>
                <c:pt idx="4">
                  <c:v>2019</c:v>
                </c:pt>
              </c:strCache>
            </c:strRef>
          </c:cat>
          <c:val>
            <c:numRef>
              <c:f>Лист1!$B$2:$B$6</c:f>
              <c:numCache>
                <c:formatCode>#,##0.0</c:formatCode>
                <c:ptCount val="5"/>
                <c:pt idx="0">
                  <c:v>10438.030000000001</c:v>
                </c:pt>
                <c:pt idx="1">
                  <c:v>10129.17</c:v>
                </c:pt>
                <c:pt idx="2">
                  <c:v>11541.39</c:v>
                </c:pt>
                <c:pt idx="3">
                  <c:v>12485.18</c:v>
                </c:pt>
                <c:pt idx="4">
                  <c:v>13116.26</c:v>
                </c:pt>
              </c:numCache>
            </c:numRef>
          </c:val>
          <c:smooth val="0"/>
          <c:extLst>
            <c:ext xmlns:c16="http://schemas.microsoft.com/office/drawing/2014/chart" uri="{C3380CC4-5D6E-409C-BE32-E72D297353CC}">
              <c16:uniqueId val="{00000005-0FC6-4ADA-A4DA-4AF7287B50AE}"/>
            </c:ext>
          </c:extLst>
        </c:ser>
        <c:ser>
          <c:idx val="1"/>
          <c:order val="1"/>
          <c:tx>
            <c:strRef>
              <c:f>Лист1!$C$1</c:f>
              <c:strCache>
                <c:ptCount val="1"/>
                <c:pt idx="0">
                  <c:v>Налог на имущество организаций</c:v>
                </c:pt>
              </c:strCache>
            </c:strRef>
          </c:tx>
          <c:spPr>
            <a:ln w="34925" cap="rnd">
              <a:solidFill>
                <a:schemeClr val="accent5">
                  <a:lumMod val="60000"/>
                  <a:lumOff val="40000"/>
                </a:schemeClr>
              </a:solidFill>
              <a:round/>
            </a:ln>
            <a:effectLst/>
          </c:spPr>
          <c:marker>
            <c:symbol val="square"/>
            <c:size val="6"/>
            <c:spPr>
              <a:solidFill>
                <a:schemeClr val="accent2"/>
              </a:solidFill>
              <a:ln w="9525">
                <a:solidFill>
                  <a:schemeClr val="accent2"/>
                </a:solidFill>
                <a:round/>
              </a:ln>
              <a:effectLst/>
            </c:spPr>
          </c:marker>
          <c:dLbls>
            <c:dLbl>
              <c:idx val="0"/>
              <c:layout>
                <c:manualLayout>
                  <c:x val="-7.5586614173228345E-2"/>
                  <c:y val="6.258528908305283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2678-466D-B971-BC4D4EB9B586}"/>
                </c:ext>
              </c:extLst>
            </c:dLbl>
            <c:dLbl>
              <c:idx val="1"/>
              <c:layout>
                <c:manualLayout>
                  <c:x val="-3.5843024429638604E-2"/>
                  <c:y val="-6.694192822912650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678-466D-B971-BC4D4EB9B586}"/>
                </c:ext>
              </c:extLst>
            </c:dLbl>
            <c:dLbl>
              <c:idx val="2"/>
              <c:layout>
                <c:manualLayout>
                  <c:x val="-2.9432768019382192E-2"/>
                  <c:y val="5.55201681387521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2678-466D-B971-BC4D4EB9B586}"/>
                </c:ext>
              </c:extLst>
            </c:dLbl>
            <c:dLbl>
              <c:idx val="3"/>
              <c:layout>
                <c:manualLayout>
                  <c:x val="-3.0714819301433476E-2"/>
                  <c:y val="5.3165127823985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678-466D-B971-BC4D4EB9B586}"/>
                </c:ext>
              </c:extLst>
            </c:dLbl>
            <c:dLbl>
              <c:idx val="4"/>
              <c:layout>
                <c:manualLayout>
                  <c:x val="-3.071481930143357E-2"/>
                  <c:y val="6.023024876828610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2678-466D-B971-BC4D4EB9B58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50000"/>
                        <a:lumOff val="50000"/>
                      </a:schemeClr>
                    </a:solidFill>
                    <a:latin typeface="+mn-lt"/>
                    <a:ea typeface="+mn-ea"/>
                    <a:cs typeface="+mn-cs"/>
                  </a:defRPr>
                </a:pPr>
                <a:endParaRPr lang="ru-RU"/>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Лист1!$A$2:$A$6</c:f>
              <c:strCache>
                <c:ptCount val="5"/>
                <c:pt idx="0">
                  <c:v>2015 факт</c:v>
                </c:pt>
                <c:pt idx="1">
                  <c:v>2016 план</c:v>
                </c:pt>
                <c:pt idx="2">
                  <c:v>2017</c:v>
                </c:pt>
                <c:pt idx="3">
                  <c:v>2018</c:v>
                </c:pt>
                <c:pt idx="4">
                  <c:v>2019</c:v>
                </c:pt>
              </c:strCache>
            </c:strRef>
          </c:cat>
          <c:val>
            <c:numRef>
              <c:f>Лист1!$C$2:$C$6</c:f>
              <c:numCache>
                <c:formatCode>#,##0.0</c:formatCode>
                <c:ptCount val="5"/>
                <c:pt idx="0">
                  <c:v>1916.9</c:v>
                </c:pt>
                <c:pt idx="1">
                  <c:v>1750</c:v>
                </c:pt>
                <c:pt idx="2">
                  <c:v>1593.9</c:v>
                </c:pt>
                <c:pt idx="3">
                  <c:v>1595.5</c:v>
                </c:pt>
                <c:pt idx="4">
                  <c:v>1630.6</c:v>
                </c:pt>
              </c:numCache>
            </c:numRef>
          </c:val>
          <c:smooth val="0"/>
          <c:extLst>
            <c:ext xmlns:c16="http://schemas.microsoft.com/office/drawing/2014/chart" uri="{C3380CC4-5D6E-409C-BE32-E72D297353CC}">
              <c16:uniqueId val="{00000000-2678-466D-B971-BC4D4EB9B586}"/>
            </c:ext>
          </c:extLst>
        </c:ser>
        <c:ser>
          <c:idx val="2"/>
          <c:order val="2"/>
          <c:tx>
            <c:strRef>
              <c:f>Лист1!$D$1</c:f>
              <c:strCache>
                <c:ptCount val="1"/>
                <c:pt idx="0">
                  <c:v>Налог на прибыль организаций</c:v>
                </c:pt>
              </c:strCache>
            </c:strRef>
          </c:tx>
          <c:spPr>
            <a:ln w="34925" cap="rnd">
              <a:solidFill>
                <a:srgbClr val="FFC000"/>
              </a:solidFill>
              <a:round/>
            </a:ln>
            <a:effectLst/>
          </c:spPr>
          <c:marker>
            <c:symbol val="triangle"/>
            <c:size val="6"/>
            <c:spPr>
              <a:solidFill>
                <a:srgbClr val="FF0000"/>
              </a:solidFill>
              <a:ln w="9525">
                <a:solidFill>
                  <a:srgbClr val="FF0000"/>
                </a:solidFill>
                <a:round/>
              </a:ln>
              <a:effectLst/>
            </c:spPr>
          </c:marker>
          <c:dLbls>
            <c:dLbl>
              <c:idx val="0"/>
              <c:layout>
                <c:manualLayout>
                  <c:x val="-3.3278921865536042E-2"/>
                  <c:y val="-7.436030522064232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2678-466D-B971-BC4D4EB9B586}"/>
                </c:ext>
              </c:extLst>
            </c:dLbl>
            <c:dLbl>
              <c:idx val="1"/>
              <c:layout>
                <c:manualLayout>
                  <c:x val="-5.37917423783566E-2"/>
                  <c:y val="4.810179114723656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678-466D-B971-BC4D4EB9B586}"/>
                </c:ext>
              </c:extLst>
            </c:dLbl>
            <c:dLbl>
              <c:idx val="2"/>
              <c:layout>
                <c:manualLayout>
                  <c:x val="-3.0714819301433521E-2"/>
                  <c:y val="-6.02300633320408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678-466D-B971-BC4D4EB9B586}"/>
                </c:ext>
              </c:extLst>
            </c:dLbl>
            <c:dLbl>
              <c:idx val="3"/>
              <c:layout>
                <c:manualLayout>
                  <c:x val="-4.2253280839895012E-2"/>
                  <c:y val="-7.907038585017613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678-466D-B971-BC4D4EB9B586}"/>
                </c:ext>
              </c:extLst>
            </c:dLbl>
            <c:dLbl>
              <c:idx val="4"/>
              <c:layout>
                <c:manualLayout>
                  <c:x val="-3.071481930143357E-2"/>
                  <c:y val="-8.142542616494302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678-466D-B971-BC4D4EB9B58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50000"/>
                        <a:lumOff val="50000"/>
                      </a:schemeClr>
                    </a:solidFill>
                    <a:latin typeface="+mn-lt"/>
                    <a:ea typeface="+mn-ea"/>
                    <a:cs typeface="+mn-cs"/>
                  </a:defRPr>
                </a:pPr>
                <a:endParaRPr lang="ru-RU"/>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Лист1!$A$2:$A$6</c:f>
              <c:strCache>
                <c:ptCount val="5"/>
                <c:pt idx="0">
                  <c:v>2015 факт</c:v>
                </c:pt>
                <c:pt idx="1">
                  <c:v>2016 план</c:v>
                </c:pt>
                <c:pt idx="2">
                  <c:v>2017</c:v>
                </c:pt>
                <c:pt idx="3">
                  <c:v>2018</c:v>
                </c:pt>
                <c:pt idx="4">
                  <c:v>2019</c:v>
                </c:pt>
              </c:strCache>
            </c:strRef>
          </c:cat>
          <c:val>
            <c:numRef>
              <c:f>Лист1!$D$2:$D$6</c:f>
              <c:numCache>
                <c:formatCode>#,##0.0</c:formatCode>
                <c:ptCount val="5"/>
                <c:pt idx="0">
                  <c:v>1998.9</c:v>
                </c:pt>
                <c:pt idx="1">
                  <c:v>1385.8</c:v>
                </c:pt>
                <c:pt idx="2">
                  <c:v>1889.5</c:v>
                </c:pt>
                <c:pt idx="3">
                  <c:v>1917.9</c:v>
                </c:pt>
                <c:pt idx="4">
                  <c:v>1940.9</c:v>
                </c:pt>
              </c:numCache>
            </c:numRef>
          </c:val>
          <c:smooth val="0"/>
          <c:extLst>
            <c:ext xmlns:c16="http://schemas.microsoft.com/office/drawing/2014/chart" uri="{C3380CC4-5D6E-409C-BE32-E72D297353CC}">
              <c16:uniqueId val="{00000002-2678-466D-B971-BC4D4EB9B586}"/>
            </c:ext>
          </c:extLst>
        </c:ser>
        <c:dLbls>
          <c:showLegendKey val="0"/>
          <c:showVal val="0"/>
          <c:showCatName val="0"/>
          <c:showSerName val="0"/>
          <c:showPercent val="0"/>
          <c:showBubbleSize val="0"/>
        </c:dLbls>
        <c:marker val="1"/>
        <c:smooth val="0"/>
        <c:axId val="333121712"/>
        <c:axId val="333118992"/>
      </c:lineChart>
      <c:catAx>
        <c:axId val="33312171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0" i="0" u="none" strike="noStrike" kern="1200" cap="all" spc="120" normalizeH="0" baseline="0">
                <a:solidFill>
                  <a:schemeClr val="tx1">
                    <a:lumMod val="65000"/>
                    <a:lumOff val="35000"/>
                  </a:schemeClr>
                </a:solidFill>
                <a:latin typeface="+mn-lt"/>
                <a:ea typeface="+mn-ea"/>
                <a:cs typeface="+mn-cs"/>
              </a:defRPr>
            </a:pPr>
            <a:endParaRPr lang="ru-RU"/>
          </a:p>
        </c:txPr>
        <c:crossAx val="333118992"/>
        <c:crosses val="autoZero"/>
        <c:auto val="1"/>
        <c:lblAlgn val="ctr"/>
        <c:lblOffset val="100"/>
        <c:noMultiLvlLbl val="0"/>
      </c:catAx>
      <c:valAx>
        <c:axId val="333118992"/>
        <c:scaling>
          <c:orientation val="minMax"/>
        </c:scaling>
        <c:delete val="0"/>
        <c:axPos val="l"/>
        <c:numFmt formatCode="#,##0" sourceLinked="0"/>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3331217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ru-RU" dirty="0">
                <a:solidFill>
                  <a:schemeClr val="tx1"/>
                </a:solidFill>
              </a:rPr>
              <a:t>2017 год</a:t>
            </a:r>
          </a:p>
        </c:rich>
      </c:tx>
      <c:layout>
        <c:manualLayout>
          <c:xMode val="edge"/>
          <c:yMode val="edge"/>
          <c:x val="0.37379272185571399"/>
          <c:y val="0"/>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ru-RU"/>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Лист1!$B$1</c:f>
              <c:strCache>
                <c:ptCount val="1"/>
                <c:pt idx="0">
                  <c:v>2017 год</c:v>
                </c:pt>
              </c:strCache>
            </c:strRef>
          </c:tx>
          <c:spPr>
            <a:scene3d>
              <a:camera prst="orthographicFront"/>
              <a:lightRig rig="threePt" dir="t"/>
            </a:scene3d>
            <a:sp3d prstMaterial="metal">
              <a:bevelT w="165100" prst="coolSlant"/>
              <a:contourClr>
                <a:srgbClr val="000000"/>
              </a:contourClr>
            </a:sp3d>
          </c:spPr>
          <c:dPt>
            <c:idx val="0"/>
            <c:bubble3D val="0"/>
            <c:explosion val="22"/>
            <c:spPr>
              <a:solidFill>
                <a:schemeClr val="accent5">
                  <a:lumMod val="60000"/>
                  <a:lumOff val="40000"/>
                </a:schemeClr>
              </a:solidFill>
              <a:ln w="25400">
                <a:solidFill>
                  <a:schemeClr val="lt1"/>
                </a:solidFill>
              </a:ln>
              <a:effectLst/>
              <a:scene3d>
                <a:camera prst="orthographicFront"/>
                <a:lightRig rig="threePt" dir="t"/>
              </a:scene3d>
              <a:sp3d contourW="25400" prstMaterial="metal">
                <a:bevelT w="165100" prst="coolSlant"/>
                <a:contourClr>
                  <a:schemeClr val="lt1"/>
                </a:contourClr>
              </a:sp3d>
            </c:spPr>
            <c:extLst>
              <c:ext xmlns:c16="http://schemas.microsoft.com/office/drawing/2014/chart" uri="{C3380CC4-5D6E-409C-BE32-E72D297353CC}">
                <c16:uniqueId val="{00000004-4AD0-4A62-A387-E4B1673F95BD}"/>
              </c:ext>
            </c:extLst>
          </c:dPt>
          <c:dPt>
            <c:idx val="1"/>
            <c:bubble3D val="0"/>
            <c:explosion val="19"/>
            <c:spPr>
              <a:solidFill>
                <a:srgbClr val="FFCC00"/>
              </a:solidFill>
              <a:ln w="25400">
                <a:solidFill>
                  <a:schemeClr val="lt1"/>
                </a:solidFill>
              </a:ln>
              <a:effectLst/>
              <a:scene3d>
                <a:camera prst="orthographicFront"/>
                <a:lightRig rig="threePt" dir="t"/>
              </a:scene3d>
              <a:sp3d contourW="25400" prstMaterial="metal">
                <a:bevelT w="165100" prst="coolSlant"/>
                <a:contourClr>
                  <a:schemeClr val="lt1"/>
                </a:contourClr>
              </a:sp3d>
            </c:spPr>
            <c:extLst>
              <c:ext xmlns:c16="http://schemas.microsoft.com/office/drawing/2014/chart" uri="{C3380CC4-5D6E-409C-BE32-E72D297353CC}">
                <c16:uniqueId val="{00000002-4AD0-4A62-A387-E4B1673F95BD}"/>
              </c:ext>
            </c:extLst>
          </c:dPt>
          <c:dPt>
            <c:idx val="2"/>
            <c:bubble3D val="0"/>
            <c:explosion val="32"/>
            <c:spPr>
              <a:solidFill>
                <a:srgbClr val="C80883"/>
              </a:solidFill>
              <a:ln w="25400">
                <a:solidFill>
                  <a:schemeClr val="lt1"/>
                </a:solidFill>
              </a:ln>
              <a:effectLst/>
              <a:scene3d>
                <a:camera prst="orthographicFront"/>
                <a:lightRig rig="threePt" dir="t"/>
              </a:scene3d>
              <a:sp3d contourW="25400" prstMaterial="metal">
                <a:bevelT w="165100" prst="coolSlant"/>
                <a:contourClr>
                  <a:schemeClr val="lt1"/>
                </a:contourClr>
              </a:sp3d>
            </c:spPr>
            <c:extLst>
              <c:ext xmlns:c16="http://schemas.microsoft.com/office/drawing/2014/chart" uri="{C3380CC4-5D6E-409C-BE32-E72D297353CC}">
                <c16:uniqueId val="{00000003-4AD0-4A62-A387-E4B1673F95BD}"/>
              </c:ext>
            </c:extLst>
          </c:dPt>
          <c:dLbls>
            <c:dLbl>
              <c:idx val="0"/>
              <c:layout>
                <c:manualLayout>
                  <c:x val="3.998063960145911E-2"/>
                  <c:y val="-3.745505550263548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AD0-4A62-A387-E4B1673F95BD}"/>
                </c:ext>
              </c:extLst>
            </c:dLbl>
            <c:dLbl>
              <c:idx val="1"/>
              <c:layout>
                <c:manualLayout>
                  <c:x val="-4.8911373124991497E-2"/>
                  <c:y val="2.3662693914233292E-2"/>
                </c:manualLayout>
              </c:layout>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extLst>
                <c:ext xmlns:c15="http://schemas.microsoft.com/office/drawing/2012/chart" uri="{CE6537A1-D6FC-4f65-9D91-7224C49458BB}">
                  <c15:layout>
                    <c:manualLayout>
                      <c:w val="0.15653951287177187"/>
                      <c:h val="0.16176680249599149"/>
                    </c:manualLayout>
                  </c15:layout>
                </c:ext>
                <c:ext xmlns:c16="http://schemas.microsoft.com/office/drawing/2014/chart" uri="{C3380CC4-5D6E-409C-BE32-E72D297353CC}">
                  <c16:uniqueId val="{00000002-4AD0-4A62-A387-E4B1673F95BD}"/>
                </c:ext>
              </c:extLst>
            </c:dLbl>
            <c:dLbl>
              <c:idx val="2"/>
              <c:layout>
                <c:manualLayout>
                  <c:x val="-7.870190888807567E-2"/>
                  <c:y val="-4.001658718639850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AD0-4A62-A387-E4B1673F95BD}"/>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Лист1!$A$2:$A$4</c:f>
              <c:strCache>
                <c:ptCount val="3"/>
                <c:pt idx="0">
                  <c:v>налоговые и неналоговые поступления</c:v>
                </c:pt>
                <c:pt idx="1">
                  <c:v>дотация на выравнивание</c:v>
                </c:pt>
                <c:pt idx="2">
                  <c:v>безвозмездные поступления</c:v>
                </c:pt>
              </c:strCache>
            </c:strRef>
          </c:cat>
          <c:val>
            <c:numRef>
              <c:f>Лист1!$B$2:$B$4</c:f>
              <c:numCache>
                <c:formatCode>0.00%</c:formatCode>
                <c:ptCount val="3"/>
                <c:pt idx="0">
                  <c:v>0.31219999999999998</c:v>
                </c:pt>
                <c:pt idx="1">
                  <c:v>0.62649999999999995</c:v>
                </c:pt>
                <c:pt idx="2">
                  <c:v>6.13E-2</c:v>
                </c:pt>
              </c:numCache>
            </c:numRef>
          </c:val>
          <c:extLst>
            <c:ext xmlns:c16="http://schemas.microsoft.com/office/drawing/2014/chart" uri="{C3380CC4-5D6E-409C-BE32-E72D297353CC}">
              <c16:uniqueId val="{00000000-4AD0-4A62-A387-E4B1673F95BD}"/>
            </c:ext>
          </c:extLst>
        </c:ser>
        <c:ser>
          <c:idx val="1"/>
          <c:order val="1"/>
          <c:tx>
            <c:strRef>
              <c:f>Лист1!$C$1</c:f>
              <c:strCache>
                <c:ptCount val="1"/>
                <c:pt idx="0">
                  <c:v>Столбец1</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7-DDBD-454A-B4D6-1DFADE6FC26B}"/>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9-DDBD-454A-B4D6-1DFADE6FC26B}"/>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B-DDBD-454A-B4D6-1DFADE6FC26B}"/>
              </c:ext>
            </c:extLst>
          </c:dPt>
          <c:cat>
            <c:strRef>
              <c:f>Лист1!$A$2:$A$4</c:f>
              <c:strCache>
                <c:ptCount val="3"/>
                <c:pt idx="0">
                  <c:v>налоговые и неналоговые поступления</c:v>
                </c:pt>
                <c:pt idx="1">
                  <c:v>дотация на выравнивание</c:v>
                </c:pt>
                <c:pt idx="2">
                  <c:v>безвозмездные поступления</c:v>
                </c:pt>
              </c:strCache>
            </c:strRef>
          </c:cat>
          <c:val>
            <c:numRef>
              <c:f>Лист1!$C$2:$C$4</c:f>
              <c:numCache>
                <c:formatCode>#,##0</c:formatCode>
                <c:ptCount val="3"/>
                <c:pt idx="0">
                  <c:v>18681507</c:v>
                </c:pt>
                <c:pt idx="1">
                  <c:v>37486695</c:v>
                </c:pt>
                <c:pt idx="2">
                  <c:v>3670881</c:v>
                </c:pt>
              </c:numCache>
            </c:numRef>
          </c:val>
          <c:extLst>
            <c:ext xmlns:c16="http://schemas.microsoft.com/office/drawing/2014/chart" uri="{C3380CC4-5D6E-409C-BE32-E72D297353CC}">
              <c16:uniqueId val="{00000001-4AD0-4A62-A387-E4B1673F95BD}"/>
            </c:ext>
          </c:extLst>
        </c:ser>
        <c:dLbls>
          <c:showLegendKey val="0"/>
          <c:showVal val="0"/>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ru-RU" dirty="0">
                <a:solidFill>
                  <a:schemeClr val="tx1"/>
                </a:solidFill>
              </a:rPr>
              <a:t>2018 год</a:t>
            </a:r>
          </a:p>
        </c:rich>
      </c:tx>
      <c:layout>
        <c:manualLayout>
          <c:xMode val="edge"/>
          <c:yMode val="edge"/>
          <c:x val="0.37739650212201109"/>
          <c:y val="0"/>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ru-RU"/>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Лист1!$B$1</c:f>
              <c:strCache>
                <c:ptCount val="1"/>
                <c:pt idx="0">
                  <c:v>2018 год</c:v>
                </c:pt>
              </c:strCache>
            </c:strRef>
          </c:tx>
          <c:spPr>
            <a:scene3d>
              <a:camera prst="orthographicFront"/>
              <a:lightRig rig="threePt" dir="t"/>
            </a:scene3d>
            <a:sp3d prstMaterial="metal">
              <a:bevelT w="165100" prst="coolSlant"/>
              <a:contourClr>
                <a:srgbClr val="000000"/>
              </a:contourClr>
            </a:sp3d>
          </c:spPr>
          <c:dPt>
            <c:idx val="0"/>
            <c:bubble3D val="0"/>
            <c:explosion val="13"/>
            <c:spPr>
              <a:solidFill>
                <a:schemeClr val="accent5">
                  <a:lumMod val="60000"/>
                  <a:lumOff val="40000"/>
                </a:schemeClr>
              </a:solidFill>
              <a:ln w="25400">
                <a:solidFill>
                  <a:schemeClr val="lt1"/>
                </a:solidFill>
              </a:ln>
              <a:effectLst/>
              <a:scene3d>
                <a:camera prst="orthographicFront"/>
                <a:lightRig rig="threePt" dir="t"/>
              </a:scene3d>
              <a:sp3d contourW="25400" prstMaterial="metal">
                <a:bevelT w="165100" prst="coolSlant"/>
                <a:contourClr>
                  <a:schemeClr val="lt1"/>
                </a:contourClr>
              </a:sp3d>
            </c:spPr>
            <c:extLst>
              <c:ext xmlns:c16="http://schemas.microsoft.com/office/drawing/2014/chart" uri="{C3380CC4-5D6E-409C-BE32-E72D297353CC}">
                <c16:uniqueId val="{00000004-2096-4A8C-AD9A-A6BD324298BB}"/>
              </c:ext>
            </c:extLst>
          </c:dPt>
          <c:dPt>
            <c:idx val="1"/>
            <c:bubble3D val="0"/>
            <c:explosion val="15"/>
            <c:spPr>
              <a:solidFill>
                <a:srgbClr val="FFCC00"/>
              </a:solidFill>
              <a:ln w="25400">
                <a:solidFill>
                  <a:schemeClr val="lt1"/>
                </a:solidFill>
              </a:ln>
              <a:effectLst/>
              <a:scene3d>
                <a:camera prst="orthographicFront"/>
                <a:lightRig rig="threePt" dir="t"/>
              </a:scene3d>
              <a:sp3d contourW="25400" prstMaterial="metal">
                <a:bevelT w="165100" prst="coolSlant"/>
                <a:contourClr>
                  <a:schemeClr val="lt1"/>
                </a:contourClr>
              </a:sp3d>
            </c:spPr>
            <c:extLst>
              <c:ext xmlns:c16="http://schemas.microsoft.com/office/drawing/2014/chart" uri="{C3380CC4-5D6E-409C-BE32-E72D297353CC}">
                <c16:uniqueId val="{00000002-2096-4A8C-AD9A-A6BD324298BB}"/>
              </c:ext>
            </c:extLst>
          </c:dPt>
          <c:dPt>
            <c:idx val="2"/>
            <c:bubble3D val="0"/>
            <c:explosion val="19"/>
            <c:spPr>
              <a:solidFill>
                <a:srgbClr val="C80883"/>
              </a:solidFill>
              <a:ln w="25400">
                <a:solidFill>
                  <a:schemeClr val="lt1"/>
                </a:solidFill>
              </a:ln>
              <a:effectLst/>
              <a:scene3d>
                <a:camera prst="orthographicFront"/>
                <a:lightRig rig="threePt" dir="t"/>
              </a:scene3d>
              <a:sp3d contourW="25400" prstMaterial="metal">
                <a:bevelT w="165100" prst="coolSlant"/>
                <a:contourClr>
                  <a:schemeClr val="lt1"/>
                </a:contourClr>
              </a:sp3d>
            </c:spPr>
            <c:extLst>
              <c:ext xmlns:c16="http://schemas.microsoft.com/office/drawing/2014/chart" uri="{C3380CC4-5D6E-409C-BE32-E72D297353CC}">
                <c16:uniqueId val="{00000003-2096-4A8C-AD9A-A6BD324298BB}"/>
              </c:ext>
            </c:extLst>
          </c:dPt>
          <c:dLbls>
            <c:dLbl>
              <c:idx val="0"/>
              <c:layout>
                <c:manualLayout>
                  <c:x val="2.084925279158607E-2"/>
                  <c:y val="-3.008718896945269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096-4A8C-AD9A-A6BD324298BB}"/>
                </c:ext>
              </c:extLst>
            </c:dLbl>
            <c:dLbl>
              <c:idx val="1"/>
              <c:layout>
                <c:manualLayout>
                  <c:x val="-1.8322758509538621E-2"/>
                  <c:y val="6.021676050388160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096-4A8C-AD9A-A6BD324298BB}"/>
                </c:ext>
              </c:extLst>
            </c:dLbl>
            <c:dLbl>
              <c:idx val="2"/>
              <c:layout>
                <c:manualLayout>
                  <c:x val="-0.1288712126349684"/>
                  <c:y val="-1.4903704319281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096-4A8C-AD9A-A6BD324298B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Лист1!$A$2:$A$4</c:f>
              <c:strCache>
                <c:ptCount val="3"/>
                <c:pt idx="0">
                  <c:v>Налоговые и неналоговые доходы</c:v>
                </c:pt>
                <c:pt idx="1">
                  <c:v>Дотация на выравнивание бюджетной обеспеченности</c:v>
                </c:pt>
                <c:pt idx="2">
                  <c:v>Безвозмездные поступления (за искл. дотации на выравнивание)</c:v>
                </c:pt>
              </c:strCache>
            </c:strRef>
          </c:cat>
          <c:val>
            <c:numRef>
              <c:f>Лист1!$B$2:$B$4</c:f>
              <c:numCache>
                <c:formatCode>0.00%</c:formatCode>
                <c:ptCount val="3"/>
                <c:pt idx="0">
                  <c:v>0.33200000000000002</c:v>
                </c:pt>
                <c:pt idx="1">
                  <c:v>0.62860000000000005</c:v>
                </c:pt>
                <c:pt idx="2">
                  <c:v>3.9399999999999998E-2</c:v>
                </c:pt>
              </c:numCache>
            </c:numRef>
          </c:val>
          <c:extLst>
            <c:ext xmlns:c16="http://schemas.microsoft.com/office/drawing/2014/chart" uri="{C3380CC4-5D6E-409C-BE32-E72D297353CC}">
              <c16:uniqueId val="{00000000-2096-4A8C-AD9A-A6BD324298BB}"/>
            </c:ext>
          </c:extLst>
        </c:ser>
        <c:dLbls>
          <c:showLegendKey val="0"/>
          <c:showVal val="0"/>
          <c:showCatName val="0"/>
          <c:showSerName val="0"/>
          <c:showPercent val="0"/>
          <c:showBubbleSize val="0"/>
          <c:showLeaderLines val="1"/>
        </c:dLbls>
      </c:pie3DChart>
      <c:spPr>
        <a:noFill/>
        <a:ln>
          <a:noFill/>
        </a:ln>
        <a:effectLst/>
      </c:spPr>
    </c:plotArea>
    <c:legend>
      <c:legendPos val="b"/>
      <c:layout>
        <c:manualLayout>
          <c:xMode val="edge"/>
          <c:yMode val="edge"/>
          <c:x val="0"/>
          <c:y val="0.66357145092084591"/>
          <c:w val="1"/>
          <c:h val="0.33642854907915415"/>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legend>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ru-RU" dirty="0">
                <a:solidFill>
                  <a:schemeClr val="tx1"/>
                </a:solidFill>
              </a:rPr>
              <a:t>2019 год</a:t>
            </a:r>
          </a:p>
        </c:rich>
      </c:tx>
      <c:layout>
        <c:manualLayout>
          <c:xMode val="edge"/>
          <c:yMode val="edge"/>
          <c:x val="0.35361543089364539"/>
          <c:y val="0"/>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ru-RU"/>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0276837613191138"/>
          <c:y val="0.33286155244963722"/>
          <c:w val="0.77656616231881404"/>
          <c:h val="0.54886819633942274"/>
        </c:manualLayout>
      </c:layout>
      <c:pie3DChart>
        <c:varyColors val="1"/>
        <c:ser>
          <c:idx val="0"/>
          <c:order val="0"/>
          <c:tx>
            <c:strRef>
              <c:f>Лист1!$B$1</c:f>
              <c:strCache>
                <c:ptCount val="1"/>
                <c:pt idx="0">
                  <c:v>2019 год</c:v>
                </c:pt>
              </c:strCache>
            </c:strRef>
          </c:tx>
          <c:spPr>
            <a:scene3d>
              <a:camera prst="orthographicFront"/>
              <a:lightRig rig="threePt" dir="t"/>
            </a:scene3d>
            <a:sp3d prstMaterial="metal">
              <a:bevelT w="165100" prst="coolSlant"/>
              <a:contourClr>
                <a:srgbClr val="000000"/>
              </a:contourClr>
            </a:sp3d>
          </c:spPr>
          <c:dPt>
            <c:idx val="0"/>
            <c:bubble3D val="0"/>
            <c:explosion val="15"/>
            <c:spPr>
              <a:solidFill>
                <a:schemeClr val="accent5">
                  <a:lumMod val="60000"/>
                  <a:lumOff val="40000"/>
                </a:schemeClr>
              </a:solidFill>
              <a:ln w="25400">
                <a:solidFill>
                  <a:schemeClr val="lt1"/>
                </a:solidFill>
              </a:ln>
              <a:effectLst/>
              <a:scene3d>
                <a:camera prst="orthographicFront"/>
                <a:lightRig rig="threePt" dir="t"/>
              </a:scene3d>
              <a:sp3d contourW="25400" prstMaterial="metal">
                <a:bevelT w="165100" prst="coolSlant"/>
                <a:contourClr>
                  <a:schemeClr val="lt1"/>
                </a:contourClr>
              </a:sp3d>
            </c:spPr>
            <c:extLst>
              <c:ext xmlns:c16="http://schemas.microsoft.com/office/drawing/2014/chart" uri="{C3380CC4-5D6E-409C-BE32-E72D297353CC}">
                <c16:uniqueId val="{00000004-EF9D-46CE-B459-E34A0E966DE4}"/>
              </c:ext>
            </c:extLst>
          </c:dPt>
          <c:dPt>
            <c:idx val="1"/>
            <c:bubble3D val="0"/>
            <c:explosion val="27"/>
            <c:spPr>
              <a:solidFill>
                <a:srgbClr val="FFCC00"/>
              </a:solidFill>
              <a:ln w="25400">
                <a:solidFill>
                  <a:schemeClr val="lt1"/>
                </a:solidFill>
              </a:ln>
              <a:effectLst/>
              <a:scene3d>
                <a:camera prst="orthographicFront"/>
                <a:lightRig rig="threePt" dir="t"/>
              </a:scene3d>
              <a:sp3d contourW="25400" prstMaterial="metal">
                <a:bevelT w="165100" prst="coolSlant"/>
                <a:contourClr>
                  <a:schemeClr val="lt1"/>
                </a:contourClr>
              </a:sp3d>
            </c:spPr>
            <c:extLst>
              <c:ext xmlns:c16="http://schemas.microsoft.com/office/drawing/2014/chart" uri="{C3380CC4-5D6E-409C-BE32-E72D297353CC}">
                <c16:uniqueId val="{00000003-EF9D-46CE-B459-E34A0E966DE4}"/>
              </c:ext>
            </c:extLst>
          </c:dPt>
          <c:dPt>
            <c:idx val="2"/>
            <c:bubble3D val="0"/>
            <c:explosion val="19"/>
            <c:spPr>
              <a:solidFill>
                <a:srgbClr val="C80883"/>
              </a:solidFill>
              <a:ln w="25400">
                <a:solidFill>
                  <a:schemeClr val="lt1"/>
                </a:solidFill>
              </a:ln>
              <a:effectLst/>
              <a:scene3d>
                <a:camera prst="orthographicFront"/>
                <a:lightRig rig="threePt" dir="t"/>
              </a:scene3d>
              <a:sp3d contourW="25400" prstMaterial="metal">
                <a:bevelT w="165100" prst="coolSlant"/>
                <a:contourClr>
                  <a:schemeClr val="lt1"/>
                </a:contourClr>
              </a:sp3d>
            </c:spPr>
            <c:extLst>
              <c:ext xmlns:c16="http://schemas.microsoft.com/office/drawing/2014/chart" uri="{C3380CC4-5D6E-409C-BE32-E72D297353CC}">
                <c16:uniqueId val="{00000002-EF9D-46CE-B459-E34A0E966DE4}"/>
              </c:ext>
            </c:extLst>
          </c:dPt>
          <c:dLbls>
            <c:dLbl>
              <c:idx val="0"/>
              <c:layout>
                <c:manualLayout>
                  <c:x val="-1.9504843875679783E-2"/>
                  <c:y val="-8.4235766825443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F9D-46CE-B459-E34A0E966DE4}"/>
                </c:ext>
              </c:extLst>
            </c:dLbl>
            <c:dLbl>
              <c:idx val="1"/>
              <c:layout>
                <c:manualLayout>
                  <c:x val="2.3009396816035407E-2"/>
                  <c:y val="9.236598511605792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F9D-46CE-B459-E34A0E966DE4}"/>
                </c:ext>
              </c:extLst>
            </c:dLbl>
            <c:dLbl>
              <c:idx val="2"/>
              <c:layout>
                <c:manualLayout>
                  <c:x val="-7.9387001904902332E-2"/>
                  <c:y val="-4.817990343799617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F9D-46CE-B459-E34A0E966DE4}"/>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Лист1!$A$2:$A$4</c:f>
              <c:strCache>
                <c:ptCount val="3"/>
                <c:pt idx="0">
                  <c:v>налоговые и неналоговы</c:v>
                </c:pt>
                <c:pt idx="1">
                  <c:v>дотация на выравнивание</c:v>
                </c:pt>
                <c:pt idx="2">
                  <c:v>безвозмездные поступления</c:v>
                </c:pt>
              </c:strCache>
            </c:strRef>
          </c:cat>
          <c:val>
            <c:numRef>
              <c:f>Лист1!$B$2:$B$4</c:f>
              <c:numCache>
                <c:formatCode>0.00%</c:formatCode>
                <c:ptCount val="3"/>
                <c:pt idx="0">
                  <c:v>0.3412</c:v>
                </c:pt>
                <c:pt idx="1">
                  <c:v>0.62029999999999996</c:v>
                </c:pt>
                <c:pt idx="2">
                  <c:v>3.85E-2</c:v>
                </c:pt>
              </c:numCache>
            </c:numRef>
          </c:val>
          <c:extLst>
            <c:ext xmlns:c16="http://schemas.microsoft.com/office/drawing/2014/chart" uri="{C3380CC4-5D6E-409C-BE32-E72D297353CC}">
              <c16:uniqueId val="{00000000-EF9D-46CE-B459-E34A0E966DE4}"/>
            </c:ext>
          </c:extLst>
        </c:ser>
        <c:ser>
          <c:idx val="1"/>
          <c:order val="1"/>
          <c:tx>
            <c:strRef>
              <c:f>Лист1!$C$1</c:f>
              <c:strCache>
                <c:ptCount val="1"/>
                <c:pt idx="0">
                  <c:v>2020 год</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9-E446-42C2-8B97-CB255950BFA6}"/>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B-E446-42C2-8B97-CB255950BFA6}"/>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D-E446-42C2-8B97-CB255950BFA6}"/>
              </c:ext>
            </c:extLst>
          </c:dPt>
          <c:cat>
            <c:strRef>
              <c:f>Лист1!$A$2:$A$4</c:f>
              <c:strCache>
                <c:ptCount val="3"/>
                <c:pt idx="0">
                  <c:v>налоговые и неналоговы</c:v>
                </c:pt>
                <c:pt idx="1">
                  <c:v>дотация на выравнивание</c:v>
                </c:pt>
                <c:pt idx="2">
                  <c:v>безвозмездные поступления</c:v>
                </c:pt>
              </c:strCache>
            </c:strRef>
          </c:cat>
          <c:val>
            <c:numRef>
              <c:f>Лист1!$C$2:$C$4</c:f>
              <c:numCache>
                <c:formatCode>#,##0</c:formatCode>
                <c:ptCount val="3"/>
                <c:pt idx="0">
                  <c:v>20616943</c:v>
                </c:pt>
                <c:pt idx="1">
                  <c:v>37486695</c:v>
                </c:pt>
                <c:pt idx="2">
                  <c:v>2327743</c:v>
                </c:pt>
              </c:numCache>
            </c:numRef>
          </c:val>
          <c:extLst>
            <c:ext xmlns:c16="http://schemas.microsoft.com/office/drawing/2014/chart" uri="{C3380CC4-5D6E-409C-BE32-E72D297353CC}">
              <c16:uniqueId val="{00000001-EF9D-46CE-B459-E34A0E966DE4}"/>
            </c:ext>
          </c:extLst>
        </c:ser>
        <c:dLbls>
          <c:showLegendKey val="0"/>
          <c:showVal val="0"/>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ru-RU" dirty="0"/>
              <a:t>млн. </a:t>
            </a:r>
            <a:r>
              <a:rPr lang="ru-RU" dirty="0" smtClean="0"/>
              <a:t>рублей</a:t>
            </a:r>
            <a:endParaRPr lang="ru-RU" dirty="0"/>
          </a:p>
        </c:rich>
      </c:tx>
      <c:layout>
        <c:manualLayout>
          <c:xMode val="edge"/>
          <c:yMode val="edge"/>
          <c:x val="0.88426797289568881"/>
          <c:y val="1.7505938455539822E-3"/>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ru-RU"/>
        </a:p>
      </c:txPr>
    </c:title>
    <c:autoTitleDeleted val="0"/>
    <c:view3D>
      <c:rotX val="10"/>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9.7593027208776495E-2"/>
          <c:y val="8.0062853998645572E-2"/>
          <c:w val="0.90240697279122351"/>
          <c:h val="0.75747212901968031"/>
        </c:manualLayout>
      </c:layout>
      <c:bar3DChart>
        <c:barDir val="col"/>
        <c:grouping val="stacked"/>
        <c:varyColors val="0"/>
        <c:ser>
          <c:idx val="0"/>
          <c:order val="0"/>
          <c:tx>
            <c:strRef>
              <c:f>Лист1!$B$1</c:f>
              <c:strCache>
                <c:ptCount val="1"/>
                <c:pt idx="0">
                  <c:v>Ряд 1</c:v>
                </c:pt>
              </c:strCache>
            </c:strRef>
          </c:tx>
          <c:spPr>
            <a:solidFill>
              <a:srgbClr val="B2FCBB"/>
            </a:solidFill>
            <a:ln>
              <a:noFill/>
            </a:ln>
            <a:effectLst/>
            <a:scene3d>
              <a:camera prst="orthographicFront"/>
              <a:lightRig rig="threePt" dir="t"/>
            </a:scene3d>
            <a:sp3d>
              <a:bevelT/>
              <a:bevelB/>
            </a:sp3d>
          </c:spPr>
          <c:invertIfNegative val="0"/>
          <c:dPt>
            <c:idx val="0"/>
            <c:invertIfNegative val="0"/>
            <c:bubble3D val="0"/>
            <c:extLst>
              <c:ext xmlns:c16="http://schemas.microsoft.com/office/drawing/2014/chart" uri="{C3380CC4-5D6E-409C-BE32-E72D297353CC}">
                <c16:uniqueId val="{00000008-FA3A-4E96-8149-0FDE0BA0F30C}"/>
              </c:ext>
            </c:extLst>
          </c:dPt>
          <c:dPt>
            <c:idx val="1"/>
            <c:invertIfNegative val="0"/>
            <c:bubble3D val="0"/>
            <c:extLst>
              <c:ext xmlns:c16="http://schemas.microsoft.com/office/drawing/2014/chart" uri="{C3380CC4-5D6E-409C-BE32-E72D297353CC}">
                <c16:uniqueId val="{00000001-FA3A-4E96-8149-0FDE0BA0F30C}"/>
              </c:ext>
            </c:extLst>
          </c:dPt>
          <c:dPt>
            <c:idx val="2"/>
            <c:invertIfNegative val="0"/>
            <c:bubble3D val="0"/>
            <c:extLst>
              <c:ext xmlns:c16="http://schemas.microsoft.com/office/drawing/2014/chart" uri="{C3380CC4-5D6E-409C-BE32-E72D297353CC}">
                <c16:uniqueId val="{00000003-FA3A-4E96-8149-0FDE0BA0F30C}"/>
              </c:ext>
            </c:extLst>
          </c:dPt>
          <c:dPt>
            <c:idx val="3"/>
            <c:invertIfNegative val="0"/>
            <c:bubble3D val="0"/>
            <c:extLst>
              <c:ext xmlns:c16="http://schemas.microsoft.com/office/drawing/2014/chart" uri="{C3380CC4-5D6E-409C-BE32-E72D297353CC}">
                <c16:uniqueId val="{00000005-FA3A-4E96-8149-0FDE0BA0F30C}"/>
              </c:ext>
            </c:extLst>
          </c:dPt>
          <c:dPt>
            <c:idx val="4"/>
            <c:invertIfNegative val="0"/>
            <c:bubble3D val="0"/>
            <c:extLst>
              <c:ext xmlns:c16="http://schemas.microsoft.com/office/drawing/2014/chart" uri="{C3380CC4-5D6E-409C-BE32-E72D297353CC}">
                <c16:uniqueId val="{00000007-FA3A-4E96-8149-0FDE0BA0F30C}"/>
              </c:ext>
            </c:extLst>
          </c:dPt>
          <c:dLbls>
            <c:dLbl>
              <c:idx val="0"/>
              <c:layout>
                <c:manualLayout>
                  <c:x val="7.1648346881357551E-3"/>
                  <c:y val="-0.3299668190399966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FA3A-4E96-8149-0FDE0BA0F30C}"/>
                </c:ext>
              </c:extLst>
            </c:dLbl>
            <c:dLbl>
              <c:idx val="1"/>
              <c:layout>
                <c:manualLayout>
                  <c:x val="2.1218401468887939E-3"/>
                  <c:y val="-0.3689592568080609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A3A-4E96-8149-0FDE0BA0F30C}"/>
                </c:ext>
              </c:extLst>
            </c:dLbl>
            <c:dLbl>
              <c:idx val="2"/>
              <c:layout>
                <c:manualLayout>
                  <c:x val="-1.4054120092566852E-3"/>
                  <c:y val="-0.3680768254017114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A3A-4E96-8149-0FDE0BA0F30C}"/>
                </c:ext>
              </c:extLst>
            </c:dLbl>
            <c:dLbl>
              <c:idx val="3"/>
              <c:layout>
                <c:manualLayout>
                  <c:x val="8.1569227718354554E-3"/>
                  <c:y val="-0.3688064666317798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A3A-4E96-8149-0FDE0BA0F30C}"/>
                </c:ext>
              </c:extLst>
            </c:dLbl>
            <c:dLbl>
              <c:idx val="4"/>
              <c:layout>
                <c:manualLayout>
                  <c:x val="-4.7139953362452733E-3"/>
                  <c:y val="-0.3738201648402388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A3A-4E96-8149-0FDE0BA0F30C}"/>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Лист1!$A$2:$A$6</c:f>
              <c:strCache>
                <c:ptCount val="5"/>
                <c:pt idx="0">
                  <c:v>2015 год факт</c:v>
                </c:pt>
                <c:pt idx="1">
                  <c:v>2016 год план</c:v>
                </c:pt>
                <c:pt idx="2">
                  <c:v>2017 год</c:v>
                </c:pt>
                <c:pt idx="3">
                  <c:v>2018 год</c:v>
                </c:pt>
                <c:pt idx="4">
                  <c:v>2019 год</c:v>
                </c:pt>
              </c:strCache>
            </c:strRef>
          </c:cat>
          <c:val>
            <c:numRef>
              <c:f>Лист1!$B$2:$B$6</c:f>
              <c:numCache>
                <c:formatCode>General</c:formatCode>
                <c:ptCount val="5"/>
                <c:pt idx="0">
                  <c:v>58076.800000000003</c:v>
                </c:pt>
                <c:pt idx="1">
                  <c:v>59433.8</c:v>
                </c:pt>
                <c:pt idx="2">
                  <c:v>59857.2</c:v>
                </c:pt>
                <c:pt idx="3">
                  <c:v>59088.2</c:v>
                </c:pt>
                <c:pt idx="4">
                  <c:v>59907.199999999997</c:v>
                </c:pt>
              </c:numCache>
            </c:numRef>
          </c:val>
          <c:extLst>
            <c:ext xmlns:c16="http://schemas.microsoft.com/office/drawing/2014/chart" uri="{C3380CC4-5D6E-409C-BE32-E72D297353CC}">
              <c16:uniqueId val="{00000009-FA3A-4E96-8149-0FDE0BA0F30C}"/>
            </c:ext>
          </c:extLst>
        </c:ser>
        <c:dLbls>
          <c:showLegendKey val="0"/>
          <c:showVal val="1"/>
          <c:showCatName val="0"/>
          <c:showSerName val="0"/>
          <c:showPercent val="0"/>
          <c:showBubbleSize val="0"/>
        </c:dLbls>
        <c:gapWidth val="150"/>
        <c:shape val="cylinder"/>
        <c:axId val="333119536"/>
        <c:axId val="333120624"/>
        <c:axId val="0"/>
      </c:bar3DChart>
      <c:catAx>
        <c:axId val="333119536"/>
        <c:scaling>
          <c:orientation val="minMax"/>
        </c:scaling>
        <c:delete val="0"/>
        <c:axPos val="b"/>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333120624"/>
        <c:crosses val="autoZero"/>
        <c:auto val="1"/>
        <c:lblAlgn val="ctr"/>
        <c:lblOffset val="100"/>
        <c:noMultiLvlLbl val="0"/>
      </c:catAx>
      <c:valAx>
        <c:axId val="333120624"/>
        <c:scaling>
          <c:orientation val="minMax"/>
          <c:max val="7000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333119536"/>
        <c:crosses val="autoZero"/>
        <c:crossBetween val="between"/>
        <c:majorUnit val="10000"/>
      </c:valAx>
      <c:spPr>
        <a:noFill/>
        <a:ln>
          <a:noFill/>
        </a:ln>
        <a:effectLst/>
      </c:spPr>
    </c:plotArea>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0"/>
      <c:rotY val="0"/>
      <c:depthPercent val="100"/>
      <c:rAngAx val="0"/>
      <c:perspective val="20"/>
    </c:view3D>
    <c:floor>
      <c:thickness val="0"/>
    </c:floor>
    <c:sideWall>
      <c:thickness val="0"/>
      <c:spPr>
        <a:scene3d>
          <a:camera prst="orthographicFront"/>
          <a:lightRig rig="threePt" dir="t"/>
        </a:scene3d>
        <a:sp3d/>
      </c:spPr>
    </c:sideWall>
    <c:backWall>
      <c:thickness val="0"/>
    </c:backWall>
    <c:plotArea>
      <c:layout>
        <c:manualLayout>
          <c:layoutTarget val="inner"/>
          <c:xMode val="edge"/>
          <c:yMode val="edge"/>
          <c:x val="9.8779238134091882E-2"/>
          <c:y val="7.1316458115290693E-2"/>
          <c:w val="0.89226135912551741"/>
          <c:h val="0.55833005734405583"/>
        </c:manualLayout>
      </c:layout>
      <c:bar3DChart>
        <c:barDir val="col"/>
        <c:grouping val="clustered"/>
        <c:varyColors val="0"/>
        <c:ser>
          <c:idx val="0"/>
          <c:order val="0"/>
          <c:tx>
            <c:strRef>
              <c:f>Лист1!$B$1</c:f>
              <c:strCache>
                <c:ptCount val="1"/>
                <c:pt idx="0">
                  <c:v>2017 год</c:v>
                </c:pt>
              </c:strCache>
            </c:strRef>
          </c:tx>
          <c:spPr>
            <a:scene3d>
              <a:camera prst="orthographicFront"/>
              <a:lightRig rig="threePt" dir="t"/>
            </a:scene3d>
            <a:sp3d>
              <a:bevelT/>
            </a:sp3d>
          </c:spPr>
          <c:invertIfNegative val="0"/>
          <c:cat>
            <c:strRef>
              <c:f>Лист1!$A$2:$A$15</c:f>
              <c:strCache>
                <c:ptCount val="14"/>
                <c:pt idx="0">
                  <c:v>Общегосударственные расходы</c:v>
                </c:pt>
                <c:pt idx="1">
                  <c:v>Национальная оборона</c:v>
                </c:pt>
                <c:pt idx="2">
                  <c:v>Национальная безопасность и правоохранительная деятельность</c:v>
                </c:pt>
                <c:pt idx="3">
                  <c:v>Национальная экономика</c:v>
                </c:pt>
                <c:pt idx="4">
                  <c:v>Жилищно-коммунальное хозяйство</c:v>
                </c:pt>
                <c:pt idx="5">
                  <c:v>Охрана окружающей среды</c:v>
                </c:pt>
                <c:pt idx="6">
                  <c:v>Образование</c:v>
                </c:pt>
                <c:pt idx="7">
                  <c:v>Культура, кинематография</c:v>
                </c:pt>
                <c:pt idx="8">
                  <c:v>Здравоохранение</c:v>
                </c:pt>
                <c:pt idx="9">
                  <c:v>Социальная политика</c:v>
                </c:pt>
                <c:pt idx="10">
                  <c:v>Физическая культура и спорт</c:v>
                </c:pt>
                <c:pt idx="11">
                  <c:v>Средства массовой информации</c:v>
                </c:pt>
                <c:pt idx="12">
                  <c:v>Обслуживание государственного и муниципального долга</c:v>
                </c:pt>
                <c:pt idx="13">
                  <c:v>Межбюджетные трансферты общего характера</c:v>
                </c:pt>
              </c:strCache>
            </c:strRef>
          </c:cat>
          <c:val>
            <c:numRef>
              <c:f>Лист1!$B$2:$B$15</c:f>
              <c:numCache>
                <c:formatCode>General</c:formatCode>
                <c:ptCount val="14"/>
                <c:pt idx="0">
                  <c:v>2907</c:v>
                </c:pt>
                <c:pt idx="1">
                  <c:v>13.8</c:v>
                </c:pt>
                <c:pt idx="2">
                  <c:v>1206.5999999999999</c:v>
                </c:pt>
                <c:pt idx="3">
                  <c:v>12282.9</c:v>
                </c:pt>
                <c:pt idx="4">
                  <c:v>7457.3</c:v>
                </c:pt>
                <c:pt idx="5">
                  <c:v>127</c:v>
                </c:pt>
                <c:pt idx="6">
                  <c:v>11249.5</c:v>
                </c:pt>
                <c:pt idx="7">
                  <c:v>779.2</c:v>
                </c:pt>
                <c:pt idx="8">
                  <c:v>7121.5</c:v>
                </c:pt>
                <c:pt idx="9">
                  <c:v>9370.2000000000007</c:v>
                </c:pt>
                <c:pt idx="10">
                  <c:v>1011.6</c:v>
                </c:pt>
                <c:pt idx="11">
                  <c:v>46</c:v>
                </c:pt>
                <c:pt idx="12">
                  <c:v>175.1</c:v>
                </c:pt>
                <c:pt idx="13">
                  <c:v>6109.4</c:v>
                </c:pt>
              </c:numCache>
            </c:numRef>
          </c:val>
          <c:extLst>
            <c:ext xmlns:c16="http://schemas.microsoft.com/office/drawing/2014/chart" uri="{C3380CC4-5D6E-409C-BE32-E72D297353CC}">
              <c16:uniqueId val="{00000000-6884-4BA7-B071-A24347226751}"/>
            </c:ext>
          </c:extLst>
        </c:ser>
        <c:ser>
          <c:idx val="1"/>
          <c:order val="1"/>
          <c:tx>
            <c:strRef>
              <c:f>Лист1!$C$1</c:f>
              <c:strCache>
                <c:ptCount val="1"/>
                <c:pt idx="0">
                  <c:v>2018 год</c:v>
                </c:pt>
              </c:strCache>
            </c:strRef>
          </c:tx>
          <c:spPr>
            <a:solidFill>
              <a:srgbClr val="FFC000"/>
            </a:solidFill>
            <a:scene3d>
              <a:camera prst="orthographicFront"/>
              <a:lightRig rig="threePt" dir="t"/>
            </a:scene3d>
            <a:sp3d>
              <a:bevelT/>
            </a:sp3d>
          </c:spPr>
          <c:invertIfNegative val="0"/>
          <c:cat>
            <c:strRef>
              <c:f>Лист1!$A$2:$A$15</c:f>
              <c:strCache>
                <c:ptCount val="14"/>
                <c:pt idx="0">
                  <c:v>Общегосударственные расходы</c:v>
                </c:pt>
                <c:pt idx="1">
                  <c:v>Национальная оборона</c:v>
                </c:pt>
                <c:pt idx="2">
                  <c:v>Национальная безопасность и правоохранительная деятельность</c:v>
                </c:pt>
                <c:pt idx="3">
                  <c:v>Национальная экономика</c:v>
                </c:pt>
                <c:pt idx="4">
                  <c:v>Жилищно-коммунальное хозяйство</c:v>
                </c:pt>
                <c:pt idx="5">
                  <c:v>Охрана окружающей среды</c:v>
                </c:pt>
                <c:pt idx="6">
                  <c:v>Образование</c:v>
                </c:pt>
                <c:pt idx="7">
                  <c:v>Культура, кинематография</c:v>
                </c:pt>
                <c:pt idx="8">
                  <c:v>Здравоохранение</c:v>
                </c:pt>
                <c:pt idx="9">
                  <c:v>Социальная политика</c:v>
                </c:pt>
                <c:pt idx="10">
                  <c:v>Физическая культура и спорт</c:v>
                </c:pt>
                <c:pt idx="11">
                  <c:v>Средства массовой информации</c:v>
                </c:pt>
                <c:pt idx="12">
                  <c:v>Обслуживание государственного и муниципального долга</c:v>
                </c:pt>
                <c:pt idx="13">
                  <c:v>Межбюджетные трансферты общего характера</c:v>
                </c:pt>
              </c:strCache>
            </c:strRef>
          </c:cat>
          <c:val>
            <c:numRef>
              <c:f>Лист1!$C$2:$C$15</c:f>
              <c:numCache>
                <c:formatCode>General</c:formatCode>
                <c:ptCount val="14"/>
                <c:pt idx="0">
                  <c:v>3116.4</c:v>
                </c:pt>
                <c:pt idx="1">
                  <c:v>14</c:v>
                </c:pt>
                <c:pt idx="2">
                  <c:v>1171.5</c:v>
                </c:pt>
                <c:pt idx="3">
                  <c:v>9958.4</c:v>
                </c:pt>
                <c:pt idx="4">
                  <c:v>6788.6</c:v>
                </c:pt>
                <c:pt idx="5">
                  <c:v>93.1</c:v>
                </c:pt>
                <c:pt idx="6">
                  <c:v>11155</c:v>
                </c:pt>
                <c:pt idx="7">
                  <c:v>827.3</c:v>
                </c:pt>
                <c:pt idx="8">
                  <c:v>6923.9</c:v>
                </c:pt>
                <c:pt idx="9">
                  <c:v>9207.7999999999993</c:v>
                </c:pt>
                <c:pt idx="10">
                  <c:v>974.2</c:v>
                </c:pt>
                <c:pt idx="11">
                  <c:v>46.8</c:v>
                </c:pt>
                <c:pt idx="12">
                  <c:v>174.9</c:v>
                </c:pt>
                <c:pt idx="13">
                  <c:v>5977.9</c:v>
                </c:pt>
              </c:numCache>
            </c:numRef>
          </c:val>
          <c:extLst>
            <c:ext xmlns:c16="http://schemas.microsoft.com/office/drawing/2014/chart" uri="{C3380CC4-5D6E-409C-BE32-E72D297353CC}">
              <c16:uniqueId val="{00000001-6884-4BA7-B071-A24347226751}"/>
            </c:ext>
          </c:extLst>
        </c:ser>
        <c:ser>
          <c:idx val="2"/>
          <c:order val="2"/>
          <c:tx>
            <c:strRef>
              <c:f>Лист1!$D$1</c:f>
              <c:strCache>
                <c:ptCount val="1"/>
                <c:pt idx="0">
                  <c:v>2019 год</c:v>
                </c:pt>
              </c:strCache>
            </c:strRef>
          </c:tx>
          <c:spPr>
            <a:solidFill>
              <a:srgbClr val="92D050"/>
            </a:solidFill>
            <a:scene3d>
              <a:camera prst="orthographicFront"/>
              <a:lightRig rig="threePt" dir="t"/>
            </a:scene3d>
            <a:sp3d>
              <a:bevelT/>
            </a:sp3d>
          </c:spPr>
          <c:invertIfNegative val="0"/>
          <c:cat>
            <c:strRef>
              <c:f>Лист1!$A$2:$A$15</c:f>
              <c:strCache>
                <c:ptCount val="14"/>
                <c:pt idx="0">
                  <c:v>Общегосударственные расходы</c:v>
                </c:pt>
                <c:pt idx="1">
                  <c:v>Национальная оборона</c:v>
                </c:pt>
                <c:pt idx="2">
                  <c:v>Национальная безопасность и правоохранительная деятельность</c:v>
                </c:pt>
                <c:pt idx="3">
                  <c:v>Национальная экономика</c:v>
                </c:pt>
                <c:pt idx="4">
                  <c:v>Жилищно-коммунальное хозяйство</c:v>
                </c:pt>
                <c:pt idx="5">
                  <c:v>Охрана окружающей среды</c:v>
                </c:pt>
                <c:pt idx="6">
                  <c:v>Образование</c:v>
                </c:pt>
                <c:pt idx="7">
                  <c:v>Культура, кинематография</c:v>
                </c:pt>
                <c:pt idx="8">
                  <c:v>Здравоохранение</c:v>
                </c:pt>
                <c:pt idx="9">
                  <c:v>Социальная политика</c:v>
                </c:pt>
                <c:pt idx="10">
                  <c:v>Физическая культура и спорт</c:v>
                </c:pt>
                <c:pt idx="11">
                  <c:v>Средства массовой информации</c:v>
                </c:pt>
                <c:pt idx="12">
                  <c:v>Обслуживание государственного и муниципального долга</c:v>
                </c:pt>
                <c:pt idx="13">
                  <c:v>Межбюджетные трансферты общего характера</c:v>
                </c:pt>
              </c:strCache>
            </c:strRef>
          </c:cat>
          <c:val>
            <c:numRef>
              <c:f>Лист1!$D$2:$D$15</c:f>
              <c:numCache>
                <c:formatCode>General</c:formatCode>
                <c:ptCount val="14"/>
                <c:pt idx="0">
                  <c:v>2867.6</c:v>
                </c:pt>
                <c:pt idx="1">
                  <c:v>14.2</c:v>
                </c:pt>
                <c:pt idx="2">
                  <c:v>1174.4000000000001</c:v>
                </c:pt>
                <c:pt idx="3">
                  <c:v>10220.200000000001</c:v>
                </c:pt>
                <c:pt idx="4">
                  <c:v>6499.4</c:v>
                </c:pt>
                <c:pt idx="5">
                  <c:v>106.4</c:v>
                </c:pt>
                <c:pt idx="6">
                  <c:v>10868.6</c:v>
                </c:pt>
                <c:pt idx="7">
                  <c:v>869.8</c:v>
                </c:pt>
                <c:pt idx="8">
                  <c:v>6900.7</c:v>
                </c:pt>
                <c:pt idx="9">
                  <c:v>8961.2999999999993</c:v>
                </c:pt>
                <c:pt idx="10">
                  <c:v>811.3</c:v>
                </c:pt>
                <c:pt idx="11">
                  <c:v>47.5</c:v>
                </c:pt>
                <c:pt idx="12">
                  <c:v>100.5</c:v>
                </c:pt>
                <c:pt idx="13">
                  <c:v>5970.4</c:v>
                </c:pt>
              </c:numCache>
            </c:numRef>
          </c:val>
          <c:extLst>
            <c:ext xmlns:c16="http://schemas.microsoft.com/office/drawing/2014/chart" uri="{C3380CC4-5D6E-409C-BE32-E72D297353CC}">
              <c16:uniqueId val="{00000002-6884-4BA7-B071-A24347226751}"/>
            </c:ext>
          </c:extLst>
        </c:ser>
        <c:dLbls>
          <c:showLegendKey val="0"/>
          <c:showVal val="0"/>
          <c:showCatName val="0"/>
          <c:showSerName val="0"/>
          <c:showPercent val="0"/>
          <c:showBubbleSize val="0"/>
        </c:dLbls>
        <c:gapWidth val="150"/>
        <c:shape val="cylinder"/>
        <c:axId val="271365808"/>
        <c:axId val="271372880"/>
        <c:axId val="0"/>
      </c:bar3DChart>
      <c:catAx>
        <c:axId val="271365808"/>
        <c:scaling>
          <c:orientation val="minMax"/>
        </c:scaling>
        <c:delete val="0"/>
        <c:axPos val="b"/>
        <c:numFmt formatCode="General" sourceLinked="0"/>
        <c:majorTickMark val="out"/>
        <c:minorTickMark val="none"/>
        <c:tickLblPos val="low"/>
        <c:spPr>
          <a:ln w="3175">
            <a:round/>
          </a:ln>
        </c:spPr>
        <c:txPr>
          <a:bodyPr rot="-5400000" anchor="t" anchorCtr="0"/>
          <a:lstStyle/>
          <a:p>
            <a:pPr>
              <a:defRPr sz="1000" baseline="0"/>
            </a:pPr>
            <a:endParaRPr lang="ru-RU"/>
          </a:p>
        </c:txPr>
        <c:crossAx val="271372880"/>
        <c:crosses val="autoZero"/>
        <c:auto val="0"/>
        <c:lblAlgn val="ctr"/>
        <c:lblOffset val="100"/>
        <c:tickLblSkip val="1"/>
        <c:noMultiLvlLbl val="0"/>
      </c:catAx>
      <c:valAx>
        <c:axId val="271372880"/>
        <c:scaling>
          <c:orientation val="minMax"/>
          <c:max val="12000"/>
          <c:min val="0"/>
        </c:scaling>
        <c:delete val="0"/>
        <c:axPos val="l"/>
        <c:majorGridlines/>
        <c:numFmt formatCode="#,##0" sourceLinked="0"/>
        <c:majorTickMark val="out"/>
        <c:minorTickMark val="none"/>
        <c:tickLblPos val="nextTo"/>
        <c:txPr>
          <a:bodyPr/>
          <a:lstStyle/>
          <a:p>
            <a:pPr>
              <a:defRPr>
                <a:solidFill>
                  <a:schemeClr val="tx1"/>
                </a:solidFill>
              </a:defRPr>
            </a:pPr>
            <a:endParaRPr lang="ru-RU"/>
          </a:p>
        </c:txPr>
        <c:crossAx val="271365808"/>
        <c:crosses val="autoZero"/>
        <c:crossBetween val="between"/>
        <c:majorUnit val="3000"/>
        <c:minorUnit val="1000"/>
      </c:valAx>
      <c:spPr>
        <a:noFill/>
        <a:ln w="25400">
          <a:noFill/>
        </a:ln>
      </c:spPr>
    </c:plotArea>
    <c:legend>
      <c:legendPos val="r"/>
      <c:layout>
        <c:manualLayout>
          <c:xMode val="edge"/>
          <c:yMode val="edge"/>
          <c:x val="0.87390198890785942"/>
          <c:y val="4.1196432052781715E-2"/>
          <c:w val="0.1194160034335684"/>
          <c:h val="0.16718163208766854"/>
        </c:manualLayout>
      </c:layout>
      <c:overlay val="0"/>
      <c:txPr>
        <a:bodyPr/>
        <a:lstStyle/>
        <a:p>
          <a:pPr>
            <a:defRPr sz="1600"/>
          </a:pPr>
          <a:endParaRPr lang="ru-RU"/>
        </a:p>
      </c:txPr>
    </c:legend>
    <c:plotVisOnly val="1"/>
    <c:dispBlanksAs val="gap"/>
    <c:showDLblsOverMax val="0"/>
  </c:chart>
  <c:txPr>
    <a:bodyPr/>
    <a:lstStyle/>
    <a:p>
      <a:pPr>
        <a:defRPr sz="1800"/>
      </a:pPr>
      <a:endParaRPr lang="ru-RU"/>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40"/>
      <c:hPercent val="100"/>
      <c:rotY val="130"/>
      <c:depthPercent val="90"/>
      <c:rAngAx val="1"/>
    </c:view3D>
    <c:floor>
      <c:thickness val="0"/>
    </c:floor>
    <c:sideWall>
      <c:thickness val="0"/>
    </c:sideWall>
    <c:backWall>
      <c:thickness val="0"/>
    </c:backWall>
    <c:plotArea>
      <c:layout>
        <c:manualLayout>
          <c:layoutTarget val="inner"/>
          <c:xMode val="edge"/>
          <c:yMode val="edge"/>
          <c:x val="0.21237708662226545"/>
          <c:y val="5.6237227320789195E-2"/>
          <c:w val="0.50653555458345489"/>
          <c:h val="0.89263463497373341"/>
        </c:manualLayout>
      </c:layout>
      <c:pie3DChart>
        <c:varyColors val="1"/>
        <c:ser>
          <c:idx val="0"/>
          <c:order val="0"/>
          <c:tx>
            <c:strRef>
              <c:f>Лист1!$B$1</c:f>
              <c:strCache>
                <c:ptCount val="1"/>
                <c:pt idx="0">
                  <c:v>Продажи</c:v>
                </c:pt>
              </c:strCache>
            </c:strRef>
          </c:tx>
          <c:spPr>
            <a:effectLst>
              <a:glow rad="12700">
                <a:schemeClr val="accent1"/>
              </a:glow>
            </a:effectLst>
            <a:scene3d>
              <a:camera prst="orthographicFront"/>
              <a:lightRig rig="threePt" dir="t"/>
            </a:scene3d>
            <a:sp3d prstMaterial="metal">
              <a:bevelT w="165100" prst="coolSlant"/>
            </a:sp3d>
          </c:spPr>
          <c:dPt>
            <c:idx val="0"/>
            <c:bubble3D val="0"/>
            <c:explosion val="1"/>
            <c:spPr>
              <a:solidFill>
                <a:schemeClr val="tx2">
                  <a:lumMod val="60000"/>
                  <a:lumOff val="40000"/>
                  <a:alpha val="86000"/>
                </a:schemeClr>
              </a:solidFill>
              <a:effectLst>
                <a:glow rad="12700">
                  <a:schemeClr val="accent1"/>
                </a:glow>
              </a:effectLst>
              <a:scene3d>
                <a:camera prst="orthographicFront"/>
                <a:lightRig rig="threePt" dir="t"/>
              </a:scene3d>
              <a:sp3d prstMaterial="metal">
                <a:bevelT w="165100" prst="coolSlant"/>
              </a:sp3d>
            </c:spPr>
            <c:extLst>
              <c:ext xmlns:c16="http://schemas.microsoft.com/office/drawing/2014/chart" uri="{C3380CC4-5D6E-409C-BE32-E72D297353CC}">
                <c16:uniqueId val="{00000001-0919-4613-90E1-B51F1328209D}"/>
              </c:ext>
            </c:extLst>
          </c:dPt>
          <c:dPt>
            <c:idx val="2"/>
            <c:bubble3D val="0"/>
            <c:spPr>
              <a:solidFill>
                <a:schemeClr val="accent5">
                  <a:lumMod val="60000"/>
                  <a:lumOff val="40000"/>
                  <a:alpha val="85000"/>
                </a:schemeClr>
              </a:solidFill>
              <a:effectLst>
                <a:glow rad="12700">
                  <a:schemeClr val="accent1"/>
                </a:glow>
              </a:effectLst>
              <a:scene3d>
                <a:camera prst="orthographicFront"/>
                <a:lightRig rig="threePt" dir="t"/>
              </a:scene3d>
              <a:sp3d prstMaterial="metal">
                <a:bevelT w="165100" prst="coolSlant"/>
              </a:sp3d>
            </c:spPr>
            <c:extLst>
              <c:ext xmlns:c16="http://schemas.microsoft.com/office/drawing/2014/chart" uri="{C3380CC4-5D6E-409C-BE32-E72D297353CC}">
                <c16:uniqueId val="{00000003-0919-4613-90E1-B51F1328209D}"/>
              </c:ext>
            </c:extLst>
          </c:dPt>
          <c:dPt>
            <c:idx val="3"/>
            <c:bubble3D val="0"/>
            <c:explosion val="1"/>
            <c:spPr>
              <a:solidFill>
                <a:srgbClr val="FFC000">
                  <a:alpha val="86000"/>
                </a:srgbClr>
              </a:solidFill>
              <a:effectLst>
                <a:glow rad="12700">
                  <a:schemeClr val="accent1"/>
                </a:glow>
              </a:effectLst>
              <a:scene3d>
                <a:camera prst="orthographicFront"/>
                <a:lightRig rig="threePt" dir="t"/>
              </a:scene3d>
              <a:sp3d prstMaterial="metal">
                <a:bevelT w="165100" prst="coolSlant"/>
              </a:sp3d>
            </c:spPr>
            <c:extLst>
              <c:ext xmlns:c16="http://schemas.microsoft.com/office/drawing/2014/chart" uri="{C3380CC4-5D6E-409C-BE32-E72D297353CC}">
                <c16:uniqueId val="{00000005-0919-4613-90E1-B51F1328209D}"/>
              </c:ext>
            </c:extLst>
          </c:dPt>
          <c:dPt>
            <c:idx val="4"/>
            <c:bubble3D val="0"/>
            <c:spPr>
              <a:solidFill>
                <a:schemeClr val="accent5">
                  <a:lumMod val="75000"/>
                  <a:alpha val="79000"/>
                </a:schemeClr>
              </a:solidFill>
              <a:effectLst>
                <a:glow rad="12700">
                  <a:schemeClr val="accent1"/>
                </a:glow>
              </a:effectLst>
              <a:scene3d>
                <a:camera prst="orthographicFront"/>
                <a:lightRig rig="threePt" dir="t"/>
              </a:scene3d>
              <a:sp3d prstMaterial="metal">
                <a:bevelT w="165100" prst="coolSlant"/>
              </a:sp3d>
            </c:spPr>
            <c:extLst>
              <c:ext xmlns:c16="http://schemas.microsoft.com/office/drawing/2014/chart" uri="{C3380CC4-5D6E-409C-BE32-E72D297353CC}">
                <c16:uniqueId val="{00000015-0919-4613-90E1-B51F1328209D}"/>
              </c:ext>
            </c:extLst>
          </c:dPt>
          <c:dPt>
            <c:idx val="6"/>
            <c:bubble3D val="0"/>
            <c:spPr>
              <a:solidFill>
                <a:srgbClr val="7030A0">
                  <a:alpha val="78000"/>
                </a:srgbClr>
              </a:solidFill>
              <a:effectLst>
                <a:glow rad="12700">
                  <a:schemeClr val="accent1"/>
                </a:glow>
              </a:effectLst>
              <a:scene3d>
                <a:camera prst="orthographicFront"/>
                <a:lightRig rig="threePt" dir="t"/>
              </a:scene3d>
              <a:sp3d prstMaterial="metal">
                <a:bevelT w="165100" prst="coolSlant"/>
              </a:sp3d>
            </c:spPr>
            <c:extLst>
              <c:ext xmlns:c16="http://schemas.microsoft.com/office/drawing/2014/chart" uri="{C3380CC4-5D6E-409C-BE32-E72D297353CC}">
                <c16:uniqueId val="{00000007-0919-4613-90E1-B51F1328209D}"/>
              </c:ext>
            </c:extLst>
          </c:dPt>
          <c:dPt>
            <c:idx val="7"/>
            <c:bubble3D val="0"/>
            <c:spPr>
              <a:solidFill>
                <a:schemeClr val="accent2">
                  <a:lumMod val="40000"/>
                  <a:lumOff val="60000"/>
                </a:schemeClr>
              </a:solidFill>
              <a:effectLst>
                <a:glow rad="12700">
                  <a:schemeClr val="accent1"/>
                </a:glow>
              </a:effectLst>
              <a:scene3d>
                <a:camera prst="orthographicFront"/>
                <a:lightRig rig="threePt" dir="t"/>
              </a:scene3d>
              <a:sp3d prstMaterial="metal">
                <a:bevelT w="165100" prst="coolSlant"/>
              </a:sp3d>
            </c:spPr>
            <c:extLst>
              <c:ext xmlns:c16="http://schemas.microsoft.com/office/drawing/2014/chart" uri="{C3380CC4-5D6E-409C-BE32-E72D297353CC}">
                <c16:uniqueId val="{00000009-0919-4613-90E1-B51F1328209D}"/>
              </c:ext>
            </c:extLst>
          </c:dPt>
          <c:dPt>
            <c:idx val="8"/>
            <c:bubble3D val="0"/>
            <c:spPr>
              <a:solidFill>
                <a:schemeClr val="accent3">
                  <a:lumMod val="50000"/>
                </a:schemeClr>
              </a:solidFill>
              <a:effectLst>
                <a:glow rad="12700">
                  <a:schemeClr val="accent1"/>
                </a:glow>
              </a:effectLst>
              <a:scene3d>
                <a:camera prst="orthographicFront"/>
                <a:lightRig rig="threePt" dir="t"/>
              </a:scene3d>
              <a:sp3d prstMaterial="metal">
                <a:bevelT w="165100" prst="coolSlant"/>
              </a:sp3d>
            </c:spPr>
            <c:extLst>
              <c:ext xmlns:c16="http://schemas.microsoft.com/office/drawing/2014/chart" uri="{C3380CC4-5D6E-409C-BE32-E72D297353CC}">
                <c16:uniqueId val="{00000001-76F9-42DF-8BC7-735374D908A7}"/>
              </c:ext>
            </c:extLst>
          </c:dPt>
          <c:dPt>
            <c:idx val="9"/>
            <c:bubble3D val="0"/>
            <c:spPr>
              <a:solidFill>
                <a:schemeClr val="accent1">
                  <a:lumMod val="40000"/>
                  <a:lumOff val="60000"/>
                  <a:alpha val="86000"/>
                </a:schemeClr>
              </a:solidFill>
              <a:effectLst>
                <a:glow rad="12700">
                  <a:schemeClr val="accent1"/>
                </a:glow>
              </a:effectLst>
              <a:scene3d>
                <a:camera prst="orthographicFront"/>
                <a:lightRig rig="threePt" dir="t"/>
              </a:scene3d>
              <a:sp3d prstMaterial="metal">
                <a:bevelT w="165100" prst="coolSlant"/>
              </a:sp3d>
            </c:spPr>
            <c:extLst>
              <c:ext xmlns:c16="http://schemas.microsoft.com/office/drawing/2014/chart" uri="{C3380CC4-5D6E-409C-BE32-E72D297353CC}">
                <c16:uniqueId val="{0000000B-0919-4613-90E1-B51F1328209D}"/>
              </c:ext>
            </c:extLst>
          </c:dPt>
          <c:dPt>
            <c:idx val="10"/>
            <c:bubble3D val="0"/>
            <c:spPr>
              <a:solidFill>
                <a:schemeClr val="tx2">
                  <a:lumMod val="75000"/>
                </a:schemeClr>
              </a:solidFill>
              <a:effectLst>
                <a:glow rad="12700">
                  <a:schemeClr val="accent1"/>
                </a:glow>
              </a:effectLst>
              <a:scene3d>
                <a:camera prst="orthographicFront"/>
                <a:lightRig rig="threePt" dir="t"/>
              </a:scene3d>
              <a:sp3d prstMaterial="metal">
                <a:bevelT w="165100" prst="coolSlant"/>
              </a:sp3d>
            </c:spPr>
            <c:extLst>
              <c:ext xmlns:c16="http://schemas.microsoft.com/office/drawing/2014/chart" uri="{C3380CC4-5D6E-409C-BE32-E72D297353CC}">
                <c16:uniqueId val="{0000000D-0919-4613-90E1-B51F1328209D}"/>
              </c:ext>
            </c:extLst>
          </c:dPt>
          <c:dPt>
            <c:idx val="11"/>
            <c:bubble3D val="0"/>
            <c:spPr>
              <a:solidFill>
                <a:schemeClr val="accent3">
                  <a:lumMod val="60000"/>
                  <a:lumOff val="40000"/>
                  <a:alpha val="86000"/>
                </a:schemeClr>
              </a:solidFill>
              <a:effectLst>
                <a:glow rad="12700">
                  <a:schemeClr val="accent1"/>
                </a:glow>
              </a:effectLst>
              <a:scene3d>
                <a:camera prst="orthographicFront"/>
                <a:lightRig rig="threePt" dir="t"/>
              </a:scene3d>
              <a:sp3d prstMaterial="metal">
                <a:bevelT w="165100" prst="coolSlant"/>
              </a:sp3d>
            </c:spPr>
            <c:extLst>
              <c:ext xmlns:c16="http://schemas.microsoft.com/office/drawing/2014/chart" uri="{C3380CC4-5D6E-409C-BE32-E72D297353CC}">
                <c16:uniqueId val="{0000000F-0919-4613-90E1-B51F1328209D}"/>
              </c:ext>
            </c:extLst>
          </c:dPt>
          <c:dPt>
            <c:idx val="12"/>
            <c:bubble3D val="0"/>
            <c:spPr>
              <a:effectLst>
                <a:glow rad="12700">
                  <a:schemeClr val="accent1">
                    <a:lumMod val="40000"/>
                    <a:lumOff val="60000"/>
                  </a:schemeClr>
                </a:glow>
              </a:effectLst>
              <a:scene3d>
                <a:camera prst="orthographicFront"/>
                <a:lightRig rig="threePt" dir="t"/>
              </a:scene3d>
              <a:sp3d prstMaterial="metal">
                <a:bevelT w="165100" prst="coolSlant"/>
              </a:sp3d>
            </c:spPr>
            <c:extLst>
              <c:ext xmlns:c16="http://schemas.microsoft.com/office/drawing/2014/chart" uri="{C3380CC4-5D6E-409C-BE32-E72D297353CC}">
                <c16:uniqueId val="{00000011-0919-4613-90E1-B51F1328209D}"/>
              </c:ext>
            </c:extLst>
          </c:dPt>
          <c:dPt>
            <c:idx val="13"/>
            <c:bubble3D val="0"/>
            <c:spPr>
              <a:solidFill>
                <a:srgbClr val="FFFF00">
                  <a:alpha val="86000"/>
                </a:srgbClr>
              </a:solidFill>
              <a:effectLst>
                <a:glow rad="12700">
                  <a:schemeClr val="accent1"/>
                </a:glow>
              </a:effectLst>
              <a:scene3d>
                <a:camera prst="orthographicFront"/>
                <a:lightRig rig="threePt" dir="t"/>
              </a:scene3d>
              <a:sp3d prstMaterial="metal">
                <a:bevelT w="165100" prst="coolSlant"/>
              </a:sp3d>
            </c:spPr>
            <c:extLst>
              <c:ext xmlns:c16="http://schemas.microsoft.com/office/drawing/2014/chart" uri="{C3380CC4-5D6E-409C-BE32-E72D297353CC}">
                <c16:uniqueId val="{00000013-0919-4613-90E1-B51F1328209D}"/>
              </c:ext>
            </c:extLst>
          </c:dPt>
          <c:dLbls>
            <c:dLbl>
              <c:idx val="0"/>
              <c:layout>
                <c:manualLayout>
                  <c:x val="1.9302978619436521E-2"/>
                  <c:y val="-6.7318164697411351E-2"/>
                </c:manualLayout>
              </c:layout>
              <c:tx>
                <c:rich>
                  <a:bodyPr rot="0" vert="horz"/>
                  <a:lstStyle/>
                  <a:p>
                    <a:pPr>
                      <a:defRPr>
                        <a:solidFill>
                          <a:schemeClr val="tx1"/>
                        </a:solidFill>
                      </a:defRPr>
                    </a:pPr>
                    <a:fld id="{6D920446-D60B-4900-B2B3-B9543327B298}" type="CATEGORYNAME">
                      <a:rPr lang="ru-RU" sz="1200"/>
                      <a:pPr>
                        <a:defRPr>
                          <a:solidFill>
                            <a:schemeClr val="tx1"/>
                          </a:solidFill>
                        </a:defRPr>
                      </a:pPr>
                      <a:t>[ИМЯ КАТЕГОРИИ]</a:t>
                    </a:fld>
                    <a:r>
                      <a:rPr lang="ru-RU" baseline="0" dirty="0"/>
                      <a:t> </a:t>
                    </a:r>
                    <a:fld id="{02A359CA-0549-4051-A14C-8C4880442E70}" type="VALUE">
                      <a:rPr lang="ru-RU" sz="1200" baseline="0"/>
                      <a:pPr>
                        <a:defRPr>
                          <a:solidFill>
                            <a:schemeClr val="tx1"/>
                          </a:solidFill>
                        </a:defRPr>
                      </a:pPr>
                      <a:t>[ЗНАЧЕНИЕ]</a:t>
                    </a:fld>
                    <a:endParaRPr lang="ru-RU" baseline="0" dirty="0"/>
                  </a:p>
                </c:rich>
              </c:tx>
              <c:numFmt formatCode="0.0%" sourceLinked="0"/>
              <c:spPr>
                <a:ln w="6350"/>
                <a:effectLst>
                  <a:outerShdw blurRad="50800" dist="50800" dir="5400000" sx="200000" sy="200000" algn="ctr" rotWithShape="0">
                    <a:srgbClr val="000000">
                      <a:alpha val="0"/>
                    </a:srgbClr>
                  </a:outerShdw>
                </a:effectLst>
                <a:scene3d>
                  <a:camera prst="orthographicFront"/>
                  <a:lightRig rig="threePt" dir="t"/>
                </a:scene3d>
              </c:spPr>
              <c:showLegendKey val="0"/>
              <c:showVal val="1"/>
              <c:showCatName val="1"/>
              <c:showSerName val="0"/>
              <c:showPercent val="0"/>
              <c:showBubbleSize val="0"/>
              <c:extLst>
                <c:ext xmlns:c15="http://schemas.microsoft.com/office/drawing/2012/chart" uri="{CE6537A1-D6FC-4f65-9D91-7224C49458BB}">
                  <c15:layout>
                    <c:manualLayout>
                      <c:w val="0.26095674348467107"/>
                      <c:h val="8.9991702958345368E-2"/>
                    </c:manualLayout>
                  </c15:layout>
                  <c15:dlblFieldTable/>
                  <c15:showDataLabelsRange val="0"/>
                </c:ext>
                <c:ext xmlns:c16="http://schemas.microsoft.com/office/drawing/2014/chart" uri="{C3380CC4-5D6E-409C-BE32-E72D297353CC}">
                  <c16:uniqueId val="{00000001-0919-4613-90E1-B51F1328209D}"/>
                </c:ext>
              </c:extLst>
            </c:dLbl>
            <c:dLbl>
              <c:idx val="1"/>
              <c:layout>
                <c:manualLayout>
                  <c:x val="1.8001394844247162E-2"/>
                  <c:y val="2.7716052090596462E-3"/>
                </c:manualLayout>
              </c:layout>
              <c:tx>
                <c:rich>
                  <a:bodyPr/>
                  <a:lstStyle/>
                  <a:p>
                    <a:fld id="{35C4E1BF-61B8-4AC6-8905-AE4E2A0762E7}" type="CATEGORYNAME">
                      <a:rPr lang="ru-RU" sz="1200"/>
                      <a:pPr/>
                      <a:t>[ИМЯ КАТЕГОРИИ]</a:t>
                    </a:fld>
                    <a:r>
                      <a:rPr lang="ru-RU" sz="1200" baseline="0" dirty="0"/>
                      <a:t> </a:t>
                    </a:r>
                    <a:fld id="{366C7E12-785A-429F-8324-FBC10B853D9E}" type="VALUE">
                      <a:rPr lang="ru-RU" sz="1200" baseline="0"/>
                      <a:pPr/>
                      <a:t>[ЗНАЧЕНИЕ]</a:t>
                    </a:fld>
                    <a:endParaRPr lang="ru-RU" sz="1200" baseline="0" dirty="0"/>
                  </a:p>
                </c:rich>
              </c:tx>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14-0919-4613-90E1-B51F1328209D}"/>
                </c:ext>
              </c:extLst>
            </c:dLbl>
            <c:dLbl>
              <c:idx val="2"/>
              <c:layout>
                <c:manualLayout>
                  <c:x val="-0.17846222346077054"/>
                  <c:y val="7.9683271590838628E-2"/>
                </c:manualLayout>
              </c:layout>
              <c:tx>
                <c:rich>
                  <a:bodyPr/>
                  <a:lstStyle/>
                  <a:p>
                    <a:fld id="{46E523E1-F670-458A-B384-278A73065406}" type="CATEGORYNAME">
                      <a:rPr lang="ru-RU" sz="1200"/>
                      <a:pPr/>
                      <a:t>[ИМЯ КАТЕГОРИИ]</a:t>
                    </a:fld>
                    <a:r>
                      <a:rPr lang="ru-RU" baseline="0" dirty="0"/>
                      <a:t> </a:t>
                    </a:r>
                    <a:fld id="{725C8603-CEE5-4708-B39B-9AFAA3CB3941}" type="VALUE">
                      <a:rPr lang="ru-RU" sz="1200" baseline="0"/>
                      <a:pPr/>
                      <a:t>[ЗНАЧЕНИЕ]</a:t>
                    </a:fld>
                    <a:endParaRPr lang="ru-RU" baseline="0" dirty="0"/>
                  </a:p>
                </c:rich>
              </c:tx>
              <c:showLegendKey val="0"/>
              <c:showVal val="1"/>
              <c:showCatName val="1"/>
              <c:showSerName val="0"/>
              <c:showPercent val="0"/>
              <c:showBubbleSize val="0"/>
              <c:separator> </c:separator>
              <c:extLst>
                <c:ext xmlns:c15="http://schemas.microsoft.com/office/drawing/2012/chart" uri="{CE6537A1-D6FC-4f65-9D91-7224C49458BB}">
                  <c15:layout>
                    <c:manualLayout>
                      <c:w val="0.4080167809753808"/>
                      <c:h val="0.13309642266657992"/>
                    </c:manualLayout>
                  </c15:layout>
                  <c15:dlblFieldTable/>
                  <c15:showDataLabelsRange val="0"/>
                </c:ext>
                <c:ext xmlns:c16="http://schemas.microsoft.com/office/drawing/2014/chart" uri="{C3380CC4-5D6E-409C-BE32-E72D297353CC}">
                  <c16:uniqueId val="{00000003-0919-4613-90E1-B51F1328209D}"/>
                </c:ext>
              </c:extLst>
            </c:dLbl>
            <c:dLbl>
              <c:idx val="3"/>
              <c:layout>
                <c:manualLayout>
                  <c:x val="-7.9552475312983525E-2"/>
                  <c:y val="-1.1859966811833381E-2"/>
                </c:manualLayout>
              </c:layout>
              <c:tx>
                <c:rich>
                  <a:bodyPr/>
                  <a:lstStyle/>
                  <a:p>
                    <a:fld id="{E2D097EF-4772-4EDC-8513-08A82945E362}" type="CATEGORYNAME">
                      <a:rPr lang="ru-RU" sz="1200"/>
                      <a:pPr/>
                      <a:t>[ИМЯ КАТЕГОРИИ]</a:t>
                    </a:fld>
                    <a:r>
                      <a:rPr lang="ru-RU" sz="1200" baseline="0" dirty="0"/>
                      <a:t> </a:t>
                    </a:r>
                    <a:fld id="{9F8D8E1C-35F1-4A4D-B87B-D4C5168712B6}" type="VALUE">
                      <a:rPr lang="ru-RU" sz="1200" baseline="0"/>
                      <a:pPr/>
                      <a:t>[ЗНАЧЕНИЕ]</a:t>
                    </a:fld>
                    <a:endParaRPr lang="ru-RU" sz="1200" baseline="0" dirty="0"/>
                  </a:p>
                </c:rich>
              </c:tx>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5-0919-4613-90E1-B51F1328209D}"/>
                </c:ext>
              </c:extLst>
            </c:dLbl>
            <c:dLbl>
              <c:idx val="4"/>
              <c:layout>
                <c:manualLayout>
                  <c:x val="-1.7590217733654191E-2"/>
                  <c:y val="2.9770269513931014E-2"/>
                </c:manualLayout>
              </c:layout>
              <c:tx>
                <c:rich>
                  <a:bodyPr/>
                  <a:lstStyle/>
                  <a:p>
                    <a:fld id="{F748131D-F82E-49D6-8334-28CF4228890E}" type="CATEGORYNAME">
                      <a:rPr lang="ru-RU" sz="1200"/>
                      <a:pPr/>
                      <a:t>[ИМЯ КАТЕГОРИИ]</a:t>
                    </a:fld>
                    <a:r>
                      <a:rPr lang="ru-RU" sz="1200" baseline="0" dirty="0"/>
                      <a:t> </a:t>
                    </a:r>
                    <a:fld id="{D66A9C95-3606-4695-BE00-72AFDB0EBFC0}" type="VALUE">
                      <a:rPr lang="ru-RU" sz="1200" baseline="0"/>
                      <a:pPr/>
                      <a:t>[ЗНАЧЕНИЕ]</a:t>
                    </a:fld>
                    <a:endParaRPr lang="ru-RU" sz="1200" baseline="0" dirty="0"/>
                  </a:p>
                </c:rich>
              </c:tx>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15-0919-4613-90E1-B51F1328209D}"/>
                </c:ext>
              </c:extLst>
            </c:dLbl>
            <c:dLbl>
              <c:idx val="5"/>
              <c:layout>
                <c:manualLayout>
                  <c:x val="4.6168550482031988E-8"/>
                  <c:y val="1.4688486550018984E-2"/>
                </c:manualLayout>
              </c:layout>
              <c:tx>
                <c:rich>
                  <a:bodyPr/>
                  <a:lstStyle/>
                  <a:p>
                    <a:fld id="{E686AF5C-941D-477A-BE43-642B2BDC7436}" type="CATEGORYNAME">
                      <a:rPr lang="ru-RU" sz="1200"/>
                      <a:pPr/>
                      <a:t>[ИМЯ КАТЕГОРИИ]</a:t>
                    </a:fld>
                    <a:r>
                      <a:rPr lang="ru-RU" sz="1200" baseline="0" dirty="0"/>
                      <a:t> </a:t>
                    </a:r>
                    <a:fld id="{65379F32-5159-4D8C-8F78-07AC71D7D1B5}" type="VALUE">
                      <a:rPr lang="ru-RU" sz="1200" baseline="0"/>
                      <a:pPr/>
                      <a:t>[ЗНАЧЕНИЕ]</a:t>
                    </a:fld>
                    <a:endParaRPr lang="ru-RU" sz="1200" baseline="0" dirty="0"/>
                  </a:p>
                </c:rich>
              </c:tx>
              <c:showLegendKey val="0"/>
              <c:showVal val="1"/>
              <c:showCatName val="1"/>
              <c:showSerName val="0"/>
              <c:showPercent val="0"/>
              <c:showBubbleSize val="0"/>
              <c:separator> </c:separator>
              <c:extLst>
                <c:ext xmlns:c15="http://schemas.microsoft.com/office/drawing/2012/chart" uri="{CE6537A1-D6FC-4f65-9D91-7224C49458BB}">
                  <c15:layout>
                    <c:manualLayout>
                      <c:w val="0.23004966904997953"/>
                      <c:h val="0.12383901923975803"/>
                    </c:manualLayout>
                  </c15:layout>
                  <c15:dlblFieldTable/>
                  <c15:showDataLabelsRange val="0"/>
                </c:ext>
                <c:ext xmlns:c16="http://schemas.microsoft.com/office/drawing/2014/chart" uri="{C3380CC4-5D6E-409C-BE32-E72D297353CC}">
                  <c16:uniqueId val="{00000016-0919-4613-90E1-B51F1328209D}"/>
                </c:ext>
              </c:extLst>
            </c:dLbl>
            <c:dLbl>
              <c:idx val="6"/>
              <c:layout>
                <c:manualLayout>
                  <c:x val="-4.7199771225598652E-2"/>
                  <c:y val="3.2903593972883727E-2"/>
                </c:manualLayout>
              </c:layout>
              <c:tx>
                <c:rich>
                  <a:bodyPr/>
                  <a:lstStyle/>
                  <a:p>
                    <a:fld id="{B7BAEBEF-BC50-4A13-BC31-216D120DA12C}" type="CATEGORYNAME">
                      <a:rPr lang="ru-RU" sz="1200"/>
                      <a:pPr/>
                      <a:t>[ИМЯ КАТЕГОРИИ]</a:t>
                    </a:fld>
                    <a:r>
                      <a:rPr lang="ru-RU" sz="1200" baseline="0" dirty="0"/>
                      <a:t> </a:t>
                    </a:r>
                    <a:fld id="{1EC4CCA4-4755-4B21-9384-8F5DD3ED3355}" type="VALUE">
                      <a:rPr lang="ru-RU" sz="1200" baseline="0"/>
                      <a:pPr/>
                      <a:t>[ЗНАЧЕНИЕ]</a:t>
                    </a:fld>
                    <a:endParaRPr lang="ru-RU" sz="1200" baseline="0" dirty="0"/>
                  </a:p>
                </c:rich>
              </c:tx>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7-0919-4613-90E1-B51F1328209D}"/>
                </c:ext>
              </c:extLst>
            </c:dLbl>
            <c:dLbl>
              <c:idx val="7"/>
              <c:layout>
                <c:manualLayout>
                  <c:x val="-4.6584898470278947E-2"/>
                  <c:y val="3.2759227717110956E-2"/>
                </c:manualLayout>
              </c:layout>
              <c:tx>
                <c:rich>
                  <a:bodyPr/>
                  <a:lstStyle/>
                  <a:p>
                    <a:fld id="{05272581-FA62-4525-BC8B-E098B450E0E1}" type="CATEGORYNAME">
                      <a:rPr lang="ru-RU" sz="1200"/>
                      <a:pPr/>
                      <a:t>[ИМЯ КАТЕГОРИИ]</a:t>
                    </a:fld>
                    <a:r>
                      <a:rPr lang="ru-RU" sz="1200" baseline="0" dirty="0"/>
                      <a:t> </a:t>
                    </a:r>
                    <a:fld id="{9EF9DB8D-964B-4D08-A8AA-05EEEF1545F7}" type="VALUE">
                      <a:rPr lang="ru-RU" sz="1200" baseline="0"/>
                      <a:pPr/>
                      <a:t>[ЗНАЧЕНИЕ]</a:t>
                    </a:fld>
                    <a:endParaRPr lang="ru-RU" sz="1200" baseline="0" dirty="0"/>
                  </a:p>
                </c:rich>
              </c:tx>
              <c:showLegendKey val="0"/>
              <c:showVal val="1"/>
              <c:showCatName val="1"/>
              <c:showSerName val="0"/>
              <c:showPercent val="0"/>
              <c:showBubbleSize val="0"/>
              <c:separator> </c:separator>
              <c:extLst>
                <c:ext xmlns:c15="http://schemas.microsoft.com/office/drawing/2012/chart" uri="{CE6537A1-D6FC-4f65-9D91-7224C49458BB}">
                  <c15:layout>
                    <c:manualLayout>
                      <c:w val="0.25777286790632919"/>
                      <c:h val="8.4960723302358709E-2"/>
                    </c:manualLayout>
                  </c15:layout>
                  <c15:dlblFieldTable/>
                  <c15:showDataLabelsRange val="0"/>
                </c:ext>
                <c:ext xmlns:c16="http://schemas.microsoft.com/office/drawing/2014/chart" uri="{C3380CC4-5D6E-409C-BE32-E72D297353CC}">
                  <c16:uniqueId val="{00000009-0919-4613-90E1-B51F1328209D}"/>
                </c:ext>
              </c:extLst>
            </c:dLbl>
            <c:dLbl>
              <c:idx val="8"/>
              <c:layout>
                <c:manualLayout>
                  <c:x val="3.0860721210007512E-2"/>
                  <c:y val="-4.5098524533376497E-2"/>
                </c:manualLayout>
              </c:layout>
              <c:tx>
                <c:rich>
                  <a:bodyPr/>
                  <a:lstStyle/>
                  <a:p>
                    <a:fld id="{C20DFDDC-399A-467F-AE64-610DEB047C7B}" type="CATEGORYNAME">
                      <a:rPr lang="ru-RU" sz="1200"/>
                      <a:pPr/>
                      <a:t>[ИМЯ КАТЕГОРИИ]</a:t>
                    </a:fld>
                    <a:r>
                      <a:rPr lang="ru-RU" sz="1200" baseline="0" dirty="0"/>
                      <a:t> </a:t>
                    </a:r>
                    <a:fld id="{2B761A06-FF0F-411B-82E0-EC09446C2FD9}" type="VALUE">
                      <a:rPr lang="ru-RU" sz="1200" baseline="0"/>
                      <a:pPr/>
                      <a:t>[ЗНАЧЕНИЕ]</a:t>
                    </a:fld>
                    <a:endParaRPr lang="ru-RU" sz="1200" baseline="0" dirty="0"/>
                  </a:p>
                </c:rich>
              </c:tx>
              <c:showLegendKey val="0"/>
              <c:showVal val="1"/>
              <c:showCatName val="1"/>
              <c:showSerName val="0"/>
              <c:showPercent val="0"/>
              <c:showBubbleSize val="0"/>
              <c:separator> </c:separator>
              <c:extLst>
                <c:ext xmlns:c15="http://schemas.microsoft.com/office/drawing/2012/chart" uri="{CE6537A1-D6FC-4f65-9D91-7224C49458BB}">
                  <c15:layout>
                    <c:manualLayout>
                      <c:w val="0.27073108730722206"/>
                      <c:h val="8.4960723302358709E-2"/>
                    </c:manualLayout>
                  </c15:layout>
                  <c15:dlblFieldTable/>
                  <c15:showDataLabelsRange val="0"/>
                </c:ext>
                <c:ext xmlns:c16="http://schemas.microsoft.com/office/drawing/2014/chart" uri="{C3380CC4-5D6E-409C-BE32-E72D297353CC}">
                  <c16:uniqueId val="{00000001-76F9-42DF-8BC7-735374D908A7}"/>
                </c:ext>
              </c:extLst>
            </c:dLbl>
            <c:dLbl>
              <c:idx val="9"/>
              <c:layout>
                <c:manualLayout>
                  <c:x val="-1.6969112224019409E-2"/>
                  <c:y val="-3.9988507424982493E-2"/>
                </c:manualLayout>
              </c:layout>
              <c:tx>
                <c:rich>
                  <a:bodyPr/>
                  <a:lstStyle/>
                  <a:p>
                    <a:fld id="{D2E8FF75-BDD8-4581-9E9E-47AB1943F86D}" type="CATEGORYNAME">
                      <a:rPr lang="ru-RU" sz="1200"/>
                      <a:pPr/>
                      <a:t>[ИМЯ КАТЕГОРИИ]</a:t>
                    </a:fld>
                    <a:r>
                      <a:rPr lang="ru-RU" sz="1200" baseline="0" dirty="0"/>
                      <a:t> </a:t>
                    </a:r>
                    <a:fld id="{F1AC9F71-7446-4553-945C-AAC2610F448D}" type="VALUE">
                      <a:rPr lang="ru-RU" sz="1200" baseline="0"/>
                      <a:pPr/>
                      <a:t>[ЗНАЧЕНИЕ]</a:t>
                    </a:fld>
                    <a:endParaRPr lang="ru-RU" sz="1200" baseline="0" dirty="0"/>
                  </a:p>
                </c:rich>
              </c:tx>
              <c:showLegendKey val="0"/>
              <c:showVal val="1"/>
              <c:showCatName val="1"/>
              <c:showSerName val="0"/>
              <c:showPercent val="0"/>
              <c:showBubbleSize val="0"/>
              <c:separator> </c:separator>
              <c:extLst>
                <c:ext xmlns:c15="http://schemas.microsoft.com/office/drawing/2012/chart" uri="{CE6537A1-D6FC-4f65-9D91-7224C49458BB}">
                  <c15:layout>
                    <c:manualLayout>
                      <c:w val="0.21070935342121783"/>
                      <c:h val="8.7886557205693883E-2"/>
                    </c:manualLayout>
                  </c15:layout>
                  <c15:dlblFieldTable/>
                  <c15:showDataLabelsRange val="0"/>
                </c:ext>
                <c:ext xmlns:c16="http://schemas.microsoft.com/office/drawing/2014/chart" uri="{C3380CC4-5D6E-409C-BE32-E72D297353CC}">
                  <c16:uniqueId val="{0000000B-0919-4613-90E1-B51F1328209D}"/>
                </c:ext>
              </c:extLst>
            </c:dLbl>
            <c:dLbl>
              <c:idx val="10"/>
              <c:layout>
                <c:manualLayout>
                  <c:x val="-2.1779505835843288E-2"/>
                  <c:y val="-3.0079328643021496E-2"/>
                </c:manualLayout>
              </c:layout>
              <c:tx>
                <c:rich>
                  <a:bodyPr/>
                  <a:lstStyle/>
                  <a:p>
                    <a:fld id="{C4F95007-B50C-4E9A-A4B1-922A1EA7EA3E}" type="CATEGORYNAME">
                      <a:rPr lang="ru-RU" sz="1200"/>
                      <a:pPr/>
                      <a:t>[ИМЯ КАТЕГОРИИ]</a:t>
                    </a:fld>
                    <a:r>
                      <a:rPr lang="ru-RU" sz="1200" baseline="0" dirty="0"/>
                      <a:t> </a:t>
                    </a:r>
                    <a:fld id="{E5A9074F-E147-4207-BA60-2A5854083990}" type="VALUE">
                      <a:rPr lang="ru-RU" sz="1200" baseline="0"/>
                      <a:pPr/>
                      <a:t>[ЗНАЧЕНИЕ]</a:t>
                    </a:fld>
                    <a:endParaRPr lang="ru-RU" sz="1200" baseline="0" dirty="0"/>
                  </a:p>
                </c:rich>
              </c:tx>
              <c:showLegendKey val="0"/>
              <c:showVal val="1"/>
              <c:showCatName val="1"/>
              <c:showSerName val="0"/>
              <c:showPercent val="0"/>
              <c:showBubbleSize val="0"/>
              <c:separator> </c:separator>
              <c:extLst>
                <c:ext xmlns:c15="http://schemas.microsoft.com/office/drawing/2012/chart" uri="{CE6537A1-D6FC-4f65-9D91-7224C49458BB}">
                  <c15:layout>
                    <c:manualLayout>
                      <c:w val="0.26069052102950402"/>
                      <c:h val="8.7886557205693883E-2"/>
                    </c:manualLayout>
                  </c15:layout>
                  <c15:dlblFieldTable/>
                  <c15:showDataLabelsRange val="0"/>
                </c:ext>
                <c:ext xmlns:c16="http://schemas.microsoft.com/office/drawing/2014/chart" uri="{C3380CC4-5D6E-409C-BE32-E72D297353CC}">
                  <c16:uniqueId val="{0000000D-0919-4613-90E1-B51F1328209D}"/>
                </c:ext>
              </c:extLst>
            </c:dLbl>
            <c:dLbl>
              <c:idx val="11"/>
              <c:layout>
                <c:manualLayout>
                  <c:x val="4.6906785604240537E-3"/>
                  <c:y val="-4.5147781127520313E-3"/>
                </c:manualLayout>
              </c:layout>
              <c:tx>
                <c:rich>
                  <a:bodyPr/>
                  <a:lstStyle/>
                  <a:p>
                    <a:fld id="{FEF77069-4503-4926-93AE-8DEA6D39639E}" type="CATEGORYNAME">
                      <a:rPr lang="ru-RU" sz="1200"/>
                      <a:pPr/>
                      <a:t>[ИМЯ КАТЕГОРИИ]</a:t>
                    </a:fld>
                    <a:r>
                      <a:rPr lang="ru-RU" sz="1200" baseline="0" dirty="0"/>
                      <a:t> </a:t>
                    </a:r>
                    <a:fld id="{1EC2313F-37FF-49FE-ABDE-4E9A75FCADF6}" type="VALUE">
                      <a:rPr lang="ru-RU" sz="1200" baseline="0"/>
                      <a:pPr/>
                      <a:t>[ЗНАЧЕНИЕ]</a:t>
                    </a:fld>
                    <a:endParaRPr lang="ru-RU" sz="1200" baseline="0" dirty="0"/>
                  </a:p>
                </c:rich>
              </c:tx>
              <c:showLegendKey val="0"/>
              <c:showVal val="1"/>
              <c:showCatName val="1"/>
              <c:showSerName val="0"/>
              <c:showPercent val="0"/>
              <c:showBubbleSize val="0"/>
              <c:separator> </c:separator>
              <c:extLst>
                <c:ext xmlns:c15="http://schemas.microsoft.com/office/drawing/2012/chart" uri="{CE6537A1-D6FC-4f65-9D91-7224C49458BB}">
                  <c15:layout>
                    <c:manualLayout>
                      <c:w val="0.17052114044076006"/>
                      <c:h val="9.5156176493278413E-2"/>
                    </c:manualLayout>
                  </c15:layout>
                  <c15:dlblFieldTable/>
                  <c15:showDataLabelsRange val="0"/>
                </c:ext>
                <c:ext xmlns:c16="http://schemas.microsoft.com/office/drawing/2014/chart" uri="{C3380CC4-5D6E-409C-BE32-E72D297353CC}">
                  <c16:uniqueId val="{0000000F-0919-4613-90E1-B51F1328209D}"/>
                </c:ext>
              </c:extLst>
            </c:dLbl>
            <c:dLbl>
              <c:idx val="12"/>
              <c:layout>
                <c:manualLayout>
                  <c:x val="1.9016595100796563E-2"/>
                  <c:y val="-9.0686400566346831E-2"/>
                </c:manualLayout>
              </c:layout>
              <c:tx>
                <c:rich>
                  <a:bodyPr/>
                  <a:lstStyle/>
                  <a:p>
                    <a:fld id="{F9C346C4-02F9-4B3D-BCCA-5DDD3D422FE3}" type="CATEGORYNAME">
                      <a:rPr lang="ru-RU" sz="1200"/>
                      <a:pPr/>
                      <a:t>[ИМЯ КАТЕГОРИИ]</a:t>
                    </a:fld>
                    <a:r>
                      <a:rPr lang="ru-RU" sz="1200" baseline="0" dirty="0"/>
                      <a:t> </a:t>
                    </a:r>
                    <a:fld id="{74679972-852C-4FB3-9B01-1BCD82629BBE}" type="VALUE">
                      <a:rPr lang="ru-RU" sz="1200" baseline="0"/>
                      <a:pPr/>
                      <a:t>[ЗНАЧЕНИЕ]</a:t>
                    </a:fld>
                    <a:endParaRPr lang="ru-RU" sz="1200" baseline="0" dirty="0"/>
                  </a:p>
                </c:rich>
              </c:tx>
              <c:showLegendKey val="0"/>
              <c:showVal val="1"/>
              <c:showCatName val="1"/>
              <c:showSerName val="0"/>
              <c:showPercent val="0"/>
              <c:showBubbleSize val="0"/>
              <c:separator> </c:separator>
              <c:extLst>
                <c:ext xmlns:c15="http://schemas.microsoft.com/office/drawing/2012/chart" uri="{CE6537A1-D6FC-4f65-9D91-7224C49458BB}">
                  <c15:layout>
                    <c:manualLayout>
                      <c:w val="0.22428745841798023"/>
                      <c:h val="0.12810372399936784"/>
                    </c:manualLayout>
                  </c15:layout>
                  <c15:dlblFieldTable/>
                  <c15:showDataLabelsRange val="0"/>
                </c:ext>
                <c:ext xmlns:c16="http://schemas.microsoft.com/office/drawing/2014/chart" uri="{C3380CC4-5D6E-409C-BE32-E72D297353CC}">
                  <c16:uniqueId val="{00000011-0919-4613-90E1-B51F1328209D}"/>
                </c:ext>
              </c:extLst>
            </c:dLbl>
            <c:dLbl>
              <c:idx val="13"/>
              <c:layout>
                <c:manualLayout>
                  <c:x val="5.3631234981947634E-2"/>
                  <c:y val="-1.4738972195456217E-2"/>
                </c:manualLayout>
              </c:layout>
              <c:tx>
                <c:rich>
                  <a:bodyPr/>
                  <a:lstStyle/>
                  <a:p>
                    <a:fld id="{09A3DCB7-2139-4C9E-8A1B-A358188C0686}" type="CATEGORYNAME">
                      <a:rPr lang="ru-RU" sz="1200"/>
                      <a:pPr/>
                      <a:t>[ИМЯ КАТЕГОРИИ]</a:t>
                    </a:fld>
                    <a:r>
                      <a:rPr lang="ru-RU" sz="1200" baseline="0" dirty="0"/>
                      <a:t> </a:t>
                    </a:r>
                    <a:fld id="{93008FE0-C540-40EC-BC6E-4431D7789FD6}" type="VALUE">
                      <a:rPr lang="ru-RU" sz="1200" baseline="0"/>
                      <a:pPr/>
                      <a:t>[ЗНАЧЕНИЕ]</a:t>
                    </a:fld>
                    <a:endParaRPr lang="ru-RU" sz="1200" baseline="0" dirty="0"/>
                  </a:p>
                </c:rich>
              </c:tx>
              <c:showLegendKey val="0"/>
              <c:showVal val="1"/>
              <c:showCatName val="1"/>
              <c:showSerName val="0"/>
              <c:showPercent val="0"/>
              <c:showBubbleSize val="0"/>
              <c:separator> </c:separator>
              <c:extLst>
                <c:ext xmlns:c15="http://schemas.microsoft.com/office/drawing/2012/chart" uri="{CE6537A1-D6FC-4f65-9D91-7224C49458BB}">
                  <c15:layout>
                    <c:manualLayout>
                      <c:w val="0.21490269930947897"/>
                      <c:h val="0.12810372399936784"/>
                    </c:manualLayout>
                  </c15:layout>
                  <c15:dlblFieldTable/>
                  <c15:showDataLabelsRange val="0"/>
                </c:ext>
                <c:ext xmlns:c16="http://schemas.microsoft.com/office/drawing/2014/chart" uri="{C3380CC4-5D6E-409C-BE32-E72D297353CC}">
                  <c16:uniqueId val="{00000013-0919-4613-90E1-B51F1328209D}"/>
                </c:ext>
              </c:extLst>
            </c:dLbl>
            <c:numFmt formatCode="0.0%" sourceLinked="0"/>
            <c:spPr>
              <a:ln w="6350"/>
              <a:effectLst>
                <a:glow rad="63500">
                  <a:schemeClr val="accent1">
                    <a:satMod val="175000"/>
                    <a:alpha val="40000"/>
                  </a:schemeClr>
                </a:glow>
                <a:outerShdw blurRad="50800" dist="50800" dir="5400000" sx="200000" sy="200000" algn="ctr" rotWithShape="0">
                  <a:srgbClr val="000000">
                    <a:alpha val="0"/>
                  </a:srgbClr>
                </a:outerShdw>
              </a:effectLst>
              <a:scene3d>
                <a:camera prst="orthographicFront"/>
                <a:lightRig rig="threePt" dir="t"/>
              </a:scene3d>
            </c:spPr>
            <c:txPr>
              <a:bodyPr rot="0" vert="horz"/>
              <a:lstStyle/>
              <a:p>
                <a:pPr>
                  <a:defRPr>
                    <a:solidFill>
                      <a:schemeClr val="tx1"/>
                    </a:solidFill>
                  </a:defRPr>
                </a:pPr>
                <a:endParaRPr lang="ru-RU"/>
              </a:p>
            </c:txPr>
            <c:showLegendKey val="0"/>
            <c:showVal val="1"/>
            <c:showCatName val="1"/>
            <c:showSerName val="0"/>
            <c:showPercent val="0"/>
            <c:showBubbleSize val="0"/>
            <c:separator> </c:separator>
            <c:showLeaderLines val="1"/>
            <c:extLst>
              <c:ext xmlns:c15="http://schemas.microsoft.com/office/drawing/2012/chart" uri="{CE6537A1-D6FC-4f65-9D91-7224C49458BB}"/>
            </c:extLst>
          </c:dLbls>
          <c:cat>
            <c:strRef>
              <c:f>Лист1!$A$2:$A$15</c:f>
              <c:strCache>
                <c:ptCount val="14"/>
                <c:pt idx="0">
                  <c:v>Общегосударственные вопросы</c:v>
                </c:pt>
                <c:pt idx="1">
                  <c:v>Национальная оборона</c:v>
                </c:pt>
                <c:pt idx="2">
                  <c:v>Национальная безопасность и правоохранительная деятельность</c:v>
                </c:pt>
                <c:pt idx="3">
                  <c:v>Национальная экономика</c:v>
                </c:pt>
                <c:pt idx="4">
                  <c:v>Жилищно-коммунальное хозяйство</c:v>
                </c:pt>
                <c:pt idx="5">
                  <c:v>Охрана окружающей среды</c:v>
                </c:pt>
                <c:pt idx="6">
                  <c:v>Образование</c:v>
                </c:pt>
                <c:pt idx="7">
                  <c:v>Культура, кинематография</c:v>
                </c:pt>
                <c:pt idx="8">
                  <c:v>Средства массовой информации</c:v>
                </c:pt>
                <c:pt idx="9">
                  <c:v>Социальная политика</c:v>
                </c:pt>
                <c:pt idx="10">
                  <c:v>Физическая культура и спорт</c:v>
                </c:pt>
                <c:pt idx="11">
                  <c:v>Здравоохранение</c:v>
                </c:pt>
                <c:pt idx="12">
                  <c:v>Обслуживание государственного долга</c:v>
                </c:pt>
                <c:pt idx="13">
                  <c:v>Межбюджетные трансферты общего характера</c:v>
                </c:pt>
              </c:strCache>
            </c:strRef>
          </c:cat>
          <c:val>
            <c:numRef>
              <c:f>Лист1!$B$2:$B$15</c:f>
              <c:numCache>
                <c:formatCode>0.0%</c:formatCode>
                <c:ptCount val="14"/>
                <c:pt idx="0">
                  <c:v>4.9000000000000002E-2</c:v>
                </c:pt>
                <c:pt idx="1">
                  <c:v>2.3054947625173331E-4</c:v>
                </c:pt>
                <c:pt idx="2">
                  <c:v>0.02</c:v>
                </c:pt>
                <c:pt idx="3">
                  <c:v>0.20499999999999999</c:v>
                </c:pt>
                <c:pt idx="4">
                  <c:v>0.125</c:v>
                </c:pt>
                <c:pt idx="5">
                  <c:v>2.1217234408674006E-3</c:v>
                </c:pt>
                <c:pt idx="6">
                  <c:v>0.188</c:v>
                </c:pt>
                <c:pt idx="7">
                  <c:v>1.2999999999999999E-2</c:v>
                </c:pt>
                <c:pt idx="8">
                  <c:v>0</c:v>
                </c:pt>
                <c:pt idx="9">
                  <c:v>0.157</c:v>
                </c:pt>
                <c:pt idx="10">
                  <c:v>1.7000000000000001E-2</c:v>
                </c:pt>
                <c:pt idx="11">
                  <c:v>0.11899999999999999</c:v>
                </c:pt>
                <c:pt idx="12">
                  <c:v>3.0000000000000001E-3</c:v>
                </c:pt>
                <c:pt idx="13">
                  <c:v>0.10199999999999999</c:v>
                </c:pt>
              </c:numCache>
            </c:numRef>
          </c:val>
          <c:extLst>
            <c:ext xmlns:c16="http://schemas.microsoft.com/office/drawing/2014/chart" uri="{C3380CC4-5D6E-409C-BE32-E72D297353CC}">
              <c16:uniqueId val="{00000017-0919-4613-90E1-B51F1328209D}"/>
            </c:ext>
          </c:extLst>
        </c:ser>
        <c:dLbls>
          <c:showLegendKey val="0"/>
          <c:showVal val="0"/>
          <c:showCatName val="0"/>
          <c:showSerName val="0"/>
          <c:showPercent val="0"/>
          <c:showBubbleSize val="0"/>
          <c:showLeaderLines val="1"/>
        </c:dLbls>
      </c:pie3DChart>
      <c:spPr>
        <a:scene3d>
          <a:camera prst="orthographicFront"/>
          <a:lightRig rig="threePt" dir="t"/>
        </a:scene3d>
        <a:sp3d>
          <a:bevelT prst="angle"/>
        </a:sp3d>
      </c:spPr>
    </c:plotArea>
    <c:plotVisOnly val="1"/>
    <c:dispBlanksAs val="gap"/>
    <c:showDLblsOverMax val="0"/>
  </c:chart>
  <c:spPr>
    <a:scene3d>
      <a:camera prst="orthographicFront"/>
      <a:lightRig rig="threePt" dir="t"/>
    </a:scene3d>
  </c:spPr>
  <c:txPr>
    <a:bodyPr/>
    <a:lstStyle/>
    <a:p>
      <a:pPr>
        <a:defRPr sz="1800"/>
      </a:pPr>
      <a:endParaRPr lang="ru-RU"/>
    </a:p>
  </c:txPr>
  <c:externalData r:id="rId1">
    <c:autoUpdate val="0"/>
  </c:externalData>
  <c:userShapes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withinLinear" id="16">
  <a:schemeClr val="accent3"/>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345">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3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5.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7.jpeg"/><Relationship Id="rId1" Type="http://schemas.openxmlformats.org/officeDocument/2006/relationships/image" Target="../media/image6.png"/><Relationship Id="rId6" Type="http://schemas.openxmlformats.org/officeDocument/2006/relationships/image" Target="../media/image11.jpg"/><Relationship Id="rId11" Type="http://schemas.openxmlformats.org/officeDocument/2006/relationships/image" Target="../media/image16.jpg"/><Relationship Id="rId5" Type="http://schemas.openxmlformats.org/officeDocument/2006/relationships/image" Target="../media/image10.jpeg"/><Relationship Id="rId10" Type="http://schemas.openxmlformats.org/officeDocument/2006/relationships/image" Target="../media/image15.jpeg"/><Relationship Id="rId4" Type="http://schemas.openxmlformats.org/officeDocument/2006/relationships/image" Target="../media/image9.jpg"/><Relationship Id="rId9" Type="http://schemas.openxmlformats.org/officeDocument/2006/relationships/image" Target="../media/image14.jpg"/></Relationships>
</file>

<file path=ppt/diagrams/_rels/data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image" Target="../media/image17.png"/><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diagrams/_rels/drawing5.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7.jpeg"/><Relationship Id="rId1" Type="http://schemas.openxmlformats.org/officeDocument/2006/relationships/image" Target="../media/image6.png"/><Relationship Id="rId6" Type="http://schemas.openxmlformats.org/officeDocument/2006/relationships/image" Target="../media/image11.jpg"/><Relationship Id="rId11" Type="http://schemas.openxmlformats.org/officeDocument/2006/relationships/image" Target="../media/image16.jpg"/><Relationship Id="rId5" Type="http://schemas.openxmlformats.org/officeDocument/2006/relationships/image" Target="../media/image10.jpeg"/><Relationship Id="rId10" Type="http://schemas.openxmlformats.org/officeDocument/2006/relationships/image" Target="../media/image15.jpeg"/><Relationship Id="rId4" Type="http://schemas.openxmlformats.org/officeDocument/2006/relationships/image" Target="../media/image9.jpg"/><Relationship Id="rId9" Type="http://schemas.openxmlformats.org/officeDocument/2006/relationships/image" Target="../media/image14.jpg"/></Relationships>
</file>

<file path=ppt/diagrams/_rels/drawing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image" Target="../media/image17.png"/><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69ED343-9EEF-40F9-822B-DEE18B405F2C}"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ru-RU"/>
        </a:p>
      </dgm:t>
    </dgm:pt>
    <dgm:pt modelId="{FDED86F4-E9DE-4D3F-82E4-32A23B3038A5}">
      <dgm:prSet phldrT="[Текст]" custT="1"/>
      <dgm:spPr>
        <a:solidFill>
          <a:schemeClr val="accent5">
            <a:lumMod val="60000"/>
            <a:lumOff val="40000"/>
          </a:schemeClr>
        </a:solidFill>
      </dgm:spPr>
      <dgm:t>
        <a:bodyPr/>
        <a:lstStyle/>
        <a:p>
          <a:pPr algn="ctr"/>
          <a:endParaRPr lang="ru-RU" sz="1050" b="1" dirty="0">
            <a:solidFill>
              <a:schemeClr val="tx1"/>
            </a:solidFill>
          </a:endParaRPr>
        </a:p>
      </dgm:t>
    </dgm:pt>
    <dgm:pt modelId="{6E14012F-DC81-4A61-8C2F-2C78414394BD}" type="parTrans" cxnId="{637BCA0A-A66D-4CD0-9E3E-71CA1EF6F388}">
      <dgm:prSet/>
      <dgm:spPr/>
      <dgm:t>
        <a:bodyPr/>
        <a:lstStyle/>
        <a:p>
          <a:endParaRPr lang="ru-RU"/>
        </a:p>
      </dgm:t>
    </dgm:pt>
    <dgm:pt modelId="{B4F0C9AB-9369-408E-836E-3F9DDA9156B5}" type="sibTrans" cxnId="{637BCA0A-A66D-4CD0-9E3E-71CA1EF6F388}">
      <dgm:prSet/>
      <dgm:spPr>
        <a:solidFill>
          <a:schemeClr val="accent5">
            <a:lumMod val="60000"/>
            <a:lumOff val="40000"/>
          </a:schemeClr>
        </a:solidFill>
      </dgm:spPr>
      <dgm:t>
        <a:bodyPr/>
        <a:lstStyle/>
        <a:p>
          <a:endParaRPr lang="ru-RU" dirty="0"/>
        </a:p>
      </dgm:t>
    </dgm:pt>
    <dgm:pt modelId="{E304DC4B-6CCC-4250-9F2B-2CCF95E5F8B6}">
      <dgm:prSet phldrT="[Текст]" custT="1"/>
      <dgm:spPr>
        <a:solidFill>
          <a:srgbClr val="FDF591"/>
        </a:solidFill>
      </dgm:spPr>
      <dgm:t>
        <a:bodyPr/>
        <a:lstStyle/>
        <a:p>
          <a:endParaRPr lang="ru-RU" sz="1050" b="1" dirty="0">
            <a:solidFill>
              <a:schemeClr val="tx1"/>
            </a:solidFill>
          </a:endParaRPr>
        </a:p>
      </dgm:t>
    </dgm:pt>
    <dgm:pt modelId="{1CA3E57B-8F75-4D49-8A8C-E6C6649DAC76}" type="parTrans" cxnId="{59816AE0-A959-431D-AD02-BA3C1B4B1573}">
      <dgm:prSet/>
      <dgm:spPr/>
      <dgm:t>
        <a:bodyPr/>
        <a:lstStyle/>
        <a:p>
          <a:endParaRPr lang="ru-RU"/>
        </a:p>
      </dgm:t>
    </dgm:pt>
    <dgm:pt modelId="{23902278-5706-4FA6-9B98-534FAE848A58}" type="sibTrans" cxnId="{59816AE0-A959-431D-AD02-BA3C1B4B1573}">
      <dgm:prSet/>
      <dgm:spPr>
        <a:solidFill>
          <a:schemeClr val="accent3">
            <a:lumMod val="20000"/>
            <a:lumOff val="80000"/>
          </a:schemeClr>
        </a:solidFill>
      </dgm:spPr>
      <dgm:t>
        <a:bodyPr/>
        <a:lstStyle/>
        <a:p>
          <a:endParaRPr lang="ru-RU" dirty="0"/>
        </a:p>
      </dgm:t>
    </dgm:pt>
    <dgm:pt modelId="{AA05B97E-7DC0-4A5C-A5EF-D8AC4C76FE44}">
      <dgm:prSet phldrT="[Текст]" custT="1"/>
      <dgm:spPr>
        <a:solidFill>
          <a:schemeClr val="accent3">
            <a:lumMod val="20000"/>
            <a:lumOff val="80000"/>
          </a:schemeClr>
        </a:solidFill>
      </dgm:spPr>
      <dgm:t>
        <a:bodyPr/>
        <a:lstStyle/>
        <a:p>
          <a:r>
            <a:rPr lang="ru-RU" sz="1050" b="1" dirty="0" smtClean="0">
              <a:solidFill>
                <a:schemeClr val="tx1"/>
              </a:solidFill>
            </a:rPr>
            <a:t>Бюджеты городских округов</a:t>
          </a:r>
          <a:endParaRPr lang="ru-RU" sz="1050" b="1" dirty="0">
            <a:solidFill>
              <a:schemeClr val="tx1"/>
            </a:solidFill>
          </a:endParaRPr>
        </a:p>
      </dgm:t>
    </dgm:pt>
    <dgm:pt modelId="{C79D57F0-6F8B-433B-A6A2-0101D2105F96}" type="parTrans" cxnId="{EBF0ABC9-1D1A-497C-92ED-E921CFF63762}">
      <dgm:prSet/>
      <dgm:spPr/>
      <dgm:t>
        <a:bodyPr/>
        <a:lstStyle/>
        <a:p>
          <a:endParaRPr lang="ru-RU"/>
        </a:p>
      </dgm:t>
    </dgm:pt>
    <dgm:pt modelId="{17FAD144-7B63-41AC-A0F6-926E0CD93D7F}" type="sibTrans" cxnId="{EBF0ABC9-1D1A-497C-92ED-E921CFF63762}">
      <dgm:prSet/>
      <dgm:spPr>
        <a:solidFill>
          <a:schemeClr val="accent3">
            <a:lumMod val="20000"/>
            <a:lumOff val="80000"/>
          </a:schemeClr>
        </a:solidFill>
      </dgm:spPr>
      <dgm:t>
        <a:bodyPr/>
        <a:lstStyle/>
        <a:p>
          <a:endParaRPr lang="ru-RU" dirty="0"/>
        </a:p>
      </dgm:t>
    </dgm:pt>
    <dgm:pt modelId="{079DCC04-FA0F-4CEE-9946-604A65C5573F}">
      <dgm:prSet phldrT="[Текст]" custT="1"/>
      <dgm:spPr>
        <a:solidFill>
          <a:srgbClr val="FDF591"/>
        </a:solidFill>
      </dgm:spPr>
      <dgm:t>
        <a:bodyPr/>
        <a:lstStyle/>
        <a:p>
          <a:r>
            <a:rPr lang="ru-RU" sz="1050" b="1" dirty="0" smtClean="0">
              <a:solidFill>
                <a:schemeClr val="tx1"/>
              </a:solidFill>
            </a:rPr>
            <a:t>Бюджеты субъектов РФ</a:t>
          </a:r>
          <a:endParaRPr lang="ru-RU" sz="1050" b="1" dirty="0">
            <a:solidFill>
              <a:schemeClr val="tx1"/>
            </a:solidFill>
          </a:endParaRPr>
        </a:p>
      </dgm:t>
    </dgm:pt>
    <dgm:pt modelId="{6C16982F-60D9-490F-831E-E96BB78FA268}" type="parTrans" cxnId="{31CDFCE6-F1E1-4251-9E74-7512BE994C0B}">
      <dgm:prSet/>
      <dgm:spPr/>
      <dgm:t>
        <a:bodyPr/>
        <a:lstStyle/>
        <a:p>
          <a:endParaRPr lang="ru-RU"/>
        </a:p>
      </dgm:t>
    </dgm:pt>
    <dgm:pt modelId="{57383DED-D7B7-4797-8835-3977B593163B}" type="sibTrans" cxnId="{31CDFCE6-F1E1-4251-9E74-7512BE994C0B}">
      <dgm:prSet/>
      <dgm:spPr>
        <a:solidFill>
          <a:srgbClr val="FDF591"/>
        </a:solidFill>
      </dgm:spPr>
      <dgm:t>
        <a:bodyPr/>
        <a:lstStyle/>
        <a:p>
          <a:endParaRPr lang="ru-RU" dirty="0"/>
        </a:p>
      </dgm:t>
    </dgm:pt>
    <dgm:pt modelId="{4CC20C03-E59A-4D06-9C3F-D6EEA2518EE1}">
      <dgm:prSet phldrT="[Текст]" custT="1"/>
      <dgm:spPr>
        <a:solidFill>
          <a:schemeClr val="accent3">
            <a:lumMod val="20000"/>
            <a:lumOff val="80000"/>
          </a:schemeClr>
        </a:solidFill>
      </dgm:spPr>
      <dgm:t>
        <a:bodyPr/>
        <a:lstStyle/>
        <a:p>
          <a:r>
            <a:rPr lang="ru-RU" sz="1050" b="1" dirty="0" smtClean="0">
              <a:solidFill>
                <a:schemeClr val="tx1"/>
              </a:solidFill>
            </a:rPr>
            <a:t>Бюджеты городских и сельских поселений</a:t>
          </a:r>
          <a:endParaRPr lang="ru-RU" sz="1050" b="1" dirty="0">
            <a:solidFill>
              <a:schemeClr val="tx1"/>
            </a:solidFill>
          </a:endParaRPr>
        </a:p>
      </dgm:t>
    </dgm:pt>
    <dgm:pt modelId="{EF939EE5-5E57-4387-ADA8-11DE6DD62B76}" type="parTrans" cxnId="{645D4623-D725-407B-9592-F76AFCD3A6DC}">
      <dgm:prSet/>
      <dgm:spPr/>
      <dgm:t>
        <a:bodyPr/>
        <a:lstStyle/>
        <a:p>
          <a:endParaRPr lang="ru-RU"/>
        </a:p>
      </dgm:t>
    </dgm:pt>
    <dgm:pt modelId="{06AC661F-636E-43CC-BFE2-665D8B26442F}" type="sibTrans" cxnId="{645D4623-D725-407B-9592-F76AFCD3A6DC}">
      <dgm:prSet/>
      <dgm:spPr>
        <a:solidFill>
          <a:schemeClr val="accent3">
            <a:lumMod val="20000"/>
            <a:lumOff val="80000"/>
          </a:schemeClr>
        </a:solidFill>
      </dgm:spPr>
      <dgm:t>
        <a:bodyPr/>
        <a:lstStyle/>
        <a:p>
          <a:endParaRPr lang="ru-RU" dirty="0"/>
        </a:p>
      </dgm:t>
    </dgm:pt>
    <dgm:pt modelId="{60F2CFAA-733F-4879-9A69-E7858C0EFF9E}" type="pres">
      <dgm:prSet presAssocID="{F69ED343-9EEF-40F9-822B-DEE18B405F2C}" presName="Name0" presStyleCnt="0">
        <dgm:presLayoutVars>
          <dgm:chMax/>
          <dgm:chPref/>
          <dgm:dir/>
          <dgm:animLvl val="lvl"/>
        </dgm:presLayoutVars>
      </dgm:prSet>
      <dgm:spPr/>
      <dgm:t>
        <a:bodyPr/>
        <a:lstStyle/>
        <a:p>
          <a:endParaRPr lang="ru-RU"/>
        </a:p>
      </dgm:t>
    </dgm:pt>
    <dgm:pt modelId="{B14A0769-124A-43F7-92CC-D65FE6EB81ED}" type="pres">
      <dgm:prSet presAssocID="{FDED86F4-E9DE-4D3F-82E4-32A23B3038A5}" presName="composite" presStyleCnt="0"/>
      <dgm:spPr/>
    </dgm:pt>
    <dgm:pt modelId="{218652FF-822E-4BF0-9264-455C13913306}" type="pres">
      <dgm:prSet presAssocID="{FDED86F4-E9DE-4D3F-82E4-32A23B3038A5}" presName="Parent1" presStyleLbl="node1" presStyleIdx="0" presStyleCnt="10" custLinFactX="-100000" custLinFactNeighborX="-119367" custLinFactNeighborY="-633">
        <dgm:presLayoutVars>
          <dgm:chMax val="1"/>
          <dgm:chPref val="1"/>
          <dgm:bulletEnabled val="1"/>
        </dgm:presLayoutVars>
      </dgm:prSet>
      <dgm:spPr/>
      <dgm:t>
        <a:bodyPr/>
        <a:lstStyle/>
        <a:p>
          <a:endParaRPr lang="ru-RU"/>
        </a:p>
      </dgm:t>
    </dgm:pt>
    <dgm:pt modelId="{CEAC4974-E1B8-4001-9DAC-416D466611D2}" type="pres">
      <dgm:prSet presAssocID="{FDED86F4-E9DE-4D3F-82E4-32A23B3038A5}" presName="Childtext1" presStyleLbl="revTx" presStyleIdx="0" presStyleCnt="5">
        <dgm:presLayoutVars>
          <dgm:chMax val="0"/>
          <dgm:chPref val="0"/>
          <dgm:bulletEnabled val="1"/>
        </dgm:presLayoutVars>
      </dgm:prSet>
      <dgm:spPr/>
      <dgm:t>
        <a:bodyPr/>
        <a:lstStyle/>
        <a:p>
          <a:endParaRPr lang="ru-RU"/>
        </a:p>
      </dgm:t>
    </dgm:pt>
    <dgm:pt modelId="{32C78104-80BA-4B04-BEA0-880EE4FD4C6E}" type="pres">
      <dgm:prSet presAssocID="{FDED86F4-E9DE-4D3F-82E4-32A23B3038A5}" presName="BalanceSpacing" presStyleCnt="0"/>
      <dgm:spPr/>
    </dgm:pt>
    <dgm:pt modelId="{993D9D24-7676-4586-873B-9DD416F3550F}" type="pres">
      <dgm:prSet presAssocID="{FDED86F4-E9DE-4D3F-82E4-32A23B3038A5}" presName="BalanceSpacing1" presStyleCnt="0"/>
      <dgm:spPr/>
    </dgm:pt>
    <dgm:pt modelId="{39A1A935-8E4F-4DDB-81BA-9B48D4D4D33F}" type="pres">
      <dgm:prSet presAssocID="{B4F0C9AB-9369-408E-836E-3F9DDA9156B5}" presName="Accent1Text" presStyleLbl="node1" presStyleIdx="1" presStyleCnt="10" custLinFactNeighborX="2169" custLinFactNeighborY="-633"/>
      <dgm:spPr/>
      <dgm:t>
        <a:bodyPr/>
        <a:lstStyle/>
        <a:p>
          <a:endParaRPr lang="ru-RU"/>
        </a:p>
      </dgm:t>
    </dgm:pt>
    <dgm:pt modelId="{A4CDB330-CB4D-457C-AF16-63BC7F857884}" type="pres">
      <dgm:prSet presAssocID="{B4F0C9AB-9369-408E-836E-3F9DDA9156B5}" presName="spaceBetweenRectangles" presStyleCnt="0"/>
      <dgm:spPr/>
    </dgm:pt>
    <dgm:pt modelId="{C62CBED7-C126-4CEC-80A3-E3C4D85609D8}" type="pres">
      <dgm:prSet presAssocID="{E304DC4B-6CCC-4250-9F2B-2CCF95E5F8B6}" presName="composite" presStyleCnt="0"/>
      <dgm:spPr/>
    </dgm:pt>
    <dgm:pt modelId="{6A1006A4-64FA-4BFE-ACB3-E35E845E614F}" type="pres">
      <dgm:prSet presAssocID="{E304DC4B-6CCC-4250-9F2B-2CCF95E5F8B6}" presName="Parent1" presStyleLbl="node1" presStyleIdx="2" presStyleCnt="10" custLinFactX="12846" custLinFactNeighborX="100000" custLinFactNeighborY="-588">
        <dgm:presLayoutVars>
          <dgm:chMax val="1"/>
          <dgm:chPref val="1"/>
          <dgm:bulletEnabled val="1"/>
        </dgm:presLayoutVars>
      </dgm:prSet>
      <dgm:spPr/>
      <dgm:t>
        <a:bodyPr/>
        <a:lstStyle/>
        <a:p>
          <a:endParaRPr lang="ru-RU"/>
        </a:p>
      </dgm:t>
    </dgm:pt>
    <dgm:pt modelId="{F7925292-25A7-4B03-B38B-82B74497C00D}" type="pres">
      <dgm:prSet presAssocID="{E304DC4B-6CCC-4250-9F2B-2CCF95E5F8B6}" presName="Childtext1" presStyleLbl="revTx" presStyleIdx="1" presStyleCnt="5">
        <dgm:presLayoutVars>
          <dgm:chMax val="0"/>
          <dgm:chPref val="0"/>
          <dgm:bulletEnabled val="1"/>
        </dgm:presLayoutVars>
      </dgm:prSet>
      <dgm:spPr/>
      <dgm:t>
        <a:bodyPr/>
        <a:lstStyle/>
        <a:p>
          <a:endParaRPr lang="ru-RU"/>
        </a:p>
      </dgm:t>
    </dgm:pt>
    <dgm:pt modelId="{FC63FF04-89A5-4294-9477-B51FE17AEBD5}" type="pres">
      <dgm:prSet presAssocID="{E304DC4B-6CCC-4250-9F2B-2CCF95E5F8B6}" presName="BalanceSpacing" presStyleCnt="0"/>
      <dgm:spPr/>
    </dgm:pt>
    <dgm:pt modelId="{6CA18A08-8B54-4C84-BB8E-CA630EDC3ADE}" type="pres">
      <dgm:prSet presAssocID="{E304DC4B-6CCC-4250-9F2B-2CCF95E5F8B6}" presName="BalanceSpacing1" presStyleCnt="0"/>
      <dgm:spPr/>
    </dgm:pt>
    <dgm:pt modelId="{4CA697DE-3F80-4DB5-81FB-B66D02568C75}" type="pres">
      <dgm:prSet presAssocID="{23902278-5706-4FA6-9B98-534FAE848A58}" presName="Accent1Text" presStyleLbl="node1" presStyleIdx="3" presStyleCnt="10" custLinFactX="-100000" custLinFactNeighborX="-174168" custLinFactNeighborY="84991"/>
      <dgm:spPr/>
      <dgm:t>
        <a:bodyPr/>
        <a:lstStyle/>
        <a:p>
          <a:endParaRPr lang="ru-RU"/>
        </a:p>
      </dgm:t>
    </dgm:pt>
    <dgm:pt modelId="{17F73282-DF90-4CD9-875F-AB0AF123626E}" type="pres">
      <dgm:prSet presAssocID="{23902278-5706-4FA6-9B98-534FAE848A58}" presName="spaceBetweenRectangles" presStyleCnt="0"/>
      <dgm:spPr/>
    </dgm:pt>
    <dgm:pt modelId="{0C2D27DA-6CD1-4AD0-AA6A-04253937B8C8}" type="pres">
      <dgm:prSet presAssocID="{AA05B97E-7DC0-4A5C-A5EF-D8AC4C76FE44}" presName="composite" presStyleCnt="0"/>
      <dgm:spPr/>
    </dgm:pt>
    <dgm:pt modelId="{F5CDFF08-5FFB-410E-AB6F-1BE7C690AF6A}" type="pres">
      <dgm:prSet presAssocID="{AA05B97E-7DC0-4A5C-A5EF-D8AC4C76FE44}" presName="Parent1" presStyleLbl="node1" presStyleIdx="4" presStyleCnt="10" custLinFactX="-5481" custLinFactNeighborX="-100000" custLinFactNeighborY="0">
        <dgm:presLayoutVars>
          <dgm:chMax val="1"/>
          <dgm:chPref val="1"/>
          <dgm:bulletEnabled val="1"/>
        </dgm:presLayoutVars>
      </dgm:prSet>
      <dgm:spPr/>
      <dgm:t>
        <a:bodyPr/>
        <a:lstStyle/>
        <a:p>
          <a:endParaRPr lang="ru-RU"/>
        </a:p>
      </dgm:t>
    </dgm:pt>
    <dgm:pt modelId="{FBF36198-A96E-485E-9C3E-EDEFA326A8B9}" type="pres">
      <dgm:prSet presAssocID="{AA05B97E-7DC0-4A5C-A5EF-D8AC4C76FE44}" presName="Childtext1" presStyleLbl="revTx" presStyleIdx="2" presStyleCnt="5">
        <dgm:presLayoutVars>
          <dgm:chMax val="0"/>
          <dgm:chPref val="0"/>
          <dgm:bulletEnabled val="1"/>
        </dgm:presLayoutVars>
      </dgm:prSet>
      <dgm:spPr/>
      <dgm:t>
        <a:bodyPr/>
        <a:lstStyle/>
        <a:p>
          <a:endParaRPr lang="ru-RU"/>
        </a:p>
      </dgm:t>
    </dgm:pt>
    <dgm:pt modelId="{5BA7ACBA-6880-4050-B5E1-CE9B0A5404C0}" type="pres">
      <dgm:prSet presAssocID="{AA05B97E-7DC0-4A5C-A5EF-D8AC4C76FE44}" presName="BalanceSpacing" presStyleCnt="0"/>
      <dgm:spPr/>
    </dgm:pt>
    <dgm:pt modelId="{7C3A8373-2B2D-4288-8E04-C6DDEBDFBC24}" type="pres">
      <dgm:prSet presAssocID="{AA05B97E-7DC0-4A5C-A5EF-D8AC4C76FE44}" presName="BalanceSpacing1" presStyleCnt="0"/>
      <dgm:spPr/>
    </dgm:pt>
    <dgm:pt modelId="{8337169B-180E-456D-9A36-373832D96C16}" type="pres">
      <dgm:prSet presAssocID="{17FAD144-7B63-41AC-A0F6-926E0CD93D7F}" presName="Accent1Text" presStyleLbl="node1" presStyleIdx="5" presStyleCnt="10" custLinFactX="11365" custLinFactNeighborX="100000" custLinFactNeighborY="0"/>
      <dgm:spPr/>
      <dgm:t>
        <a:bodyPr/>
        <a:lstStyle/>
        <a:p>
          <a:endParaRPr lang="ru-RU"/>
        </a:p>
      </dgm:t>
    </dgm:pt>
    <dgm:pt modelId="{E417951B-8123-4B4B-ABDE-77F57AE6FCCF}" type="pres">
      <dgm:prSet presAssocID="{17FAD144-7B63-41AC-A0F6-926E0CD93D7F}" presName="spaceBetweenRectangles" presStyleCnt="0"/>
      <dgm:spPr/>
    </dgm:pt>
    <dgm:pt modelId="{97F7AD93-B425-4CCC-852B-69A81F9FC94A}" type="pres">
      <dgm:prSet presAssocID="{079DCC04-FA0F-4CEE-9946-604A65C5573F}" presName="composite" presStyleCnt="0"/>
      <dgm:spPr/>
    </dgm:pt>
    <dgm:pt modelId="{49D356EF-7243-4060-8C2B-EBC7E509ADD3}" type="pres">
      <dgm:prSet presAssocID="{079DCC04-FA0F-4CEE-9946-604A65C5573F}" presName="Parent1" presStyleLbl="node1" presStyleIdx="6" presStyleCnt="10" custLinFactX="-6989" custLinFactY="-70144" custLinFactNeighborX="-100000" custLinFactNeighborY="-100000">
        <dgm:presLayoutVars>
          <dgm:chMax val="1"/>
          <dgm:chPref val="1"/>
          <dgm:bulletEnabled val="1"/>
        </dgm:presLayoutVars>
      </dgm:prSet>
      <dgm:spPr/>
      <dgm:t>
        <a:bodyPr/>
        <a:lstStyle/>
        <a:p>
          <a:endParaRPr lang="ru-RU"/>
        </a:p>
      </dgm:t>
    </dgm:pt>
    <dgm:pt modelId="{AAF63184-6EA5-4416-B3DD-57FBFC0197F5}" type="pres">
      <dgm:prSet presAssocID="{079DCC04-FA0F-4CEE-9946-604A65C5573F}" presName="Childtext1" presStyleLbl="revTx" presStyleIdx="3" presStyleCnt="5">
        <dgm:presLayoutVars>
          <dgm:chMax val="0"/>
          <dgm:chPref val="0"/>
          <dgm:bulletEnabled val="1"/>
        </dgm:presLayoutVars>
      </dgm:prSet>
      <dgm:spPr/>
    </dgm:pt>
    <dgm:pt modelId="{4A05C851-080A-4FDA-89AD-F19F39EC6F91}" type="pres">
      <dgm:prSet presAssocID="{079DCC04-FA0F-4CEE-9946-604A65C5573F}" presName="BalanceSpacing" presStyleCnt="0"/>
      <dgm:spPr/>
    </dgm:pt>
    <dgm:pt modelId="{8D9AE5B4-764B-4DBF-92F8-77063846AD52}" type="pres">
      <dgm:prSet presAssocID="{079DCC04-FA0F-4CEE-9946-604A65C5573F}" presName="BalanceSpacing1" presStyleCnt="0"/>
      <dgm:spPr/>
    </dgm:pt>
    <dgm:pt modelId="{CA64E890-67F7-4554-823F-AB3A1D49FE44}" type="pres">
      <dgm:prSet presAssocID="{57383DED-D7B7-4797-8835-3977B593163B}" presName="Accent1Text" presStyleLbl="node1" presStyleIdx="7" presStyleCnt="10" custLinFactX="-6611" custLinFactY="-68735" custLinFactNeighborX="-100000" custLinFactNeighborY="-100000"/>
      <dgm:spPr/>
      <dgm:t>
        <a:bodyPr/>
        <a:lstStyle/>
        <a:p>
          <a:endParaRPr lang="ru-RU"/>
        </a:p>
      </dgm:t>
    </dgm:pt>
    <dgm:pt modelId="{E4DA7B6D-D708-4F78-A96F-830635D8D8C0}" type="pres">
      <dgm:prSet presAssocID="{57383DED-D7B7-4797-8835-3977B593163B}" presName="spaceBetweenRectangles" presStyleCnt="0"/>
      <dgm:spPr/>
    </dgm:pt>
    <dgm:pt modelId="{050ED0CF-986A-411C-922F-81D9DCE98A23}" type="pres">
      <dgm:prSet presAssocID="{4CC20C03-E59A-4D06-9C3F-D6EEA2518EE1}" presName="composite" presStyleCnt="0"/>
      <dgm:spPr/>
    </dgm:pt>
    <dgm:pt modelId="{6115FC19-E7FC-4588-B22F-B9408DE1EE3A}" type="pres">
      <dgm:prSet presAssocID="{4CC20C03-E59A-4D06-9C3F-D6EEA2518EE1}" presName="Parent1" presStyleLbl="node1" presStyleIdx="8" presStyleCnt="10" custLinFactNeighborX="-49707" custLinFactNeighborY="-84810">
        <dgm:presLayoutVars>
          <dgm:chMax val="1"/>
          <dgm:chPref val="1"/>
          <dgm:bulletEnabled val="1"/>
        </dgm:presLayoutVars>
      </dgm:prSet>
      <dgm:spPr/>
      <dgm:t>
        <a:bodyPr/>
        <a:lstStyle/>
        <a:p>
          <a:endParaRPr lang="ru-RU"/>
        </a:p>
      </dgm:t>
    </dgm:pt>
    <dgm:pt modelId="{87B061FF-FBB7-43D7-89F0-3B5ECEEF47FD}" type="pres">
      <dgm:prSet presAssocID="{4CC20C03-E59A-4D06-9C3F-D6EEA2518EE1}" presName="Childtext1" presStyleLbl="revTx" presStyleIdx="4" presStyleCnt="5">
        <dgm:presLayoutVars>
          <dgm:chMax val="0"/>
          <dgm:chPref val="0"/>
          <dgm:bulletEnabled val="1"/>
        </dgm:presLayoutVars>
      </dgm:prSet>
      <dgm:spPr/>
    </dgm:pt>
    <dgm:pt modelId="{83862DAC-4857-4C88-AC7C-07063D742D16}" type="pres">
      <dgm:prSet presAssocID="{4CC20C03-E59A-4D06-9C3F-D6EEA2518EE1}" presName="BalanceSpacing" presStyleCnt="0"/>
      <dgm:spPr/>
    </dgm:pt>
    <dgm:pt modelId="{785C603F-45A7-4E39-9F67-D5BE3081B53D}" type="pres">
      <dgm:prSet presAssocID="{4CC20C03-E59A-4D06-9C3F-D6EEA2518EE1}" presName="BalanceSpacing1" presStyleCnt="0"/>
      <dgm:spPr/>
    </dgm:pt>
    <dgm:pt modelId="{C709B7BB-4112-4C7C-96A2-E689DFD2B964}" type="pres">
      <dgm:prSet presAssocID="{06AC661F-636E-43CC-BFE2-665D8B26442F}" presName="Accent1Text" presStyleLbl="node1" presStyleIdx="9" presStyleCnt="10" custLinFactX="66793" custLinFactNeighborX="100000" custLinFactNeighborY="-84254"/>
      <dgm:spPr/>
      <dgm:t>
        <a:bodyPr/>
        <a:lstStyle/>
        <a:p>
          <a:endParaRPr lang="ru-RU"/>
        </a:p>
      </dgm:t>
    </dgm:pt>
  </dgm:ptLst>
  <dgm:cxnLst>
    <dgm:cxn modelId="{7F3DB249-1E99-4CDD-98CD-89E06F7C9EE2}" type="presOf" srcId="{57383DED-D7B7-4797-8835-3977B593163B}" destId="{CA64E890-67F7-4554-823F-AB3A1D49FE44}" srcOrd="0" destOrd="0" presId="urn:microsoft.com/office/officeart/2008/layout/AlternatingHexagons"/>
    <dgm:cxn modelId="{D0C93271-6786-4C72-94B2-CD81327F1F1D}" type="presOf" srcId="{AA05B97E-7DC0-4A5C-A5EF-D8AC4C76FE44}" destId="{F5CDFF08-5FFB-410E-AB6F-1BE7C690AF6A}" srcOrd="0" destOrd="0" presId="urn:microsoft.com/office/officeart/2008/layout/AlternatingHexagons"/>
    <dgm:cxn modelId="{84621F71-B77A-4E4F-A97E-445C36BB5D1B}" type="presOf" srcId="{FDED86F4-E9DE-4D3F-82E4-32A23B3038A5}" destId="{218652FF-822E-4BF0-9264-455C13913306}" srcOrd="0" destOrd="0" presId="urn:microsoft.com/office/officeart/2008/layout/AlternatingHexagons"/>
    <dgm:cxn modelId="{0AFB278C-5FB3-4F11-9BB0-E12E0C9077C0}" type="presOf" srcId="{06AC661F-636E-43CC-BFE2-665D8B26442F}" destId="{C709B7BB-4112-4C7C-96A2-E689DFD2B964}" srcOrd="0" destOrd="0" presId="urn:microsoft.com/office/officeart/2008/layout/AlternatingHexagons"/>
    <dgm:cxn modelId="{FED1C19A-5BED-4B05-900B-34364BF99601}" type="presOf" srcId="{079DCC04-FA0F-4CEE-9946-604A65C5573F}" destId="{49D356EF-7243-4060-8C2B-EBC7E509ADD3}" srcOrd="0" destOrd="0" presId="urn:microsoft.com/office/officeart/2008/layout/AlternatingHexagons"/>
    <dgm:cxn modelId="{A67B8E73-2CB3-49BB-B50A-D4BF9BE79903}" type="presOf" srcId="{F69ED343-9EEF-40F9-822B-DEE18B405F2C}" destId="{60F2CFAA-733F-4879-9A69-E7858C0EFF9E}" srcOrd="0" destOrd="0" presId="urn:microsoft.com/office/officeart/2008/layout/AlternatingHexagons"/>
    <dgm:cxn modelId="{9987C5F4-701C-4142-92B0-784C84B08B53}" type="presOf" srcId="{4CC20C03-E59A-4D06-9C3F-D6EEA2518EE1}" destId="{6115FC19-E7FC-4588-B22F-B9408DE1EE3A}" srcOrd="0" destOrd="0" presId="urn:microsoft.com/office/officeart/2008/layout/AlternatingHexagons"/>
    <dgm:cxn modelId="{8CB176E1-89E8-4C05-B00A-8B5A793B1E0A}" type="presOf" srcId="{E304DC4B-6CCC-4250-9F2B-2CCF95E5F8B6}" destId="{6A1006A4-64FA-4BFE-ACB3-E35E845E614F}" srcOrd="0" destOrd="0" presId="urn:microsoft.com/office/officeart/2008/layout/AlternatingHexagons"/>
    <dgm:cxn modelId="{EBF0ABC9-1D1A-497C-92ED-E921CFF63762}" srcId="{F69ED343-9EEF-40F9-822B-DEE18B405F2C}" destId="{AA05B97E-7DC0-4A5C-A5EF-D8AC4C76FE44}" srcOrd="2" destOrd="0" parTransId="{C79D57F0-6F8B-433B-A6A2-0101D2105F96}" sibTransId="{17FAD144-7B63-41AC-A0F6-926E0CD93D7F}"/>
    <dgm:cxn modelId="{59816AE0-A959-431D-AD02-BA3C1B4B1573}" srcId="{F69ED343-9EEF-40F9-822B-DEE18B405F2C}" destId="{E304DC4B-6CCC-4250-9F2B-2CCF95E5F8B6}" srcOrd="1" destOrd="0" parTransId="{1CA3E57B-8F75-4D49-8A8C-E6C6649DAC76}" sibTransId="{23902278-5706-4FA6-9B98-534FAE848A58}"/>
    <dgm:cxn modelId="{645D4623-D725-407B-9592-F76AFCD3A6DC}" srcId="{F69ED343-9EEF-40F9-822B-DEE18B405F2C}" destId="{4CC20C03-E59A-4D06-9C3F-D6EEA2518EE1}" srcOrd="4" destOrd="0" parTransId="{EF939EE5-5E57-4387-ADA8-11DE6DD62B76}" sibTransId="{06AC661F-636E-43CC-BFE2-665D8B26442F}"/>
    <dgm:cxn modelId="{31CDFCE6-F1E1-4251-9E74-7512BE994C0B}" srcId="{F69ED343-9EEF-40F9-822B-DEE18B405F2C}" destId="{079DCC04-FA0F-4CEE-9946-604A65C5573F}" srcOrd="3" destOrd="0" parTransId="{6C16982F-60D9-490F-831E-E96BB78FA268}" sibTransId="{57383DED-D7B7-4797-8835-3977B593163B}"/>
    <dgm:cxn modelId="{637BCA0A-A66D-4CD0-9E3E-71CA1EF6F388}" srcId="{F69ED343-9EEF-40F9-822B-DEE18B405F2C}" destId="{FDED86F4-E9DE-4D3F-82E4-32A23B3038A5}" srcOrd="0" destOrd="0" parTransId="{6E14012F-DC81-4A61-8C2F-2C78414394BD}" sibTransId="{B4F0C9AB-9369-408E-836E-3F9DDA9156B5}"/>
    <dgm:cxn modelId="{CA458C8A-DE00-4367-ACFB-9B26F6A656ED}" type="presOf" srcId="{17FAD144-7B63-41AC-A0F6-926E0CD93D7F}" destId="{8337169B-180E-456D-9A36-373832D96C16}" srcOrd="0" destOrd="0" presId="urn:microsoft.com/office/officeart/2008/layout/AlternatingHexagons"/>
    <dgm:cxn modelId="{B0F8DDBC-8983-40E6-A517-5802FCDFBD40}" type="presOf" srcId="{23902278-5706-4FA6-9B98-534FAE848A58}" destId="{4CA697DE-3F80-4DB5-81FB-B66D02568C75}" srcOrd="0" destOrd="0" presId="urn:microsoft.com/office/officeart/2008/layout/AlternatingHexagons"/>
    <dgm:cxn modelId="{0FBDEBE7-E299-4802-9379-A8F175973080}" type="presOf" srcId="{B4F0C9AB-9369-408E-836E-3F9DDA9156B5}" destId="{39A1A935-8E4F-4DDB-81BA-9B48D4D4D33F}" srcOrd="0" destOrd="0" presId="urn:microsoft.com/office/officeart/2008/layout/AlternatingHexagons"/>
    <dgm:cxn modelId="{5BCC12FA-FFB8-442F-BBAE-6B4D7F6963B8}" type="presParOf" srcId="{60F2CFAA-733F-4879-9A69-E7858C0EFF9E}" destId="{B14A0769-124A-43F7-92CC-D65FE6EB81ED}" srcOrd="0" destOrd="0" presId="urn:microsoft.com/office/officeart/2008/layout/AlternatingHexagons"/>
    <dgm:cxn modelId="{9DC05DE1-BA26-4552-A59F-64F2A96CE85D}" type="presParOf" srcId="{B14A0769-124A-43F7-92CC-D65FE6EB81ED}" destId="{218652FF-822E-4BF0-9264-455C13913306}" srcOrd="0" destOrd="0" presId="urn:microsoft.com/office/officeart/2008/layout/AlternatingHexagons"/>
    <dgm:cxn modelId="{F10E3EE3-08A9-4C23-BFCD-9BB37C1A601D}" type="presParOf" srcId="{B14A0769-124A-43F7-92CC-D65FE6EB81ED}" destId="{CEAC4974-E1B8-4001-9DAC-416D466611D2}" srcOrd="1" destOrd="0" presId="urn:microsoft.com/office/officeart/2008/layout/AlternatingHexagons"/>
    <dgm:cxn modelId="{1F711DCF-81AF-4178-B998-120DA19513D6}" type="presParOf" srcId="{B14A0769-124A-43F7-92CC-D65FE6EB81ED}" destId="{32C78104-80BA-4B04-BEA0-880EE4FD4C6E}" srcOrd="2" destOrd="0" presId="urn:microsoft.com/office/officeart/2008/layout/AlternatingHexagons"/>
    <dgm:cxn modelId="{46FA75EF-01D6-4E51-B848-84BC9C381C03}" type="presParOf" srcId="{B14A0769-124A-43F7-92CC-D65FE6EB81ED}" destId="{993D9D24-7676-4586-873B-9DD416F3550F}" srcOrd="3" destOrd="0" presId="urn:microsoft.com/office/officeart/2008/layout/AlternatingHexagons"/>
    <dgm:cxn modelId="{95AC9B55-36AF-4731-AD2D-BB98EE44DC5F}" type="presParOf" srcId="{B14A0769-124A-43F7-92CC-D65FE6EB81ED}" destId="{39A1A935-8E4F-4DDB-81BA-9B48D4D4D33F}" srcOrd="4" destOrd="0" presId="urn:microsoft.com/office/officeart/2008/layout/AlternatingHexagons"/>
    <dgm:cxn modelId="{86D76C6A-6C00-49B3-A88E-D1DA5DE1914D}" type="presParOf" srcId="{60F2CFAA-733F-4879-9A69-E7858C0EFF9E}" destId="{A4CDB330-CB4D-457C-AF16-63BC7F857884}" srcOrd="1" destOrd="0" presId="urn:microsoft.com/office/officeart/2008/layout/AlternatingHexagons"/>
    <dgm:cxn modelId="{0DB823C8-543F-4C4A-BB61-927257048B7B}" type="presParOf" srcId="{60F2CFAA-733F-4879-9A69-E7858C0EFF9E}" destId="{C62CBED7-C126-4CEC-80A3-E3C4D85609D8}" srcOrd="2" destOrd="0" presId="urn:microsoft.com/office/officeart/2008/layout/AlternatingHexagons"/>
    <dgm:cxn modelId="{033B1E7C-AF79-4681-9DB6-D25BBF4CDC85}" type="presParOf" srcId="{C62CBED7-C126-4CEC-80A3-E3C4D85609D8}" destId="{6A1006A4-64FA-4BFE-ACB3-E35E845E614F}" srcOrd="0" destOrd="0" presId="urn:microsoft.com/office/officeart/2008/layout/AlternatingHexagons"/>
    <dgm:cxn modelId="{A48A65C2-675E-4B3D-B3DC-7EFCF0535885}" type="presParOf" srcId="{C62CBED7-C126-4CEC-80A3-E3C4D85609D8}" destId="{F7925292-25A7-4B03-B38B-82B74497C00D}" srcOrd="1" destOrd="0" presId="urn:microsoft.com/office/officeart/2008/layout/AlternatingHexagons"/>
    <dgm:cxn modelId="{DC57E815-C608-4278-9316-454DB2CE6EF1}" type="presParOf" srcId="{C62CBED7-C126-4CEC-80A3-E3C4D85609D8}" destId="{FC63FF04-89A5-4294-9477-B51FE17AEBD5}" srcOrd="2" destOrd="0" presId="urn:microsoft.com/office/officeart/2008/layout/AlternatingHexagons"/>
    <dgm:cxn modelId="{A6A3688E-C5AF-4C3A-B100-98911DCE29C9}" type="presParOf" srcId="{C62CBED7-C126-4CEC-80A3-E3C4D85609D8}" destId="{6CA18A08-8B54-4C84-BB8E-CA630EDC3ADE}" srcOrd="3" destOrd="0" presId="urn:microsoft.com/office/officeart/2008/layout/AlternatingHexagons"/>
    <dgm:cxn modelId="{56497576-0490-4731-976F-2640FE8D2F89}" type="presParOf" srcId="{C62CBED7-C126-4CEC-80A3-E3C4D85609D8}" destId="{4CA697DE-3F80-4DB5-81FB-B66D02568C75}" srcOrd="4" destOrd="0" presId="urn:microsoft.com/office/officeart/2008/layout/AlternatingHexagons"/>
    <dgm:cxn modelId="{FF41FA8C-6480-4EB6-A300-6046D54E87B2}" type="presParOf" srcId="{60F2CFAA-733F-4879-9A69-E7858C0EFF9E}" destId="{17F73282-DF90-4CD9-875F-AB0AF123626E}" srcOrd="3" destOrd="0" presId="urn:microsoft.com/office/officeart/2008/layout/AlternatingHexagons"/>
    <dgm:cxn modelId="{005EB56A-4DE0-49B6-92BC-CC7DA957469E}" type="presParOf" srcId="{60F2CFAA-733F-4879-9A69-E7858C0EFF9E}" destId="{0C2D27DA-6CD1-4AD0-AA6A-04253937B8C8}" srcOrd="4" destOrd="0" presId="urn:microsoft.com/office/officeart/2008/layout/AlternatingHexagons"/>
    <dgm:cxn modelId="{78443424-BECF-4250-9522-F8A7490567CD}" type="presParOf" srcId="{0C2D27DA-6CD1-4AD0-AA6A-04253937B8C8}" destId="{F5CDFF08-5FFB-410E-AB6F-1BE7C690AF6A}" srcOrd="0" destOrd="0" presId="urn:microsoft.com/office/officeart/2008/layout/AlternatingHexagons"/>
    <dgm:cxn modelId="{A1077879-FEA7-462B-9429-1161F8240772}" type="presParOf" srcId="{0C2D27DA-6CD1-4AD0-AA6A-04253937B8C8}" destId="{FBF36198-A96E-485E-9C3E-EDEFA326A8B9}" srcOrd="1" destOrd="0" presId="urn:microsoft.com/office/officeart/2008/layout/AlternatingHexagons"/>
    <dgm:cxn modelId="{483F80B9-DC71-4A5A-88B5-BB47576D2FA5}" type="presParOf" srcId="{0C2D27DA-6CD1-4AD0-AA6A-04253937B8C8}" destId="{5BA7ACBA-6880-4050-B5E1-CE9B0A5404C0}" srcOrd="2" destOrd="0" presId="urn:microsoft.com/office/officeart/2008/layout/AlternatingHexagons"/>
    <dgm:cxn modelId="{F1699DFC-6171-4210-8F6A-0878C5C4C6ED}" type="presParOf" srcId="{0C2D27DA-6CD1-4AD0-AA6A-04253937B8C8}" destId="{7C3A8373-2B2D-4288-8E04-C6DDEBDFBC24}" srcOrd="3" destOrd="0" presId="urn:microsoft.com/office/officeart/2008/layout/AlternatingHexagons"/>
    <dgm:cxn modelId="{A27628B4-D376-4E54-B234-BD0E4DFBA8C7}" type="presParOf" srcId="{0C2D27DA-6CD1-4AD0-AA6A-04253937B8C8}" destId="{8337169B-180E-456D-9A36-373832D96C16}" srcOrd="4" destOrd="0" presId="urn:microsoft.com/office/officeart/2008/layout/AlternatingHexagons"/>
    <dgm:cxn modelId="{6C0C0C32-4DD9-4727-855E-E17FAD30AFB4}" type="presParOf" srcId="{60F2CFAA-733F-4879-9A69-E7858C0EFF9E}" destId="{E417951B-8123-4B4B-ABDE-77F57AE6FCCF}" srcOrd="5" destOrd="0" presId="urn:microsoft.com/office/officeart/2008/layout/AlternatingHexagons"/>
    <dgm:cxn modelId="{9CE8232B-F226-4DF9-85AE-3AD1EA8D9982}" type="presParOf" srcId="{60F2CFAA-733F-4879-9A69-E7858C0EFF9E}" destId="{97F7AD93-B425-4CCC-852B-69A81F9FC94A}" srcOrd="6" destOrd="0" presId="urn:microsoft.com/office/officeart/2008/layout/AlternatingHexagons"/>
    <dgm:cxn modelId="{A93357CC-6D98-4586-A361-1367CDF43AE3}" type="presParOf" srcId="{97F7AD93-B425-4CCC-852B-69A81F9FC94A}" destId="{49D356EF-7243-4060-8C2B-EBC7E509ADD3}" srcOrd="0" destOrd="0" presId="urn:microsoft.com/office/officeart/2008/layout/AlternatingHexagons"/>
    <dgm:cxn modelId="{A4980952-B4BB-46CC-B24F-826292A9FA21}" type="presParOf" srcId="{97F7AD93-B425-4CCC-852B-69A81F9FC94A}" destId="{AAF63184-6EA5-4416-B3DD-57FBFC0197F5}" srcOrd="1" destOrd="0" presId="urn:microsoft.com/office/officeart/2008/layout/AlternatingHexagons"/>
    <dgm:cxn modelId="{42551E35-7D1B-4E0F-BD10-83F88EFA54F7}" type="presParOf" srcId="{97F7AD93-B425-4CCC-852B-69A81F9FC94A}" destId="{4A05C851-080A-4FDA-89AD-F19F39EC6F91}" srcOrd="2" destOrd="0" presId="urn:microsoft.com/office/officeart/2008/layout/AlternatingHexagons"/>
    <dgm:cxn modelId="{6D03D525-88A5-40C2-A26F-6748E49DBB02}" type="presParOf" srcId="{97F7AD93-B425-4CCC-852B-69A81F9FC94A}" destId="{8D9AE5B4-764B-4DBF-92F8-77063846AD52}" srcOrd="3" destOrd="0" presId="urn:microsoft.com/office/officeart/2008/layout/AlternatingHexagons"/>
    <dgm:cxn modelId="{663E9CF1-8A00-48E0-845B-1289463CB8E4}" type="presParOf" srcId="{97F7AD93-B425-4CCC-852B-69A81F9FC94A}" destId="{CA64E890-67F7-4554-823F-AB3A1D49FE44}" srcOrd="4" destOrd="0" presId="urn:microsoft.com/office/officeart/2008/layout/AlternatingHexagons"/>
    <dgm:cxn modelId="{4DF7CEB4-2AF2-46B7-91A1-2DD26B14E503}" type="presParOf" srcId="{60F2CFAA-733F-4879-9A69-E7858C0EFF9E}" destId="{E4DA7B6D-D708-4F78-A96F-830635D8D8C0}" srcOrd="7" destOrd="0" presId="urn:microsoft.com/office/officeart/2008/layout/AlternatingHexagons"/>
    <dgm:cxn modelId="{5EFB373D-BC1C-486B-BED4-DF2179698C68}" type="presParOf" srcId="{60F2CFAA-733F-4879-9A69-E7858C0EFF9E}" destId="{050ED0CF-986A-411C-922F-81D9DCE98A23}" srcOrd="8" destOrd="0" presId="urn:microsoft.com/office/officeart/2008/layout/AlternatingHexagons"/>
    <dgm:cxn modelId="{261F6283-1354-46C0-944E-162358E3B1A0}" type="presParOf" srcId="{050ED0CF-986A-411C-922F-81D9DCE98A23}" destId="{6115FC19-E7FC-4588-B22F-B9408DE1EE3A}" srcOrd="0" destOrd="0" presId="urn:microsoft.com/office/officeart/2008/layout/AlternatingHexagons"/>
    <dgm:cxn modelId="{FFDB9ABB-E9E6-4680-8D61-6930CAB57987}" type="presParOf" srcId="{050ED0CF-986A-411C-922F-81D9DCE98A23}" destId="{87B061FF-FBB7-43D7-89F0-3B5ECEEF47FD}" srcOrd="1" destOrd="0" presId="urn:microsoft.com/office/officeart/2008/layout/AlternatingHexagons"/>
    <dgm:cxn modelId="{A3067F88-7450-4700-927E-176379B06633}" type="presParOf" srcId="{050ED0CF-986A-411C-922F-81D9DCE98A23}" destId="{83862DAC-4857-4C88-AC7C-07063D742D16}" srcOrd="2" destOrd="0" presId="urn:microsoft.com/office/officeart/2008/layout/AlternatingHexagons"/>
    <dgm:cxn modelId="{B4F74B33-544C-4771-A400-4AA81D2124C1}" type="presParOf" srcId="{050ED0CF-986A-411C-922F-81D9DCE98A23}" destId="{785C603F-45A7-4E39-9F67-D5BE3081B53D}" srcOrd="3" destOrd="0" presId="urn:microsoft.com/office/officeart/2008/layout/AlternatingHexagons"/>
    <dgm:cxn modelId="{670B9053-465B-4F40-900A-AE8118A84E4D}" type="presParOf" srcId="{050ED0CF-986A-411C-922F-81D9DCE98A23}" destId="{C709B7BB-4112-4C7C-96A2-E689DFD2B964}"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9502C17-23CD-49D6-977B-047B5F9F356D}" type="doc">
      <dgm:prSet loTypeId="urn:microsoft.com/office/officeart/2005/8/layout/list1" loCatId="list" qsTypeId="urn:microsoft.com/office/officeart/2005/8/quickstyle/simple3" qsCatId="simple" csTypeId="urn:microsoft.com/office/officeart/2005/8/colors/accent1_2" csCatId="accent1" phldr="1"/>
      <dgm:spPr/>
      <dgm:t>
        <a:bodyPr/>
        <a:lstStyle/>
        <a:p>
          <a:endParaRPr lang="ru-RU"/>
        </a:p>
      </dgm:t>
    </dgm:pt>
    <dgm:pt modelId="{75630D0D-FF9C-4929-BD48-C8D07FDDCD01}">
      <dgm:prSet phldrT="[Текст]" custT="1"/>
      <dgm:spPr>
        <a:gradFill rotWithShape="0">
          <a:gsLst>
            <a:gs pos="0">
              <a:srgbClr val="FFE5FF"/>
            </a:gs>
            <a:gs pos="35000">
              <a:srgbClr val="CFF5FD"/>
            </a:gs>
            <a:gs pos="100000">
              <a:srgbClr val="CDFFE6"/>
            </a:gs>
          </a:gsLst>
        </a:gradFill>
      </dgm:spPr>
      <dgm:t>
        <a:bodyPr/>
        <a:lstStyle/>
        <a:p>
          <a:r>
            <a:rPr lang="ru-RU" sz="1400" b="1" dirty="0" smtClean="0"/>
            <a:t>Предмет рассмотрения проекта закона Камчатского края о краевом бюджете во втором чтении </a:t>
          </a:r>
          <a:r>
            <a:rPr lang="ru-RU" sz="1400" b="0" dirty="0" smtClean="0"/>
            <a:t>-</a:t>
          </a:r>
          <a:r>
            <a:rPr lang="ru-RU" sz="1400" b="1" dirty="0" smtClean="0"/>
            <a:t> </a:t>
          </a:r>
          <a:r>
            <a:rPr lang="ru-RU" sz="1200" dirty="0" smtClean="0"/>
            <a:t>текстовые статьи проекта закона, а также приложения к нему, устанавливающие:</a:t>
          </a:r>
          <a:endParaRPr lang="ru-RU" sz="1200" dirty="0"/>
        </a:p>
      </dgm:t>
    </dgm:pt>
    <dgm:pt modelId="{1E90B15C-39FB-44CF-86E0-D70A65F283B3}" type="parTrans" cxnId="{DDFE16C8-D7D6-4271-9C43-28E89ABC1B2F}">
      <dgm:prSet/>
      <dgm:spPr/>
      <dgm:t>
        <a:bodyPr/>
        <a:lstStyle/>
        <a:p>
          <a:endParaRPr lang="ru-RU"/>
        </a:p>
      </dgm:t>
    </dgm:pt>
    <dgm:pt modelId="{7C9D7345-5077-4BA6-B67B-C872B6B68C39}" type="sibTrans" cxnId="{DDFE16C8-D7D6-4271-9C43-28E89ABC1B2F}">
      <dgm:prSet/>
      <dgm:spPr/>
      <dgm:t>
        <a:bodyPr/>
        <a:lstStyle/>
        <a:p>
          <a:endParaRPr lang="ru-RU"/>
        </a:p>
      </dgm:t>
    </dgm:pt>
    <dgm:pt modelId="{4D468948-7C07-4C53-A095-53508FD74B9B}">
      <dgm:prSet phldrT="[Текст]" custT="1"/>
      <dgm:spPr>
        <a:solidFill>
          <a:srgbClr val="E8FAFE">
            <a:alpha val="90000"/>
          </a:srgbClr>
        </a:solidFill>
      </dgm:spPr>
      <dgm:t>
        <a:bodyPr/>
        <a:lstStyle/>
        <a:p>
          <a:r>
            <a:rPr lang="ru-RU" sz="1200" dirty="0" smtClean="0"/>
            <a:t>перечень главных администраторов доходов краевого бюджета</a:t>
          </a:r>
          <a:endParaRPr lang="ru-RU" sz="500" dirty="0"/>
        </a:p>
      </dgm:t>
    </dgm:pt>
    <dgm:pt modelId="{4274FDE2-4459-4F06-A212-67E620C844C9}" type="parTrans" cxnId="{BD143673-21BF-4AF7-9B1E-74DBBAE0C4D3}">
      <dgm:prSet/>
      <dgm:spPr/>
      <dgm:t>
        <a:bodyPr/>
        <a:lstStyle/>
        <a:p>
          <a:endParaRPr lang="ru-RU"/>
        </a:p>
      </dgm:t>
    </dgm:pt>
    <dgm:pt modelId="{B241A0F1-EE53-4312-9810-A31FF9149E22}" type="sibTrans" cxnId="{BD143673-21BF-4AF7-9B1E-74DBBAE0C4D3}">
      <dgm:prSet/>
      <dgm:spPr/>
      <dgm:t>
        <a:bodyPr/>
        <a:lstStyle/>
        <a:p>
          <a:endParaRPr lang="ru-RU"/>
        </a:p>
      </dgm:t>
    </dgm:pt>
    <dgm:pt modelId="{6D7A2844-B374-4457-A9C6-9781B4117C80}">
      <dgm:prSet phldrT="[Текст]" custT="1"/>
      <dgm:spPr>
        <a:gradFill rotWithShape="0">
          <a:gsLst>
            <a:gs pos="0">
              <a:srgbClr val="FFE5FF"/>
            </a:gs>
            <a:gs pos="93890">
              <a:srgbClr val="CDFFE6"/>
            </a:gs>
            <a:gs pos="35000">
              <a:srgbClr val="CFF5FD"/>
            </a:gs>
            <a:gs pos="100000">
              <a:schemeClr val="accent1">
                <a:hueOff val="0"/>
                <a:satOff val="0"/>
                <a:lumOff val="0"/>
                <a:alphaOff val="0"/>
                <a:tint val="15000"/>
                <a:satMod val="350000"/>
              </a:schemeClr>
            </a:gs>
          </a:gsLst>
        </a:gradFill>
      </dgm:spPr>
      <dgm:t>
        <a:bodyPr/>
        <a:lstStyle/>
        <a:p>
          <a:r>
            <a:rPr lang="ru-RU" sz="1400" b="1" dirty="0" smtClean="0"/>
            <a:t>Для рассмотрения в третьем чтении законопроект выносится на голосование в целом.</a:t>
          </a:r>
          <a:endParaRPr lang="ru-RU" sz="1400" dirty="0"/>
        </a:p>
      </dgm:t>
    </dgm:pt>
    <dgm:pt modelId="{FB253B1E-9CCB-46ED-98DD-887E80B874EE}" type="parTrans" cxnId="{92C15969-6773-45C4-B260-B0D3E27FFDF2}">
      <dgm:prSet/>
      <dgm:spPr/>
      <dgm:t>
        <a:bodyPr/>
        <a:lstStyle/>
        <a:p>
          <a:endParaRPr lang="ru-RU"/>
        </a:p>
      </dgm:t>
    </dgm:pt>
    <dgm:pt modelId="{0FB1E870-F84B-4FA0-83B1-5DB80CB1E409}" type="sibTrans" cxnId="{92C15969-6773-45C4-B260-B0D3E27FFDF2}">
      <dgm:prSet/>
      <dgm:spPr/>
      <dgm:t>
        <a:bodyPr/>
        <a:lstStyle/>
        <a:p>
          <a:endParaRPr lang="ru-RU"/>
        </a:p>
      </dgm:t>
    </dgm:pt>
    <dgm:pt modelId="{D30D4C03-ECB3-412C-8EFE-F2667FE3EF31}">
      <dgm:prSet phldrT="[Текст]" custT="1"/>
      <dgm:spPr>
        <a:gradFill rotWithShape="0">
          <a:gsLst>
            <a:gs pos="0">
              <a:srgbClr val="FFE5FF"/>
            </a:gs>
            <a:gs pos="35000">
              <a:srgbClr val="CFF5FD"/>
            </a:gs>
            <a:gs pos="100000">
              <a:srgbClr val="CDFFE6"/>
            </a:gs>
          </a:gsLst>
        </a:gradFill>
      </dgm:spPr>
      <dgm:t>
        <a:bodyPr/>
        <a:lstStyle/>
        <a:p>
          <a:r>
            <a:rPr lang="ru-RU" sz="1400" b="1" dirty="0" smtClean="0"/>
            <a:t>Предмет рассмотрения проекта закона Камчатского края о краевом бюджете в первом чтении:</a:t>
          </a:r>
          <a:endParaRPr lang="en-US" sz="1400" b="1" dirty="0" smtClean="0"/>
        </a:p>
      </dgm:t>
    </dgm:pt>
    <dgm:pt modelId="{9C4BB3A7-C328-4831-9385-1929209529C9}" type="sibTrans" cxnId="{7AFA4811-7555-4A60-879B-C3D6CE3F763E}">
      <dgm:prSet/>
      <dgm:spPr/>
      <dgm:t>
        <a:bodyPr/>
        <a:lstStyle/>
        <a:p>
          <a:endParaRPr lang="ru-RU"/>
        </a:p>
      </dgm:t>
    </dgm:pt>
    <dgm:pt modelId="{03409BC8-3E35-4121-9281-94086B612444}" type="parTrans" cxnId="{7AFA4811-7555-4A60-879B-C3D6CE3F763E}">
      <dgm:prSet/>
      <dgm:spPr/>
      <dgm:t>
        <a:bodyPr/>
        <a:lstStyle/>
        <a:p>
          <a:endParaRPr lang="ru-RU"/>
        </a:p>
      </dgm:t>
    </dgm:pt>
    <dgm:pt modelId="{836224A7-B540-4532-8C89-873F0A6A0382}">
      <dgm:prSet phldrT="[Текст]" custT="1"/>
      <dgm:spPr>
        <a:solidFill>
          <a:srgbClr val="E8FAFE">
            <a:alpha val="89804"/>
          </a:srgbClr>
        </a:solidFill>
      </dgm:spPr>
      <dgm:t>
        <a:bodyPr/>
        <a:lstStyle/>
        <a:p>
          <a:r>
            <a:rPr lang="ru-RU" sz="1200" dirty="0" smtClean="0"/>
            <a:t>общий объем доходов краевого бюджета;</a:t>
          </a:r>
          <a:endParaRPr lang="ru-RU" sz="1200" dirty="0"/>
        </a:p>
      </dgm:t>
    </dgm:pt>
    <dgm:pt modelId="{30754313-381B-4311-8BE0-562486B022D1}" type="sibTrans" cxnId="{3F479BED-0526-47BB-8A87-648D3ED8430F}">
      <dgm:prSet/>
      <dgm:spPr/>
      <dgm:t>
        <a:bodyPr/>
        <a:lstStyle/>
        <a:p>
          <a:endParaRPr lang="ru-RU"/>
        </a:p>
      </dgm:t>
    </dgm:pt>
    <dgm:pt modelId="{721D4B8A-8E69-4BDC-AEE0-6CB399588347}" type="parTrans" cxnId="{3F479BED-0526-47BB-8A87-648D3ED8430F}">
      <dgm:prSet/>
      <dgm:spPr/>
      <dgm:t>
        <a:bodyPr/>
        <a:lstStyle/>
        <a:p>
          <a:endParaRPr lang="ru-RU"/>
        </a:p>
      </dgm:t>
    </dgm:pt>
    <dgm:pt modelId="{F5B53894-4FB5-428B-BE5B-D25C678A2E0F}">
      <dgm:prSet phldrT="[Текст]" custT="1"/>
      <dgm:spPr>
        <a:solidFill>
          <a:srgbClr val="E8FAFE">
            <a:alpha val="89804"/>
          </a:srgbClr>
        </a:solidFill>
      </dgm:spPr>
      <dgm:t>
        <a:bodyPr/>
        <a:lstStyle/>
        <a:p>
          <a:r>
            <a:rPr lang="ru-RU" sz="1200" dirty="0" smtClean="0"/>
            <a:t>приложение к закону Камчатского края о краевом бюджете на очередной финансовый год и плановый период, устанавливающее нормативы распределения</a:t>
          </a:r>
          <a:endParaRPr lang="ru-RU" sz="1200" dirty="0"/>
        </a:p>
      </dgm:t>
    </dgm:pt>
    <dgm:pt modelId="{D517EB6A-793C-465A-886F-0052162CA0AF}" type="parTrans" cxnId="{47F12A08-2CE6-42AD-8D45-DDF685D892DC}">
      <dgm:prSet/>
      <dgm:spPr/>
      <dgm:t>
        <a:bodyPr/>
        <a:lstStyle/>
        <a:p>
          <a:endParaRPr lang="ru-RU"/>
        </a:p>
      </dgm:t>
    </dgm:pt>
    <dgm:pt modelId="{15399BC4-D98C-4F69-B29A-56622C0AC698}" type="sibTrans" cxnId="{47F12A08-2CE6-42AD-8D45-DDF685D892DC}">
      <dgm:prSet/>
      <dgm:spPr/>
      <dgm:t>
        <a:bodyPr/>
        <a:lstStyle/>
        <a:p>
          <a:endParaRPr lang="ru-RU"/>
        </a:p>
      </dgm:t>
    </dgm:pt>
    <dgm:pt modelId="{68498698-0A0B-4560-BFB9-ACBACE98F6A2}">
      <dgm:prSet phldrT="[Текст]" custT="1"/>
      <dgm:spPr>
        <a:solidFill>
          <a:srgbClr val="E8FAFE">
            <a:alpha val="89804"/>
          </a:srgbClr>
        </a:solidFill>
      </dgm:spPr>
      <dgm:t>
        <a:bodyPr/>
        <a:lstStyle/>
        <a:p>
          <a:r>
            <a:rPr lang="ru-RU" sz="1200" dirty="0" smtClean="0"/>
            <a:t>общий объем расходов краевого бюджета;</a:t>
          </a:r>
          <a:endParaRPr lang="ru-RU" sz="1200" dirty="0"/>
        </a:p>
      </dgm:t>
    </dgm:pt>
    <dgm:pt modelId="{32501A4F-8D5E-45CC-A7D9-CB4CB99317B6}" type="parTrans" cxnId="{18F600CF-C80E-4D9D-B437-32DBAFC977C3}">
      <dgm:prSet/>
      <dgm:spPr/>
      <dgm:t>
        <a:bodyPr/>
        <a:lstStyle/>
        <a:p>
          <a:endParaRPr lang="ru-RU"/>
        </a:p>
      </dgm:t>
    </dgm:pt>
    <dgm:pt modelId="{699B6C72-3AA0-4FDC-AF97-2A48ED4E4C26}" type="sibTrans" cxnId="{18F600CF-C80E-4D9D-B437-32DBAFC977C3}">
      <dgm:prSet/>
      <dgm:spPr/>
      <dgm:t>
        <a:bodyPr/>
        <a:lstStyle/>
        <a:p>
          <a:endParaRPr lang="ru-RU"/>
        </a:p>
      </dgm:t>
    </dgm:pt>
    <dgm:pt modelId="{2596123B-6517-458F-A935-E7F475396D25}">
      <dgm:prSet custT="1"/>
      <dgm:spPr>
        <a:solidFill>
          <a:srgbClr val="E8FAFE">
            <a:alpha val="89804"/>
          </a:srgbClr>
        </a:solidFill>
      </dgm:spPr>
      <dgm:t>
        <a:bodyPr/>
        <a:lstStyle/>
        <a:p>
          <a:r>
            <a:rPr lang="ru-RU" sz="1200" dirty="0" smtClean="0"/>
            <a:t>условно утверждаемые расходы;</a:t>
          </a:r>
          <a:endParaRPr lang="ru-RU" sz="1200" dirty="0"/>
        </a:p>
      </dgm:t>
    </dgm:pt>
    <dgm:pt modelId="{4DC27A06-F803-47BF-886F-EB4A9ECCEC8D}" type="parTrans" cxnId="{549C7434-B06F-4822-A65A-26CD701C75B4}">
      <dgm:prSet/>
      <dgm:spPr/>
      <dgm:t>
        <a:bodyPr/>
        <a:lstStyle/>
        <a:p>
          <a:endParaRPr lang="ru-RU"/>
        </a:p>
      </dgm:t>
    </dgm:pt>
    <dgm:pt modelId="{0F13CB94-3457-4DE8-B667-94D81254FA1F}" type="sibTrans" cxnId="{549C7434-B06F-4822-A65A-26CD701C75B4}">
      <dgm:prSet/>
      <dgm:spPr/>
      <dgm:t>
        <a:bodyPr/>
        <a:lstStyle/>
        <a:p>
          <a:endParaRPr lang="ru-RU"/>
        </a:p>
      </dgm:t>
    </dgm:pt>
    <dgm:pt modelId="{D51359C0-1583-44D0-A306-2604E90FFCB8}">
      <dgm:prSet custT="1"/>
      <dgm:spPr>
        <a:solidFill>
          <a:srgbClr val="E8FAFE">
            <a:alpha val="89804"/>
          </a:srgbClr>
        </a:solidFill>
      </dgm:spPr>
      <dgm:t>
        <a:bodyPr/>
        <a:lstStyle/>
        <a:p>
          <a:r>
            <a:rPr lang="ru-RU" sz="1200" dirty="0" smtClean="0"/>
            <a:t>верхний предел государственного долга Камчатского края;</a:t>
          </a:r>
          <a:endParaRPr lang="ru-RU" sz="1200" dirty="0"/>
        </a:p>
      </dgm:t>
    </dgm:pt>
    <dgm:pt modelId="{12FA4A9F-C69D-4696-AC12-41AC10E809AE}" type="parTrans" cxnId="{4DACC2BA-6E28-4FE6-83FE-69E7439FCEAD}">
      <dgm:prSet/>
      <dgm:spPr/>
      <dgm:t>
        <a:bodyPr/>
        <a:lstStyle/>
        <a:p>
          <a:endParaRPr lang="ru-RU"/>
        </a:p>
      </dgm:t>
    </dgm:pt>
    <dgm:pt modelId="{94ECA7F3-F085-46C0-81B7-F9FEF8B9A41C}" type="sibTrans" cxnId="{4DACC2BA-6E28-4FE6-83FE-69E7439FCEAD}">
      <dgm:prSet/>
      <dgm:spPr/>
      <dgm:t>
        <a:bodyPr/>
        <a:lstStyle/>
        <a:p>
          <a:endParaRPr lang="ru-RU"/>
        </a:p>
      </dgm:t>
    </dgm:pt>
    <dgm:pt modelId="{40ED9EB9-7985-4AB7-AAC5-E1AE4956F7CA}">
      <dgm:prSet custT="1"/>
      <dgm:spPr>
        <a:solidFill>
          <a:srgbClr val="E8FAFE">
            <a:alpha val="89804"/>
          </a:srgbClr>
        </a:solidFill>
      </dgm:spPr>
      <dgm:t>
        <a:bodyPr/>
        <a:lstStyle/>
        <a:p>
          <a:r>
            <a:rPr lang="ru-RU" sz="1200" dirty="0" smtClean="0"/>
            <a:t>нормативная величина Резервного фонда Правительства Камчатского;</a:t>
          </a:r>
          <a:endParaRPr lang="ru-RU" sz="1200" dirty="0"/>
        </a:p>
      </dgm:t>
    </dgm:pt>
    <dgm:pt modelId="{5BC5698D-218E-4043-B3E4-5CF014A013FC}" type="parTrans" cxnId="{ABEC17AC-E633-450B-98D9-EB396D66D07C}">
      <dgm:prSet/>
      <dgm:spPr/>
      <dgm:t>
        <a:bodyPr/>
        <a:lstStyle/>
        <a:p>
          <a:endParaRPr lang="ru-RU"/>
        </a:p>
      </dgm:t>
    </dgm:pt>
    <dgm:pt modelId="{202141DF-AB2D-415A-8C5E-ACF5937E7C68}" type="sibTrans" cxnId="{ABEC17AC-E633-450B-98D9-EB396D66D07C}">
      <dgm:prSet/>
      <dgm:spPr/>
      <dgm:t>
        <a:bodyPr/>
        <a:lstStyle/>
        <a:p>
          <a:endParaRPr lang="ru-RU"/>
        </a:p>
      </dgm:t>
    </dgm:pt>
    <dgm:pt modelId="{175C3BB2-15B5-45AE-AF87-8CEFAED7242C}">
      <dgm:prSet custT="1"/>
      <dgm:spPr>
        <a:solidFill>
          <a:srgbClr val="E8FAFE">
            <a:alpha val="89804"/>
          </a:srgbClr>
        </a:solidFill>
      </dgm:spPr>
      <dgm:t>
        <a:bodyPr/>
        <a:lstStyle/>
        <a:p>
          <a:r>
            <a:rPr lang="ru-RU" sz="1200" dirty="0" smtClean="0"/>
            <a:t>дефицит (профицит) краевого бюджета</a:t>
          </a:r>
          <a:endParaRPr lang="ru-RU" sz="1200" dirty="0"/>
        </a:p>
      </dgm:t>
    </dgm:pt>
    <dgm:pt modelId="{348F2B09-18DF-4713-A943-8909875DC78C}" type="parTrans" cxnId="{63F43CFF-A110-4456-AAD2-F4AFBE77F0DD}">
      <dgm:prSet/>
      <dgm:spPr/>
      <dgm:t>
        <a:bodyPr/>
        <a:lstStyle/>
        <a:p>
          <a:endParaRPr lang="ru-RU"/>
        </a:p>
      </dgm:t>
    </dgm:pt>
    <dgm:pt modelId="{44827473-537F-448E-8B1E-AC6006297A19}" type="sibTrans" cxnId="{63F43CFF-A110-4456-AAD2-F4AFBE77F0DD}">
      <dgm:prSet/>
      <dgm:spPr/>
      <dgm:t>
        <a:bodyPr/>
        <a:lstStyle/>
        <a:p>
          <a:endParaRPr lang="ru-RU"/>
        </a:p>
      </dgm:t>
    </dgm:pt>
    <dgm:pt modelId="{3D1F966C-9E21-4947-B7E0-B6BFC260A3EB}">
      <dgm:prSet phldrT="[Текст]" custT="1"/>
      <dgm:spPr>
        <a:solidFill>
          <a:srgbClr val="E8FAFE">
            <a:alpha val="90000"/>
          </a:srgbClr>
        </a:solidFill>
      </dgm:spPr>
      <dgm:t>
        <a:bodyPr/>
        <a:lstStyle/>
        <a:p>
          <a:r>
            <a:rPr lang="ru-RU" sz="1200" dirty="0" smtClean="0"/>
            <a:t>перечень главных администраторов источников финансирования дефицита краевого бюджета;</a:t>
          </a:r>
          <a:endParaRPr lang="ru-RU" sz="1200" dirty="0"/>
        </a:p>
      </dgm:t>
    </dgm:pt>
    <dgm:pt modelId="{46276037-C635-4F67-B73D-EC06BABBB554}" type="parTrans" cxnId="{FDE96577-FAB4-489F-84B0-F24A3B8B6BB2}">
      <dgm:prSet/>
      <dgm:spPr/>
      <dgm:t>
        <a:bodyPr/>
        <a:lstStyle/>
        <a:p>
          <a:endParaRPr lang="ru-RU"/>
        </a:p>
      </dgm:t>
    </dgm:pt>
    <dgm:pt modelId="{7E992520-E70B-40AE-9F63-CBDE4F777C6B}" type="sibTrans" cxnId="{FDE96577-FAB4-489F-84B0-F24A3B8B6BB2}">
      <dgm:prSet/>
      <dgm:spPr/>
      <dgm:t>
        <a:bodyPr/>
        <a:lstStyle/>
        <a:p>
          <a:endParaRPr lang="ru-RU"/>
        </a:p>
      </dgm:t>
    </dgm:pt>
    <dgm:pt modelId="{3C01B9A9-DA62-4D87-A12A-A14EE89ECFF6}">
      <dgm:prSet phldrT="[Текст]" custT="1"/>
      <dgm:spPr>
        <a:solidFill>
          <a:srgbClr val="E8FAFE">
            <a:alpha val="90000"/>
          </a:srgbClr>
        </a:solidFill>
      </dgm:spPr>
      <dgm:t>
        <a:bodyPr/>
        <a:lstStyle/>
        <a:p>
          <a:r>
            <a:rPr lang="ru-RU" sz="1200" dirty="0" smtClean="0"/>
            <a:t>бюджетные ассигнования (за исключением утвержденных в первом чтении условно утверждаемых (утвержденных) расходов) по разделам, подразделам, целевым статьям (государственным программам Камчатского края и непрограммным направлениям деятельности), группам видов расходов классификации расходов краевого бюджета в пределах общего объема расходов краевого бюджета, утвержденных в первом чтении;</a:t>
          </a:r>
          <a:endParaRPr lang="ru-RU" sz="1200" dirty="0"/>
        </a:p>
      </dgm:t>
    </dgm:pt>
    <dgm:pt modelId="{97CD374B-1FE2-4869-A75D-A94516B685BB}" type="parTrans" cxnId="{1CF6F0AA-003E-4F21-AFAD-DEF966F76490}">
      <dgm:prSet/>
      <dgm:spPr/>
      <dgm:t>
        <a:bodyPr/>
        <a:lstStyle/>
        <a:p>
          <a:endParaRPr lang="ru-RU"/>
        </a:p>
      </dgm:t>
    </dgm:pt>
    <dgm:pt modelId="{658D3C8A-F293-4C31-9644-968202DE79AF}" type="sibTrans" cxnId="{1CF6F0AA-003E-4F21-AFAD-DEF966F76490}">
      <dgm:prSet/>
      <dgm:spPr/>
      <dgm:t>
        <a:bodyPr/>
        <a:lstStyle/>
        <a:p>
          <a:endParaRPr lang="ru-RU"/>
        </a:p>
      </dgm:t>
    </dgm:pt>
    <dgm:pt modelId="{C705F795-18FC-409B-A3E7-16FA3FD58576}">
      <dgm:prSet phldrT="[Текст]" custT="1"/>
      <dgm:spPr>
        <a:solidFill>
          <a:srgbClr val="E8FAFE">
            <a:alpha val="90000"/>
          </a:srgbClr>
        </a:solidFill>
      </dgm:spPr>
      <dgm:t>
        <a:bodyPr/>
        <a:lstStyle/>
        <a:p>
          <a:r>
            <a:rPr lang="ru-RU" sz="1200" dirty="0" smtClean="0"/>
            <a:t>распределение между местными бюджетами межбюджетных трансфертов;</a:t>
          </a:r>
          <a:endParaRPr lang="ru-RU" sz="1200" dirty="0"/>
        </a:p>
      </dgm:t>
    </dgm:pt>
    <dgm:pt modelId="{35A332B5-DE9A-41C9-84CF-579B06BAF7E2}" type="parTrans" cxnId="{05CDC914-43A0-470E-B3B6-E0EDCBC46F23}">
      <dgm:prSet/>
      <dgm:spPr/>
      <dgm:t>
        <a:bodyPr/>
        <a:lstStyle/>
        <a:p>
          <a:endParaRPr lang="ru-RU"/>
        </a:p>
      </dgm:t>
    </dgm:pt>
    <dgm:pt modelId="{D8CB98CB-99A5-4971-AD49-C18E0235684E}" type="sibTrans" cxnId="{05CDC914-43A0-470E-B3B6-E0EDCBC46F23}">
      <dgm:prSet/>
      <dgm:spPr/>
      <dgm:t>
        <a:bodyPr/>
        <a:lstStyle/>
        <a:p>
          <a:endParaRPr lang="ru-RU"/>
        </a:p>
      </dgm:t>
    </dgm:pt>
    <dgm:pt modelId="{F916608B-D352-4E64-B1E1-21A785301DD2}">
      <dgm:prSet phldrT="[Текст]" custT="1"/>
      <dgm:spPr>
        <a:solidFill>
          <a:srgbClr val="E8FAFE">
            <a:alpha val="90000"/>
          </a:srgbClr>
        </a:solidFill>
      </dgm:spPr>
      <dgm:t>
        <a:bodyPr/>
        <a:lstStyle/>
        <a:p>
          <a:r>
            <a:rPr lang="ru-RU" sz="1200" dirty="0" smtClean="0"/>
            <a:t>программу государственных заимствований Камчатского края;</a:t>
          </a:r>
          <a:endParaRPr lang="ru-RU" sz="1200" dirty="0"/>
        </a:p>
      </dgm:t>
    </dgm:pt>
    <dgm:pt modelId="{5A148081-15DF-43BF-8A74-D84AFA7000E8}" type="parTrans" cxnId="{7D6AB136-AA91-472E-9C91-802840634483}">
      <dgm:prSet/>
      <dgm:spPr/>
      <dgm:t>
        <a:bodyPr/>
        <a:lstStyle/>
        <a:p>
          <a:endParaRPr lang="ru-RU"/>
        </a:p>
      </dgm:t>
    </dgm:pt>
    <dgm:pt modelId="{61548340-4A1A-4DE6-BD64-52068F8C6468}" type="sibTrans" cxnId="{7D6AB136-AA91-472E-9C91-802840634483}">
      <dgm:prSet/>
      <dgm:spPr/>
      <dgm:t>
        <a:bodyPr/>
        <a:lstStyle/>
        <a:p>
          <a:endParaRPr lang="ru-RU"/>
        </a:p>
      </dgm:t>
    </dgm:pt>
    <dgm:pt modelId="{59C92BB4-BF19-4C35-8BDB-F42C1AC2436D}">
      <dgm:prSet phldrT="[Текст]" custT="1"/>
      <dgm:spPr>
        <a:solidFill>
          <a:srgbClr val="E8FAFE">
            <a:alpha val="90000"/>
          </a:srgbClr>
        </a:solidFill>
      </dgm:spPr>
      <dgm:t>
        <a:bodyPr/>
        <a:lstStyle/>
        <a:p>
          <a:r>
            <a:rPr lang="ru-RU" sz="1200" dirty="0" smtClean="0"/>
            <a:t>программу государственных гарантий Камчатского края;</a:t>
          </a:r>
          <a:endParaRPr lang="ru-RU" sz="1200" dirty="0"/>
        </a:p>
      </dgm:t>
    </dgm:pt>
    <dgm:pt modelId="{EE4FE2DE-C92C-4D31-9E1E-8427C17592CB}" type="parTrans" cxnId="{16CA68B5-9EF8-41CE-A049-6A2FE70DF31B}">
      <dgm:prSet/>
      <dgm:spPr/>
      <dgm:t>
        <a:bodyPr/>
        <a:lstStyle/>
        <a:p>
          <a:endParaRPr lang="ru-RU"/>
        </a:p>
      </dgm:t>
    </dgm:pt>
    <dgm:pt modelId="{25C45925-B392-468B-82F8-2D915FF31C3A}" type="sibTrans" cxnId="{16CA68B5-9EF8-41CE-A049-6A2FE70DF31B}">
      <dgm:prSet/>
      <dgm:spPr/>
      <dgm:t>
        <a:bodyPr/>
        <a:lstStyle/>
        <a:p>
          <a:endParaRPr lang="ru-RU"/>
        </a:p>
      </dgm:t>
    </dgm:pt>
    <dgm:pt modelId="{2F1C5243-CB1F-4D04-A966-8B3DDDA6C072}">
      <dgm:prSet phldrT="[Текст]" custT="1"/>
      <dgm:spPr>
        <a:solidFill>
          <a:srgbClr val="E8FAFE">
            <a:alpha val="90000"/>
          </a:srgbClr>
        </a:solidFill>
      </dgm:spPr>
      <dgm:t>
        <a:bodyPr/>
        <a:lstStyle/>
        <a:p>
          <a:r>
            <a:rPr lang="ru-RU" sz="1200" dirty="0" smtClean="0"/>
            <a:t>источники финансирования дефицита бюджета;</a:t>
          </a:r>
          <a:endParaRPr lang="ru-RU" sz="1200" dirty="0"/>
        </a:p>
      </dgm:t>
    </dgm:pt>
    <dgm:pt modelId="{CAC13005-45C1-424D-941B-32D77AC9C6AD}" type="parTrans" cxnId="{3B1BF587-6199-4414-9487-D1A316AABCB0}">
      <dgm:prSet/>
      <dgm:spPr/>
      <dgm:t>
        <a:bodyPr/>
        <a:lstStyle/>
        <a:p>
          <a:endParaRPr lang="ru-RU"/>
        </a:p>
      </dgm:t>
    </dgm:pt>
    <dgm:pt modelId="{4358A76D-B4CA-44C1-8911-A317B824197D}" type="sibTrans" cxnId="{3B1BF587-6199-4414-9487-D1A316AABCB0}">
      <dgm:prSet/>
      <dgm:spPr/>
      <dgm:t>
        <a:bodyPr/>
        <a:lstStyle/>
        <a:p>
          <a:endParaRPr lang="ru-RU"/>
        </a:p>
      </dgm:t>
    </dgm:pt>
    <dgm:pt modelId="{CE58B4ED-ECB8-4364-9563-CE7E6BC4F6EA}">
      <dgm:prSet phldrT="[Текст]" custT="1"/>
      <dgm:spPr>
        <a:solidFill>
          <a:srgbClr val="E8FAFE">
            <a:alpha val="90000"/>
          </a:srgbClr>
        </a:solidFill>
      </dgm:spPr>
      <dgm:t>
        <a:bodyPr/>
        <a:lstStyle/>
        <a:p>
          <a:r>
            <a:rPr lang="ru-RU" sz="1200" dirty="0" smtClean="0"/>
            <a:t>перечень государственных программ Камчатского края.</a:t>
          </a:r>
          <a:endParaRPr lang="ru-RU" sz="1200" dirty="0"/>
        </a:p>
      </dgm:t>
    </dgm:pt>
    <dgm:pt modelId="{EEBA0267-BBEC-4B8E-AC0E-68808C119E54}" type="parTrans" cxnId="{56BD63D6-03C9-4113-9BAF-C83488A0B576}">
      <dgm:prSet/>
      <dgm:spPr/>
      <dgm:t>
        <a:bodyPr/>
        <a:lstStyle/>
        <a:p>
          <a:endParaRPr lang="ru-RU"/>
        </a:p>
      </dgm:t>
    </dgm:pt>
    <dgm:pt modelId="{851EA31F-2954-405E-9632-151D8510A25B}" type="sibTrans" cxnId="{56BD63D6-03C9-4113-9BAF-C83488A0B576}">
      <dgm:prSet/>
      <dgm:spPr/>
      <dgm:t>
        <a:bodyPr/>
        <a:lstStyle/>
        <a:p>
          <a:endParaRPr lang="ru-RU"/>
        </a:p>
      </dgm:t>
    </dgm:pt>
    <dgm:pt modelId="{08198B3C-C53D-4218-BA5F-7534D136ADE2}" type="pres">
      <dgm:prSet presAssocID="{B9502C17-23CD-49D6-977B-047B5F9F356D}" presName="linear" presStyleCnt="0">
        <dgm:presLayoutVars>
          <dgm:dir/>
          <dgm:animLvl val="lvl"/>
          <dgm:resizeHandles val="exact"/>
        </dgm:presLayoutVars>
      </dgm:prSet>
      <dgm:spPr/>
      <dgm:t>
        <a:bodyPr/>
        <a:lstStyle/>
        <a:p>
          <a:endParaRPr lang="ru-RU"/>
        </a:p>
      </dgm:t>
    </dgm:pt>
    <dgm:pt modelId="{1519EDC5-2369-4AD6-A5A3-EBD7D22A0BAF}" type="pres">
      <dgm:prSet presAssocID="{D30D4C03-ECB3-412C-8EFE-F2667FE3EF31}" presName="parentLin" presStyleCnt="0"/>
      <dgm:spPr/>
    </dgm:pt>
    <dgm:pt modelId="{09D50868-085F-48A4-ABDC-83EE97A4269F}" type="pres">
      <dgm:prSet presAssocID="{D30D4C03-ECB3-412C-8EFE-F2667FE3EF31}" presName="parentLeftMargin" presStyleLbl="node1" presStyleIdx="0" presStyleCnt="3"/>
      <dgm:spPr/>
      <dgm:t>
        <a:bodyPr/>
        <a:lstStyle/>
        <a:p>
          <a:endParaRPr lang="ru-RU"/>
        </a:p>
      </dgm:t>
    </dgm:pt>
    <dgm:pt modelId="{76617A07-5A16-4C3C-8DBB-08C37BB6F531}" type="pres">
      <dgm:prSet presAssocID="{D30D4C03-ECB3-412C-8EFE-F2667FE3EF31}" presName="parentText" presStyleLbl="node1" presStyleIdx="0" presStyleCnt="3" custScaleY="376488" custLinFactY="100000" custLinFactNeighborX="-77542" custLinFactNeighborY="111453">
        <dgm:presLayoutVars>
          <dgm:chMax val="0"/>
          <dgm:bulletEnabled val="1"/>
        </dgm:presLayoutVars>
      </dgm:prSet>
      <dgm:spPr/>
      <dgm:t>
        <a:bodyPr/>
        <a:lstStyle/>
        <a:p>
          <a:endParaRPr lang="ru-RU"/>
        </a:p>
      </dgm:t>
    </dgm:pt>
    <dgm:pt modelId="{CFA6AFC2-5AE4-47E8-954C-7CF2612963A4}" type="pres">
      <dgm:prSet presAssocID="{D30D4C03-ECB3-412C-8EFE-F2667FE3EF31}" presName="negativeSpace" presStyleCnt="0"/>
      <dgm:spPr/>
    </dgm:pt>
    <dgm:pt modelId="{409639DC-B690-483E-863E-33D12773B122}" type="pres">
      <dgm:prSet presAssocID="{D30D4C03-ECB3-412C-8EFE-F2667FE3EF31}" presName="childText" presStyleLbl="conFgAcc1" presStyleIdx="0" presStyleCnt="3" custScaleY="97917" custLinFactY="12702" custLinFactNeighborY="100000">
        <dgm:presLayoutVars>
          <dgm:bulletEnabled val="1"/>
        </dgm:presLayoutVars>
      </dgm:prSet>
      <dgm:spPr/>
      <dgm:t>
        <a:bodyPr/>
        <a:lstStyle/>
        <a:p>
          <a:endParaRPr lang="ru-RU"/>
        </a:p>
      </dgm:t>
    </dgm:pt>
    <dgm:pt modelId="{253033E1-AB63-4FED-84AD-41D31D1C58ED}" type="pres">
      <dgm:prSet presAssocID="{9C4BB3A7-C328-4831-9385-1929209529C9}" presName="spaceBetweenRectangles" presStyleCnt="0"/>
      <dgm:spPr/>
    </dgm:pt>
    <dgm:pt modelId="{551675A2-3A1C-4F44-8E9F-3E92E2B3185A}" type="pres">
      <dgm:prSet presAssocID="{75630D0D-FF9C-4929-BD48-C8D07FDDCD01}" presName="parentLin" presStyleCnt="0"/>
      <dgm:spPr/>
    </dgm:pt>
    <dgm:pt modelId="{7348A048-D201-4AF1-B778-05432AA719AC}" type="pres">
      <dgm:prSet presAssocID="{75630D0D-FF9C-4929-BD48-C8D07FDDCD01}" presName="parentLeftMargin" presStyleLbl="node1" presStyleIdx="0" presStyleCnt="3"/>
      <dgm:spPr/>
      <dgm:t>
        <a:bodyPr/>
        <a:lstStyle/>
        <a:p>
          <a:endParaRPr lang="ru-RU"/>
        </a:p>
      </dgm:t>
    </dgm:pt>
    <dgm:pt modelId="{8B7E7848-6044-471A-BC58-8445AFF47CD0}" type="pres">
      <dgm:prSet presAssocID="{75630D0D-FF9C-4929-BD48-C8D07FDDCD01}" presName="parentText" presStyleLbl="node1" presStyleIdx="1" presStyleCnt="3" custScaleY="449651" custLinFactY="29783" custLinFactNeighborX="-79190" custLinFactNeighborY="100000">
        <dgm:presLayoutVars>
          <dgm:chMax val="0"/>
          <dgm:bulletEnabled val="1"/>
        </dgm:presLayoutVars>
      </dgm:prSet>
      <dgm:spPr/>
      <dgm:t>
        <a:bodyPr/>
        <a:lstStyle/>
        <a:p>
          <a:endParaRPr lang="ru-RU"/>
        </a:p>
      </dgm:t>
    </dgm:pt>
    <dgm:pt modelId="{6943AB68-3C2C-43CB-ABD0-A252AD3558EF}" type="pres">
      <dgm:prSet presAssocID="{75630D0D-FF9C-4929-BD48-C8D07FDDCD01}" presName="negativeSpace" presStyleCnt="0"/>
      <dgm:spPr/>
    </dgm:pt>
    <dgm:pt modelId="{6B5F460D-7A8B-4F13-AF8C-11D6249D381F}" type="pres">
      <dgm:prSet presAssocID="{75630D0D-FF9C-4929-BD48-C8D07FDDCD01}" presName="childText" presStyleLbl="conFgAcc1" presStyleIdx="1" presStyleCnt="3" custScaleY="104960" custLinFactY="4749" custLinFactNeighborY="100000">
        <dgm:presLayoutVars>
          <dgm:bulletEnabled val="1"/>
        </dgm:presLayoutVars>
      </dgm:prSet>
      <dgm:spPr/>
      <dgm:t>
        <a:bodyPr/>
        <a:lstStyle/>
        <a:p>
          <a:endParaRPr lang="ru-RU"/>
        </a:p>
      </dgm:t>
    </dgm:pt>
    <dgm:pt modelId="{193ABD8C-70B5-4C72-8261-778F3ADB6A8C}" type="pres">
      <dgm:prSet presAssocID="{7C9D7345-5077-4BA6-B67B-C872B6B68C39}" presName="spaceBetweenRectangles" presStyleCnt="0"/>
      <dgm:spPr/>
    </dgm:pt>
    <dgm:pt modelId="{CDB1016D-E6E3-4BD5-9724-28A908027D9A}" type="pres">
      <dgm:prSet presAssocID="{6D7A2844-B374-4457-A9C6-9781B4117C80}" presName="parentLin" presStyleCnt="0"/>
      <dgm:spPr/>
    </dgm:pt>
    <dgm:pt modelId="{6522F7C4-42A5-4752-9E27-95D45C976BF4}" type="pres">
      <dgm:prSet presAssocID="{6D7A2844-B374-4457-A9C6-9781B4117C80}" presName="parentLeftMargin" presStyleLbl="node1" presStyleIdx="1" presStyleCnt="3"/>
      <dgm:spPr/>
      <dgm:t>
        <a:bodyPr/>
        <a:lstStyle/>
        <a:p>
          <a:endParaRPr lang="ru-RU"/>
        </a:p>
      </dgm:t>
    </dgm:pt>
    <dgm:pt modelId="{1D526CF0-EB81-4718-81F1-F77F66E8A642}" type="pres">
      <dgm:prSet presAssocID="{6D7A2844-B374-4457-A9C6-9781B4117C80}" presName="parentText" presStyleLbl="node1" presStyleIdx="2" presStyleCnt="3" custScaleY="287398" custLinFactNeighborX="-78523" custLinFactNeighborY="-46040">
        <dgm:presLayoutVars>
          <dgm:chMax val="0"/>
          <dgm:bulletEnabled val="1"/>
        </dgm:presLayoutVars>
      </dgm:prSet>
      <dgm:spPr/>
      <dgm:t>
        <a:bodyPr/>
        <a:lstStyle/>
        <a:p>
          <a:endParaRPr lang="ru-RU"/>
        </a:p>
      </dgm:t>
    </dgm:pt>
    <dgm:pt modelId="{9912A21D-15F4-4718-B517-FE865165839F}" type="pres">
      <dgm:prSet presAssocID="{6D7A2844-B374-4457-A9C6-9781B4117C80}" presName="negativeSpace" presStyleCnt="0"/>
      <dgm:spPr/>
    </dgm:pt>
    <dgm:pt modelId="{FB00732A-623E-4F2E-85D6-43BA17518E54}" type="pres">
      <dgm:prSet presAssocID="{6D7A2844-B374-4457-A9C6-9781B4117C80}" presName="childText" presStyleLbl="conFgAcc1" presStyleIdx="2" presStyleCnt="3" custScaleY="82805" custLinFactNeighborY="-49975">
        <dgm:presLayoutVars>
          <dgm:bulletEnabled val="1"/>
        </dgm:presLayoutVars>
      </dgm:prSet>
      <dgm:spPr>
        <a:solidFill>
          <a:srgbClr val="E8FAFE">
            <a:alpha val="90000"/>
          </a:srgbClr>
        </a:solidFill>
      </dgm:spPr>
      <dgm:t>
        <a:bodyPr/>
        <a:lstStyle/>
        <a:p>
          <a:endParaRPr lang="ru-RU"/>
        </a:p>
      </dgm:t>
    </dgm:pt>
  </dgm:ptLst>
  <dgm:cxnLst>
    <dgm:cxn modelId="{88E8A515-A00E-4CCB-8987-B56E51CF1DC8}" type="presOf" srcId="{59C92BB4-BF19-4C35-8BDB-F42C1AC2436D}" destId="{6B5F460D-7A8B-4F13-AF8C-11D6249D381F}" srcOrd="0" destOrd="5" presId="urn:microsoft.com/office/officeart/2005/8/layout/list1"/>
    <dgm:cxn modelId="{1CF6F0AA-003E-4F21-AFAD-DEF966F76490}" srcId="{75630D0D-FF9C-4929-BD48-C8D07FDDCD01}" destId="{3C01B9A9-DA62-4D87-A12A-A14EE89ECFF6}" srcOrd="2" destOrd="0" parTransId="{97CD374B-1FE2-4869-A75D-A94516B685BB}" sibTransId="{658D3C8A-F293-4C31-9644-968202DE79AF}"/>
    <dgm:cxn modelId="{4CA16AB7-169E-47CC-899D-6EE815EE04FF}" type="presOf" srcId="{D51359C0-1583-44D0-A306-2604E90FFCB8}" destId="{409639DC-B690-483E-863E-33D12773B122}" srcOrd="0" destOrd="4" presId="urn:microsoft.com/office/officeart/2005/8/layout/list1"/>
    <dgm:cxn modelId="{77877FD6-1967-40EB-BE04-E51F2FA8C6CC}" type="presOf" srcId="{D30D4C03-ECB3-412C-8EFE-F2667FE3EF31}" destId="{76617A07-5A16-4C3C-8DBB-08C37BB6F531}" srcOrd="1" destOrd="0" presId="urn:microsoft.com/office/officeart/2005/8/layout/list1"/>
    <dgm:cxn modelId="{63F43CFF-A110-4456-AAD2-F4AFBE77F0DD}" srcId="{D30D4C03-ECB3-412C-8EFE-F2667FE3EF31}" destId="{175C3BB2-15B5-45AE-AF87-8CEFAED7242C}" srcOrd="6" destOrd="0" parTransId="{348F2B09-18DF-4713-A943-8909875DC78C}" sibTransId="{44827473-537F-448E-8B1E-AC6006297A19}"/>
    <dgm:cxn modelId="{97A27524-9790-49EB-AB50-532189F13DA7}" type="presOf" srcId="{175C3BB2-15B5-45AE-AF87-8CEFAED7242C}" destId="{409639DC-B690-483E-863E-33D12773B122}" srcOrd="0" destOrd="6" presId="urn:microsoft.com/office/officeart/2005/8/layout/list1"/>
    <dgm:cxn modelId="{91A37141-2518-4614-99EF-9C3346ED0749}" type="presOf" srcId="{6D7A2844-B374-4457-A9C6-9781B4117C80}" destId="{6522F7C4-42A5-4752-9E27-95D45C976BF4}" srcOrd="0" destOrd="0" presId="urn:microsoft.com/office/officeart/2005/8/layout/list1"/>
    <dgm:cxn modelId="{5291A483-F4D4-4FD0-ADE1-14DB8E256C60}" type="presOf" srcId="{4D468948-7C07-4C53-A095-53508FD74B9B}" destId="{6B5F460D-7A8B-4F13-AF8C-11D6249D381F}" srcOrd="0" destOrd="0" presId="urn:microsoft.com/office/officeart/2005/8/layout/list1"/>
    <dgm:cxn modelId="{7AFA4811-7555-4A60-879B-C3D6CE3F763E}" srcId="{B9502C17-23CD-49D6-977B-047B5F9F356D}" destId="{D30D4C03-ECB3-412C-8EFE-F2667FE3EF31}" srcOrd="0" destOrd="0" parTransId="{03409BC8-3E35-4121-9281-94086B612444}" sibTransId="{9C4BB3A7-C328-4831-9385-1929209529C9}"/>
    <dgm:cxn modelId="{F9292384-B5BB-41B8-A062-45BD1B933F5F}" type="presOf" srcId="{F916608B-D352-4E64-B1E1-21A785301DD2}" destId="{6B5F460D-7A8B-4F13-AF8C-11D6249D381F}" srcOrd="0" destOrd="4" presId="urn:microsoft.com/office/officeart/2005/8/layout/list1"/>
    <dgm:cxn modelId="{3AAD4AB3-CD23-4D68-96FE-9A47349EB9AC}" type="presOf" srcId="{CE58B4ED-ECB8-4364-9563-CE7E6BC4F6EA}" destId="{6B5F460D-7A8B-4F13-AF8C-11D6249D381F}" srcOrd="0" destOrd="7" presId="urn:microsoft.com/office/officeart/2005/8/layout/list1"/>
    <dgm:cxn modelId="{908542AF-176E-440D-A78A-35E0E2077926}" type="presOf" srcId="{B9502C17-23CD-49D6-977B-047B5F9F356D}" destId="{08198B3C-C53D-4218-BA5F-7534D136ADE2}" srcOrd="0" destOrd="0" presId="urn:microsoft.com/office/officeart/2005/8/layout/list1"/>
    <dgm:cxn modelId="{4DACC2BA-6E28-4FE6-83FE-69E7439FCEAD}" srcId="{D30D4C03-ECB3-412C-8EFE-F2667FE3EF31}" destId="{D51359C0-1583-44D0-A306-2604E90FFCB8}" srcOrd="4" destOrd="0" parTransId="{12FA4A9F-C69D-4696-AC12-41AC10E809AE}" sibTransId="{94ECA7F3-F085-46C0-81B7-F9FEF8B9A41C}"/>
    <dgm:cxn modelId="{BD143673-21BF-4AF7-9B1E-74DBBAE0C4D3}" srcId="{75630D0D-FF9C-4929-BD48-C8D07FDDCD01}" destId="{4D468948-7C07-4C53-A095-53508FD74B9B}" srcOrd="0" destOrd="0" parTransId="{4274FDE2-4459-4F06-A212-67E620C844C9}" sibTransId="{B241A0F1-EE53-4312-9810-A31FF9149E22}"/>
    <dgm:cxn modelId="{DDFE16C8-D7D6-4271-9C43-28E89ABC1B2F}" srcId="{B9502C17-23CD-49D6-977B-047B5F9F356D}" destId="{75630D0D-FF9C-4929-BD48-C8D07FDDCD01}" srcOrd="1" destOrd="0" parTransId="{1E90B15C-39FB-44CF-86E0-D70A65F283B3}" sibTransId="{7C9D7345-5077-4BA6-B67B-C872B6B68C39}"/>
    <dgm:cxn modelId="{5B0C135A-5261-4002-8A78-478DADF04E54}" type="presOf" srcId="{6D7A2844-B374-4457-A9C6-9781B4117C80}" destId="{1D526CF0-EB81-4718-81F1-F77F66E8A642}" srcOrd="1" destOrd="0" presId="urn:microsoft.com/office/officeart/2005/8/layout/list1"/>
    <dgm:cxn modelId="{0CC2BBF4-E85D-4946-A02B-B5F9D02B303F}" type="presOf" srcId="{F5B53894-4FB5-428B-BE5B-D25C678A2E0F}" destId="{409639DC-B690-483E-863E-33D12773B122}" srcOrd="0" destOrd="1" presId="urn:microsoft.com/office/officeart/2005/8/layout/list1"/>
    <dgm:cxn modelId="{3FBBFC77-3F42-46CC-B13F-E1FA0EFE0739}" type="presOf" srcId="{75630D0D-FF9C-4929-BD48-C8D07FDDCD01}" destId="{8B7E7848-6044-471A-BC58-8445AFF47CD0}" srcOrd="1" destOrd="0" presId="urn:microsoft.com/office/officeart/2005/8/layout/list1"/>
    <dgm:cxn modelId="{16CA68B5-9EF8-41CE-A049-6A2FE70DF31B}" srcId="{75630D0D-FF9C-4929-BD48-C8D07FDDCD01}" destId="{59C92BB4-BF19-4C35-8BDB-F42C1AC2436D}" srcOrd="5" destOrd="0" parTransId="{EE4FE2DE-C92C-4D31-9E1E-8427C17592CB}" sibTransId="{25C45925-B392-468B-82F8-2D915FF31C3A}"/>
    <dgm:cxn modelId="{7D6AB136-AA91-472E-9C91-802840634483}" srcId="{75630D0D-FF9C-4929-BD48-C8D07FDDCD01}" destId="{F916608B-D352-4E64-B1E1-21A785301DD2}" srcOrd="4" destOrd="0" parTransId="{5A148081-15DF-43BF-8A74-D84AFA7000E8}" sibTransId="{61548340-4A1A-4DE6-BD64-52068F8C6468}"/>
    <dgm:cxn modelId="{324902B4-DA3C-4D0F-B054-FB7AE7941604}" type="presOf" srcId="{68498698-0A0B-4560-BFB9-ACBACE98F6A2}" destId="{409639DC-B690-483E-863E-33D12773B122}" srcOrd="0" destOrd="2" presId="urn:microsoft.com/office/officeart/2005/8/layout/list1"/>
    <dgm:cxn modelId="{05CDC914-43A0-470E-B3B6-E0EDCBC46F23}" srcId="{75630D0D-FF9C-4929-BD48-C8D07FDDCD01}" destId="{C705F795-18FC-409B-A3E7-16FA3FD58576}" srcOrd="3" destOrd="0" parTransId="{35A332B5-DE9A-41C9-84CF-579B06BAF7E2}" sibTransId="{D8CB98CB-99A5-4971-AD49-C18E0235684E}"/>
    <dgm:cxn modelId="{18F600CF-C80E-4D9D-B437-32DBAFC977C3}" srcId="{D30D4C03-ECB3-412C-8EFE-F2667FE3EF31}" destId="{68498698-0A0B-4560-BFB9-ACBACE98F6A2}" srcOrd="2" destOrd="0" parTransId="{32501A4F-8D5E-45CC-A7D9-CB4CB99317B6}" sibTransId="{699B6C72-3AA0-4FDC-AF97-2A48ED4E4C26}"/>
    <dgm:cxn modelId="{AADD15D4-6571-4400-8F7C-CFBE755EFDF5}" type="presOf" srcId="{75630D0D-FF9C-4929-BD48-C8D07FDDCD01}" destId="{7348A048-D201-4AF1-B778-05432AA719AC}" srcOrd="0" destOrd="0" presId="urn:microsoft.com/office/officeart/2005/8/layout/list1"/>
    <dgm:cxn modelId="{A3FADBB7-64F6-4D2C-9CC5-7F2B7B7985B6}" type="presOf" srcId="{3C01B9A9-DA62-4D87-A12A-A14EE89ECFF6}" destId="{6B5F460D-7A8B-4F13-AF8C-11D6249D381F}" srcOrd="0" destOrd="2" presId="urn:microsoft.com/office/officeart/2005/8/layout/list1"/>
    <dgm:cxn modelId="{549C7434-B06F-4822-A65A-26CD701C75B4}" srcId="{D30D4C03-ECB3-412C-8EFE-F2667FE3EF31}" destId="{2596123B-6517-458F-A935-E7F475396D25}" srcOrd="3" destOrd="0" parTransId="{4DC27A06-F803-47BF-886F-EB4A9ECCEC8D}" sibTransId="{0F13CB94-3457-4DE8-B667-94D81254FA1F}"/>
    <dgm:cxn modelId="{3F479BED-0526-47BB-8A87-648D3ED8430F}" srcId="{D30D4C03-ECB3-412C-8EFE-F2667FE3EF31}" destId="{836224A7-B540-4532-8C89-873F0A6A0382}" srcOrd="0" destOrd="0" parTransId="{721D4B8A-8E69-4BDC-AEE0-6CB399588347}" sibTransId="{30754313-381B-4311-8BE0-562486B022D1}"/>
    <dgm:cxn modelId="{3B1BF587-6199-4414-9487-D1A316AABCB0}" srcId="{75630D0D-FF9C-4929-BD48-C8D07FDDCD01}" destId="{2F1C5243-CB1F-4D04-A966-8B3DDDA6C072}" srcOrd="6" destOrd="0" parTransId="{CAC13005-45C1-424D-941B-32D77AC9C6AD}" sibTransId="{4358A76D-B4CA-44C1-8911-A317B824197D}"/>
    <dgm:cxn modelId="{8C9C44AB-BE2B-4847-A757-D8B81B50110A}" type="presOf" srcId="{836224A7-B540-4532-8C89-873F0A6A0382}" destId="{409639DC-B690-483E-863E-33D12773B122}" srcOrd="0" destOrd="0" presId="urn:microsoft.com/office/officeart/2005/8/layout/list1"/>
    <dgm:cxn modelId="{E5E3D449-DBC2-4E15-8AD4-067441173B8F}" type="presOf" srcId="{D30D4C03-ECB3-412C-8EFE-F2667FE3EF31}" destId="{09D50868-085F-48A4-ABDC-83EE97A4269F}" srcOrd="0" destOrd="0" presId="urn:microsoft.com/office/officeart/2005/8/layout/list1"/>
    <dgm:cxn modelId="{FDE96577-FAB4-489F-84B0-F24A3B8B6BB2}" srcId="{75630D0D-FF9C-4929-BD48-C8D07FDDCD01}" destId="{3D1F966C-9E21-4947-B7E0-B6BFC260A3EB}" srcOrd="1" destOrd="0" parTransId="{46276037-C635-4F67-B73D-EC06BABBB554}" sibTransId="{7E992520-E70B-40AE-9F63-CBDE4F777C6B}"/>
    <dgm:cxn modelId="{92C15969-6773-45C4-B260-B0D3E27FFDF2}" srcId="{B9502C17-23CD-49D6-977B-047B5F9F356D}" destId="{6D7A2844-B374-4457-A9C6-9781B4117C80}" srcOrd="2" destOrd="0" parTransId="{FB253B1E-9CCB-46ED-98DD-887E80B874EE}" sibTransId="{0FB1E870-F84B-4FA0-83B1-5DB80CB1E409}"/>
    <dgm:cxn modelId="{242830E4-A81D-401D-8DE4-57C31F3916EB}" type="presOf" srcId="{40ED9EB9-7985-4AB7-AAC5-E1AE4956F7CA}" destId="{409639DC-B690-483E-863E-33D12773B122}" srcOrd="0" destOrd="5" presId="urn:microsoft.com/office/officeart/2005/8/layout/list1"/>
    <dgm:cxn modelId="{ABEC17AC-E633-450B-98D9-EB396D66D07C}" srcId="{D30D4C03-ECB3-412C-8EFE-F2667FE3EF31}" destId="{40ED9EB9-7985-4AB7-AAC5-E1AE4956F7CA}" srcOrd="5" destOrd="0" parTransId="{5BC5698D-218E-4043-B3E4-5CF014A013FC}" sibTransId="{202141DF-AB2D-415A-8C5E-ACF5937E7C68}"/>
    <dgm:cxn modelId="{E0799DE1-ADEE-41FD-8D79-5BC15DED6DCC}" type="presOf" srcId="{2596123B-6517-458F-A935-E7F475396D25}" destId="{409639DC-B690-483E-863E-33D12773B122}" srcOrd="0" destOrd="3" presId="urn:microsoft.com/office/officeart/2005/8/layout/list1"/>
    <dgm:cxn modelId="{22DD79E4-E333-4220-B990-57237294F578}" type="presOf" srcId="{C705F795-18FC-409B-A3E7-16FA3FD58576}" destId="{6B5F460D-7A8B-4F13-AF8C-11D6249D381F}" srcOrd="0" destOrd="3" presId="urn:microsoft.com/office/officeart/2005/8/layout/list1"/>
    <dgm:cxn modelId="{E76CECC7-D842-4FC7-8C4C-A9F876B36E85}" type="presOf" srcId="{3D1F966C-9E21-4947-B7E0-B6BFC260A3EB}" destId="{6B5F460D-7A8B-4F13-AF8C-11D6249D381F}" srcOrd="0" destOrd="1" presId="urn:microsoft.com/office/officeart/2005/8/layout/list1"/>
    <dgm:cxn modelId="{47F12A08-2CE6-42AD-8D45-DDF685D892DC}" srcId="{D30D4C03-ECB3-412C-8EFE-F2667FE3EF31}" destId="{F5B53894-4FB5-428B-BE5B-D25C678A2E0F}" srcOrd="1" destOrd="0" parTransId="{D517EB6A-793C-465A-886F-0052162CA0AF}" sibTransId="{15399BC4-D98C-4F69-B29A-56622C0AC698}"/>
    <dgm:cxn modelId="{56BD63D6-03C9-4113-9BAF-C83488A0B576}" srcId="{75630D0D-FF9C-4929-BD48-C8D07FDDCD01}" destId="{CE58B4ED-ECB8-4364-9563-CE7E6BC4F6EA}" srcOrd="7" destOrd="0" parTransId="{EEBA0267-BBEC-4B8E-AC0E-68808C119E54}" sibTransId="{851EA31F-2954-405E-9632-151D8510A25B}"/>
    <dgm:cxn modelId="{06CE3811-93CD-4773-B824-71C246D3234D}" type="presOf" srcId="{2F1C5243-CB1F-4D04-A966-8B3DDDA6C072}" destId="{6B5F460D-7A8B-4F13-AF8C-11D6249D381F}" srcOrd="0" destOrd="6" presId="urn:microsoft.com/office/officeart/2005/8/layout/list1"/>
    <dgm:cxn modelId="{FE8E5850-7C0B-4C0A-8439-6A9539A97552}" type="presParOf" srcId="{08198B3C-C53D-4218-BA5F-7534D136ADE2}" destId="{1519EDC5-2369-4AD6-A5A3-EBD7D22A0BAF}" srcOrd="0" destOrd="0" presId="urn:microsoft.com/office/officeart/2005/8/layout/list1"/>
    <dgm:cxn modelId="{64CFC010-DE10-45B6-B6DF-991DA2E7A015}" type="presParOf" srcId="{1519EDC5-2369-4AD6-A5A3-EBD7D22A0BAF}" destId="{09D50868-085F-48A4-ABDC-83EE97A4269F}" srcOrd="0" destOrd="0" presId="urn:microsoft.com/office/officeart/2005/8/layout/list1"/>
    <dgm:cxn modelId="{513BAA6F-AAE0-4830-8EF1-F6E4BA5B60D7}" type="presParOf" srcId="{1519EDC5-2369-4AD6-A5A3-EBD7D22A0BAF}" destId="{76617A07-5A16-4C3C-8DBB-08C37BB6F531}" srcOrd="1" destOrd="0" presId="urn:microsoft.com/office/officeart/2005/8/layout/list1"/>
    <dgm:cxn modelId="{3A492155-1F80-4407-B568-E06BCED3B498}" type="presParOf" srcId="{08198B3C-C53D-4218-BA5F-7534D136ADE2}" destId="{CFA6AFC2-5AE4-47E8-954C-7CF2612963A4}" srcOrd="1" destOrd="0" presId="urn:microsoft.com/office/officeart/2005/8/layout/list1"/>
    <dgm:cxn modelId="{38A91C7B-F6F9-472C-93D8-D18BEFA9F2B6}" type="presParOf" srcId="{08198B3C-C53D-4218-BA5F-7534D136ADE2}" destId="{409639DC-B690-483E-863E-33D12773B122}" srcOrd="2" destOrd="0" presId="urn:microsoft.com/office/officeart/2005/8/layout/list1"/>
    <dgm:cxn modelId="{B4F10172-989B-419A-8F6B-B684B97E3491}" type="presParOf" srcId="{08198B3C-C53D-4218-BA5F-7534D136ADE2}" destId="{253033E1-AB63-4FED-84AD-41D31D1C58ED}" srcOrd="3" destOrd="0" presId="urn:microsoft.com/office/officeart/2005/8/layout/list1"/>
    <dgm:cxn modelId="{25537207-CC9D-4821-9263-EFFDE2C3B150}" type="presParOf" srcId="{08198B3C-C53D-4218-BA5F-7534D136ADE2}" destId="{551675A2-3A1C-4F44-8E9F-3E92E2B3185A}" srcOrd="4" destOrd="0" presId="urn:microsoft.com/office/officeart/2005/8/layout/list1"/>
    <dgm:cxn modelId="{3511E739-C69A-4A00-85D1-327EFD1E2085}" type="presParOf" srcId="{551675A2-3A1C-4F44-8E9F-3E92E2B3185A}" destId="{7348A048-D201-4AF1-B778-05432AA719AC}" srcOrd="0" destOrd="0" presId="urn:microsoft.com/office/officeart/2005/8/layout/list1"/>
    <dgm:cxn modelId="{7175D33A-14CF-4AE6-A6C9-7AE6FC90BE5F}" type="presParOf" srcId="{551675A2-3A1C-4F44-8E9F-3E92E2B3185A}" destId="{8B7E7848-6044-471A-BC58-8445AFF47CD0}" srcOrd="1" destOrd="0" presId="urn:microsoft.com/office/officeart/2005/8/layout/list1"/>
    <dgm:cxn modelId="{E9CAB277-E25F-440C-B87F-1320D0B19C5F}" type="presParOf" srcId="{08198B3C-C53D-4218-BA5F-7534D136ADE2}" destId="{6943AB68-3C2C-43CB-ABD0-A252AD3558EF}" srcOrd="5" destOrd="0" presId="urn:microsoft.com/office/officeart/2005/8/layout/list1"/>
    <dgm:cxn modelId="{37BC2CFA-B8A5-495F-B36B-4012FDDE01BE}" type="presParOf" srcId="{08198B3C-C53D-4218-BA5F-7534D136ADE2}" destId="{6B5F460D-7A8B-4F13-AF8C-11D6249D381F}" srcOrd="6" destOrd="0" presId="urn:microsoft.com/office/officeart/2005/8/layout/list1"/>
    <dgm:cxn modelId="{C93D8D23-BB1E-4B45-B0B6-27CC3015399E}" type="presParOf" srcId="{08198B3C-C53D-4218-BA5F-7534D136ADE2}" destId="{193ABD8C-70B5-4C72-8261-778F3ADB6A8C}" srcOrd="7" destOrd="0" presId="urn:microsoft.com/office/officeart/2005/8/layout/list1"/>
    <dgm:cxn modelId="{95DB4881-923F-4016-8668-B96473ECC8CD}" type="presParOf" srcId="{08198B3C-C53D-4218-BA5F-7534D136ADE2}" destId="{CDB1016D-E6E3-4BD5-9724-28A908027D9A}" srcOrd="8" destOrd="0" presId="urn:microsoft.com/office/officeart/2005/8/layout/list1"/>
    <dgm:cxn modelId="{D985F79B-661E-4B5B-9808-620C6B3723B7}" type="presParOf" srcId="{CDB1016D-E6E3-4BD5-9724-28A908027D9A}" destId="{6522F7C4-42A5-4752-9E27-95D45C976BF4}" srcOrd="0" destOrd="0" presId="urn:microsoft.com/office/officeart/2005/8/layout/list1"/>
    <dgm:cxn modelId="{B0AF03E4-CB9D-4653-9A09-E9556BFA1722}" type="presParOf" srcId="{CDB1016D-E6E3-4BD5-9724-28A908027D9A}" destId="{1D526CF0-EB81-4718-81F1-F77F66E8A642}" srcOrd="1" destOrd="0" presId="urn:microsoft.com/office/officeart/2005/8/layout/list1"/>
    <dgm:cxn modelId="{15C07077-252A-48DD-8F97-FA12BB36885B}" type="presParOf" srcId="{08198B3C-C53D-4218-BA5F-7534D136ADE2}" destId="{9912A21D-15F4-4718-B517-FE865165839F}" srcOrd="9" destOrd="0" presId="urn:microsoft.com/office/officeart/2005/8/layout/list1"/>
    <dgm:cxn modelId="{42185261-4B0E-4477-9764-2DDB0352BCAF}" type="presParOf" srcId="{08198B3C-C53D-4218-BA5F-7534D136ADE2}" destId="{FB00732A-623E-4F2E-85D6-43BA17518E54}"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D76FEF2-21C8-4519-BD53-74D79C7EFA2D}" type="doc">
      <dgm:prSet loTypeId="urn:microsoft.com/office/officeart/2005/8/layout/list1" loCatId="list" qsTypeId="urn:microsoft.com/office/officeart/2005/8/quickstyle/simple3" qsCatId="simple" csTypeId="urn:microsoft.com/office/officeart/2005/8/colors/colorful5" csCatId="colorful" phldr="1"/>
      <dgm:spPr/>
      <dgm:t>
        <a:bodyPr/>
        <a:lstStyle/>
        <a:p>
          <a:endParaRPr lang="ru-RU"/>
        </a:p>
      </dgm:t>
    </dgm:pt>
    <dgm:pt modelId="{5A0A890A-EAFA-4DA5-9829-712BADDFB94A}">
      <dgm:prSet phldrT="[Текст]" custT="1"/>
      <dgm:spPr/>
      <dgm:t>
        <a:bodyPr/>
        <a:lstStyle/>
        <a:p>
          <a:pPr algn="just"/>
          <a:r>
            <a:rPr lang="ru-RU" sz="1000" b="1" dirty="0" smtClean="0"/>
            <a:t>Стимулирование налогоплательщиков, реализующих особо значимые инвестиционные проекты Камчатского края по созданию предприятий для производства продукции животноводства и растениеводства</a:t>
          </a:r>
          <a:endParaRPr lang="ru-RU" sz="1000" b="1" i="0" dirty="0"/>
        </a:p>
      </dgm:t>
    </dgm:pt>
    <dgm:pt modelId="{46F0157F-F519-4412-82BD-A635887986FD}" type="parTrans" cxnId="{1F5EF314-E409-4E4D-BA7B-78D2985FDF91}">
      <dgm:prSet/>
      <dgm:spPr/>
      <dgm:t>
        <a:bodyPr/>
        <a:lstStyle/>
        <a:p>
          <a:endParaRPr lang="ru-RU" b="1">
            <a:solidFill>
              <a:schemeClr val="accent4">
                <a:lumMod val="50000"/>
              </a:schemeClr>
            </a:solidFill>
          </a:endParaRPr>
        </a:p>
      </dgm:t>
    </dgm:pt>
    <dgm:pt modelId="{8F4622C2-B36E-447D-A852-934A7E41E7B5}" type="sibTrans" cxnId="{1F5EF314-E409-4E4D-BA7B-78D2985FDF91}">
      <dgm:prSet/>
      <dgm:spPr/>
      <dgm:t>
        <a:bodyPr/>
        <a:lstStyle/>
        <a:p>
          <a:endParaRPr lang="ru-RU" b="1">
            <a:solidFill>
              <a:schemeClr val="accent4">
                <a:lumMod val="50000"/>
              </a:schemeClr>
            </a:solidFill>
          </a:endParaRPr>
        </a:p>
      </dgm:t>
    </dgm:pt>
    <dgm:pt modelId="{B80DDA8A-C189-40BE-BBE4-684F03B6FAC5}">
      <dgm:prSet custT="1"/>
      <dgm:spPr/>
      <dgm:t>
        <a:bodyPr/>
        <a:lstStyle/>
        <a:p>
          <a:pPr algn="just"/>
          <a:r>
            <a:rPr lang="ru-RU" sz="1000" b="1" dirty="0" smtClean="0"/>
            <a:t>Предоставление льгот по налогу на прибыль организаций участникам региональных инвестиционных проектов и специальных инвестиционных контрактов, реализуемых на территории Камчатского края</a:t>
          </a:r>
          <a:endParaRPr lang="ru-RU" sz="1000" b="1" i="0" dirty="0">
            <a:effectLst/>
            <a:latin typeface="+mn-lt"/>
          </a:endParaRPr>
        </a:p>
      </dgm:t>
    </dgm:pt>
    <dgm:pt modelId="{ABB66BD3-7425-46F1-8924-429AF366DC60}" type="parTrans" cxnId="{C628C346-41FF-42A4-86E8-76E72D7DF9C6}">
      <dgm:prSet/>
      <dgm:spPr/>
      <dgm:t>
        <a:bodyPr/>
        <a:lstStyle/>
        <a:p>
          <a:endParaRPr lang="ru-RU" b="1">
            <a:solidFill>
              <a:schemeClr val="accent4">
                <a:lumMod val="50000"/>
              </a:schemeClr>
            </a:solidFill>
          </a:endParaRPr>
        </a:p>
      </dgm:t>
    </dgm:pt>
    <dgm:pt modelId="{2C4DD5A0-ABC5-4398-B113-5067F191D96C}" type="sibTrans" cxnId="{C628C346-41FF-42A4-86E8-76E72D7DF9C6}">
      <dgm:prSet/>
      <dgm:spPr/>
      <dgm:t>
        <a:bodyPr/>
        <a:lstStyle/>
        <a:p>
          <a:endParaRPr lang="ru-RU" b="1">
            <a:solidFill>
              <a:schemeClr val="accent4">
                <a:lumMod val="50000"/>
              </a:schemeClr>
            </a:solidFill>
          </a:endParaRPr>
        </a:p>
      </dgm:t>
    </dgm:pt>
    <dgm:pt modelId="{76279205-646A-4FA7-B8BA-E7DE81C37807}">
      <dgm:prSet phldrT="[Текст]" custT="1"/>
      <dgm:spPr/>
      <dgm:t>
        <a:bodyPr/>
        <a:lstStyle/>
        <a:p>
          <a:pPr algn="just" rtl="0"/>
          <a:r>
            <a:rPr lang="ru-RU" sz="1000" b="1" dirty="0" smtClean="0"/>
            <a:t>Поэтапное включение объектов недвижимости в систему уплаты налога на имущество организаций по их кадастровой стоимости</a:t>
          </a:r>
          <a:endParaRPr lang="ru-RU" sz="1000" b="1" i="0" dirty="0"/>
        </a:p>
      </dgm:t>
    </dgm:pt>
    <dgm:pt modelId="{71797A09-CE1E-4F2B-9D6F-C9298A7151F0}" type="parTrans" cxnId="{1074A504-BA8C-4B60-A35C-EB4A233996AD}">
      <dgm:prSet/>
      <dgm:spPr/>
      <dgm:t>
        <a:bodyPr/>
        <a:lstStyle/>
        <a:p>
          <a:endParaRPr lang="ru-RU" b="1">
            <a:solidFill>
              <a:schemeClr val="accent4">
                <a:lumMod val="50000"/>
              </a:schemeClr>
            </a:solidFill>
          </a:endParaRPr>
        </a:p>
      </dgm:t>
    </dgm:pt>
    <dgm:pt modelId="{4A3C6FCF-9CAD-4501-9F6F-4129BDF3DE6E}" type="sibTrans" cxnId="{1074A504-BA8C-4B60-A35C-EB4A233996AD}">
      <dgm:prSet/>
      <dgm:spPr/>
      <dgm:t>
        <a:bodyPr/>
        <a:lstStyle/>
        <a:p>
          <a:endParaRPr lang="ru-RU" b="1">
            <a:solidFill>
              <a:schemeClr val="accent4">
                <a:lumMod val="50000"/>
              </a:schemeClr>
            </a:solidFill>
          </a:endParaRPr>
        </a:p>
      </dgm:t>
    </dgm:pt>
    <dgm:pt modelId="{51A21451-0158-42E7-B5EE-A5A0F9128A8A}">
      <dgm:prSet phldrT="[Текст]" custT="1"/>
      <dgm:spPr/>
      <dgm:t>
        <a:bodyPr/>
        <a:lstStyle/>
        <a:p>
          <a:pPr algn="just" rtl="0"/>
          <a:r>
            <a:rPr lang="ru-RU" sz="1000" b="1" dirty="0" smtClean="0"/>
            <a:t>Определение возможности дополнительного налогового стимулирования развития инфраструктуры туризма, объектов для осуществления санаторно-курортной, бальнеологической, физкультурно-оздоровительной деятельности</a:t>
          </a:r>
          <a:endParaRPr lang="ru-RU" sz="1000" b="1" i="0" dirty="0"/>
        </a:p>
      </dgm:t>
    </dgm:pt>
    <dgm:pt modelId="{D731E724-E3EC-4145-9FC7-DB42FB15EDEF}" type="parTrans" cxnId="{176383E9-239F-4E7D-938E-A60277E1E5F3}">
      <dgm:prSet/>
      <dgm:spPr/>
      <dgm:t>
        <a:bodyPr/>
        <a:lstStyle/>
        <a:p>
          <a:endParaRPr lang="ru-RU" b="1">
            <a:solidFill>
              <a:schemeClr val="accent4">
                <a:lumMod val="50000"/>
              </a:schemeClr>
            </a:solidFill>
          </a:endParaRPr>
        </a:p>
      </dgm:t>
    </dgm:pt>
    <dgm:pt modelId="{229E134C-036B-47CB-B932-FBDA994BA719}" type="sibTrans" cxnId="{176383E9-239F-4E7D-938E-A60277E1E5F3}">
      <dgm:prSet/>
      <dgm:spPr/>
      <dgm:t>
        <a:bodyPr/>
        <a:lstStyle/>
        <a:p>
          <a:endParaRPr lang="ru-RU" b="1">
            <a:solidFill>
              <a:schemeClr val="accent4">
                <a:lumMod val="50000"/>
              </a:schemeClr>
            </a:solidFill>
          </a:endParaRPr>
        </a:p>
      </dgm:t>
    </dgm:pt>
    <dgm:pt modelId="{D503F171-6A39-453B-9F4A-953FD796D1CB}">
      <dgm:prSet phldrT="[Текст]" custT="1"/>
      <dgm:spPr/>
      <dgm:t>
        <a:bodyPr/>
        <a:lstStyle/>
        <a:p>
          <a:pPr algn="just"/>
          <a:r>
            <a:rPr lang="ru-RU" sz="1000" b="1" dirty="0" smtClean="0"/>
            <a:t>Сохранение системы стимулов, обеспечивающих благоприятную экономическую среду для развития деятельности рыбохозяйственных организаций, их закрепление в регионе</a:t>
          </a:r>
          <a:endParaRPr lang="ru-RU" sz="1000" b="1" i="0" dirty="0"/>
        </a:p>
      </dgm:t>
    </dgm:pt>
    <dgm:pt modelId="{13120140-9BB1-4DBB-9746-80661D7B2822}" type="sibTrans" cxnId="{727E1560-5584-4D7C-9750-34D3100A6F28}">
      <dgm:prSet/>
      <dgm:spPr/>
      <dgm:t>
        <a:bodyPr/>
        <a:lstStyle/>
        <a:p>
          <a:endParaRPr lang="ru-RU" b="1">
            <a:solidFill>
              <a:schemeClr val="accent4">
                <a:lumMod val="50000"/>
              </a:schemeClr>
            </a:solidFill>
          </a:endParaRPr>
        </a:p>
      </dgm:t>
    </dgm:pt>
    <dgm:pt modelId="{5F983626-3D76-428A-8AFE-3FAB4A5654D6}" type="parTrans" cxnId="{727E1560-5584-4D7C-9750-34D3100A6F28}">
      <dgm:prSet/>
      <dgm:spPr/>
      <dgm:t>
        <a:bodyPr/>
        <a:lstStyle/>
        <a:p>
          <a:endParaRPr lang="ru-RU" b="1">
            <a:solidFill>
              <a:schemeClr val="accent4">
                <a:lumMod val="50000"/>
              </a:schemeClr>
            </a:solidFill>
          </a:endParaRPr>
        </a:p>
      </dgm:t>
    </dgm:pt>
    <dgm:pt modelId="{5C67038F-4DE9-4B85-B3E6-11A79B67C882}">
      <dgm:prSet custT="1"/>
      <dgm:spPr/>
      <dgm:t>
        <a:bodyPr/>
        <a:lstStyle/>
        <a:p>
          <a:pPr algn="just" rtl="0"/>
          <a:r>
            <a:rPr lang="ru-RU" sz="1000" b="1" dirty="0" smtClean="0"/>
            <a:t>Реализация принципа предоставления льгот по налогу на имущество организаций при условии отсутствия у налогоплательщика задолженности перед бюджетом</a:t>
          </a:r>
          <a:endParaRPr kumimoji="0" lang="ru-RU" sz="1000" b="1" i="0" u="none" strike="noStrike" cap="none" spc="0" normalizeH="0" baseline="0" noProof="0" dirty="0" smtClean="0">
            <a:ln/>
            <a:effectLst/>
            <a:uLnTx/>
            <a:uFillTx/>
          </a:endParaRPr>
        </a:p>
      </dgm:t>
    </dgm:pt>
    <dgm:pt modelId="{F0D277AF-DFC5-4195-8057-DF96C2C7556C}" type="parTrans" cxnId="{27B60942-7143-48AA-B3B4-14B86F32ABBA}">
      <dgm:prSet/>
      <dgm:spPr/>
      <dgm:t>
        <a:bodyPr/>
        <a:lstStyle/>
        <a:p>
          <a:endParaRPr lang="ru-RU" b="1">
            <a:solidFill>
              <a:schemeClr val="accent4">
                <a:lumMod val="50000"/>
              </a:schemeClr>
            </a:solidFill>
          </a:endParaRPr>
        </a:p>
      </dgm:t>
    </dgm:pt>
    <dgm:pt modelId="{4BB2565E-BD59-4E5C-97F7-9E1541F51697}" type="sibTrans" cxnId="{27B60942-7143-48AA-B3B4-14B86F32ABBA}">
      <dgm:prSet/>
      <dgm:spPr/>
      <dgm:t>
        <a:bodyPr/>
        <a:lstStyle/>
        <a:p>
          <a:endParaRPr lang="ru-RU" b="1">
            <a:solidFill>
              <a:schemeClr val="accent4">
                <a:lumMod val="50000"/>
              </a:schemeClr>
            </a:solidFill>
          </a:endParaRPr>
        </a:p>
      </dgm:t>
    </dgm:pt>
    <dgm:pt modelId="{18261F6A-01ED-4D6B-B4E5-B5A1CA6D8AF6}">
      <dgm:prSet/>
      <dgm:spPr/>
      <dgm:t>
        <a:bodyPr/>
        <a:lstStyle/>
        <a:p>
          <a:endParaRPr lang="ru-RU" b="1" dirty="0">
            <a:solidFill>
              <a:schemeClr val="accent4">
                <a:lumMod val="50000"/>
              </a:schemeClr>
            </a:solidFill>
          </a:endParaRPr>
        </a:p>
      </dgm:t>
    </dgm:pt>
    <dgm:pt modelId="{D14DB2F9-B54A-4593-B8BB-DA45CD952109}" type="parTrans" cxnId="{D87F4EF7-248D-49F9-9263-E46FB01B5717}">
      <dgm:prSet/>
      <dgm:spPr/>
      <dgm:t>
        <a:bodyPr/>
        <a:lstStyle/>
        <a:p>
          <a:endParaRPr lang="ru-RU" b="1">
            <a:solidFill>
              <a:schemeClr val="accent4">
                <a:lumMod val="50000"/>
              </a:schemeClr>
            </a:solidFill>
          </a:endParaRPr>
        </a:p>
      </dgm:t>
    </dgm:pt>
    <dgm:pt modelId="{1ABAC199-D4D2-491D-97AE-E8561BE839B1}" type="sibTrans" cxnId="{D87F4EF7-248D-49F9-9263-E46FB01B5717}">
      <dgm:prSet/>
      <dgm:spPr/>
      <dgm:t>
        <a:bodyPr/>
        <a:lstStyle/>
        <a:p>
          <a:endParaRPr lang="ru-RU" b="1">
            <a:solidFill>
              <a:schemeClr val="accent4">
                <a:lumMod val="50000"/>
              </a:schemeClr>
            </a:solidFill>
          </a:endParaRPr>
        </a:p>
      </dgm:t>
    </dgm:pt>
    <dgm:pt modelId="{F2C71F74-3E5C-46D0-9F9E-D6280B0BBCB6}">
      <dgm:prSet phldrT="[Текст]" custT="1"/>
      <dgm:spPr/>
      <dgm:t>
        <a:bodyPr/>
        <a:lstStyle/>
        <a:p>
          <a:pPr algn="just" rtl="0"/>
          <a:r>
            <a:rPr lang="ru-RU" sz="1000" b="1" dirty="0" smtClean="0"/>
            <a:t>Стабилизация ставок транспортного налога</a:t>
          </a:r>
          <a:endParaRPr lang="ru-RU" sz="1000" b="1" i="0" dirty="0"/>
        </a:p>
      </dgm:t>
    </dgm:pt>
    <dgm:pt modelId="{C18C104C-9B9F-46DF-A3ED-C0B49A86FA16}" type="sibTrans" cxnId="{7B2FFE06-C268-4E37-B60F-CEBCA607BAEB}">
      <dgm:prSet/>
      <dgm:spPr/>
      <dgm:t>
        <a:bodyPr/>
        <a:lstStyle/>
        <a:p>
          <a:endParaRPr lang="ru-RU" b="1">
            <a:solidFill>
              <a:schemeClr val="accent4">
                <a:lumMod val="50000"/>
              </a:schemeClr>
            </a:solidFill>
          </a:endParaRPr>
        </a:p>
      </dgm:t>
    </dgm:pt>
    <dgm:pt modelId="{D087F0A1-9049-47C9-9518-DEB3CB26EF0F}" type="parTrans" cxnId="{7B2FFE06-C268-4E37-B60F-CEBCA607BAEB}">
      <dgm:prSet/>
      <dgm:spPr/>
      <dgm:t>
        <a:bodyPr/>
        <a:lstStyle/>
        <a:p>
          <a:endParaRPr lang="ru-RU" b="1">
            <a:solidFill>
              <a:schemeClr val="accent4">
                <a:lumMod val="50000"/>
              </a:schemeClr>
            </a:solidFill>
          </a:endParaRPr>
        </a:p>
      </dgm:t>
    </dgm:pt>
    <dgm:pt modelId="{8BCE3C92-41A3-41DD-8EC8-5AE08FB253A4}">
      <dgm:prSet custT="1"/>
      <dgm:spPr/>
      <dgm:t>
        <a:bodyPr/>
        <a:lstStyle/>
        <a:p>
          <a:pPr algn="just"/>
          <a:r>
            <a:rPr lang="ru-RU" sz="1000" b="1" dirty="0" smtClean="0"/>
            <a:t>Льготное налогообложение имущества организаций, реализующих особо значимые инвестиционные проекты Камчатского края по добыче полезных ископаемых, за исключением углеводородов</a:t>
          </a:r>
          <a:endParaRPr lang="ru-RU" sz="1000" b="1" dirty="0">
            <a:effectLst/>
            <a:latin typeface="+mn-lt"/>
          </a:endParaRPr>
        </a:p>
      </dgm:t>
    </dgm:pt>
    <dgm:pt modelId="{27D5EC55-EBE7-4F5E-B2D3-8B9D306B1F06}" type="parTrans" cxnId="{381582E0-FA31-4F9E-991B-498C2ABEFA52}">
      <dgm:prSet/>
      <dgm:spPr/>
      <dgm:t>
        <a:bodyPr/>
        <a:lstStyle/>
        <a:p>
          <a:endParaRPr lang="ru-RU" b="1">
            <a:solidFill>
              <a:schemeClr val="accent4">
                <a:lumMod val="50000"/>
              </a:schemeClr>
            </a:solidFill>
          </a:endParaRPr>
        </a:p>
      </dgm:t>
    </dgm:pt>
    <dgm:pt modelId="{1C47AA44-D171-4B82-8949-84E6CB3259A9}" type="sibTrans" cxnId="{381582E0-FA31-4F9E-991B-498C2ABEFA52}">
      <dgm:prSet/>
      <dgm:spPr/>
      <dgm:t>
        <a:bodyPr/>
        <a:lstStyle/>
        <a:p>
          <a:endParaRPr lang="ru-RU" b="1">
            <a:solidFill>
              <a:schemeClr val="accent4">
                <a:lumMod val="50000"/>
              </a:schemeClr>
            </a:solidFill>
          </a:endParaRPr>
        </a:p>
      </dgm:t>
    </dgm:pt>
    <dgm:pt modelId="{B6E17005-DBEF-4D34-AF23-DECF84FDDB19}" type="pres">
      <dgm:prSet presAssocID="{0D76FEF2-21C8-4519-BD53-74D79C7EFA2D}" presName="linear" presStyleCnt="0">
        <dgm:presLayoutVars>
          <dgm:dir/>
          <dgm:animLvl val="lvl"/>
          <dgm:resizeHandles val="exact"/>
        </dgm:presLayoutVars>
      </dgm:prSet>
      <dgm:spPr/>
      <dgm:t>
        <a:bodyPr/>
        <a:lstStyle/>
        <a:p>
          <a:endParaRPr lang="ru-RU"/>
        </a:p>
      </dgm:t>
    </dgm:pt>
    <dgm:pt modelId="{D3787D2D-0D20-49AE-BF51-EEFD4AF4164B}" type="pres">
      <dgm:prSet presAssocID="{B80DDA8A-C189-40BE-BBE4-684F03B6FAC5}" presName="parentLin" presStyleCnt="0"/>
      <dgm:spPr/>
    </dgm:pt>
    <dgm:pt modelId="{D3498629-7B8F-49B6-8096-C971EDC947A4}" type="pres">
      <dgm:prSet presAssocID="{B80DDA8A-C189-40BE-BBE4-684F03B6FAC5}" presName="parentLeftMargin" presStyleLbl="node1" presStyleIdx="0" presStyleCnt="8"/>
      <dgm:spPr/>
      <dgm:t>
        <a:bodyPr/>
        <a:lstStyle/>
        <a:p>
          <a:endParaRPr lang="ru-RU"/>
        </a:p>
      </dgm:t>
    </dgm:pt>
    <dgm:pt modelId="{83A8DEED-3CA3-4BCD-BD9C-B509C4FB1C78}" type="pres">
      <dgm:prSet presAssocID="{B80DDA8A-C189-40BE-BBE4-684F03B6FAC5}" presName="parentText" presStyleLbl="node1" presStyleIdx="0" presStyleCnt="8" custScaleX="148967" custScaleY="228659" custLinFactNeighborY="4744">
        <dgm:presLayoutVars>
          <dgm:chMax val="0"/>
          <dgm:bulletEnabled val="1"/>
        </dgm:presLayoutVars>
      </dgm:prSet>
      <dgm:spPr/>
      <dgm:t>
        <a:bodyPr/>
        <a:lstStyle/>
        <a:p>
          <a:endParaRPr lang="ru-RU"/>
        </a:p>
      </dgm:t>
    </dgm:pt>
    <dgm:pt modelId="{3FC3BC0F-62E9-4E5D-81CE-1AB2A045770A}" type="pres">
      <dgm:prSet presAssocID="{B80DDA8A-C189-40BE-BBE4-684F03B6FAC5}" presName="negativeSpace" presStyleCnt="0"/>
      <dgm:spPr/>
    </dgm:pt>
    <dgm:pt modelId="{339F8D92-3E57-4F5E-A093-5AE55E4C85A6}" type="pres">
      <dgm:prSet presAssocID="{B80DDA8A-C189-40BE-BBE4-684F03B6FAC5}" presName="childText" presStyleLbl="conFgAcc1" presStyleIdx="0" presStyleCnt="8" custScaleX="100000" custLinFactNeighborY="-1253">
        <dgm:presLayoutVars>
          <dgm:bulletEnabled val="1"/>
        </dgm:presLayoutVars>
      </dgm:prSet>
      <dgm:spPr/>
      <dgm:t>
        <a:bodyPr/>
        <a:lstStyle/>
        <a:p>
          <a:endParaRPr lang="ru-RU"/>
        </a:p>
      </dgm:t>
    </dgm:pt>
    <dgm:pt modelId="{8493FA2A-183E-450F-A881-14AC0DE01559}" type="pres">
      <dgm:prSet presAssocID="{2C4DD5A0-ABC5-4398-B113-5067F191D96C}" presName="spaceBetweenRectangles" presStyleCnt="0"/>
      <dgm:spPr/>
    </dgm:pt>
    <dgm:pt modelId="{704BE07D-B7DF-45A0-AC8B-F0850D1CCCE2}" type="pres">
      <dgm:prSet presAssocID="{D503F171-6A39-453B-9F4A-953FD796D1CB}" presName="parentLin" presStyleCnt="0"/>
      <dgm:spPr/>
    </dgm:pt>
    <dgm:pt modelId="{9BFD889F-1114-42CA-A7A0-8EBC939B326F}" type="pres">
      <dgm:prSet presAssocID="{D503F171-6A39-453B-9F4A-953FD796D1CB}" presName="parentLeftMargin" presStyleLbl="node1" presStyleIdx="0" presStyleCnt="8"/>
      <dgm:spPr/>
      <dgm:t>
        <a:bodyPr/>
        <a:lstStyle/>
        <a:p>
          <a:endParaRPr lang="ru-RU"/>
        </a:p>
      </dgm:t>
    </dgm:pt>
    <dgm:pt modelId="{A6F486F1-7CED-4199-93F1-7BF438544657}" type="pres">
      <dgm:prSet presAssocID="{D503F171-6A39-453B-9F4A-953FD796D1CB}" presName="parentText" presStyleLbl="node1" presStyleIdx="1" presStyleCnt="8" custScaleX="148967" custScaleY="228659" custLinFactNeighborY="4744">
        <dgm:presLayoutVars>
          <dgm:chMax val="0"/>
          <dgm:bulletEnabled val="1"/>
        </dgm:presLayoutVars>
      </dgm:prSet>
      <dgm:spPr/>
      <dgm:t>
        <a:bodyPr/>
        <a:lstStyle/>
        <a:p>
          <a:endParaRPr lang="ru-RU"/>
        </a:p>
      </dgm:t>
    </dgm:pt>
    <dgm:pt modelId="{C1C5F6F0-1951-49E1-9757-DD94BA7DD8D8}" type="pres">
      <dgm:prSet presAssocID="{D503F171-6A39-453B-9F4A-953FD796D1CB}" presName="negativeSpace" presStyleCnt="0"/>
      <dgm:spPr/>
    </dgm:pt>
    <dgm:pt modelId="{54E37189-AFEE-4CB3-A694-4A90D08FD780}" type="pres">
      <dgm:prSet presAssocID="{D503F171-6A39-453B-9F4A-953FD796D1CB}" presName="childText" presStyleLbl="conFgAcc1" presStyleIdx="1" presStyleCnt="8" custScaleX="100000">
        <dgm:presLayoutVars>
          <dgm:bulletEnabled val="1"/>
        </dgm:presLayoutVars>
      </dgm:prSet>
      <dgm:spPr/>
      <dgm:t>
        <a:bodyPr/>
        <a:lstStyle/>
        <a:p>
          <a:endParaRPr lang="ru-RU"/>
        </a:p>
      </dgm:t>
    </dgm:pt>
    <dgm:pt modelId="{21E7E786-C358-4B80-8B15-70C418B55915}" type="pres">
      <dgm:prSet presAssocID="{13120140-9BB1-4DBB-9746-80661D7B2822}" presName="spaceBetweenRectangles" presStyleCnt="0"/>
      <dgm:spPr/>
    </dgm:pt>
    <dgm:pt modelId="{E2BFC5FE-EBB0-48CC-95DE-F0701F99ADAD}" type="pres">
      <dgm:prSet presAssocID="{5A0A890A-EAFA-4DA5-9829-712BADDFB94A}" presName="parentLin" presStyleCnt="0"/>
      <dgm:spPr/>
    </dgm:pt>
    <dgm:pt modelId="{0AC55BAB-3542-42E9-9665-EE26E3C4E733}" type="pres">
      <dgm:prSet presAssocID="{5A0A890A-EAFA-4DA5-9829-712BADDFB94A}" presName="parentLeftMargin" presStyleLbl="node1" presStyleIdx="1" presStyleCnt="8"/>
      <dgm:spPr/>
      <dgm:t>
        <a:bodyPr/>
        <a:lstStyle/>
        <a:p>
          <a:endParaRPr lang="ru-RU"/>
        </a:p>
      </dgm:t>
    </dgm:pt>
    <dgm:pt modelId="{8D7EB5CF-1477-41C0-A1E4-50178FED2A95}" type="pres">
      <dgm:prSet presAssocID="{5A0A890A-EAFA-4DA5-9829-712BADDFB94A}" presName="parentText" presStyleLbl="node1" presStyleIdx="2" presStyleCnt="8" custScaleX="148967" custScaleY="228659" custLinFactNeighborY="4744">
        <dgm:presLayoutVars>
          <dgm:chMax val="0"/>
          <dgm:bulletEnabled val="1"/>
        </dgm:presLayoutVars>
      </dgm:prSet>
      <dgm:spPr/>
      <dgm:t>
        <a:bodyPr/>
        <a:lstStyle/>
        <a:p>
          <a:endParaRPr lang="ru-RU"/>
        </a:p>
      </dgm:t>
    </dgm:pt>
    <dgm:pt modelId="{2B88AE2A-5B15-465A-B384-65A3C92FFE42}" type="pres">
      <dgm:prSet presAssocID="{5A0A890A-EAFA-4DA5-9829-712BADDFB94A}" presName="negativeSpace" presStyleCnt="0"/>
      <dgm:spPr/>
    </dgm:pt>
    <dgm:pt modelId="{AC5083B6-C118-4C5F-935E-869E9BAD82F8}" type="pres">
      <dgm:prSet presAssocID="{5A0A890A-EAFA-4DA5-9829-712BADDFB94A}" presName="childText" presStyleLbl="conFgAcc1" presStyleIdx="2" presStyleCnt="8" custScaleX="100000" custLinFactNeighborX="-83" custLinFactNeighborY="8159">
        <dgm:presLayoutVars>
          <dgm:bulletEnabled val="1"/>
        </dgm:presLayoutVars>
      </dgm:prSet>
      <dgm:spPr/>
    </dgm:pt>
    <dgm:pt modelId="{5E978FAD-9906-4521-8D8F-7590B6F3B01B}" type="pres">
      <dgm:prSet presAssocID="{8F4622C2-B36E-447D-A852-934A7E41E7B5}" presName="spaceBetweenRectangles" presStyleCnt="0"/>
      <dgm:spPr/>
    </dgm:pt>
    <dgm:pt modelId="{2E3970CE-0863-4FC1-919C-1818209A9D44}" type="pres">
      <dgm:prSet presAssocID="{8BCE3C92-41A3-41DD-8EC8-5AE08FB253A4}" presName="parentLin" presStyleCnt="0"/>
      <dgm:spPr/>
    </dgm:pt>
    <dgm:pt modelId="{F26EFD8B-7CFC-45E8-AD32-0ED8ED990192}" type="pres">
      <dgm:prSet presAssocID="{8BCE3C92-41A3-41DD-8EC8-5AE08FB253A4}" presName="parentLeftMargin" presStyleLbl="node1" presStyleIdx="2" presStyleCnt="8"/>
      <dgm:spPr/>
      <dgm:t>
        <a:bodyPr/>
        <a:lstStyle/>
        <a:p>
          <a:endParaRPr lang="ru-RU"/>
        </a:p>
      </dgm:t>
    </dgm:pt>
    <dgm:pt modelId="{FD828EBB-2FE5-481B-9F21-6CCD8F88AC1E}" type="pres">
      <dgm:prSet presAssocID="{8BCE3C92-41A3-41DD-8EC8-5AE08FB253A4}" presName="parentText" presStyleLbl="node1" presStyleIdx="3" presStyleCnt="8" custScaleX="142857" custScaleY="228659">
        <dgm:presLayoutVars>
          <dgm:chMax val="0"/>
          <dgm:bulletEnabled val="1"/>
        </dgm:presLayoutVars>
      </dgm:prSet>
      <dgm:spPr/>
      <dgm:t>
        <a:bodyPr/>
        <a:lstStyle/>
        <a:p>
          <a:endParaRPr lang="ru-RU"/>
        </a:p>
      </dgm:t>
    </dgm:pt>
    <dgm:pt modelId="{A7F8422D-CF4E-4A7C-BD7C-E782101EAB07}" type="pres">
      <dgm:prSet presAssocID="{8BCE3C92-41A3-41DD-8EC8-5AE08FB253A4}" presName="negativeSpace" presStyleCnt="0"/>
      <dgm:spPr/>
    </dgm:pt>
    <dgm:pt modelId="{FF10539C-D932-4077-BE75-D57121BEF63F}" type="pres">
      <dgm:prSet presAssocID="{8BCE3C92-41A3-41DD-8EC8-5AE08FB253A4}" presName="childText" presStyleLbl="conFgAcc1" presStyleIdx="3" presStyleCnt="8" custScaleX="100000">
        <dgm:presLayoutVars>
          <dgm:bulletEnabled val="1"/>
        </dgm:presLayoutVars>
      </dgm:prSet>
      <dgm:spPr/>
    </dgm:pt>
    <dgm:pt modelId="{8D364BD1-F750-435C-B2BE-5DC2F73ADB0D}" type="pres">
      <dgm:prSet presAssocID="{1C47AA44-D171-4B82-8949-84E6CB3259A9}" presName="spaceBetweenRectangles" presStyleCnt="0"/>
      <dgm:spPr/>
    </dgm:pt>
    <dgm:pt modelId="{0CE810BA-5F28-454C-B35B-967F5885C1A1}" type="pres">
      <dgm:prSet presAssocID="{F2C71F74-3E5C-46D0-9F9E-D6280B0BBCB6}" presName="parentLin" presStyleCnt="0"/>
      <dgm:spPr/>
    </dgm:pt>
    <dgm:pt modelId="{569BBC49-1C8F-416F-9F52-F589BB780395}" type="pres">
      <dgm:prSet presAssocID="{F2C71F74-3E5C-46D0-9F9E-D6280B0BBCB6}" presName="parentLeftMargin" presStyleLbl="node1" presStyleIdx="3" presStyleCnt="8"/>
      <dgm:spPr/>
      <dgm:t>
        <a:bodyPr/>
        <a:lstStyle/>
        <a:p>
          <a:endParaRPr lang="ru-RU"/>
        </a:p>
      </dgm:t>
    </dgm:pt>
    <dgm:pt modelId="{7CD65F80-4CA1-49CB-AC68-59C3F6D866A2}" type="pres">
      <dgm:prSet presAssocID="{F2C71F74-3E5C-46D0-9F9E-D6280B0BBCB6}" presName="parentText" presStyleLbl="node1" presStyleIdx="4" presStyleCnt="8" custScaleX="142857" custScaleY="228659" custLinFactNeighborY="4744">
        <dgm:presLayoutVars>
          <dgm:chMax val="0"/>
          <dgm:bulletEnabled val="1"/>
        </dgm:presLayoutVars>
      </dgm:prSet>
      <dgm:spPr/>
      <dgm:t>
        <a:bodyPr/>
        <a:lstStyle/>
        <a:p>
          <a:endParaRPr lang="ru-RU"/>
        </a:p>
      </dgm:t>
    </dgm:pt>
    <dgm:pt modelId="{0D7E1E30-843C-4CED-91D1-5C2F82635451}" type="pres">
      <dgm:prSet presAssocID="{F2C71F74-3E5C-46D0-9F9E-D6280B0BBCB6}" presName="negativeSpace" presStyleCnt="0"/>
      <dgm:spPr/>
    </dgm:pt>
    <dgm:pt modelId="{239A16E2-1CA1-42AE-BF99-61B9DF1A2C14}" type="pres">
      <dgm:prSet presAssocID="{F2C71F74-3E5C-46D0-9F9E-D6280B0BBCB6}" presName="childText" presStyleLbl="conFgAcc1" presStyleIdx="4" presStyleCnt="8" custScaleX="100000" custLinFactNeighborX="-41" custLinFactNeighborY="34889">
        <dgm:presLayoutVars>
          <dgm:bulletEnabled val="1"/>
        </dgm:presLayoutVars>
      </dgm:prSet>
      <dgm:spPr/>
    </dgm:pt>
    <dgm:pt modelId="{38E452DD-3B5F-4930-AE03-CC9CD5FF6DFF}" type="pres">
      <dgm:prSet presAssocID="{C18C104C-9B9F-46DF-A3ED-C0B49A86FA16}" presName="spaceBetweenRectangles" presStyleCnt="0"/>
      <dgm:spPr/>
    </dgm:pt>
    <dgm:pt modelId="{3BD1B106-91D4-46D3-9429-66FEE0A18E25}" type="pres">
      <dgm:prSet presAssocID="{76279205-646A-4FA7-B8BA-E7DE81C37807}" presName="parentLin" presStyleCnt="0"/>
      <dgm:spPr/>
    </dgm:pt>
    <dgm:pt modelId="{803F22B2-6A58-41AA-93D2-3E3E8EA87A1D}" type="pres">
      <dgm:prSet presAssocID="{76279205-646A-4FA7-B8BA-E7DE81C37807}" presName="parentLeftMargin" presStyleLbl="node1" presStyleIdx="4" presStyleCnt="8"/>
      <dgm:spPr/>
      <dgm:t>
        <a:bodyPr/>
        <a:lstStyle/>
        <a:p>
          <a:endParaRPr lang="ru-RU"/>
        </a:p>
      </dgm:t>
    </dgm:pt>
    <dgm:pt modelId="{1F3A675F-2B7B-4235-A35C-E309555CE571}" type="pres">
      <dgm:prSet presAssocID="{76279205-646A-4FA7-B8BA-E7DE81C37807}" presName="parentText" presStyleLbl="node1" presStyleIdx="5" presStyleCnt="8" custScaleX="142857" custScaleY="228659" custLinFactNeighborY="4744">
        <dgm:presLayoutVars>
          <dgm:chMax val="0"/>
          <dgm:bulletEnabled val="1"/>
        </dgm:presLayoutVars>
      </dgm:prSet>
      <dgm:spPr/>
      <dgm:t>
        <a:bodyPr/>
        <a:lstStyle/>
        <a:p>
          <a:endParaRPr lang="ru-RU"/>
        </a:p>
      </dgm:t>
    </dgm:pt>
    <dgm:pt modelId="{AAD262E9-3762-4750-841A-5B26FAEE6315}" type="pres">
      <dgm:prSet presAssocID="{76279205-646A-4FA7-B8BA-E7DE81C37807}" presName="negativeSpace" presStyleCnt="0"/>
      <dgm:spPr/>
    </dgm:pt>
    <dgm:pt modelId="{0CC8F8DD-402C-47E0-892B-B002BF58C96C}" type="pres">
      <dgm:prSet presAssocID="{76279205-646A-4FA7-B8BA-E7DE81C37807}" presName="childText" presStyleLbl="conFgAcc1" presStyleIdx="5" presStyleCnt="8" custScaleX="100000">
        <dgm:presLayoutVars>
          <dgm:bulletEnabled val="1"/>
        </dgm:presLayoutVars>
      </dgm:prSet>
      <dgm:spPr/>
    </dgm:pt>
    <dgm:pt modelId="{95DF11B8-CFEB-4437-B08F-A286A3F8473C}" type="pres">
      <dgm:prSet presAssocID="{4A3C6FCF-9CAD-4501-9F6F-4129BDF3DE6E}" presName="spaceBetweenRectangles" presStyleCnt="0"/>
      <dgm:spPr/>
    </dgm:pt>
    <dgm:pt modelId="{3A367FC0-EAD4-465C-9D8D-666C14857FBC}" type="pres">
      <dgm:prSet presAssocID="{51A21451-0158-42E7-B5EE-A5A0F9128A8A}" presName="parentLin" presStyleCnt="0"/>
      <dgm:spPr/>
    </dgm:pt>
    <dgm:pt modelId="{49A729BF-1C03-4AF5-AE5F-7EC7249B425E}" type="pres">
      <dgm:prSet presAssocID="{51A21451-0158-42E7-B5EE-A5A0F9128A8A}" presName="parentLeftMargin" presStyleLbl="node1" presStyleIdx="5" presStyleCnt="8"/>
      <dgm:spPr/>
      <dgm:t>
        <a:bodyPr/>
        <a:lstStyle/>
        <a:p>
          <a:endParaRPr lang="ru-RU"/>
        </a:p>
      </dgm:t>
    </dgm:pt>
    <dgm:pt modelId="{0A1B5899-4FD4-4A71-AE57-E3C387F75AE4}" type="pres">
      <dgm:prSet presAssocID="{51A21451-0158-42E7-B5EE-A5A0F9128A8A}" presName="parentText" presStyleLbl="node1" presStyleIdx="6" presStyleCnt="8" custScaleX="148967" custScaleY="228659" custLinFactNeighborY="4744">
        <dgm:presLayoutVars>
          <dgm:chMax val="0"/>
          <dgm:bulletEnabled val="1"/>
        </dgm:presLayoutVars>
      </dgm:prSet>
      <dgm:spPr/>
      <dgm:t>
        <a:bodyPr/>
        <a:lstStyle/>
        <a:p>
          <a:endParaRPr lang="ru-RU"/>
        </a:p>
      </dgm:t>
    </dgm:pt>
    <dgm:pt modelId="{9CC91856-404F-4C75-92BD-94243EF6B9C7}" type="pres">
      <dgm:prSet presAssocID="{51A21451-0158-42E7-B5EE-A5A0F9128A8A}" presName="negativeSpace" presStyleCnt="0"/>
      <dgm:spPr/>
    </dgm:pt>
    <dgm:pt modelId="{C3FA03B6-D1A5-4273-9200-D293B6764778}" type="pres">
      <dgm:prSet presAssocID="{51A21451-0158-42E7-B5EE-A5A0F9128A8A}" presName="childText" presStyleLbl="conFgAcc1" presStyleIdx="6" presStyleCnt="8" custScaleX="100000">
        <dgm:presLayoutVars>
          <dgm:bulletEnabled val="1"/>
        </dgm:presLayoutVars>
      </dgm:prSet>
      <dgm:spPr/>
    </dgm:pt>
    <dgm:pt modelId="{35912BBE-FC28-4BF2-A78A-9301D73BAFAE}" type="pres">
      <dgm:prSet presAssocID="{229E134C-036B-47CB-B932-FBDA994BA719}" presName="spaceBetweenRectangles" presStyleCnt="0"/>
      <dgm:spPr/>
    </dgm:pt>
    <dgm:pt modelId="{1B7DB8E9-C93D-4E64-82B7-29791C1B735E}" type="pres">
      <dgm:prSet presAssocID="{5C67038F-4DE9-4B85-B3E6-11A79B67C882}" presName="parentLin" presStyleCnt="0"/>
      <dgm:spPr/>
    </dgm:pt>
    <dgm:pt modelId="{83A6726C-0F7B-4D9F-8E99-D3DB482D95B6}" type="pres">
      <dgm:prSet presAssocID="{5C67038F-4DE9-4B85-B3E6-11A79B67C882}" presName="parentLeftMargin" presStyleLbl="node1" presStyleIdx="6" presStyleCnt="8"/>
      <dgm:spPr/>
      <dgm:t>
        <a:bodyPr/>
        <a:lstStyle/>
        <a:p>
          <a:endParaRPr lang="ru-RU"/>
        </a:p>
      </dgm:t>
    </dgm:pt>
    <dgm:pt modelId="{C2E66F8B-C16F-45FA-98CA-E1314B3F237B}" type="pres">
      <dgm:prSet presAssocID="{5C67038F-4DE9-4B85-B3E6-11A79B67C882}" presName="parentText" presStyleLbl="node1" presStyleIdx="7" presStyleCnt="8" custScaleX="146579" custScaleY="228659" custLinFactNeighborY="4744">
        <dgm:presLayoutVars>
          <dgm:chMax val="0"/>
          <dgm:bulletEnabled val="1"/>
        </dgm:presLayoutVars>
      </dgm:prSet>
      <dgm:spPr/>
      <dgm:t>
        <a:bodyPr/>
        <a:lstStyle/>
        <a:p>
          <a:endParaRPr lang="ru-RU"/>
        </a:p>
      </dgm:t>
    </dgm:pt>
    <dgm:pt modelId="{ECEF8648-10C9-4402-822A-E44C0199DCBE}" type="pres">
      <dgm:prSet presAssocID="{5C67038F-4DE9-4B85-B3E6-11A79B67C882}" presName="negativeSpace" presStyleCnt="0"/>
      <dgm:spPr/>
    </dgm:pt>
    <dgm:pt modelId="{ABF43DEA-CEC5-43C3-AF31-6F544F3EAF33}" type="pres">
      <dgm:prSet presAssocID="{5C67038F-4DE9-4B85-B3E6-11A79B67C882}" presName="childText" presStyleLbl="conFgAcc1" presStyleIdx="7" presStyleCnt="8" custScaleX="100000" custLinFactNeighborX="138" custLinFactNeighborY="34263">
        <dgm:presLayoutVars>
          <dgm:bulletEnabled val="1"/>
        </dgm:presLayoutVars>
      </dgm:prSet>
      <dgm:spPr/>
    </dgm:pt>
  </dgm:ptLst>
  <dgm:cxnLst>
    <dgm:cxn modelId="{1F5EF314-E409-4E4D-BA7B-78D2985FDF91}" srcId="{0D76FEF2-21C8-4519-BD53-74D79C7EFA2D}" destId="{5A0A890A-EAFA-4DA5-9829-712BADDFB94A}" srcOrd="2" destOrd="0" parTransId="{46F0157F-F519-4412-82BD-A635887986FD}" sibTransId="{8F4622C2-B36E-447D-A852-934A7E41E7B5}"/>
    <dgm:cxn modelId="{D4C5043A-ABA7-4728-9E8E-660FF8C6E24C}" type="presOf" srcId="{5A0A890A-EAFA-4DA5-9829-712BADDFB94A}" destId="{8D7EB5CF-1477-41C0-A1E4-50178FED2A95}" srcOrd="1" destOrd="0" presId="urn:microsoft.com/office/officeart/2005/8/layout/list1"/>
    <dgm:cxn modelId="{C628C346-41FF-42A4-86E8-76E72D7DF9C6}" srcId="{0D76FEF2-21C8-4519-BD53-74D79C7EFA2D}" destId="{B80DDA8A-C189-40BE-BBE4-684F03B6FAC5}" srcOrd="0" destOrd="0" parTransId="{ABB66BD3-7425-46F1-8924-429AF366DC60}" sibTransId="{2C4DD5A0-ABC5-4398-B113-5067F191D96C}"/>
    <dgm:cxn modelId="{C653FB5F-9B77-4430-928E-00CCFDE0D8D2}" type="presOf" srcId="{76279205-646A-4FA7-B8BA-E7DE81C37807}" destId="{803F22B2-6A58-41AA-93D2-3E3E8EA87A1D}" srcOrd="0" destOrd="0" presId="urn:microsoft.com/office/officeart/2005/8/layout/list1"/>
    <dgm:cxn modelId="{176383E9-239F-4E7D-938E-A60277E1E5F3}" srcId="{0D76FEF2-21C8-4519-BD53-74D79C7EFA2D}" destId="{51A21451-0158-42E7-B5EE-A5A0F9128A8A}" srcOrd="6" destOrd="0" parTransId="{D731E724-E3EC-4145-9FC7-DB42FB15EDEF}" sibTransId="{229E134C-036B-47CB-B932-FBDA994BA719}"/>
    <dgm:cxn modelId="{7B2FFE06-C268-4E37-B60F-CEBCA607BAEB}" srcId="{0D76FEF2-21C8-4519-BD53-74D79C7EFA2D}" destId="{F2C71F74-3E5C-46D0-9F9E-D6280B0BBCB6}" srcOrd="4" destOrd="0" parTransId="{D087F0A1-9049-47C9-9518-DEB3CB26EF0F}" sibTransId="{C18C104C-9B9F-46DF-A3ED-C0B49A86FA16}"/>
    <dgm:cxn modelId="{25E9AE9A-1FE7-4BA5-89AB-1CEEEC69E568}" type="presOf" srcId="{5C67038F-4DE9-4B85-B3E6-11A79B67C882}" destId="{83A6726C-0F7B-4D9F-8E99-D3DB482D95B6}" srcOrd="0" destOrd="0" presId="urn:microsoft.com/office/officeart/2005/8/layout/list1"/>
    <dgm:cxn modelId="{CBAB2434-D7A0-457E-A171-BB0728FD31FF}" type="presOf" srcId="{76279205-646A-4FA7-B8BA-E7DE81C37807}" destId="{1F3A675F-2B7B-4235-A35C-E309555CE571}" srcOrd="1" destOrd="0" presId="urn:microsoft.com/office/officeart/2005/8/layout/list1"/>
    <dgm:cxn modelId="{336B4F17-3C52-4629-B9CD-E40EEA864202}" type="presOf" srcId="{F2C71F74-3E5C-46D0-9F9E-D6280B0BBCB6}" destId="{569BBC49-1C8F-416F-9F52-F589BB780395}" srcOrd="0" destOrd="0" presId="urn:microsoft.com/office/officeart/2005/8/layout/list1"/>
    <dgm:cxn modelId="{727E1560-5584-4D7C-9750-34D3100A6F28}" srcId="{0D76FEF2-21C8-4519-BD53-74D79C7EFA2D}" destId="{D503F171-6A39-453B-9F4A-953FD796D1CB}" srcOrd="1" destOrd="0" parTransId="{5F983626-3D76-428A-8AFE-3FAB4A5654D6}" sibTransId="{13120140-9BB1-4DBB-9746-80661D7B2822}"/>
    <dgm:cxn modelId="{FE0A99D4-0C5A-452F-96CF-CD77AB5C46C9}" type="presOf" srcId="{8BCE3C92-41A3-41DD-8EC8-5AE08FB253A4}" destId="{FD828EBB-2FE5-481B-9F21-6CCD8F88AC1E}" srcOrd="1" destOrd="0" presId="urn:microsoft.com/office/officeart/2005/8/layout/list1"/>
    <dgm:cxn modelId="{381582E0-FA31-4F9E-991B-498C2ABEFA52}" srcId="{0D76FEF2-21C8-4519-BD53-74D79C7EFA2D}" destId="{8BCE3C92-41A3-41DD-8EC8-5AE08FB253A4}" srcOrd="3" destOrd="0" parTransId="{27D5EC55-EBE7-4F5E-B2D3-8B9D306B1F06}" sibTransId="{1C47AA44-D171-4B82-8949-84E6CB3259A9}"/>
    <dgm:cxn modelId="{8007D260-5C7C-4C63-B7BE-24F4CB786DC5}" type="presOf" srcId="{51A21451-0158-42E7-B5EE-A5A0F9128A8A}" destId="{0A1B5899-4FD4-4A71-AE57-E3C387F75AE4}" srcOrd="1" destOrd="0" presId="urn:microsoft.com/office/officeart/2005/8/layout/list1"/>
    <dgm:cxn modelId="{DA9570FC-179A-4E90-AC2F-87200A3CE0F2}" type="presOf" srcId="{8BCE3C92-41A3-41DD-8EC8-5AE08FB253A4}" destId="{F26EFD8B-7CFC-45E8-AD32-0ED8ED990192}" srcOrd="0" destOrd="0" presId="urn:microsoft.com/office/officeart/2005/8/layout/list1"/>
    <dgm:cxn modelId="{C139F4AA-FD23-4B7E-911B-E77B8558DCEB}" type="presOf" srcId="{D503F171-6A39-453B-9F4A-953FD796D1CB}" destId="{A6F486F1-7CED-4199-93F1-7BF438544657}" srcOrd="1" destOrd="0" presId="urn:microsoft.com/office/officeart/2005/8/layout/list1"/>
    <dgm:cxn modelId="{3ACC9F05-9704-4AB7-8355-546410DECFC1}" type="presOf" srcId="{0D76FEF2-21C8-4519-BD53-74D79C7EFA2D}" destId="{B6E17005-DBEF-4D34-AF23-DECF84FDDB19}" srcOrd="0" destOrd="0" presId="urn:microsoft.com/office/officeart/2005/8/layout/list1"/>
    <dgm:cxn modelId="{9B8CADBF-5A7D-4149-A1A7-C05E29A0E10C}" type="presOf" srcId="{5A0A890A-EAFA-4DA5-9829-712BADDFB94A}" destId="{0AC55BAB-3542-42E9-9665-EE26E3C4E733}" srcOrd="0" destOrd="0" presId="urn:microsoft.com/office/officeart/2005/8/layout/list1"/>
    <dgm:cxn modelId="{D87F4EF7-248D-49F9-9263-E46FB01B5717}" srcId="{B80DDA8A-C189-40BE-BBE4-684F03B6FAC5}" destId="{18261F6A-01ED-4D6B-B4E5-B5A1CA6D8AF6}" srcOrd="0" destOrd="0" parTransId="{D14DB2F9-B54A-4593-B8BB-DA45CD952109}" sibTransId="{1ABAC199-D4D2-491D-97AE-E8561BE839B1}"/>
    <dgm:cxn modelId="{DFC074D9-62A5-4255-BCCF-DEF6D902DFA2}" type="presOf" srcId="{B80DDA8A-C189-40BE-BBE4-684F03B6FAC5}" destId="{D3498629-7B8F-49B6-8096-C971EDC947A4}" srcOrd="0" destOrd="0" presId="urn:microsoft.com/office/officeart/2005/8/layout/list1"/>
    <dgm:cxn modelId="{F085CBA8-53EE-4023-B87C-6DE3D8E731FA}" type="presOf" srcId="{D503F171-6A39-453B-9F4A-953FD796D1CB}" destId="{9BFD889F-1114-42CA-A7A0-8EBC939B326F}" srcOrd="0" destOrd="0" presId="urn:microsoft.com/office/officeart/2005/8/layout/list1"/>
    <dgm:cxn modelId="{27B60942-7143-48AA-B3B4-14B86F32ABBA}" srcId="{0D76FEF2-21C8-4519-BD53-74D79C7EFA2D}" destId="{5C67038F-4DE9-4B85-B3E6-11A79B67C882}" srcOrd="7" destOrd="0" parTransId="{F0D277AF-DFC5-4195-8057-DF96C2C7556C}" sibTransId="{4BB2565E-BD59-4E5C-97F7-9E1541F51697}"/>
    <dgm:cxn modelId="{5F29F09C-B394-40F2-BF1C-D363EA0CC110}" type="presOf" srcId="{B80DDA8A-C189-40BE-BBE4-684F03B6FAC5}" destId="{83A8DEED-3CA3-4BCD-BD9C-B509C4FB1C78}" srcOrd="1" destOrd="0" presId="urn:microsoft.com/office/officeart/2005/8/layout/list1"/>
    <dgm:cxn modelId="{1074A504-BA8C-4B60-A35C-EB4A233996AD}" srcId="{0D76FEF2-21C8-4519-BD53-74D79C7EFA2D}" destId="{76279205-646A-4FA7-B8BA-E7DE81C37807}" srcOrd="5" destOrd="0" parTransId="{71797A09-CE1E-4F2B-9D6F-C9298A7151F0}" sibTransId="{4A3C6FCF-9CAD-4501-9F6F-4129BDF3DE6E}"/>
    <dgm:cxn modelId="{9D1E5E58-1589-4B8C-8FF2-2DF10F0B49F8}" type="presOf" srcId="{F2C71F74-3E5C-46D0-9F9E-D6280B0BBCB6}" destId="{7CD65F80-4CA1-49CB-AC68-59C3F6D866A2}" srcOrd="1" destOrd="0" presId="urn:microsoft.com/office/officeart/2005/8/layout/list1"/>
    <dgm:cxn modelId="{091B6603-C713-462C-95E7-67445846B547}" type="presOf" srcId="{5C67038F-4DE9-4B85-B3E6-11A79B67C882}" destId="{C2E66F8B-C16F-45FA-98CA-E1314B3F237B}" srcOrd="1" destOrd="0" presId="urn:microsoft.com/office/officeart/2005/8/layout/list1"/>
    <dgm:cxn modelId="{53997033-B245-49BF-814D-A01C8DA61D82}" type="presOf" srcId="{18261F6A-01ED-4D6B-B4E5-B5A1CA6D8AF6}" destId="{339F8D92-3E57-4F5E-A093-5AE55E4C85A6}" srcOrd="0" destOrd="0" presId="urn:microsoft.com/office/officeart/2005/8/layout/list1"/>
    <dgm:cxn modelId="{FEF3D341-1CF5-4EC9-A206-AC821DF93EF3}" type="presOf" srcId="{51A21451-0158-42E7-B5EE-A5A0F9128A8A}" destId="{49A729BF-1C03-4AF5-AE5F-7EC7249B425E}" srcOrd="0" destOrd="0" presId="urn:microsoft.com/office/officeart/2005/8/layout/list1"/>
    <dgm:cxn modelId="{7F0DC44D-F810-4AAE-BA61-21DA4FCADC97}" type="presParOf" srcId="{B6E17005-DBEF-4D34-AF23-DECF84FDDB19}" destId="{D3787D2D-0D20-49AE-BF51-EEFD4AF4164B}" srcOrd="0" destOrd="0" presId="urn:microsoft.com/office/officeart/2005/8/layout/list1"/>
    <dgm:cxn modelId="{0798FE78-8F1F-467C-829F-BA543B152049}" type="presParOf" srcId="{D3787D2D-0D20-49AE-BF51-EEFD4AF4164B}" destId="{D3498629-7B8F-49B6-8096-C971EDC947A4}" srcOrd="0" destOrd="0" presId="urn:microsoft.com/office/officeart/2005/8/layout/list1"/>
    <dgm:cxn modelId="{86EA99D6-0FE1-4DCB-A83E-78493C04387D}" type="presParOf" srcId="{D3787D2D-0D20-49AE-BF51-EEFD4AF4164B}" destId="{83A8DEED-3CA3-4BCD-BD9C-B509C4FB1C78}" srcOrd="1" destOrd="0" presId="urn:microsoft.com/office/officeart/2005/8/layout/list1"/>
    <dgm:cxn modelId="{D04345C1-E526-48BC-9A02-8DE2FA444237}" type="presParOf" srcId="{B6E17005-DBEF-4D34-AF23-DECF84FDDB19}" destId="{3FC3BC0F-62E9-4E5D-81CE-1AB2A045770A}" srcOrd="1" destOrd="0" presId="urn:microsoft.com/office/officeart/2005/8/layout/list1"/>
    <dgm:cxn modelId="{4BD71CFE-4A2D-4728-AB3A-0008484D856D}" type="presParOf" srcId="{B6E17005-DBEF-4D34-AF23-DECF84FDDB19}" destId="{339F8D92-3E57-4F5E-A093-5AE55E4C85A6}" srcOrd="2" destOrd="0" presId="urn:microsoft.com/office/officeart/2005/8/layout/list1"/>
    <dgm:cxn modelId="{A35B1DE4-41A3-47E5-980B-FA26F13FCAAE}" type="presParOf" srcId="{B6E17005-DBEF-4D34-AF23-DECF84FDDB19}" destId="{8493FA2A-183E-450F-A881-14AC0DE01559}" srcOrd="3" destOrd="0" presId="urn:microsoft.com/office/officeart/2005/8/layout/list1"/>
    <dgm:cxn modelId="{46F29DFC-4C0E-470B-8503-D0CD689FC80D}" type="presParOf" srcId="{B6E17005-DBEF-4D34-AF23-DECF84FDDB19}" destId="{704BE07D-B7DF-45A0-AC8B-F0850D1CCCE2}" srcOrd="4" destOrd="0" presId="urn:microsoft.com/office/officeart/2005/8/layout/list1"/>
    <dgm:cxn modelId="{203BAC24-F009-4299-AF17-F5316DDA0B98}" type="presParOf" srcId="{704BE07D-B7DF-45A0-AC8B-F0850D1CCCE2}" destId="{9BFD889F-1114-42CA-A7A0-8EBC939B326F}" srcOrd="0" destOrd="0" presId="urn:microsoft.com/office/officeart/2005/8/layout/list1"/>
    <dgm:cxn modelId="{6763A5A7-11D7-4D53-83C4-FA35D46DE1C3}" type="presParOf" srcId="{704BE07D-B7DF-45A0-AC8B-F0850D1CCCE2}" destId="{A6F486F1-7CED-4199-93F1-7BF438544657}" srcOrd="1" destOrd="0" presId="urn:microsoft.com/office/officeart/2005/8/layout/list1"/>
    <dgm:cxn modelId="{3FD3DE96-0D89-4F9A-8144-51E281E1A6D5}" type="presParOf" srcId="{B6E17005-DBEF-4D34-AF23-DECF84FDDB19}" destId="{C1C5F6F0-1951-49E1-9757-DD94BA7DD8D8}" srcOrd="5" destOrd="0" presId="urn:microsoft.com/office/officeart/2005/8/layout/list1"/>
    <dgm:cxn modelId="{8A73B883-99D0-4DDD-8969-B3A106B5837E}" type="presParOf" srcId="{B6E17005-DBEF-4D34-AF23-DECF84FDDB19}" destId="{54E37189-AFEE-4CB3-A694-4A90D08FD780}" srcOrd="6" destOrd="0" presId="urn:microsoft.com/office/officeart/2005/8/layout/list1"/>
    <dgm:cxn modelId="{E999A0FA-4695-4AAF-9404-695A526A0055}" type="presParOf" srcId="{B6E17005-DBEF-4D34-AF23-DECF84FDDB19}" destId="{21E7E786-C358-4B80-8B15-70C418B55915}" srcOrd="7" destOrd="0" presId="urn:microsoft.com/office/officeart/2005/8/layout/list1"/>
    <dgm:cxn modelId="{A02283A9-FEA8-4F1F-9DA3-5FA3BEF8AE6F}" type="presParOf" srcId="{B6E17005-DBEF-4D34-AF23-DECF84FDDB19}" destId="{E2BFC5FE-EBB0-48CC-95DE-F0701F99ADAD}" srcOrd="8" destOrd="0" presId="urn:microsoft.com/office/officeart/2005/8/layout/list1"/>
    <dgm:cxn modelId="{DF310583-1FDF-4245-BE6E-67A08A59DF29}" type="presParOf" srcId="{E2BFC5FE-EBB0-48CC-95DE-F0701F99ADAD}" destId="{0AC55BAB-3542-42E9-9665-EE26E3C4E733}" srcOrd="0" destOrd="0" presId="urn:microsoft.com/office/officeart/2005/8/layout/list1"/>
    <dgm:cxn modelId="{F6D0FEAE-E0F7-42FC-8C14-C594691A2EDB}" type="presParOf" srcId="{E2BFC5FE-EBB0-48CC-95DE-F0701F99ADAD}" destId="{8D7EB5CF-1477-41C0-A1E4-50178FED2A95}" srcOrd="1" destOrd="0" presId="urn:microsoft.com/office/officeart/2005/8/layout/list1"/>
    <dgm:cxn modelId="{74D8EC1E-425C-451C-8549-1CD8AC11EC28}" type="presParOf" srcId="{B6E17005-DBEF-4D34-AF23-DECF84FDDB19}" destId="{2B88AE2A-5B15-465A-B384-65A3C92FFE42}" srcOrd="9" destOrd="0" presId="urn:microsoft.com/office/officeart/2005/8/layout/list1"/>
    <dgm:cxn modelId="{F5430AF8-C4E4-4FFF-82D7-4C393C264B78}" type="presParOf" srcId="{B6E17005-DBEF-4D34-AF23-DECF84FDDB19}" destId="{AC5083B6-C118-4C5F-935E-869E9BAD82F8}" srcOrd="10" destOrd="0" presId="urn:microsoft.com/office/officeart/2005/8/layout/list1"/>
    <dgm:cxn modelId="{9E904397-87DC-482D-A765-4F694B0FC63B}" type="presParOf" srcId="{B6E17005-DBEF-4D34-AF23-DECF84FDDB19}" destId="{5E978FAD-9906-4521-8D8F-7590B6F3B01B}" srcOrd="11" destOrd="0" presId="urn:microsoft.com/office/officeart/2005/8/layout/list1"/>
    <dgm:cxn modelId="{CC3E850E-62C7-4A38-A6FA-507B762DC1F7}" type="presParOf" srcId="{B6E17005-DBEF-4D34-AF23-DECF84FDDB19}" destId="{2E3970CE-0863-4FC1-919C-1818209A9D44}" srcOrd="12" destOrd="0" presId="urn:microsoft.com/office/officeart/2005/8/layout/list1"/>
    <dgm:cxn modelId="{5FD184F2-EDB6-4DE7-A3AD-467BCC5AADE7}" type="presParOf" srcId="{2E3970CE-0863-4FC1-919C-1818209A9D44}" destId="{F26EFD8B-7CFC-45E8-AD32-0ED8ED990192}" srcOrd="0" destOrd="0" presId="urn:microsoft.com/office/officeart/2005/8/layout/list1"/>
    <dgm:cxn modelId="{E8D4C8D9-A268-40C1-8BA5-B9A86FD3EEBA}" type="presParOf" srcId="{2E3970CE-0863-4FC1-919C-1818209A9D44}" destId="{FD828EBB-2FE5-481B-9F21-6CCD8F88AC1E}" srcOrd="1" destOrd="0" presId="urn:microsoft.com/office/officeart/2005/8/layout/list1"/>
    <dgm:cxn modelId="{11E557FD-2238-466E-8937-211D04584F12}" type="presParOf" srcId="{B6E17005-DBEF-4D34-AF23-DECF84FDDB19}" destId="{A7F8422D-CF4E-4A7C-BD7C-E782101EAB07}" srcOrd="13" destOrd="0" presId="urn:microsoft.com/office/officeart/2005/8/layout/list1"/>
    <dgm:cxn modelId="{41CF90D2-FC40-491D-81DA-2E9E6EEDCE58}" type="presParOf" srcId="{B6E17005-DBEF-4D34-AF23-DECF84FDDB19}" destId="{FF10539C-D932-4077-BE75-D57121BEF63F}" srcOrd="14" destOrd="0" presId="urn:microsoft.com/office/officeart/2005/8/layout/list1"/>
    <dgm:cxn modelId="{DE455169-CBED-477D-8F2F-2494D90B3F02}" type="presParOf" srcId="{B6E17005-DBEF-4D34-AF23-DECF84FDDB19}" destId="{8D364BD1-F750-435C-B2BE-5DC2F73ADB0D}" srcOrd="15" destOrd="0" presId="urn:microsoft.com/office/officeart/2005/8/layout/list1"/>
    <dgm:cxn modelId="{E433C55B-6FE6-4D0E-8975-B62EE2B73CC2}" type="presParOf" srcId="{B6E17005-DBEF-4D34-AF23-DECF84FDDB19}" destId="{0CE810BA-5F28-454C-B35B-967F5885C1A1}" srcOrd="16" destOrd="0" presId="urn:microsoft.com/office/officeart/2005/8/layout/list1"/>
    <dgm:cxn modelId="{ADF6753B-E5A9-47A0-BCCF-513016AC82DF}" type="presParOf" srcId="{0CE810BA-5F28-454C-B35B-967F5885C1A1}" destId="{569BBC49-1C8F-416F-9F52-F589BB780395}" srcOrd="0" destOrd="0" presId="urn:microsoft.com/office/officeart/2005/8/layout/list1"/>
    <dgm:cxn modelId="{4B2CEB3D-12F1-47E0-849E-224E97F0083F}" type="presParOf" srcId="{0CE810BA-5F28-454C-B35B-967F5885C1A1}" destId="{7CD65F80-4CA1-49CB-AC68-59C3F6D866A2}" srcOrd="1" destOrd="0" presId="urn:microsoft.com/office/officeart/2005/8/layout/list1"/>
    <dgm:cxn modelId="{9C0DD692-C7B9-4C1B-9BAF-E0344BBB4CD8}" type="presParOf" srcId="{B6E17005-DBEF-4D34-AF23-DECF84FDDB19}" destId="{0D7E1E30-843C-4CED-91D1-5C2F82635451}" srcOrd="17" destOrd="0" presId="urn:microsoft.com/office/officeart/2005/8/layout/list1"/>
    <dgm:cxn modelId="{35FB45FC-8589-47A3-9D05-5F3DB6957D4D}" type="presParOf" srcId="{B6E17005-DBEF-4D34-AF23-DECF84FDDB19}" destId="{239A16E2-1CA1-42AE-BF99-61B9DF1A2C14}" srcOrd="18" destOrd="0" presId="urn:microsoft.com/office/officeart/2005/8/layout/list1"/>
    <dgm:cxn modelId="{077557B3-71D5-4069-903B-2F15F4150D59}" type="presParOf" srcId="{B6E17005-DBEF-4D34-AF23-DECF84FDDB19}" destId="{38E452DD-3B5F-4930-AE03-CC9CD5FF6DFF}" srcOrd="19" destOrd="0" presId="urn:microsoft.com/office/officeart/2005/8/layout/list1"/>
    <dgm:cxn modelId="{AE2026F1-F7FA-4EE2-ACB8-9A2523EE0F19}" type="presParOf" srcId="{B6E17005-DBEF-4D34-AF23-DECF84FDDB19}" destId="{3BD1B106-91D4-46D3-9429-66FEE0A18E25}" srcOrd="20" destOrd="0" presId="urn:microsoft.com/office/officeart/2005/8/layout/list1"/>
    <dgm:cxn modelId="{402E57C3-6DAD-43D2-9D58-371A9378CB0B}" type="presParOf" srcId="{3BD1B106-91D4-46D3-9429-66FEE0A18E25}" destId="{803F22B2-6A58-41AA-93D2-3E3E8EA87A1D}" srcOrd="0" destOrd="0" presId="urn:microsoft.com/office/officeart/2005/8/layout/list1"/>
    <dgm:cxn modelId="{1D5F38CA-4066-41F1-8598-03C1B63D5950}" type="presParOf" srcId="{3BD1B106-91D4-46D3-9429-66FEE0A18E25}" destId="{1F3A675F-2B7B-4235-A35C-E309555CE571}" srcOrd="1" destOrd="0" presId="urn:microsoft.com/office/officeart/2005/8/layout/list1"/>
    <dgm:cxn modelId="{E39A84BE-60EA-4B2B-8907-96261268DD58}" type="presParOf" srcId="{B6E17005-DBEF-4D34-AF23-DECF84FDDB19}" destId="{AAD262E9-3762-4750-841A-5B26FAEE6315}" srcOrd="21" destOrd="0" presId="urn:microsoft.com/office/officeart/2005/8/layout/list1"/>
    <dgm:cxn modelId="{5C2E00CE-7266-4775-B937-ACCFE4692FD1}" type="presParOf" srcId="{B6E17005-DBEF-4D34-AF23-DECF84FDDB19}" destId="{0CC8F8DD-402C-47E0-892B-B002BF58C96C}" srcOrd="22" destOrd="0" presId="urn:microsoft.com/office/officeart/2005/8/layout/list1"/>
    <dgm:cxn modelId="{6228006E-7914-45D1-9DC5-60A79E6EC5F2}" type="presParOf" srcId="{B6E17005-DBEF-4D34-AF23-DECF84FDDB19}" destId="{95DF11B8-CFEB-4437-B08F-A286A3F8473C}" srcOrd="23" destOrd="0" presId="urn:microsoft.com/office/officeart/2005/8/layout/list1"/>
    <dgm:cxn modelId="{7D9D7EEC-9F8A-4C87-A6F5-BD2BD2C7A8D5}" type="presParOf" srcId="{B6E17005-DBEF-4D34-AF23-DECF84FDDB19}" destId="{3A367FC0-EAD4-465C-9D8D-666C14857FBC}" srcOrd="24" destOrd="0" presId="urn:microsoft.com/office/officeart/2005/8/layout/list1"/>
    <dgm:cxn modelId="{AA935490-4070-4135-9E2A-F2C35709716C}" type="presParOf" srcId="{3A367FC0-EAD4-465C-9D8D-666C14857FBC}" destId="{49A729BF-1C03-4AF5-AE5F-7EC7249B425E}" srcOrd="0" destOrd="0" presId="urn:microsoft.com/office/officeart/2005/8/layout/list1"/>
    <dgm:cxn modelId="{8DFCED4B-481D-4345-91DF-5D26AE5D3972}" type="presParOf" srcId="{3A367FC0-EAD4-465C-9D8D-666C14857FBC}" destId="{0A1B5899-4FD4-4A71-AE57-E3C387F75AE4}" srcOrd="1" destOrd="0" presId="urn:microsoft.com/office/officeart/2005/8/layout/list1"/>
    <dgm:cxn modelId="{D8CEB658-030E-4F52-8FF4-E2D7DAD76637}" type="presParOf" srcId="{B6E17005-DBEF-4D34-AF23-DECF84FDDB19}" destId="{9CC91856-404F-4C75-92BD-94243EF6B9C7}" srcOrd="25" destOrd="0" presId="urn:microsoft.com/office/officeart/2005/8/layout/list1"/>
    <dgm:cxn modelId="{22CC9298-735C-4575-A578-9460301624F9}" type="presParOf" srcId="{B6E17005-DBEF-4D34-AF23-DECF84FDDB19}" destId="{C3FA03B6-D1A5-4273-9200-D293B6764778}" srcOrd="26" destOrd="0" presId="urn:microsoft.com/office/officeart/2005/8/layout/list1"/>
    <dgm:cxn modelId="{8075A6CF-32D4-45A0-8B23-934BDD881F6B}" type="presParOf" srcId="{B6E17005-DBEF-4D34-AF23-DECF84FDDB19}" destId="{35912BBE-FC28-4BF2-A78A-9301D73BAFAE}" srcOrd="27" destOrd="0" presId="urn:microsoft.com/office/officeart/2005/8/layout/list1"/>
    <dgm:cxn modelId="{11B56C72-FA18-4567-B9F0-113CD8A601F7}" type="presParOf" srcId="{B6E17005-DBEF-4D34-AF23-DECF84FDDB19}" destId="{1B7DB8E9-C93D-4E64-82B7-29791C1B735E}" srcOrd="28" destOrd="0" presId="urn:microsoft.com/office/officeart/2005/8/layout/list1"/>
    <dgm:cxn modelId="{97E55F88-FE95-44A9-9EBF-3341F7D5D0CB}" type="presParOf" srcId="{1B7DB8E9-C93D-4E64-82B7-29791C1B735E}" destId="{83A6726C-0F7B-4D9F-8E99-D3DB482D95B6}" srcOrd="0" destOrd="0" presId="urn:microsoft.com/office/officeart/2005/8/layout/list1"/>
    <dgm:cxn modelId="{05A7C40B-78D3-4D4C-B197-ECC26D3A0789}" type="presParOf" srcId="{1B7DB8E9-C93D-4E64-82B7-29791C1B735E}" destId="{C2E66F8B-C16F-45FA-98CA-E1314B3F237B}" srcOrd="1" destOrd="0" presId="urn:microsoft.com/office/officeart/2005/8/layout/list1"/>
    <dgm:cxn modelId="{FEC3DC7C-2BEF-4D96-8466-5714D3C528BD}" type="presParOf" srcId="{B6E17005-DBEF-4D34-AF23-DECF84FDDB19}" destId="{ECEF8648-10C9-4402-822A-E44C0199DCBE}" srcOrd="29" destOrd="0" presId="urn:microsoft.com/office/officeart/2005/8/layout/list1"/>
    <dgm:cxn modelId="{002177C8-7F1F-46F6-85A5-C69BC8E0C14F}" type="presParOf" srcId="{B6E17005-DBEF-4D34-AF23-DECF84FDDB19}" destId="{ABF43DEA-CEC5-43C3-AF31-6F544F3EAF33}" srcOrd="3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D76FEF2-21C8-4519-BD53-74D79C7EFA2D}" type="doc">
      <dgm:prSet loTypeId="urn:microsoft.com/office/officeart/2005/8/layout/list1" loCatId="list" qsTypeId="urn:microsoft.com/office/officeart/2005/8/quickstyle/simple3" qsCatId="simple" csTypeId="urn:microsoft.com/office/officeart/2005/8/colors/colorful3" csCatId="colorful" phldr="1"/>
      <dgm:spPr/>
      <dgm:t>
        <a:bodyPr/>
        <a:lstStyle/>
        <a:p>
          <a:endParaRPr lang="ru-RU"/>
        </a:p>
      </dgm:t>
    </dgm:pt>
    <dgm:pt modelId="{5A0A890A-EAFA-4DA5-9829-712BADDFB94A}">
      <dgm:prSet phldrT="[Текст]" custT="1"/>
      <dgm:spPr/>
      <dgm:t>
        <a:bodyPr/>
        <a:lstStyle/>
        <a:p>
          <a:pPr algn="just"/>
          <a:r>
            <a:rPr lang="ru-RU" sz="1000" b="1" i="0" dirty="0" smtClean="0">
              <a:effectLst/>
            </a:rPr>
            <a:t>Обеспечение ассигнованиями в полном объеме и финансирование</a:t>
          </a:r>
          <a:r>
            <a:rPr lang="ru-RU" sz="1000" b="1" i="0" baseline="0" dirty="0" smtClean="0">
              <a:effectLst/>
            </a:rPr>
            <a:t> </a:t>
          </a:r>
          <a:r>
            <a:rPr lang="ru-RU" sz="1000" b="1" i="0" dirty="0" smtClean="0">
              <a:effectLst/>
            </a:rPr>
            <a:t>в первоочередном порядке приоритетных расходных обязательств</a:t>
          </a:r>
          <a:r>
            <a:rPr lang="ru-RU" sz="1000" b="1" i="0" baseline="0" dirty="0" smtClean="0">
              <a:effectLst/>
            </a:rPr>
            <a:t> </a:t>
          </a:r>
          <a:r>
            <a:rPr lang="ru-RU" sz="1000" b="1" i="0" dirty="0" smtClean="0">
              <a:effectLst/>
            </a:rPr>
            <a:t>Камчатского края и муниципальных образований</a:t>
          </a:r>
          <a:r>
            <a:rPr lang="ru-RU" sz="1000" b="1" i="0" baseline="0" dirty="0" smtClean="0">
              <a:effectLst/>
            </a:rPr>
            <a:t> </a:t>
          </a:r>
          <a:r>
            <a:rPr lang="ru-RU" sz="1000" b="1" i="0" dirty="0" smtClean="0">
              <a:effectLst/>
            </a:rPr>
            <a:t>в Камчатском крае</a:t>
          </a:r>
          <a:endParaRPr lang="ru-RU" sz="1000" b="1" i="0" dirty="0"/>
        </a:p>
      </dgm:t>
    </dgm:pt>
    <dgm:pt modelId="{46F0157F-F519-4412-82BD-A635887986FD}" type="parTrans" cxnId="{1F5EF314-E409-4E4D-BA7B-78D2985FDF91}">
      <dgm:prSet/>
      <dgm:spPr/>
      <dgm:t>
        <a:bodyPr/>
        <a:lstStyle/>
        <a:p>
          <a:endParaRPr lang="ru-RU">
            <a:solidFill>
              <a:schemeClr val="accent4">
                <a:lumMod val="50000"/>
              </a:schemeClr>
            </a:solidFill>
          </a:endParaRPr>
        </a:p>
      </dgm:t>
    </dgm:pt>
    <dgm:pt modelId="{8F4622C2-B36E-447D-A852-934A7E41E7B5}" type="sibTrans" cxnId="{1F5EF314-E409-4E4D-BA7B-78D2985FDF91}">
      <dgm:prSet/>
      <dgm:spPr/>
      <dgm:t>
        <a:bodyPr/>
        <a:lstStyle/>
        <a:p>
          <a:endParaRPr lang="ru-RU">
            <a:solidFill>
              <a:schemeClr val="accent4">
                <a:lumMod val="50000"/>
              </a:schemeClr>
            </a:solidFill>
          </a:endParaRPr>
        </a:p>
      </dgm:t>
    </dgm:pt>
    <dgm:pt modelId="{B80DDA8A-C189-40BE-BBE4-684F03B6FAC5}">
      <dgm:prSet custT="1"/>
      <dgm:spPr/>
      <dgm:t>
        <a:bodyPr/>
        <a:lstStyle/>
        <a:p>
          <a:pPr algn="just"/>
          <a:r>
            <a:rPr lang="ru-RU" sz="1000" b="1" i="0" dirty="0" smtClean="0">
              <a:effectLst/>
            </a:rPr>
            <a:t>Обеспечение долгосрочной сбалансированности и устойчивости бюджетной системы Камчатского края</a:t>
          </a:r>
          <a:endParaRPr lang="ru-RU" sz="1000" b="1" i="0" dirty="0">
            <a:effectLst/>
            <a:latin typeface="+mn-lt"/>
          </a:endParaRPr>
        </a:p>
      </dgm:t>
    </dgm:pt>
    <dgm:pt modelId="{ABB66BD3-7425-46F1-8924-429AF366DC60}" type="parTrans" cxnId="{C628C346-41FF-42A4-86E8-76E72D7DF9C6}">
      <dgm:prSet/>
      <dgm:spPr/>
      <dgm:t>
        <a:bodyPr/>
        <a:lstStyle/>
        <a:p>
          <a:endParaRPr lang="ru-RU">
            <a:solidFill>
              <a:schemeClr val="accent4">
                <a:lumMod val="50000"/>
              </a:schemeClr>
            </a:solidFill>
          </a:endParaRPr>
        </a:p>
      </dgm:t>
    </dgm:pt>
    <dgm:pt modelId="{2C4DD5A0-ABC5-4398-B113-5067F191D96C}" type="sibTrans" cxnId="{C628C346-41FF-42A4-86E8-76E72D7DF9C6}">
      <dgm:prSet/>
      <dgm:spPr/>
      <dgm:t>
        <a:bodyPr/>
        <a:lstStyle/>
        <a:p>
          <a:endParaRPr lang="ru-RU">
            <a:solidFill>
              <a:schemeClr val="accent4">
                <a:lumMod val="50000"/>
              </a:schemeClr>
            </a:solidFill>
          </a:endParaRPr>
        </a:p>
      </dgm:t>
    </dgm:pt>
    <dgm:pt modelId="{76279205-646A-4FA7-B8BA-E7DE81C37807}">
      <dgm:prSet phldrT="[Текст]" custT="1"/>
      <dgm:spPr/>
      <dgm:t>
        <a:bodyPr/>
        <a:lstStyle/>
        <a:p>
          <a:pPr algn="just" rtl="0"/>
          <a:r>
            <a:rPr kumimoji="0" lang="ru-RU" sz="1000" b="1" i="0" u="none" strike="noStrike" cap="none" spc="0" normalizeH="0" baseline="0" noProof="0" dirty="0" smtClean="0">
              <a:ln/>
              <a:effectLst/>
              <a:uLnTx/>
              <a:uFillTx/>
            </a:rPr>
            <a:t>Оздоровление государственных и муниципальных финансов, погашение просроченной кредиторской задолженности краевого и местных бюджетов</a:t>
          </a:r>
          <a:endParaRPr lang="ru-RU" sz="1000" b="1" i="0" dirty="0"/>
        </a:p>
      </dgm:t>
    </dgm:pt>
    <dgm:pt modelId="{71797A09-CE1E-4F2B-9D6F-C9298A7151F0}" type="parTrans" cxnId="{1074A504-BA8C-4B60-A35C-EB4A233996AD}">
      <dgm:prSet/>
      <dgm:spPr/>
      <dgm:t>
        <a:bodyPr/>
        <a:lstStyle/>
        <a:p>
          <a:endParaRPr lang="ru-RU">
            <a:solidFill>
              <a:schemeClr val="accent4">
                <a:lumMod val="50000"/>
              </a:schemeClr>
            </a:solidFill>
          </a:endParaRPr>
        </a:p>
      </dgm:t>
    </dgm:pt>
    <dgm:pt modelId="{4A3C6FCF-9CAD-4501-9F6F-4129BDF3DE6E}" type="sibTrans" cxnId="{1074A504-BA8C-4B60-A35C-EB4A233996AD}">
      <dgm:prSet/>
      <dgm:spPr/>
      <dgm:t>
        <a:bodyPr/>
        <a:lstStyle/>
        <a:p>
          <a:endParaRPr lang="ru-RU">
            <a:solidFill>
              <a:schemeClr val="accent4">
                <a:lumMod val="50000"/>
              </a:schemeClr>
            </a:solidFill>
          </a:endParaRPr>
        </a:p>
      </dgm:t>
    </dgm:pt>
    <dgm:pt modelId="{51A21451-0158-42E7-B5EE-A5A0F9128A8A}">
      <dgm:prSet phldrT="[Текст]" custT="1"/>
      <dgm:spPr/>
      <dgm:t>
        <a:bodyPr/>
        <a:lstStyle/>
        <a:p>
          <a:pPr algn="just" rtl="0"/>
          <a:r>
            <a:rPr kumimoji="0" lang="ru-RU" sz="1000" b="1" i="0" u="none" strike="noStrike" cap="none" spc="0" normalizeH="0" baseline="0" noProof="0" dirty="0" smtClean="0">
              <a:ln/>
              <a:effectLst/>
              <a:uLnTx/>
              <a:uFillTx/>
            </a:rPr>
            <a:t>Эффективное управление государственным долгом Камчатского края, направленное на сохранение безопасного уровня долговой нагрузки</a:t>
          </a:r>
          <a:endParaRPr lang="ru-RU" sz="1000" b="1" i="0" dirty="0"/>
        </a:p>
      </dgm:t>
    </dgm:pt>
    <dgm:pt modelId="{D731E724-E3EC-4145-9FC7-DB42FB15EDEF}" type="parTrans" cxnId="{176383E9-239F-4E7D-938E-A60277E1E5F3}">
      <dgm:prSet/>
      <dgm:spPr/>
      <dgm:t>
        <a:bodyPr/>
        <a:lstStyle/>
        <a:p>
          <a:endParaRPr lang="ru-RU">
            <a:solidFill>
              <a:schemeClr val="accent4">
                <a:lumMod val="50000"/>
              </a:schemeClr>
            </a:solidFill>
          </a:endParaRPr>
        </a:p>
      </dgm:t>
    </dgm:pt>
    <dgm:pt modelId="{229E134C-036B-47CB-B932-FBDA994BA719}" type="sibTrans" cxnId="{176383E9-239F-4E7D-938E-A60277E1E5F3}">
      <dgm:prSet/>
      <dgm:spPr/>
      <dgm:t>
        <a:bodyPr/>
        <a:lstStyle/>
        <a:p>
          <a:endParaRPr lang="ru-RU">
            <a:solidFill>
              <a:schemeClr val="accent4">
                <a:lumMod val="50000"/>
              </a:schemeClr>
            </a:solidFill>
          </a:endParaRPr>
        </a:p>
      </dgm:t>
    </dgm:pt>
    <dgm:pt modelId="{D503F171-6A39-453B-9F4A-953FD796D1CB}">
      <dgm:prSet phldrT="[Текст]" custT="1"/>
      <dgm:spPr/>
      <dgm:t>
        <a:bodyPr/>
        <a:lstStyle/>
        <a:p>
          <a:pPr algn="just"/>
          <a:r>
            <a:rPr lang="ru-RU" sz="1000" b="1" i="0" dirty="0" smtClean="0">
              <a:effectLst/>
            </a:rPr>
            <a:t>Развитие программно-целевых методов управления на региональном и муниципальном уровнях, обеспечение</a:t>
          </a:r>
          <a:r>
            <a:rPr lang="ru-RU" sz="1000" b="1" i="0" baseline="0" dirty="0" smtClean="0">
              <a:effectLst/>
            </a:rPr>
            <a:t> </a:t>
          </a:r>
          <a:r>
            <a:rPr lang="ru-RU" sz="1000" b="1" i="0" dirty="0" smtClean="0">
              <a:effectLst/>
            </a:rPr>
            <a:t>нацеленности бюджетной</a:t>
          </a:r>
          <a:r>
            <a:rPr lang="ru-RU" sz="1000" b="1" i="0" baseline="0" dirty="0" smtClean="0">
              <a:effectLst/>
            </a:rPr>
            <a:t> </a:t>
          </a:r>
          <a:r>
            <a:rPr lang="ru-RU" sz="1000" b="1" i="0" dirty="0" smtClean="0">
              <a:effectLst/>
            </a:rPr>
            <a:t>системы на достижение</a:t>
          </a:r>
          <a:r>
            <a:rPr lang="ru-RU" sz="1000" b="1" i="0" baseline="0" dirty="0" smtClean="0">
              <a:effectLst/>
            </a:rPr>
            <a:t> </a:t>
          </a:r>
          <a:r>
            <a:rPr lang="ru-RU" sz="1000" b="1" i="0" dirty="0" smtClean="0">
              <a:effectLst/>
            </a:rPr>
            <a:t>запланированных результатов</a:t>
          </a:r>
          <a:endParaRPr lang="ru-RU" sz="1000" b="1" i="0" dirty="0"/>
        </a:p>
      </dgm:t>
    </dgm:pt>
    <dgm:pt modelId="{13120140-9BB1-4DBB-9746-80661D7B2822}" type="sibTrans" cxnId="{727E1560-5584-4D7C-9750-34D3100A6F28}">
      <dgm:prSet/>
      <dgm:spPr/>
      <dgm:t>
        <a:bodyPr/>
        <a:lstStyle/>
        <a:p>
          <a:endParaRPr lang="ru-RU">
            <a:solidFill>
              <a:schemeClr val="accent4">
                <a:lumMod val="50000"/>
              </a:schemeClr>
            </a:solidFill>
          </a:endParaRPr>
        </a:p>
      </dgm:t>
    </dgm:pt>
    <dgm:pt modelId="{5F983626-3D76-428A-8AFE-3FAB4A5654D6}" type="parTrans" cxnId="{727E1560-5584-4D7C-9750-34D3100A6F28}">
      <dgm:prSet/>
      <dgm:spPr/>
      <dgm:t>
        <a:bodyPr/>
        <a:lstStyle/>
        <a:p>
          <a:endParaRPr lang="ru-RU">
            <a:solidFill>
              <a:schemeClr val="accent4">
                <a:lumMod val="50000"/>
              </a:schemeClr>
            </a:solidFill>
          </a:endParaRPr>
        </a:p>
      </dgm:t>
    </dgm:pt>
    <dgm:pt modelId="{5C67038F-4DE9-4B85-B3E6-11A79B67C882}">
      <dgm:prSet custT="1"/>
      <dgm:spPr/>
      <dgm:t>
        <a:bodyPr/>
        <a:lstStyle/>
        <a:p>
          <a:pPr algn="just" rtl="0"/>
          <a:r>
            <a:rPr kumimoji="0" lang="ru-RU" sz="1000" b="1" i="0" u="none" strike="noStrike" cap="none" spc="0" normalizeH="0" baseline="0" noProof="0" dirty="0" smtClean="0">
              <a:ln/>
              <a:effectLst/>
              <a:uLnTx/>
              <a:uFillTx/>
            </a:rPr>
            <a:t>Повышение прозрачности и автоматизация бюджетного процесса на региональном и муниципальном уровнях</a:t>
          </a:r>
        </a:p>
      </dgm:t>
    </dgm:pt>
    <dgm:pt modelId="{F0D277AF-DFC5-4195-8057-DF96C2C7556C}" type="parTrans" cxnId="{27B60942-7143-48AA-B3B4-14B86F32ABBA}">
      <dgm:prSet/>
      <dgm:spPr/>
      <dgm:t>
        <a:bodyPr/>
        <a:lstStyle/>
        <a:p>
          <a:endParaRPr lang="ru-RU">
            <a:solidFill>
              <a:schemeClr val="accent4">
                <a:lumMod val="50000"/>
              </a:schemeClr>
            </a:solidFill>
          </a:endParaRPr>
        </a:p>
      </dgm:t>
    </dgm:pt>
    <dgm:pt modelId="{4BB2565E-BD59-4E5C-97F7-9E1541F51697}" type="sibTrans" cxnId="{27B60942-7143-48AA-B3B4-14B86F32ABBA}">
      <dgm:prSet/>
      <dgm:spPr/>
      <dgm:t>
        <a:bodyPr/>
        <a:lstStyle/>
        <a:p>
          <a:endParaRPr lang="ru-RU">
            <a:solidFill>
              <a:schemeClr val="accent4">
                <a:lumMod val="50000"/>
              </a:schemeClr>
            </a:solidFill>
          </a:endParaRPr>
        </a:p>
      </dgm:t>
    </dgm:pt>
    <dgm:pt modelId="{18261F6A-01ED-4D6B-B4E5-B5A1CA6D8AF6}">
      <dgm:prSet/>
      <dgm:spPr/>
      <dgm:t>
        <a:bodyPr/>
        <a:lstStyle/>
        <a:p>
          <a:endParaRPr lang="ru-RU" dirty="0">
            <a:solidFill>
              <a:schemeClr val="accent4">
                <a:lumMod val="50000"/>
              </a:schemeClr>
            </a:solidFill>
          </a:endParaRPr>
        </a:p>
      </dgm:t>
    </dgm:pt>
    <dgm:pt modelId="{D14DB2F9-B54A-4593-B8BB-DA45CD952109}" type="parTrans" cxnId="{D87F4EF7-248D-49F9-9263-E46FB01B5717}">
      <dgm:prSet/>
      <dgm:spPr/>
      <dgm:t>
        <a:bodyPr/>
        <a:lstStyle/>
        <a:p>
          <a:endParaRPr lang="ru-RU">
            <a:solidFill>
              <a:schemeClr val="accent4">
                <a:lumMod val="50000"/>
              </a:schemeClr>
            </a:solidFill>
          </a:endParaRPr>
        </a:p>
      </dgm:t>
    </dgm:pt>
    <dgm:pt modelId="{1ABAC199-D4D2-491D-97AE-E8561BE839B1}" type="sibTrans" cxnId="{D87F4EF7-248D-49F9-9263-E46FB01B5717}">
      <dgm:prSet/>
      <dgm:spPr/>
      <dgm:t>
        <a:bodyPr/>
        <a:lstStyle/>
        <a:p>
          <a:endParaRPr lang="ru-RU">
            <a:solidFill>
              <a:schemeClr val="accent4">
                <a:lumMod val="50000"/>
              </a:schemeClr>
            </a:solidFill>
          </a:endParaRPr>
        </a:p>
      </dgm:t>
    </dgm:pt>
    <dgm:pt modelId="{F2C71F74-3E5C-46D0-9F9E-D6280B0BBCB6}">
      <dgm:prSet phldrT="[Текст]" custT="1"/>
      <dgm:spPr/>
      <dgm:t>
        <a:bodyPr/>
        <a:lstStyle/>
        <a:p>
          <a:pPr algn="just" rtl="0"/>
          <a:r>
            <a:rPr kumimoji="0" lang="ru-RU" sz="1000" b="1" i="0" u="none" strike="noStrike" cap="none" spc="0" normalizeH="0" baseline="0" noProof="0" dirty="0" smtClean="0">
              <a:ln/>
              <a:effectLst/>
              <a:uLnTx/>
              <a:uFillTx/>
            </a:rPr>
            <a:t>Повышение ответственности главных распорядителей средств краевого бюджета и органов местного самоуправления муниципальных образований за качество бюджетного планирования, результативность бюджетных расходов и повышение качества государственных и муниципальных услуг </a:t>
          </a:r>
          <a:endParaRPr lang="ru-RU" sz="1000" b="1" i="0" dirty="0"/>
        </a:p>
      </dgm:t>
    </dgm:pt>
    <dgm:pt modelId="{C18C104C-9B9F-46DF-A3ED-C0B49A86FA16}" type="sibTrans" cxnId="{7B2FFE06-C268-4E37-B60F-CEBCA607BAEB}">
      <dgm:prSet/>
      <dgm:spPr/>
      <dgm:t>
        <a:bodyPr/>
        <a:lstStyle/>
        <a:p>
          <a:endParaRPr lang="ru-RU">
            <a:solidFill>
              <a:schemeClr val="accent4">
                <a:lumMod val="50000"/>
              </a:schemeClr>
            </a:solidFill>
          </a:endParaRPr>
        </a:p>
      </dgm:t>
    </dgm:pt>
    <dgm:pt modelId="{D087F0A1-9049-47C9-9518-DEB3CB26EF0F}" type="parTrans" cxnId="{7B2FFE06-C268-4E37-B60F-CEBCA607BAEB}">
      <dgm:prSet/>
      <dgm:spPr/>
      <dgm:t>
        <a:bodyPr/>
        <a:lstStyle/>
        <a:p>
          <a:endParaRPr lang="ru-RU">
            <a:solidFill>
              <a:schemeClr val="accent4">
                <a:lumMod val="50000"/>
              </a:schemeClr>
            </a:solidFill>
          </a:endParaRPr>
        </a:p>
      </dgm:t>
    </dgm:pt>
    <dgm:pt modelId="{8BCE3C92-41A3-41DD-8EC8-5AE08FB253A4}">
      <dgm:prSet custT="1"/>
      <dgm:spPr/>
      <dgm:t>
        <a:bodyPr/>
        <a:lstStyle/>
        <a:p>
          <a:pPr algn="just"/>
          <a:r>
            <a:rPr lang="ru-RU" sz="1000" b="1" dirty="0" smtClean="0">
              <a:effectLst/>
            </a:rPr>
            <a:t>Максимальное ограничение принимаемых расходных обязательств, сдерживание роста действующих расходных обязательств Камчатского края</a:t>
          </a:r>
          <a:endParaRPr lang="ru-RU" sz="1000" b="1" dirty="0">
            <a:effectLst/>
            <a:latin typeface="+mn-lt"/>
          </a:endParaRPr>
        </a:p>
      </dgm:t>
    </dgm:pt>
    <dgm:pt modelId="{27D5EC55-EBE7-4F5E-B2D3-8B9D306B1F06}" type="parTrans" cxnId="{381582E0-FA31-4F9E-991B-498C2ABEFA52}">
      <dgm:prSet/>
      <dgm:spPr/>
      <dgm:t>
        <a:bodyPr/>
        <a:lstStyle/>
        <a:p>
          <a:endParaRPr lang="ru-RU">
            <a:solidFill>
              <a:schemeClr val="accent4">
                <a:lumMod val="50000"/>
              </a:schemeClr>
            </a:solidFill>
          </a:endParaRPr>
        </a:p>
      </dgm:t>
    </dgm:pt>
    <dgm:pt modelId="{1C47AA44-D171-4B82-8949-84E6CB3259A9}" type="sibTrans" cxnId="{381582E0-FA31-4F9E-991B-498C2ABEFA52}">
      <dgm:prSet/>
      <dgm:spPr/>
      <dgm:t>
        <a:bodyPr/>
        <a:lstStyle/>
        <a:p>
          <a:endParaRPr lang="ru-RU">
            <a:solidFill>
              <a:schemeClr val="accent4">
                <a:lumMod val="50000"/>
              </a:schemeClr>
            </a:solidFill>
          </a:endParaRPr>
        </a:p>
      </dgm:t>
    </dgm:pt>
    <dgm:pt modelId="{B6E17005-DBEF-4D34-AF23-DECF84FDDB19}" type="pres">
      <dgm:prSet presAssocID="{0D76FEF2-21C8-4519-BD53-74D79C7EFA2D}" presName="linear" presStyleCnt="0">
        <dgm:presLayoutVars>
          <dgm:dir/>
          <dgm:animLvl val="lvl"/>
          <dgm:resizeHandles val="exact"/>
        </dgm:presLayoutVars>
      </dgm:prSet>
      <dgm:spPr/>
      <dgm:t>
        <a:bodyPr/>
        <a:lstStyle/>
        <a:p>
          <a:endParaRPr lang="ru-RU"/>
        </a:p>
      </dgm:t>
    </dgm:pt>
    <dgm:pt modelId="{D3787D2D-0D20-49AE-BF51-EEFD4AF4164B}" type="pres">
      <dgm:prSet presAssocID="{B80DDA8A-C189-40BE-BBE4-684F03B6FAC5}" presName="parentLin" presStyleCnt="0"/>
      <dgm:spPr/>
    </dgm:pt>
    <dgm:pt modelId="{D3498629-7B8F-49B6-8096-C971EDC947A4}" type="pres">
      <dgm:prSet presAssocID="{B80DDA8A-C189-40BE-BBE4-684F03B6FAC5}" presName="parentLeftMargin" presStyleLbl="node1" presStyleIdx="0" presStyleCnt="8"/>
      <dgm:spPr/>
      <dgm:t>
        <a:bodyPr/>
        <a:lstStyle/>
        <a:p>
          <a:endParaRPr lang="ru-RU"/>
        </a:p>
      </dgm:t>
    </dgm:pt>
    <dgm:pt modelId="{83A8DEED-3CA3-4BCD-BD9C-B509C4FB1C78}" type="pres">
      <dgm:prSet presAssocID="{B80DDA8A-C189-40BE-BBE4-684F03B6FAC5}" presName="parentText" presStyleLbl="node1" presStyleIdx="0" presStyleCnt="8" custScaleX="148967" custScaleY="228659" custLinFactNeighborY="4744">
        <dgm:presLayoutVars>
          <dgm:chMax val="0"/>
          <dgm:bulletEnabled val="1"/>
        </dgm:presLayoutVars>
      </dgm:prSet>
      <dgm:spPr/>
      <dgm:t>
        <a:bodyPr/>
        <a:lstStyle/>
        <a:p>
          <a:endParaRPr lang="ru-RU"/>
        </a:p>
      </dgm:t>
    </dgm:pt>
    <dgm:pt modelId="{3FC3BC0F-62E9-4E5D-81CE-1AB2A045770A}" type="pres">
      <dgm:prSet presAssocID="{B80DDA8A-C189-40BE-BBE4-684F03B6FAC5}" presName="negativeSpace" presStyleCnt="0"/>
      <dgm:spPr/>
    </dgm:pt>
    <dgm:pt modelId="{339F8D92-3E57-4F5E-A093-5AE55E4C85A6}" type="pres">
      <dgm:prSet presAssocID="{B80DDA8A-C189-40BE-BBE4-684F03B6FAC5}" presName="childText" presStyleLbl="conFgAcc1" presStyleIdx="0" presStyleCnt="8" custScaleX="100000" custLinFactNeighborY="-1253">
        <dgm:presLayoutVars>
          <dgm:bulletEnabled val="1"/>
        </dgm:presLayoutVars>
      </dgm:prSet>
      <dgm:spPr/>
      <dgm:t>
        <a:bodyPr/>
        <a:lstStyle/>
        <a:p>
          <a:endParaRPr lang="ru-RU"/>
        </a:p>
      </dgm:t>
    </dgm:pt>
    <dgm:pt modelId="{8493FA2A-183E-450F-A881-14AC0DE01559}" type="pres">
      <dgm:prSet presAssocID="{2C4DD5A0-ABC5-4398-B113-5067F191D96C}" presName="spaceBetweenRectangles" presStyleCnt="0"/>
      <dgm:spPr/>
    </dgm:pt>
    <dgm:pt modelId="{704BE07D-B7DF-45A0-AC8B-F0850D1CCCE2}" type="pres">
      <dgm:prSet presAssocID="{D503F171-6A39-453B-9F4A-953FD796D1CB}" presName="parentLin" presStyleCnt="0"/>
      <dgm:spPr/>
    </dgm:pt>
    <dgm:pt modelId="{9BFD889F-1114-42CA-A7A0-8EBC939B326F}" type="pres">
      <dgm:prSet presAssocID="{D503F171-6A39-453B-9F4A-953FD796D1CB}" presName="parentLeftMargin" presStyleLbl="node1" presStyleIdx="0" presStyleCnt="8"/>
      <dgm:spPr/>
      <dgm:t>
        <a:bodyPr/>
        <a:lstStyle/>
        <a:p>
          <a:endParaRPr lang="ru-RU"/>
        </a:p>
      </dgm:t>
    </dgm:pt>
    <dgm:pt modelId="{A6F486F1-7CED-4199-93F1-7BF438544657}" type="pres">
      <dgm:prSet presAssocID="{D503F171-6A39-453B-9F4A-953FD796D1CB}" presName="parentText" presStyleLbl="node1" presStyleIdx="1" presStyleCnt="8" custScaleX="148967" custScaleY="228659" custLinFactNeighborY="4744">
        <dgm:presLayoutVars>
          <dgm:chMax val="0"/>
          <dgm:bulletEnabled val="1"/>
        </dgm:presLayoutVars>
      </dgm:prSet>
      <dgm:spPr/>
      <dgm:t>
        <a:bodyPr/>
        <a:lstStyle/>
        <a:p>
          <a:endParaRPr lang="ru-RU"/>
        </a:p>
      </dgm:t>
    </dgm:pt>
    <dgm:pt modelId="{C1C5F6F0-1951-49E1-9757-DD94BA7DD8D8}" type="pres">
      <dgm:prSet presAssocID="{D503F171-6A39-453B-9F4A-953FD796D1CB}" presName="negativeSpace" presStyleCnt="0"/>
      <dgm:spPr/>
    </dgm:pt>
    <dgm:pt modelId="{54E37189-AFEE-4CB3-A694-4A90D08FD780}" type="pres">
      <dgm:prSet presAssocID="{D503F171-6A39-453B-9F4A-953FD796D1CB}" presName="childText" presStyleLbl="conFgAcc1" presStyleIdx="1" presStyleCnt="8" custScaleX="100000">
        <dgm:presLayoutVars>
          <dgm:bulletEnabled val="1"/>
        </dgm:presLayoutVars>
      </dgm:prSet>
      <dgm:spPr/>
      <dgm:t>
        <a:bodyPr/>
        <a:lstStyle/>
        <a:p>
          <a:endParaRPr lang="ru-RU"/>
        </a:p>
      </dgm:t>
    </dgm:pt>
    <dgm:pt modelId="{21E7E786-C358-4B80-8B15-70C418B55915}" type="pres">
      <dgm:prSet presAssocID="{13120140-9BB1-4DBB-9746-80661D7B2822}" presName="spaceBetweenRectangles" presStyleCnt="0"/>
      <dgm:spPr/>
    </dgm:pt>
    <dgm:pt modelId="{E2BFC5FE-EBB0-48CC-95DE-F0701F99ADAD}" type="pres">
      <dgm:prSet presAssocID="{5A0A890A-EAFA-4DA5-9829-712BADDFB94A}" presName="parentLin" presStyleCnt="0"/>
      <dgm:spPr/>
    </dgm:pt>
    <dgm:pt modelId="{0AC55BAB-3542-42E9-9665-EE26E3C4E733}" type="pres">
      <dgm:prSet presAssocID="{5A0A890A-EAFA-4DA5-9829-712BADDFB94A}" presName="parentLeftMargin" presStyleLbl="node1" presStyleIdx="1" presStyleCnt="8"/>
      <dgm:spPr/>
      <dgm:t>
        <a:bodyPr/>
        <a:lstStyle/>
        <a:p>
          <a:endParaRPr lang="ru-RU"/>
        </a:p>
      </dgm:t>
    </dgm:pt>
    <dgm:pt modelId="{8D7EB5CF-1477-41C0-A1E4-50178FED2A95}" type="pres">
      <dgm:prSet presAssocID="{5A0A890A-EAFA-4DA5-9829-712BADDFB94A}" presName="parentText" presStyleLbl="node1" presStyleIdx="2" presStyleCnt="8" custScaleX="148967" custScaleY="228659" custLinFactNeighborY="4744">
        <dgm:presLayoutVars>
          <dgm:chMax val="0"/>
          <dgm:bulletEnabled val="1"/>
        </dgm:presLayoutVars>
      </dgm:prSet>
      <dgm:spPr/>
      <dgm:t>
        <a:bodyPr/>
        <a:lstStyle/>
        <a:p>
          <a:endParaRPr lang="ru-RU"/>
        </a:p>
      </dgm:t>
    </dgm:pt>
    <dgm:pt modelId="{2B88AE2A-5B15-465A-B384-65A3C92FFE42}" type="pres">
      <dgm:prSet presAssocID="{5A0A890A-EAFA-4DA5-9829-712BADDFB94A}" presName="negativeSpace" presStyleCnt="0"/>
      <dgm:spPr/>
    </dgm:pt>
    <dgm:pt modelId="{AC5083B6-C118-4C5F-935E-869E9BAD82F8}" type="pres">
      <dgm:prSet presAssocID="{5A0A890A-EAFA-4DA5-9829-712BADDFB94A}" presName="childText" presStyleLbl="conFgAcc1" presStyleIdx="2" presStyleCnt="8" custScaleX="100000" custLinFactNeighborX="-83" custLinFactNeighborY="8159">
        <dgm:presLayoutVars>
          <dgm:bulletEnabled val="1"/>
        </dgm:presLayoutVars>
      </dgm:prSet>
      <dgm:spPr/>
    </dgm:pt>
    <dgm:pt modelId="{5E978FAD-9906-4521-8D8F-7590B6F3B01B}" type="pres">
      <dgm:prSet presAssocID="{8F4622C2-B36E-447D-A852-934A7E41E7B5}" presName="spaceBetweenRectangles" presStyleCnt="0"/>
      <dgm:spPr/>
    </dgm:pt>
    <dgm:pt modelId="{2E3970CE-0863-4FC1-919C-1818209A9D44}" type="pres">
      <dgm:prSet presAssocID="{8BCE3C92-41A3-41DD-8EC8-5AE08FB253A4}" presName="parentLin" presStyleCnt="0"/>
      <dgm:spPr/>
    </dgm:pt>
    <dgm:pt modelId="{F26EFD8B-7CFC-45E8-AD32-0ED8ED990192}" type="pres">
      <dgm:prSet presAssocID="{8BCE3C92-41A3-41DD-8EC8-5AE08FB253A4}" presName="parentLeftMargin" presStyleLbl="node1" presStyleIdx="2" presStyleCnt="8"/>
      <dgm:spPr/>
      <dgm:t>
        <a:bodyPr/>
        <a:lstStyle/>
        <a:p>
          <a:endParaRPr lang="ru-RU"/>
        </a:p>
      </dgm:t>
    </dgm:pt>
    <dgm:pt modelId="{FD828EBB-2FE5-481B-9F21-6CCD8F88AC1E}" type="pres">
      <dgm:prSet presAssocID="{8BCE3C92-41A3-41DD-8EC8-5AE08FB253A4}" presName="parentText" presStyleLbl="node1" presStyleIdx="3" presStyleCnt="8" custScaleX="142857" custScaleY="228659">
        <dgm:presLayoutVars>
          <dgm:chMax val="0"/>
          <dgm:bulletEnabled val="1"/>
        </dgm:presLayoutVars>
      </dgm:prSet>
      <dgm:spPr/>
      <dgm:t>
        <a:bodyPr/>
        <a:lstStyle/>
        <a:p>
          <a:endParaRPr lang="ru-RU"/>
        </a:p>
      </dgm:t>
    </dgm:pt>
    <dgm:pt modelId="{A7F8422D-CF4E-4A7C-BD7C-E782101EAB07}" type="pres">
      <dgm:prSet presAssocID="{8BCE3C92-41A3-41DD-8EC8-5AE08FB253A4}" presName="negativeSpace" presStyleCnt="0"/>
      <dgm:spPr/>
    </dgm:pt>
    <dgm:pt modelId="{FF10539C-D932-4077-BE75-D57121BEF63F}" type="pres">
      <dgm:prSet presAssocID="{8BCE3C92-41A3-41DD-8EC8-5AE08FB253A4}" presName="childText" presStyleLbl="conFgAcc1" presStyleIdx="3" presStyleCnt="8" custScaleX="100000">
        <dgm:presLayoutVars>
          <dgm:bulletEnabled val="1"/>
        </dgm:presLayoutVars>
      </dgm:prSet>
      <dgm:spPr/>
    </dgm:pt>
    <dgm:pt modelId="{8D364BD1-F750-435C-B2BE-5DC2F73ADB0D}" type="pres">
      <dgm:prSet presAssocID="{1C47AA44-D171-4B82-8949-84E6CB3259A9}" presName="spaceBetweenRectangles" presStyleCnt="0"/>
      <dgm:spPr/>
    </dgm:pt>
    <dgm:pt modelId="{0CE810BA-5F28-454C-B35B-967F5885C1A1}" type="pres">
      <dgm:prSet presAssocID="{F2C71F74-3E5C-46D0-9F9E-D6280B0BBCB6}" presName="parentLin" presStyleCnt="0"/>
      <dgm:spPr/>
    </dgm:pt>
    <dgm:pt modelId="{569BBC49-1C8F-416F-9F52-F589BB780395}" type="pres">
      <dgm:prSet presAssocID="{F2C71F74-3E5C-46D0-9F9E-D6280B0BBCB6}" presName="parentLeftMargin" presStyleLbl="node1" presStyleIdx="3" presStyleCnt="8"/>
      <dgm:spPr/>
      <dgm:t>
        <a:bodyPr/>
        <a:lstStyle/>
        <a:p>
          <a:endParaRPr lang="ru-RU"/>
        </a:p>
      </dgm:t>
    </dgm:pt>
    <dgm:pt modelId="{7CD65F80-4CA1-49CB-AC68-59C3F6D866A2}" type="pres">
      <dgm:prSet presAssocID="{F2C71F74-3E5C-46D0-9F9E-D6280B0BBCB6}" presName="parentText" presStyleLbl="node1" presStyleIdx="4" presStyleCnt="8" custScaleX="142857" custScaleY="228659" custLinFactNeighborY="4744">
        <dgm:presLayoutVars>
          <dgm:chMax val="0"/>
          <dgm:bulletEnabled val="1"/>
        </dgm:presLayoutVars>
      </dgm:prSet>
      <dgm:spPr/>
      <dgm:t>
        <a:bodyPr/>
        <a:lstStyle/>
        <a:p>
          <a:endParaRPr lang="ru-RU"/>
        </a:p>
      </dgm:t>
    </dgm:pt>
    <dgm:pt modelId="{0D7E1E30-843C-4CED-91D1-5C2F82635451}" type="pres">
      <dgm:prSet presAssocID="{F2C71F74-3E5C-46D0-9F9E-D6280B0BBCB6}" presName="negativeSpace" presStyleCnt="0"/>
      <dgm:spPr/>
    </dgm:pt>
    <dgm:pt modelId="{239A16E2-1CA1-42AE-BF99-61B9DF1A2C14}" type="pres">
      <dgm:prSet presAssocID="{F2C71F74-3E5C-46D0-9F9E-D6280B0BBCB6}" presName="childText" presStyleLbl="conFgAcc1" presStyleIdx="4" presStyleCnt="8" custScaleX="100000" custLinFactNeighborX="-41" custLinFactNeighborY="34889">
        <dgm:presLayoutVars>
          <dgm:bulletEnabled val="1"/>
        </dgm:presLayoutVars>
      </dgm:prSet>
      <dgm:spPr/>
    </dgm:pt>
    <dgm:pt modelId="{38E452DD-3B5F-4930-AE03-CC9CD5FF6DFF}" type="pres">
      <dgm:prSet presAssocID="{C18C104C-9B9F-46DF-A3ED-C0B49A86FA16}" presName="spaceBetweenRectangles" presStyleCnt="0"/>
      <dgm:spPr/>
    </dgm:pt>
    <dgm:pt modelId="{3BD1B106-91D4-46D3-9429-66FEE0A18E25}" type="pres">
      <dgm:prSet presAssocID="{76279205-646A-4FA7-B8BA-E7DE81C37807}" presName="parentLin" presStyleCnt="0"/>
      <dgm:spPr/>
    </dgm:pt>
    <dgm:pt modelId="{803F22B2-6A58-41AA-93D2-3E3E8EA87A1D}" type="pres">
      <dgm:prSet presAssocID="{76279205-646A-4FA7-B8BA-E7DE81C37807}" presName="parentLeftMargin" presStyleLbl="node1" presStyleIdx="4" presStyleCnt="8"/>
      <dgm:spPr/>
      <dgm:t>
        <a:bodyPr/>
        <a:lstStyle/>
        <a:p>
          <a:endParaRPr lang="ru-RU"/>
        </a:p>
      </dgm:t>
    </dgm:pt>
    <dgm:pt modelId="{1F3A675F-2B7B-4235-A35C-E309555CE571}" type="pres">
      <dgm:prSet presAssocID="{76279205-646A-4FA7-B8BA-E7DE81C37807}" presName="parentText" presStyleLbl="node1" presStyleIdx="5" presStyleCnt="8" custScaleX="142857" custScaleY="228659" custLinFactNeighborY="4744">
        <dgm:presLayoutVars>
          <dgm:chMax val="0"/>
          <dgm:bulletEnabled val="1"/>
        </dgm:presLayoutVars>
      </dgm:prSet>
      <dgm:spPr/>
      <dgm:t>
        <a:bodyPr/>
        <a:lstStyle/>
        <a:p>
          <a:endParaRPr lang="ru-RU"/>
        </a:p>
      </dgm:t>
    </dgm:pt>
    <dgm:pt modelId="{AAD262E9-3762-4750-841A-5B26FAEE6315}" type="pres">
      <dgm:prSet presAssocID="{76279205-646A-4FA7-B8BA-E7DE81C37807}" presName="negativeSpace" presStyleCnt="0"/>
      <dgm:spPr/>
    </dgm:pt>
    <dgm:pt modelId="{0CC8F8DD-402C-47E0-892B-B002BF58C96C}" type="pres">
      <dgm:prSet presAssocID="{76279205-646A-4FA7-B8BA-E7DE81C37807}" presName="childText" presStyleLbl="conFgAcc1" presStyleIdx="5" presStyleCnt="8" custScaleX="100000">
        <dgm:presLayoutVars>
          <dgm:bulletEnabled val="1"/>
        </dgm:presLayoutVars>
      </dgm:prSet>
      <dgm:spPr/>
    </dgm:pt>
    <dgm:pt modelId="{95DF11B8-CFEB-4437-B08F-A286A3F8473C}" type="pres">
      <dgm:prSet presAssocID="{4A3C6FCF-9CAD-4501-9F6F-4129BDF3DE6E}" presName="spaceBetweenRectangles" presStyleCnt="0"/>
      <dgm:spPr/>
    </dgm:pt>
    <dgm:pt modelId="{3A367FC0-EAD4-465C-9D8D-666C14857FBC}" type="pres">
      <dgm:prSet presAssocID="{51A21451-0158-42E7-B5EE-A5A0F9128A8A}" presName="parentLin" presStyleCnt="0"/>
      <dgm:spPr/>
    </dgm:pt>
    <dgm:pt modelId="{49A729BF-1C03-4AF5-AE5F-7EC7249B425E}" type="pres">
      <dgm:prSet presAssocID="{51A21451-0158-42E7-B5EE-A5A0F9128A8A}" presName="parentLeftMargin" presStyleLbl="node1" presStyleIdx="5" presStyleCnt="8"/>
      <dgm:spPr/>
      <dgm:t>
        <a:bodyPr/>
        <a:lstStyle/>
        <a:p>
          <a:endParaRPr lang="ru-RU"/>
        </a:p>
      </dgm:t>
    </dgm:pt>
    <dgm:pt modelId="{0A1B5899-4FD4-4A71-AE57-E3C387F75AE4}" type="pres">
      <dgm:prSet presAssocID="{51A21451-0158-42E7-B5EE-A5A0F9128A8A}" presName="parentText" presStyleLbl="node1" presStyleIdx="6" presStyleCnt="8" custScaleX="148967" custScaleY="228659" custLinFactNeighborY="4744">
        <dgm:presLayoutVars>
          <dgm:chMax val="0"/>
          <dgm:bulletEnabled val="1"/>
        </dgm:presLayoutVars>
      </dgm:prSet>
      <dgm:spPr/>
      <dgm:t>
        <a:bodyPr/>
        <a:lstStyle/>
        <a:p>
          <a:endParaRPr lang="ru-RU"/>
        </a:p>
      </dgm:t>
    </dgm:pt>
    <dgm:pt modelId="{9CC91856-404F-4C75-92BD-94243EF6B9C7}" type="pres">
      <dgm:prSet presAssocID="{51A21451-0158-42E7-B5EE-A5A0F9128A8A}" presName="negativeSpace" presStyleCnt="0"/>
      <dgm:spPr/>
    </dgm:pt>
    <dgm:pt modelId="{C3FA03B6-D1A5-4273-9200-D293B6764778}" type="pres">
      <dgm:prSet presAssocID="{51A21451-0158-42E7-B5EE-A5A0F9128A8A}" presName="childText" presStyleLbl="conFgAcc1" presStyleIdx="6" presStyleCnt="8" custScaleX="100000">
        <dgm:presLayoutVars>
          <dgm:bulletEnabled val="1"/>
        </dgm:presLayoutVars>
      </dgm:prSet>
      <dgm:spPr/>
    </dgm:pt>
    <dgm:pt modelId="{35912BBE-FC28-4BF2-A78A-9301D73BAFAE}" type="pres">
      <dgm:prSet presAssocID="{229E134C-036B-47CB-B932-FBDA994BA719}" presName="spaceBetweenRectangles" presStyleCnt="0"/>
      <dgm:spPr/>
    </dgm:pt>
    <dgm:pt modelId="{1B7DB8E9-C93D-4E64-82B7-29791C1B735E}" type="pres">
      <dgm:prSet presAssocID="{5C67038F-4DE9-4B85-B3E6-11A79B67C882}" presName="parentLin" presStyleCnt="0"/>
      <dgm:spPr/>
    </dgm:pt>
    <dgm:pt modelId="{83A6726C-0F7B-4D9F-8E99-D3DB482D95B6}" type="pres">
      <dgm:prSet presAssocID="{5C67038F-4DE9-4B85-B3E6-11A79B67C882}" presName="parentLeftMargin" presStyleLbl="node1" presStyleIdx="6" presStyleCnt="8"/>
      <dgm:spPr/>
      <dgm:t>
        <a:bodyPr/>
        <a:lstStyle/>
        <a:p>
          <a:endParaRPr lang="ru-RU"/>
        </a:p>
      </dgm:t>
    </dgm:pt>
    <dgm:pt modelId="{C2E66F8B-C16F-45FA-98CA-E1314B3F237B}" type="pres">
      <dgm:prSet presAssocID="{5C67038F-4DE9-4B85-B3E6-11A79B67C882}" presName="parentText" presStyleLbl="node1" presStyleIdx="7" presStyleCnt="8" custScaleX="146579" custScaleY="228659" custLinFactNeighborY="4744">
        <dgm:presLayoutVars>
          <dgm:chMax val="0"/>
          <dgm:bulletEnabled val="1"/>
        </dgm:presLayoutVars>
      </dgm:prSet>
      <dgm:spPr/>
      <dgm:t>
        <a:bodyPr/>
        <a:lstStyle/>
        <a:p>
          <a:endParaRPr lang="ru-RU"/>
        </a:p>
      </dgm:t>
    </dgm:pt>
    <dgm:pt modelId="{ECEF8648-10C9-4402-822A-E44C0199DCBE}" type="pres">
      <dgm:prSet presAssocID="{5C67038F-4DE9-4B85-B3E6-11A79B67C882}" presName="negativeSpace" presStyleCnt="0"/>
      <dgm:spPr/>
    </dgm:pt>
    <dgm:pt modelId="{ABF43DEA-CEC5-43C3-AF31-6F544F3EAF33}" type="pres">
      <dgm:prSet presAssocID="{5C67038F-4DE9-4B85-B3E6-11A79B67C882}" presName="childText" presStyleLbl="conFgAcc1" presStyleIdx="7" presStyleCnt="8" custScaleX="100000" custLinFactNeighborX="138" custLinFactNeighborY="34263">
        <dgm:presLayoutVars>
          <dgm:bulletEnabled val="1"/>
        </dgm:presLayoutVars>
      </dgm:prSet>
      <dgm:spPr/>
    </dgm:pt>
  </dgm:ptLst>
  <dgm:cxnLst>
    <dgm:cxn modelId="{1F5EF314-E409-4E4D-BA7B-78D2985FDF91}" srcId="{0D76FEF2-21C8-4519-BD53-74D79C7EFA2D}" destId="{5A0A890A-EAFA-4DA5-9829-712BADDFB94A}" srcOrd="2" destOrd="0" parTransId="{46F0157F-F519-4412-82BD-A635887986FD}" sibTransId="{8F4622C2-B36E-447D-A852-934A7E41E7B5}"/>
    <dgm:cxn modelId="{739497A5-D64A-4772-A674-0F8743E40AC8}" type="presOf" srcId="{5A0A890A-EAFA-4DA5-9829-712BADDFB94A}" destId="{8D7EB5CF-1477-41C0-A1E4-50178FED2A95}" srcOrd="1" destOrd="0" presId="urn:microsoft.com/office/officeart/2005/8/layout/list1"/>
    <dgm:cxn modelId="{C628C346-41FF-42A4-86E8-76E72D7DF9C6}" srcId="{0D76FEF2-21C8-4519-BD53-74D79C7EFA2D}" destId="{B80DDA8A-C189-40BE-BBE4-684F03B6FAC5}" srcOrd="0" destOrd="0" parTransId="{ABB66BD3-7425-46F1-8924-429AF366DC60}" sibTransId="{2C4DD5A0-ABC5-4398-B113-5067F191D96C}"/>
    <dgm:cxn modelId="{224553D2-69B0-4808-B126-93D26E5EA298}" type="presOf" srcId="{18261F6A-01ED-4D6B-B4E5-B5A1CA6D8AF6}" destId="{339F8D92-3E57-4F5E-A093-5AE55E4C85A6}" srcOrd="0" destOrd="0" presId="urn:microsoft.com/office/officeart/2005/8/layout/list1"/>
    <dgm:cxn modelId="{6336119C-6086-41B3-8895-6C6CA0712429}" type="presOf" srcId="{D503F171-6A39-453B-9F4A-953FD796D1CB}" destId="{9BFD889F-1114-42CA-A7A0-8EBC939B326F}" srcOrd="0" destOrd="0" presId="urn:microsoft.com/office/officeart/2005/8/layout/list1"/>
    <dgm:cxn modelId="{176383E9-239F-4E7D-938E-A60277E1E5F3}" srcId="{0D76FEF2-21C8-4519-BD53-74D79C7EFA2D}" destId="{51A21451-0158-42E7-B5EE-A5A0F9128A8A}" srcOrd="6" destOrd="0" parTransId="{D731E724-E3EC-4145-9FC7-DB42FB15EDEF}" sibTransId="{229E134C-036B-47CB-B932-FBDA994BA719}"/>
    <dgm:cxn modelId="{7B2FFE06-C268-4E37-B60F-CEBCA607BAEB}" srcId="{0D76FEF2-21C8-4519-BD53-74D79C7EFA2D}" destId="{F2C71F74-3E5C-46D0-9F9E-D6280B0BBCB6}" srcOrd="4" destOrd="0" parTransId="{D087F0A1-9049-47C9-9518-DEB3CB26EF0F}" sibTransId="{C18C104C-9B9F-46DF-A3ED-C0B49A86FA16}"/>
    <dgm:cxn modelId="{B5A84F0A-EE38-48BC-ADF6-0B4A1B9B9DE5}" type="presOf" srcId="{8BCE3C92-41A3-41DD-8EC8-5AE08FB253A4}" destId="{FD828EBB-2FE5-481B-9F21-6CCD8F88AC1E}" srcOrd="1" destOrd="0" presId="urn:microsoft.com/office/officeart/2005/8/layout/list1"/>
    <dgm:cxn modelId="{BAB030FC-B9B8-43F5-9A5B-8CAB066791C0}" type="presOf" srcId="{76279205-646A-4FA7-B8BA-E7DE81C37807}" destId="{1F3A675F-2B7B-4235-A35C-E309555CE571}" srcOrd="1" destOrd="0" presId="urn:microsoft.com/office/officeart/2005/8/layout/list1"/>
    <dgm:cxn modelId="{68840D81-4594-4D50-9A38-21AD2833DD06}" type="presOf" srcId="{D503F171-6A39-453B-9F4A-953FD796D1CB}" destId="{A6F486F1-7CED-4199-93F1-7BF438544657}" srcOrd="1" destOrd="0" presId="urn:microsoft.com/office/officeart/2005/8/layout/list1"/>
    <dgm:cxn modelId="{727E1560-5584-4D7C-9750-34D3100A6F28}" srcId="{0D76FEF2-21C8-4519-BD53-74D79C7EFA2D}" destId="{D503F171-6A39-453B-9F4A-953FD796D1CB}" srcOrd="1" destOrd="0" parTransId="{5F983626-3D76-428A-8AFE-3FAB4A5654D6}" sibTransId="{13120140-9BB1-4DBB-9746-80661D7B2822}"/>
    <dgm:cxn modelId="{A27C6E18-3240-4E17-96EB-B6FE1D793C21}" type="presOf" srcId="{0D76FEF2-21C8-4519-BD53-74D79C7EFA2D}" destId="{B6E17005-DBEF-4D34-AF23-DECF84FDDB19}" srcOrd="0" destOrd="0" presId="urn:microsoft.com/office/officeart/2005/8/layout/list1"/>
    <dgm:cxn modelId="{15C17929-6A4E-466B-9380-F6270CCED957}" type="presOf" srcId="{B80DDA8A-C189-40BE-BBE4-684F03B6FAC5}" destId="{D3498629-7B8F-49B6-8096-C971EDC947A4}" srcOrd="0" destOrd="0" presId="urn:microsoft.com/office/officeart/2005/8/layout/list1"/>
    <dgm:cxn modelId="{381582E0-FA31-4F9E-991B-498C2ABEFA52}" srcId="{0D76FEF2-21C8-4519-BD53-74D79C7EFA2D}" destId="{8BCE3C92-41A3-41DD-8EC8-5AE08FB253A4}" srcOrd="3" destOrd="0" parTransId="{27D5EC55-EBE7-4F5E-B2D3-8B9D306B1F06}" sibTransId="{1C47AA44-D171-4B82-8949-84E6CB3259A9}"/>
    <dgm:cxn modelId="{782BE15E-4AA8-463A-8D77-FA5962E67BF5}" type="presOf" srcId="{F2C71F74-3E5C-46D0-9F9E-D6280B0BBCB6}" destId="{569BBC49-1C8F-416F-9F52-F589BB780395}" srcOrd="0" destOrd="0" presId="urn:microsoft.com/office/officeart/2005/8/layout/list1"/>
    <dgm:cxn modelId="{F11E4AB8-0608-4D13-AD7D-EC0F7B74431C}" type="presOf" srcId="{5C67038F-4DE9-4B85-B3E6-11A79B67C882}" destId="{83A6726C-0F7B-4D9F-8E99-D3DB482D95B6}" srcOrd="0" destOrd="0" presId="urn:microsoft.com/office/officeart/2005/8/layout/list1"/>
    <dgm:cxn modelId="{D87F4EF7-248D-49F9-9263-E46FB01B5717}" srcId="{B80DDA8A-C189-40BE-BBE4-684F03B6FAC5}" destId="{18261F6A-01ED-4D6B-B4E5-B5A1CA6D8AF6}" srcOrd="0" destOrd="0" parTransId="{D14DB2F9-B54A-4593-B8BB-DA45CD952109}" sibTransId="{1ABAC199-D4D2-491D-97AE-E8561BE839B1}"/>
    <dgm:cxn modelId="{2D28C5F5-EB9E-4601-8D8A-1030D8D57B78}" type="presOf" srcId="{51A21451-0158-42E7-B5EE-A5A0F9128A8A}" destId="{0A1B5899-4FD4-4A71-AE57-E3C387F75AE4}" srcOrd="1" destOrd="0" presId="urn:microsoft.com/office/officeart/2005/8/layout/list1"/>
    <dgm:cxn modelId="{D5918AFB-84BC-412A-B62E-1D78465EDEDB}" type="presOf" srcId="{76279205-646A-4FA7-B8BA-E7DE81C37807}" destId="{803F22B2-6A58-41AA-93D2-3E3E8EA87A1D}" srcOrd="0" destOrd="0" presId="urn:microsoft.com/office/officeart/2005/8/layout/list1"/>
    <dgm:cxn modelId="{3632CF59-14C3-459B-B600-74E9CCB9974D}" type="presOf" srcId="{51A21451-0158-42E7-B5EE-A5A0F9128A8A}" destId="{49A729BF-1C03-4AF5-AE5F-7EC7249B425E}" srcOrd="0" destOrd="0" presId="urn:microsoft.com/office/officeart/2005/8/layout/list1"/>
    <dgm:cxn modelId="{27B60942-7143-48AA-B3B4-14B86F32ABBA}" srcId="{0D76FEF2-21C8-4519-BD53-74D79C7EFA2D}" destId="{5C67038F-4DE9-4B85-B3E6-11A79B67C882}" srcOrd="7" destOrd="0" parTransId="{F0D277AF-DFC5-4195-8057-DF96C2C7556C}" sibTransId="{4BB2565E-BD59-4E5C-97F7-9E1541F51697}"/>
    <dgm:cxn modelId="{1074A504-BA8C-4B60-A35C-EB4A233996AD}" srcId="{0D76FEF2-21C8-4519-BD53-74D79C7EFA2D}" destId="{76279205-646A-4FA7-B8BA-E7DE81C37807}" srcOrd="5" destOrd="0" parTransId="{71797A09-CE1E-4F2B-9D6F-C9298A7151F0}" sibTransId="{4A3C6FCF-9CAD-4501-9F6F-4129BDF3DE6E}"/>
    <dgm:cxn modelId="{8E020389-315D-4C46-9985-2C6B07F32BDF}" type="presOf" srcId="{B80DDA8A-C189-40BE-BBE4-684F03B6FAC5}" destId="{83A8DEED-3CA3-4BCD-BD9C-B509C4FB1C78}" srcOrd="1" destOrd="0" presId="urn:microsoft.com/office/officeart/2005/8/layout/list1"/>
    <dgm:cxn modelId="{5950998E-7B5F-4DB3-BB0D-BBCC71CD7466}" type="presOf" srcId="{5A0A890A-EAFA-4DA5-9829-712BADDFB94A}" destId="{0AC55BAB-3542-42E9-9665-EE26E3C4E733}" srcOrd="0" destOrd="0" presId="urn:microsoft.com/office/officeart/2005/8/layout/list1"/>
    <dgm:cxn modelId="{71577300-933D-4540-9FCB-BA06105D3689}" type="presOf" srcId="{8BCE3C92-41A3-41DD-8EC8-5AE08FB253A4}" destId="{F26EFD8B-7CFC-45E8-AD32-0ED8ED990192}" srcOrd="0" destOrd="0" presId="urn:microsoft.com/office/officeart/2005/8/layout/list1"/>
    <dgm:cxn modelId="{26D63C4E-C527-445F-989B-33E7B53B44A5}" type="presOf" srcId="{5C67038F-4DE9-4B85-B3E6-11A79B67C882}" destId="{C2E66F8B-C16F-45FA-98CA-E1314B3F237B}" srcOrd="1" destOrd="0" presId="urn:microsoft.com/office/officeart/2005/8/layout/list1"/>
    <dgm:cxn modelId="{484869E7-997C-474F-AE26-C14C2018C2F7}" type="presOf" srcId="{F2C71F74-3E5C-46D0-9F9E-D6280B0BBCB6}" destId="{7CD65F80-4CA1-49CB-AC68-59C3F6D866A2}" srcOrd="1" destOrd="0" presId="urn:microsoft.com/office/officeart/2005/8/layout/list1"/>
    <dgm:cxn modelId="{60D195E5-5A21-4786-9DBE-A317BC42F84A}" type="presParOf" srcId="{B6E17005-DBEF-4D34-AF23-DECF84FDDB19}" destId="{D3787D2D-0D20-49AE-BF51-EEFD4AF4164B}" srcOrd="0" destOrd="0" presId="urn:microsoft.com/office/officeart/2005/8/layout/list1"/>
    <dgm:cxn modelId="{1E31FE12-BBA9-4190-9990-365AD4A6F0F2}" type="presParOf" srcId="{D3787D2D-0D20-49AE-BF51-EEFD4AF4164B}" destId="{D3498629-7B8F-49B6-8096-C971EDC947A4}" srcOrd="0" destOrd="0" presId="urn:microsoft.com/office/officeart/2005/8/layout/list1"/>
    <dgm:cxn modelId="{3F102696-70D4-4674-B519-F6E76AEB0E7E}" type="presParOf" srcId="{D3787D2D-0D20-49AE-BF51-EEFD4AF4164B}" destId="{83A8DEED-3CA3-4BCD-BD9C-B509C4FB1C78}" srcOrd="1" destOrd="0" presId="urn:microsoft.com/office/officeart/2005/8/layout/list1"/>
    <dgm:cxn modelId="{54A2E595-F057-4E0D-BD6C-D2CB919E528C}" type="presParOf" srcId="{B6E17005-DBEF-4D34-AF23-DECF84FDDB19}" destId="{3FC3BC0F-62E9-4E5D-81CE-1AB2A045770A}" srcOrd="1" destOrd="0" presId="urn:microsoft.com/office/officeart/2005/8/layout/list1"/>
    <dgm:cxn modelId="{D1489310-0EF9-4D34-BE34-39D460EB74A0}" type="presParOf" srcId="{B6E17005-DBEF-4D34-AF23-DECF84FDDB19}" destId="{339F8D92-3E57-4F5E-A093-5AE55E4C85A6}" srcOrd="2" destOrd="0" presId="urn:microsoft.com/office/officeart/2005/8/layout/list1"/>
    <dgm:cxn modelId="{CDEE0686-A758-4905-A3F8-23FB30658E89}" type="presParOf" srcId="{B6E17005-DBEF-4D34-AF23-DECF84FDDB19}" destId="{8493FA2A-183E-450F-A881-14AC0DE01559}" srcOrd="3" destOrd="0" presId="urn:microsoft.com/office/officeart/2005/8/layout/list1"/>
    <dgm:cxn modelId="{8EAF05A9-66C9-48AE-AB1B-5389B621BB56}" type="presParOf" srcId="{B6E17005-DBEF-4D34-AF23-DECF84FDDB19}" destId="{704BE07D-B7DF-45A0-AC8B-F0850D1CCCE2}" srcOrd="4" destOrd="0" presId="urn:microsoft.com/office/officeart/2005/8/layout/list1"/>
    <dgm:cxn modelId="{E0BBF213-4485-4E85-9BD7-80F588067AF0}" type="presParOf" srcId="{704BE07D-B7DF-45A0-AC8B-F0850D1CCCE2}" destId="{9BFD889F-1114-42CA-A7A0-8EBC939B326F}" srcOrd="0" destOrd="0" presId="urn:microsoft.com/office/officeart/2005/8/layout/list1"/>
    <dgm:cxn modelId="{7D6CA596-7475-485B-A9E1-5568BA1C9720}" type="presParOf" srcId="{704BE07D-B7DF-45A0-AC8B-F0850D1CCCE2}" destId="{A6F486F1-7CED-4199-93F1-7BF438544657}" srcOrd="1" destOrd="0" presId="urn:microsoft.com/office/officeart/2005/8/layout/list1"/>
    <dgm:cxn modelId="{FDFFAB74-AC5E-42B3-8734-6B78D8FDD4A8}" type="presParOf" srcId="{B6E17005-DBEF-4D34-AF23-DECF84FDDB19}" destId="{C1C5F6F0-1951-49E1-9757-DD94BA7DD8D8}" srcOrd="5" destOrd="0" presId="urn:microsoft.com/office/officeart/2005/8/layout/list1"/>
    <dgm:cxn modelId="{6E7A4F41-9B67-44C7-B203-9288FD22D949}" type="presParOf" srcId="{B6E17005-DBEF-4D34-AF23-DECF84FDDB19}" destId="{54E37189-AFEE-4CB3-A694-4A90D08FD780}" srcOrd="6" destOrd="0" presId="urn:microsoft.com/office/officeart/2005/8/layout/list1"/>
    <dgm:cxn modelId="{66BCD0F8-E5C3-45B5-869F-50E3C0DA982A}" type="presParOf" srcId="{B6E17005-DBEF-4D34-AF23-DECF84FDDB19}" destId="{21E7E786-C358-4B80-8B15-70C418B55915}" srcOrd="7" destOrd="0" presId="urn:microsoft.com/office/officeart/2005/8/layout/list1"/>
    <dgm:cxn modelId="{29201922-63DD-4E04-AC92-EA20314023F6}" type="presParOf" srcId="{B6E17005-DBEF-4D34-AF23-DECF84FDDB19}" destId="{E2BFC5FE-EBB0-48CC-95DE-F0701F99ADAD}" srcOrd="8" destOrd="0" presId="urn:microsoft.com/office/officeart/2005/8/layout/list1"/>
    <dgm:cxn modelId="{D4631CE4-0728-4D6A-A740-09F92C855C51}" type="presParOf" srcId="{E2BFC5FE-EBB0-48CC-95DE-F0701F99ADAD}" destId="{0AC55BAB-3542-42E9-9665-EE26E3C4E733}" srcOrd="0" destOrd="0" presId="urn:microsoft.com/office/officeart/2005/8/layout/list1"/>
    <dgm:cxn modelId="{38CF85D8-5EA6-4F5B-9692-D01FB20F15C8}" type="presParOf" srcId="{E2BFC5FE-EBB0-48CC-95DE-F0701F99ADAD}" destId="{8D7EB5CF-1477-41C0-A1E4-50178FED2A95}" srcOrd="1" destOrd="0" presId="urn:microsoft.com/office/officeart/2005/8/layout/list1"/>
    <dgm:cxn modelId="{CD715234-0871-4DAA-8B08-95C86E80F316}" type="presParOf" srcId="{B6E17005-DBEF-4D34-AF23-DECF84FDDB19}" destId="{2B88AE2A-5B15-465A-B384-65A3C92FFE42}" srcOrd="9" destOrd="0" presId="urn:microsoft.com/office/officeart/2005/8/layout/list1"/>
    <dgm:cxn modelId="{CC04180B-F32F-4FB0-8271-5A8660717CFF}" type="presParOf" srcId="{B6E17005-DBEF-4D34-AF23-DECF84FDDB19}" destId="{AC5083B6-C118-4C5F-935E-869E9BAD82F8}" srcOrd="10" destOrd="0" presId="urn:microsoft.com/office/officeart/2005/8/layout/list1"/>
    <dgm:cxn modelId="{5A372271-FB7F-405C-88BA-85836DDBE723}" type="presParOf" srcId="{B6E17005-DBEF-4D34-AF23-DECF84FDDB19}" destId="{5E978FAD-9906-4521-8D8F-7590B6F3B01B}" srcOrd="11" destOrd="0" presId="urn:microsoft.com/office/officeart/2005/8/layout/list1"/>
    <dgm:cxn modelId="{644FE228-3CE2-4C65-9C63-C6F1D3452A05}" type="presParOf" srcId="{B6E17005-DBEF-4D34-AF23-DECF84FDDB19}" destId="{2E3970CE-0863-4FC1-919C-1818209A9D44}" srcOrd="12" destOrd="0" presId="urn:microsoft.com/office/officeart/2005/8/layout/list1"/>
    <dgm:cxn modelId="{76C5C8AA-3D3A-4488-8F31-DCA9C177DDFD}" type="presParOf" srcId="{2E3970CE-0863-4FC1-919C-1818209A9D44}" destId="{F26EFD8B-7CFC-45E8-AD32-0ED8ED990192}" srcOrd="0" destOrd="0" presId="urn:microsoft.com/office/officeart/2005/8/layout/list1"/>
    <dgm:cxn modelId="{E55A4985-863C-43F5-BB07-66BFAE9E2383}" type="presParOf" srcId="{2E3970CE-0863-4FC1-919C-1818209A9D44}" destId="{FD828EBB-2FE5-481B-9F21-6CCD8F88AC1E}" srcOrd="1" destOrd="0" presId="urn:microsoft.com/office/officeart/2005/8/layout/list1"/>
    <dgm:cxn modelId="{BF21602C-89C6-4332-A8FE-50B9C12A41C7}" type="presParOf" srcId="{B6E17005-DBEF-4D34-AF23-DECF84FDDB19}" destId="{A7F8422D-CF4E-4A7C-BD7C-E782101EAB07}" srcOrd="13" destOrd="0" presId="urn:microsoft.com/office/officeart/2005/8/layout/list1"/>
    <dgm:cxn modelId="{B822EE35-BF73-4C02-B43B-2CFE092B7672}" type="presParOf" srcId="{B6E17005-DBEF-4D34-AF23-DECF84FDDB19}" destId="{FF10539C-D932-4077-BE75-D57121BEF63F}" srcOrd="14" destOrd="0" presId="urn:microsoft.com/office/officeart/2005/8/layout/list1"/>
    <dgm:cxn modelId="{84FFF675-31B1-4920-A467-08033A2D192D}" type="presParOf" srcId="{B6E17005-DBEF-4D34-AF23-DECF84FDDB19}" destId="{8D364BD1-F750-435C-B2BE-5DC2F73ADB0D}" srcOrd="15" destOrd="0" presId="urn:microsoft.com/office/officeart/2005/8/layout/list1"/>
    <dgm:cxn modelId="{C9AD4D7C-4300-40AA-9182-9292FA997A20}" type="presParOf" srcId="{B6E17005-DBEF-4D34-AF23-DECF84FDDB19}" destId="{0CE810BA-5F28-454C-B35B-967F5885C1A1}" srcOrd="16" destOrd="0" presId="urn:microsoft.com/office/officeart/2005/8/layout/list1"/>
    <dgm:cxn modelId="{623CF3BA-B9BA-4504-AE1B-96959896489F}" type="presParOf" srcId="{0CE810BA-5F28-454C-B35B-967F5885C1A1}" destId="{569BBC49-1C8F-416F-9F52-F589BB780395}" srcOrd="0" destOrd="0" presId="urn:microsoft.com/office/officeart/2005/8/layout/list1"/>
    <dgm:cxn modelId="{3DC3E351-1D69-46DD-B89A-7EBAEDFB2687}" type="presParOf" srcId="{0CE810BA-5F28-454C-B35B-967F5885C1A1}" destId="{7CD65F80-4CA1-49CB-AC68-59C3F6D866A2}" srcOrd="1" destOrd="0" presId="urn:microsoft.com/office/officeart/2005/8/layout/list1"/>
    <dgm:cxn modelId="{54A82286-818A-4966-88E8-1BC3397B4C2C}" type="presParOf" srcId="{B6E17005-DBEF-4D34-AF23-DECF84FDDB19}" destId="{0D7E1E30-843C-4CED-91D1-5C2F82635451}" srcOrd="17" destOrd="0" presId="urn:microsoft.com/office/officeart/2005/8/layout/list1"/>
    <dgm:cxn modelId="{099C877F-544E-4E4D-9BC1-0CCFF41CF0C7}" type="presParOf" srcId="{B6E17005-DBEF-4D34-AF23-DECF84FDDB19}" destId="{239A16E2-1CA1-42AE-BF99-61B9DF1A2C14}" srcOrd="18" destOrd="0" presId="urn:microsoft.com/office/officeart/2005/8/layout/list1"/>
    <dgm:cxn modelId="{8A33C3A9-D465-46FD-804F-2A5210019F46}" type="presParOf" srcId="{B6E17005-DBEF-4D34-AF23-DECF84FDDB19}" destId="{38E452DD-3B5F-4930-AE03-CC9CD5FF6DFF}" srcOrd="19" destOrd="0" presId="urn:microsoft.com/office/officeart/2005/8/layout/list1"/>
    <dgm:cxn modelId="{A61C790F-C64E-4D60-8C4C-A6457DDA8F0E}" type="presParOf" srcId="{B6E17005-DBEF-4D34-AF23-DECF84FDDB19}" destId="{3BD1B106-91D4-46D3-9429-66FEE0A18E25}" srcOrd="20" destOrd="0" presId="urn:microsoft.com/office/officeart/2005/8/layout/list1"/>
    <dgm:cxn modelId="{ACA4C9AF-FECA-49C4-9268-949216DC4A0D}" type="presParOf" srcId="{3BD1B106-91D4-46D3-9429-66FEE0A18E25}" destId="{803F22B2-6A58-41AA-93D2-3E3E8EA87A1D}" srcOrd="0" destOrd="0" presId="urn:microsoft.com/office/officeart/2005/8/layout/list1"/>
    <dgm:cxn modelId="{18F97F67-4347-48C3-846D-C79F73A9D2F3}" type="presParOf" srcId="{3BD1B106-91D4-46D3-9429-66FEE0A18E25}" destId="{1F3A675F-2B7B-4235-A35C-E309555CE571}" srcOrd="1" destOrd="0" presId="urn:microsoft.com/office/officeart/2005/8/layout/list1"/>
    <dgm:cxn modelId="{B13658C0-C5A1-4FE8-AEA6-6DA2A2FB43CA}" type="presParOf" srcId="{B6E17005-DBEF-4D34-AF23-DECF84FDDB19}" destId="{AAD262E9-3762-4750-841A-5B26FAEE6315}" srcOrd="21" destOrd="0" presId="urn:microsoft.com/office/officeart/2005/8/layout/list1"/>
    <dgm:cxn modelId="{FCD12D74-D45F-42F9-8B6A-515A87FAA9AD}" type="presParOf" srcId="{B6E17005-DBEF-4D34-AF23-DECF84FDDB19}" destId="{0CC8F8DD-402C-47E0-892B-B002BF58C96C}" srcOrd="22" destOrd="0" presId="urn:microsoft.com/office/officeart/2005/8/layout/list1"/>
    <dgm:cxn modelId="{EF7493DD-D367-4A41-990B-B75E83B12137}" type="presParOf" srcId="{B6E17005-DBEF-4D34-AF23-DECF84FDDB19}" destId="{95DF11B8-CFEB-4437-B08F-A286A3F8473C}" srcOrd="23" destOrd="0" presId="urn:microsoft.com/office/officeart/2005/8/layout/list1"/>
    <dgm:cxn modelId="{15F1FEB2-F1B9-4198-8AD9-1ACA599CF930}" type="presParOf" srcId="{B6E17005-DBEF-4D34-AF23-DECF84FDDB19}" destId="{3A367FC0-EAD4-465C-9D8D-666C14857FBC}" srcOrd="24" destOrd="0" presId="urn:microsoft.com/office/officeart/2005/8/layout/list1"/>
    <dgm:cxn modelId="{E3EE5972-DD29-4607-96D0-77AE09EE0B23}" type="presParOf" srcId="{3A367FC0-EAD4-465C-9D8D-666C14857FBC}" destId="{49A729BF-1C03-4AF5-AE5F-7EC7249B425E}" srcOrd="0" destOrd="0" presId="urn:microsoft.com/office/officeart/2005/8/layout/list1"/>
    <dgm:cxn modelId="{1C9BA961-7C3D-4600-AF35-9C0C807CC0AF}" type="presParOf" srcId="{3A367FC0-EAD4-465C-9D8D-666C14857FBC}" destId="{0A1B5899-4FD4-4A71-AE57-E3C387F75AE4}" srcOrd="1" destOrd="0" presId="urn:microsoft.com/office/officeart/2005/8/layout/list1"/>
    <dgm:cxn modelId="{E8CB48B2-2CAB-4A87-A2B7-32E476378356}" type="presParOf" srcId="{B6E17005-DBEF-4D34-AF23-DECF84FDDB19}" destId="{9CC91856-404F-4C75-92BD-94243EF6B9C7}" srcOrd="25" destOrd="0" presId="urn:microsoft.com/office/officeart/2005/8/layout/list1"/>
    <dgm:cxn modelId="{AE2DEAA2-378B-46C4-9F8D-6029D9F8C710}" type="presParOf" srcId="{B6E17005-DBEF-4D34-AF23-DECF84FDDB19}" destId="{C3FA03B6-D1A5-4273-9200-D293B6764778}" srcOrd="26" destOrd="0" presId="urn:microsoft.com/office/officeart/2005/8/layout/list1"/>
    <dgm:cxn modelId="{736A48ED-E9EC-4175-81BD-5456B941292B}" type="presParOf" srcId="{B6E17005-DBEF-4D34-AF23-DECF84FDDB19}" destId="{35912BBE-FC28-4BF2-A78A-9301D73BAFAE}" srcOrd="27" destOrd="0" presId="urn:microsoft.com/office/officeart/2005/8/layout/list1"/>
    <dgm:cxn modelId="{84F46B88-1A2D-4760-BCEB-DE88B66AFFE0}" type="presParOf" srcId="{B6E17005-DBEF-4D34-AF23-DECF84FDDB19}" destId="{1B7DB8E9-C93D-4E64-82B7-29791C1B735E}" srcOrd="28" destOrd="0" presId="urn:microsoft.com/office/officeart/2005/8/layout/list1"/>
    <dgm:cxn modelId="{8EC98605-557A-4D53-B3E8-1BB0B941E2EE}" type="presParOf" srcId="{1B7DB8E9-C93D-4E64-82B7-29791C1B735E}" destId="{83A6726C-0F7B-4D9F-8E99-D3DB482D95B6}" srcOrd="0" destOrd="0" presId="urn:microsoft.com/office/officeart/2005/8/layout/list1"/>
    <dgm:cxn modelId="{F65D7CAA-D70B-41E3-A430-A5DA2846E64D}" type="presParOf" srcId="{1B7DB8E9-C93D-4E64-82B7-29791C1B735E}" destId="{C2E66F8B-C16F-45FA-98CA-E1314B3F237B}" srcOrd="1" destOrd="0" presId="urn:microsoft.com/office/officeart/2005/8/layout/list1"/>
    <dgm:cxn modelId="{8AD4D284-B02D-4CA7-B8E5-2F737F14A973}" type="presParOf" srcId="{B6E17005-DBEF-4D34-AF23-DECF84FDDB19}" destId="{ECEF8648-10C9-4402-822A-E44C0199DCBE}" srcOrd="29" destOrd="0" presId="urn:microsoft.com/office/officeart/2005/8/layout/list1"/>
    <dgm:cxn modelId="{ACAD26E1-0FA8-4B52-AB6B-D1C6EE74FE19}" type="presParOf" srcId="{B6E17005-DBEF-4D34-AF23-DECF84FDDB19}" destId="{ABF43DEA-CEC5-43C3-AF31-6F544F3EAF33}" srcOrd="3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086A1B6-826D-4701-910E-0D96CD91192F}" type="doc">
      <dgm:prSet loTypeId="urn:microsoft.com/office/officeart/2005/8/layout/vList3" loCatId="list" qsTypeId="urn:microsoft.com/office/officeart/2005/8/quickstyle/3d1" qsCatId="3D" csTypeId="urn:microsoft.com/office/officeart/2005/8/colors/accent5_2" csCatId="accent5" phldr="1"/>
      <dgm:spPr/>
      <dgm:t>
        <a:bodyPr/>
        <a:lstStyle/>
        <a:p>
          <a:endParaRPr lang="ru-RU"/>
        </a:p>
      </dgm:t>
    </dgm:pt>
    <dgm:pt modelId="{D52AF94F-7BEC-4CF8-9804-DDE750FD545C}">
      <dgm:prSet custT="1"/>
      <dgm:spPr>
        <a:gradFill flip="none" rotWithShape="1">
          <a:gsLst>
            <a:gs pos="0">
              <a:schemeClr val="accent5">
                <a:lumMod val="20000"/>
                <a:lumOff val="80000"/>
              </a:schemeClr>
            </a:gs>
            <a:gs pos="95000">
              <a:schemeClr val="bg2"/>
            </a:gs>
            <a:gs pos="0">
              <a:schemeClr val="accent5">
                <a:lumMod val="75000"/>
              </a:schemeClr>
            </a:gs>
            <a:gs pos="0">
              <a:schemeClr val="accent5">
                <a:lumMod val="60000"/>
                <a:lumOff val="40000"/>
              </a:schemeClr>
            </a:gs>
          </a:gsLst>
          <a:path path="circle">
            <a:fillToRect l="100000" t="100000"/>
          </a:path>
          <a:tileRect r="-100000" b="-100000"/>
        </a:gradFill>
        <a:scene3d>
          <a:camera prst="orthographicFront"/>
          <a:lightRig rig="flat" dir="t"/>
        </a:scene3d>
        <a:sp3d extrusionH="76200" prstMaterial="plastic">
          <a:bevelT w="120900" h="88900"/>
          <a:bevelB w="88900" h="31750" prst="angle"/>
          <a:extrusionClr>
            <a:schemeClr val="tx1"/>
          </a:extrusionClr>
        </a:sp3d>
      </dgm:spPr>
      <dgm:t>
        <a:bodyPr/>
        <a:lstStyle/>
        <a:p>
          <a:pPr algn="just"/>
          <a:r>
            <a:rPr lang="ru-RU" sz="900" b="1" dirty="0" smtClean="0">
              <a:solidFill>
                <a:schemeClr val="tx2">
                  <a:lumMod val="50000"/>
                </a:schemeClr>
              </a:solidFill>
              <a:latin typeface="+mn-lt"/>
              <a:cs typeface="Times New Roman" pitchFamily="18" charset="0"/>
            </a:rPr>
            <a:t>         Развитие здравоохранения Камчатского края</a:t>
          </a:r>
          <a:endParaRPr lang="ru-RU" sz="900" dirty="0">
            <a:solidFill>
              <a:schemeClr val="tx2">
                <a:lumMod val="50000"/>
              </a:schemeClr>
            </a:solidFill>
            <a:latin typeface="+mn-lt"/>
          </a:endParaRPr>
        </a:p>
      </dgm:t>
    </dgm:pt>
    <dgm:pt modelId="{6ECDCA1A-C717-434E-A686-5E650EDE5406}" type="parTrans" cxnId="{902E125B-FA69-4FA7-975C-A4C59E20DE0C}">
      <dgm:prSet/>
      <dgm:spPr/>
      <dgm:t>
        <a:bodyPr/>
        <a:lstStyle/>
        <a:p>
          <a:endParaRPr lang="ru-RU">
            <a:solidFill>
              <a:schemeClr val="tx2">
                <a:lumMod val="50000"/>
              </a:schemeClr>
            </a:solidFill>
          </a:endParaRPr>
        </a:p>
      </dgm:t>
    </dgm:pt>
    <dgm:pt modelId="{DC95CD63-61A4-483F-8A53-22C1D9D22197}" type="sibTrans" cxnId="{902E125B-FA69-4FA7-975C-A4C59E20DE0C}">
      <dgm:prSet/>
      <dgm:spPr/>
      <dgm:t>
        <a:bodyPr/>
        <a:lstStyle/>
        <a:p>
          <a:endParaRPr lang="ru-RU">
            <a:solidFill>
              <a:schemeClr val="tx2">
                <a:lumMod val="50000"/>
              </a:schemeClr>
            </a:solidFill>
          </a:endParaRPr>
        </a:p>
      </dgm:t>
    </dgm:pt>
    <dgm:pt modelId="{53E2A0FC-5E9F-4A93-87C4-A93CE0530A39}">
      <dgm:prSet custT="1"/>
      <dgm:spPr>
        <a:gradFill flip="none" rotWithShape="1">
          <a:gsLst>
            <a:gs pos="0">
              <a:schemeClr val="accent5">
                <a:lumMod val="20000"/>
                <a:lumOff val="80000"/>
              </a:schemeClr>
            </a:gs>
            <a:gs pos="95000">
              <a:schemeClr val="bg2"/>
            </a:gs>
            <a:gs pos="0">
              <a:schemeClr val="accent5">
                <a:lumMod val="75000"/>
              </a:schemeClr>
            </a:gs>
            <a:gs pos="0">
              <a:schemeClr val="accent5">
                <a:lumMod val="60000"/>
                <a:lumOff val="40000"/>
              </a:schemeClr>
            </a:gs>
          </a:gsLst>
          <a:path path="circle">
            <a:fillToRect l="100000" t="100000"/>
          </a:path>
          <a:tileRect r="-100000" b="-100000"/>
        </a:gradFill>
        <a:scene3d>
          <a:camera prst="orthographicFront"/>
          <a:lightRig rig="flat" dir="t"/>
        </a:scene3d>
        <a:sp3d extrusionH="76200" prstMaterial="plastic">
          <a:bevelT w="120900" h="88900"/>
          <a:bevelB w="88900" h="31750" prst="angle"/>
          <a:extrusionClr>
            <a:schemeClr val="tx1"/>
          </a:extrusionClr>
        </a:sp3d>
      </dgm:spPr>
      <dgm:t>
        <a:bodyPr/>
        <a:lstStyle/>
        <a:p>
          <a:pPr algn="just"/>
          <a:r>
            <a:rPr lang="ru-RU" sz="900" b="1" dirty="0" smtClean="0">
              <a:solidFill>
                <a:schemeClr val="tx2">
                  <a:lumMod val="50000"/>
                </a:schemeClr>
              </a:solidFill>
              <a:latin typeface="Palatino Linotype" panose="02040502050505030304" pitchFamily="18" charset="0"/>
              <a:cs typeface="Times New Roman" pitchFamily="18" charset="0"/>
            </a:rPr>
            <a:t> Развитие образования в Камчатском крае</a:t>
          </a:r>
          <a:endParaRPr lang="ru-RU" sz="900" b="1" dirty="0">
            <a:solidFill>
              <a:schemeClr val="tx2">
                <a:lumMod val="50000"/>
              </a:schemeClr>
            </a:solidFill>
            <a:latin typeface="Palatino Linotype" panose="02040502050505030304" pitchFamily="18" charset="0"/>
            <a:cs typeface="Times New Roman" pitchFamily="18" charset="0"/>
          </a:endParaRPr>
        </a:p>
      </dgm:t>
    </dgm:pt>
    <dgm:pt modelId="{E35E10E1-18B6-4CFA-A53F-F5D235F9E205}" type="parTrans" cxnId="{93BED728-C896-42F1-BBB3-FFDCB0A6E93C}">
      <dgm:prSet/>
      <dgm:spPr/>
      <dgm:t>
        <a:bodyPr/>
        <a:lstStyle/>
        <a:p>
          <a:endParaRPr lang="ru-RU">
            <a:solidFill>
              <a:schemeClr val="tx2">
                <a:lumMod val="50000"/>
              </a:schemeClr>
            </a:solidFill>
          </a:endParaRPr>
        </a:p>
      </dgm:t>
    </dgm:pt>
    <dgm:pt modelId="{683E4434-1C42-4567-B490-2AA9E1612828}" type="sibTrans" cxnId="{93BED728-C896-42F1-BBB3-FFDCB0A6E93C}">
      <dgm:prSet/>
      <dgm:spPr/>
      <dgm:t>
        <a:bodyPr/>
        <a:lstStyle/>
        <a:p>
          <a:endParaRPr lang="ru-RU">
            <a:solidFill>
              <a:schemeClr val="tx2">
                <a:lumMod val="50000"/>
              </a:schemeClr>
            </a:solidFill>
          </a:endParaRPr>
        </a:p>
      </dgm:t>
    </dgm:pt>
    <dgm:pt modelId="{236ABD1A-C224-4CD5-B8CC-374DC0314EFD}">
      <dgm:prSet custT="1"/>
      <dgm:spPr>
        <a:gradFill flip="none" rotWithShape="1">
          <a:gsLst>
            <a:gs pos="0">
              <a:schemeClr val="accent5">
                <a:lumMod val="20000"/>
                <a:lumOff val="80000"/>
              </a:schemeClr>
            </a:gs>
            <a:gs pos="95000">
              <a:schemeClr val="bg2"/>
            </a:gs>
            <a:gs pos="0">
              <a:schemeClr val="accent5">
                <a:lumMod val="75000"/>
              </a:schemeClr>
            </a:gs>
            <a:gs pos="0">
              <a:schemeClr val="accent5">
                <a:lumMod val="60000"/>
                <a:lumOff val="40000"/>
              </a:schemeClr>
            </a:gs>
          </a:gsLst>
          <a:path path="circle">
            <a:fillToRect l="100000" t="100000"/>
          </a:path>
          <a:tileRect r="-100000" b="-100000"/>
        </a:gradFill>
        <a:scene3d>
          <a:camera prst="orthographicFront"/>
          <a:lightRig rig="flat" dir="t"/>
        </a:scene3d>
        <a:sp3d extrusionH="76200" prstMaterial="plastic">
          <a:bevelT w="120900" h="88900"/>
          <a:bevelB w="88900" h="31750" prst="angle"/>
          <a:extrusionClr>
            <a:schemeClr val="tx1"/>
          </a:extrusionClr>
        </a:sp3d>
      </dgm:spPr>
      <dgm:t>
        <a:bodyPr/>
        <a:lstStyle/>
        <a:p>
          <a:pPr algn="just"/>
          <a:r>
            <a:rPr lang="ru-RU" sz="900" b="1" dirty="0" smtClean="0">
              <a:solidFill>
                <a:schemeClr val="tx2">
                  <a:lumMod val="50000"/>
                </a:schemeClr>
              </a:solidFill>
              <a:latin typeface="Palatino Linotype" panose="02040502050505030304" pitchFamily="18" charset="0"/>
              <a:cs typeface="Times New Roman" pitchFamily="18" charset="0"/>
            </a:rPr>
            <a:t>Социальная поддержка граждан в Камчатском крае</a:t>
          </a:r>
          <a:endParaRPr lang="ru-RU" sz="900" b="1" dirty="0">
            <a:solidFill>
              <a:schemeClr val="tx2">
                <a:lumMod val="50000"/>
              </a:schemeClr>
            </a:solidFill>
            <a:latin typeface="Palatino Linotype" panose="02040502050505030304" pitchFamily="18" charset="0"/>
            <a:cs typeface="Times New Roman" pitchFamily="18" charset="0"/>
          </a:endParaRPr>
        </a:p>
      </dgm:t>
    </dgm:pt>
    <dgm:pt modelId="{987D2D12-E497-411E-A366-00C38C0AFD5A}" type="parTrans" cxnId="{C0F16581-8943-4144-B79A-8D0D944DCC4B}">
      <dgm:prSet/>
      <dgm:spPr/>
      <dgm:t>
        <a:bodyPr/>
        <a:lstStyle/>
        <a:p>
          <a:endParaRPr lang="ru-RU">
            <a:solidFill>
              <a:schemeClr val="tx2">
                <a:lumMod val="50000"/>
              </a:schemeClr>
            </a:solidFill>
          </a:endParaRPr>
        </a:p>
      </dgm:t>
    </dgm:pt>
    <dgm:pt modelId="{A9F2F647-8416-4FDF-BC50-91CDB3B7D14E}" type="sibTrans" cxnId="{C0F16581-8943-4144-B79A-8D0D944DCC4B}">
      <dgm:prSet/>
      <dgm:spPr/>
      <dgm:t>
        <a:bodyPr/>
        <a:lstStyle/>
        <a:p>
          <a:endParaRPr lang="ru-RU">
            <a:solidFill>
              <a:schemeClr val="tx2">
                <a:lumMod val="50000"/>
              </a:schemeClr>
            </a:solidFill>
          </a:endParaRPr>
        </a:p>
      </dgm:t>
    </dgm:pt>
    <dgm:pt modelId="{1D5E28B2-D1F0-459F-A43A-D568A11A6C5E}">
      <dgm:prSet custT="1"/>
      <dgm:spPr>
        <a:gradFill flip="none" rotWithShape="1">
          <a:gsLst>
            <a:gs pos="0">
              <a:schemeClr val="accent5">
                <a:lumMod val="20000"/>
                <a:lumOff val="80000"/>
              </a:schemeClr>
            </a:gs>
            <a:gs pos="95000">
              <a:schemeClr val="bg2"/>
            </a:gs>
            <a:gs pos="0">
              <a:schemeClr val="accent5">
                <a:lumMod val="75000"/>
              </a:schemeClr>
            </a:gs>
            <a:gs pos="0">
              <a:schemeClr val="accent5">
                <a:lumMod val="60000"/>
                <a:lumOff val="40000"/>
              </a:schemeClr>
            </a:gs>
          </a:gsLst>
          <a:path path="circle">
            <a:fillToRect l="100000" t="100000"/>
          </a:path>
          <a:tileRect r="-100000" b="-100000"/>
        </a:gradFill>
        <a:scene3d>
          <a:camera prst="orthographicFront"/>
          <a:lightRig rig="flat" dir="t"/>
        </a:scene3d>
        <a:sp3d extrusionH="76200" prstMaterial="plastic">
          <a:bevelT w="120900" h="88900"/>
          <a:bevelB w="88900" h="31750" prst="angle"/>
          <a:extrusionClr>
            <a:schemeClr val="tx1"/>
          </a:extrusionClr>
        </a:sp3d>
      </dgm:spPr>
      <dgm:t>
        <a:bodyPr/>
        <a:lstStyle/>
        <a:p>
          <a:pPr algn="just"/>
          <a:r>
            <a:rPr lang="ru-RU" sz="900" b="1" dirty="0" smtClean="0">
              <a:solidFill>
                <a:schemeClr val="tx2">
                  <a:lumMod val="50000"/>
                </a:schemeClr>
              </a:solidFill>
              <a:latin typeface="+mn-lt"/>
              <a:cs typeface="Times New Roman" pitchFamily="18" charset="0"/>
            </a:rPr>
            <a:t>Обеспечение доступным и комфортным жильем жителей Камчатского края</a:t>
          </a:r>
          <a:endParaRPr lang="ru-RU" sz="900" b="1" dirty="0">
            <a:solidFill>
              <a:schemeClr val="tx2">
                <a:lumMod val="50000"/>
              </a:schemeClr>
            </a:solidFill>
            <a:latin typeface="+mn-lt"/>
            <a:cs typeface="Times New Roman" pitchFamily="18" charset="0"/>
          </a:endParaRPr>
        </a:p>
      </dgm:t>
    </dgm:pt>
    <dgm:pt modelId="{AFDE21E2-A826-4B4B-840C-B1D30CAC9FFC}" type="parTrans" cxnId="{97AFD43E-77A4-4F9C-9182-683EF4319257}">
      <dgm:prSet/>
      <dgm:spPr/>
      <dgm:t>
        <a:bodyPr/>
        <a:lstStyle/>
        <a:p>
          <a:endParaRPr lang="ru-RU">
            <a:solidFill>
              <a:schemeClr val="tx2">
                <a:lumMod val="50000"/>
              </a:schemeClr>
            </a:solidFill>
          </a:endParaRPr>
        </a:p>
      </dgm:t>
    </dgm:pt>
    <dgm:pt modelId="{3EAB63FE-B5E6-4895-8665-6CA1A848A865}" type="sibTrans" cxnId="{97AFD43E-77A4-4F9C-9182-683EF4319257}">
      <dgm:prSet/>
      <dgm:spPr/>
      <dgm:t>
        <a:bodyPr/>
        <a:lstStyle/>
        <a:p>
          <a:endParaRPr lang="ru-RU">
            <a:solidFill>
              <a:schemeClr val="tx2">
                <a:lumMod val="50000"/>
              </a:schemeClr>
            </a:solidFill>
          </a:endParaRPr>
        </a:p>
      </dgm:t>
    </dgm:pt>
    <dgm:pt modelId="{5FF75083-FA4B-4D0C-816F-83747399BB78}">
      <dgm:prSet custT="1"/>
      <dgm:spPr>
        <a:gradFill flip="none" rotWithShape="1">
          <a:gsLst>
            <a:gs pos="0">
              <a:schemeClr val="accent5">
                <a:lumMod val="20000"/>
                <a:lumOff val="80000"/>
              </a:schemeClr>
            </a:gs>
            <a:gs pos="95000">
              <a:schemeClr val="bg2"/>
            </a:gs>
            <a:gs pos="0">
              <a:schemeClr val="accent5">
                <a:lumMod val="75000"/>
              </a:schemeClr>
            </a:gs>
            <a:gs pos="0">
              <a:schemeClr val="accent5">
                <a:lumMod val="60000"/>
                <a:lumOff val="40000"/>
              </a:schemeClr>
            </a:gs>
          </a:gsLst>
          <a:path path="circle">
            <a:fillToRect l="100000" t="100000"/>
          </a:path>
          <a:tileRect r="-100000" b="-100000"/>
        </a:gradFill>
        <a:scene3d>
          <a:camera prst="orthographicFront"/>
          <a:lightRig rig="flat" dir="t"/>
        </a:scene3d>
        <a:sp3d extrusionH="76200" prstMaterial="plastic">
          <a:bevelT w="120900" h="88900"/>
          <a:bevelB w="88900" h="31750" prst="angle"/>
          <a:extrusionClr>
            <a:schemeClr val="tx1"/>
          </a:extrusionClr>
        </a:sp3d>
      </dgm:spPr>
      <dgm:t>
        <a:bodyPr/>
        <a:lstStyle/>
        <a:p>
          <a:pPr algn="just"/>
          <a:r>
            <a:rPr lang="ru-RU" sz="900" b="1" dirty="0" smtClean="0">
              <a:solidFill>
                <a:schemeClr val="tx2">
                  <a:lumMod val="50000"/>
                </a:schemeClr>
              </a:solidFill>
              <a:latin typeface="Palatino Linotype" panose="02040502050505030304" pitchFamily="18" charset="0"/>
              <a:cs typeface="Times New Roman" pitchFamily="18" charset="0"/>
            </a:rPr>
            <a:t>Содействие занятости населения Камчатского края</a:t>
          </a:r>
          <a:endParaRPr lang="ru-RU" sz="900" b="1" dirty="0">
            <a:solidFill>
              <a:schemeClr val="tx2">
                <a:lumMod val="50000"/>
              </a:schemeClr>
            </a:solidFill>
            <a:latin typeface="Palatino Linotype" panose="02040502050505030304" pitchFamily="18" charset="0"/>
            <a:cs typeface="Times New Roman" pitchFamily="18" charset="0"/>
          </a:endParaRPr>
        </a:p>
      </dgm:t>
    </dgm:pt>
    <dgm:pt modelId="{10AB79CF-3CE9-481E-AC13-E4AEE430DAF3}" type="parTrans" cxnId="{807A746A-291B-4FF4-BA01-68609B43A565}">
      <dgm:prSet/>
      <dgm:spPr/>
      <dgm:t>
        <a:bodyPr/>
        <a:lstStyle/>
        <a:p>
          <a:endParaRPr lang="ru-RU">
            <a:solidFill>
              <a:schemeClr val="tx2">
                <a:lumMod val="50000"/>
              </a:schemeClr>
            </a:solidFill>
          </a:endParaRPr>
        </a:p>
      </dgm:t>
    </dgm:pt>
    <dgm:pt modelId="{62DEA951-E84B-49CB-90FD-0E0CE2A343AC}" type="sibTrans" cxnId="{807A746A-291B-4FF4-BA01-68609B43A565}">
      <dgm:prSet/>
      <dgm:spPr/>
      <dgm:t>
        <a:bodyPr/>
        <a:lstStyle/>
        <a:p>
          <a:endParaRPr lang="ru-RU">
            <a:solidFill>
              <a:schemeClr val="tx2">
                <a:lumMod val="50000"/>
              </a:schemeClr>
            </a:solidFill>
          </a:endParaRPr>
        </a:p>
      </dgm:t>
    </dgm:pt>
    <dgm:pt modelId="{855647E1-EFAA-4BE3-98E8-EDE45275914C}">
      <dgm:prSet custT="1"/>
      <dgm:spPr>
        <a:gradFill flip="none" rotWithShape="1">
          <a:gsLst>
            <a:gs pos="0">
              <a:schemeClr val="accent5">
                <a:lumMod val="20000"/>
                <a:lumOff val="80000"/>
              </a:schemeClr>
            </a:gs>
            <a:gs pos="95000">
              <a:schemeClr val="bg2"/>
            </a:gs>
            <a:gs pos="0">
              <a:schemeClr val="accent5">
                <a:lumMod val="75000"/>
              </a:schemeClr>
            </a:gs>
            <a:gs pos="0">
              <a:schemeClr val="accent5">
                <a:lumMod val="60000"/>
                <a:lumOff val="40000"/>
              </a:schemeClr>
            </a:gs>
          </a:gsLst>
          <a:path path="circle">
            <a:fillToRect l="100000" t="100000"/>
          </a:path>
          <a:tileRect r="-100000" b="-100000"/>
        </a:gradFill>
        <a:scene3d>
          <a:camera prst="orthographicFront"/>
          <a:lightRig rig="flat" dir="t"/>
        </a:scene3d>
        <a:sp3d extrusionH="76200" prstMaterial="plastic">
          <a:bevelT w="120900" h="88900"/>
          <a:bevelB w="88900" h="31750" prst="angle"/>
          <a:extrusionClr>
            <a:schemeClr val="tx1"/>
          </a:extrusionClr>
        </a:sp3d>
      </dgm:spPr>
      <dgm:t>
        <a:bodyPr/>
        <a:lstStyle/>
        <a:p>
          <a:pPr algn="just"/>
          <a:r>
            <a:rPr lang="ru-RU" sz="900" b="1" dirty="0" smtClean="0">
              <a:solidFill>
                <a:schemeClr val="tx2">
                  <a:lumMod val="50000"/>
                </a:schemeClr>
              </a:solidFill>
              <a:latin typeface="+mn-lt"/>
              <a:cs typeface="Times New Roman" pitchFamily="18" charset="0"/>
            </a:rPr>
            <a:t> Развитие внутреннего и въездного туризма в Камчатском крае</a:t>
          </a:r>
          <a:endParaRPr lang="ru-RU" sz="900" b="1" dirty="0">
            <a:solidFill>
              <a:schemeClr val="tx2">
                <a:lumMod val="50000"/>
              </a:schemeClr>
            </a:solidFill>
            <a:latin typeface="+mn-lt"/>
            <a:cs typeface="Times New Roman" pitchFamily="18" charset="0"/>
          </a:endParaRPr>
        </a:p>
      </dgm:t>
    </dgm:pt>
    <dgm:pt modelId="{94D800F7-23F7-4A56-AC84-3F94718F4467}" type="parTrans" cxnId="{C9715E21-FCD3-4BB1-B7A0-3186FD979BFC}">
      <dgm:prSet/>
      <dgm:spPr/>
      <dgm:t>
        <a:bodyPr/>
        <a:lstStyle/>
        <a:p>
          <a:endParaRPr lang="ru-RU">
            <a:solidFill>
              <a:schemeClr val="tx2">
                <a:lumMod val="50000"/>
              </a:schemeClr>
            </a:solidFill>
          </a:endParaRPr>
        </a:p>
      </dgm:t>
    </dgm:pt>
    <dgm:pt modelId="{36097447-26F5-4721-80C4-9178101BFCF3}" type="sibTrans" cxnId="{C9715E21-FCD3-4BB1-B7A0-3186FD979BFC}">
      <dgm:prSet/>
      <dgm:spPr/>
      <dgm:t>
        <a:bodyPr/>
        <a:lstStyle/>
        <a:p>
          <a:endParaRPr lang="ru-RU">
            <a:solidFill>
              <a:schemeClr val="tx2">
                <a:lumMod val="50000"/>
              </a:schemeClr>
            </a:solidFill>
          </a:endParaRPr>
        </a:p>
      </dgm:t>
    </dgm:pt>
    <dgm:pt modelId="{E733C418-E05F-4A3C-AF1F-B41033077C3B}">
      <dgm:prSet custT="1"/>
      <dgm:spPr>
        <a:gradFill flip="none" rotWithShape="1">
          <a:gsLst>
            <a:gs pos="0">
              <a:schemeClr val="accent5">
                <a:lumMod val="20000"/>
                <a:lumOff val="80000"/>
              </a:schemeClr>
            </a:gs>
            <a:gs pos="95000">
              <a:schemeClr val="bg2"/>
            </a:gs>
            <a:gs pos="0">
              <a:schemeClr val="accent5">
                <a:lumMod val="75000"/>
              </a:schemeClr>
            </a:gs>
            <a:gs pos="0">
              <a:schemeClr val="accent5">
                <a:lumMod val="60000"/>
                <a:lumOff val="40000"/>
              </a:schemeClr>
            </a:gs>
          </a:gsLst>
          <a:path path="circle">
            <a:fillToRect l="100000" t="100000"/>
          </a:path>
          <a:tileRect r="-100000" b="-100000"/>
        </a:gradFill>
        <a:scene3d>
          <a:camera prst="orthographicFront"/>
          <a:lightRig rig="flat" dir="t"/>
        </a:scene3d>
        <a:sp3d extrusionH="76200" prstMaterial="plastic">
          <a:bevelT w="120900" h="88900"/>
          <a:bevelB w="88900" h="31750" prst="angle"/>
          <a:extrusionClr>
            <a:schemeClr val="tx1"/>
          </a:extrusionClr>
        </a:sp3d>
      </dgm:spPr>
      <dgm:t>
        <a:bodyPr/>
        <a:lstStyle/>
        <a:p>
          <a:pPr algn="just"/>
          <a:r>
            <a:rPr lang="ru-RU" sz="900" b="1" dirty="0" smtClean="0">
              <a:solidFill>
                <a:schemeClr val="tx2">
                  <a:lumMod val="50000"/>
                </a:schemeClr>
              </a:solidFill>
              <a:latin typeface="+mn-lt"/>
              <a:cs typeface="Times New Roman" pitchFamily="18" charset="0"/>
            </a:rPr>
            <a:t>  Развитие культуры в Камчатском крае</a:t>
          </a:r>
          <a:endParaRPr lang="ru-RU" sz="900" b="1" dirty="0">
            <a:solidFill>
              <a:schemeClr val="tx2">
                <a:lumMod val="50000"/>
              </a:schemeClr>
            </a:solidFill>
            <a:latin typeface="+mn-lt"/>
            <a:cs typeface="Times New Roman" pitchFamily="18" charset="0"/>
          </a:endParaRPr>
        </a:p>
      </dgm:t>
    </dgm:pt>
    <dgm:pt modelId="{1945B75C-A3EF-4464-8E18-951BFB704FD0}" type="parTrans" cxnId="{E538CD86-FF40-4B54-96CD-929CC5C74228}">
      <dgm:prSet/>
      <dgm:spPr/>
      <dgm:t>
        <a:bodyPr/>
        <a:lstStyle/>
        <a:p>
          <a:endParaRPr lang="ru-RU">
            <a:solidFill>
              <a:schemeClr val="tx2">
                <a:lumMod val="50000"/>
              </a:schemeClr>
            </a:solidFill>
          </a:endParaRPr>
        </a:p>
      </dgm:t>
    </dgm:pt>
    <dgm:pt modelId="{FB693C2E-79AE-4A40-9747-32EE5B01B192}" type="sibTrans" cxnId="{E538CD86-FF40-4B54-96CD-929CC5C74228}">
      <dgm:prSet/>
      <dgm:spPr/>
      <dgm:t>
        <a:bodyPr/>
        <a:lstStyle/>
        <a:p>
          <a:endParaRPr lang="ru-RU">
            <a:solidFill>
              <a:schemeClr val="tx2">
                <a:lumMod val="50000"/>
              </a:schemeClr>
            </a:solidFill>
          </a:endParaRPr>
        </a:p>
      </dgm:t>
    </dgm:pt>
    <dgm:pt modelId="{5C2670A6-E99F-4728-B377-F55169BCC5C0}">
      <dgm:prSet custT="1"/>
      <dgm:spPr>
        <a:gradFill flip="none" rotWithShape="1">
          <a:gsLst>
            <a:gs pos="0">
              <a:schemeClr val="accent5">
                <a:lumMod val="20000"/>
                <a:lumOff val="80000"/>
              </a:schemeClr>
            </a:gs>
            <a:gs pos="95000">
              <a:schemeClr val="bg2"/>
            </a:gs>
            <a:gs pos="0">
              <a:schemeClr val="accent5">
                <a:lumMod val="75000"/>
              </a:schemeClr>
            </a:gs>
            <a:gs pos="0">
              <a:schemeClr val="accent5">
                <a:lumMod val="60000"/>
                <a:lumOff val="40000"/>
              </a:schemeClr>
            </a:gs>
          </a:gsLst>
          <a:path path="circle">
            <a:fillToRect l="100000" t="100000"/>
          </a:path>
          <a:tileRect r="-100000" b="-100000"/>
        </a:gradFill>
        <a:scene3d>
          <a:camera prst="orthographicFront"/>
          <a:lightRig rig="flat" dir="t"/>
        </a:scene3d>
        <a:sp3d extrusionH="76200" prstMaterial="plastic">
          <a:bevelT w="120900" h="88900"/>
          <a:bevelB w="88900" h="31750" prst="angle"/>
          <a:extrusionClr>
            <a:schemeClr val="tx1"/>
          </a:extrusionClr>
        </a:sp3d>
      </dgm:spPr>
      <dgm:t>
        <a:bodyPr/>
        <a:lstStyle/>
        <a:p>
          <a:pPr algn="just"/>
          <a:r>
            <a:rPr lang="ru-RU" sz="900" b="1" dirty="0" smtClean="0">
              <a:solidFill>
                <a:schemeClr val="tx2">
                  <a:lumMod val="50000"/>
                </a:schemeClr>
              </a:solidFill>
              <a:latin typeface="Palatino Linotype" panose="02040502050505030304" pitchFamily="18" charset="0"/>
              <a:cs typeface="Times New Roman" pitchFamily="18" charset="0"/>
            </a:rPr>
            <a:t>Физическая культура, спорт, молодежная политика, отдых и оздоровление детей в Камчатском крае</a:t>
          </a:r>
          <a:endParaRPr lang="ru-RU" sz="900" b="1" dirty="0">
            <a:solidFill>
              <a:schemeClr val="tx2">
                <a:lumMod val="50000"/>
              </a:schemeClr>
            </a:solidFill>
            <a:latin typeface="Palatino Linotype" panose="02040502050505030304" pitchFamily="18" charset="0"/>
            <a:cs typeface="Times New Roman" pitchFamily="18" charset="0"/>
          </a:endParaRPr>
        </a:p>
      </dgm:t>
    </dgm:pt>
    <dgm:pt modelId="{02B0EA8F-F87C-4D83-828C-83A3A0EA1FA6}" type="parTrans" cxnId="{7993C6FD-DE02-4F67-99DD-C089E76B0381}">
      <dgm:prSet/>
      <dgm:spPr/>
      <dgm:t>
        <a:bodyPr/>
        <a:lstStyle/>
        <a:p>
          <a:endParaRPr lang="ru-RU">
            <a:solidFill>
              <a:schemeClr val="tx2">
                <a:lumMod val="50000"/>
              </a:schemeClr>
            </a:solidFill>
          </a:endParaRPr>
        </a:p>
      </dgm:t>
    </dgm:pt>
    <dgm:pt modelId="{4E43B601-FD97-42D0-B40B-9A2F576DAA1E}" type="sibTrans" cxnId="{7993C6FD-DE02-4F67-99DD-C089E76B0381}">
      <dgm:prSet/>
      <dgm:spPr/>
      <dgm:t>
        <a:bodyPr/>
        <a:lstStyle/>
        <a:p>
          <a:endParaRPr lang="ru-RU">
            <a:solidFill>
              <a:schemeClr val="tx2">
                <a:lumMod val="50000"/>
              </a:schemeClr>
            </a:solidFill>
          </a:endParaRPr>
        </a:p>
      </dgm:t>
    </dgm:pt>
    <dgm:pt modelId="{94EF3555-60E0-49BF-B0F3-566C31F91DF2}">
      <dgm:prSet custT="1"/>
      <dgm:spPr>
        <a:gradFill flip="none" rotWithShape="1">
          <a:gsLst>
            <a:gs pos="0">
              <a:schemeClr val="accent5">
                <a:lumMod val="20000"/>
                <a:lumOff val="80000"/>
              </a:schemeClr>
            </a:gs>
            <a:gs pos="95000">
              <a:schemeClr val="bg2"/>
            </a:gs>
            <a:gs pos="0">
              <a:schemeClr val="accent5">
                <a:lumMod val="75000"/>
              </a:schemeClr>
            </a:gs>
            <a:gs pos="0">
              <a:schemeClr val="accent5">
                <a:lumMod val="60000"/>
                <a:lumOff val="40000"/>
              </a:schemeClr>
            </a:gs>
          </a:gsLst>
          <a:path path="circle">
            <a:fillToRect l="100000" t="100000"/>
          </a:path>
          <a:tileRect r="-100000" b="-100000"/>
        </a:gradFill>
        <a:scene3d>
          <a:camera prst="orthographicFront"/>
          <a:lightRig rig="flat" dir="t"/>
        </a:scene3d>
        <a:sp3d extrusionH="76200" prstMaterial="plastic">
          <a:bevelT w="120900" h="88900"/>
          <a:bevelB w="88900" h="31750" prst="angle"/>
          <a:extrusionClr>
            <a:schemeClr val="tx1"/>
          </a:extrusionClr>
        </a:sp3d>
      </dgm:spPr>
      <dgm:t>
        <a:bodyPr/>
        <a:lstStyle/>
        <a:p>
          <a:pPr algn="just"/>
          <a:r>
            <a:rPr lang="ru-RU" sz="900" b="1" dirty="0" smtClean="0">
              <a:solidFill>
                <a:schemeClr val="tx2">
                  <a:lumMod val="50000"/>
                </a:schemeClr>
              </a:solidFill>
              <a:latin typeface="Palatino Linotype" panose="02040502050505030304" pitchFamily="18" charset="0"/>
              <a:cs typeface="Times New Roman" pitchFamily="18" charset="0"/>
            </a:rPr>
            <a:t>Охрана окружающей среды, воспроизводство и использование природных ресурсов в Камчатском крае</a:t>
          </a:r>
          <a:endParaRPr lang="ru-RU" sz="900" b="1" dirty="0">
            <a:solidFill>
              <a:schemeClr val="tx2">
                <a:lumMod val="50000"/>
              </a:schemeClr>
            </a:solidFill>
            <a:latin typeface="Palatino Linotype" panose="02040502050505030304" pitchFamily="18" charset="0"/>
            <a:cs typeface="Times New Roman" pitchFamily="18" charset="0"/>
          </a:endParaRPr>
        </a:p>
      </dgm:t>
    </dgm:pt>
    <dgm:pt modelId="{02E69577-BD86-4041-BEFB-B6CC8C30FA5C}" type="parTrans" cxnId="{E3916657-2EC3-447B-A939-BD47D1B0CE0E}">
      <dgm:prSet/>
      <dgm:spPr/>
      <dgm:t>
        <a:bodyPr/>
        <a:lstStyle/>
        <a:p>
          <a:endParaRPr lang="ru-RU">
            <a:solidFill>
              <a:schemeClr val="tx2">
                <a:lumMod val="50000"/>
              </a:schemeClr>
            </a:solidFill>
          </a:endParaRPr>
        </a:p>
      </dgm:t>
    </dgm:pt>
    <dgm:pt modelId="{77460A2F-2FD6-497C-83D8-19960FDBBAAB}" type="sibTrans" cxnId="{E3916657-2EC3-447B-A939-BD47D1B0CE0E}">
      <dgm:prSet/>
      <dgm:spPr/>
      <dgm:t>
        <a:bodyPr/>
        <a:lstStyle/>
        <a:p>
          <a:endParaRPr lang="ru-RU">
            <a:solidFill>
              <a:schemeClr val="tx2">
                <a:lumMod val="50000"/>
              </a:schemeClr>
            </a:solidFill>
          </a:endParaRPr>
        </a:p>
      </dgm:t>
    </dgm:pt>
    <dgm:pt modelId="{D537D301-4B4E-4594-A7F4-17CBDCF7D66B}">
      <dgm:prSet custT="1"/>
      <dgm:spPr>
        <a:gradFill flip="none" rotWithShape="1">
          <a:gsLst>
            <a:gs pos="0">
              <a:schemeClr val="accent5">
                <a:lumMod val="20000"/>
                <a:lumOff val="80000"/>
              </a:schemeClr>
            </a:gs>
            <a:gs pos="95000">
              <a:schemeClr val="bg2"/>
            </a:gs>
            <a:gs pos="0">
              <a:schemeClr val="accent5">
                <a:lumMod val="75000"/>
              </a:schemeClr>
            </a:gs>
            <a:gs pos="0">
              <a:schemeClr val="accent5">
                <a:lumMod val="60000"/>
                <a:lumOff val="40000"/>
              </a:schemeClr>
            </a:gs>
          </a:gsLst>
          <a:path path="circle">
            <a:fillToRect l="100000" t="100000"/>
          </a:path>
          <a:tileRect r="-100000" b="-100000"/>
        </a:gradFill>
        <a:scene3d>
          <a:camera prst="orthographicFront"/>
          <a:lightRig rig="flat" dir="t"/>
        </a:scene3d>
        <a:sp3d extrusionH="76200" prstMaterial="plastic">
          <a:bevelT w="120900" h="88900"/>
          <a:bevelB w="88900" h="31750" prst="angle"/>
          <a:extrusionClr>
            <a:schemeClr val="tx1"/>
          </a:extrusionClr>
        </a:sp3d>
      </dgm:spPr>
      <dgm:t>
        <a:bodyPr/>
        <a:lstStyle/>
        <a:p>
          <a:pPr algn="just"/>
          <a:r>
            <a:rPr lang="ru-RU" sz="900" b="1" dirty="0" smtClean="0">
              <a:solidFill>
                <a:schemeClr val="tx2">
                  <a:lumMod val="50000"/>
                </a:schemeClr>
              </a:solidFill>
              <a:latin typeface="+mn-lt"/>
              <a:cs typeface="Times New Roman" pitchFamily="18" charset="0"/>
            </a:rPr>
            <a:t>Развитие экономики, внешнеэкономической деятельности Камчатского края </a:t>
          </a:r>
          <a:endParaRPr lang="ru-RU" sz="900" b="1" dirty="0">
            <a:solidFill>
              <a:schemeClr val="tx2">
                <a:lumMod val="50000"/>
              </a:schemeClr>
            </a:solidFill>
            <a:latin typeface="+mn-lt"/>
            <a:cs typeface="Times New Roman" pitchFamily="18" charset="0"/>
          </a:endParaRPr>
        </a:p>
      </dgm:t>
    </dgm:pt>
    <dgm:pt modelId="{FF70FEA9-79E0-47B9-B5AD-02373BF28597}" type="parTrans" cxnId="{8D3092DA-47C7-4CD8-8A9C-7B72CC52A54E}">
      <dgm:prSet/>
      <dgm:spPr/>
      <dgm:t>
        <a:bodyPr/>
        <a:lstStyle/>
        <a:p>
          <a:endParaRPr lang="ru-RU">
            <a:solidFill>
              <a:schemeClr val="tx2">
                <a:lumMod val="50000"/>
              </a:schemeClr>
            </a:solidFill>
          </a:endParaRPr>
        </a:p>
      </dgm:t>
    </dgm:pt>
    <dgm:pt modelId="{BFE9DD7D-048B-4D16-9195-A1B4FD0EDE30}" type="sibTrans" cxnId="{8D3092DA-47C7-4CD8-8A9C-7B72CC52A54E}">
      <dgm:prSet/>
      <dgm:spPr/>
      <dgm:t>
        <a:bodyPr/>
        <a:lstStyle/>
        <a:p>
          <a:endParaRPr lang="ru-RU">
            <a:solidFill>
              <a:schemeClr val="tx2">
                <a:lumMod val="50000"/>
              </a:schemeClr>
            </a:solidFill>
          </a:endParaRPr>
        </a:p>
      </dgm:t>
    </dgm:pt>
    <dgm:pt modelId="{648F9F95-5D86-4A2E-BFB4-B9227383FEFD}">
      <dgm:prSet custT="1"/>
      <dgm:spPr>
        <a:gradFill flip="none" rotWithShape="1">
          <a:gsLst>
            <a:gs pos="0">
              <a:schemeClr val="accent5">
                <a:lumMod val="20000"/>
                <a:lumOff val="80000"/>
              </a:schemeClr>
            </a:gs>
            <a:gs pos="95000">
              <a:schemeClr val="bg2"/>
            </a:gs>
            <a:gs pos="0">
              <a:schemeClr val="accent5">
                <a:lumMod val="75000"/>
              </a:schemeClr>
            </a:gs>
            <a:gs pos="0">
              <a:schemeClr val="accent5">
                <a:lumMod val="60000"/>
                <a:lumOff val="40000"/>
              </a:schemeClr>
            </a:gs>
          </a:gsLst>
          <a:path path="circle">
            <a:fillToRect l="100000" t="100000"/>
          </a:path>
          <a:tileRect r="-100000" b="-100000"/>
        </a:gradFill>
        <a:scene3d>
          <a:camera prst="orthographicFront"/>
          <a:lightRig rig="flat" dir="t"/>
        </a:scene3d>
        <a:sp3d extrusionH="76200" prstMaterial="plastic">
          <a:bevelT w="120900" h="88900"/>
          <a:bevelB w="88900" h="31750" prst="angle"/>
          <a:extrusionClr>
            <a:schemeClr val="tx1"/>
          </a:extrusionClr>
        </a:sp3d>
      </dgm:spPr>
      <dgm:t>
        <a:bodyPr/>
        <a:lstStyle/>
        <a:p>
          <a:pPr algn="just"/>
          <a:r>
            <a:rPr lang="ru-RU" sz="900" b="1" dirty="0" smtClean="0">
              <a:solidFill>
                <a:schemeClr val="tx2">
                  <a:lumMod val="50000"/>
                </a:schemeClr>
              </a:solidFill>
              <a:latin typeface="Palatino Linotype" panose="02040502050505030304" pitchFamily="18" charset="0"/>
              <a:cs typeface="Times New Roman" pitchFamily="18" charset="0"/>
            </a:rPr>
            <a:t>Информационное общество в Камчатском крае </a:t>
          </a:r>
          <a:endParaRPr lang="ru-RU" sz="900" b="1" dirty="0">
            <a:solidFill>
              <a:schemeClr val="tx2">
                <a:lumMod val="50000"/>
              </a:schemeClr>
            </a:solidFill>
            <a:latin typeface="Palatino Linotype" panose="02040502050505030304" pitchFamily="18" charset="0"/>
            <a:cs typeface="Times New Roman" pitchFamily="18" charset="0"/>
          </a:endParaRPr>
        </a:p>
      </dgm:t>
    </dgm:pt>
    <dgm:pt modelId="{681B02C9-8421-4A90-9488-2AA1C2313992}" type="parTrans" cxnId="{6D1A3021-2B9D-41DA-9BC4-3D8FC3F101CA}">
      <dgm:prSet/>
      <dgm:spPr/>
      <dgm:t>
        <a:bodyPr/>
        <a:lstStyle/>
        <a:p>
          <a:endParaRPr lang="ru-RU">
            <a:solidFill>
              <a:schemeClr val="tx2">
                <a:lumMod val="50000"/>
              </a:schemeClr>
            </a:solidFill>
          </a:endParaRPr>
        </a:p>
      </dgm:t>
    </dgm:pt>
    <dgm:pt modelId="{7EF2B7BB-E9D4-4AEE-BD9F-805D12DC394F}" type="sibTrans" cxnId="{6D1A3021-2B9D-41DA-9BC4-3D8FC3F101CA}">
      <dgm:prSet/>
      <dgm:spPr/>
      <dgm:t>
        <a:bodyPr/>
        <a:lstStyle/>
        <a:p>
          <a:endParaRPr lang="ru-RU">
            <a:solidFill>
              <a:schemeClr val="tx2">
                <a:lumMod val="50000"/>
              </a:schemeClr>
            </a:solidFill>
          </a:endParaRPr>
        </a:p>
      </dgm:t>
    </dgm:pt>
    <dgm:pt modelId="{195D667E-3F29-4D3E-B679-05C54CB0967C}" type="pres">
      <dgm:prSet presAssocID="{C086A1B6-826D-4701-910E-0D96CD91192F}" presName="linearFlow" presStyleCnt="0">
        <dgm:presLayoutVars>
          <dgm:dir/>
          <dgm:resizeHandles val="exact"/>
        </dgm:presLayoutVars>
      </dgm:prSet>
      <dgm:spPr/>
      <dgm:t>
        <a:bodyPr/>
        <a:lstStyle/>
        <a:p>
          <a:endParaRPr lang="ru-RU"/>
        </a:p>
      </dgm:t>
    </dgm:pt>
    <dgm:pt modelId="{C4FB5C1E-B85E-4A94-B80E-2EBB2FFA6FA0}" type="pres">
      <dgm:prSet presAssocID="{53E2A0FC-5E9F-4A93-87C4-A93CE0530A39}" presName="composite" presStyleCnt="0"/>
      <dgm:spPr/>
      <dgm:t>
        <a:bodyPr/>
        <a:lstStyle/>
        <a:p>
          <a:endParaRPr lang="ru-RU"/>
        </a:p>
      </dgm:t>
    </dgm:pt>
    <dgm:pt modelId="{03AB847F-79BC-41A2-84F6-75234D68B6D4}" type="pres">
      <dgm:prSet presAssocID="{53E2A0FC-5E9F-4A93-87C4-A93CE0530A39}" presName="imgShp" presStyleLbl="fgImgPlace1" presStyleIdx="0" presStyleCnt="11" custScaleX="134036" custScaleY="123568" custLinFactY="59173" custLinFactNeighborX="2948" custLinFactNeighborY="100000"/>
      <dgm:spPr>
        <a:blipFill>
          <a:blip xmlns:r="http://schemas.openxmlformats.org/officeDocument/2006/relationships" r:embed="rId1"/>
          <a:srcRect/>
          <a:stretch>
            <a:fillRect/>
          </a:stretch>
        </a:blipFill>
      </dgm:spPr>
      <dgm:t>
        <a:bodyPr/>
        <a:lstStyle/>
        <a:p>
          <a:endParaRPr lang="ru-RU"/>
        </a:p>
      </dgm:t>
    </dgm:pt>
    <dgm:pt modelId="{D0BEFA0F-85D5-4E27-ADBF-ECF61ED64DCA}" type="pres">
      <dgm:prSet presAssocID="{53E2A0FC-5E9F-4A93-87C4-A93CE0530A39}" presName="txShp" presStyleLbl="node1" presStyleIdx="0" presStyleCnt="11" custLinFactY="65348" custLinFactNeighborX="1201" custLinFactNeighborY="100000">
        <dgm:presLayoutVars>
          <dgm:bulletEnabled val="1"/>
        </dgm:presLayoutVars>
      </dgm:prSet>
      <dgm:spPr/>
      <dgm:t>
        <a:bodyPr/>
        <a:lstStyle/>
        <a:p>
          <a:endParaRPr lang="ru-RU"/>
        </a:p>
      </dgm:t>
    </dgm:pt>
    <dgm:pt modelId="{FA445E59-0570-4883-8665-20B63156285E}" type="pres">
      <dgm:prSet presAssocID="{683E4434-1C42-4567-B490-2AA9E1612828}" presName="spacing" presStyleCnt="0"/>
      <dgm:spPr/>
      <dgm:t>
        <a:bodyPr/>
        <a:lstStyle/>
        <a:p>
          <a:endParaRPr lang="ru-RU"/>
        </a:p>
      </dgm:t>
    </dgm:pt>
    <dgm:pt modelId="{E592EFE3-C9D5-4865-8E1D-212E3DAA750F}" type="pres">
      <dgm:prSet presAssocID="{D52AF94F-7BEC-4CF8-9804-DDE750FD545C}" presName="composite" presStyleCnt="0"/>
      <dgm:spPr/>
      <dgm:t>
        <a:bodyPr/>
        <a:lstStyle/>
        <a:p>
          <a:endParaRPr lang="ru-RU"/>
        </a:p>
      </dgm:t>
    </dgm:pt>
    <dgm:pt modelId="{03717D0E-DACA-4A3F-ACF9-F8EBB9B4E7E7}" type="pres">
      <dgm:prSet presAssocID="{D52AF94F-7BEC-4CF8-9804-DDE750FD545C}" presName="imgShp" presStyleLbl="fgImgPlace1" presStyleIdx="1" presStyleCnt="11" custScaleX="128805" custScaleY="126627" custLinFactY="-64387" custLinFactNeighborX="14738" custLinFactNeighborY="-100000"/>
      <dgm:spPr>
        <a:blipFill dpi="0" rotWithShape="1">
          <a:blip xmlns:r="http://schemas.openxmlformats.org/officeDocument/2006/relationships" r:embed="rId2" cstate="print">
            <a:extLst>
              <a:ext uri="{28A0092B-C50C-407E-A947-70E740481C1C}">
                <a14:useLocalDpi xmlns:a14="http://schemas.microsoft.com/office/drawing/2010/main" val="0"/>
              </a:ext>
            </a:extLst>
          </a:blip>
          <a:srcRect/>
          <a:stretch>
            <a:fillRect l="-17000" t="10000" r="-17000"/>
          </a:stretch>
        </a:blipFill>
      </dgm:spPr>
      <dgm:t>
        <a:bodyPr/>
        <a:lstStyle/>
        <a:p>
          <a:endParaRPr lang="ru-RU"/>
        </a:p>
      </dgm:t>
    </dgm:pt>
    <dgm:pt modelId="{17DDE420-7A13-4F30-B144-936B32DE2303}" type="pres">
      <dgm:prSet presAssocID="{D52AF94F-7BEC-4CF8-9804-DDE750FD545C}" presName="txShp" presStyleLbl="node1" presStyleIdx="1" presStyleCnt="11" custScaleX="103415" custLinFactY="-49768" custLinFactNeighborX="882" custLinFactNeighborY="-100000">
        <dgm:presLayoutVars>
          <dgm:bulletEnabled val="1"/>
        </dgm:presLayoutVars>
      </dgm:prSet>
      <dgm:spPr/>
      <dgm:t>
        <a:bodyPr/>
        <a:lstStyle/>
        <a:p>
          <a:endParaRPr lang="ru-RU"/>
        </a:p>
      </dgm:t>
    </dgm:pt>
    <dgm:pt modelId="{41FDF232-62BC-4575-90B9-2A228968CA34}" type="pres">
      <dgm:prSet presAssocID="{DC95CD63-61A4-483F-8A53-22C1D9D22197}" presName="spacing" presStyleCnt="0"/>
      <dgm:spPr/>
      <dgm:t>
        <a:bodyPr/>
        <a:lstStyle/>
        <a:p>
          <a:endParaRPr lang="ru-RU"/>
        </a:p>
      </dgm:t>
    </dgm:pt>
    <dgm:pt modelId="{9B7AF8E4-2D3F-4D23-977C-2857C4C34E65}" type="pres">
      <dgm:prSet presAssocID="{E733C418-E05F-4A3C-AF1F-B41033077C3B}" presName="composite" presStyleCnt="0"/>
      <dgm:spPr/>
      <dgm:t>
        <a:bodyPr/>
        <a:lstStyle/>
        <a:p>
          <a:endParaRPr lang="ru-RU"/>
        </a:p>
      </dgm:t>
    </dgm:pt>
    <dgm:pt modelId="{EA600EE0-F785-430D-8134-CAE830E154A3}" type="pres">
      <dgm:prSet presAssocID="{E733C418-E05F-4A3C-AF1F-B41033077C3B}" presName="imgShp" presStyleLbl="fgImgPlace1" presStyleIdx="2" presStyleCnt="11" custScaleX="138653" custScaleY="140433"/>
      <dgm:spPr>
        <a:blipFill dpi="0" rotWithShape="1">
          <a:blip xmlns:r="http://schemas.openxmlformats.org/officeDocument/2006/relationships" r:embed="rId3"/>
          <a:srcRect/>
          <a:stretch>
            <a:fillRect l="-9000" r="-9000"/>
          </a:stretch>
        </a:blipFill>
      </dgm:spPr>
      <dgm:t>
        <a:bodyPr/>
        <a:lstStyle/>
        <a:p>
          <a:endParaRPr lang="ru-RU"/>
        </a:p>
      </dgm:t>
    </dgm:pt>
    <dgm:pt modelId="{27F5F7A2-4D93-4799-9709-54BF0960F29B}" type="pres">
      <dgm:prSet presAssocID="{E733C418-E05F-4A3C-AF1F-B41033077C3B}" presName="txShp" presStyleLbl="node1" presStyleIdx="2" presStyleCnt="11" custLinFactNeighborY="17965">
        <dgm:presLayoutVars>
          <dgm:bulletEnabled val="1"/>
        </dgm:presLayoutVars>
      </dgm:prSet>
      <dgm:spPr/>
      <dgm:t>
        <a:bodyPr/>
        <a:lstStyle/>
        <a:p>
          <a:endParaRPr lang="ru-RU"/>
        </a:p>
      </dgm:t>
    </dgm:pt>
    <dgm:pt modelId="{E759FE55-B181-4BA7-8657-25D2C45F1EF1}" type="pres">
      <dgm:prSet presAssocID="{FB693C2E-79AE-4A40-9747-32EE5B01B192}" presName="spacing" presStyleCnt="0"/>
      <dgm:spPr/>
      <dgm:t>
        <a:bodyPr/>
        <a:lstStyle/>
        <a:p>
          <a:endParaRPr lang="ru-RU"/>
        </a:p>
      </dgm:t>
    </dgm:pt>
    <dgm:pt modelId="{3EEE314F-900F-4758-8F6C-4D6E20516779}" type="pres">
      <dgm:prSet presAssocID="{855647E1-EFAA-4BE3-98E8-EDE45275914C}" presName="composite" presStyleCnt="0"/>
      <dgm:spPr/>
      <dgm:t>
        <a:bodyPr/>
        <a:lstStyle/>
        <a:p>
          <a:endParaRPr lang="ru-RU"/>
        </a:p>
      </dgm:t>
    </dgm:pt>
    <dgm:pt modelId="{5A9AB9AC-ABD9-4626-8B28-15DEF1C55DBD}" type="pres">
      <dgm:prSet presAssocID="{855647E1-EFAA-4BE3-98E8-EDE45275914C}" presName="imgShp" presStyleLbl="fgImgPlace1" presStyleIdx="3" presStyleCnt="11" custScaleX="139321" custScaleY="145659"/>
      <dgm:spPr>
        <a:blipFill dpi="0" rotWithShape="1">
          <a:blip xmlns:r="http://schemas.openxmlformats.org/officeDocument/2006/relationships" r:embed="rId4"/>
          <a:srcRect/>
          <a:stretch>
            <a:fillRect l="-20000" t="-10000" r="-20000" b="-10000"/>
          </a:stretch>
        </a:blipFill>
      </dgm:spPr>
      <dgm:t>
        <a:bodyPr/>
        <a:lstStyle/>
        <a:p>
          <a:endParaRPr lang="ru-RU"/>
        </a:p>
      </dgm:t>
    </dgm:pt>
    <dgm:pt modelId="{624D0D83-D299-49F6-8014-2F8A9F81F73F}" type="pres">
      <dgm:prSet presAssocID="{855647E1-EFAA-4BE3-98E8-EDE45275914C}" presName="txShp" presStyleLbl="node1" presStyleIdx="3" presStyleCnt="11" custLinFactNeighborY="17965">
        <dgm:presLayoutVars>
          <dgm:bulletEnabled val="1"/>
        </dgm:presLayoutVars>
      </dgm:prSet>
      <dgm:spPr/>
      <dgm:t>
        <a:bodyPr/>
        <a:lstStyle/>
        <a:p>
          <a:endParaRPr lang="ru-RU"/>
        </a:p>
      </dgm:t>
    </dgm:pt>
    <dgm:pt modelId="{B63F922D-8B37-4F60-9B8D-B8F799EDD7DA}" type="pres">
      <dgm:prSet presAssocID="{36097447-26F5-4721-80C4-9178101BFCF3}" presName="spacing" presStyleCnt="0"/>
      <dgm:spPr/>
      <dgm:t>
        <a:bodyPr/>
        <a:lstStyle/>
        <a:p>
          <a:endParaRPr lang="ru-RU"/>
        </a:p>
      </dgm:t>
    </dgm:pt>
    <dgm:pt modelId="{7C2587C3-5F5F-4A93-A26F-370C949B05DB}" type="pres">
      <dgm:prSet presAssocID="{5FF75083-FA4B-4D0C-816F-83747399BB78}" presName="composite" presStyleCnt="0"/>
      <dgm:spPr/>
      <dgm:t>
        <a:bodyPr/>
        <a:lstStyle/>
        <a:p>
          <a:endParaRPr lang="ru-RU"/>
        </a:p>
      </dgm:t>
    </dgm:pt>
    <dgm:pt modelId="{AB270996-C69F-428B-A48D-CB5E26ACA108}" type="pres">
      <dgm:prSet presAssocID="{5FF75083-FA4B-4D0C-816F-83747399BB78}" presName="imgShp" presStyleLbl="fgImgPlace1" presStyleIdx="4" presStyleCnt="11" custScaleX="127470" custScaleY="121958"/>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t="-3000" b="-3000"/>
          </a:stretch>
        </a:blipFill>
      </dgm:spPr>
      <dgm:t>
        <a:bodyPr/>
        <a:lstStyle/>
        <a:p>
          <a:endParaRPr lang="ru-RU"/>
        </a:p>
      </dgm:t>
    </dgm:pt>
    <dgm:pt modelId="{10C0C04F-6AFE-43B3-9396-27A6C581B105}" type="pres">
      <dgm:prSet presAssocID="{5FF75083-FA4B-4D0C-816F-83747399BB78}" presName="txShp" presStyleLbl="node1" presStyleIdx="4" presStyleCnt="11" custLinFactNeighborY="17965">
        <dgm:presLayoutVars>
          <dgm:bulletEnabled val="1"/>
        </dgm:presLayoutVars>
      </dgm:prSet>
      <dgm:spPr/>
      <dgm:t>
        <a:bodyPr/>
        <a:lstStyle/>
        <a:p>
          <a:endParaRPr lang="ru-RU"/>
        </a:p>
      </dgm:t>
    </dgm:pt>
    <dgm:pt modelId="{99563A3C-BA55-4A9A-85E5-D6076E6927CA}" type="pres">
      <dgm:prSet presAssocID="{62DEA951-E84B-49CB-90FD-0E0CE2A343AC}" presName="spacing" presStyleCnt="0"/>
      <dgm:spPr/>
      <dgm:t>
        <a:bodyPr/>
        <a:lstStyle/>
        <a:p>
          <a:endParaRPr lang="ru-RU"/>
        </a:p>
      </dgm:t>
    </dgm:pt>
    <dgm:pt modelId="{003254EB-40B7-40DB-9068-A18EE8AC5E58}" type="pres">
      <dgm:prSet presAssocID="{1D5E28B2-D1F0-459F-A43A-D568A11A6C5E}" presName="composite" presStyleCnt="0"/>
      <dgm:spPr/>
      <dgm:t>
        <a:bodyPr/>
        <a:lstStyle/>
        <a:p>
          <a:endParaRPr lang="ru-RU"/>
        </a:p>
      </dgm:t>
    </dgm:pt>
    <dgm:pt modelId="{7AE047E7-E999-4052-AFEE-07B29098BB57}" type="pres">
      <dgm:prSet presAssocID="{1D5E28B2-D1F0-459F-A43A-D568A11A6C5E}" presName="imgShp" presStyleLbl="fgImgPlace1" presStyleIdx="5" presStyleCnt="11" custScaleX="136784" custScaleY="119038"/>
      <dgm:spPr>
        <a:blipFill>
          <a:blip xmlns:r="http://schemas.openxmlformats.org/officeDocument/2006/relationships" r:embed="rId6"/>
          <a:srcRect/>
          <a:stretch>
            <a:fillRect/>
          </a:stretch>
        </a:blipFill>
      </dgm:spPr>
      <dgm:t>
        <a:bodyPr/>
        <a:lstStyle/>
        <a:p>
          <a:endParaRPr lang="ru-RU"/>
        </a:p>
      </dgm:t>
    </dgm:pt>
    <dgm:pt modelId="{A2E30035-D739-4B11-A1F4-01A4B760E895}" type="pres">
      <dgm:prSet presAssocID="{1D5E28B2-D1F0-459F-A43A-D568A11A6C5E}" presName="txShp" presStyleLbl="node1" presStyleIdx="5" presStyleCnt="11" custScaleY="146049" custLinFactNeighborY="17965">
        <dgm:presLayoutVars>
          <dgm:bulletEnabled val="1"/>
        </dgm:presLayoutVars>
      </dgm:prSet>
      <dgm:spPr/>
      <dgm:t>
        <a:bodyPr/>
        <a:lstStyle/>
        <a:p>
          <a:endParaRPr lang="ru-RU"/>
        </a:p>
      </dgm:t>
    </dgm:pt>
    <dgm:pt modelId="{F409D0E8-DB69-4EA6-8ED3-8A0C331C5CD3}" type="pres">
      <dgm:prSet presAssocID="{3EAB63FE-B5E6-4895-8665-6CA1A848A865}" presName="spacing" presStyleCnt="0"/>
      <dgm:spPr/>
      <dgm:t>
        <a:bodyPr/>
        <a:lstStyle/>
        <a:p>
          <a:endParaRPr lang="ru-RU"/>
        </a:p>
      </dgm:t>
    </dgm:pt>
    <dgm:pt modelId="{A4D79F34-8D96-4A29-80D5-0FB546F146CA}" type="pres">
      <dgm:prSet presAssocID="{236ABD1A-C224-4CD5-B8CC-374DC0314EFD}" presName="composite" presStyleCnt="0"/>
      <dgm:spPr/>
      <dgm:t>
        <a:bodyPr/>
        <a:lstStyle/>
        <a:p>
          <a:endParaRPr lang="ru-RU"/>
        </a:p>
      </dgm:t>
    </dgm:pt>
    <dgm:pt modelId="{EACFA49C-DB1A-4A1E-9952-E1082A2AF075}" type="pres">
      <dgm:prSet presAssocID="{236ABD1A-C224-4CD5-B8CC-374DC0314EFD}" presName="imgShp" presStyleLbl="fgImgPlace1" presStyleIdx="6" presStyleCnt="11" custScaleX="135649" custScaleY="134778"/>
      <dgm:spPr>
        <a:blipFill dpi="0" rotWithShape="1">
          <a:blip xmlns:r="http://schemas.openxmlformats.org/officeDocument/2006/relationships" r:embed="rId7"/>
          <a:srcRect/>
          <a:stretch>
            <a:fillRect l="-4000" r="-4000"/>
          </a:stretch>
        </a:blipFill>
      </dgm:spPr>
      <dgm:t>
        <a:bodyPr/>
        <a:lstStyle/>
        <a:p>
          <a:endParaRPr lang="ru-RU"/>
        </a:p>
      </dgm:t>
    </dgm:pt>
    <dgm:pt modelId="{631EF510-8126-4D90-9B21-A1DB179690C7}" type="pres">
      <dgm:prSet presAssocID="{236ABD1A-C224-4CD5-B8CC-374DC0314EFD}" presName="txShp" presStyleLbl="node1" presStyleIdx="6" presStyleCnt="11" custLinFactNeighborY="17965">
        <dgm:presLayoutVars>
          <dgm:bulletEnabled val="1"/>
        </dgm:presLayoutVars>
      </dgm:prSet>
      <dgm:spPr/>
      <dgm:t>
        <a:bodyPr/>
        <a:lstStyle/>
        <a:p>
          <a:endParaRPr lang="ru-RU"/>
        </a:p>
      </dgm:t>
    </dgm:pt>
    <dgm:pt modelId="{678BC905-6D29-4377-BD7F-10B4B9773BF5}" type="pres">
      <dgm:prSet presAssocID="{A9F2F647-8416-4FDF-BC50-91CDB3B7D14E}" presName="spacing" presStyleCnt="0"/>
      <dgm:spPr/>
      <dgm:t>
        <a:bodyPr/>
        <a:lstStyle/>
        <a:p>
          <a:endParaRPr lang="ru-RU"/>
        </a:p>
      </dgm:t>
    </dgm:pt>
    <dgm:pt modelId="{9BC8AC81-AA05-44BB-8217-B33E819846B1}" type="pres">
      <dgm:prSet presAssocID="{648F9F95-5D86-4A2E-BFB4-B9227383FEFD}" presName="composite" presStyleCnt="0"/>
      <dgm:spPr/>
      <dgm:t>
        <a:bodyPr/>
        <a:lstStyle/>
        <a:p>
          <a:endParaRPr lang="ru-RU"/>
        </a:p>
      </dgm:t>
    </dgm:pt>
    <dgm:pt modelId="{F4E4A93C-C1CA-4300-9E2D-59258D36764D}" type="pres">
      <dgm:prSet presAssocID="{648F9F95-5D86-4A2E-BFB4-B9227383FEFD}" presName="imgShp" presStyleLbl="fgImgPlace1" presStyleIdx="7" presStyleCnt="11" custScaleX="129184" custScaleY="126786"/>
      <dgm:spPr>
        <a:blipFill>
          <a:blip xmlns:r="http://schemas.openxmlformats.org/officeDocument/2006/relationships" r:embed="rId8"/>
          <a:srcRect/>
          <a:stretch>
            <a:fillRect l="-18000" r="-18000"/>
          </a:stretch>
        </a:blipFill>
      </dgm:spPr>
      <dgm:t>
        <a:bodyPr/>
        <a:lstStyle/>
        <a:p>
          <a:endParaRPr lang="ru-RU"/>
        </a:p>
      </dgm:t>
    </dgm:pt>
    <dgm:pt modelId="{EADAAA4E-0D66-41AC-93AD-5650847BD529}" type="pres">
      <dgm:prSet presAssocID="{648F9F95-5D86-4A2E-BFB4-B9227383FEFD}" presName="txShp" presStyleLbl="node1" presStyleIdx="7" presStyleCnt="11">
        <dgm:presLayoutVars>
          <dgm:bulletEnabled val="1"/>
        </dgm:presLayoutVars>
      </dgm:prSet>
      <dgm:spPr/>
      <dgm:t>
        <a:bodyPr/>
        <a:lstStyle/>
        <a:p>
          <a:endParaRPr lang="ru-RU"/>
        </a:p>
      </dgm:t>
    </dgm:pt>
    <dgm:pt modelId="{7B2CF486-7AA5-46E8-8824-DD6CC2C86125}" type="pres">
      <dgm:prSet presAssocID="{7EF2B7BB-E9D4-4AEE-BD9F-805D12DC394F}" presName="spacing" presStyleCnt="0"/>
      <dgm:spPr/>
      <dgm:t>
        <a:bodyPr/>
        <a:lstStyle/>
        <a:p>
          <a:endParaRPr lang="ru-RU"/>
        </a:p>
      </dgm:t>
    </dgm:pt>
    <dgm:pt modelId="{4D93912F-4982-4FBF-9556-5BF3AD3E62E6}" type="pres">
      <dgm:prSet presAssocID="{94EF3555-60E0-49BF-B0F3-566C31F91DF2}" presName="composite" presStyleCnt="0"/>
      <dgm:spPr/>
      <dgm:t>
        <a:bodyPr/>
        <a:lstStyle/>
        <a:p>
          <a:endParaRPr lang="ru-RU"/>
        </a:p>
      </dgm:t>
    </dgm:pt>
    <dgm:pt modelId="{06324BE0-4388-4B94-BBF0-FE5F6AFFF763}" type="pres">
      <dgm:prSet presAssocID="{94EF3555-60E0-49BF-B0F3-566C31F91DF2}" presName="imgShp" presStyleLbl="fgImgPlace1" presStyleIdx="8" presStyleCnt="11" custScaleX="126144" custScaleY="126922"/>
      <dgm:spPr>
        <a:blipFill>
          <a:blip xmlns:r="http://schemas.openxmlformats.org/officeDocument/2006/relationships" r:embed="rId9"/>
          <a:srcRect/>
          <a:stretch>
            <a:fillRect/>
          </a:stretch>
        </a:blipFill>
      </dgm:spPr>
      <dgm:t>
        <a:bodyPr/>
        <a:lstStyle/>
        <a:p>
          <a:endParaRPr lang="ru-RU"/>
        </a:p>
      </dgm:t>
    </dgm:pt>
    <dgm:pt modelId="{A1740709-0AA6-4645-B4A4-16157F8B5B5D}" type="pres">
      <dgm:prSet presAssocID="{94EF3555-60E0-49BF-B0F3-566C31F91DF2}" presName="txShp" presStyleLbl="node1" presStyleIdx="8" presStyleCnt="11">
        <dgm:presLayoutVars>
          <dgm:bulletEnabled val="1"/>
        </dgm:presLayoutVars>
      </dgm:prSet>
      <dgm:spPr/>
      <dgm:t>
        <a:bodyPr/>
        <a:lstStyle/>
        <a:p>
          <a:endParaRPr lang="ru-RU"/>
        </a:p>
      </dgm:t>
    </dgm:pt>
    <dgm:pt modelId="{80092DE7-583B-4537-A81C-614C2DD0AD1F}" type="pres">
      <dgm:prSet presAssocID="{77460A2F-2FD6-497C-83D8-19960FDBBAAB}" presName="spacing" presStyleCnt="0"/>
      <dgm:spPr/>
      <dgm:t>
        <a:bodyPr/>
        <a:lstStyle/>
        <a:p>
          <a:endParaRPr lang="ru-RU"/>
        </a:p>
      </dgm:t>
    </dgm:pt>
    <dgm:pt modelId="{B933C34A-4897-40B3-A0D5-EBE18C60C13A}" type="pres">
      <dgm:prSet presAssocID="{5C2670A6-E99F-4728-B377-F55169BCC5C0}" presName="composite" presStyleCnt="0"/>
      <dgm:spPr/>
      <dgm:t>
        <a:bodyPr/>
        <a:lstStyle/>
        <a:p>
          <a:endParaRPr lang="ru-RU"/>
        </a:p>
      </dgm:t>
    </dgm:pt>
    <dgm:pt modelId="{DFC4B214-4346-4F86-94FB-0D98843F3FB8}" type="pres">
      <dgm:prSet presAssocID="{5C2670A6-E99F-4728-B377-F55169BCC5C0}" presName="imgShp" presStyleLbl="fgImgPlace1" presStyleIdx="9" presStyleCnt="11" custScaleX="131446" custScaleY="127557"/>
      <dgm:spPr>
        <a:blipFill>
          <a:blip xmlns:r="http://schemas.openxmlformats.org/officeDocument/2006/relationships" r:embed="rId10" cstate="print">
            <a:extLst>
              <a:ext uri="{28A0092B-C50C-407E-A947-70E740481C1C}">
                <a14:useLocalDpi xmlns:a14="http://schemas.microsoft.com/office/drawing/2010/main" val="0"/>
              </a:ext>
            </a:extLst>
          </a:blip>
          <a:srcRect/>
          <a:stretch>
            <a:fillRect l="-15000" r="-15000"/>
          </a:stretch>
        </a:blipFill>
      </dgm:spPr>
      <dgm:t>
        <a:bodyPr/>
        <a:lstStyle/>
        <a:p>
          <a:endParaRPr lang="ru-RU"/>
        </a:p>
      </dgm:t>
    </dgm:pt>
    <dgm:pt modelId="{B021A7B0-0A76-4DFC-AB10-99E9F84B13F0}" type="pres">
      <dgm:prSet presAssocID="{5C2670A6-E99F-4728-B377-F55169BCC5C0}" presName="txShp" presStyleLbl="node1" presStyleIdx="9" presStyleCnt="11">
        <dgm:presLayoutVars>
          <dgm:bulletEnabled val="1"/>
        </dgm:presLayoutVars>
      </dgm:prSet>
      <dgm:spPr/>
      <dgm:t>
        <a:bodyPr/>
        <a:lstStyle/>
        <a:p>
          <a:endParaRPr lang="ru-RU"/>
        </a:p>
      </dgm:t>
    </dgm:pt>
    <dgm:pt modelId="{61C7EE73-436F-4C56-9C03-EBBF0AA8D37D}" type="pres">
      <dgm:prSet presAssocID="{4E43B601-FD97-42D0-B40B-9A2F576DAA1E}" presName="spacing" presStyleCnt="0"/>
      <dgm:spPr/>
      <dgm:t>
        <a:bodyPr/>
        <a:lstStyle/>
        <a:p>
          <a:endParaRPr lang="ru-RU"/>
        </a:p>
      </dgm:t>
    </dgm:pt>
    <dgm:pt modelId="{20646682-0632-4711-8AD4-C17DB240E8D2}" type="pres">
      <dgm:prSet presAssocID="{D537D301-4B4E-4594-A7F4-17CBDCF7D66B}" presName="composite" presStyleCnt="0"/>
      <dgm:spPr/>
      <dgm:t>
        <a:bodyPr/>
        <a:lstStyle/>
        <a:p>
          <a:endParaRPr lang="ru-RU"/>
        </a:p>
      </dgm:t>
    </dgm:pt>
    <dgm:pt modelId="{0CB359D6-6C0B-4DA5-A563-896106BEBC76}" type="pres">
      <dgm:prSet presAssocID="{D537D301-4B4E-4594-A7F4-17CBDCF7D66B}" presName="imgShp" presStyleLbl="fgImgPlace1" presStyleIdx="10" presStyleCnt="11" custScaleX="133889" custScaleY="127573" custLinFactNeighborX="-7458" custLinFactNeighborY="-4539"/>
      <dgm:spPr>
        <a:blipFill>
          <a:blip xmlns:r="http://schemas.openxmlformats.org/officeDocument/2006/relationships" r:embed="rId11"/>
          <a:srcRect/>
          <a:stretch>
            <a:fillRect l="-27000" r="-27000"/>
          </a:stretch>
        </a:blipFill>
      </dgm:spPr>
      <dgm:t>
        <a:bodyPr/>
        <a:lstStyle/>
        <a:p>
          <a:endParaRPr lang="ru-RU"/>
        </a:p>
      </dgm:t>
    </dgm:pt>
    <dgm:pt modelId="{F22A6F5A-A595-4EED-A071-D2430B8CD475}" type="pres">
      <dgm:prSet presAssocID="{D537D301-4B4E-4594-A7F4-17CBDCF7D66B}" presName="txShp" presStyleLbl="node1" presStyleIdx="10" presStyleCnt="11" custScaleY="150694">
        <dgm:presLayoutVars>
          <dgm:bulletEnabled val="1"/>
        </dgm:presLayoutVars>
      </dgm:prSet>
      <dgm:spPr/>
      <dgm:t>
        <a:bodyPr/>
        <a:lstStyle/>
        <a:p>
          <a:endParaRPr lang="ru-RU"/>
        </a:p>
      </dgm:t>
    </dgm:pt>
  </dgm:ptLst>
  <dgm:cxnLst>
    <dgm:cxn modelId="{C0F16581-8943-4144-B79A-8D0D944DCC4B}" srcId="{C086A1B6-826D-4701-910E-0D96CD91192F}" destId="{236ABD1A-C224-4CD5-B8CC-374DC0314EFD}" srcOrd="6" destOrd="0" parTransId="{987D2D12-E497-411E-A366-00C38C0AFD5A}" sibTransId="{A9F2F647-8416-4FDF-BC50-91CDB3B7D14E}"/>
    <dgm:cxn modelId="{97AFD43E-77A4-4F9C-9182-683EF4319257}" srcId="{C086A1B6-826D-4701-910E-0D96CD91192F}" destId="{1D5E28B2-D1F0-459F-A43A-D568A11A6C5E}" srcOrd="5" destOrd="0" parTransId="{AFDE21E2-A826-4B4B-840C-B1D30CAC9FFC}" sibTransId="{3EAB63FE-B5E6-4895-8665-6CA1A848A865}"/>
    <dgm:cxn modelId="{7B8D1541-14C5-4759-8815-952C9EBC8062}" type="presOf" srcId="{5FF75083-FA4B-4D0C-816F-83747399BB78}" destId="{10C0C04F-6AFE-43B3-9396-27A6C581B105}" srcOrd="0" destOrd="0" presId="urn:microsoft.com/office/officeart/2005/8/layout/vList3"/>
    <dgm:cxn modelId="{263E0DFE-714F-40D1-AF1D-AB38A7E3CAE9}" type="presOf" srcId="{1D5E28B2-D1F0-459F-A43A-D568A11A6C5E}" destId="{A2E30035-D739-4B11-A1F4-01A4B760E895}" srcOrd="0" destOrd="0" presId="urn:microsoft.com/office/officeart/2005/8/layout/vList3"/>
    <dgm:cxn modelId="{A76B8032-D9BF-43B8-893A-95F6753AC456}" type="presOf" srcId="{648F9F95-5D86-4A2E-BFB4-B9227383FEFD}" destId="{EADAAA4E-0D66-41AC-93AD-5650847BD529}" srcOrd="0" destOrd="0" presId="urn:microsoft.com/office/officeart/2005/8/layout/vList3"/>
    <dgm:cxn modelId="{816F81D7-C41B-4AFF-9082-EA35893C4096}" type="presOf" srcId="{C086A1B6-826D-4701-910E-0D96CD91192F}" destId="{195D667E-3F29-4D3E-B679-05C54CB0967C}" srcOrd="0" destOrd="0" presId="urn:microsoft.com/office/officeart/2005/8/layout/vList3"/>
    <dgm:cxn modelId="{735A4650-7661-4358-9BCE-CD8116F28F4F}" type="presOf" srcId="{53E2A0FC-5E9F-4A93-87C4-A93CE0530A39}" destId="{D0BEFA0F-85D5-4E27-ADBF-ECF61ED64DCA}" srcOrd="0" destOrd="0" presId="urn:microsoft.com/office/officeart/2005/8/layout/vList3"/>
    <dgm:cxn modelId="{C9715E21-FCD3-4BB1-B7A0-3186FD979BFC}" srcId="{C086A1B6-826D-4701-910E-0D96CD91192F}" destId="{855647E1-EFAA-4BE3-98E8-EDE45275914C}" srcOrd="3" destOrd="0" parTransId="{94D800F7-23F7-4A56-AC84-3F94718F4467}" sibTransId="{36097447-26F5-4721-80C4-9178101BFCF3}"/>
    <dgm:cxn modelId="{B16EEB3D-B43E-4ADC-8242-F2593A63CB7E}" type="presOf" srcId="{D537D301-4B4E-4594-A7F4-17CBDCF7D66B}" destId="{F22A6F5A-A595-4EED-A071-D2430B8CD475}" srcOrd="0" destOrd="0" presId="urn:microsoft.com/office/officeart/2005/8/layout/vList3"/>
    <dgm:cxn modelId="{B195AB01-EF63-4733-965E-16313614724F}" type="presOf" srcId="{E733C418-E05F-4A3C-AF1F-B41033077C3B}" destId="{27F5F7A2-4D93-4799-9709-54BF0960F29B}" srcOrd="0" destOrd="0" presId="urn:microsoft.com/office/officeart/2005/8/layout/vList3"/>
    <dgm:cxn modelId="{807A746A-291B-4FF4-BA01-68609B43A565}" srcId="{C086A1B6-826D-4701-910E-0D96CD91192F}" destId="{5FF75083-FA4B-4D0C-816F-83747399BB78}" srcOrd="4" destOrd="0" parTransId="{10AB79CF-3CE9-481E-AC13-E4AEE430DAF3}" sibTransId="{62DEA951-E84B-49CB-90FD-0E0CE2A343AC}"/>
    <dgm:cxn modelId="{E538CD86-FF40-4B54-96CD-929CC5C74228}" srcId="{C086A1B6-826D-4701-910E-0D96CD91192F}" destId="{E733C418-E05F-4A3C-AF1F-B41033077C3B}" srcOrd="2" destOrd="0" parTransId="{1945B75C-A3EF-4464-8E18-951BFB704FD0}" sibTransId="{FB693C2E-79AE-4A40-9747-32EE5B01B192}"/>
    <dgm:cxn modelId="{7993C6FD-DE02-4F67-99DD-C089E76B0381}" srcId="{C086A1B6-826D-4701-910E-0D96CD91192F}" destId="{5C2670A6-E99F-4728-B377-F55169BCC5C0}" srcOrd="9" destOrd="0" parTransId="{02B0EA8F-F87C-4D83-828C-83A3A0EA1FA6}" sibTransId="{4E43B601-FD97-42D0-B40B-9A2F576DAA1E}"/>
    <dgm:cxn modelId="{E3916657-2EC3-447B-A939-BD47D1B0CE0E}" srcId="{C086A1B6-826D-4701-910E-0D96CD91192F}" destId="{94EF3555-60E0-49BF-B0F3-566C31F91DF2}" srcOrd="8" destOrd="0" parTransId="{02E69577-BD86-4041-BEFB-B6CC8C30FA5C}" sibTransId="{77460A2F-2FD6-497C-83D8-19960FDBBAAB}"/>
    <dgm:cxn modelId="{665EC1AC-E35B-4650-9B4E-7841002AA687}" type="presOf" srcId="{D52AF94F-7BEC-4CF8-9804-DDE750FD545C}" destId="{17DDE420-7A13-4F30-B144-936B32DE2303}" srcOrd="0" destOrd="0" presId="urn:microsoft.com/office/officeart/2005/8/layout/vList3"/>
    <dgm:cxn modelId="{278C4EBB-7841-4B7A-9824-0925C17198FA}" type="presOf" srcId="{5C2670A6-E99F-4728-B377-F55169BCC5C0}" destId="{B021A7B0-0A76-4DFC-AB10-99E9F84B13F0}" srcOrd="0" destOrd="0" presId="urn:microsoft.com/office/officeart/2005/8/layout/vList3"/>
    <dgm:cxn modelId="{6D1A3021-2B9D-41DA-9BC4-3D8FC3F101CA}" srcId="{C086A1B6-826D-4701-910E-0D96CD91192F}" destId="{648F9F95-5D86-4A2E-BFB4-B9227383FEFD}" srcOrd="7" destOrd="0" parTransId="{681B02C9-8421-4A90-9488-2AA1C2313992}" sibTransId="{7EF2B7BB-E9D4-4AEE-BD9F-805D12DC394F}"/>
    <dgm:cxn modelId="{8D3092DA-47C7-4CD8-8A9C-7B72CC52A54E}" srcId="{C086A1B6-826D-4701-910E-0D96CD91192F}" destId="{D537D301-4B4E-4594-A7F4-17CBDCF7D66B}" srcOrd="10" destOrd="0" parTransId="{FF70FEA9-79E0-47B9-B5AD-02373BF28597}" sibTransId="{BFE9DD7D-048B-4D16-9195-A1B4FD0EDE30}"/>
    <dgm:cxn modelId="{902E125B-FA69-4FA7-975C-A4C59E20DE0C}" srcId="{C086A1B6-826D-4701-910E-0D96CD91192F}" destId="{D52AF94F-7BEC-4CF8-9804-DDE750FD545C}" srcOrd="1" destOrd="0" parTransId="{6ECDCA1A-C717-434E-A686-5E650EDE5406}" sibTransId="{DC95CD63-61A4-483F-8A53-22C1D9D22197}"/>
    <dgm:cxn modelId="{36E8030A-83B0-4A81-9A40-0B9C96CBF235}" type="presOf" srcId="{94EF3555-60E0-49BF-B0F3-566C31F91DF2}" destId="{A1740709-0AA6-4645-B4A4-16157F8B5B5D}" srcOrd="0" destOrd="0" presId="urn:microsoft.com/office/officeart/2005/8/layout/vList3"/>
    <dgm:cxn modelId="{D04576FF-89EA-4578-80DF-023D3A64A5ED}" type="presOf" srcId="{236ABD1A-C224-4CD5-B8CC-374DC0314EFD}" destId="{631EF510-8126-4D90-9B21-A1DB179690C7}" srcOrd="0" destOrd="0" presId="urn:microsoft.com/office/officeart/2005/8/layout/vList3"/>
    <dgm:cxn modelId="{93BED728-C896-42F1-BBB3-FFDCB0A6E93C}" srcId="{C086A1B6-826D-4701-910E-0D96CD91192F}" destId="{53E2A0FC-5E9F-4A93-87C4-A93CE0530A39}" srcOrd="0" destOrd="0" parTransId="{E35E10E1-18B6-4CFA-A53F-F5D235F9E205}" sibTransId="{683E4434-1C42-4567-B490-2AA9E1612828}"/>
    <dgm:cxn modelId="{E02E4BBA-25C9-4E74-A1CC-4DB97EEAF91F}" type="presOf" srcId="{855647E1-EFAA-4BE3-98E8-EDE45275914C}" destId="{624D0D83-D299-49F6-8014-2F8A9F81F73F}" srcOrd="0" destOrd="0" presId="urn:microsoft.com/office/officeart/2005/8/layout/vList3"/>
    <dgm:cxn modelId="{725A122B-899F-4B89-A54B-16AAA93BC26F}" type="presParOf" srcId="{195D667E-3F29-4D3E-B679-05C54CB0967C}" destId="{C4FB5C1E-B85E-4A94-B80E-2EBB2FFA6FA0}" srcOrd="0" destOrd="0" presId="urn:microsoft.com/office/officeart/2005/8/layout/vList3"/>
    <dgm:cxn modelId="{2619FD8C-8A2C-46DF-A9B0-F0D3D57BC2AE}" type="presParOf" srcId="{C4FB5C1E-B85E-4A94-B80E-2EBB2FFA6FA0}" destId="{03AB847F-79BC-41A2-84F6-75234D68B6D4}" srcOrd="0" destOrd="0" presId="urn:microsoft.com/office/officeart/2005/8/layout/vList3"/>
    <dgm:cxn modelId="{C7F46525-59A4-4377-8D6E-985F42E30845}" type="presParOf" srcId="{C4FB5C1E-B85E-4A94-B80E-2EBB2FFA6FA0}" destId="{D0BEFA0F-85D5-4E27-ADBF-ECF61ED64DCA}" srcOrd="1" destOrd="0" presId="urn:microsoft.com/office/officeart/2005/8/layout/vList3"/>
    <dgm:cxn modelId="{C9614AE7-E86C-4EF4-B8F2-0219138A90D8}" type="presParOf" srcId="{195D667E-3F29-4D3E-B679-05C54CB0967C}" destId="{FA445E59-0570-4883-8665-20B63156285E}" srcOrd="1" destOrd="0" presId="urn:microsoft.com/office/officeart/2005/8/layout/vList3"/>
    <dgm:cxn modelId="{2526AA29-AD57-43EB-B987-570D99DBB539}" type="presParOf" srcId="{195D667E-3F29-4D3E-B679-05C54CB0967C}" destId="{E592EFE3-C9D5-4865-8E1D-212E3DAA750F}" srcOrd="2" destOrd="0" presId="urn:microsoft.com/office/officeart/2005/8/layout/vList3"/>
    <dgm:cxn modelId="{7F8A20D4-6190-41D9-83C7-DFB14AC869B7}" type="presParOf" srcId="{E592EFE3-C9D5-4865-8E1D-212E3DAA750F}" destId="{03717D0E-DACA-4A3F-ACF9-F8EBB9B4E7E7}" srcOrd="0" destOrd="0" presId="urn:microsoft.com/office/officeart/2005/8/layout/vList3"/>
    <dgm:cxn modelId="{F5A5438E-8E1E-443B-A6F3-E37F28105053}" type="presParOf" srcId="{E592EFE3-C9D5-4865-8E1D-212E3DAA750F}" destId="{17DDE420-7A13-4F30-B144-936B32DE2303}" srcOrd="1" destOrd="0" presId="urn:microsoft.com/office/officeart/2005/8/layout/vList3"/>
    <dgm:cxn modelId="{B0DDBF91-7B18-4CDA-9DD9-E5737425E392}" type="presParOf" srcId="{195D667E-3F29-4D3E-B679-05C54CB0967C}" destId="{41FDF232-62BC-4575-90B9-2A228968CA34}" srcOrd="3" destOrd="0" presId="urn:microsoft.com/office/officeart/2005/8/layout/vList3"/>
    <dgm:cxn modelId="{710576A2-C842-4018-87CB-364B3C975CFD}" type="presParOf" srcId="{195D667E-3F29-4D3E-B679-05C54CB0967C}" destId="{9B7AF8E4-2D3F-4D23-977C-2857C4C34E65}" srcOrd="4" destOrd="0" presId="urn:microsoft.com/office/officeart/2005/8/layout/vList3"/>
    <dgm:cxn modelId="{E2E668CC-B0FE-4C53-BEBC-43CD6E92C51D}" type="presParOf" srcId="{9B7AF8E4-2D3F-4D23-977C-2857C4C34E65}" destId="{EA600EE0-F785-430D-8134-CAE830E154A3}" srcOrd="0" destOrd="0" presId="urn:microsoft.com/office/officeart/2005/8/layout/vList3"/>
    <dgm:cxn modelId="{5635463A-7804-470B-8A44-0B0B88F9E433}" type="presParOf" srcId="{9B7AF8E4-2D3F-4D23-977C-2857C4C34E65}" destId="{27F5F7A2-4D93-4799-9709-54BF0960F29B}" srcOrd="1" destOrd="0" presId="urn:microsoft.com/office/officeart/2005/8/layout/vList3"/>
    <dgm:cxn modelId="{CCE93158-83B0-4F23-815A-76C0C0EACAC2}" type="presParOf" srcId="{195D667E-3F29-4D3E-B679-05C54CB0967C}" destId="{E759FE55-B181-4BA7-8657-25D2C45F1EF1}" srcOrd="5" destOrd="0" presId="urn:microsoft.com/office/officeart/2005/8/layout/vList3"/>
    <dgm:cxn modelId="{1E163BD3-7FE9-4B66-9C8C-48163742ECC7}" type="presParOf" srcId="{195D667E-3F29-4D3E-B679-05C54CB0967C}" destId="{3EEE314F-900F-4758-8F6C-4D6E20516779}" srcOrd="6" destOrd="0" presId="urn:microsoft.com/office/officeart/2005/8/layout/vList3"/>
    <dgm:cxn modelId="{13D075F6-30E4-47EA-98A1-FBF992ED2600}" type="presParOf" srcId="{3EEE314F-900F-4758-8F6C-4D6E20516779}" destId="{5A9AB9AC-ABD9-4626-8B28-15DEF1C55DBD}" srcOrd="0" destOrd="0" presId="urn:microsoft.com/office/officeart/2005/8/layout/vList3"/>
    <dgm:cxn modelId="{8CAE7BF3-9A9B-442C-BF03-7BA88CE0968B}" type="presParOf" srcId="{3EEE314F-900F-4758-8F6C-4D6E20516779}" destId="{624D0D83-D299-49F6-8014-2F8A9F81F73F}" srcOrd="1" destOrd="0" presId="urn:microsoft.com/office/officeart/2005/8/layout/vList3"/>
    <dgm:cxn modelId="{247A99CE-18BC-4DAF-94CA-9BCFA1097F20}" type="presParOf" srcId="{195D667E-3F29-4D3E-B679-05C54CB0967C}" destId="{B63F922D-8B37-4F60-9B8D-B8F799EDD7DA}" srcOrd="7" destOrd="0" presId="urn:microsoft.com/office/officeart/2005/8/layout/vList3"/>
    <dgm:cxn modelId="{F6AD3CE3-E712-4988-A07D-16E055FD3D22}" type="presParOf" srcId="{195D667E-3F29-4D3E-B679-05C54CB0967C}" destId="{7C2587C3-5F5F-4A93-A26F-370C949B05DB}" srcOrd="8" destOrd="0" presId="urn:microsoft.com/office/officeart/2005/8/layout/vList3"/>
    <dgm:cxn modelId="{7FB4577C-EE63-4EEE-AC51-932D39FE98A1}" type="presParOf" srcId="{7C2587C3-5F5F-4A93-A26F-370C949B05DB}" destId="{AB270996-C69F-428B-A48D-CB5E26ACA108}" srcOrd="0" destOrd="0" presId="urn:microsoft.com/office/officeart/2005/8/layout/vList3"/>
    <dgm:cxn modelId="{D6DBAC2F-4626-4186-A5E3-8FD689E64CB8}" type="presParOf" srcId="{7C2587C3-5F5F-4A93-A26F-370C949B05DB}" destId="{10C0C04F-6AFE-43B3-9396-27A6C581B105}" srcOrd="1" destOrd="0" presId="urn:microsoft.com/office/officeart/2005/8/layout/vList3"/>
    <dgm:cxn modelId="{DE23CE9E-485A-45BA-B9E8-89824581E671}" type="presParOf" srcId="{195D667E-3F29-4D3E-B679-05C54CB0967C}" destId="{99563A3C-BA55-4A9A-85E5-D6076E6927CA}" srcOrd="9" destOrd="0" presId="urn:microsoft.com/office/officeart/2005/8/layout/vList3"/>
    <dgm:cxn modelId="{551C229A-A4B8-48B1-884F-633625B5A041}" type="presParOf" srcId="{195D667E-3F29-4D3E-B679-05C54CB0967C}" destId="{003254EB-40B7-40DB-9068-A18EE8AC5E58}" srcOrd="10" destOrd="0" presId="urn:microsoft.com/office/officeart/2005/8/layout/vList3"/>
    <dgm:cxn modelId="{6CF0D443-E060-4B3A-809A-AB5E19AD3895}" type="presParOf" srcId="{003254EB-40B7-40DB-9068-A18EE8AC5E58}" destId="{7AE047E7-E999-4052-AFEE-07B29098BB57}" srcOrd="0" destOrd="0" presId="urn:microsoft.com/office/officeart/2005/8/layout/vList3"/>
    <dgm:cxn modelId="{6F2B0AA1-4904-48A3-98E7-0D5F087A59C7}" type="presParOf" srcId="{003254EB-40B7-40DB-9068-A18EE8AC5E58}" destId="{A2E30035-D739-4B11-A1F4-01A4B760E895}" srcOrd="1" destOrd="0" presId="urn:microsoft.com/office/officeart/2005/8/layout/vList3"/>
    <dgm:cxn modelId="{20BBA023-1115-4A76-B2D5-FB307069F461}" type="presParOf" srcId="{195D667E-3F29-4D3E-B679-05C54CB0967C}" destId="{F409D0E8-DB69-4EA6-8ED3-8A0C331C5CD3}" srcOrd="11" destOrd="0" presId="urn:microsoft.com/office/officeart/2005/8/layout/vList3"/>
    <dgm:cxn modelId="{E0B475D6-D41D-464A-886C-C2D6B8F8E9F3}" type="presParOf" srcId="{195D667E-3F29-4D3E-B679-05C54CB0967C}" destId="{A4D79F34-8D96-4A29-80D5-0FB546F146CA}" srcOrd="12" destOrd="0" presId="urn:microsoft.com/office/officeart/2005/8/layout/vList3"/>
    <dgm:cxn modelId="{A0B53C24-21F0-4CD2-835F-9359A2B4C27A}" type="presParOf" srcId="{A4D79F34-8D96-4A29-80D5-0FB546F146CA}" destId="{EACFA49C-DB1A-4A1E-9952-E1082A2AF075}" srcOrd="0" destOrd="0" presId="urn:microsoft.com/office/officeart/2005/8/layout/vList3"/>
    <dgm:cxn modelId="{290AD6F7-9737-40A3-8891-1007579349DD}" type="presParOf" srcId="{A4D79F34-8D96-4A29-80D5-0FB546F146CA}" destId="{631EF510-8126-4D90-9B21-A1DB179690C7}" srcOrd="1" destOrd="0" presId="urn:microsoft.com/office/officeart/2005/8/layout/vList3"/>
    <dgm:cxn modelId="{CB00B12F-57A5-45F1-9B59-66F893AD1086}" type="presParOf" srcId="{195D667E-3F29-4D3E-B679-05C54CB0967C}" destId="{678BC905-6D29-4377-BD7F-10B4B9773BF5}" srcOrd="13" destOrd="0" presId="urn:microsoft.com/office/officeart/2005/8/layout/vList3"/>
    <dgm:cxn modelId="{791F7EB8-CCBC-46C1-977B-F3FB2BCA241E}" type="presParOf" srcId="{195D667E-3F29-4D3E-B679-05C54CB0967C}" destId="{9BC8AC81-AA05-44BB-8217-B33E819846B1}" srcOrd="14" destOrd="0" presId="urn:microsoft.com/office/officeart/2005/8/layout/vList3"/>
    <dgm:cxn modelId="{9B759F25-5907-4CAB-B9A2-1D84CC2FD561}" type="presParOf" srcId="{9BC8AC81-AA05-44BB-8217-B33E819846B1}" destId="{F4E4A93C-C1CA-4300-9E2D-59258D36764D}" srcOrd="0" destOrd="0" presId="urn:microsoft.com/office/officeart/2005/8/layout/vList3"/>
    <dgm:cxn modelId="{0E93CC7C-5C7D-46A8-B2FD-FA984ACF7BD5}" type="presParOf" srcId="{9BC8AC81-AA05-44BB-8217-B33E819846B1}" destId="{EADAAA4E-0D66-41AC-93AD-5650847BD529}" srcOrd="1" destOrd="0" presId="urn:microsoft.com/office/officeart/2005/8/layout/vList3"/>
    <dgm:cxn modelId="{3675982D-8628-4549-865D-8A310FF9F95D}" type="presParOf" srcId="{195D667E-3F29-4D3E-B679-05C54CB0967C}" destId="{7B2CF486-7AA5-46E8-8824-DD6CC2C86125}" srcOrd="15" destOrd="0" presId="urn:microsoft.com/office/officeart/2005/8/layout/vList3"/>
    <dgm:cxn modelId="{AD03E184-C4D5-49F2-B54F-96F44B54E25F}" type="presParOf" srcId="{195D667E-3F29-4D3E-B679-05C54CB0967C}" destId="{4D93912F-4982-4FBF-9556-5BF3AD3E62E6}" srcOrd="16" destOrd="0" presId="urn:microsoft.com/office/officeart/2005/8/layout/vList3"/>
    <dgm:cxn modelId="{0C3D0B1D-20DA-4DA5-BF7C-78D047442154}" type="presParOf" srcId="{4D93912F-4982-4FBF-9556-5BF3AD3E62E6}" destId="{06324BE0-4388-4B94-BBF0-FE5F6AFFF763}" srcOrd="0" destOrd="0" presId="urn:microsoft.com/office/officeart/2005/8/layout/vList3"/>
    <dgm:cxn modelId="{BA8C53FC-D30F-474F-98AC-CC603056FDFB}" type="presParOf" srcId="{4D93912F-4982-4FBF-9556-5BF3AD3E62E6}" destId="{A1740709-0AA6-4645-B4A4-16157F8B5B5D}" srcOrd="1" destOrd="0" presId="urn:microsoft.com/office/officeart/2005/8/layout/vList3"/>
    <dgm:cxn modelId="{342F1376-1BA4-4BC2-AD7F-A2EF914A9DCB}" type="presParOf" srcId="{195D667E-3F29-4D3E-B679-05C54CB0967C}" destId="{80092DE7-583B-4537-A81C-614C2DD0AD1F}" srcOrd="17" destOrd="0" presId="urn:microsoft.com/office/officeart/2005/8/layout/vList3"/>
    <dgm:cxn modelId="{7E73D5B3-97AC-454A-AF34-4F97AC0E3CA8}" type="presParOf" srcId="{195D667E-3F29-4D3E-B679-05C54CB0967C}" destId="{B933C34A-4897-40B3-A0D5-EBE18C60C13A}" srcOrd="18" destOrd="0" presId="urn:microsoft.com/office/officeart/2005/8/layout/vList3"/>
    <dgm:cxn modelId="{30B00575-BE3E-4687-ACE5-12755F00F329}" type="presParOf" srcId="{B933C34A-4897-40B3-A0D5-EBE18C60C13A}" destId="{DFC4B214-4346-4F86-94FB-0D98843F3FB8}" srcOrd="0" destOrd="0" presId="urn:microsoft.com/office/officeart/2005/8/layout/vList3"/>
    <dgm:cxn modelId="{9B52D10F-D713-4CC6-A0FA-F2D697427FE8}" type="presParOf" srcId="{B933C34A-4897-40B3-A0D5-EBE18C60C13A}" destId="{B021A7B0-0A76-4DFC-AB10-99E9F84B13F0}" srcOrd="1" destOrd="0" presId="urn:microsoft.com/office/officeart/2005/8/layout/vList3"/>
    <dgm:cxn modelId="{A91AB4D4-4151-4FB5-B473-1EA36D17DFA1}" type="presParOf" srcId="{195D667E-3F29-4D3E-B679-05C54CB0967C}" destId="{61C7EE73-436F-4C56-9C03-EBBF0AA8D37D}" srcOrd="19" destOrd="0" presId="urn:microsoft.com/office/officeart/2005/8/layout/vList3"/>
    <dgm:cxn modelId="{7131C3DF-5767-4718-97F8-CBAEEA7116B1}" type="presParOf" srcId="{195D667E-3F29-4D3E-B679-05C54CB0967C}" destId="{20646682-0632-4711-8AD4-C17DB240E8D2}" srcOrd="20" destOrd="0" presId="urn:microsoft.com/office/officeart/2005/8/layout/vList3"/>
    <dgm:cxn modelId="{949D80D0-83BC-4F3F-97FA-8961B4D87C28}" type="presParOf" srcId="{20646682-0632-4711-8AD4-C17DB240E8D2}" destId="{0CB359D6-6C0B-4DA5-A563-896106BEBC76}" srcOrd="0" destOrd="0" presId="urn:microsoft.com/office/officeart/2005/8/layout/vList3"/>
    <dgm:cxn modelId="{FC262E6E-BE34-46DE-B628-8B5F99B8263D}" type="presParOf" srcId="{20646682-0632-4711-8AD4-C17DB240E8D2}" destId="{F22A6F5A-A595-4EED-A071-D2430B8CD475}" srcOrd="1" destOrd="0" presId="urn:microsoft.com/office/officeart/2005/8/layout/vList3"/>
  </dgm:cxnLst>
  <dgm:bg>
    <a:gradFill flip="none" rotWithShape="1">
      <a:gsLst>
        <a:gs pos="50000">
          <a:schemeClr val="bg1">
            <a:tint val="80000"/>
            <a:satMod val="250000"/>
          </a:schemeClr>
        </a:gs>
        <a:gs pos="76000">
          <a:schemeClr val="bg1">
            <a:tint val="90000"/>
            <a:shade val="90000"/>
            <a:satMod val="200000"/>
          </a:schemeClr>
        </a:gs>
        <a:gs pos="92000">
          <a:schemeClr val="bg1">
            <a:tint val="90000"/>
            <a:shade val="70000"/>
            <a:satMod val="250000"/>
          </a:schemeClr>
        </a:gs>
      </a:gsLst>
      <a:path path="circle">
        <a:fillToRect l="100000" t="100000"/>
      </a:path>
      <a:tileRect r="-100000" b="-100000"/>
    </a:gra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086A1B6-826D-4701-910E-0D96CD91192F}" type="doc">
      <dgm:prSet loTypeId="urn:microsoft.com/office/officeart/2005/8/layout/vList3" loCatId="list" qsTypeId="urn:microsoft.com/office/officeart/2005/8/quickstyle/3d1" qsCatId="3D" csTypeId="urn:microsoft.com/office/officeart/2005/8/colors/accent1_2" csCatId="accent1" phldr="1"/>
      <dgm:spPr/>
      <dgm:t>
        <a:bodyPr/>
        <a:lstStyle/>
        <a:p>
          <a:endParaRPr lang="ru-RU"/>
        </a:p>
      </dgm:t>
    </dgm:pt>
    <dgm:pt modelId="{C8856280-1D81-41A3-9BBD-81ABD530BC19}">
      <dgm:prSet phldrT="[Текст]" custT="1"/>
      <dgm:spPr>
        <a:gradFill flip="none" rotWithShape="1">
          <a:gsLst>
            <a:gs pos="0">
              <a:schemeClr val="accent5">
                <a:lumMod val="5000"/>
                <a:lumOff val="95000"/>
              </a:schemeClr>
            </a:gs>
            <a:gs pos="0">
              <a:schemeClr val="accent5">
                <a:lumMod val="60000"/>
                <a:lumOff val="40000"/>
              </a:schemeClr>
            </a:gs>
            <a:gs pos="0">
              <a:schemeClr val="accent5">
                <a:lumMod val="60000"/>
                <a:lumOff val="40000"/>
              </a:schemeClr>
            </a:gs>
            <a:gs pos="91000">
              <a:schemeClr val="bg2"/>
            </a:gs>
          </a:gsLst>
          <a:path path="circle">
            <a:fillToRect l="100000" t="100000"/>
          </a:path>
          <a:tileRect r="-100000" b="-100000"/>
        </a:gradFill>
        <a:scene3d>
          <a:camera prst="orthographicFront"/>
          <a:lightRig rig="flat" dir="t"/>
        </a:scene3d>
        <a:sp3d extrusionH="76200" prstMaterial="plastic">
          <a:bevelT w="120900" h="88900"/>
          <a:bevelB w="88900" h="31750" prst="angle"/>
          <a:extrusionClr>
            <a:schemeClr val="tx1"/>
          </a:extrusionClr>
        </a:sp3d>
      </dgm:spPr>
      <dgm:t>
        <a:bodyPr/>
        <a:lstStyle/>
        <a:p>
          <a:pPr algn="just"/>
          <a:r>
            <a:rPr lang="ru-RU" sz="900" b="1" dirty="0" smtClean="0">
              <a:solidFill>
                <a:schemeClr val="tx2">
                  <a:lumMod val="50000"/>
                </a:schemeClr>
              </a:solidFill>
            </a:rPr>
            <a:t>Безопасная Камчатка</a:t>
          </a:r>
          <a:endParaRPr lang="ru-RU" sz="900" b="1" dirty="0">
            <a:solidFill>
              <a:schemeClr val="tx2">
                <a:lumMod val="50000"/>
              </a:schemeClr>
            </a:solidFill>
          </a:endParaRPr>
        </a:p>
      </dgm:t>
    </dgm:pt>
    <dgm:pt modelId="{B5B3A927-FDCC-4B96-9CB2-6BA119A255FB}" type="parTrans" cxnId="{BDFDBF0A-A644-4FEB-88AB-9E735AE2D084}">
      <dgm:prSet/>
      <dgm:spPr/>
      <dgm:t>
        <a:bodyPr/>
        <a:lstStyle/>
        <a:p>
          <a:endParaRPr lang="ru-RU">
            <a:solidFill>
              <a:schemeClr val="tx2">
                <a:lumMod val="50000"/>
              </a:schemeClr>
            </a:solidFill>
          </a:endParaRPr>
        </a:p>
      </dgm:t>
    </dgm:pt>
    <dgm:pt modelId="{E1DAF816-8EDB-4982-A760-C617E633F49C}" type="sibTrans" cxnId="{BDFDBF0A-A644-4FEB-88AB-9E735AE2D084}">
      <dgm:prSet/>
      <dgm:spPr/>
      <dgm:t>
        <a:bodyPr/>
        <a:lstStyle/>
        <a:p>
          <a:endParaRPr lang="ru-RU">
            <a:solidFill>
              <a:schemeClr val="tx2">
                <a:lumMod val="50000"/>
              </a:schemeClr>
            </a:solidFill>
          </a:endParaRPr>
        </a:p>
      </dgm:t>
    </dgm:pt>
    <dgm:pt modelId="{066B0093-10BB-457D-82CC-87A34AA1EC0F}">
      <dgm:prSet phldrT="[Текст]" custT="1"/>
      <dgm:spPr>
        <a:gradFill flip="none" rotWithShape="1">
          <a:gsLst>
            <a:gs pos="0">
              <a:schemeClr val="accent5">
                <a:lumMod val="5000"/>
                <a:lumOff val="95000"/>
              </a:schemeClr>
            </a:gs>
            <a:gs pos="0">
              <a:schemeClr val="accent5">
                <a:lumMod val="60000"/>
                <a:lumOff val="40000"/>
              </a:schemeClr>
            </a:gs>
            <a:gs pos="0">
              <a:schemeClr val="accent5">
                <a:lumMod val="60000"/>
                <a:lumOff val="40000"/>
              </a:schemeClr>
            </a:gs>
            <a:gs pos="91000">
              <a:schemeClr val="bg2"/>
            </a:gs>
          </a:gsLst>
          <a:path path="circle">
            <a:fillToRect l="100000" t="100000"/>
          </a:path>
          <a:tileRect r="-100000" b="-100000"/>
        </a:gradFill>
        <a:scene3d>
          <a:camera prst="orthographicFront"/>
          <a:lightRig rig="flat" dir="t"/>
        </a:scene3d>
        <a:sp3d extrusionH="76200" prstMaterial="plastic">
          <a:bevelT w="120900" h="88900"/>
          <a:bevelB w="88900" h="31750" prst="angle"/>
          <a:extrusionClr>
            <a:schemeClr val="tx1"/>
          </a:extrusionClr>
        </a:sp3d>
      </dgm:spPr>
      <dgm:t>
        <a:bodyPr/>
        <a:lstStyle/>
        <a:p>
          <a:pPr algn="just"/>
          <a:r>
            <a:rPr lang="ru-RU" sz="900" b="1" dirty="0" smtClean="0">
              <a:solidFill>
                <a:schemeClr val="tx2">
                  <a:lumMod val="50000"/>
                </a:schemeClr>
              </a:solidFill>
              <a:latin typeface="+mn-lt"/>
              <a:cs typeface="Times New Roman" pitchFamily="18" charset="0"/>
            </a:rPr>
            <a:t>Энергоэффективность, развитие энергетики и коммунального хозяйства, обеспечение жителей населенных пунктов Камчатского края коммунальными услугами и услугами по благоустройству территорий</a:t>
          </a:r>
          <a:endParaRPr lang="ru-RU" sz="900" dirty="0">
            <a:solidFill>
              <a:schemeClr val="tx2">
                <a:lumMod val="50000"/>
              </a:schemeClr>
            </a:solidFill>
            <a:latin typeface="+mn-lt"/>
          </a:endParaRPr>
        </a:p>
      </dgm:t>
    </dgm:pt>
    <dgm:pt modelId="{00E282F9-10D0-4C1C-B2A1-5F8E9532ED69}" type="parTrans" cxnId="{71F30F26-14C9-4D1E-9B27-A2FA47F6560D}">
      <dgm:prSet/>
      <dgm:spPr/>
      <dgm:t>
        <a:bodyPr/>
        <a:lstStyle/>
        <a:p>
          <a:endParaRPr lang="ru-RU">
            <a:solidFill>
              <a:schemeClr val="tx2">
                <a:lumMod val="50000"/>
              </a:schemeClr>
            </a:solidFill>
          </a:endParaRPr>
        </a:p>
      </dgm:t>
    </dgm:pt>
    <dgm:pt modelId="{EDAB1C3C-8D90-473A-BD7A-49C9CA98B5F8}" type="sibTrans" cxnId="{71F30F26-14C9-4D1E-9B27-A2FA47F6560D}">
      <dgm:prSet/>
      <dgm:spPr/>
      <dgm:t>
        <a:bodyPr/>
        <a:lstStyle/>
        <a:p>
          <a:endParaRPr lang="ru-RU">
            <a:solidFill>
              <a:schemeClr val="tx2">
                <a:lumMod val="50000"/>
              </a:schemeClr>
            </a:solidFill>
          </a:endParaRPr>
        </a:p>
      </dgm:t>
    </dgm:pt>
    <dgm:pt modelId="{1AA04900-FCD0-49C4-8BB5-568D02CDF5BC}">
      <dgm:prSet custT="1"/>
      <dgm:spPr>
        <a:gradFill flip="none" rotWithShape="1">
          <a:gsLst>
            <a:gs pos="0">
              <a:schemeClr val="accent5">
                <a:lumMod val="5000"/>
                <a:lumOff val="95000"/>
              </a:schemeClr>
            </a:gs>
            <a:gs pos="0">
              <a:schemeClr val="accent5">
                <a:lumMod val="60000"/>
                <a:lumOff val="40000"/>
              </a:schemeClr>
            </a:gs>
            <a:gs pos="0">
              <a:schemeClr val="accent5">
                <a:lumMod val="60000"/>
                <a:lumOff val="40000"/>
              </a:schemeClr>
            </a:gs>
            <a:gs pos="91000">
              <a:schemeClr val="bg2"/>
            </a:gs>
          </a:gsLst>
          <a:path path="circle">
            <a:fillToRect l="100000" t="100000"/>
          </a:path>
          <a:tileRect r="-100000" b="-100000"/>
        </a:gradFill>
        <a:scene3d>
          <a:camera prst="orthographicFront"/>
          <a:lightRig rig="flat" dir="t"/>
        </a:scene3d>
        <a:sp3d extrusionH="76200" prstMaterial="plastic">
          <a:bevelT w="120900" h="88900"/>
          <a:bevelB w="88900" h="31750" prst="angle"/>
          <a:extrusionClr>
            <a:schemeClr val="tx1"/>
          </a:extrusionClr>
        </a:sp3d>
      </dgm:spPr>
      <dgm:t>
        <a:bodyPr/>
        <a:lstStyle/>
        <a:p>
          <a:pPr algn="just"/>
          <a:r>
            <a:rPr lang="ru-RU" sz="900" b="1" dirty="0" smtClean="0">
              <a:solidFill>
                <a:schemeClr val="tx2">
                  <a:lumMod val="50000"/>
                </a:schemeClr>
              </a:solidFill>
              <a:latin typeface="+mn-lt"/>
              <a:cs typeface="Times New Roman" pitchFamily="18" charset="0"/>
            </a:rPr>
            <a:t>Развитие транспортной системы в Камчатском крае</a:t>
          </a:r>
          <a:endParaRPr lang="ru-RU" sz="900" b="1" dirty="0">
            <a:solidFill>
              <a:schemeClr val="tx2">
                <a:lumMod val="50000"/>
              </a:schemeClr>
            </a:solidFill>
            <a:latin typeface="+mn-lt"/>
            <a:cs typeface="Times New Roman" pitchFamily="18" charset="0"/>
          </a:endParaRPr>
        </a:p>
      </dgm:t>
    </dgm:pt>
    <dgm:pt modelId="{15453FF8-1722-4E17-BAB8-ED6DB66B04F5}" type="parTrans" cxnId="{49CEEF3B-7606-4571-9CD6-5A931023FB1D}">
      <dgm:prSet/>
      <dgm:spPr/>
      <dgm:t>
        <a:bodyPr/>
        <a:lstStyle/>
        <a:p>
          <a:endParaRPr lang="ru-RU">
            <a:solidFill>
              <a:schemeClr val="tx2">
                <a:lumMod val="50000"/>
              </a:schemeClr>
            </a:solidFill>
          </a:endParaRPr>
        </a:p>
      </dgm:t>
    </dgm:pt>
    <dgm:pt modelId="{9E762261-8253-4926-A586-F6F0C981091E}" type="sibTrans" cxnId="{49CEEF3B-7606-4571-9CD6-5A931023FB1D}">
      <dgm:prSet/>
      <dgm:spPr/>
      <dgm:t>
        <a:bodyPr/>
        <a:lstStyle/>
        <a:p>
          <a:endParaRPr lang="ru-RU">
            <a:solidFill>
              <a:schemeClr val="tx2">
                <a:lumMod val="50000"/>
              </a:schemeClr>
            </a:solidFill>
          </a:endParaRPr>
        </a:p>
      </dgm:t>
    </dgm:pt>
    <dgm:pt modelId="{DCF4E67A-DC59-42C7-9C49-C371F344AA84}">
      <dgm:prSet custT="1"/>
      <dgm:spPr>
        <a:gradFill flip="none" rotWithShape="1">
          <a:gsLst>
            <a:gs pos="0">
              <a:schemeClr val="accent5">
                <a:lumMod val="5000"/>
                <a:lumOff val="95000"/>
              </a:schemeClr>
            </a:gs>
            <a:gs pos="0">
              <a:schemeClr val="accent5">
                <a:lumMod val="60000"/>
                <a:lumOff val="40000"/>
              </a:schemeClr>
            </a:gs>
            <a:gs pos="0">
              <a:schemeClr val="accent5">
                <a:lumMod val="60000"/>
                <a:lumOff val="40000"/>
              </a:schemeClr>
            </a:gs>
            <a:gs pos="91000">
              <a:schemeClr val="bg2"/>
            </a:gs>
          </a:gsLst>
          <a:path path="circle">
            <a:fillToRect l="100000" t="100000"/>
          </a:path>
          <a:tileRect r="-100000" b="-100000"/>
        </a:gradFill>
        <a:scene3d>
          <a:camera prst="orthographicFront"/>
          <a:lightRig rig="flat" dir="t"/>
        </a:scene3d>
        <a:sp3d extrusionH="76200" prstMaterial="plastic">
          <a:bevelT w="120900" h="88900"/>
          <a:bevelB w="88900" h="31750" prst="angle"/>
          <a:extrusionClr>
            <a:schemeClr val="tx1"/>
          </a:extrusionClr>
        </a:sp3d>
      </dgm:spPr>
      <dgm:t>
        <a:bodyPr/>
        <a:lstStyle/>
        <a:p>
          <a:pPr algn="just"/>
          <a:r>
            <a:rPr lang="ru-RU" sz="900" b="1" dirty="0" smtClean="0">
              <a:solidFill>
                <a:schemeClr val="tx2">
                  <a:lumMod val="50000"/>
                </a:schemeClr>
              </a:solidFill>
              <a:latin typeface="+mn-lt"/>
              <a:cs typeface="Times New Roman" pitchFamily="18" charset="0"/>
            </a:rPr>
            <a:t>Развитие сельского хозяйства и регулирование рынков сельскохозяйственной продукции, сырья и продовольствия Камчатского края</a:t>
          </a:r>
          <a:endParaRPr lang="ru-RU" sz="900" b="1" dirty="0">
            <a:solidFill>
              <a:schemeClr val="tx2">
                <a:lumMod val="50000"/>
              </a:schemeClr>
            </a:solidFill>
            <a:latin typeface="+mn-lt"/>
            <a:cs typeface="Times New Roman" pitchFamily="18" charset="0"/>
          </a:endParaRPr>
        </a:p>
      </dgm:t>
    </dgm:pt>
    <dgm:pt modelId="{77C7902F-B293-4288-8461-9A9221A9FF0A}" type="parTrans" cxnId="{6C74C2BF-3428-4F56-9BAA-197A3EA0C2AA}">
      <dgm:prSet/>
      <dgm:spPr/>
      <dgm:t>
        <a:bodyPr/>
        <a:lstStyle/>
        <a:p>
          <a:endParaRPr lang="ru-RU">
            <a:solidFill>
              <a:schemeClr val="tx2">
                <a:lumMod val="50000"/>
              </a:schemeClr>
            </a:solidFill>
          </a:endParaRPr>
        </a:p>
      </dgm:t>
    </dgm:pt>
    <dgm:pt modelId="{6131B212-470D-4277-BB5C-F40D6728F685}" type="sibTrans" cxnId="{6C74C2BF-3428-4F56-9BAA-197A3EA0C2AA}">
      <dgm:prSet/>
      <dgm:spPr/>
      <dgm:t>
        <a:bodyPr/>
        <a:lstStyle/>
        <a:p>
          <a:endParaRPr lang="ru-RU">
            <a:solidFill>
              <a:schemeClr val="tx2">
                <a:lumMod val="50000"/>
              </a:schemeClr>
            </a:solidFill>
          </a:endParaRPr>
        </a:p>
      </dgm:t>
    </dgm:pt>
    <dgm:pt modelId="{F4867543-0C65-4D82-9959-55A1E465DBD4}">
      <dgm:prSet custT="1"/>
      <dgm:spPr>
        <a:gradFill flip="none" rotWithShape="1">
          <a:gsLst>
            <a:gs pos="0">
              <a:schemeClr val="accent5">
                <a:lumMod val="5000"/>
                <a:lumOff val="95000"/>
              </a:schemeClr>
            </a:gs>
            <a:gs pos="0">
              <a:schemeClr val="accent5">
                <a:lumMod val="60000"/>
                <a:lumOff val="40000"/>
              </a:schemeClr>
            </a:gs>
            <a:gs pos="0">
              <a:schemeClr val="accent5">
                <a:lumMod val="60000"/>
                <a:lumOff val="40000"/>
              </a:schemeClr>
            </a:gs>
            <a:gs pos="91000">
              <a:schemeClr val="bg2"/>
            </a:gs>
          </a:gsLst>
          <a:path path="circle">
            <a:fillToRect l="100000" t="100000"/>
          </a:path>
          <a:tileRect r="-100000" b="-100000"/>
        </a:gradFill>
        <a:scene3d>
          <a:camera prst="orthographicFront"/>
          <a:lightRig rig="flat" dir="t"/>
        </a:scene3d>
        <a:sp3d extrusionH="76200" prstMaterial="plastic">
          <a:bevelT w="120900" h="88900"/>
          <a:bevelB w="88900" h="31750" prst="angle"/>
          <a:extrusionClr>
            <a:schemeClr val="tx1"/>
          </a:extrusionClr>
        </a:sp3d>
      </dgm:spPr>
      <dgm:t>
        <a:bodyPr/>
        <a:lstStyle/>
        <a:p>
          <a:pPr algn="just"/>
          <a:r>
            <a:rPr lang="ru-RU" sz="900" b="1" dirty="0" smtClean="0">
              <a:solidFill>
                <a:schemeClr val="tx2">
                  <a:lumMod val="50000"/>
                </a:schemeClr>
              </a:solidFill>
              <a:latin typeface="+mn-lt"/>
              <a:cs typeface="Times New Roman" pitchFamily="18" charset="0"/>
            </a:rPr>
            <a:t>Развитие рыбохозяйственного комплекса Камчатского края </a:t>
          </a:r>
          <a:endParaRPr lang="ru-RU" sz="900" b="1" dirty="0">
            <a:solidFill>
              <a:schemeClr val="tx2">
                <a:lumMod val="50000"/>
              </a:schemeClr>
            </a:solidFill>
            <a:latin typeface="+mn-lt"/>
            <a:cs typeface="Times New Roman" pitchFamily="18" charset="0"/>
          </a:endParaRPr>
        </a:p>
      </dgm:t>
    </dgm:pt>
    <dgm:pt modelId="{E216EB8D-F58C-4E4B-8385-96A375A6526F}" type="parTrans" cxnId="{D08F946A-3A9D-4DE4-8A43-A81004D74692}">
      <dgm:prSet/>
      <dgm:spPr/>
      <dgm:t>
        <a:bodyPr/>
        <a:lstStyle/>
        <a:p>
          <a:endParaRPr lang="ru-RU">
            <a:solidFill>
              <a:schemeClr val="tx2">
                <a:lumMod val="50000"/>
              </a:schemeClr>
            </a:solidFill>
          </a:endParaRPr>
        </a:p>
      </dgm:t>
    </dgm:pt>
    <dgm:pt modelId="{4F2135A8-9A0A-4BF2-A3F6-373C204335ED}" type="sibTrans" cxnId="{D08F946A-3A9D-4DE4-8A43-A81004D74692}">
      <dgm:prSet/>
      <dgm:spPr/>
      <dgm:t>
        <a:bodyPr/>
        <a:lstStyle/>
        <a:p>
          <a:endParaRPr lang="ru-RU">
            <a:solidFill>
              <a:schemeClr val="tx2">
                <a:lumMod val="50000"/>
              </a:schemeClr>
            </a:solidFill>
          </a:endParaRPr>
        </a:p>
      </dgm:t>
    </dgm:pt>
    <dgm:pt modelId="{27F61888-D31F-4D16-BFEF-C4AE25521BD5}">
      <dgm:prSet custT="1"/>
      <dgm:spPr>
        <a:gradFill flip="none" rotWithShape="1">
          <a:gsLst>
            <a:gs pos="0">
              <a:schemeClr val="accent5">
                <a:lumMod val="5000"/>
                <a:lumOff val="95000"/>
              </a:schemeClr>
            </a:gs>
            <a:gs pos="0">
              <a:schemeClr val="accent5">
                <a:lumMod val="60000"/>
                <a:lumOff val="40000"/>
              </a:schemeClr>
            </a:gs>
            <a:gs pos="0">
              <a:schemeClr val="accent5">
                <a:lumMod val="60000"/>
                <a:lumOff val="40000"/>
              </a:schemeClr>
            </a:gs>
            <a:gs pos="91000">
              <a:schemeClr val="bg2"/>
            </a:gs>
          </a:gsLst>
          <a:path path="circle">
            <a:fillToRect l="100000" t="100000"/>
          </a:path>
          <a:tileRect r="-100000" b="-100000"/>
        </a:gradFill>
        <a:scene3d>
          <a:camera prst="orthographicFront"/>
          <a:lightRig rig="flat" dir="t"/>
        </a:scene3d>
        <a:sp3d extrusionH="76200" prstMaterial="plastic">
          <a:bevelT w="120900" h="88900"/>
          <a:bevelB w="88900" h="31750" prst="angle"/>
          <a:extrusionClr>
            <a:schemeClr val="tx1"/>
          </a:extrusionClr>
        </a:sp3d>
      </dgm:spPr>
      <dgm:t>
        <a:bodyPr/>
        <a:lstStyle/>
        <a:p>
          <a:pPr algn="just"/>
          <a:r>
            <a:rPr lang="ru-RU" sz="900" b="1" dirty="0" smtClean="0">
              <a:solidFill>
                <a:schemeClr val="tx2">
                  <a:lumMod val="50000"/>
                </a:schemeClr>
              </a:solidFill>
              <a:latin typeface="+mn-lt"/>
              <a:cs typeface="Times New Roman" pitchFamily="18" charset="0"/>
            </a:rPr>
            <a:t>Реализация государственной национальной политики и укрепление гражданского единства в Камчатском крае</a:t>
          </a:r>
          <a:endParaRPr lang="ru-RU" sz="900" b="1" dirty="0">
            <a:solidFill>
              <a:schemeClr val="tx2">
                <a:lumMod val="50000"/>
              </a:schemeClr>
            </a:solidFill>
            <a:latin typeface="+mn-lt"/>
            <a:cs typeface="Times New Roman" pitchFamily="18" charset="0"/>
          </a:endParaRPr>
        </a:p>
      </dgm:t>
    </dgm:pt>
    <dgm:pt modelId="{1180E865-CECF-4745-B593-38BFAE217D1F}" type="parTrans" cxnId="{EEB6B9CD-80EC-4D05-9B18-8B8908607267}">
      <dgm:prSet/>
      <dgm:spPr/>
      <dgm:t>
        <a:bodyPr/>
        <a:lstStyle/>
        <a:p>
          <a:endParaRPr lang="ru-RU">
            <a:solidFill>
              <a:schemeClr val="tx2">
                <a:lumMod val="50000"/>
              </a:schemeClr>
            </a:solidFill>
          </a:endParaRPr>
        </a:p>
      </dgm:t>
    </dgm:pt>
    <dgm:pt modelId="{1B8ADE82-370A-485A-B6F3-49FDD867322D}" type="sibTrans" cxnId="{EEB6B9CD-80EC-4D05-9B18-8B8908607267}">
      <dgm:prSet/>
      <dgm:spPr/>
      <dgm:t>
        <a:bodyPr/>
        <a:lstStyle/>
        <a:p>
          <a:endParaRPr lang="ru-RU">
            <a:solidFill>
              <a:schemeClr val="tx2">
                <a:lumMod val="50000"/>
              </a:schemeClr>
            </a:solidFill>
          </a:endParaRPr>
        </a:p>
      </dgm:t>
    </dgm:pt>
    <dgm:pt modelId="{ED637A9C-4238-4486-A870-8675E13AED3B}">
      <dgm:prSet custT="1"/>
      <dgm:spPr>
        <a:gradFill flip="none" rotWithShape="1">
          <a:gsLst>
            <a:gs pos="0">
              <a:schemeClr val="accent5">
                <a:lumMod val="5000"/>
                <a:lumOff val="95000"/>
              </a:schemeClr>
            </a:gs>
            <a:gs pos="0">
              <a:schemeClr val="accent5">
                <a:lumMod val="60000"/>
                <a:lumOff val="40000"/>
              </a:schemeClr>
            </a:gs>
            <a:gs pos="0">
              <a:schemeClr val="accent5">
                <a:lumMod val="60000"/>
                <a:lumOff val="40000"/>
              </a:schemeClr>
            </a:gs>
            <a:gs pos="91000">
              <a:schemeClr val="bg2"/>
            </a:gs>
          </a:gsLst>
          <a:path path="circle">
            <a:fillToRect l="100000" t="100000"/>
          </a:path>
          <a:tileRect r="-100000" b="-100000"/>
        </a:gradFill>
        <a:scene3d>
          <a:camera prst="orthographicFront"/>
          <a:lightRig rig="flat" dir="t"/>
        </a:scene3d>
        <a:sp3d extrusionH="76200" prstMaterial="plastic">
          <a:bevelT w="120900" h="88900"/>
          <a:bevelB w="88900" h="31750" prst="angle"/>
          <a:extrusionClr>
            <a:schemeClr val="tx1"/>
          </a:extrusionClr>
        </a:sp3d>
      </dgm:spPr>
      <dgm:t>
        <a:bodyPr/>
        <a:lstStyle/>
        <a:p>
          <a:pPr algn="just"/>
          <a:r>
            <a:rPr lang="ru-RU" sz="900" b="1" dirty="0" smtClean="0">
              <a:solidFill>
                <a:schemeClr val="tx2">
                  <a:lumMod val="50000"/>
                </a:schemeClr>
              </a:solidFill>
              <a:latin typeface="+mn-lt"/>
              <a:cs typeface="Times New Roman" pitchFamily="18" charset="0"/>
            </a:rPr>
            <a:t>Управление государственными финансами Камчатского края </a:t>
          </a:r>
          <a:endParaRPr lang="ru-RU" sz="900" b="1" dirty="0">
            <a:solidFill>
              <a:schemeClr val="tx2">
                <a:lumMod val="50000"/>
              </a:schemeClr>
            </a:solidFill>
            <a:latin typeface="+mn-lt"/>
            <a:cs typeface="Times New Roman" pitchFamily="18" charset="0"/>
          </a:endParaRPr>
        </a:p>
      </dgm:t>
    </dgm:pt>
    <dgm:pt modelId="{FD60503F-906A-45CC-BF26-5FB7ECEBFB13}" type="parTrans" cxnId="{0910E6FA-6838-4521-A5C0-CF84B5B290F4}">
      <dgm:prSet/>
      <dgm:spPr/>
      <dgm:t>
        <a:bodyPr/>
        <a:lstStyle/>
        <a:p>
          <a:endParaRPr lang="ru-RU">
            <a:solidFill>
              <a:schemeClr val="tx2">
                <a:lumMod val="50000"/>
              </a:schemeClr>
            </a:solidFill>
          </a:endParaRPr>
        </a:p>
      </dgm:t>
    </dgm:pt>
    <dgm:pt modelId="{C394281A-D031-4C5B-A335-3506FCA43D1C}" type="sibTrans" cxnId="{0910E6FA-6838-4521-A5C0-CF84B5B290F4}">
      <dgm:prSet/>
      <dgm:spPr/>
      <dgm:t>
        <a:bodyPr/>
        <a:lstStyle/>
        <a:p>
          <a:endParaRPr lang="ru-RU">
            <a:solidFill>
              <a:schemeClr val="tx2">
                <a:lumMod val="50000"/>
              </a:schemeClr>
            </a:solidFill>
          </a:endParaRPr>
        </a:p>
      </dgm:t>
    </dgm:pt>
    <dgm:pt modelId="{FF1744CA-1909-42F9-BC46-57308B8D5FB2}">
      <dgm:prSet custT="1"/>
      <dgm:spPr>
        <a:gradFill flip="none" rotWithShape="1">
          <a:gsLst>
            <a:gs pos="0">
              <a:schemeClr val="accent5">
                <a:lumMod val="5000"/>
                <a:lumOff val="95000"/>
              </a:schemeClr>
            </a:gs>
            <a:gs pos="0">
              <a:schemeClr val="accent5">
                <a:lumMod val="60000"/>
                <a:lumOff val="40000"/>
              </a:schemeClr>
            </a:gs>
            <a:gs pos="0">
              <a:schemeClr val="accent5">
                <a:lumMod val="60000"/>
                <a:lumOff val="40000"/>
              </a:schemeClr>
            </a:gs>
            <a:gs pos="91000">
              <a:schemeClr val="bg2"/>
            </a:gs>
          </a:gsLst>
          <a:path path="circle">
            <a:fillToRect l="100000" t="100000"/>
          </a:path>
          <a:tileRect r="-100000" b="-100000"/>
        </a:gradFill>
        <a:scene3d>
          <a:camera prst="orthographicFront"/>
          <a:lightRig rig="flat" dir="t"/>
        </a:scene3d>
        <a:sp3d extrusionH="76200" prstMaterial="plastic">
          <a:bevelT w="120900" h="88900"/>
          <a:bevelB w="88900" h="31750" prst="angle"/>
          <a:extrusionClr>
            <a:schemeClr val="tx1"/>
          </a:extrusionClr>
        </a:sp3d>
      </dgm:spPr>
      <dgm:t>
        <a:bodyPr/>
        <a:lstStyle/>
        <a:p>
          <a:pPr algn="just"/>
          <a:r>
            <a:rPr lang="ru-RU" sz="900" b="1" dirty="0" smtClean="0">
              <a:solidFill>
                <a:schemeClr val="tx2">
                  <a:lumMod val="50000"/>
                </a:schemeClr>
              </a:solidFill>
              <a:latin typeface="+mn-lt"/>
              <a:cs typeface="Times New Roman" pitchFamily="18" charset="0"/>
            </a:rPr>
            <a:t>Совершенствование управления имуществом, находящимся в государственной собственности Камчатского края </a:t>
          </a:r>
          <a:endParaRPr lang="ru-RU" sz="900" b="1" dirty="0">
            <a:solidFill>
              <a:schemeClr val="tx2">
                <a:lumMod val="50000"/>
              </a:schemeClr>
            </a:solidFill>
            <a:latin typeface="+mn-lt"/>
            <a:cs typeface="Times New Roman" pitchFamily="18" charset="0"/>
          </a:endParaRPr>
        </a:p>
      </dgm:t>
    </dgm:pt>
    <dgm:pt modelId="{C97E35D2-F4BF-41DC-AE2C-2B845A86FC1E}" type="parTrans" cxnId="{576973C7-4A73-4BC9-B088-0D868A3EB95A}">
      <dgm:prSet/>
      <dgm:spPr/>
      <dgm:t>
        <a:bodyPr/>
        <a:lstStyle/>
        <a:p>
          <a:endParaRPr lang="ru-RU">
            <a:solidFill>
              <a:schemeClr val="tx2">
                <a:lumMod val="50000"/>
              </a:schemeClr>
            </a:solidFill>
          </a:endParaRPr>
        </a:p>
      </dgm:t>
    </dgm:pt>
    <dgm:pt modelId="{FCF91EC3-2F3F-4B9A-BA01-B1794D5BBB9D}" type="sibTrans" cxnId="{576973C7-4A73-4BC9-B088-0D868A3EB95A}">
      <dgm:prSet/>
      <dgm:spPr/>
      <dgm:t>
        <a:bodyPr/>
        <a:lstStyle/>
        <a:p>
          <a:endParaRPr lang="ru-RU">
            <a:solidFill>
              <a:schemeClr val="tx2">
                <a:lumMod val="50000"/>
              </a:schemeClr>
            </a:solidFill>
          </a:endParaRPr>
        </a:p>
      </dgm:t>
    </dgm:pt>
    <dgm:pt modelId="{5FB057EA-9A88-4EFE-A617-3B1FFA852A42}">
      <dgm:prSet custT="1"/>
      <dgm:spPr>
        <a:gradFill flip="none" rotWithShape="1">
          <a:gsLst>
            <a:gs pos="0">
              <a:schemeClr val="accent5">
                <a:lumMod val="5000"/>
                <a:lumOff val="95000"/>
              </a:schemeClr>
            </a:gs>
            <a:gs pos="0">
              <a:schemeClr val="accent5">
                <a:lumMod val="60000"/>
                <a:lumOff val="40000"/>
              </a:schemeClr>
            </a:gs>
            <a:gs pos="0">
              <a:schemeClr val="accent5">
                <a:lumMod val="60000"/>
                <a:lumOff val="40000"/>
              </a:schemeClr>
            </a:gs>
            <a:gs pos="91000">
              <a:schemeClr val="bg2"/>
            </a:gs>
          </a:gsLst>
          <a:path path="circle">
            <a:fillToRect l="100000" t="100000"/>
          </a:path>
          <a:tileRect r="-100000" b="-100000"/>
        </a:gradFill>
        <a:scene3d>
          <a:camera prst="orthographicFront"/>
          <a:lightRig rig="flat" dir="t"/>
        </a:scene3d>
        <a:sp3d extrusionH="76200" prstMaterial="plastic">
          <a:bevelT w="120900" h="88900"/>
          <a:bevelB w="88900" h="31750" prst="angle"/>
          <a:extrusionClr>
            <a:schemeClr val="tx1"/>
          </a:extrusionClr>
        </a:sp3d>
      </dgm:spPr>
      <dgm:t>
        <a:bodyPr/>
        <a:lstStyle/>
        <a:p>
          <a:pPr algn="just"/>
          <a:r>
            <a:rPr lang="ru-RU" sz="900" b="1" dirty="0" smtClean="0">
              <a:solidFill>
                <a:schemeClr val="tx2">
                  <a:lumMod val="50000"/>
                </a:schemeClr>
              </a:solidFill>
              <a:latin typeface="+mn-lt"/>
              <a:cs typeface="Times New Roman" pitchFamily="18" charset="0"/>
            </a:rPr>
            <a:t>Социальное и экономическое развитие территории с особым статусом «Корякский округ»</a:t>
          </a:r>
          <a:endParaRPr lang="ru-RU" sz="900" b="1" dirty="0">
            <a:solidFill>
              <a:schemeClr val="tx2">
                <a:lumMod val="50000"/>
              </a:schemeClr>
            </a:solidFill>
            <a:latin typeface="+mn-lt"/>
            <a:cs typeface="Times New Roman" pitchFamily="18" charset="0"/>
          </a:endParaRPr>
        </a:p>
      </dgm:t>
    </dgm:pt>
    <dgm:pt modelId="{A1ACF96E-6F27-4D34-8954-EADFD9819354}" type="parTrans" cxnId="{73ACD3FD-75B4-45F9-A85B-22ED6CDAE511}">
      <dgm:prSet/>
      <dgm:spPr/>
      <dgm:t>
        <a:bodyPr/>
        <a:lstStyle/>
        <a:p>
          <a:endParaRPr lang="ru-RU">
            <a:solidFill>
              <a:schemeClr val="tx2">
                <a:lumMod val="50000"/>
              </a:schemeClr>
            </a:solidFill>
          </a:endParaRPr>
        </a:p>
      </dgm:t>
    </dgm:pt>
    <dgm:pt modelId="{CA740034-49CD-46FB-B489-3F7D22C20FE2}" type="sibTrans" cxnId="{73ACD3FD-75B4-45F9-A85B-22ED6CDAE511}">
      <dgm:prSet/>
      <dgm:spPr/>
      <dgm:t>
        <a:bodyPr/>
        <a:lstStyle/>
        <a:p>
          <a:endParaRPr lang="ru-RU">
            <a:solidFill>
              <a:schemeClr val="tx2">
                <a:lumMod val="50000"/>
              </a:schemeClr>
            </a:solidFill>
          </a:endParaRPr>
        </a:p>
      </dgm:t>
    </dgm:pt>
    <dgm:pt modelId="{DD43D2DA-5512-4AB7-8826-E0009E4F9591}">
      <dgm:prSet custT="1"/>
      <dgm:spPr>
        <a:gradFill flip="none" rotWithShape="1">
          <a:gsLst>
            <a:gs pos="0">
              <a:schemeClr val="accent5">
                <a:lumMod val="5000"/>
                <a:lumOff val="95000"/>
              </a:schemeClr>
            </a:gs>
            <a:gs pos="0">
              <a:schemeClr val="accent5">
                <a:lumMod val="60000"/>
                <a:lumOff val="40000"/>
              </a:schemeClr>
            </a:gs>
            <a:gs pos="0">
              <a:schemeClr val="accent5">
                <a:lumMod val="60000"/>
                <a:lumOff val="40000"/>
              </a:schemeClr>
            </a:gs>
            <a:gs pos="91000">
              <a:schemeClr val="bg2"/>
            </a:gs>
          </a:gsLst>
          <a:path path="circle">
            <a:fillToRect l="100000" t="100000"/>
          </a:path>
          <a:tileRect r="-100000" b="-100000"/>
        </a:gradFill>
        <a:scene3d>
          <a:camera prst="orthographicFront"/>
          <a:lightRig rig="flat" dir="t"/>
        </a:scene3d>
        <a:sp3d extrusionH="76200" prstMaterial="plastic">
          <a:bevelT w="120900" h="88900"/>
          <a:bevelB w="88900" h="31750" prst="angle"/>
          <a:extrusionClr>
            <a:schemeClr val="tx1"/>
          </a:extrusionClr>
        </a:sp3d>
      </dgm:spPr>
      <dgm:t>
        <a:bodyPr/>
        <a:lstStyle/>
        <a:p>
          <a:pPr algn="just"/>
          <a:r>
            <a:rPr lang="ru-RU" sz="900" b="1" dirty="0" smtClean="0">
              <a:solidFill>
                <a:schemeClr val="tx2">
                  <a:lumMod val="50000"/>
                </a:schemeClr>
              </a:solidFill>
              <a:latin typeface="+mn-lt"/>
              <a:cs typeface="Times New Roman" pitchFamily="18" charset="0"/>
            </a:rPr>
            <a:t>Семья и дети Камчатки</a:t>
          </a:r>
          <a:endParaRPr lang="ru-RU" sz="900" b="1" dirty="0">
            <a:solidFill>
              <a:schemeClr val="tx2">
                <a:lumMod val="50000"/>
              </a:schemeClr>
            </a:solidFill>
            <a:latin typeface="+mn-lt"/>
            <a:cs typeface="Times New Roman" pitchFamily="18" charset="0"/>
          </a:endParaRPr>
        </a:p>
      </dgm:t>
    </dgm:pt>
    <dgm:pt modelId="{4E1B8EB8-8DEE-41F7-B709-7A26CF4CBFDE}" type="parTrans" cxnId="{03B486C4-9BE2-4898-89C5-98BADAADDC2D}">
      <dgm:prSet/>
      <dgm:spPr/>
      <dgm:t>
        <a:bodyPr/>
        <a:lstStyle/>
        <a:p>
          <a:endParaRPr lang="ru-RU">
            <a:solidFill>
              <a:schemeClr val="tx2">
                <a:lumMod val="50000"/>
              </a:schemeClr>
            </a:solidFill>
          </a:endParaRPr>
        </a:p>
      </dgm:t>
    </dgm:pt>
    <dgm:pt modelId="{0A3D0F0E-11A9-401B-9C95-00C7489D5011}" type="sibTrans" cxnId="{03B486C4-9BE2-4898-89C5-98BADAADDC2D}">
      <dgm:prSet/>
      <dgm:spPr/>
      <dgm:t>
        <a:bodyPr/>
        <a:lstStyle/>
        <a:p>
          <a:endParaRPr lang="ru-RU">
            <a:solidFill>
              <a:schemeClr val="tx2">
                <a:lumMod val="50000"/>
              </a:schemeClr>
            </a:solidFill>
          </a:endParaRPr>
        </a:p>
      </dgm:t>
    </dgm:pt>
    <dgm:pt modelId="{8ACE511E-E81D-485E-8B6E-90474A13BE6A}">
      <dgm:prSet custT="1"/>
      <dgm:spPr>
        <a:gradFill flip="none" rotWithShape="1">
          <a:gsLst>
            <a:gs pos="0">
              <a:schemeClr val="accent5">
                <a:lumMod val="5000"/>
                <a:lumOff val="95000"/>
              </a:schemeClr>
            </a:gs>
            <a:gs pos="0">
              <a:schemeClr val="accent5">
                <a:lumMod val="60000"/>
                <a:lumOff val="40000"/>
              </a:schemeClr>
            </a:gs>
            <a:gs pos="0">
              <a:schemeClr val="accent5">
                <a:lumMod val="60000"/>
                <a:lumOff val="40000"/>
              </a:schemeClr>
            </a:gs>
            <a:gs pos="91000">
              <a:schemeClr val="bg2"/>
            </a:gs>
          </a:gsLst>
          <a:path path="circle">
            <a:fillToRect l="100000" t="100000"/>
          </a:path>
          <a:tileRect r="-100000" b="-100000"/>
        </a:gradFill>
        <a:scene3d>
          <a:camera prst="orthographicFront"/>
          <a:lightRig rig="flat" dir="t"/>
        </a:scene3d>
        <a:sp3d extrusionH="76200" prstMaterial="plastic">
          <a:bevelT w="120900" h="88900"/>
          <a:bevelB w="88900" h="31750" prst="angle"/>
          <a:extrusionClr>
            <a:schemeClr val="tx1"/>
          </a:extrusionClr>
        </a:sp3d>
      </dgm:spPr>
      <dgm:t>
        <a:bodyPr/>
        <a:lstStyle/>
        <a:p>
          <a:pPr algn="just"/>
          <a:r>
            <a:rPr lang="ru-RU" sz="900" b="1" dirty="0" smtClean="0">
              <a:solidFill>
                <a:schemeClr val="tx2">
                  <a:lumMod val="50000"/>
                </a:schemeClr>
              </a:solidFill>
              <a:latin typeface="+mn-lt"/>
              <a:cs typeface="Times New Roman" pitchFamily="18" charset="0"/>
            </a:rPr>
            <a:t>Развитие лесного хозяйства, охрана  и воспроизводство  животного мира на территории Камчатского края</a:t>
          </a:r>
          <a:endParaRPr lang="ru-RU" sz="900" b="1" dirty="0">
            <a:solidFill>
              <a:schemeClr val="tx2">
                <a:lumMod val="50000"/>
              </a:schemeClr>
            </a:solidFill>
            <a:latin typeface="+mn-lt"/>
            <a:cs typeface="Times New Roman" pitchFamily="18" charset="0"/>
          </a:endParaRPr>
        </a:p>
      </dgm:t>
    </dgm:pt>
    <dgm:pt modelId="{735DEC41-3AD0-4512-9370-F2AF571548AA}" type="parTrans" cxnId="{0F0719C7-B50E-42A4-8733-027676129F53}">
      <dgm:prSet/>
      <dgm:spPr/>
      <dgm:t>
        <a:bodyPr/>
        <a:lstStyle/>
        <a:p>
          <a:endParaRPr lang="ru-RU">
            <a:solidFill>
              <a:schemeClr val="tx2">
                <a:lumMod val="50000"/>
              </a:schemeClr>
            </a:solidFill>
          </a:endParaRPr>
        </a:p>
      </dgm:t>
    </dgm:pt>
    <dgm:pt modelId="{357C166B-B978-4287-A5AC-DD35C9BFB8C7}" type="sibTrans" cxnId="{0F0719C7-B50E-42A4-8733-027676129F53}">
      <dgm:prSet/>
      <dgm:spPr/>
      <dgm:t>
        <a:bodyPr/>
        <a:lstStyle/>
        <a:p>
          <a:endParaRPr lang="ru-RU">
            <a:solidFill>
              <a:schemeClr val="tx2">
                <a:lumMod val="50000"/>
              </a:schemeClr>
            </a:solidFill>
          </a:endParaRPr>
        </a:p>
      </dgm:t>
    </dgm:pt>
    <dgm:pt modelId="{195D667E-3F29-4D3E-B679-05C54CB0967C}" type="pres">
      <dgm:prSet presAssocID="{C086A1B6-826D-4701-910E-0D96CD91192F}" presName="linearFlow" presStyleCnt="0">
        <dgm:presLayoutVars>
          <dgm:dir/>
          <dgm:resizeHandles val="exact"/>
        </dgm:presLayoutVars>
      </dgm:prSet>
      <dgm:spPr/>
      <dgm:t>
        <a:bodyPr/>
        <a:lstStyle/>
        <a:p>
          <a:endParaRPr lang="ru-RU"/>
        </a:p>
      </dgm:t>
    </dgm:pt>
    <dgm:pt modelId="{1D8B76B1-3BDF-4668-B287-6827882E3F13}" type="pres">
      <dgm:prSet presAssocID="{C8856280-1D81-41A3-9BBD-81ABD530BC19}" presName="composite" presStyleCnt="0"/>
      <dgm:spPr/>
      <dgm:t>
        <a:bodyPr/>
        <a:lstStyle/>
        <a:p>
          <a:endParaRPr lang="ru-RU"/>
        </a:p>
      </dgm:t>
    </dgm:pt>
    <dgm:pt modelId="{E06D01D4-25D4-42F3-9DD1-308D93B6A58C}" type="pres">
      <dgm:prSet presAssocID="{C8856280-1D81-41A3-9BBD-81ABD530BC19}" presName="imgShp" presStyleLbl="fgImgPlace1" presStyleIdx="0" presStyleCnt="11" custLinFactNeighborX="1437" custLinFactNeighborY="-2155"/>
      <dgm:spPr>
        <a:blipFill>
          <a:blip xmlns:r="http://schemas.openxmlformats.org/officeDocument/2006/relationships" r:embed="rId1">
            <a:duotone>
              <a:prstClr val="black"/>
              <a:schemeClr val="accent5">
                <a:tint val="45000"/>
                <a:satMod val="400000"/>
              </a:schemeClr>
            </a:duotone>
          </a:blip>
          <a:srcRect/>
          <a:stretch>
            <a:fillRect l="-25000" r="-25000"/>
          </a:stretch>
        </a:blipFill>
      </dgm:spPr>
      <dgm:t>
        <a:bodyPr/>
        <a:lstStyle/>
        <a:p>
          <a:endParaRPr lang="ru-RU"/>
        </a:p>
      </dgm:t>
    </dgm:pt>
    <dgm:pt modelId="{B20DA57C-872C-49E3-BC6A-61B060E57EAA}" type="pres">
      <dgm:prSet presAssocID="{C8856280-1D81-41A3-9BBD-81ABD530BC19}" presName="txShp" presStyleLbl="node1" presStyleIdx="0" presStyleCnt="11" custLinFactNeighborX="-902" custLinFactNeighborY="2039">
        <dgm:presLayoutVars>
          <dgm:bulletEnabled val="1"/>
        </dgm:presLayoutVars>
      </dgm:prSet>
      <dgm:spPr/>
      <dgm:t>
        <a:bodyPr/>
        <a:lstStyle/>
        <a:p>
          <a:endParaRPr lang="ru-RU"/>
        </a:p>
      </dgm:t>
    </dgm:pt>
    <dgm:pt modelId="{7D50076F-FEC1-4EBD-8326-6F28B1E059CB}" type="pres">
      <dgm:prSet presAssocID="{E1DAF816-8EDB-4982-A760-C617E633F49C}" presName="spacing" presStyleCnt="0"/>
      <dgm:spPr/>
      <dgm:t>
        <a:bodyPr/>
        <a:lstStyle/>
        <a:p>
          <a:endParaRPr lang="ru-RU"/>
        </a:p>
      </dgm:t>
    </dgm:pt>
    <dgm:pt modelId="{689AC2E9-BB6C-4BA3-BA6F-660ED8DD29B2}" type="pres">
      <dgm:prSet presAssocID="{1AA04900-FCD0-49C4-8BB5-568D02CDF5BC}" presName="composite" presStyleCnt="0"/>
      <dgm:spPr/>
      <dgm:t>
        <a:bodyPr/>
        <a:lstStyle/>
        <a:p>
          <a:endParaRPr lang="ru-RU"/>
        </a:p>
      </dgm:t>
    </dgm:pt>
    <dgm:pt modelId="{0A4CE8F0-9C9E-46B7-B14D-AFDFBE87120C}" type="pres">
      <dgm:prSet presAssocID="{1AA04900-FCD0-49C4-8BB5-568D02CDF5BC}" presName="imgShp" presStyleLbl="fgImgPlace1" presStyleIdx="1" presStyleCnt="11"/>
      <dgm:spPr>
        <a:blipFill>
          <a:blip xmlns:r="http://schemas.openxmlformats.org/officeDocument/2006/relationships" r:embed="rId2"/>
          <a:srcRect/>
          <a:stretch>
            <a:fillRect l="-17000" r="-17000"/>
          </a:stretch>
        </a:blipFill>
      </dgm:spPr>
      <dgm:t>
        <a:bodyPr/>
        <a:lstStyle/>
        <a:p>
          <a:endParaRPr lang="ru-RU"/>
        </a:p>
      </dgm:t>
    </dgm:pt>
    <dgm:pt modelId="{64AD0C67-C7C0-4FED-A6F1-F54FEAB4EE51}" type="pres">
      <dgm:prSet presAssocID="{1AA04900-FCD0-49C4-8BB5-568D02CDF5BC}" presName="txShp" presStyleLbl="node1" presStyleIdx="1" presStyleCnt="11">
        <dgm:presLayoutVars>
          <dgm:bulletEnabled val="1"/>
        </dgm:presLayoutVars>
      </dgm:prSet>
      <dgm:spPr/>
      <dgm:t>
        <a:bodyPr/>
        <a:lstStyle/>
        <a:p>
          <a:endParaRPr lang="ru-RU"/>
        </a:p>
      </dgm:t>
    </dgm:pt>
    <dgm:pt modelId="{9F238801-5BC4-4BEE-B677-213F7F3D3C7C}" type="pres">
      <dgm:prSet presAssocID="{9E762261-8253-4926-A586-F6F0C981091E}" presName="spacing" presStyleCnt="0"/>
      <dgm:spPr/>
      <dgm:t>
        <a:bodyPr/>
        <a:lstStyle/>
        <a:p>
          <a:endParaRPr lang="ru-RU"/>
        </a:p>
      </dgm:t>
    </dgm:pt>
    <dgm:pt modelId="{E5B59E9E-D442-4963-92F3-CB1327FF8A36}" type="pres">
      <dgm:prSet presAssocID="{DCF4E67A-DC59-42C7-9C49-C371F344AA84}" presName="composite" presStyleCnt="0"/>
      <dgm:spPr/>
      <dgm:t>
        <a:bodyPr/>
        <a:lstStyle/>
        <a:p>
          <a:endParaRPr lang="ru-RU"/>
        </a:p>
      </dgm:t>
    </dgm:pt>
    <dgm:pt modelId="{FB53971F-5B32-4678-A4E5-50C179A6A2E9}" type="pres">
      <dgm:prSet presAssocID="{DCF4E67A-DC59-42C7-9C49-C371F344AA84}" presName="imgShp" presStyleLbl="fgImgPlace1" presStyleIdx="2" presStyleCnt="11"/>
      <dgm:spPr>
        <a:blipFill>
          <a:blip xmlns:r="http://schemas.openxmlformats.org/officeDocument/2006/relationships" r:embed="rId3"/>
          <a:srcRect/>
          <a:stretch>
            <a:fillRect l="-39000" r="-39000"/>
          </a:stretch>
        </a:blipFill>
      </dgm:spPr>
      <dgm:t>
        <a:bodyPr/>
        <a:lstStyle/>
        <a:p>
          <a:endParaRPr lang="ru-RU"/>
        </a:p>
      </dgm:t>
    </dgm:pt>
    <dgm:pt modelId="{076E7797-793B-41B4-9CDD-7534D325B2BB}" type="pres">
      <dgm:prSet presAssocID="{DCF4E67A-DC59-42C7-9C49-C371F344AA84}" presName="txShp" presStyleLbl="node1" presStyleIdx="2" presStyleCnt="11">
        <dgm:presLayoutVars>
          <dgm:bulletEnabled val="1"/>
        </dgm:presLayoutVars>
      </dgm:prSet>
      <dgm:spPr/>
      <dgm:t>
        <a:bodyPr/>
        <a:lstStyle/>
        <a:p>
          <a:endParaRPr lang="ru-RU"/>
        </a:p>
      </dgm:t>
    </dgm:pt>
    <dgm:pt modelId="{419270C7-5EAF-4C98-B22B-5BFFE5E32F52}" type="pres">
      <dgm:prSet presAssocID="{6131B212-470D-4277-BB5C-F40D6728F685}" presName="spacing" presStyleCnt="0"/>
      <dgm:spPr/>
      <dgm:t>
        <a:bodyPr/>
        <a:lstStyle/>
        <a:p>
          <a:endParaRPr lang="ru-RU"/>
        </a:p>
      </dgm:t>
    </dgm:pt>
    <dgm:pt modelId="{95593D45-BB19-4C25-B7D3-4B54F316AB98}" type="pres">
      <dgm:prSet presAssocID="{F4867543-0C65-4D82-9959-55A1E465DBD4}" presName="composite" presStyleCnt="0"/>
      <dgm:spPr/>
      <dgm:t>
        <a:bodyPr/>
        <a:lstStyle/>
        <a:p>
          <a:endParaRPr lang="ru-RU"/>
        </a:p>
      </dgm:t>
    </dgm:pt>
    <dgm:pt modelId="{49F217FD-6F4E-4BE6-A672-56841F00B1E7}" type="pres">
      <dgm:prSet presAssocID="{F4867543-0C65-4D82-9959-55A1E465DBD4}" presName="imgShp" presStyleLbl="fgImgPlace1" presStyleIdx="3" presStyleCnt="11"/>
      <dgm:spPr>
        <a:blipFill dpi="0" rotWithShape="1">
          <a:blip xmlns:r="http://schemas.openxmlformats.org/officeDocument/2006/relationships" r:embed="rId4">
            <a:lum bright="3000"/>
          </a:blip>
          <a:srcRect/>
          <a:stretch>
            <a:fillRect l="-39000" t="2000" r="-39000"/>
          </a:stretch>
        </a:blipFill>
      </dgm:spPr>
      <dgm:t>
        <a:bodyPr/>
        <a:lstStyle/>
        <a:p>
          <a:endParaRPr lang="ru-RU"/>
        </a:p>
      </dgm:t>
    </dgm:pt>
    <dgm:pt modelId="{48089F6A-401B-4252-BFF4-6EBA78A88D1A}" type="pres">
      <dgm:prSet presAssocID="{F4867543-0C65-4D82-9959-55A1E465DBD4}" presName="txShp" presStyleLbl="node1" presStyleIdx="3" presStyleCnt="11">
        <dgm:presLayoutVars>
          <dgm:bulletEnabled val="1"/>
        </dgm:presLayoutVars>
      </dgm:prSet>
      <dgm:spPr/>
      <dgm:t>
        <a:bodyPr/>
        <a:lstStyle/>
        <a:p>
          <a:endParaRPr lang="ru-RU"/>
        </a:p>
      </dgm:t>
    </dgm:pt>
    <dgm:pt modelId="{4A934A2E-5920-4162-8DFB-8EB5787DB76D}" type="pres">
      <dgm:prSet presAssocID="{4F2135A8-9A0A-4BF2-A3F6-373C204335ED}" presName="spacing" presStyleCnt="0"/>
      <dgm:spPr/>
      <dgm:t>
        <a:bodyPr/>
        <a:lstStyle/>
        <a:p>
          <a:endParaRPr lang="ru-RU"/>
        </a:p>
      </dgm:t>
    </dgm:pt>
    <dgm:pt modelId="{96BB7360-FA2A-44EC-87ED-B43F0DB96B46}" type="pres">
      <dgm:prSet presAssocID="{066B0093-10BB-457D-82CC-87A34AA1EC0F}" presName="composite" presStyleCnt="0"/>
      <dgm:spPr/>
      <dgm:t>
        <a:bodyPr/>
        <a:lstStyle/>
        <a:p>
          <a:endParaRPr lang="ru-RU"/>
        </a:p>
      </dgm:t>
    </dgm:pt>
    <dgm:pt modelId="{79B23764-8F26-4320-973A-72C6179BCD64}" type="pres">
      <dgm:prSet presAssocID="{066B0093-10BB-457D-82CC-87A34AA1EC0F}" presName="imgShp" presStyleLbl="fgImgPlace1" presStyleIdx="4" presStyleCnt="11"/>
      <dgm:spPr>
        <a:blipFill>
          <a:blip xmlns:r="http://schemas.openxmlformats.org/officeDocument/2006/relationships" r:embed="rId5"/>
          <a:srcRect/>
          <a:stretch>
            <a:fillRect/>
          </a:stretch>
        </a:blipFill>
      </dgm:spPr>
      <dgm:t>
        <a:bodyPr/>
        <a:lstStyle/>
        <a:p>
          <a:endParaRPr lang="ru-RU"/>
        </a:p>
      </dgm:t>
    </dgm:pt>
    <dgm:pt modelId="{D3BDDB4C-9F9E-4CA2-9B32-CD6CB58D4E57}" type="pres">
      <dgm:prSet presAssocID="{066B0093-10BB-457D-82CC-87A34AA1EC0F}" presName="txShp" presStyleLbl="node1" presStyleIdx="4" presStyleCnt="11" custScaleY="128098">
        <dgm:presLayoutVars>
          <dgm:bulletEnabled val="1"/>
        </dgm:presLayoutVars>
      </dgm:prSet>
      <dgm:spPr/>
      <dgm:t>
        <a:bodyPr/>
        <a:lstStyle/>
        <a:p>
          <a:endParaRPr lang="ru-RU"/>
        </a:p>
      </dgm:t>
    </dgm:pt>
    <dgm:pt modelId="{E09814FA-F1A2-4E05-8709-5D9235F06FD2}" type="pres">
      <dgm:prSet presAssocID="{EDAB1C3C-8D90-473A-BD7A-49C9CA98B5F8}" presName="spacing" presStyleCnt="0"/>
      <dgm:spPr/>
      <dgm:t>
        <a:bodyPr/>
        <a:lstStyle/>
        <a:p>
          <a:endParaRPr lang="ru-RU"/>
        </a:p>
      </dgm:t>
    </dgm:pt>
    <dgm:pt modelId="{A3ACE04E-7817-4CA6-8B48-136567A75C40}" type="pres">
      <dgm:prSet presAssocID="{DD43D2DA-5512-4AB7-8826-E0009E4F9591}" presName="composite" presStyleCnt="0"/>
      <dgm:spPr/>
      <dgm:t>
        <a:bodyPr/>
        <a:lstStyle/>
        <a:p>
          <a:endParaRPr lang="ru-RU"/>
        </a:p>
      </dgm:t>
    </dgm:pt>
    <dgm:pt modelId="{B730E02B-BED0-4694-AA92-9A9D6AAE988A}" type="pres">
      <dgm:prSet presAssocID="{DD43D2DA-5512-4AB7-8826-E0009E4F9591}" presName="imgShp" presStyleLbl="fgImgPlace1" presStyleIdx="5" presStyleCnt="11"/>
      <dgm:spPr>
        <a:blipFill dpi="0" rotWithShape="1">
          <a:blip xmlns:r="http://schemas.openxmlformats.org/officeDocument/2006/relationships" r:embed="rId6"/>
          <a:srcRect/>
          <a:stretch>
            <a:fillRect l="-25000" t="-10000" r="-20000" b="-10000"/>
          </a:stretch>
        </a:blipFill>
      </dgm:spPr>
      <dgm:t>
        <a:bodyPr/>
        <a:lstStyle/>
        <a:p>
          <a:endParaRPr lang="ru-RU"/>
        </a:p>
      </dgm:t>
    </dgm:pt>
    <dgm:pt modelId="{49802552-A6D0-44A5-94FC-F4AB1D843778}" type="pres">
      <dgm:prSet presAssocID="{DD43D2DA-5512-4AB7-8826-E0009E4F9591}" presName="txShp" presStyleLbl="node1" presStyleIdx="5" presStyleCnt="11" custScaleY="91090">
        <dgm:presLayoutVars>
          <dgm:bulletEnabled val="1"/>
        </dgm:presLayoutVars>
      </dgm:prSet>
      <dgm:spPr/>
      <dgm:t>
        <a:bodyPr/>
        <a:lstStyle/>
        <a:p>
          <a:endParaRPr lang="ru-RU"/>
        </a:p>
      </dgm:t>
    </dgm:pt>
    <dgm:pt modelId="{99B8F225-790E-449E-84FB-D428E57F8F5D}" type="pres">
      <dgm:prSet presAssocID="{0A3D0F0E-11A9-401B-9C95-00C7489D5011}" presName="spacing" presStyleCnt="0"/>
      <dgm:spPr/>
      <dgm:t>
        <a:bodyPr/>
        <a:lstStyle/>
        <a:p>
          <a:endParaRPr lang="ru-RU"/>
        </a:p>
      </dgm:t>
    </dgm:pt>
    <dgm:pt modelId="{CBB1CF5E-CBDC-4BC8-B21F-F643E2C7D94B}" type="pres">
      <dgm:prSet presAssocID="{27F61888-D31F-4D16-BFEF-C4AE25521BD5}" presName="composite" presStyleCnt="0"/>
      <dgm:spPr/>
      <dgm:t>
        <a:bodyPr/>
        <a:lstStyle/>
        <a:p>
          <a:endParaRPr lang="ru-RU"/>
        </a:p>
      </dgm:t>
    </dgm:pt>
    <dgm:pt modelId="{A4C28CAD-D650-4E0C-8A95-8B1544FE43B4}" type="pres">
      <dgm:prSet presAssocID="{27F61888-D31F-4D16-BFEF-C4AE25521BD5}" presName="imgShp" presStyleLbl="fgImgPlace1" presStyleIdx="6" presStyleCnt="11"/>
      <dgm:spPr>
        <a:blipFill dpi="0" rotWithShape="1">
          <a:blip xmlns:r="http://schemas.openxmlformats.org/officeDocument/2006/relationships" r:embed="rId7"/>
          <a:srcRect/>
          <a:stretch>
            <a:fillRect/>
          </a:stretch>
        </a:blipFill>
      </dgm:spPr>
      <dgm:t>
        <a:bodyPr/>
        <a:lstStyle/>
        <a:p>
          <a:endParaRPr lang="ru-RU"/>
        </a:p>
      </dgm:t>
    </dgm:pt>
    <dgm:pt modelId="{800EFE0E-3B1D-44F0-9FEB-EAE10B7AB98C}" type="pres">
      <dgm:prSet presAssocID="{27F61888-D31F-4D16-BFEF-C4AE25521BD5}" presName="txShp" presStyleLbl="node1" presStyleIdx="6" presStyleCnt="11">
        <dgm:presLayoutVars>
          <dgm:bulletEnabled val="1"/>
        </dgm:presLayoutVars>
      </dgm:prSet>
      <dgm:spPr/>
      <dgm:t>
        <a:bodyPr/>
        <a:lstStyle/>
        <a:p>
          <a:endParaRPr lang="ru-RU"/>
        </a:p>
      </dgm:t>
    </dgm:pt>
    <dgm:pt modelId="{B4D27852-E198-4F91-B38D-F41CDD52E4C4}" type="pres">
      <dgm:prSet presAssocID="{1B8ADE82-370A-485A-B6F3-49FDD867322D}" presName="spacing" presStyleCnt="0"/>
      <dgm:spPr/>
      <dgm:t>
        <a:bodyPr/>
        <a:lstStyle/>
        <a:p>
          <a:endParaRPr lang="ru-RU"/>
        </a:p>
      </dgm:t>
    </dgm:pt>
    <dgm:pt modelId="{4BEF4AA7-4772-42F8-8A68-9144F2571F62}" type="pres">
      <dgm:prSet presAssocID="{ED637A9C-4238-4486-A870-8675E13AED3B}" presName="composite" presStyleCnt="0"/>
      <dgm:spPr/>
      <dgm:t>
        <a:bodyPr/>
        <a:lstStyle/>
        <a:p>
          <a:endParaRPr lang="ru-RU"/>
        </a:p>
      </dgm:t>
    </dgm:pt>
    <dgm:pt modelId="{5B110B7C-EB43-4634-AC65-1F55EBAF4BF5}" type="pres">
      <dgm:prSet presAssocID="{ED637A9C-4238-4486-A870-8675E13AED3B}" presName="imgShp" presStyleLbl="fgImgPlace1" presStyleIdx="7" presStyleCnt="11"/>
      <dgm:spPr>
        <a:blipFill dpi="0" rotWithShape="1">
          <a:blip xmlns:r="http://schemas.openxmlformats.org/officeDocument/2006/relationships" r:embed="rId8"/>
          <a:srcRect/>
          <a:stretch>
            <a:fillRect/>
          </a:stretch>
        </a:blipFill>
      </dgm:spPr>
      <dgm:t>
        <a:bodyPr/>
        <a:lstStyle/>
        <a:p>
          <a:endParaRPr lang="ru-RU"/>
        </a:p>
      </dgm:t>
    </dgm:pt>
    <dgm:pt modelId="{7FFFAED3-1F0F-4CBF-83D3-86DA49C033F5}" type="pres">
      <dgm:prSet presAssocID="{ED637A9C-4238-4486-A870-8675E13AED3B}" presName="txShp" presStyleLbl="node1" presStyleIdx="7" presStyleCnt="11">
        <dgm:presLayoutVars>
          <dgm:bulletEnabled val="1"/>
        </dgm:presLayoutVars>
      </dgm:prSet>
      <dgm:spPr/>
      <dgm:t>
        <a:bodyPr/>
        <a:lstStyle/>
        <a:p>
          <a:endParaRPr lang="ru-RU"/>
        </a:p>
      </dgm:t>
    </dgm:pt>
    <dgm:pt modelId="{87A4129E-F92A-43C8-800D-C379FCED6D3C}" type="pres">
      <dgm:prSet presAssocID="{C394281A-D031-4C5B-A335-3506FCA43D1C}" presName="spacing" presStyleCnt="0"/>
      <dgm:spPr/>
      <dgm:t>
        <a:bodyPr/>
        <a:lstStyle/>
        <a:p>
          <a:endParaRPr lang="ru-RU"/>
        </a:p>
      </dgm:t>
    </dgm:pt>
    <dgm:pt modelId="{60C95F04-EF5A-4E4E-ABFF-7121DA52CF2B}" type="pres">
      <dgm:prSet presAssocID="{FF1744CA-1909-42F9-BC46-57308B8D5FB2}" presName="composite" presStyleCnt="0"/>
      <dgm:spPr/>
      <dgm:t>
        <a:bodyPr/>
        <a:lstStyle/>
        <a:p>
          <a:endParaRPr lang="ru-RU"/>
        </a:p>
      </dgm:t>
    </dgm:pt>
    <dgm:pt modelId="{8EBC6F8C-CA13-4DFD-ABFB-5CE3D4A8224D}" type="pres">
      <dgm:prSet presAssocID="{FF1744CA-1909-42F9-BC46-57308B8D5FB2}" presName="imgShp" presStyleLbl="fgImgPlace1" presStyleIdx="8" presStyleCnt="11"/>
      <dgm:spPr>
        <a:blipFill dpi="0" rotWithShape="1">
          <a:blip xmlns:r="http://schemas.openxmlformats.org/officeDocument/2006/relationships" r:embed="rId9"/>
          <a:srcRect/>
          <a:stretch>
            <a:fillRect l="-5000" r="-5000" b="-5000"/>
          </a:stretch>
        </a:blipFill>
      </dgm:spPr>
      <dgm:t>
        <a:bodyPr/>
        <a:lstStyle/>
        <a:p>
          <a:endParaRPr lang="ru-RU"/>
        </a:p>
      </dgm:t>
    </dgm:pt>
    <dgm:pt modelId="{8FC5E191-32BE-4F85-BEC4-13DBDEF6271C}" type="pres">
      <dgm:prSet presAssocID="{FF1744CA-1909-42F9-BC46-57308B8D5FB2}" presName="txShp" presStyleLbl="node1" presStyleIdx="8" presStyleCnt="11">
        <dgm:presLayoutVars>
          <dgm:bulletEnabled val="1"/>
        </dgm:presLayoutVars>
      </dgm:prSet>
      <dgm:spPr/>
      <dgm:t>
        <a:bodyPr/>
        <a:lstStyle/>
        <a:p>
          <a:endParaRPr lang="ru-RU"/>
        </a:p>
      </dgm:t>
    </dgm:pt>
    <dgm:pt modelId="{CC4EC888-8FC8-455B-BFB7-59265443B37F}" type="pres">
      <dgm:prSet presAssocID="{FCF91EC3-2F3F-4B9A-BA01-B1794D5BBB9D}" presName="spacing" presStyleCnt="0"/>
      <dgm:spPr/>
      <dgm:t>
        <a:bodyPr/>
        <a:lstStyle/>
        <a:p>
          <a:endParaRPr lang="ru-RU"/>
        </a:p>
      </dgm:t>
    </dgm:pt>
    <dgm:pt modelId="{921408EF-9CF2-41A8-8A2F-A1ACA8064F0A}" type="pres">
      <dgm:prSet presAssocID="{5FB057EA-9A88-4EFE-A617-3B1FFA852A42}" presName="composite" presStyleCnt="0"/>
      <dgm:spPr/>
      <dgm:t>
        <a:bodyPr/>
        <a:lstStyle/>
        <a:p>
          <a:endParaRPr lang="ru-RU"/>
        </a:p>
      </dgm:t>
    </dgm:pt>
    <dgm:pt modelId="{F5642BBE-B3B6-481D-BCAF-A05986D3D1B4}" type="pres">
      <dgm:prSet presAssocID="{5FB057EA-9A88-4EFE-A617-3B1FFA852A42}" presName="imgShp" presStyleLbl="fgImgPlace1" presStyleIdx="9" presStyleCnt="11"/>
      <dgm:spPr>
        <a:blipFill dpi="0" rotWithShape="1">
          <a:blip xmlns:r="http://schemas.openxmlformats.org/officeDocument/2006/relationships" r:embed="rId10"/>
          <a:srcRect/>
          <a:stretch>
            <a:fillRect/>
          </a:stretch>
        </a:blipFill>
      </dgm:spPr>
      <dgm:t>
        <a:bodyPr/>
        <a:lstStyle/>
        <a:p>
          <a:endParaRPr lang="ru-RU"/>
        </a:p>
      </dgm:t>
    </dgm:pt>
    <dgm:pt modelId="{1773063D-1B03-4E56-B8A9-0DEFF2DD75B6}" type="pres">
      <dgm:prSet presAssocID="{5FB057EA-9A88-4EFE-A617-3B1FFA852A42}" presName="txShp" presStyleLbl="node1" presStyleIdx="9" presStyleCnt="11">
        <dgm:presLayoutVars>
          <dgm:bulletEnabled val="1"/>
        </dgm:presLayoutVars>
      </dgm:prSet>
      <dgm:spPr/>
      <dgm:t>
        <a:bodyPr/>
        <a:lstStyle/>
        <a:p>
          <a:endParaRPr lang="ru-RU"/>
        </a:p>
      </dgm:t>
    </dgm:pt>
    <dgm:pt modelId="{23F1495A-8EC5-431C-A016-1C307B34944A}" type="pres">
      <dgm:prSet presAssocID="{CA740034-49CD-46FB-B489-3F7D22C20FE2}" presName="spacing" presStyleCnt="0"/>
      <dgm:spPr/>
      <dgm:t>
        <a:bodyPr/>
        <a:lstStyle/>
        <a:p>
          <a:endParaRPr lang="ru-RU"/>
        </a:p>
      </dgm:t>
    </dgm:pt>
    <dgm:pt modelId="{2BB22C89-82FB-43BB-AC12-FA34539FF939}" type="pres">
      <dgm:prSet presAssocID="{8ACE511E-E81D-485E-8B6E-90474A13BE6A}" presName="composite" presStyleCnt="0"/>
      <dgm:spPr/>
      <dgm:t>
        <a:bodyPr/>
        <a:lstStyle/>
        <a:p>
          <a:endParaRPr lang="ru-RU"/>
        </a:p>
      </dgm:t>
    </dgm:pt>
    <dgm:pt modelId="{84B78939-1DD6-4EBD-B1C3-422C8BDB7E2F}" type="pres">
      <dgm:prSet presAssocID="{8ACE511E-E81D-485E-8B6E-90474A13BE6A}" presName="imgShp" presStyleLbl="fgImgPlace1" presStyleIdx="10" presStyleCnt="11"/>
      <dgm:spPr>
        <a:blipFill dpi="0" rotWithShape="1">
          <a:blip xmlns:r="http://schemas.openxmlformats.org/officeDocument/2006/relationships" r:embed="rId11"/>
          <a:srcRect/>
          <a:stretch>
            <a:fillRect l="-15000" r="-5000"/>
          </a:stretch>
        </a:blipFill>
      </dgm:spPr>
      <dgm:t>
        <a:bodyPr/>
        <a:lstStyle/>
        <a:p>
          <a:endParaRPr lang="ru-RU"/>
        </a:p>
      </dgm:t>
    </dgm:pt>
    <dgm:pt modelId="{EFFCAF00-4185-48D8-9F3F-6AF19F460C4E}" type="pres">
      <dgm:prSet presAssocID="{8ACE511E-E81D-485E-8B6E-90474A13BE6A}" presName="txShp" presStyleLbl="node1" presStyleIdx="10" presStyleCnt="11">
        <dgm:presLayoutVars>
          <dgm:bulletEnabled val="1"/>
        </dgm:presLayoutVars>
      </dgm:prSet>
      <dgm:spPr/>
      <dgm:t>
        <a:bodyPr/>
        <a:lstStyle/>
        <a:p>
          <a:endParaRPr lang="ru-RU"/>
        </a:p>
      </dgm:t>
    </dgm:pt>
  </dgm:ptLst>
  <dgm:cxnLst>
    <dgm:cxn modelId="{0910E6FA-6838-4521-A5C0-CF84B5B290F4}" srcId="{C086A1B6-826D-4701-910E-0D96CD91192F}" destId="{ED637A9C-4238-4486-A870-8675E13AED3B}" srcOrd="7" destOrd="0" parTransId="{FD60503F-906A-45CC-BF26-5FB7ECEBFB13}" sibTransId="{C394281A-D031-4C5B-A335-3506FCA43D1C}"/>
    <dgm:cxn modelId="{6C74C2BF-3428-4F56-9BAA-197A3EA0C2AA}" srcId="{C086A1B6-826D-4701-910E-0D96CD91192F}" destId="{DCF4E67A-DC59-42C7-9C49-C371F344AA84}" srcOrd="2" destOrd="0" parTransId="{77C7902F-B293-4288-8461-9A9221A9FF0A}" sibTransId="{6131B212-470D-4277-BB5C-F40D6728F685}"/>
    <dgm:cxn modelId="{29FD7328-1CEF-4C37-AE39-5605BCBDF6BA}" type="presOf" srcId="{5FB057EA-9A88-4EFE-A617-3B1FFA852A42}" destId="{1773063D-1B03-4E56-B8A9-0DEFF2DD75B6}" srcOrd="0" destOrd="0" presId="urn:microsoft.com/office/officeart/2005/8/layout/vList3"/>
    <dgm:cxn modelId="{04838B3D-5B81-426D-9961-2859D367AFD0}" type="presOf" srcId="{27F61888-D31F-4D16-BFEF-C4AE25521BD5}" destId="{800EFE0E-3B1D-44F0-9FEB-EAE10B7AB98C}" srcOrd="0" destOrd="0" presId="urn:microsoft.com/office/officeart/2005/8/layout/vList3"/>
    <dgm:cxn modelId="{A6FA12E2-38FD-4048-98DC-EA83C636D3DC}" type="presOf" srcId="{ED637A9C-4238-4486-A870-8675E13AED3B}" destId="{7FFFAED3-1F0F-4CBF-83D3-86DA49C033F5}" srcOrd="0" destOrd="0" presId="urn:microsoft.com/office/officeart/2005/8/layout/vList3"/>
    <dgm:cxn modelId="{76EACF04-85E5-4BBE-AF75-A56A34F1FCA0}" type="presOf" srcId="{F4867543-0C65-4D82-9959-55A1E465DBD4}" destId="{48089F6A-401B-4252-BFF4-6EBA78A88D1A}" srcOrd="0" destOrd="0" presId="urn:microsoft.com/office/officeart/2005/8/layout/vList3"/>
    <dgm:cxn modelId="{B5B8A0ED-93C2-4F09-B159-3539F51175C6}" type="presOf" srcId="{DD43D2DA-5512-4AB7-8826-E0009E4F9591}" destId="{49802552-A6D0-44A5-94FC-F4AB1D843778}" srcOrd="0" destOrd="0" presId="urn:microsoft.com/office/officeart/2005/8/layout/vList3"/>
    <dgm:cxn modelId="{369C53EE-1E66-480E-ABAD-83E06C707CEB}" type="presOf" srcId="{DCF4E67A-DC59-42C7-9C49-C371F344AA84}" destId="{076E7797-793B-41B4-9CDD-7534D325B2BB}" srcOrd="0" destOrd="0" presId="urn:microsoft.com/office/officeart/2005/8/layout/vList3"/>
    <dgm:cxn modelId="{95F4F9E7-6DB5-4244-9CF4-94815D792D74}" type="presOf" srcId="{C086A1B6-826D-4701-910E-0D96CD91192F}" destId="{195D667E-3F29-4D3E-B679-05C54CB0967C}" srcOrd="0" destOrd="0" presId="urn:microsoft.com/office/officeart/2005/8/layout/vList3"/>
    <dgm:cxn modelId="{71F30F26-14C9-4D1E-9B27-A2FA47F6560D}" srcId="{C086A1B6-826D-4701-910E-0D96CD91192F}" destId="{066B0093-10BB-457D-82CC-87A34AA1EC0F}" srcOrd="4" destOrd="0" parTransId="{00E282F9-10D0-4C1C-B2A1-5F8E9532ED69}" sibTransId="{EDAB1C3C-8D90-473A-BD7A-49C9CA98B5F8}"/>
    <dgm:cxn modelId="{D08F946A-3A9D-4DE4-8A43-A81004D74692}" srcId="{C086A1B6-826D-4701-910E-0D96CD91192F}" destId="{F4867543-0C65-4D82-9959-55A1E465DBD4}" srcOrd="3" destOrd="0" parTransId="{E216EB8D-F58C-4E4B-8385-96A375A6526F}" sibTransId="{4F2135A8-9A0A-4BF2-A3F6-373C204335ED}"/>
    <dgm:cxn modelId="{73ACD3FD-75B4-45F9-A85B-22ED6CDAE511}" srcId="{C086A1B6-826D-4701-910E-0D96CD91192F}" destId="{5FB057EA-9A88-4EFE-A617-3B1FFA852A42}" srcOrd="9" destOrd="0" parTransId="{A1ACF96E-6F27-4D34-8954-EADFD9819354}" sibTransId="{CA740034-49CD-46FB-B489-3F7D22C20FE2}"/>
    <dgm:cxn modelId="{576973C7-4A73-4BC9-B088-0D868A3EB95A}" srcId="{C086A1B6-826D-4701-910E-0D96CD91192F}" destId="{FF1744CA-1909-42F9-BC46-57308B8D5FB2}" srcOrd="8" destOrd="0" parTransId="{C97E35D2-F4BF-41DC-AE2C-2B845A86FC1E}" sibTransId="{FCF91EC3-2F3F-4B9A-BA01-B1794D5BBB9D}"/>
    <dgm:cxn modelId="{EEB6B9CD-80EC-4D05-9B18-8B8908607267}" srcId="{C086A1B6-826D-4701-910E-0D96CD91192F}" destId="{27F61888-D31F-4D16-BFEF-C4AE25521BD5}" srcOrd="6" destOrd="0" parTransId="{1180E865-CECF-4745-B593-38BFAE217D1F}" sibTransId="{1B8ADE82-370A-485A-B6F3-49FDD867322D}"/>
    <dgm:cxn modelId="{49CEEF3B-7606-4571-9CD6-5A931023FB1D}" srcId="{C086A1B6-826D-4701-910E-0D96CD91192F}" destId="{1AA04900-FCD0-49C4-8BB5-568D02CDF5BC}" srcOrd="1" destOrd="0" parTransId="{15453FF8-1722-4E17-BAB8-ED6DB66B04F5}" sibTransId="{9E762261-8253-4926-A586-F6F0C981091E}"/>
    <dgm:cxn modelId="{BDFDBF0A-A644-4FEB-88AB-9E735AE2D084}" srcId="{C086A1B6-826D-4701-910E-0D96CD91192F}" destId="{C8856280-1D81-41A3-9BBD-81ABD530BC19}" srcOrd="0" destOrd="0" parTransId="{B5B3A927-FDCC-4B96-9CB2-6BA119A255FB}" sibTransId="{E1DAF816-8EDB-4982-A760-C617E633F49C}"/>
    <dgm:cxn modelId="{03B486C4-9BE2-4898-89C5-98BADAADDC2D}" srcId="{C086A1B6-826D-4701-910E-0D96CD91192F}" destId="{DD43D2DA-5512-4AB7-8826-E0009E4F9591}" srcOrd="5" destOrd="0" parTransId="{4E1B8EB8-8DEE-41F7-B709-7A26CF4CBFDE}" sibTransId="{0A3D0F0E-11A9-401B-9C95-00C7489D5011}"/>
    <dgm:cxn modelId="{8AA060A1-6704-4141-B193-8D62F95BE710}" type="presOf" srcId="{8ACE511E-E81D-485E-8B6E-90474A13BE6A}" destId="{EFFCAF00-4185-48D8-9F3F-6AF19F460C4E}" srcOrd="0" destOrd="0" presId="urn:microsoft.com/office/officeart/2005/8/layout/vList3"/>
    <dgm:cxn modelId="{0F0719C7-B50E-42A4-8733-027676129F53}" srcId="{C086A1B6-826D-4701-910E-0D96CD91192F}" destId="{8ACE511E-E81D-485E-8B6E-90474A13BE6A}" srcOrd="10" destOrd="0" parTransId="{735DEC41-3AD0-4512-9370-F2AF571548AA}" sibTransId="{357C166B-B978-4287-A5AC-DD35C9BFB8C7}"/>
    <dgm:cxn modelId="{E8290F02-1DEE-4ECA-900D-75D799C9ADB0}" type="presOf" srcId="{066B0093-10BB-457D-82CC-87A34AA1EC0F}" destId="{D3BDDB4C-9F9E-4CA2-9B32-CD6CB58D4E57}" srcOrd="0" destOrd="0" presId="urn:microsoft.com/office/officeart/2005/8/layout/vList3"/>
    <dgm:cxn modelId="{B44F2CB1-2EFF-49A2-B678-CD9832653D27}" type="presOf" srcId="{1AA04900-FCD0-49C4-8BB5-568D02CDF5BC}" destId="{64AD0C67-C7C0-4FED-A6F1-F54FEAB4EE51}" srcOrd="0" destOrd="0" presId="urn:microsoft.com/office/officeart/2005/8/layout/vList3"/>
    <dgm:cxn modelId="{04A97EA3-A80D-46F3-ABF5-D40FA269A89C}" type="presOf" srcId="{FF1744CA-1909-42F9-BC46-57308B8D5FB2}" destId="{8FC5E191-32BE-4F85-BEC4-13DBDEF6271C}" srcOrd="0" destOrd="0" presId="urn:microsoft.com/office/officeart/2005/8/layout/vList3"/>
    <dgm:cxn modelId="{7EC7084F-45D4-4758-8247-65454B89B916}" type="presOf" srcId="{C8856280-1D81-41A3-9BBD-81ABD530BC19}" destId="{B20DA57C-872C-49E3-BC6A-61B060E57EAA}" srcOrd="0" destOrd="0" presId="urn:microsoft.com/office/officeart/2005/8/layout/vList3"/>
    <dgm:cxn modelId="{F9E69FF5-6746-40C0-9D5E-71A7D9F33D4C}" type="presParOf" srcId="{195D667E-3F29-4D3E-B679-05C54CB0967C}" destId="{1D8B76B1-3BDF-4668-B287-6827882E3F13}" srcOrd="0" destOrd="0" presId="urn:microsoft.com/office/officeart/2005/8/layout/vList3"/>
    <dgm:cxn modelId="{F7478A5A-E92E-4C6B-978E-59617A273E76}" type="presParOf" srcId="{1D8B76B1-3BDF-4668-B287-6827882E3F13}" destId="{E06D01D4-25D4-42F3-9DD1-308D93B6A58C}" srcOrd="0" destOrd="0" presId="urn:microsoft.com/office/officeart/2005/8/layout/vList3"/>
    <dgm:cxn modelId="{010D41FB-27FB-4438-BAF6-C90C6B2573F4}" type="presParOf" srcId="{1D8B76B1-3BDF-4668-B287-6827882E3F13}" destId="{B20DA57C-872C-49E3-BC6A-61B060E57EAA}" srcOrd="1" destOrd="0" presId="urn:microsoft.com/office/officeart/2005/8/layout/vList3"/>
    <dgm:cxn modelId="{C62C7BF9-C05F-47C5-A7D4-0247EF19B47B}" type="presParOf" srcId="{195D667E-3F29-4D3E-B679-05C54CB0967C}" destId="{7D50076F-FEC1-4EBD-8326-6F28B1E059CB}" srcOrd="1" destOrd="0" presId="urn:microsoft.com/office/officeart/2005/8/layout/vList3"/>
    <dgm:cxn modelId="{85F86317-05ED-481C-8DB2-199825CE584C}" type="presParOf" srcId="{195D667E-3F29-4D3E-B679-05C54CB0967C}" destId="{689AC2E9-BB6C-4BA3-BA6F-660ED8DD29B2}" srcOrd="2" destOrd="0" presId="urn:microsoft.com/office/officeart/2005/8/layout/vList3"/>
    <dgm:cxn modelId="{247DBC31-C145-43D5-9B2F-0A59FF115FD8}" type="presParOf" srcId="{689AC2E9-BB6C-4BA3-BA6F-660ED8DD29B2}" destId="{0A4CE8F0-9C9E-46B7-B14D-AFDFBE87120C}" srcOrd="0" destOrd="0" presId="urn:microsoft.com/office/officeart/2005/8/layout/vList3"/>
    <dgm:cxn modelId="{A021F45B-7B71-4B4C-B537-874E9BF8B12F}" type="presParOf" srcId="{689AC2E9-BB6C-4BA3-BA6F-660ED8DD29B2}" destId="{64AD0C67-C7C0-4FED-A6F1-F54FEAB4EE51}" srcOrd="1" destOrd="0" presId="urn:microsoft.com/office/officeart/2005/8/layout/vList3"/>
    <dgm:cxn modelId="{DB7466A1-F328-400B-A00A-37313974E811}" type="presParOf" srcId="{195D667E-3F29-4D3E-B679-05C54CB0967C}" destId="{9F238801-5BC4-4BEE-B677-213F7F3D3C7C}" srcOrd="3" destOrd="0" presId="urn:microsoft.com/office/officeart/2005/8/layout/vList3"/>
    <dgm:cxn modelId="{4F02FE8E-3F58-49F7-8681-FE021426ECD6}" type="presParOf" srcId="{195D667E-3F29-4D3E-B679-05C54CB0967C}" destId="{E5B59E9E-D442-4963-92F3-CB1327FF8A36}" srcOrd="4" destOrd="0" presId="urn:microsoft.com/office/officeart/2005/8/layout/vList3"/>
    <dgm:cxn modelId="{3B10F488-313C-4291-91F6-F49AFA5D561D}" type="presParOf" srcId="{E5B59E9E-D442-4963-92F3-CB1327FF8A36}" destId="{FB53971F-5B32-4678-A4E5-50C179A6A2E9}" srcOrd="0" destOrd="0" presId="urn:microsoft.com/office/officeart/2005/8/layout/vList3"/>
    <dgm:cxn modelId="{81C1992B-D0DB-4B1D-89B8-826FCF576CD7}" type="presParOf" srcId="{E5B59E9E-D442-4963-92F3-CB1327FF8A36}" destId="{076E7797-793B-41B4-9CDD-7534D325B2BB}" srcOrd="1" destOrd="0" presId="urn:microsoft.com/office/officeart/2005/8/layout/vList3"/>
    <dgm:cxn modelId="{6B681DF1-C219-4D0D-A1D6-F8ACC8EC8E21}" type="presParOf" srcId="{195D667E-3F29-4D3E-B679-05C54CB0967C}" destId="{419270C7-5EAF-4C98-B22B-5BFFE5E32F52}" srcOrd="5" destOrd="0" presId="urn:microsoft.com/office/officeart/2005/8/layout/vList3"/>
    <dgm:cxn modelId="{C5532DD6-B544-41CA-A582-5F2E4E49B15F}" type="presParOf" srcId="{195D667E-3F29-4D3E-B679-05C54CB0967C}" destId="{95593D45-BB19-4C25-B7D3-4B54F316AB98}" srcOrd="6" destOrd="0" presId="urn:microsoft.com/office/officeart/2005/8/layout/vList3"/>
    <dgm:cxn modelId="{0A8F1402-38EC-49A5-BA55-B40BFD471344}" type="presParOf" srcId="{95593D45-BB19-4C25-B7D3-4B54F316AB98}" destId="{49F217FD-6F4E-4BE6-A672-56841F00B1E7}" srcOrd="0" destOrd="0" presId="urn:microsoft.com/office/officeart/2005/8/layout/vList3"/>
    <dgm:cxn modelId="{99316BD6-1A9E-4DCE-A903-607F5670A684}" type="presParOf" srcId="{95593D45-BB19-4C25-B7D3-4B54F316AB98}" destId="{48089F6A-401B-4252-BFF4-6EBA78A88D1A}" srcOrd="1" destOrd="0" presId="urn:microsoft.com/office/officeart/2005/8/layout/vList3"/>
    <dgm:cxn modelId="{6B6241ED-181C-4876-B91D-2E54519D1959}" type="presParOf" srcId="{195D667E-3F29-4D3E-B679-05C54CB0967C}" destId="{4A934A2E-5920-4162-8DFB-8EB5787DB76D}" srcOrd="7" destOrd="0" presId="urn:microsoft.com/office/officeart/2005/8/layout/vList3"/>
    <dgm:cxn modelId="{2184D8D8-F3FF-4DE6-BC3B-CC4F947AA7F2}" type="presParOf" srcId="{195D667E-3F29-4D3E-B679-05C54CB0967C}" destId="{96BB7360-FA2A-44EC-87ED-B43F0DB96B46}" srcOrd="8" destOrd="0" presId="urn:microsoft.com/office/officeart/2005/8/layout/vList3"/>
    <dgm:cxn modelId="{36ECDEB9-8680-4BE9-AB88-4D5913CB2677}" type="presParOf" srcId="{96BB7360-FA2A-44EC-87ED-B43F0DB96B46}" destId="{79B23764-8F26-4320-973A-72C6179BCD64}" srcOrd="0" destOrd="0" presId="urn:microsoft.com/office/officeart/2005/8/layout/vList3"/>
    <dgm:cxn modelId="{B0921FF3-EC85-4D8A-A33C-84A4A2D228E1}" type="presParOf" srcId="{96BB7360-FA2A-44EC-87ED-B43F0DB96B46}" destId="{D3BDDB4C-9F9E-4CA2-9B32-CD6CB58D4E57}" srcOrd="1" destOrd="0" presId="urn:microsoft.com/office/officeart/2005/8/layout/vList3"/>
    <dgm:cxn modelId="{C6581E2E-9EEB-4B5D-BBD0-369320713A0D}" type="presParOf" srcId="{195D667E-3F29-4D3E-B679-05C54CB0967C}" destId="{E09814FA-F1A2-4E05-8709-5D9235F06FD2}" srcOrd="9" destOrd="0" presId="urn:microsoft.com/office/officeart/2005/8/layout/vList3"/>
    <dgm:cxn modelId="{849CAFBF-13B3-40E9-B320-5F98F5561B6C}" type="presParOf" srcId="{195D667E-3F29-4D3E-B679-05C54CB0967C}" destId="{A3ACE04E-7817-4CA6-8B48-136567A75C40}" srcOrd="10" destOrd="0" presId="urn:microsoft.com/office/officeart/2005/8/layout/vList3"/>
    <dgm:cxn modelId="{36D74DFD-F271-4505-8710-8D8E25EC9D07}" type="presParOf" srcId="{A3ACE04E-7817-4CA6-8B48-136567A75C40}" destId="{B730E02B-BED0-4694-AA92-9A9D6AAE988A}" srcOrd="0" destOrd="0" presId="urn:microsoft.com/office/officeart/2005/8/layout/vList3"/>
    <dgm:cxn modelId="{79CDC32D-0738-482A-AB63-92CD6822C74F}" type="presParOf" srcId="{A3ACE04E-7817-4CA6-8B48-136567A75C40}" destId="{49802552-A6D0-44A5-94FC-F4AB1D843778}" srcOrd="1" destOrd="0" presId="urn:microsoft.com/office/officeart/2005/8/layout/vList3"/>
    <dgm:cxn modelId="{C03FC5BD-A17A-4F06-AC2E-07C8BC0F4D89}" type="presParOf" srcId="{195D667E-3F29-4D3E-B679-05C54CB0967C}" destId="{99B8F225-790E-449E-84FB-D428E57F8F5D}" srcOrd="11" destOrd="0" presId="urn:microsoft.com/office/officeart/2005/8/layout/vList3"/>
    <dgm:cxn modelId="{3D98A3E6-3E51-46D4-A471-C553514AC345}" type="presParOf" srcId="{195D667E-3F29-4D3E-B679-05C54CB0967C}" destId="{CBB1CF5E-CBDC-4BC8-B21F-F643E2C7D94B}" srcOrd="12" destOrd="0" presId="urn:microsoft.com/office/officeart/2005/8/layout/vList3"/>
    <dgm:cxn modelId="{35445098-E31A-48D4-B724-7F2370BCA884}" type="presParOf" srcId="{CBB1CF5E-CBDC-4BC8-B21F-F643E2C7D94B}" destId="{A4C28CAD-D650-4E0C-8A95-8B1544FE43B4}" srcOrd="0" destOrd="0" presId="urn:microsoft.com/office/officeart/2005/8/layout/vList3"/>
    <dgm:cxn modelId="{F0780306-905E-4650-BD02-751BBDB8316D}" type="presParOf" srcId="{CBB1CF5E-CBDC-4BC8-B21F-F643E2C7D94B}" destId="{800EFE0E-3B1D-44F0-9FEB-EAE10B7AB98C}" srcOrd="1" destOrd="0" presId="urn:microsoft.com/office/officeart/2005/8/layout/vList3"/>
    <dgm:cxn modelId="{D4B56514-7E12-499F-AB1A-D527D214F6AE}" type="presParOf" srcId="{195D667E-3F29-4D3E-B679-05C54CB0967C}" destId="{B4D27852-E198-4F91-B38D-F41CDD52E4C4}" srcOrd="13" destOrd="0" presId="urn:microsoft.com/office/officeart/2005/8/layout/vList3"/>
    <dgm:cxn modelId="{0D6D16C6-0A43-4F34-A03F-8915444CD8DD}" type="presParOf" srcId="{195D667E-3F29-4D3E-B679-05C54CB0967C}" destId="{4BEF4AA7-4772-42F8-8A68-9144F2571F62}" srcOrd="14" destOrd="0" presId="urn:microsoft.com/office/officeart/2005/8/layout/vList3"/>
    <dgm:cxn modelId="{0D8F65F6-4B10-4923-BCAF-AB4E986E94C9}" type="presParOf" srcId="{4BEF4AA7-4772-42F8-8A68-9144F2571F62}" destId="{5B110B7C-EB43-4634-AC65-1F55EBAF4BF5}" srcOrd="0" destOrd="0" presId="urn:microsoft.com/office/officeart/2005/8/layout/vList3"/>
    <dgm:cxn modelId="{0569D67F-AB40-4D4B-9951-5E9BEA76B886}" type="presParOf" srcId="{4BEF4AA7-4772-42F8-8A68-9144F2571F62}" destId="{7FFFAED3-1F0F-4CBF-83D3-86DA49C033F5}" srcOrd="1" destOrd="0" presId="urn:microsoft.com/office/officeart/2005/8/layout/vList3"/>
    <dgm:cxn modelId="{BFB484E7-B551-4A18-914A-AA40FD77346F}" type="presParOf" srcId="{195D667E-3F29-4D3E-B679-05C54CB0967C}" destId="{87A4129E-F92A-43C8-800D-C379FCED6D3C}" srcOrd="15" destOrd="0" presId="urn:microsoft.com/office/officeart/2005/8/layout/vList3"/>
    <dgm:cxn modelId="{08656C64-9148-4E57-A967-04A3ECB5C433}" type="presParOf" srcId="{195D667E-3F29-4D3E-B679-05C54CB0967C}" destId="{60C95F04-EF5A-4E4E-ABFF-7121DA52CF2B}" srcOrd="16" destOrd="0" presId="urn:microsoft.com/office/officeart/2005/8/layout/vList3"/>
    <dgm:cxn modelId="{74834EAA-6D79-490A-A391-8AE6B70C8396}" type="presParOf" srcId="{60C95F04-EF5A-4E4E-ABFF-7121DA52CF2B}" destId="{8EBC6F8C-CA13-4DFD-ABFB-5CE3D4A8224D}" srcOrd="0" destOrd="0" presId="urn:microsoft.com/office/officeart/2005/8/layout/vList3"/>
    <dgm:cxn modelId="{502C04EE-DB54-424B-B57A-D60E881FECD3}" type="presParOf" srcId="{60C95F04-EF5A-4E4E-ABFF-7121DA52CF2B}" destId="{8FC5E191-32BE-4F85-BEC4-13DBDEF6271C}" srcOrd="1" destOrd="0" presId="urn:microsoft.com/office/officeart/2005/8/layout/vList3"/>
    <dgm:cxn modelId="{88C39303-22B0-4F4D-8BD6-04DB8C18C8FA}" type="presParOf" srcId="{195D667E-3F29-4D3E-B679-05C54CB0967C}" destId="{CC4EC888-8FC8-455B-BFB7-59265443B37F}" srcOrd="17" destOrd="0" presId="urn:microsoft.com/office/officeart/2005/8/layout/vList3"/>
    <dgm:cxn modelId="{448B7653-49E1-4EFB-9A33-D4BBB6A9B6B4}" type="presParOf" srcId="{195D667E-3F29-4D3E-B679-05C54CB0967C}" destId="{921408EF-9CF2-41A8-8A2F-A1ACA8064F0A}" srcOrd="18" destOrd="0" presId="urn:microsoft.com/office/officeart/2005/8/layout/vList3"/>
    <dgm:cxn modelId="{A5811B9F-E461-442E-BAB2-235EA0E84C3F}" type="presParOf" srcId="{921408EF-9CF2-41A8-8A2F-A1ACA8064F0A}" destId="{F5642BBE-B3B6-481D-BCAF-A05986D3D1B4}" srcOrd="0" destOrd="0" presId="urn:microsoft.com/office/officeart/2005/8/layout/vList3"/>
    <dgm:cxn modelId="{41646B9A-3902-4ADD-AD8A-C4F6ADDABE26}" type="presParOf" srcId="{921408EF-9CF2-41A8-8A2F-A1ACA8064F0A}" destId="{1773063D-1B03-4E56-B8A9-0DEFF2DD75B6}" srcOrd="1" destOrd="0" presId="urn:microsoft.com/office/officeart/2005/8/layout/vList3"/>
    <dgm:cxn modelId="{A968B47E-59D5-4BAA-835C-8D5C6C468603}" type="presParOf" srcId="{195D667E-3F29-4D3E-B679-05C54CB0967C}" destId="{23F1495A-8EC5-431C-A016-1C307B34944A}" srcOrd="19" destOrd="0" presId="urn:microsoft.com/office/officeart/2005/8/layout/vList3"/>
    <dgm:cxn modelId="{0CBCEC7F-6626-49CC-B63D-9466407A353B}" type="presParOf" srcId="{195D667E-3F29-4D3E-B679-05C54CB0967C}" destId="{2BB22C89-82FB-43BB-AC12-FA34539FF939}" srcOrd="20" destOrd="0" presId="urn:microsoft.com/office/officeart/2005/8/layout/vList3"/>
    <dgm:cxn modelId="{50E4030D-8796-4A6C-977D-8B3382BE2B38}" type="presParOf" srcId="{2BB22C89-82FB-43BB-AC12-FA34539FF939}" destId="{84B78939-1DD6-4EBD-B1C3-422C8BDB7E2F}" srcOrd="0" destOrd="0" presId="urn:microsoft.com/office/officeart/2005/8/layout/vList3"/>
    <dgm:cxn modelId="{E47F5F4C-2CE7-4D92-80AE-F92FC9A0C43D}" type="presParOf" srcId="{2BB22C89-82FB-43BB-AC12-FA34539FF939}" destId="{EFFCAF00-4185-48D8-9F3F-6AF19F460C4E}" srcOrd="1" destOrd="0" presId="urn:microsoft.com/office/officeart/2005/8/layout/vList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8652FF-822E-4BF0-9264-455C13913306}">
      <dsp:nvSpPr>
        <dsp:cNvPr id="0" name=""/>
        <dsp:cNvSpPr/>
      </dsp:nvSpPr>
      <dsp:spPr>
        <a:xfrm rot="5400000">
          <a:off x="2924583" y="94447"/>
          <a:ext cx="1453035" cy="1264140"/>
        </a:xfrm>
        <a:prstGeom prst="hexagon">
          <a:avLst>
            <a:gd name="adj" fmla="val 25000"/>
            <a:gd name="vf" fmla="val 115470"/>
          </a:avLst>
        </a:prstGeom>
        <a:solidFill>
          <a:schemeClr val="accent5">
            <a:lumMod val="60000"/>
            <a:lumOff val="4000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endParaRPr lang="ru-RU" sz="1050" b="1" kern="1200" dirty="0">
            <a:solidFill>
              <a:schemeClr val="tx1"/>
            </a:solidFill>
          </a:endParaRPr>
        </a:p>
      </dsp:txBody>
      <dsp:txXfrm rot="-5400000">
        <a:off x="3216025" y="226431"/>
        <a:ext cx="870150" cy="1000173"/>
      </dsp:txXfrm>
    </dsp:sp>
    <dsp:sp modelId="{CEAC4974-E1B8-4001-9DAC-416D466611D2}">
      <dsp:nvSpPr>
        <dsp:cNvPr id="0" name=""/>
        <dsp:cNvSpPr/>
      </dsp:nvSpPr>
      <dsp:spPr>
        <a:xfrm>
          <a:off x="7094639" y="293053"/>
          <a:ext cx="1621587" cy="871821"/>
        </a:xfrm>
        <a:prstGeom prst="rect">
          <a:avLst/>
        </a:prstGeom>
        <a:noFill/>
        <a:ln>
          <a:noFill/>
        </a:ln>
        <a:effectLst/>
      </dsp:spPr>
      <dsp:style>
        <a:lnRef idx="0">
          <a:scrgbClr r="0" g="0" b="0"/>
        </a:lnRef>
        <a:fillRef idx="0">
          <a:scrgbClr r="0" g="0" b="0"/>
        </a:fillRef>
        <a:effectRef idx="0">
          <a:scrgbClr r="0" g="0" b="0"/>
        </a:effectRef>
        <a:fontRef idx="minor"/>
      </dsp:style>
    </dsp:sp>
    <dsp:sp modelId="{39A1A935-8E4F-4DDB-81BA-9B48D4D4D33F}">
      <dsp:nvSpPr>
        <dsp:cNvPr id="0" name=""/>
        <dsp:cNvSpPr/>
      </dsp:nvSpPr>
      <dsp:spPr>
        <a:xfrm rot="5400000">
          <a:off x="4359838" y="94447"/>
          <a:ext cx="1453035" cy="1264140"/>
        </a:xfrm>
        <a:prstGeom prst="hexagon">
          <a:avLst>
            <a:gd name="adj" fmla="val 25000"/>
            <a:gd name="vf" fmla="val 115470"/>
          </a:avLst>
        </a:prstGeom>
        <a:solidFill>
          <a:schemeClr val="accent5">
            <a:lumMod val="60000"/>
            <a:lumOff val="4000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ru-RU" sz="3600" kern="1200" dirty="0"/>
        </a:p>
      </dsp:txBody>
      <dsp:txXfrm rot="-5400000">
        <a:off x="4651280" y="226431"/>
        <a:ext cx="870150" cy="1000173"/>
      </dsp:txXfrm>
    </dsp:sp>
    <dsp:sp modelId="{6A1006A4-64FA-4BFE-ACB3-E35E845E614F}">
      <dsp:nvSpPr>
        <dsp:cNvPr id="0" name=""/>
        <dsp:cNvSpPr/>
      </dsp:nvSpPr>
      <dsp:spPr>
        <a:xfrm rot="5400000">
          <a:off x="6438972" y="1321686"/>
          <a:ext cx="1453035" cy="1264140"/>
        </a:xfrm>
        <a:prstGeom prst="hexagon">
          <a:avLst>
            <a:gd name="adj" fmla="val 25000"/>
            <a:gd name="vf" fmla="val 115470"/>
          </a:avLst>
        </a:prstGeom>
        <a:solidFill>
          <a:srgbClr val="FDF591"/>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endParaRPr lang="ru-RU" sz="1050" b="1" kern="1200" dirty="0">
            <a:solidFill>
              <a:schemeClr val="tx1"/>
            </a:solidFill>
          </a:endParaRPr>
        </a:p>
      </dsp:txBody>
      <dsp:txXfrm rot="-5400000">
        <a:off x="6730414" y="1453670"/>
        <a:ext cx="870150" cy="1000173"/>
      </dsp:txXfrm>
    </dsp:sp>
    <dsp:sp modelId="{F7925292-25A7-4B03-B38B-82B74497C00D}">
      <dsp:nvSpPr>
        <dsp:cNvPr id="0" name=""/>
        <dsp:cNvSpPr/>
      </dsp:nvSpPr>
      <dsp:spPr>
        <a:xfrm>
          <a:off x="3485299" y="1526390"/>
          <a:ext cx="1569278" cy="871821"/>
        </a:xfrm>
        <a:prstGeom prst="rect">
          <a:avLst/>
        </a:prstGeom>
        <a:noFill/>
        <a:ln>
          <a:noFill/>
        </a:ln>
        <a:effectLst/>
      </dsp:spPr>
      <dsp:style>
        <a:lnRef idx="0">
          <a:scrgbClr r="0" g="0" b="0"/>
        </a:lnRef>
        <a:fillRef idx="0">
          <a:scrgbClr r="0" g="0" b="0"/>
        </a:fillRef>
        <a:effectRef idx="0">
          <a:scrgbClr r="0" g="0" b="0"/>
        </a:effectRef>
        <a:fontRef idx="minor"/>
      </dsp:style>
    </dsp:sp>
    <dsp:sp modelId="{4CA697DE-3F80-4DB5-81FB-B66D02568C75}">
      <dsp:nvSpPr>
        <dsp:cNvPr id="0" name=""/>
        <dsp:cNvSpPr/>
      </dsp:nvSpPr>
      <dsp:spPr>
        <a:xfrm rot="5400000">
          <a:off x="2911842" y="2565179"/>
          <a:ext cx="1453035" cy="1264140"/>
        </a:xfrm>
        <a:prstGeom prst="hexagon">
          <a:avLst>
            <a:gd name="adj" fmla="val 25000"/>
            <a:gd name="vf" fmla="val 115470"/>
          </a:avLst>
        </a:prstGeom>
        <a:solidFill>
          <a:schemeClr val="accent3">
            <a:lumMod val="20000"/>
            <a:lumOff val="8000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ru-RU" sz="3600" kern="1200" dirty="0"/>
        </a:p>
      </dsp:txBody>
      <dsp:txXfrm rot="-5400000">
        <a:off x="3203284" y="2697163"/>
        <a:ext cx="870150" cy="1000173"/>
      </dsp:txXfrm>
    </dsp:sp>
    <dsp:sp modelId="{F5CDFF08-5FFB-410E-AB6F-1BE7C690AF6A}">
      <dsp:nvSpPr>
        <dsp:cNvPr id="0" name=""/>
        <dsp:cNvSpPr/>
      </dsp:nvSpPr>
      <dsp:spPr>
        <a:xfrm rot="5400000">
          <a:off x="4364262" y="2563567"/>
          <a:ext cx="1453035" cy="1264140"/>
        </a:xfrm>
        <a:prstGeom prst="hexagon">
          <a:avLst>
            <a:gd name="adj" fmla="val 25000"/>
            <a:gd name="vf" fmla="val 115470"/>
          </a:avLst>
        </a:prstGeom>
        <a:solidFill>
          <a:schemeClr val="accent3">
            <a:lumMod val="20000"/>
            <a:lumOff val="8000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ru-RU" sz="1050" b="1" kern="1200" dirty="0" smtClean="0">
              <a:solidFill>
                <a:schemeClr val="tx1"/>
              </a:solidFill>
            </a:rPr>
            <a:t>Бюджеты городских округов</a:t>
          </a:r>
          <a:endParaRPr lang="ru-RU" sz="1050" b="1" kern="1200" dirty="0">
            <a:solidFill>
              <a:schemeClr val="tx1"/>
            </a:solidFill>
          </a:endParaRPr>
        </a:p>
      </dsp:txBody>
      <dsp:txXfrm rot="-5400000">
        <a:off x="4655704" y="2695551"/>
        <a:ext cx="870150" cy="1000173"/>
      </dsp:txXfrm>
    </dsp:sp>
    <dsp:sp modelId="{FBF36198-A96E-485E-9C3E-EDEFA326A8B9}">
      <dsp:nvSpPr>
        <dsp:cNvPr id="0" name=""/>
        <dsp:cNvSpPr/>
      </dsp:nvSpPr>
      <dsp:spPr>
        <a:xfrm>
          <a:off x="7094639" y="2759726"/>
          <a:ext cx="1621587" cy="871821"/>
        </a:xfrm>
        <a:prstGeom prst="rect">
          <a:avLst/>
        </a:prstGeom>
        <a:noFill/>
        <a:ln>
          <a:noFill/>
        </a:ln>
        <a:effectLst/>
      </dsp:spPr>
      <dsp:style>
        <a:lnRef idx="0">
          <a:scrgbClr r="0" g="0" b="0"/>
        </a:lnRef>
        <a:fillRef idx="0">
          <a:scrgbClr r="0" g="0" b="0"/>
        </a:fillRef>
        <a:effectRef idx="0">
          <a:scrgbClr r="0" g="0" b="0"/>
        </a:effectRef>
        <a:fontRef idx="minor"/>
      </dsp:style>
    </dsp:sp>
    <dsp:sp modelId="{8337169B-180E-456D-9A36-373832D96C16}">
      <dsp:nvSpPr>
        <dsp:cNvPr id="0" name=""/>
        <dsp:cNvSpPr/>
      </dsp:nvSpPr>
      <dsp:spPr>
        <a:xfrm rot="5400000">
          <a:off x="5740229" y="2563567"/>
          <a:ext cx="1453035" cy="1264140"/>
        </a:xfrm>
        <a:prstGeom prst="hexagon">
          <a:avLst>
            <a:gd name="adj" fmla="val 25000"/>
            <a:gd name="vf" fmla="val 115470"/>
          </a:avLst>
        </a:prstGeom>
        <a:solidFill>
          <a:schemeClr val="accent3">
            <a:lumMod val="20000"/>
            <a:lumOff val="8000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ru-RU" sz="3600" kern="1200" dirty="0"/>
        </a:p>
      </dsp:txBody>
      <dsp:txXfrm rot="-5400000">
        <a:off x="6031671" y="2695551"/>
        <a:ext cx="870150" cy="1000173"/>
      </dsp:txXfrm>
    </dsp:sp>
    <dsp:sp modelId="{49D356EF-7243-4060-8C2B-EBC7E509ADD3}">
      <dsp:nvSpPr>
        <dsp:cNvPr id="0" name=""/>
        <dsp:cNvSpPr/>
      </dsp:nvSpPr>
      <dsp:spPr>
        <a:xfrm rot="5400000">
          <a:off x="3659948" y="1324650"/>
          <a:ext cx="1453035" cy="1264140"/>
        </a:xfrm>
        <a:prstGeom prst="hexagon">
          <a:avLst>
            <a:gd name="adj" fmla="val 25000"/>
            <a:gd name="vf" fmla="val 115470"/>
          </a:avLst>
        </a:prstGeom>
        <a:solidFill>
          <a:srgbClr val="FDF591"/>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ru-RU" sz="1050" b="1" kern="1200" dirty="0" smtClean="0">
              <a:solidFill>
                <a:schemeClr val="tx1"/>
              </a:solidFill>
            </a:rPr>
            <a:t>Бюджеты субъектов РФ</a:t>
          </a:r>
          <a:endParaRPr lang="ru-RU" sz="1050" b="1" kern="1200" dirty="0">
            <a:solidFill>
              <a:schemeClr val="tx1"/>
            </a:solidFill>
          </a:endParaRPr>
        </a:p>
      </dsp:txBody>
      <dsp:txXfrm rot="-5400000">
        <a:off x="3951390" y="1456634"/>
        <a:ext cx="870150" cy="1000173"/>
      </dsp:txXfrm>
    </dsp:sp>
    <dsp:sp modelId="{AAF63184-6EA5-4416-B3DD-57FBFC0197F5}">
      <dsp:nvSpPr>
        <dsp:cNvPr id="0" name=""/>
        <dsp:cNvSpPr/>
      </dsp:nvSpPr>
      <dsp:spPr>
        <a:xfrm>
          <a:off x="3485299" y="3993063"/>
          <a:ext cx="1569278" cy="871821"/>
        </a:xfrm>
        <a:prstGeom prst="rect">
          <a:avLst/>
        </a:prstGeom>
        <a:noFill/>
        <a:ln>
          <a:noFill/>
        </a:ln>
        <a:effectLst/>
      </dsp:spPr>
      <dsp:style>
        <a:lnRef idx="0">
          <a:scrgbClr r="0" g="0" b="0"/>
        </a:lnRef>
        <a:fillRef idx="0">
          <a:scrgbClr r="0" g="0" b="0"/>
        </a:fillRef>
        <a:effectRef idx="0">
          <a:scrgbClr r="0" g="0" b="0"/>
        </a:effectRef>
        <a:fontRef idx="minor"/>
      </dsp:style>
    </dsp:sp>
    <dsp:sp modelId="{CA64E890-67F7-4554-823F-AB3A1D49FE44}">
      <dsp:nvSpPr>
        <dsp:cNvPr id="0" name=""/>
        <dsp:cNvSpPr/>
      </dsp:nvSpPr>
      <dsp:spPr>
        <a:xfrm rot="5400000">
          <a:off x="5029998" y="1345124"/>
          <a:ext cx="1453035" cy="1264140"/>
        </a:xfrm>
        <a:prstGeom prst="hexagon">
          <a:avLst>
            <a:gd name="adj" fmla="val 25000"/>
            <a:gd name="vf" fmla="val 115470"/>
          </a:avLst>
        </a:prstGeom>
        <a:solidFill>
          <a:srgbClr val="FDF591"/>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ru-RU" sz="3600" kern="1200" dirty="0"/>
        </a:p>
      </dsp:txBody>
      <dsp:txXfrm rot="-5400000">
        <a:off x="5321440" y="1477108"/>
        <a:ext cx="870150" cy="1000173"/>
      </dsp:txXfrm>
    </dsp:sp>
    <dsp:sp modelId="{6115FC19-E7FC-4588-B22F-B9408DE1EE3A}">
      <dsp:nvSpPr>
        <dsp:cNvPr id="0" name=""/>
        <dsp:cNvSpPr/>
      </dsp:nvSpPr>
      <dsp:spPr>
        <a:xfrm rot="5400000">
          <a:off x="5069324" y="3797920"/>
          <a:ext cx="1453035" cy="1264140"/>
        </a:xfrm>
        <a:prstGeom prst="hexagon">
          <a:avLst>
            <a:gd name="adj" fmla="val 25000"/>
            <a:gd name="vf" fmla="val 115470"/>
          </a:avLst>
        </a:prstGeom>
        <a:solidFill>
          <a:schemeClr val="accent3">
            <a:lumMod val="20000"/>
            <a:lumOff val="8000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ru-RU" sz="1050" b="1" kern="1200" dirty="0" smtClean="0">
              <a:solidFill>
                <a:schemeClr val="tx1"/>
              </a:solidFill>
            </a:rPr>
            <a:t>Бюджеты городских и сельских поселений</a:t>
          </a:r>
          <a:endParaRPr lang="ru-RU" sz="1050" b="1" kern="1200" dirty="0">
            <a:solidFill>
              <a:schemeClr val="tx1"/>
            </a:solidFill>
          </a:endParaRPr>
        </a:p>
      </dsp:txBody>
      <dsp:txXfrm rot="-5400000">
        <a:off x="5360766" y="3929904"/>
        <a:ext cx="870150" cy="1000173"/>
      </dsp:txXfrm>
    </dsp:sp>
    <dsp:sp modelId="{87B061FF-FBB7-43D7-89F0-3B5ECEEF47FD}">
      <dsp:nvSpPr>
        <dsp:cNvPr id="0" name=""/>
        <dsp:cNvSpPr/>
      </dsp:nvSpPr>
      <dsp:spPr>
        <a:xfrm>
          <a:off x="7094639" y="5226400"/>
          <a:ext cx="1621587" cy="871821"/>
        </a:xfrm>
        <a:prstGeom prst="rect">
          <a:avLst/>
        </a:prstGeom>
        <a:noFill/>
        <a:ln>
          <a:noFill/>
        </a:ln>
        <a:effectLst/>
      </dsp:spPr>
      <dsp:style>
        <a:lnRef idx="0">
          <a:scrgbClr r="0" g="0" b="0"/>
        </a:lnRef>
        <a:fillRef idx="0">
          <a:scrgbClr r="0" g="0" b="0"/>
        </a:fillRef>
        <a:effectRef idx="0">
          <a:scrgbClr r="0" g="0" b="0"/>
        </a:effectRef>
        <a:fontRef idx="minor"/>
      </dsp:style>
    </dsp:sp>
    <dsp:sp modelId="{C709B7BB-4112-4C7C-96A2-E689DFD2B964}">
      <dsp:nvSpPr>
        <dsp:cNvPr id="0" name=""/>
        <dsp:cNvSpPr/>
      </dsp:nvSpPr>
      <dsp:spPr>
        <a:xfrm rot="5400000">
          <a:off x="6440917" y="3805999"/>
          <a:ext cx="1453035" cy="1264140"/>
        </a:xfrm>
        <a:prstGeom prst="hexagon">
          <a:avLst>
            <a:gd name="adj" fmla="val 25000"/>
            <a:gd name="vf" fmla="val 115470"/>
          </a:avLst>
        </a:prstGeom>
        <a:solidFill>
          <a:schemeClr val="accent3">
            <a:lumMod val="20000"/>
            <a:lumOff val="8000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ru-RU" sz="3600" kern="1200" dirty="0"/>
        </a:p>
      </dsp:txBody>
      <dsp:txXfrm rot="-5400000">
        <a:off x="6732359" y="3937983"/>
        <a:ext cx="870150" cy="100017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9639DC-B690-483E-863E-33D12773B122}">
      <dsp:nvSpPr>
        <dsp:cNvPr id="0" name=""/>
        <dsp:cNvSpPr/>
      </dsp:nvSpPr>
      <dsp:spPr>
        <a:xfrm>
          <a:off x="0" y="892028"/>
          <a:ext cx="10972800" cy="1818010"/>
        </a:xfrm>
        <a:prstGeom prst="rect">
          <a:avLst/>
        </a:prstGeom>
        <a:solidFill>
          <a:srgbClr val="E8FAFE">
            <a:alpha val="89804"/>
          </a:srgb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51611" tIns="104140" rIns="851611" bIns="85344" numCol="1" spcCol="1270" anchor="t" anchorCtr="0">
          <a:noAutofit/>
        </a:bodyPr>
        <a:lstStyle/>
        <a:p>
          <a:pPr marL="114300" lvl="1" indent="-114300" algn="l" defTabSz="533400">
            <a:lnSpc>
              <a:spcPct val="90000"/>
            </a:lnSpc>
            <a:spcBef>
              <a:spcPct val="0"/>
            </a:spcBef>
            <a:spcAft>
              <a:spcPct val="15000"/>
            </a:spcAft>
            <a:buChar char="••"/>
          </a:pPr>
          <a:r>
            <a:rPr lang="ru-RU" sz="1200" kern="1200" dirty="0" smtClean="0"/>
            <a:t>общий объем доходов краевого бюджета;</a:t>
          </a:r>
          <a:endParaRPr lang="ru-RU" sz="1200" kern="1200" dirty="0"/>
        </a:p>
        <a:p>
          <a:pPr marL="114300" lvl="1" indent="-114300" algn="l" defTabSz="533400">
            <a:lnSpc>
              <a:spcPct val="90000"/>
            </a:lnSpc>
            <a:spcBef>
              <a:spcPct val="0"/>
            </a:spcBef>
            <a:spcAft>
              <a:spcPct val="15000"/>
            </a:spcAft>
            <a:buChar char="••"/>
          </a:pPr>
          <a:r>
            <a:rPr lang="ru-RU" sz="1200" kern="1200" dirty="0" smtClean="0"/>
            <a:t>приложение к закону Камчатского края о краевом бюджете на очередной финансовый год и плановый период, устанавливающее нормативы распределения</a:t>
          </a:r>
          <a:endParaRPr lang="ru-RU" sz="1200" kern="1200" dirty="0"/>
        </a:p>
        <a:p>
          <a:pPr marL="114300" lvl="1" indent="-114300" algn="l" defTabSz="533400">
            <a:lnSpc>
              <a:spcPct val="90000"/>
            </a:lnSpc>
            <a:spcBef>
              <a:spcPct val="0"/>
            </a:spcBef>
            <a:spcAft>
              <a:spcPct val="15000"/>
            </a:spcAft>
            <a:buChar char="••"/>
          </a:pPr>
          <a:r>
            <a:rPr lang="ru-RU" sz="1200" kern="1200" dirty="0" smtClean="0"/>
            <a:t>общий объем расходов краевого бюджета;</a:t>
          </a:r>
          <a:endParaRPr lang="ru-RU" sz="1200" kern="1200" dirty="0"/>
        </a:p>
        <a:p>
          <a:pPr marL="114300" lvl="1" indent="-114300" algn="l" defTabSz="533400">
            <a:lnSpc>
              <a:spcPct val="90000"/>
            </a:lnSpc>
            <a:spcBef>
              <a:spcPct val="0"/>
            </a:spcBef>
            <a:spcAft>
              <a:spcPct val="15000"/>
            </a:spcAft>
            <a:buChar char="••"/>
          </a:pPr>
          <a:r>
            <a:rPr lang="ru-RU" sz="1200" kern="1200" dirty="0" smtClean="0"/>
            <a:t>условно утверждаемые расходы;</a:t>
          </a:r>
          <a:endParaRPr lang="ru-RU" sz="1200" kern="1200" dirty="0"/>
        </a:p>
        <a:p>
          <a:pPr marL="114300" lvl="1" indent="-114300" algn="l" defTabSz="533400">
            <a:lnSpc>
              <a:spcPct val="90000"/>
            </a:lnSpc>
            <a:spcBef>
              <a:spcPct val="0"/>
            </a:spcBef>
            <a:spcAft>
              <a:spcPct val="15000"/>
            </a:spcAft>
            <a:buChar char="••"/>
          </a:pPr>
          <a:r>
            <a:rPr lang="ru-RU" sz="1200" kern="1200" dirty="0" smtClean="0"/>
            <a:t>верхний предел государственного долга Камчатского края;</a:t>
          </a:r>
          <a:endParaRPr lang="ru-RU" sz="1200" kern="1200" dirty="0"/>
        </a:p>
        <a:p>
          <a:pPr marL="114300" lvl="1" indent="-114300" algn="l" defTabSz="533400">
            <a:lnSpc>
              <a:spcPct val="90000"/>
            </a:lnSpc>
            <a:spcBef>
              <a:spcPct val="0"/>
            </a:spcBef>
            <a:spcAft>
              <a:spcPct val="15000"/>
            </a:spcAft>
            <a:buChar char="••"/>
          </a:pPr>
          <a:r>
            <a:rPr lang="ru-RU" sz="1200" kern="1200" dirty="0" smtClean="0"/>
            <a:t>нормативная величина Резервного фонда Правительства Камчатского;</a:t>
          </a:r>
          <a:endParaRPr lang="ru-RU" sz="1200" kern="1200" dirty="0"/>
        </a:p>
        <a:p>
          <a:pPr marL="114300" lvl="1" indent="-114300" algn="l" defTabSz="533400">
            <a:lnSpc>
              <a:spcPct val="90000"/>
            </a:lnSpc>
            <a:spcBef>
              <a:spcPct val="0"/>
            </a:spcBef>
            <a:spcAft>
              <a:spcPct val="15000"/>
            </a:spcAft>
            <a:buChar char="••"/>
          </a:pPr>
          <a:r>
            <a:rPr lang="ru-RU" sz="1200" kern="1200" dirty="0" smtClean="0"/>
            <a:t>дефицит (профицит) краевого бюджета</a:t>
          </a:r>
          <a:endParaRPr lang="ru-RU" sz="1200" kern="1200" dirty="0"/>
        </a:p>
      </dsp:txBody>
      <dsp:txXfrm>
        <a:off x="0" y="892028"/>
        <a:ext cx="10972800" cy="1818010"/>
      </dsp:txXfrm>
    </dsp:sp>
    <dsp:sp modelId="{76617A07-5A16-4C3C-8DBB-08C37BB6F531}">
      <dsp:nvSpPr>
        <dsp:cNvPr id="0" name=""/>
        <dsp:cNvSpPr/>
      </dsp:nvSpPr>
      <dsp:spPr>
        <a:xfrm>
          <a:off x="123093" y="459592"/>
          <a:ext cx="7673459" cy="555153"/>
        </a:xfrm>
        <a:prstGeom prst="roundRect">
          <a:avLst/>
        </a:prstGeom>
        <a:gradFill rotWithShape="0">
          <a:gsLst>
            <a:gs pos="0">
              <a:srgbClr val="FFE5FF"/>
            </a:gs>
            <a:gs pos="35000">
              <a:srgbClr val="CFF5FD"/>
            </a:gs>
            <a:gs pos="100000">
              <a:srgbClr val="CDFFE6"/>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90322" tIns="0" rIns="290322" bIns="0" numCol="1" spcCol="1270" anchor="ctr" anchorCtr="0">
          <a:noAutofit/>
        </a:bodyPr>
        <a:lstStyle/>
        <a:p>
          <a:pPr lvl="0" algn="l" defTabSz="622300">
            <a:lnSpc>
              <a:spcPct val="90000"/>
            </a:lnSpc>
            <a:spcBef>
              <a:spcPct val="0"/>
            </a:spcBef>
            <a:spcAft>
              <a:spcPct val="35000"/>
            </a:spcAft>
          </a:pPr>
          <a:r>
            <a:rPr lang="ru-RU" sz="1400" b="1" kern="1200" dirty="0" smtClean="0"/>
            <a:t>Предмет рассмотрения проекта закона Камчатского края о краевом бюджете в первом чтении:</a:t>
          </a:r>
          <a:endParaRPr lang="en-US" sz="1400" b="1" kern="1200" dirty="0" smtClean="0"/>
        </a:p>
      </dsp:txBody>
      <dsp:txXfrm>
        <a:off x="150193" y="486692"/>
        <a:ext cx="7619259" cy="500953"/>
      </dsp:txXfrm>
    </dsp:sp>
    <dsp:sp modelId="{6B5F460D-7A8B-4F13-AF8C-11D6249D381F}">
      <dsp:nvSpPr>
        <dsp:cNvPr id="0" name=""/>
        <dsp:cNvSpPr/>
      </dsp:nvSpPr>
      <dsp:spPr>
        <a:xfrm>
          <a:off x="0" y="3207053"/>
          <a:ext cx="10972800" cy="2576348"/>
        </a:xfrm>
        <a:prstGeom prst="rect">
          <a:avLst/>
        </a:prstGeom>
        <a:solidFill>
          <a:srgbClr val="E8FAFE">
            <a:alpha val="90000"/>
          </a:srgb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51611" tIns="104140" rIns="851611" bIns="85344" numCol="1" spcCol="1270" anchor="t" anchorCtr="0">
          <a:noAutofit/>
        </a:bodyPr>
        <a:lstStyle/>
        <a:p>
          <a:pPr marL="114300" lvl="1" indent="-114300" algn="l" defTabSz="533400">
            <a:lnSpc>
              <a:spcPct val="90000"/>
            </a:lnSpc>
            <a:spcBef>
              <a:spcPct val="0"/>
            </a:spcBef>
            <a:spcAft>
              <a:spcPct val="15000"/>
            </a:spcAft>
            <a:buChar char="••"/>
          </a:pPr>
          <a:r>
            <a:rPr lang="ru-RU" sz="1200" kern="1200" dirty="0" smtClean="0"/>
            <a:t>перечень главных администраторов доходов краевого бюджета</a:t>
          </a:r>
          <a:endParaRPr lang="ru-RU" sz="500" kern="1200" dirty="0"/>
        </a:p>
        <a:p>
          <a:pPr marL="114300" lvl="1" indent="-114300" algn="l" defTabSz="533400">
            <a:lnSpc>
              <a:spcPct val="90000"/>
            </a:lnSpc>
            <a:spcBef>
              <a:spcPct val="0"/>
            </a:spcBef>
            <a:spcAft>
              <a:spcPct val="15000"/>
            </a:spcAft>
            <a:buChar char="••"/>
          </a:pPr>
          <a:r>
            <a:rPr lang="ru-RU" sz="1200" kern="1200" dirty="0" smtClean="0"/>
            <a:t>перечень главных администраторов источников финансирования дефицита краевого бюджета;</a:t>
          </a:r>
          <a:endParaRPr lang="ru-RU" sz="1200" kern="1200" dirty="0"/>
        </a:p>
        <a:p>
          <a:pPr marL="114300" lvl="1" indent="-114300" algn="l" defTabSz="533400">
            <a:lnSpc>
              <a:spcPct val="90000"/>
            </a:lnSpc>
            <a:spcBef>
              <a:spcPct val="0"/>
            </a:spcBef>
            <a:spcAft>
              <a:spcPct val="15000"/>
            </a:spcAft>
            <a:buChar char="••"/>
          </a:pPr>
          <a:r>
            <a:rPr lang="ru-RU" sz="1200" kern="1200" dirty="0" smtClean="0"/>
            <a:t>бюджетные ассигнования (за исключением утвержденных в первом чтении условно утверждаемых (утвержденных) расходов) по разделам, подразделам, целевым статьям (государственным программам Камчатского края и непрограммным направлениям деятельности), группам видов расходов классификации расходов краевого бюджета в пределах общего объема расходов краевого бюджета, утвержденных в первом чтении;</a:t>
          </a:r>
          <a:endParaRPr lang="ru-RU" sz="1200" kern="1200" dirty="0"/>
        </a:p>
        <a:p>
          <a:pPr marL="114300" lvl="1" indent="-114300" algn="l" defTabSz="533400">
            <a:lnSpc>
              <a:spcPct val="90000"/>
            </a:lnSpc>
            <a:spcBef>
              <a:spcPct val="0"/>
            </a:spcBef>
            <a:spcAft>
              <a:spcPct val="15000"/>
            </a:spcAft>
            <a:buChar char="••"/>
          </a:pPr>
          <a:r>
            <a:rPr lang="ru-RU" sz="1200" kern="1200" dirty="0" smtClean="0"/>
            <a:t>распределение между местными бюджетами межбюджетных трансфертов;</a:t>
          </a:r>
          <a:endParaRPr lang="ru-RU" sz="1200" kern="1200" dirty="0"/>
        </a:p>
        <a:p>
          <a:pPr marL="114300" lvl="1" indent="-114300" algn="l" defTabSz="533400">
            <a:lnSpc>
              <a:spcPct val="90000"/>
            </a:lnSpc>
            <a:spcBef>
              <a:spcPct val="0"/>
            </a:spcBef>
            <a:spcAft>
              <a:spcPct val="15000"/>
            </a:spcAft>
            <a:buChar char="••"/>
          </a:pPr>
          <a:r>
            <a:rPr lang="ru-RU" sz="1200" kern="1200" dirty="0" smtClean="0"/>
            <a:t>программу государственных заимствований Камчатского края;</a:t>
          </a:r>
          <a:endParaRPr lang="ru-RU" sz="1200" kern="1200" dirty="0"/>
        </a:p>
        <a:p>
          <a:pPr marL="114300" lvl="1" indent="-114300" algn="l" defTabSz="533400">
            <a:lnSpc>
              <a:spcPct val="90000"/>
            </a:lnSpc>
            <a:spcBef>
              <a:spcPct val="0"/>
            </a:spcBef>
            <a:spcAft>
              <a:spcPct val="15000"/>
            </a:spcAft>
            <a:buChar char="••"/>
          </a:pPr>
          <a:r>
            <a:rPr lang="ru-RU" sz="1200" kern="1200" dirty="0" smtClean="0"/>
            <a:t>программу государственных гарантий Камчатского края;</a:t>
          </a:r>
          <a:endParaRPr lang="ru-RU" sz="1200" kern="1200" dirty="0"/>
        </a:p>
        <a:p>
          <a:pPr marL="114300" lvl="1" indent="-114300" algn="l" defTabSz="533400">
            <a:lnSpc>
              <a:spcPct val="90000"/>
            </a:lnSpc>
            <a:spcBef>
              <a:spcPct val="0"/>
            </a:spcBef>
            <a:spcAft>
              <a:spcPct val="15000"/>
            </a:spcAft>
            <a:buChar char="••"/>
          </a:pPr>
          <a:r>
            <a:rPr lang="ru-RU" sz="1200" kern="1200" dirty="0" smtClean="0"/>
            <a:t>источники финансирования дефицита бюджета;</a:t>
          </a:r>
          <a:endParaRPr lang="ru-RU" sz="1200" kern="1200" dirty="0"/>
        </a:p>
        <a:p>
          <a:pPr marL="114300" lvl="1" indent="-114300" algn="l" defTabSz="533400">
            <a:lnSpc>
              <a:spcPct val="90000"/>
            </a:lnSpc>
            <a:spcBef>
              <a:spcPct val="0"/>
            </a:spcBef>
            <a:spcAft>
              <a:spcPct val="15000"/>
            </a:spcAft>
            <a:buChar char="••"/>
          </a:pPr>
          <a:r>
            <a:rPr lang="ru-RU" sz="1200" kern="1200" dirty="0" smtClean="0"/>
            <a:t>перечень государственных программ Камчатского края.</a:t>
          </a:r>
          <a:endParaRPr lang="ru-RU" sz="1200" kern="1200" dirty="0"/>
        </a:p>
      </dsp:txBody>
      <dsp:txXfrm>
        <a:off x="0" y="3207053"/>
        <a:ext cx="10972800" cy="2576348"/>
      </dsp:txXfrm>
    </dsp:sp>
    <dsp:sp modelId="{8B7E7848-6044-471A-BC58-8445AFF47CD0}">
      <dsp:nvSpPr>
        <dsp:cNvPr id="0" name=""/>
        <dsp:cNvSpPr/>
      </dsp:nvSpPr>
      <dsp:spPr>
        <a:xfrm>
          <a:off x="114060" y="2665575"/>
          <a:ext cx="7673459" cy="663036"/>
        </a:xfrm>
        <a:prstGeom prst="roundRect">
          <a:avLst/>
        </a:prstGeom>
        <a:gradFill rotWithShape="0">
          <a:gsLst>
            <a:gs pos="0">
              <a:srgbClr val="FFE5FF"/>
            </a:gs>
            <a:gs pos="35000">
              <a:srgbClr val="CFF5FD"/>
            </a:gs>
            <a:gs pos="100000">
              <a:srgbClr val="CDFFE6"/>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90322" tIns="0" rIns="290322" bIns="0" numCol="1" spcCol="1270" anchor="ctr" anchorCtr="0">
          <a:noAutofit/>
        </a:bodyPr>
        <a:lstStyle/>
        <a:p>
          <a:pPr lvl="0" algn="l" defTabSz="622300">
            <a:lnSpc>
              <a:spcPct val="90000"/>
            </a:lnSpc>
            <a:spcBef>
              <a:spcPct val="0"/>
            </a:spcBef>
            <a:spcAft>
              <a:spcPct val="35000"/>
            </a:spcAft>
          </a:pPr>
          <a:r>
            <a:rPr lang="ru-RU" sz="1400" b="1" kern="1200" dirty="0" smtClean="0"/>
            <a:t>Предмет рассмотрения проекта закона Камчатского края о краевом бюджете во втором чтении </a:t>
          </a:r>
          <a:r>
            <a:rPr lang="ru-RU" sz="1400" b="0" kern="1200" dirty="0" smtClean="0"/>
            <a:t>-</a:t>
          </a:r>
          <a:r>
            <a:rPr lang="ru-RU" sz="1400" b="1" kern="1200" dirty="0" smtClean="0"/>
            <a:t> </a:t>
          </a:r>
          <a:r>
            <a:rPr lang="ru-RU" sz="1200" kern="1200" dirty="0" smtClean="0"/>
            <a:t>текстовые статьи проекта закона, а также приложения к нему, устанавливающие:</a:t>
          </a:r>
          <a:endParaRPr lang="ru-RU" sz="1200" kern="1200" dirty="0"/>
        </a:p>
      </dsp:txBody>
      <dsp:txXfrm>
        <a:off x="146427" y="2697942"/>
        <a:ext cx="7608725" cy="598302"/>
      </dsp:txXfrm>
    </dsp:sp>
    <dsp:sp modelId="{FB00732A-623E-4F2E-85D6-43BA17518E54}">
      <dsp:nvSpPr>
        <dsp:cNvPr id="0" name=""/>
        <dsp:cNvSpPr/>
      </dsp:nvSpPr>
      <dsp:spPr>
        <a:xfrm>
          <a:off x="0" y="5980045"/>
          <a:ext cx="10972800" cy="104232"/>
        </a:xfrm>
        <a:prstGeom prst="rect">
          <a:avLst/>
        </a:prstGeom>
        <a:solidFill>
          <a:srgbClr val="E8FAFE">
            <a:alpha val="90000"/>
          </a:srgb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1D526CF0-EB81-4718-81F1-F77F66E8A642}">
      <dsp:nvSpPr>
        <dsp:cNvPr id="0" name=""/>
        <dsp:cNvSpPr/>
      </dsp:nvSpPr>
      <dsp:spPr>
        <a:xfrm>
          <a:off x="117831" y="5598944"/>
          <a:ext cx="7680960" cy="423785"/>
        </a:xfrm>
        <a:prstGeom prst="roundRect">
          <a:avLst/>
        </a:prstGeom>
        <a:gradFill rotWithShape="0">
          <a:gsLst>
            <a:gs pos="0">
              <a:srgbClr val="FFE5FF"/>
            </a:gs>
            <a:gs pos="93890">
              <a:srgbClr val="CDFFE6"/>
            </a:gs>
            <a:gs pos="35000">
              <a:srgbClr val="CFF5FD"/>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90322" tIns="0" rIns="290322" bIns="0" numCol="1" spcCol="1270" anchor="ctr" anchorCtr="0">
          <a:noAutofit/>
        </a:bodyPr>
        <a:lstStyle/>
        <a:p>
          <a:pPr lvl="0" algn="l" defTabSz="622300">
            <a:lnSpc>
              <a:spcPct val="90000"/>
            </a:lnSpc>
            <a:spcBef>
              <a:spcPct val="0"/>
            </a:spcBef>
            <a:spcAft>
              <a:spcPct val="35000"/>
            </a:spcAft>
          </a:pPr>
          <a:r>
            <a:rPr lang="ru-RU" sz="1400" b="1" kern="1200" dirty="0" smtClean="0"/>
            <a:t>Для рассмотрения в третьем чтении законопроект выносится на голосование в целом.</a:t>
          </a:r>
          <a:endParaRPr lang="ru-RU" sz="1400" kern="1200" dirty="0"/>
        </a:p>
      </dsp:txBody>
      <dsp:txXfrm>
        <a:off x="138518" y="5619631"/>
        <a:ext cx="7639586" cy="38241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9F8D92-3E57-4F5E-A093-5AE55E4C85A6}">
      <dsp:nvSpPr>
        <dsp:cNvPr id="0" name=""/>
        <dsp:cNvSpPr/>
      </dsp:nvSpPr>
      <dsp:spPr>
        <a:xfrm>
          <a:off x="0" y="609275"/>
          <a:ext cx="10499933" cy="176400"/>
        </a:xfrm>
        <a:prstGeom prst="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14911" tIns="145796" rIns="814911" bIns="49784" numCol="1" spcCol="1270" anchor="t" anchorCtr="0">
          <a:noAutofit/>
        </a:bodyPr>
        <a:lstStyle/>
        <a:p>
          <a:pPr marL="57150" lvl="1" indent="-57150" algn="l" defTabSz="311150">
            <a:lnSpc>
              <a:spcPct val="90000"/>
            </a:lnSpc>
            <a:spcBef>
              <a:spcPct val="0"/>
            </a:spcBef>
            <a:spcAft>
              <a:spcPct val="15000"/>
            </a:spcAft>
            <a:buChar char="••"/>
          </a:pPr>
          <a:endParaRPr lang="ru-RU" sz="700" b="1" kern="1200" dirty="0">
            <a:solidFill>
              <a:schemeClr val="accent4">
                <a:lumMod val="50000"/>
              </a:schemeClr>
            </a:solidFill>
          </a:endParaRPr>
        </a:p>
      </dsp:txBody>
      <dsp:txXfrm>
        <a:off x="0" y="609275"/>
        <a:ext cx="10499933" cy="176400"/>
      </dsp:txXfrm>
    </dsp:sp>
    <dsp:sp modelId="{83A8DEED-3CA3-4BCD-BD9C-B509C4FB1C78}">
      <dsp:nvSpPr>
        <dsp:cNvPr id="0" name=""/>
        <dsp:cNvSpPr/>
      </dsp:nvSpPr>
      <dsp:spPr>
        <a:xfrm>
          <a:off x="480392" y="250371"/>
          <a:ext cx="10018766" cy="472500"/>
        </a:xfrm>
        <a:prstGeom prst="round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7811" tIns="0" rIns="277811" bIns="0" numCol="1" spcCol="1270" anchor="ctr" anchorCtr="0">
          <a:noAutofit/>
        </a:bodyPr>
        <a:lstStyle/>
        <a:p>
          <a:pPr lvl="0" algn="just" defTabSz="444500">
            <a:lnSpc>
              <a:spcPct val="90000"/>
            </a:lnSpc>
            <a:spcBef>
              <a:spcPct val="0"/>
            </a:spcBef>
            <a:spcAft>
              <a:spcPct val="35000"/>
            </a:spcAft>
          </a:pPr>
          <a:r>
            <a:rPr lang="ru-RU" sz="1000" b="1" kern="1200" dirty="0" smtClean="0"/>
            <a:t>Предоставление льгот по налогу на прибыль организаций участникам региональных инвестиционных проектов и специальных инвестиционных контрактов, реализуемых на территории Камчатского края</a:t>
          </a:r>
          <a:endParaRPr lang="ru-RU" sz="1000" b="1" i="0" kern="1200" dirty="0">
            <a:effectLst/>
            <a:latin typeface="+mn-lt"/>
          </a:endParaRPr>
        </a:p>
      </dsp:txBody>
      <dsp:txXfrm>
        <a:off x="503458" y="273437"/>
        <a:ext cx="9972634" cy="426368"/>
      </dsp:txXfrm>
    </dsp:sp>
    <dsp:sp modelId="{54E37189-AFEE-4CB3-A694-4A90D08FD780}">
      <dsp:nvSpPr>
        <dsp:cNvPr id="0" name=""/>
        <dsp:cNvSpPr/>
      </dsp:nvSpPr>
      <dsp:spPr>
        <a:xfrm>
          <a:off x="0" y="1193130"/>
          <a:ext cx="10499933" cy="176400"/>
        </a:xfrm>
        <a:prstGeom prst="rect">
          <a:avLst/>
        </a:prstGeom>
        <a:solidFill>
          <a:schemeClr val="lt1">
            <a:alpha val="90000"/>
            <a:hueOff val="0"/>
            <a:satOff val="0"/>
            <a:lumOff val="0"/>
            <a:alphaOff val="0"/>
          </a:schemeClr>
        </a:solidFill>
        <a:ln w="9525" cap="flat" cmpd="sng" algn="ctr">
          <a:solidFill>
            <a:schemeClr val="accent5">
              <a:hueOff val="1004925"/>
              <a:satOff val="-8100"/>
              <a:lumOff val="2297"/>
              <a:alphaOff val="0"/>
            </a:schemeClr>
          </a:solidFill>
          <a:prstDash val="solid"/>
        </a:ln>
        <a:effectLst/>
      </dsp:spPr>
      <dsp:style>
        <a:lnRef idx="1">
          <a:scrgbClr r="0" g="0" b="0"/>
        </a:lnRef>
        <a:fillRef idx="1">
          <a:scrgbClr r="0" g="0" b="0"/>
        </a:fillRef>
        <a:effectRef idx="0">
          <a:scrgbClr r="0" g="0" b="0"/>
        </a:effectRef>
        <a:fontRef idx="minor"/>
      </dsp:style>
    </dsp:sp>
    <dsp:sp modelId="{A6F486F1-7CED-4199-93F1-7BF438544657}">
      <dsp:nvSpPr>
        <dsp:cNvPr id="0" name=""/>
        <dsp:cNvSpPr/>
      </dsp:nvSpPr>
      <dsp:spPr>
        <a:xfrm>
          <a:off x="480392" y="833752"/>
          <a:ext cx="10018766" cy="472500"/>
        </a:xfrm>
        <a:prstGeom prst="roundRect">
          <a:avLst/>
        </a:prstGeom>
        <a:gradFill rotWithShape="0">
          <a:gsLst>
            <a:gs pos="0">
              <a:schemeClr val="accent5">
                <a:hueOff val="1004925"/>
                <a:satOff val="-8100"/>
                <a:lumOff val="2297"/>
                <a:alphaOff val="0"/>
                <a:tint val="50000"/>
                <a:satMod val="300000"/>
              </a:schemeClr>
            </a:gs>
            <a:gs pos="35000">
              <a:schemeClr val="accent5">
                <a:hueOff val="1004925"/>
                <a:satOff val="-8100"/>
                <a:lumOff val="2297"/>
                <a:alphaOff val="0"/>
                <a:tint val="37000"/>
                <a:satMod val="300000"/>
              </a:schemeClr>
            </a:gs>
            <a:gs pos="100000">
              <a:schemeClr val="accent5">
                <a:hueOff val="1004925"/>
                <a:satOff val="-8100"/>
                <a:lumOff val="2297"/>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7811" tIns="0" rIns="277811" bIns="0" numCol="1" spcCol="1270" anchor="ctr" anchorCtr="0">
          <a:noAutofit/>
        </a:bodyPr>
        <a:lstStyle/>
        <a:p>
          <a:pPr lvl="0" algn="just" defTabSz="444500">
            <a:lnSpc>
              <a:spcPct val="90000"/>
            </a:lnSpc>
            <a:spcBef>
              <a:spcPct val="0"/>
            </a:spcBef>
            <a:spcAft>
              <a:spcPct val="35000"/>
            </a:spcAft>
          </a:pPr>
          <a:r>
            <a:rPr lang="ru-RU" sz="1000" b="1" kern="1200" dirty="0" smtClean="0"/>
            <a:t>Сохранение системы стимулов, обеспечивающих благоприятную экономическую среду для развития деятельности рыбохозяйственных организаций, их закрепление в регионе</a:t>
          </a:r>
          <a:endParaRPr lang="ru-RU" sz="1000" b="1" i="0" kern="1200" dirty="0"/>
        </a:p>
      </dsp:txBody>
      <dsp:txXfrm>
        <a:off x="503458" y="856818"/>
        <a:ext cx="9972634" cy="426368"/>
      </dsp:txXfrm>
    </dsp:sp>
    <dsp:sp modelId="{AC5083B6-C118-4C5F-935E-869E9BAD82F8}">
      <dsp:nvSpPr>
        <dsp:cNvPr id="0" name=""/>
        <dsp:cNvSpPr/>
      </dsp:nvSpPr>
      <dsp:spPr>
        <a:xfrm>
          <a:off x="0" y="1779595"/>
          <a:ext cx="10499933" cy="176400"/>
        </a:xfrm>
        <a:prstGeom prst="rect">
          <a:avLst/>
        </a:prstGeom>
        <a:solidFill>
          <a:schemeClr val="lt1">
            <a:alpha val="90000"/>
            <a:hueOff val="0"/>
            <a:satOff val="0"/>
            <a:lumOff val="0"/>
            <a:alphaOff val="0"/>
          </a:schemeClr>
        </a:solidFill>
        <a:ln w="9525" cap="flat" cmpd="sng" algn="ctr">
          <a:solidFill>
            <a:schemeClr val="accent5">
              <a:hueOff val="2009851"/>
              <a:satOff val="-16199"/>
              <a:lumOff val="4594"/>
              <a:alphaOff val="0"/>
            </a:schemeClr>
          </a:solidFill>
          <a:prstDash val="solid"/>
        </a:ln>
        <a:effectLst/>
      </dsp:spPr>
      <dsp:style>
        <a:lnRef idx="1">
          <a:scrgbClr r="0" g="0" b="0"/>
        </a:lnRef>
        <a:fillRef idx="1">
          <a:scrgbClr r="0" g="0" b="0"/>
        </a:fillRef>
        <a:effectRef idx="0">
          <a:scrgbClr r="0" g="0" b="0"/>
        </a:effectRef>
        <a:fontRef idx="minor"/>
      </dsp:style>
    </dsp:sp>
    <dsp:sp modelId="{8D7EB5CF-1477-41C0-A1E4-50178FED2A95}">
      <dsp:nvSpPr>
        <dsp:cNvPr id="0" name=""/>
        <dsp:cNvSpPr/>
      </dsp:nvSpPr>
      <dsp:spPr>
        <a:xfrm>
          <a:off x="480392" y="1417133"/>
          <a:ext cx="10018766" cy="472500"/>
        </a:xfrm>
        <a:prstGeom prst="roundRect">
          <a:avLst/>
        </a:prstGeom>
        <a:gradFill rotWithShape="0">
          <a:gsLst>
            <a:gs pos="0">
              <a:schemeClr val="accent5">
                <a:hueOff val="2009851"/>
                <a:satOff val="-16199"/>
                <a:lumOff val="4594"/>
                <a:alphaOff val="0"/>
                <a:tint val="50000"/>
                <a:satMod val="300000"/>
              </a:schemeClr>
            </a:gs>
            <a:gs pos="35000">
              <a:schemeClr val="accent5">
                <a:hueOff val="2009851"/>
                <a:satOff val="-16199"/>
                <a:lumOff val="4594"/>
                <a:alphaOff val="0"/>
                <a:tint val="37000"/>
                <a:satMod val="300000"/>
              </a:schemeClr>
            </a:gs>
            <a:gs pos="100000">
              <a:schemeClr val="accent5">
                <a:hueOff val="2009851"/>
                <a:satOff val="-16199"/>
                <a:lumOff val="4594"/>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7811" tIns="0" rIns="277811" bIns="0" numCol="1" spcCol="1270" anchor="ctr" anchorCtr="0">
          <a:noAutofit/>
        </a:bodyPr>
        <a:lstStyle/>
        <a:p>
          <a:pPr lvl="0" algn="just" defTabSz="444500">
            <a:lnSpc>
              <a:spcPct val="90000"/>
            </a:lnSpc>
            <a:spcBef>
              <a:spcPct val="0"/>
            </a:spcBef>
            <a:spcAft>
              <a:spcPct val="35000"/>
            </a:spcAft>
          </a:pPr>
          <a:r>
            <a:rPr lang="ru-RU" sz="1000" b="1" kern="1200" dirty="0" smtClean="0"/>
            <a:t>Стимулирование налогоплательщиков, реализующих особо значимые инвестиционные проекты Камчатского края по созданию предприятий для производства продукции животноводства и растениеводства</a:t>
          </a:r>
          <a:endParaRPr lang="ru-RU" sz="1000" b="1" i="0" kern="1200" dirty="0"/>
        </a:p>
      </dsp:txBody>
      <dsp:txXfrm>
        <a:off x="503458" y="1440199"/>
        <a:ext cx="9972634" cy="426368"/>
      </dsp:txXfrm>
    </dsp:sp>
    <dsp:sp modelId="{FF10539C-D932-4077-BE75-D57121BEF63F}">
      <dsp:nvSpPr>
        <dsp:cNvPr id="0" name=""/>
        <dsp:cNvSpPr/>
      </dsp:nvSpPr>
      <dsp:spPr>
        <a:xfrm>
          <a:off x="0" y="2359892"/>
          <a:ext cx="10499933" cy="176400"/>
        </a:xfrm>
        <a:prstGeom prst="rect">
          <a:avLst/>
        </a:prstGeom>
        <a:solidFill>
          <a:schemeClr val="lt1">
            <a:alpha val="90000"/>
            <a:hueOff val="0"/>
            <a:satOff val="0"/>
            <a:lumOff val="0"/>
            <a:alphaOff val="0"/>
          </a:schemeClr>
        </a:solidFill>
        <a:ln w="9525" cap="flat" cmpd="sng" algn="ctr">
          <a:solidFill>
            <a:schemeClr val="accent5">
              <a:hueOff val="3014776"/>
              <a:satOff val="-24299"/>
              <a:lumOff val="6891"/>
              <a:alphaOff val="0"/>
            </a:schemeClr>
          </a:solidFill>
          <a:prstDash val="solid"/>
        </a:ln>
        <a:effectLst/>
      </dsp:spPr>
      <dsp:style>
        <a:lnRef idx="1">
          <a:scrgbClr r="0" g="0" b="0"/>
        </a:lnRef>
        <a:fillRef idx="1">
          <a:scrgbClr r="0" g="0" b="0"/>
        </a:fillRef>
        <a:effectRef idx="0">
          <a:scrgbClr r="0" g="0" b="0"/>
        </a:effectRef>
        <a:fontRef idx="minor"/>
      </dsp:style>
    </dsp:sp>
    <dsp:sp modelId="{FD828EBB-2FE5-481B-9F21-6CCD8F88AC1E}">
      <dsp:nvSpPr>
        <dsp:cNvPr id="0" name=""/>
        <dsp:cNvSpPr/>
      </dsp:nvSpPr>
      <dsp:spPr>
        <a:xfrm>
          <a:off x="499874" y="1990711"/>
          <a:ext cx="9997484" cy="472500"/>
        </a:xfrm>
        <a:prstGeom prst="roundRect">
          <a:avLst/>
        </a:prstGeom>
        <a:gradFill rotWithShape="0">
          <a:gsLst>
            <a:gs pos="0">
              <a:schemeClr val="accent5">
                <a:hueOff val="3014776"/>
                <a:satOff val="-24299"/>
                <a:lumOff val="6891"/>
                <a:alphaOff val="0"/>
                <a:tint val="50000"/>
                <a:satMod val="300000"/>
              </a:schemeClr>
            </a:gs>
            <a:gs pos="35000">
              <a:schemeClr val="accent5">
                <a:hueOff val="3014776"/>
                <a:satOff val="-24299"/>
                <a:lumOff val="6891"/>
                <a:alphaOff val="0"/>
                <a:tint val="37000"/>
                <a:satMod val="300000"/>
              </a:schemeClr>
            </a:gs>
            <a:gs pos="100000">
              <a:schemeClr val="accent5">
                <a:hueOff val="3014776"/>
                <a:satOff val="-24299"/>
                <a:lumOff val="6891"/>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7811" tIns="0" rIns="277811" bIns="0" numCol="1" spcCol="1270" anchor="ctr" anchorCtr="0">
          <a:noAutofit/>
        </a:bodyPr>
        <a:lstStyle/>
        <a:p>
          <a:pPr lvl="0" algn="just" defTabSz="444500">
            <a:lnSpc>
              <a:spcPct val="90000"/>
            </a:lnSpc>
            <a:spcBef>
              <a:spcPct val="0"/>
            </a:spcBef>
            <a:spcAft>
              <a:spcPct val="35000"/>
            </a:spcAft>
          </a:pPr>
          <a:r>
            <a:rPr lang="ru-RU" sz="1000" b="1" kern="1200" dirty="0" smtClean="0"/>
            <a:t>Льготное налогообложение имущества организаций, реализующих особо значимые инвестиционные проекты Камчатского края по добыче полезных ископаемых, за исключением углеводородов</a:t>
          </a:r>
          <a:endParaRPr lang="ru-RU" sz="1000" b="1" kern="1200" dirty="0">
            <a:effectLst/>
            <a:latin typeface="+mn-lt"/>
          </a:endParaRPr>
        </a:p>
      </dsp:txBody>
      <dsp:txXfrm>
        <a:off x="522940" y="2013777"/>
        <a:ext cx="9951352" cy="426368"/>
      </dsp:txXfrm>
    </dsp:sp>
    <dsp:sp modelId="{239A16E2-1CA1-42AE-BF99-61B9DF1A2C14}">
      <dsp:nvSpPr>
        <dsp:cNvPr id="0" name=""/>
        <dsp:cNvSpPr/>
      </dsp:nvSpPr>
      <dsp:spPr>
        <a:xfrm>
          <a:off x="0" y="2956461"/>
          <a:ext cx="10499933" cy="176400"/>
        </a:xfrm>
        <a:prstGeom prst="rect">
          <a:avLst/>
        </a:prstGeom>
        <a:solidFill>
          <a:schemeClr val="lt1">
            <a:alpha val="90000"/>
            <a:hueOff val="0"/>
            <a:satOff val="0"/>
            <a:lumOff val="0"/>
            <a:alphaOff val="0"/>
          </a:schemeClr>
        </a:solidFill>
        <a:ln w="9525" cap="flat" cmpd="sng" algn="ctr">
          <a:solidFill>
            <a:schemeClr val="accent5">
              <a:hueOff val="4019702"/>
              <a:satOff val="-32399"/>
              <a:lumOff val="9188"/>
              <a:alphaOff val="0"/>
            </a:schemeClr>
          </a:solidFill>
          <a:prstDash val="solid"/>
        </a:ln>
        <a:effectLst/>
      </dsp:spPr>
      <dsp:style>
        <a:lnRef idx="1">
          <a:scrgbClr r="0" g="0" b="0"/>
        </a:lnRef>
        <a:fillRef idx="1">
          <a:scrgbClr r="0" g="0" b="0"/>
        </a:fillRef>
        <a:effectRef idx="0">
          <a:scrgbClr r="0" g="0" b="0"/>
        </a:effectRef>
        <a:fontRef idx="minor"/>
      </dsp:style>
    </dsp:sp>
    <dsp:sp modelId="{7CD65F80-4CA1-49CB-AC68-59C3F6D866A2}">
      <dsp:nvSpPr>
        <dsp:cNvPr id="0" name=""/>
        <dsp:cNvSpPr/>
      </dsp:nvSpPr>
      <dsp:spPr>
        <a:xfrm>
          <a:off x="499874" y="2583895"/>
          <a:ext cx="9997484" cy="472500"/>
        </a:xfrm>
        <a:prstGeom prst="roundRect">
          <a:avLst/>
        </a:prstGeom>
        <a:gradFill rotWithShape="0">
          <a:gsLst>
            <a:gs pos="0">
              <a:schemeClr val="accent5">
                <a:hueOff val="4019702"/>
                <a:satOff val="-32399"/>
                <a:lumOff val="9188"/>
                <a:alphaOff val="0"/>
                <a:tint val="50000"/>
                <a:satMod val="300000"/>
              </a:schemeClr>
            </a:gs>
            <a:gs pos="35000">
              <a:schemeClr val="accent5">
                <a:hueOff val="4019702"/>
                <a:satOff val="-32399"/>
                <a:lumOff val="9188"/>
                <a:alphaOff val="0"/>
                <a:tint val="37000"/>
                <a:satMod val="300000"/>
              </a:schemeClr>
            </a:gs>
            <a:gs pos="100000">
              <a:schemeClr val="accent5">
                <a:hueOff val="4019702"/>
                <a:satOff val="-32399"/>
                <a:lumOff val="918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7811" tIns="0" rIns="277811" bIns="0" numCol="1" spcCol="1270" anchor="ctr" anchorCtr="0">
          <a:noAutofit/>
        </a:bodyPr>
        <a:lstStyle/>
        <a:p>
          <a:pPr lvl="0" algn="just" defTabSz="444500" rtl="0">
            <a:lnSpc>
              <a:spcPct val="90000"/>
            </a:lnSpc>
            <a:spcBef>
              <a:spcPct val="0"/>
            </a:spcBef>
            <a:spcAft>
              <a:spcPct val="35000"/>
            </a:spcAft>
          </a:pPr>
          <a:r>
            <a:rPr lang="ru-RU" sz="1000" b="1" kern="1200" dirty="0" smtClean="0"/>
            <a:t>Стабилизация ставок транспортного налога</a:t>
          </a:r>
          <a:endParaRPr lang="ru-RU" sz="1000" b="1" i="0" kern="1200" dirty="0"/>
        </a:p>
      </dsp:txBody>
      <dsp:txXfrm>
        <a:off x="522940" y="2606961"/>
        <a:ext cx="9951352" cy="426368"/>
      </dsp:txXfrm>
    </dsp:sp>
    <dsp:sp modelId="{0CC8F8DD-402C-47E0-892B-B002BF58C96C}">
      <dsp:nvSpPr>
        <dsp:cNvPr id="0" name=""/>
        <dsp:cNvSpPr/>
      </dsp:nvSpPr>
      <dsp:spPr>
        <a:xfrm>
          <a:off x="0" y="3526654"/>
          <a:ext cx="10499933" cy="176400"/>
        </a:xfrm>
        <a:prstGeom prst="rect">
          <a:avLst/>
        </a:prstGeom>
        <a:solidFill>
          <a:schemeClr val="lt1">
            <a:alpha val="90000"/>
            <a:hueOff val="0"/>
            <a:satOff val="0"/>
            <a:lumOff val="0"/>
            <a:alphaOff val="0"/>
          </a:schemeClr>
        </a:solidFill>
        <a:ln w="9525" cap="flat" cmpd="sng" algn="ctr">
          <a:solidFill>
            <a:schemeClr val="accent5">
              <a:hueOff val="5024627"/>
              <a:satOff val="-40499"/>
              <a:lumOff val="11485"/>
              <a:alphaOff val="0"/>
            </a:schemeClr>
          </a:solidFill>
          <a:prstDash val="solid"/>
        </a:ln>
        <a:effectLst/>
      </dsp:spPr>
      <dsp:style>
        <a:lnRef idx="1">
          <a:scrgbClr r="0" g="0" b="0"/>
        </a:lnRef>
        <a:fillRef idx="1">
          <a:scrgbClr r="0" g="0" b="0"/>
        </a:fillRef>
        <a:effectRef idx="0">
          <a:scrgbClr r="0" g="0" b="0"/>
        </a:effectRef>
        <a:fontRef idx="minor"/>
      </dsp:style>
    </dsp:sp>
    <dsp:sp modelId="{1F3A675F-2B7B-4235-A35C-E309555CE571}">
      <dsp:nvSpPr>
        <dsp:cNvPr id="0" name=""/>
        <dsp:cNvSpPr/>
      </dsp:nvSpPr>
      <dsp:spPr>
        <a:xfrm>
          <a:off x="499874" y="3167276"/>
          <a:ext cx="9997484" cy="472500"/>
        </a:xfrm>
        <a:prstGeom prst="roundRect">
          <a:avLst/>
        </a:prstGeom>
        <a:gradFill rotWithShape="0">
          <a:gsLst>
            <a:gs pos="0">
              <a:schemeClr val="accent5">
                <a:hueOff val="5024627"/>
                <a:satOff val="-40499"/>
                <a:lumOff val="11485"/>
                <a:alphaOff val="0"/>
                <a:tint val="50000"/>
                <a:satMod val="300000"/>
              </a:schemeClr>
            </a:gs>
            <a:gs pos="35000">
              <a:schemeClr val="accent5">
                <a:hueOff val="5024627"/>
                <a:satOff val="-40499"/>
                <a:lumOff val="11485"/>
                <a:alphaOff val="0"/>
                <a:tint val="37000"/>
                <a:satMod val="300000"/>
              </a:schemeClr>
            </a:gs>
            <a:gs pos="100000">
              <a:schemeClr val="accent5">
                <a:hueOff val="5024627"/>
                <a:satOff val="-40499"/>
                <a:lumOff val="11485"/>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7811" tIns="0" rIns="277811" bIns="0" numCol="1" spcCol="1270" anchor="ctr" anchorCtr="0">
          <a:noAutofit/>
        </a:bodyPr>
        <a:lstStyle/>
        <a:p>
          <a:pPr lvl="0" algn="just" defTabSz="444500" rtl="0">
            <a:lnSpc>
              <a:spcPct val="90000"/>
            </a:lnSpc>
            <a:spcBef>
              <a:spcPct val="0"/>
            </a:spcBef>
            <a:spcAft>
              <a:spcPct val="35000"/>
            </a:spcAft>
          </a:pPr>
          <a:r>
            <a:rPr lang="ru-RU" sz="1000" b="1" kern="1200" dirty="0" smtClean="0"/>
            <a:t>Поэтапное включение объектов недвижимости в систему уплаты налога на имущество организаций по их кадастровой стоимости</a:t>
          </a:r>
          <a:endParaRPr lang="ru-RU" sz="1000" b="1" i="0" kern="1200" dirty="0"/>
        </a:p>
      </dsp:txBody>
      <dsp:txXfrm>
        <a:off x="522940" y="3190342"/>
        <a:ext cx="9951352" cy="426368"/>
      </dsp:txXfrm>
    </dsp:sp>
    <dsp:sp modelId="{C3FA03B6-D1A5-4273-9200-D293B6764778}">
      <dsp:nvSpPr>
        <dsp:cNvPr id="0" name=""/>
        <dsp:cNvSpPr/>
      </dsp:nvSpPr>
      <dsp:spPr>
        <a:xfrm>
          <a:off x="0" y="4110035"/>
          <a:ext cx="10499933" cy="176400"/>
        </a:xfrm>
        <a:prstGeom prst="rect">
          <a:avLst/>
        </a:prstGeom>
        <a:solidFill>
          <a:schemeClr val="lt1">
            <a:alpha val="90000"/>
            <a:hueOff val="0"/>
            <a:satOff val="0"/>
            <a:lumOff val="0"/>
            <a:alphaOff val="0"/>
          </a:schemeClr>
        </a:solidFill>
        <a:ln w="9525" cap="flat" cmpd="sng" algn="ctr">
          <a:solidFill>
            <a:schemeClr val="accent5">
              <a:hueOff val="6029553"/>
              <a:satOff val="-48598"/>
              <a:lumOff val="13782"/>
              <a:alphaOff val="0"/>
            </a:schemeClr>
          </a:solidFill>
          <a:prstDash val="solid"/>
        </a:ln>
        <a:effectLst/>
      </dsp:spPr>
      <dsp:style>
        <a:lnRef idx="1">
          <a:scrgbClr r="0" g="0" b="0"/>
        </a:lnRef>
        <a:fillRef idx="1">
          <a:scrgbClr r="0" g="0" b="0"/>
        </a:fillRef>
        <a:effectRef idx="0">
          <a:scrgbClr r="0" g="0" b="0"/>
        </a:effectRef>
        <a:fontRef idx="minor"/>
      </dsp:style>
    </dsp:sp>
    <dsp:sp modelId="{0A1B5899-4FD4-4A71-AE57-E3C387F75AE4}">
      <dsp:nvSpPr>
        <dsp:cNvPr id="0" name=""/>
        <dsp:cNvSpPr/>
      </dsp:nvSpPr>
      <dsp:spPr>
        <a:xfrm>
          <a:off x="480392" y="3750657"/>
          <a:ext cx="10018766" cy="472500"/>
        </a:xfrm>
        <a:prstGeom prst="roundRect">
          <a:avLst/>
        </a:prstGeom>
        <a:gradFill rotWithShape="0">
          <a:gsLst>
            <a:gs pos="0">
              <a:schemeClr val="accent5">
                <a:hueOff val="6029553"/>
                <a:satOff val="-48598"/>
                <a:lumOff val="13782"/>
                <a:alphaOff val="0"/>
                <a:tint val="50000"/>
                <a:satMod val="300000"/>
              </a:schemeClr>
            </a:gs>
            <a:gs pos="35000">
              <a:schemeClr val="accent5">
                <a:hueOff val="6029553"/>
                <a:satOff val="-48598"/>
                <a:lumOff val="13782"/>
                <a:alphaOff val="0"/>
                <a:tint val="37000"/>
                <a:satMod val="300000"/>
              </a:schemeClr>
            </a:gs>
            <a:gs pos="100000">
              <a:schemeClr val="accent5">
                <a:hueOff val="6029553"/>
                <a:satOff val="-48598"/>
                <a:lumOff val="13782"/>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7811" tIns="0" rIns="277811" bIns="0" numCol="1" spcCol="1270" anchor="ctr" anchorCtr="0">
          <a:noAutofit/>
        </a:bodyPr>
        <a:lstStyle/>
        <a:p>
          <a:pPr lvl="0" algn="just" defTabSz="444500" rtl="0">
            <a:lnSpc>
              <a:spcPct val="90000"/>
            </a:lnSpc>
            <a:spcBef>
              <a:spcPct val="0"/>
            </a:spcBef>
            <a:spcAft>
              <a:spcPct val="35000"/>
            </a:spcAft>
          </a:pPr>
          <a:r>
            <a:rPr lang="ru-RU" sz="1000" b="1" kern="1200" dirty="0" smtClean="0"/>
            <a:t>Определение возможности дополнительного налогового стимулирования развития инфраструктуры туризма, объектов для осуществления санаторно-курортной, бальнеологической, физкультурно-оздоровительной деятельности</a:t>
          </a:r>
          <a:endParaRPr lang="ru-RU" sz="1000" b="1" i="0" kern="1200" dirty="0"/>
        </a:p>
      </dsp:txBody>
      <dsp:txXfrm>
        <a:off x="503458" y="3773723"/>
        <a:ext cx="9972634" cy="426368"/>
      </dsp:txXfrm>
    </dsp:sp>
    <dsp:sp modelId="{ABF43DEA-CEC5-43C3-AF31-6F544F3EAF33}">
      <dsp:nvSpPr>
        <dsp:cNvPr id="0" name=""/>
        <dsp:cNvSpPr/>
      </dsp:nvSpPr>
      <dsp:spPr>
        <a:xfrm>
          <a:off x="0" y="4728816"/>
          <a:ext cx="10499933" cy="176400"/>
        </a:xfrm>
        <a:prstGeom prst="rect">
          <a:avLst/>
        </a:prstGeom>
        <a:solidFill>
          <a:schemeClr val="lt1">
            <a:alpha val="90000"/>
            <a:hueOff val="0"/>
            <a:satOff val="0"/>
            <a:lumOff val="0"/>
            <a:alphaOff val="0"/>
          </a:schemeClr>
        </a:solidFill>
        <a:ln w="9525" cap="flat" cmpd="sng" algn="ctr">
          <a:solidFill>
            <a:schemeClr val="accent5">
              <a:hueOff val="7034478"/>
              <a:satOff val="-56698"/>
              <a:lumOff val="16079"/>
              <a:alphaOff val="0"/>
            </a:schemeClr>
          </a:solidFill>
          <a:prstDash val="solid"/>
        </a:ln>
        <a:effectLst/>
      </dsp:spPr>
      <dsp:style>
        <a:lnRef idx="1">
          <a:scrgbClr r="0" g="0" b="0"/>
        </a:lnRef>
        <a:fillRef idx="1">
          <a:scrgbClr r="0" g="0" b="0"/>
        </a:fillRef>
        <a:effectRef idx="0">
          <a:scrgbClr r="0" g="0" b="0"/>
        </a:effectRef>
        <a:fontRef idx="minor"/>
      </dsp:style>
    </dsp:sp>
    <dsp:sp modelId="{C2E66F8B-C16F-45FA-98CA-E1314B3F237B}">
      <dsp:nvSpPr>
        <dsp:cNvPr id="0" name=""/>
        <dsp:cNvSpPr/>
      </dsp:nvSpPr>
      <dsp:spPr>
        <a:xfrm>
          <a:off x="487570" y="4334038"/>
          <a:ext cx="10005455" cy="472500"/>
        </a:xfrm>
        <a:prstGeom prst="roundRect">
          <a:avLst/>
        </a:prstGeom>
        <a:gradFill rotWithShape="0">
          <a:gsLst>
            <a:gs pos="0">
              <a:schemeClr val="accent5">
                <a:hueOff val="7034478"/>
                <a:satOff val="-56698"/>
                <a:lumOff val="16079"/>
                <a:alphaOff val="0"/>
                <a:tint val="50000"/>
                <a:satMod val="300000"/>
              </a:schemeClr>
            </a:gs>
            <a:gs pos="35000">
              <a:schemeClr val="accent5">
                <a:hueOff val="7034478"/>
                <a:satOff val="-56698"/>
                <a:lumOff val="16079"/>
                <a:alphaOff val="0"/>
                <a:tint val="37000"/>
                <a:satMod val="300000"/>
              </a:schemeClr>
            </a:gs>
            <a:gs pos="100000">
              <a:schemeClr val="accent5">
                <a:hueOff val="7034478"/>
                <a:satOff val="-56698"/>
                <a:lumOff val="16079"/>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7811" tIns="0" rIns="277811" bIns="0" numCol="1" spcCol="1270" anchor="ctr" anchorCtr="0">
          <a:noAutofit/>
        </a:bodyPr>
        <a:lstStyle/>
        <a:p>
          <a:pPr lvl="0" algn="just" defTabSz="444500" rtl="0">
            <a:lnSpc>
              <a:spcPct val="90000"/>
            </a:lnSpc>
            <a:spcBef>
              <a:spcPct val="0"/>
            </a:spcBef>
            <a:spcAft>
              <a:spcPct val="35000"/>
            </a:spcAft>
          </a:pPr>
          <a:r>
            <a:rPr lang="ru-RU" sz="1000" b="1" kern="1200" dirty="0" smtClean="0"/>
            <a:t>Реализация принципа предоставления льгот по налогу на имущество организаций при условии отсутствия у налогоплательщика задолженности перед бюджетом</a:t>
          </a:r>
          <a:endParaRPr kumimoji="0" lang="ru-RU" sz="1000" b="1" i="0" u="none" strike="noStrike" kern="1200" cap="none" spc="0" normalizeH="0" baseline="0" noProof="0" dirty="0" smtClean="0">
            <a:ln/>
            <a:effectLst/>
            <a:uLnTx/>
            <a:uFillTx/>
          </a:endParaRPr>
        </a:p>
      </dsp:txBody>
      <dsp:txXfrm>
        <a:off x="510636" y="4357104"/>
        <a:ext cx="9959323" cy="42636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9F8D92-3E57-4F5E-A093-5AE55E4C85A6}">
      <dsp:nvSpPr>
        <dsp:cNvPr id="0" name=""/>
        <dsp:cNvSpPr/>
      </dsp:nvSpPr>
      <dsp:spPr>
        <a:xfrm>
          <a:off x="0" y="592183"/>
          <a:ext cx="10534116" cy="176400"/>
        </a:xfrm>
        <a:prstGeom prst="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17564" tIns="145796" rIns="817564" bIns="49784" numCol="1" spcCol="1270" anchor="t" anchorCtr="0">
          <a:noAutofit/>
        </a:bodyPr>
        <a:lstStyle/>
        <a:p>
          <a:pPr marL="57150" lvl="1" indent="-57150" algn="l" defTabSz="311150">
            <a:lnSpc>
              <a:spcPct val="90000"/>
            </a:lnSpc>
            <a:spcBef>
              <a:spcPct val="0"/>
            </a:spcBef>
            <a:spcAft>
              <a:spcPct val="15000"/>
            </a:spcAft>
            <a:buChar char="••"/>
          </a:pPr>
          <a:endParaRPr lang="ru-RU" sz="700" kern="1200" dirty="0">
            <a:solidFill>
              <a:schemeClr val="accent4">
                <a:lumMod val="50000"/>
              </a:schemeClr>
            </a:solidFill>
          </a:endParaRPr>
        </a:p>
      </dsp:txBody>
      <dsp:txXfrm>
        <a:off x="0" y="592183"/>
        <a:ext cx="10534116" cy="176400"/>
      </dsp:txXfrm>
    </dsp:sp>
    <dsp:sp modelId="{83A8DEED-3CA3-4BCD-BD9C-B509C4FB1C78}">
      <dsp:nvSpPr>
        <dsp:cNvPr id="0" name=""/>
        <dsp:cNvSpPr/>
      </dsp:nvSpPr>
      <dsp:spPr>
        <a:xfrm>
          <a:off x="481956" y="233279"/>
          <a:ext cx="10051383" cy="472500"/>
        </a:xfrm>
        <a:prstGeom prst="round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8715" tIns="0" rIns="278715" bIns="0" numCol="1" spcCol="1270" anchor="ctr" anchorCtr="0">
          <a:noAutofit/>
        </a:bodyPr>
        <a:lstStyle/>
        <a:p>
          <a:pPr lvl="0" algn="just" defTabSz="444500">
            <a:lnSpc>
              <a:spcPct val="90000"/>
            </a:lnSpc>
            <a:spcBef>
              <a:spcPct val="0"/>
            </a:spcBef>
            <a:spcAft>
              <a:spcPct val="35000"/>
            </a:spcAft>
          </a:pPr>
          <a:r>
            <a:rPr lang="ru-RU" sz="1000" b="1" i="0" kern="1200" dirty="0" smtClean="0">
              <a:effectLst/>
            </a:rPr>
            <a:t>Обеспечение долгосрочной сбалансированности и устойчивости бюджетной системы Камчатского края</a:t>
          </a:r>
          <a:endParaRPr lang="ru-RU" sz="1000" b="1" i="0" kern="1200" dirty="0">
            <a:effectLst/>
            <a:latin typeface="+mn-lt"/>
          </a:endParaRPr>
        </a:p>
      </dsp:txBody>
      <dsp:txXfrm>
        <a:off x="505022" y="256345"/>
        <a:ext cx="10005251" cy="426368"/>
      </dsp:txXfrm>
    </dsp:sp>
    <dsp:sp modelId="{54E37189-AFEE-4CB3-A694-4A90D08FD780}">
      <dsp:nvSpPr>
        <dsp:cNvPr id="0" name=""/>
        <dsp:cNvSpPr/>
      </dsp:nvSpPr>
      <dsp:spPr>
        <a:xfrm>
          <a:off x="0" y="1176038"/>
          <a:ext cx="10534116" cy="176400"/>
        </a:xfrm>
        <a:prstGeom prst="rect">
          <a:avLst/>
        </a:prstGeom>
        <a:solidFill>
          <a:schemeClr val="lt1">
            <a:alpha val="90000"/>
            <a:hueOff val="0"/>
            <a:satOff val="0"/>
            <a:lumOff val="0"/>
            <a:alphaOff val="0"/>
          </a:schemeClr>
        </a:solidFill>
        <a:ln w="9525" cap="flat" cmpd="sng" algn="ctr">
          <a:solidFill>
            <a:schemeClr val="accent3">
              <a:hueOff val="20"/>
              <a:satOff val="-7180"/>
              <a:lumOff val="-1681"/>
              <a:alphaOff val="0"/>
            </a:schemeClr>
          </a:solidFill>
          <a:prstDash val="solid"/>
        </a:ln>
        <a:effectLst/>
      </dsp:spPr>
      <dsp:style>
        <a:lnRef idx="1">
          <a:scrgbClr r="0" g="0" b="0"/>
        </a:lnRef>
        <a:fillRef idx="1">
          <a:scrgbClr r="0" g="0" b="0"/>
        </a:fillRef>
        <a:effectRef idx="0">
          <a:scrgbClr r="0" g="0" b="0"/>
        </a:effectRef>
        <a:fontRef idx="minor"/>
      </dsp:style>
    </dsp:sp>
    <dsp:sp modelId="{A6F486F1-7CED-4199-93F1-7BF438544657}">
      <dsp:nvSpPr>
        <dsp:cNvPr id="0" name=""/>
        <dsp:cNvSpPr/>
      </dsp:nvSpPr>
      <dsp:spPr>
        <a:xfrm>
          <a:off x="481956" y="816660"/>
          <a:ext cx="10051383" cy="472500"/>
        </a:xfrm>
        <a:prstGeom prst="roundRect">
          <a:avLst/>
        </a:prstGeom>
        <a:gradFill rotWithShape="0">
          <a:gsLst>
            <a:gs pos="0">
              <a:schemeClr val="accent3">
                <a:hueOff val="20"/>
                <a:satOff val="-7180"/>
                <a:lumOff val="-1681"/>
                <a:alphaOff val="0"/>
                <a:tint val="50000"/>
                <a:satMod val="300000"/>
              </a:schemeClr>
            </a:gs>
            <a:gs pos="35000">
              <a:schemeClr val="accent3">
                <a:hueOff val="20"/>
                <a:satOff val="-7180"/>
                <a:lumOff val="-1681"/>
                <a:alphaOff val="0"/>
                <a:tint val="37000"/>
                <a:satMod val="300000"/>
              </a:schemeClr>
            </a:gs>
            <a:gs pos="100000">
              <a:schemeClr val="accent3">
                <a:hueOff val="20"/>
                <a:satOff val="-7180"/>
                <a:lumOff val="-1681"/>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8715" tIns="0" rIns="278715" bIns="0" numCol="1" spcCol="1270" anchor="ctr" anchorCtr="0">
          <a:noAutofit/>
        </a:bodyPr>
        <a:lstStyle/>
        <a:p>
          <a:pPr lvl="0" algn="just" defTabSz="444500">
            <a:lnSpc>
              <a:spcPct val="90000"/>
            </a:lnSpc>
            <a:spcBef>
              <a:spcPct val="0"/>
            </a:spcBef>
            <a:spcAft>
              <a:spcPct val="35000"/>
            </a:spcAft>
          </a:pPr>
          <a:r>
            <a:rPr lang="ru-RU" sz="1000" b="1" i="0" kern="1200" dirty="0" smtClean="0">
              <a:effectLst/>
            </a:rPr>
            <a:t>Развитие программно-целевых методов управления на региональном и муниципальном уровнях, обеспечение</a:t>
          </a:r>
          <a:r>
            <a:rPr lang="ru-RU" sz="1000" b="1" i="0" kern="1200" baseline="0" dirty="0" smtClean="0">
              <a:effectLst/>
            </a:rPr>
            <a:t> </a:t>
          </a:r>
          <a:r>
            <a:rPr lang="ru-RU" sz="1000" b="1" i="0" kern="1200" dirty="0" smtClean="0">
              <a:effectLst/>
            </a:rPr>
            <a:t>нацеленности бюджетной</a:t>
          </a:r>
          <a:r>
            <a:rPr lang="ru-RU" sz="1000" b="1" i="0" kern="1200" baseline="0" dirty="0" smtClean="0">
              <a:effectLst/>
            </a:rPr>
            <a:t> </a:t>
          </a:r>
          <a:r>
            <a:rPr lang="ru-RU" sz="1000" b="1" i="0" kern="1200" dirty="0" smtClean="0">
              <a:effectLst/>
            </a:rPr>
            <a:t>системы на достижение</a:t>
          </a:r>
          <a:r>
            <a:rPr lang="ru-RU" sz="1000" b="1" i="0" kern="1200" baseline="0" dirty="0" smtClean="0">
              <a:effectLst/>
            </a:rPr>
            <a:t> </a:t>
          </a:r>
          <a:r>
            <a:rPr lang="ru-RU" sz="1000" b="1" i="0" kern="1200" dirty="0" smtClean="0">
              <a:effectLst/>
            </a:rPr>
            <a:t>запланированных результатов</a:t>
          </a:r>
          <a:endParaRPr lang="ru-RU" sz="1000" b="1" i="0" kern="1200" dirty="0"/>
        </a:p>
      </dsp:txBody>
      <dsp:txXfrm>
        <a:off x="505022" y="839726"/>
        <a:ext cx="10005251" cy="426368"/>
      </dsp:txXfrm>
    </dsp:sp>
    <dsp:sp modelId="{AC5083B6-C118-4C5F-935E-869E9BAD82F8}">
      <dsp:nvSpPr>
        <dsp:cNvPr id="0" name=""/>
        <dsp:cNvSpPr/>
      </dsp:nvSpPr>
      <dsp:spPr>
        <a:xfrm>
          <a:off x="0" y="1762503"/>
          <a:ext cx="10534116" cy="176400"/>
        </a:xfrm>
        <a:prstGeom prst="rect">
          <a:avLst/>
        </a:prstGeom>
        <a:solidFill>
          <a:schemeClr val="lt1">
            <a:alpha val="90000"/>
            <a:hueOff val="0"/>
            <a:satOff val="0"/>
            <a:lumOff val="0"/>
            <a:alphaOff val="0"/>
          </a:schemeClr>
        </a:solidFill>
        <a:ln w="9525" cap="flat" cmpd="sng" algn="ctr">
          <a:solidFill>
            <a:schemeClr val="accent3">
              <a:hueOff val="39"/>
              <a:satOff val="-14361"/>
              <a:lumOff val="-3362"/>
              <a:alphaOff val="0"/>
            </a:schemeClr>
          </a:solidFill>
          <a:prstDash val="solid"/>
        </a:ln>
        <a:effectLst/>
      </dsp:spPr>
      <dsp:style>
        <a:lnRef idx="1">
          <a:scrgbClr r="0" g="0" b="0"/>
        </a:lnRef>
        <a:fillRef idx="1">
          <a:scrgbClr r="0" g="0" b="0"/>
        </a:fillRef>
        <a:effectRef idx="0">
          <a:scrgbClr r="0" g="0" b="0"/>
        </a:effectRef>
        <a:fontRef idx="minor"/>
      </dsp:style>
    </dsp:sp>
    <dsp:sp modelId="{8D7EB5CF-1477-41C0-A1E4-50178FED2A95}">
      <dsp:nvSpPr>
        <dsp:cNvPr id="0" name=""/>
        <dsp:cNvSpPr/>
      </dsp:nvSpPr>
      <dsp:spPr>
        <a:xfrm>
          <a:off x="481956" y="1400041"/>
          <a:ext cx="10051383" cy="472500"/>
        </a:xfrm>
        <a:prstGeom prst="roundRect">
          <a:avLst/>
        </a:prstGeom>
        <a:gradFill rotWithShape="0">
          <a:gsLst>
            <a:gs pos="0">
              <a:schemeClr val="accent3">
                <a:hueOff val="39"/>
                <a:satOff val="-14361"/>
                <a:lumOff val="-3362"/>
                <a:alphaOff val="0"/>
                <a:tint val="50000"/>
                <a:satMod val="300000"/>
              </a:schemeClr>
            </a:gs>
            <a:gs pos="35000">
              <a:schemeClr val="accent3">
                <a:hueOff val="39"/>
                <a:satOff val="-14361"/>
                <a:lumOff val="-3362"/>
                <a:alphaOff val="0"/>
                <a:tint val="37000"/>
                <a:satMod val="300000"/>
              </a:schemeClr>
            </a:gs>
            <a:gs pos="100000">
              <a:schemeClr val="accent3">
                <a:hueOff val="39"/>
                <a:satOff val="-14361"/>
                <a:lumOff val="-3362"/>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8715" tIns="0" rIns="278715" bIns="0" numCol="1" spcCol="1270" anchor="ctr" anchorCtr="0">
          <a:noAutofit/>
        </a:bodyPr>
        <a:lstStyle/>
        <a:p>
          <a:pPr lvl="0" algn="just" defTabSz="444500">
            <a:lnSpc>
              <a:spcPct val="90000"/>
            </a:lnSpc>
            <a:spcBef>
              <a:spcPct val="0"/>
            </a:spcBef>
            <a:spcAft>
              <a:spcPct val="35000"/>
            </a:spcAft>
          </a:pPr>
          <a:r>
            <a:rPr lang="ru-RU" sz="1000" b="1" i="0" kern="1200" dirty="0" smtClean="0">
              <a:effectLst/>
            </a:rPr>
            <a:t>Обеспечение ассигнованиями в полном объеме и финансирование</a:t>
          </a:r>
          <a:r>
            <a:rPr lang="ru-RU" sz="1000" b="1" i="0" kern="1200" baseline="0" dirty="0" smtClean="0">
              <a:effectLst/>
            </a:rPr>
            <a:t> </a:t>
          </a:r>
          <a:r>
            <a:rPr lang="ru-RU" sz="1000" b="1" i="0" kern="1200" dirty="0" smtClean="0">
              <a:effectLst/>
            </a:rPr>
            <a:t>в первоочередном порядке приоритетных расходных обязательств</a:t>
          </a:r>
          <a:r>
            <a:rPr lang="ru-RU" sz="1000" b="1" i="0" kern="1200" baseline="0" dirty="0" smtClean="0">
              <a:effectLst/>
            </a:rPr>
            <a:t> </a:t>
          </a:r>
          <a:r>
            <a:rPr lang="ru-RU" sz="1000" b="1" i="0" kern="1200" dirty="0" smtClean="0">
              <a:effectLst/>
            </a:rPr>
            <a:t>Камчатского края и муниципальных образований</a:t>
          </a:r>
          <a:r>
            <a:rPr lang="ru-RU" sz="1000" b="1" i="0" kern="1200" baseline="0" dirty="0" smtClean="0">
              <a:effectLst/>
            </a:rPr>
            <a:t> </a:t>
          </a:r>
          <a:r>
            <a:rPr lang="ru-RU" sz="1000" b="1" i="0" kern="1200" dirty="0" smtClean="0">
              <a:effectLst/>
            </a:rPr>
            <a:t>в Камчатском крае</a:t>
          </a:r>
          <a:endParaRPr lang="ru-RU" sz="1000" b="1" i="0" kern="1200" dirty="0"/>
        </a:p>
      </dsp:txBody>
      <dsp:txXfrm>
        <a:off x="505022" y="1423107"/>
        <a:ext cx="10005251" cy="426368"/>
      </dsp:txXfrm>
    </dsp:sp>
    <dsp:sp modelId="{FF10539C-D932-4077-BE75-D57121BEF63F}">
      <dsp:nvSpPr>
        <dsp:cNvPr id="0" name=""/>
        <dsp:cNvSpPr/>
      </dsp:nvSpPr>
      <dsp:spPr>
        <a:xfrm>
          <a:off x="0" y="2342800"/>
          <a:ext cx="10534116" cy="176400"/>
        </a:xfrm>
        <a:prstGeom prst="rect">
          <a:avLst/>
        </a:prstGeom>
        <a:solidFill>
          <a:schemeClr val="lt1">
            <a:alpha val="90000"/>
            <a:hueOff val="0"/>
            <a:satOff val="0"/>
            <a:lumOff val="0"/>
            <a:alphaOff val="0"/>
          </a:schemeClr>
        </a:solidFill>
        <a:ln w="9525" cap="flat" cmpd="sng" algn="ctr">
          <a:solidFill>
            <a:schemeClr val="accent3">
              <a:hueOff val="59"/>
              <a:satOff val="-21541"/>
              <a:lumOff val="-5043"/>
              <a:alphaOff val="0"/>
            </a:schemeClr>
          </a:solidFill>
          <a:prstDash val="solid"/>
        </a:ln>
        <a:effectLst/>
      </dsp:spPr>
      <dsp:style>
        <a:lnRef idx="1">
          <a:scrgbClr r="0" g="0" b="0"/>
        </a:lnRef>
        <a:fillRef idx="1">
          <a:scrgbClr r="0" g="0" b="0"/>
        </a:fillRef>
        <a:effectRef idx="0">
          <a:scrgbClr r="0" g="0" b="0"/>
        </a:effectRef>
        <a:fontRef idx="minor"/>
      </dsp:style>
    </dsp:sp>
    <dsp:sp modelId="{FD828EBB-2FE5-481B-9F21-6CCD8F88AC1E}">
      <dsp:nvSpPr>
        <dsp:cNvPr id="0" name=""/>
        <dsp:cNvSpPr/>
      </dsp:nvSpPr>
      <dsp:spPr>
        <a:xfrm>
          <a:off x="501502" y="1973619"/>
          <a:ext cx="10030032" cy="472500"/>
        </a:xfrm>
        <a:prstGeom prst="roundRect">
          <a:avLst/>
        </a:prstGeom>
        <a:gradFill rotWithShape="0">
          <a:gsLst>
            <a:gs pos="0">
              <a:schemeClr val="accent3">
                <a:hueOff val="59"/>
                <a:satOff val="-21541"/>
                <a:lumOff val="-5043"/>
                <a:alphaOff val="0"/>
                <a:tint val="50000"/>
                <a:satMod val="300000"/>
              </a:schemeClr>
            </a:gs>
            <a:gs pos="35000">
              <a:schemeClr val="accent3">
                <a:hueOff val="59"/>
                <a:satOff val="-21541"/>
                <a:lumOff val="-5043"/>
                <a:alphaOff val="0"/>
                <a:tint val="37000"/>
                <a:satMod val="300000"/>
              </a:schemeClr>
            </a:gs>
            <a:gs pos="100000">
              <a:schemeClr val="accent3">
                <a:hueOff val="59"/>
                <a:satOff val="-21541"/>
                <a:lumOff val="-5043"/>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8715" tIns="0" rIns="278715" bIns="0" numCol="1" spcCol="1270" anchor="ctr" anchorCtr="0">
          <a:noAutofit/>
        </a:bodyPr>
        <a:lstStyle/>
        <a:p>
          <a:pPr lvl="0" algn="just" defTabSz="444500">
            <a:lnSpc>
              <a:spcPct val="90000"/>
            </a:lnSpc>
            <a:spcBef>
              <a:spcPct val="0"/>
            </a:spcBef>
            <a:spcAft>
              <a:spcPct val="35000"/>
            </a:spcAft>
          </a:pPr>
          <a:r>
            <a:rPr lang="ru-RU" sz="1000" b="1" kern="1200" dirty="0" smtClean="0">
              <a:effectLst/>
            </a:rPr>
            <a:t>Максимальное ограничение принимаемых расходных обязательств, сдерживание роста действующих расходных обязательств Камчатского края</a:t>
          </a:r>
          <a:endParaRPr lang="ru-RU" sz="1000" b="1" kern="1200" dirty="0">
            <a:effectLst/>
            <a:latin typeface="+mn-lt"/>
          </a:endParaRPr>
        </a:p>
      </dsp:txBody>
      <dsp:txXfrm>
        <a:off x="524568" y="1996685"/>
        <a:ext cx="9983900" cy="426368"/>
      </dsp:txXfrm>
    </dsp:sp>
    <dsp:sp modelId="{239A16E2-1CA1-42AE-BF99-61B9DF1A2C14}">
      <dsp:nvSpPr>
        <dsp:cNvPr id="0" name=""/>
        <dsp:cNvSpPr/>
      </dsp:nvSpPr>
      <dsp:spPr>
        <a:xfrm>
          <a:off x="0" y="2939369"/>
          <a:ext cx="10534116" cy="176400"/>
        </a:xfrm>
        <a:prstGeom prst="rect">
          <a:avLst/>
        </a:prstGeom>
        <a:solidFill>
          <a:schemeClr val="lt1">
            <a:alpha val="90000"/>
            <a:hueOff val="0"/>
            <a:satOff val="0"/>
            <a:lumOff val="0"/>
            <a:alphaOff val="0"/>
          </a:schemeClr>
        </a:solidFill>
        <a:ln w="9525" cap="flat" cmpd="sng" algn="ctr">
          <a:solidFill>
            <a:schemeClr val="accent3">
              <a:hueOff val="78"/>
              <a:satOff val="-28721"/>
              <a:lumOff val="-6723"/>
              <a:alphaOff val="0"/>
            </a:schemeClr>
          </a:solidFill>
          <a:prstDash val="solid"/>
        </a:ln>
        <a:effectLst/>
      </dsp:spPr>
      <dsp:style>
        <a:lnRef idx="1">
          <a:scrgbClr r="0" g="0" b="0"/>
        </a:lnRef>
        <a:fillRef idx="1">
          <a:scrgbClr r="0" g="0" b="0"/>
        </a:fillRef>
        <a:effectRef idx="0">
          <a:scrgbClr r="0" g="0" b="0"/>
        </a:effectRef>
        <a:fontRef idx="minor"/>
      </dsp:style>
    </dsp:sp>
    <dsp:sp modelId="{7CD65F80-4CA1-49CB-AC68-59C3F6D866A2}">
      <dsp:nvSpPr>
        <dsp:cNvPr id="0" name=""/>
        <dsp:cNvSpPr/>
      </dsp:nvSpPr>
      <dsp:spPr>
        <a:xfrm>
          <a:off x="501502" y="2566803"/>
          <a:ext cx="10030032" cy="472500"/>
        </a:xfrm>
        <a:prstGeom prst="roundRect">
          <a:avLst/>
        </a:prstGeom>
        <a:gradFill rotWithShape="0">
          <a:gsLst>
            <a:gs pos="0">
              <a:schemeClr val="accent3">
                <a:hueOff val="78"/>
                <a:satOff val="-28721"/>
                <a:lumOff val="-6723"/>
                <a:alphaOff val="0"/>
                <a:tint val="50000"/>
                <a:satMod val="300000"/>
              </a:schemeClr>
            </a:gs>
            <a:gs pos="35000">
              <a:schemeClr val="accent3">
                <a:hueOff val="78"/>
                <a:satOff val="-28721"/>
                <a:lumOff val="-6723"/>
                <a:alphaOff val="0"/>
                <a:tint val="37000"/>
                <a:satMod val="300000"/>
              </a:schemeClr>
            </a:gs>
            <a:gs pos="100000">
              <a:schemeClr val="accent3">
                <a:hueOff val="78"/>
                <a:satOff val="-28721"/>
                <a:lumOff val="-6723"/>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8715" tIns="0" rIns="278715" bIns="0" numCol="1" spcCol="1270" anchor="ctr" anchorCtr="0">
          <a:noAutofit/>
        </a:bodyPr>
        <a:lstStyle/>
        <a:p>
          <a:pPr lvl="0" algn="just" defTabSz="444500" rtl="0">
            <a:lnSpc>
              <a:spcPct val="90000"/>
            </a:lnSpc>
            <a:spcBef>
              <a:spcPct val="0"/>
            </a:spcBef>
            <a:spcAft>
              <a:spcPct val="35000"/>
            </a:spcAft>
          </a:pPr>
          <a:r>
            <a:rPr kumimoji="0" lang="ru-RU" sz="1000" b="1" i="0" u="none" strike="noStrike" kern="1200" cap="none" spc="0" normalizeH="0" baseline="0" noProof="0" dirty="0" smtClean="0">
              <a:ln/>
              <a:effectLst/>
              <a:uLnTx/>
              <a:uFillTx/>
            </a:rPr>
            <a:t>Повышение ответственности главных распорядителей средств краевого бюджета и органов местного самоуправления муниципальных образований за качество бюджетного планирования, результативность бюджетных расходов и повышение качества государственных и муниципальных услуг </a:t>
          </a:r>
          <a:endParaRPr lang="ru-RU" sz="1000" b="1" i="0" kern="1200" dirty="0"/>
        </a:p>
      </dsp:txBody>
      <dsp:txXfrm>
        <a:off x="524568" y="2589869"/>
        <a:ext cx="9983900" cy="426368"/>
      </dsp:txXfrm>
    </dsp:sp>
    <dsp:sp modelId="{0CC8F8DD-402C-47E0-892B-B002BF58C96C}">
      <dsp:nvSpPr>
        <dsp:cNvPr id="0" name=""/>
        <dsp:cNvSpPr/>
      </dsp:nvSpPr>
      <dsp:spPr>
        <a:xfrm>
          <a:off x="0" y="3509562"/>
          <a:ext cx="10534116" cy="176400"/>
        </a:xfrm>
        <a:prstGeom prst="rect">
          <a:avLst/>
        </a:prstGeom>
        <a:solidFill>
          <a:schemeClr val="lt1">
            <a:alpha val="90000"/>
            <a:hueOff val="0"/>
            <a:satOff val="0"/>
            <a:lumOff val="0"/>
            <a:alphaOff val="0"/>
          </a:schemeClr>
        </a:solidFill>
        <a:ln w="9525" cap="flat" cmpd="sng" algn="ctr">
          <a:solidFill>
            <a:schemeClr val="accent3">
              <a:hueOff val="98"/>
              <a:satOff val="-35901"/>
              <a:lumOff val="-8404"/>
              <a:alphaOff val="0"/>
            </a:schemeClr>
          </a:solidFill>
          <a:prstDash val="solid"/>
        </a:ln>
        <a:effectLst/>
      </dsp:spPr>
      <dsp:style>
        <a:lnRef idx="1">
          <a:scrgbClr r="0" g="0" b="0"/>
        </a:lnRef>
        <a:fillRef idx="1">
          <a:scrgbClr r="0" g="0" b="0"/>
        </a:fillRef>
        <a:effectRef idx="0">
          <a:scrgbClr r="0" g="0" b="0"/>
        </a:effectRef>
        <a:fontRef idx="minor"/>
      </dsp:style>
    </dsp:sp>
    <dsp:sp modelId="{1F3A675F-2B7B-4235-A35C-E309555CE571}">
      <dsp:nvSpPr>
        <dsp:cNvPr id="0" name=""/>
        <dsp:cNvSpPr/>
      </dsp:nvSpPr>
      <dsp:spPr>
        <a:xfrm>
          <a:off x="501502" y="3150184"/>
          <a:ext cx="10030032" cy="472500"/>
        </a:xfrm>
        <a:prstGeom prst="roundRect">
          <a:avLst/>
        </a:prstGeom>
        <a:gradFill rotWithShape="0">
          <a:gsLst>
            <a:gs pos="0">
              <a:schemeClr val="accent3">
                <a:hueOff val="98"/>
                <a:satOff val="-35901"/>
                <a:lumOff val="-8404"/>
                <a:alphaOff val="0"/>
                <a:tint val="50000"/>
                <a:satMod val="300000"/>
              </a:schemeClr>
            </a:gs>
            <a:gs pos="35000">
              <a:schemeClr val="accent3">
                <a:hueOff val="98"/>
                <a:satOff val="-35901"/>
                <a:lumOff val="-8404"/>
                <a:alphaOff val="0"/>
                <a:tint val="37000"/>
                <a:satMod val="300000"/>
              </a:schemeClr>
            </a:gs>
            <a:gs pos="100000">
              <a:schemeClr val="accent3">
                <a:hueOff val="98"/>
                <a:satOff val="-35901"/>
                <a:lumOff val="-8404"/>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8715" tIns="0" rIns="278715" bIns="0" numCol="1" spcCol="1270" anchor="ctr" anchorCtr="0">
          <a:noAutofit/>
        </a:bodyPr>
        <a:lstStyle/>
        <a:p>
          <a:pPr lvl="0" algn="just" defTabSz="444500" rtl="0">
            <a:lnSpc>
              <a:spcPct val="90000"/>
            </a:lnSpc>
            <a:spcBef>
              <a:spcPct val="0"/>
            </a:spcBef>
            <a:spcAft>
              <a:spcPct val="35000"/>
            </a:spcAft>
          </a:pPr>
          <a:r>
            <a:rPr kumimoji="0" lang="ru-RU" sz="1000" b="1" i="0" u="none" strike="noStrike" kern="1200" cap="none" spc="0" normalizeH="0" baseline="0" noProof="0" dirty="0" smtClean="0">
              <a:ln/>
              <a:effectLst/>
              <a:uLnTx/>
              <a:uFillTx/>
            </a:rPr>
            <a:t>Оздоровление государственных и муниципальных финансов, погашение просроченной кредиторской задолженности краевого и местных бюджетов</a:t>
          </a:r>
          <a:endParaRPr lang="ru-RU" sz="1000" b="1" i="0" kern="1200" dirty="0"/>
        </a:p>
      </dsp:txBody>
      <dsp:txXfrm>
        <a:off x="524568" y="3173250"/>
        <a:ext cx="9983900" cy="426368"/>
      </dsp:txXfrm>
    </dsp:sp>
    <dsp:sp modelId="{C3FA03B6-D1A5-4273-9200-D293B6764778}">
      <dsp:nvSpPr>
        <dsp:cNvPr id="0" name=""/>
        <dsp:cNvSpPr/>
      </dsp:nvSpPr>
      <dsp:spPr>
        <a:xfrm>
          <a:off x="0" y="4092943"/>
          <a:ext cx="10534116" cy="176400"/>
        </a:xfrm>
        <a:prstGeom prst="rect">
          <a:avLst/>
        </a:prstGeom>
        <a:solidFill>
          <a:schemeClr val="lt1">
            <a:alpha val="90000"/>
            <a:hueOff val="0"/>
            <a:satOff val="0"/>
            <a:lumOff val="0"/>
            <a:alphaOff val="0"/>
          </a:schemeClr>
        </a:solidFill>
        <a:ln w="9525" cap="flat" cmpd="sng" algn="ctr">
          <a:solidFill>
            <a:schemeClr val="accent3">
              <a:hueOff val="117"/>
              <a:satOff val="-43082"/>
              <a:lumOff val="-10085"/>
              <a:alphaOff val="0"/>
            </a:schemeClr>
          </a:solidFill>
          <a:prstDash val="solid"/>
        </a:ln>
        <a:effectLst/>
      </dsp:spPr>
      <dsp:style>
        <a:lnRef idx="1">
          <a:scrgbClr r="0" g="0" b="0"/>
        </a:lnRef>
        <a:fillRef idx="1">
          <a:scrgbClr r="0" g="0" b="0"/>
        </a:fillRef>
        <a:effectRef idx="0">
          <a:scrgbClr r="0" g="0" b="0"/>
        </a:effectRef>
        <a:fontRef idx="minor"/>
      </dsp:style>
    </dsp:sp>
    <dsp:sp modelId="{0A1B5899-4FD4-4A71-AE57-E3C387F75AE4}">
      <dsp:nvSpPr>
        <dsp:cNvPr id="0" name=""/>
        <dsp:cNvSpPr/>
      </dsp:nvSpPr>
      <dsp:spPr>
        <a:xfrm>
          <a:off x="481956" y="3733565"/>
          <a:ext cx="10051383" cy="472500"/>
        </a:xfrm>
        <a:prstGeom prst="roundRect">
          <a:avLst/>
        </a:prstGeom>
        <a:gradFill rotWithShape="0">
          <a:gsLst>
            <a:gs pos="0">
              <a:schemeClr val="accent3">
                <a:hueOff val="117"/>
                <a:satOff val="-43082"/>
                <a:lumOff val="-10085"/>
                <a:alphaOff val="0"/>
                <a:tint val="50000"/>
                <a:satMod val="300000"/>
              </a:schemeClr>
            </a:gs>
            <a:gs pos="35000">
              <a:schemeClr val="accent3">
                <a:hueOff val="117"/>
                <a:satOff val="-43082"/>
                <a:lumOff val="-10085"/>
                <a:alphaOff val="0"/>
                <a:tint val="37000"/>
                <a:satMod val="300000"/>
              </a:schemeClr>
            </a:gs>
            <a:gs pos="100000">
              <a:schemeClr val="accent3">
                <a:hueOff val="117"/>
                <a:satOff val="-43082"/>
                <a:lumOff val="-10085"/>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8715" tIns="0" rIns="278715" bIns="0" numCol="1" spcCol="1270" anchor="ctr" anchorCtr="0">
          <a:noAutofit/>
        </a:bodyPr>
        <a:lstStyle/>
        <a:p>
          <a:pPr lvl="0" algn="just" defTabSz="444500" rtl="0">
            <a:lnSpc>
              <a:spcPct val="90000"/>
            </a:lnSpc>
            <a:spcBef>
              <a:spcPct val="0"/>
            </a:spcBef>
            <a:spcAft>
              <a:spcPct val="35000"/>
            </a:spcAft>
          </a:pPr>
          <a:r>
            <a:rPr kumimoji="0" lang="ru-RU" sz="1000" b="1" i="0" u="none" strike="noStrike" kern="1200" cap="none" spc="0" normalizeH="0" baseline="0" noProof="0" dirty="0" smtClean="0">
              <a:ln/>
              <a:effectLst/>
              <a:uLnTx/>
              <a:uFillTx/>
            </a:rPr>
            <a:t>Эффективное управление государственным долгом Камчатского края, направленное на сохранение безопасного уровня долговой нагрузки</a:t>
          </a:r>
          <a:endParaRPr lang="ru-RU" sz="1000" b="1" i="0" kern="1200" dirty="0"/>
        </a:p>
      </dsp:txBody>
      <dsp:txXfrm>
        <a:off x="505022" y="3756631"/>
        <a:ext cx="10005251" cy="426368"/>
      </dsp:txXfrm>
    </dsp:sp>
    <dsp:sp modelId="{ABF43DEA-CEC5-43C3-AF31-6F544F3EAF33}">
      <dsp:nvSpPr>
        <dsp:cNvPr id="0" name=""/>
        <dsp:cNvSpPr/>
      </dsp:nvSpPr>
      <dsp:spPr>
        <a:xfrm>
          <a:off x="0" y="4711724"/>
          <a:ext cx="10534116" cy="176400"/>
        </a:xfrm>
        <a:prstGeom prst="rect">
          <a:avLst/>
        </a:prstGeom>
        <a:solidFill>
          <a:schemeClr val="lt1">
            <a:alpha val="90000"/>
            <a:hueOff val="0"/>
            <a:satOff val="0"/>
            <a:lumOff val="0"/>
            <a:alphaOff val="0"/>
          </a:schemeClr>
        </a:solidFill>
        <a:ln w="9525" cap="flat" cmpd="sng" algn="ctr">
          <a:solidFill>
            <a:schemeClr val="accent3">
              <a:hueOff val="137"/>
              <a:satOff val="-50262"/>
              <a:lumOff val="-11766"/>
              <a:alphaOff val="0"/>
            </a:schemeClr>
          </a:solidFill>
          <a:prstDash val="solid"/>
        </a:ln>
        <a:effectLst/>
      </dsp:spPr>
      <dsp:style>
        <a:lnRef idx="1">
          <a:scrgbClr r="0" g="0" b="0"/>
        </a:lnRef>
        <a:fillRef idx="1">
          <a:scrgbClr r="0" g="0" b="0"/>
        </a:fillRef>
        <a:effectRef idx="0">
          <a:scrgbClr r="0" g="0" b="0"/>
        </a:effectRef>
        <a:fontRef idx="minor"/>
      </dsp:style>
    </dsp:sp>
    <dsp:sp modelId="{C2E66F8B-C16F-45FA-98CA-E1314B3F237B}">
      <dsp:nvSpPr>
        <dsp:cNvPr id="0" name=""/>
        <dsp:cNvSpPr/>
      </dsp:nvSpPr>
      <dsp:spPr>
        <a:xfrm>
          <a:off x="489157" y="4316946"/>
          <a:ext cx="10038029" cy="472500"/>
        </a:xfrm>
        <a:prstGeom prst="roundRect">
          <a:avLst/>
        </a:prstGeom>
        <a:gradFill rotWithShape="0">
          <a:gsLst>
            <a:gs pos="0">
              <a:schemeClr val="accent3">
                <a:hueOff val="137"/>
                <a:satOff val="-50262"/>
                <a:lumOff val="-11766"/>
                <a:alphaOff val="0"/>
                <a:tint val="50000"/>
                <a:satMod val="300000"/>
              </a:schemeClr>
            </a:gs>
            <a:gs pos="35000">
              <a:schemeClr val="accent3">
                <a:hueOff val="137"/>
                <a:satOff val="-50262"/>
                <a:lumOff val="-11766"/>
                <a:alphaOff val="0"/>
                <a:tint val="37000"/>
                <a:satMod val="300000"/>
              </a:schemeClr>
            </a:gs>
            <a:gs pos="100000">
              <a:schemeClr val="accent3">
                <a:hueOff val="137"/>
                <a:satOff val="-50262"/>
                <a:lumOff val="-11766"/>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8715" tIns="0" rIns="278715" bIns="0" numCol="1" spcCol="1270" anchor="ctr" anchorCtr="0">
          <a:noAutofit/>
        </a:bodyPr>
        <a:lstStyle/>
        <a:p>
          <a:pPr lvl="0" algn="just" defTabSz="444500" rtl="0">
            <a:lnSpc>
              <a:spcPct val="90000"/>
            </a:lnSpc>
            <a:spcBef>
              <a:spcPct val="0"/>
            </a:spcBef>
            <a:spcAft>
              <a:spcPct val="35000"/>
            </a:spcAft>
          </a:pPr>
          <a:r>
            <a:rPr kumimoji="0" lang="ru-RU" sz="1000" b="1" i="0" u="none" strike="noStrike" kern="1200" cap="none" spc="0" normalizeH="0" baseline="0" noProof="0" dirty="0" smtClean="0">
              <a:ln/>
              <a:effectLst/>
              <a:uLnTx/>
              <a:uFillTx/>
            </a:rPr>
            <a:t>Повышение прозрачности и автоматизация бюджетного процесса на региональном и муниципальном уровнях</a:t>
          </a:r>
        </a:p>
      </dsp:txBody>
      <dsp:txXfrm>
        <a:off x="512223" y="4340012"/>
        <a:ext cx="9991897" cy="42636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BEFA0F-85D5-4E27-ADBF-ECF61ED64DCA}">
      <dsp:nvSpPr>
        <dsp:cNvPr id="0" name=""/>
        <dsp:cNvSpPr/>
      </dsp:nvSpPr>
      <dsp:spPr>
        <a:xfrm rot="10800000">
          <a:off x="1418749" y="562329"/>
          <a:ext cx="4974640" cy="316311"/>
        </a:xfrm>
        <a:prstGeom prst="homePlate">
          <a:avLst/>
        </a:prstGeom>
        <a:gradFill flip="none" rotWithShape="1">
          <a:gsLst>
            <a:gs pos="0">
              <a:schemeClr val="accent5">
                <a:lumMod val="20000"/>
                <a:lumOff val="80000"/>
              </a:schemeClr>
            </a:gs>
            <a:gs pos="95000">
              <a:schemeClr val="bg2"/>
            </a:gs>
            <a:gs pos="0">
              <a:schemeClr val="accent5">
                <a:lumMod val="75000"/>
              </a:schemeClr>
            </a:gs>
            <a:gs pos="0">
              <a:schemeClr val="accent5">
                <a:lumMod val="60000"/>
                <a:lumOff val="40000"/>
              </a:schemeClr>
            </a:gs>
          </a:gsLst>
          <a:path path="circle">
            <a:fillToRect l="100000" t="100000"/>
          </a:path>
          <a:tileRect r="-100000" b="-100000"/>
        </a:gradFill>
        <a:ln>
          <a:noFill/>
        </a:ln>
        <a:effectLst>
          <a:outerShdw blurRad="40000" dist="23000" dir="5400000" rotWithShape="0">
            <a:srgbClr val="000000">
              <a:alpha val="35000"/>
            </a:srgbClr>
          </a:outerShdw>
        </a:effectLst>
        <a:scene3d>
          <a:camera prst="orthographicFront"/>
          <a:lightRig rig="flat" dir="t"/>
        </a:scene3d>
        <a:sp3d extrusionH="76200" prstMaterial="plastic">
          <a:bevelT w="120900" h="88900"/>
          <a:bevelB w="88900" h="31750" prst="angle"/>
          <a:extrusionClr>
            <a:schemeClr val="tx1"/>
          </a:extrusionClr>
        </a:sp3d>
      </dsp:spPr>
      <dsp:style>
        <a:lnRef idx="0">
          <a:scrgbClr r="0" g="0" b="0"/>
        </a:lnRef>
        <a:fillRef idx="3">
          <a:scrgbClr r="0" g="0" b="0"/>
        </a:fillRef>
        <a:effectRef idx="2">
          <a:scrgbClr r="0" g="0" b="0"/>
        </a:effectRef>
        <a:fontRef idx="minor">
          <a:schemeClr val="lt1"/>
        </a:fontRef>
      </dsp:style>
      <dsp:txBody>
        <a:bodyPr spcFirstLastPara="0" vert="horz" wrap="square" lIns="139485" tIns="34290" rIns="64008" bIns="34290" numCol="1" spcCol="1270" anchor="ctr" anchorCtr="0">
          <a:noAutofit/>
        </a:bodyPr>
        <a:lstStyle/>
        <a:p>
          <a:pPr lvl="0" algn="just" defTabSz="400050">
            <a:lnSpc>
              <a:spcPct val="90000"/>
            </a:lnSpc>
            <a:spcBef>
              <a:spcPct val="0"/>
            </a:spcBef>
            <a:spcAft>
              <a:spcPct val="35000"/>
            </a:spcAft>
          </a:pPr>
          <a:r>
            <a:rPr lang="ru-RU" sz="900" b="1" kern="1200" dirty="0" smtClean="0">
              <a:solidFill>
                <a:schemeClr val="tx2">
                  <a:lumMod val="50000"/>
                </a:schemeClr>
              </a:solidFill>
              <a:latin typeface="Palatino Linotype" panose="02040502050505030304" pitchFamily="18" charset="0"/>
              <a:cs typeface="Times New Roman" pitchFamily="18" charset="0"/>
            </a:rPr>
            <a:t> Развитие образования в Камчатском крае</a:t>
          </a:r>
          <a:endParaRPr lang="ru-RU" sz="900" b="1" kern="1200" dirty="0">
            <a:solidFill>
              <a:schemeClr val="tx2">
                <a:lumMod val="50000"/>
              </a:schemeClr>
            </a:solidFill>
            <a:latin typeface="Palatino Linotype" panose="02040502050505030304" pitchFamily="18" charset="0"/>
            <a:cs typeface="Times New Roman" pitchFamily="18" charset="0"/>
          </a:endParaRPr>
        </a:p>
      </dsp:txBody>
      <dsp:txXfrm rot="10800000">
        <a:off x="1497827" y="562329"/>
        <a:ext cx="4895562" cy="316311"/>
      </dsp:txXfrm>
    </dsp:sp>
    <dsp:sp modelId="{03AB847F-79BC-41A2-84F6-75234D68B6D4}">
      <dsp:nvSpPr>
        <dsp:cNvPr id="0" name=""/>
        <dsp:cNvSpPr/>
      </dsp:nvSpPr>
      <dsp:spPr>
        <a:xfrm>
          <a:off x="1156342" y="505523"/>
          <a:ext cx="423971" cy="390860"/>
        </a:xfrm>
        <a:prstGeom prst="ellipse">
          <a:avLst/>
        </a:prstGeom>
        <a:blipFill>
          <a:blip xmlns:r="http://schemas.openxmlformats.org/officeDocument/2006/relationships" r:embed="rId1"/>
          <a:srcRect/>
          <a:stretch>
            <a:fillRect/>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17DDE420-7A13-4F30-B144-936B32DE2303}">
      <dsp:nvSpPr>
        <dsp:cNvPr id="0" name=""/>
        <dsp:cNvSpPr/>
      </dsp:nvSpPr>
      <dsp:spPr>
        <a:xfrm rot="10800000">
          <a:off x="1271330" y="55700"/>
          <a:ext cx="5144524" cy="316311"/>
        </a:xfrm>
        <a:prstGeom prst="homePlate">
          <a:avLst/>
        </a:prstGeom>
        <a:gradFill flip="none" rotWithShape="1">
          <a:gsLst>
            <a:gs pos="0">
              <a:schemeClr val="accent5">
                <a:lumMod val="20000"/>
                <a:lumOff val="80000"/>
              </a:schemeClr>
            </a:gs>
            <a:gs pos="95000">
              <a:schemeClr val="bg2"/>
            </a:gs>
            <a:gs pos="0">
              <a:schemeClr val="accent5">
                <a:lumMod val="75000"/>
              </a:schemeClr>
            </a:gs>
            <a:gs pos="0">
              <a:schemeClr val="accent5">
                <a:lumMod val="60000"/>
                <a:lumOff val="40000"/>
              </a:schemeClr>
            </a:gs>
          </a:gsLst>
          <a:path path="circle">
            <a:fillToRect l="100000" t="100000"/>
          </a:path>
          <a:tileRect r="-100000" b="-100000"/>
        </a:gradFill>
        <a:ln>
          <a:noFill/>
        </a:ln>
        <a:effectLst>
          <a:outerShdw blurRad="40000" dist="23000" dir="5400000" rotWithShape="0">
            <a:srgbClr val="000000">
              <a:alpha val="35000"/>
            </a:srgbClr>
          </a:outerShdw>
        </a:effectLst>
        <a:scene3d>
          <a:camera prst="orthographicFront"/>
          <a:lightRig rig="flat" dir="t"/>
        </a:scene3d>
        <a:sp3d extrusionH="76200" prstMaterial="plastic">
          <a:bevelT w="120900" h="88900"/>
          <a:bevelB w="88900" h="31750" prst="angle"/>
          <a:extrusionClr>
            <a:schemeClr val="tx1"/>
          </a:extrusionClr>
        </a:sp3d>
      </dsp:spPr>
      <dsp:style>
        <a:lnRef idx="0">
          <a:scrgbClr r="0" g="0" b="0"/>
        </a:lnRef>
        <a:fillRef idx="3">
          <a:scrgbClr r="0" g="0" b="0"/>
        </a:fillRef>
        <a:effectRef idx="2">
          <a:scrgbClr r="0" g="0" b="0"/>
        </a:effectRef>
        <a:fontRef idx="minor">
          <a:schemeClr val="lt1"/>
        </a:fontRef>
      </dsp:style>
      <dsp:txBody>
        <a:bodyPr spcFirstLastPara="0" vert="horz" wrap="square" lIns="139485" tIns="34290" rIns="64008" bIns="34290" numCol="1" spcCol="1270" anchor="ctr" anchorCtr="0">
          <a:noAutofit/>
        </a:bodyPr>
        <a:lstStyle/>
        <a:p>
          <a:pPr lvl="0" algn="just" defTabSz="400050">
            <a:lnSpc>
              <a:spcPct val="90000"/>
            </a:lnSpc>
            <a:spcBef>
              <a:spcPct val="0"/>
            </a:spcBef>
            <a:spcAft>
              <a:spcPct val="35000"/>
            </a:spcAft>
          </a:pPr>
          <a:r>
            <a:rPr lang="ru-RU" sz="900" b="1" kern="1200" dirty="0" smtClean="0">
              <a:solidFill>
                <a:schemeClr val="tx2">
                  <a:lumMod val="50000"/>
                </a:schemeClr>
              </a:solidFill>
              <a:latin typeface="+mn-lt"/>
              <a:cs typeface="Times New Roman" pitchFamily="18" charset="0"/>
            </a:rPr>
            <a:t>         Развитие здравоохранения Камчатского края</a:t>
          </a:r>
          <a:endParaRPr lang="ru-RU" sz="900" kern="1200" dirty="0">
            <a:solidFill>
              <a:schemeClr val="tx2">
                <a:lumMod val="50000"/>
              </a:schemeClr>
            </a:solidFill>
            <a:latin typeface="+mn-lt"/>
          </a:endParaRPr>
        </a:p>
      </dsp:txBody>
      <dsp:txXfrm rot="10800000">
        <a:off x="1350408" y="55700"/>
        <a:ext cx="5065446" cy="316311"/>
      </dsp:txXfrm>
    </dsp:sp>
    <dsp:sp modelId="{03717D0E-DACA-4A3F-ACF9-F8EBB9B4E7E7}">
      <dsp:nvSpPr>
        <dsp:cNvPr id="0" name=""/>
        <dsp:cNvSpPr/>
      </dsp:nvSpPr>
      <dsp:spPr>
        <a:xfrm>
          <a:off x="1155301" y="0"/>
          <a:ext cx="407425" cy="400536"/>
        </a:xfrm>
        <a:prstGeom prst="ellipse">
          <a:avLst/>
        </a:prstGeom>
        <a:blipFill dpi="0" rotWithShape="1">
          <a:blip xmlns:r="http://schemas.openxmlformats.org/officeDocument/2006/relationships" r:embed="rId2" cstate="print">
            <a:extLst>
              <a:ext uri="{28A0092B-C50C-407E-A947-70E740481C1C}">
                <a14:useLocalDpi xmlns:a14="http://schemas.microsoft.com/office/drawing/2010/main" val="0"/>
              </a:ext>
            </a:extLst>
          </a:blip>
          <a:srcRect/>
          <a:stretch>
            <a:fillRect l="-17000" t="10000" r="-17000"/>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27F5F7A2-4D93-4799-9709-54BF0960F29B}">
      <dsp:nvSpPr>
        <dsp:cNvPr id="0" name=""/>
        <dsp:cNvSpPr/>
      </dsp:nvSpPr>
      <dsp:spPr>
        <a:xfrm rot="10800000">
          <a:off x="1362655" y="1103052"/>
          <a:ext cx="4974640" cy="316311"/>
        </a:xfrm>
        <a:prstGeom prst="homePlate">
          <a:avLst/>
        </a:prstGeom>
        <a:gradFill flip="none" rotWithShape="1">
          <a:gsLst>
            <a:gs pos="0">
              <a:schemeClr val="accent5">
                <a:lumMod val="20000"/>
                <a:lumOff val="80000"/>
              </a:schemeClr>
            </a:gs>
            <a:gs pos="95000">
              <a:schemeClr val="bg2"/>
            </a:gs>
            <a:gs pos="0">
              <a:schemeClr val="accent5">
                <a:lumMod val="75000"/>
              </a:schemeClr>
            </a:gs>
            <a:gs pos="0">
              <a:schemeClr val="accent5">
                <a:lumMod val="60000"/>
                <a:lumOff val="40000"/>
              </a:schemeClr>
            </a:gs>
          </a:gsLst>
          <a:path path="circle">
            <a:fillToRect l="100000" t="100000"/>
          </a:path>
          <a:tileRect r="-100000" b="-100000"/>
        </a:gradFill>
        <a:ln>
          <a:noFill/>
        </a:ln>
        <a:effectLst>
          <a:outerShdw blurRad="40000" dist="23000" dir="5400000" rotWithShape="0">
            <a:srgbClr val="000000">
              <a:alpha val="35000"/>
            </a:srgbClr>
          </a:outerShdw>
        </a:effectLst>
        <a:scene3d>
          <a:camera prst="orthographicFront"/>
          <a:lightRig rig="flat" dir="t"/>
        </a:scene3d>
        <a:sp3d extrusionH="76200" prstMaterial="plastic">
          <a:bevelT w="120900" h="88900"/>
          <a:bevelB w="88900" h="31750" prst="angle"/>
          <a:extrusionClr>
            <a:schemeClr val="tx1"/>
          </a:extrusionClr>
        </a:sp3d>
      </dsp:spPr>
      <dsp:style>
        <a:lnRef idx="0">
          <a:scrgbClr r="0" g="0" b="0"/>
        </a:lnRef>
        <a:fillRef idx="3">
          <a:scrgbClr r="0" g="0" b="0"/>
        </a:fillRef>
        <a:effectRef idx="2">
          <a:scrgbClr r="0" g="0" b="0"/>
        </a:effectRef>
        <a:fontRef idx="minor">
          <a:schemeClr val="lt1"/>
        </a:fontRef>
      </dsp:style>
      <dsp:txBody>
        <a:bodyPr spcFirstLastPara="0" vert="horz" wrap="square" lIns="139485" tIns="34290" rIns="64008" bIns="34290" numCol="1" spcCol="1270" anchor="ctr" anchorCtr="0">
          <a:noAutofit/>
        </a:bodyPr>
        <a:lstStyle/>
        <a:p>
          <a:pPr lvl="0" algn="just" defTabSz="400050">
            <a:lnSpc>
              <a:spcPct val="90000"/>
            </a:lnSpc>
            <a:spcBef>
              <a:spcPct val="0"/>
            </a:spcBef>
            <a:spcAft>
              <a:spcPct val="35000"/>
            </a:spcAft>
          </a:pPr>
          <a:r>
            <a:rPr lang="ru-RU" sz="900" b="1" kern="1200" dirty="0" smtClean="0">
              <a:solidFill>
                <a:schemeClr val="tx2">
                  <a:lumMod val="50000"/>
                </a:schemeClr>
              </a:solidFill>
              <a:latin typeface="+mn-lt"/>
              <a:cs typeface="Times New Roman" pitchFamily="18" charset="0"/>
            </a:rPr>
            <a:t>  Развитие культуры в Камчатском крае</a:t>
          </a:r>
          <a:endParaRPr lang="ru-RU" sz="900" b="1" kern="1200" dirty="0">
            <a:solidFill>
              <a:schemeClr val="tx2">
                <a:lumMod val="50000"/>
              </a:schemeClr>
            </a:solidFill>
            <a:latin typeface="+mn-lt"/>
            <a:cs typeface="Times New Roman" pitchFamily="18" charset="0"/>
          </a:endParaRPr>
        </a:p>
      </dsp:txBody>
      <dsp:txXfrm rot="10800000">
        <a:off x="1441733" y="1103052"/>
        <a:ext cx="4895562" cy="316311"/>
      </dsp:txXfrm>
    </dsp:sp>
    <dsp:sp modelId="{EA600EE0-F785-430D-8134-CAE830E154A3}">
      <dsp:nvSpPr>
        <dsp:cNvPr id="0" name=""/>
        <dsp:cNvSpPr/>
      </dsp:nvSpPr>
      <dsp:spPr>
        <a:xfrm>
          <a:off x="1143367" y="982279"/>
          <a:ext cx="438575" cy="444206"/>
        </a:xfrm>
        <a:prstGeom prst="ellipse">
          <a:avLst/>
        </a:prstGeom>
        <a:blipFill dpi="0" rotWithShape="1">
          <a:blip xmlns:r="http://schemas.openxmlformats.org/officeDocument/2006/relationships" r:embed="rId3"/>
          <a:srcRect/>
          <a:stretch>
            <a:fillRect l="-9000" r="-9000"/>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624D0D83-D299-49F6-8014-2F8A9F81F73F}">
      <dsp:nvSpPr>
        <dsp:cNvPr id="0" name=""/>
        <dsp:cNvSpPr/>
      </dsp:nvSpPr>
      <dsp:spPr>
        <a:xfrm rot="10800000">
          <a:off x="1363183" y="1649945"/>
          <a:ext cx="4974640" cy="316311"/>
        </a:xfrm>
        <a:prstGeom prst="homePlate">
          <a:avLst/>
        </a:prstGeom>
        <a:gradFill flip="none" rotWithShape="1">
          <a:gsLst>
            <a:gs pos="0">
              <a:schemeClr val="accent5">
                <a:lumMod val="20000"/>
                <a:lumOff val="80000"/>
              </a:schemeClr>
            </a:gs>
            <a:gs pos="95000">
              <a:schemeClr val="bg2"/>
            </a:gs>
            <a:gs pos="0">
              <a:schemeClr val="accent5">
                <a:lumMod val="75000"/>
              </a:schemeClr>
            </a:gs>
            <a:gs pos="0">
              <a:schemeClr val="accent5">
                <a:lumMod val="60000"/>
                <a:lumOff val="40000"/>
              </a:schemeClr>
            </a:gs>
          </a:gsLst>
          <a:path path="circle">
            <a:fillToRect l="100000" t="100000"/>
          </a:path>
          <a:tileRect r="-100000" b="-100000"/>
        </a:gradFill>
        <a:ln>
          <a:noFill/>
        </a:ln>
        <a:effectLst>
          <a:outerShdw blurRad="40000" dist="23000" dir="5400000" rotWithShape="0">
            <a:srgbClr val="000000">
              <a:alpha val="35000"/>
            </a:srgbClr>
          </a:outerShdw>
        </a:effectLst>
        <a:scene3d>
          <a:camera prst="orthographicFront"/>
          <a:lightRig rig="flat" dir="t"/>
        </a:scene3d>
        <a:sp3d extrusionH="76200" prstMaterial="plastic">
          <a:bevelT w="120900" h="88900"/>
          <a:bevelB w="88900" h="31750" prst="angle"/>
          <a:extrusionClr>
            <a:schemeClr val="tx1"/>
          </a:extrusionClr>
        </a:sp3d>
      </dsp:spPr>
      <dsp:style>
        <a:lnRef idx="0">
          <a:scrgbClr r="0" g="0" b="0"/>
        </a:lnRef>
        <a:fillRef idx="3">
          <a:scrgbClr r="0" g="0" b="0"/>
        </a:fillRef>
        <a:effectRef idx="2">
          <a:scrgbClr r="0" g="0" b="0"/>
        </a:effectRef>
        <a:fontRef idx="minor">
          <a:schemeClr val="lt1"/>
        </a:fontRef>
      </dsp:style>
      <dsp:txBody>
        <a:bodyPr spcFirstLastPara="0" vert="horz" wrap="square" lIns="139485" tIns="34290" rIns="64008" bIns="34290" numCol="1" spcCol="1270" anchor="ctr" anchorCtr="0">
          <a:noAutofit/>
        </a:bodyPr>
        <a:lstStyle/>
        <a:p>
          <a:pPr lvl="0" algn="just" defTabSz="400050">
            <a:lnSpc>
              <a:spcPct val="90000"/>
            </a:lnSpc>
            <a:spcBef>
              <a:spcPct val="0"/>
            </a:spcBef>
            <a:spcAft>
              <a:spcPct val="35000"/>
            </a:spcAft>
          </a:pPr>
          <a:r>
            <a:rPr lang="ru-RU" sz="900" b="1" kern="1200" dirty="0" smtClean="0">
              <a:solidFill>
                <a:schemeClr val="tx2">
                  <a:lumMod val="50000"/>
                </a:schemeClr>
              </a:solidFill>
              <a:latin typeface="+mn-lt"/>
              <a:cs typeface="Times New Roman" pitchFamily="18" charset="0"/>
            </a:rPr>
            <a:t> Развитие внутреннего и въездного туризма в Камчатском крае</a:t>
          </a:r>
          <a:endParaRPr lang="ru-RU" sz="900" b="1" kern="1200" dirty="0">
            <a:solidFill>
              <a:schemeClr val="tx2">
                <a:lumMod val="50000"/>
              </a:schemeClr>
            </a:solidFill>
            <a:latin typeface="+mn-lt"/>
            <a:cs typeface="Times New Roman" pitchFamily="18" charset="0"/>
          </a:endParaRPr>
        </a:p>
      </dsp:txBody>
      <dsp:txXfrm rot="10800000">
        <a:off x="1442261" y="1649945"/>
        <a:ext cx="4895562" cy="316311"/>
      </dsp:txXfrm>
    </dsp:sp>
    <dsp:sp modelId="{5A9AB9AC-ABD9-4626-8B28-15DEF1C55DBD}">
      <dsp:nvSpPr>
        <dsp:cNvPr id="0" name=""/>
        <dsp:cNvSpPr/>
      </dsp:nvSpPr>
      <dsp:spPr>
        <a:xfrm>
          <a:off x="1142838" y="1520907"/>
          <a:ext cx="440688" cy="460736"/>
        </a:xfrm>
        <a:prstGeom prst="ellipse">
          <a:avLst/>
        </a:prstGeom>
        <a:blipFill dpi="0" rotWithShape="1">
          <a:blip xmlns:r="http://schemas.openxmlformats.org/officeDocument/2006/relationships" r:embed="rId4"/>
          <a:srcRect/>
          <a:stretch>
            <a:fillRect l="-20000" t="-10000" r="-20000" b="-10000"/>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10C0C04F-6AFE-43B3-9396-27A6C581B105}">
      <dsp:nvSpPr>
        <dsp:cNvPr id="0" name=""/>
        <dsp:cNvSpPr/>
      </dsp:nvSpPr>
      <dsp:spPr>
        <a:xfrm rot="10800000">
          <a:off x="1353811" y="2167618"/>
          <a:ext cx="4974640" cy="316311"/>
        </a:xfrm>
        <a:prstGeom prst="homePlate">
          <a:avLst/>
        </a:prstGeom>
        <a:gradFill flip="none" rotWithShape="1">
          <a:gsLst>
            <a:gs pos="0">
              <a:schemeClr val="accent5">
                <a:lumMod val="20000"/>
                <a:lumOff val="80000"/>
              </a:schemeClr>
            </a:gs>
            <a:gs pos="95000">
              <a:schemeClr val="bg2"/>
            </a:gs>
            <a:gs pos="0">
              <a:schemeClr val="accent5">
                <a:lumMod val="75000"/>
              </a:schemeClr>
            </a:gs>
            <a:gs pos="0">
              <a:schemeClr val="accent5">
                <a:lumMod val="60000"/>
                <a:lumOff val="40000"/>
              </a:schemeClr>
            </a:gs>
          </a:gsLst>
          <a:path path="circle">
            <a:fillToRect l="100000" t="100000"/>
          </a:path>
          <a:tileRect r="-100000" b="-100000"/>
        </a:gradFill>
        <a:ln>
          <a:noFill/>
        </a:ln>
        <a:effectLst>
          <a:outerShdw blurRad="40000" dist="23000" dir="5400000" rotWithShape="0">
            <a:srgbClr val="000000">
              <a:alpha val="35000"/>
            </a:srgbClr>
          </a:outerShdw>
        </a:effectLst>
        <a:scene3d>
          <a:camera prst="orthographicFront"/>
          <a:lightRig rig="flat" dir="t"/>
        </a:scene3d>
        <a:sp3d extrusionH="76200" prstMaterial="plastic">
          <a:bevelT w="120900" h="88900"/>
          <a:bevelB w="88900" h="31750" prst="angle"/>
          <a:extrusionClr>
            <a:schemeClr val="tx1"/>
          </a:extrusionClr>
        </a:sp3d>
      </dsp:spPr>
      <dsp:style>
        <a:lnRef idx="0">
          <a:scrgbClr r="0" g="0" b="0"/>
        </a:lnRef>
        <a:fillRef idx="3">
          <a:scrgbClr r="0" g="0" b="0"/>
        </a:fillRef>
        <a:effectRef idx="2">
          <a:scrgbClr r="0" g="0" b="0"/>
        </a:effectRef>
        <a:fontRef idx="minor">
          <a:schemeClr val="lt1"/>
        </a:fontRef>
      </dsp:style>
      <dsp:txBody>
        <a:bodyPr spcFirstLastPara="0" vert="horz" wrap="square" lIns="139485" tIns="34290" rIns="64008" bIns="34290" numCol="1" spcCol="1270" anchor="ctr" anchorCtr="0">
          <a:noAutofit/>
        </a:bodyPr>
        <a:lstStyle/>
        <a:p>
          <a:pPr lvl="0" algn="just" defTabSz="400050">
            <a:lnSpc>
              <a:spcPct val="90000"/>
            </a:lnSpc>
            <a:spcBef>
              <a:spcPct val="0"/>
            </a:spcBef>
            <a:spcAft>
              <a:spcPct val="35000"/>
            </a:spcAft>
          </a:pPr>
          <a:r>
            <a:rPr lang="ru-RU" sz="900" b="1" kern="1200" dirty="0" smtClean="0">
              <a:solidFill>
                <a:schemeClr val="tx2">
                  <a:lumMod val="50000"/>
                </a:schemeClr>
              </a:solidFill>
              <a:latin typeface="Palatino Linotype" panose="02040502050505030304" pitchFamily="18" charset="0"/>
              <a:cs typeface="Times New Roman" pitchFamily="18" charset="0"/>
            </a:rPr>
            <a:t>Содействие занятости населения Камчатского края</a:t>
          </a:r>
          <a:endParaRPr lang="ru-RU" sz="900" b="1" kern="1200" dirty="0">
            <a:solidFill>
              <a:schemeClr val="tx2">
                <a:lumMod val="50000"/>
              </a:schemeClr>
            </a:solidFill>
            <a:latin typeface="Palatino Linotype" panose="02040502050505030304" pitchFamily="18" charset="0"/>
            <a:cs typeface="Times New Roman" pitchFamily="18" charset="0"/>
          </a:endParaRPr>
        </a:p>
      </dsp:txBody>
      <dsp:txXfrm rot="10800000">
        <a:off x="1432889" y="2167618"/>
        <a:ext cx="4895562" cy="316311"/>
      </dsp:txXfrm>
    </dsp:sp>
    <dsp:sp modelId="{AB270996-C69F-428B-A48D-CB5E26ACA108}">
      <dsp:nvSpPr>
        <dsp:cNvPr id="0" name=""/>
        <dsp:cNvSpPr/>
      </dsp:nvSpPr>
      <dsp:spPr>
        <a:xfrm>
          <a:off x="1152210" y="2076065"/>
          <a:ext cx="403202" cy="385767"/>
        </a:xfrm>
        <a:prstGeom prst="ellipse">
          <a:avLst/>
        </a:prstGeom>
        <a:blipFill>
          <a:blip xmlns:r="http://schemas.openxmlformats.org/officeDocument/2006/relationships" r:embed="rId5" cstate="print">
            <a:extLst>
              <a:ext uri="{28A0092B-C50C-407E-A947-70E740481C1C}">
                <a14:useLocalDpi xmlns:a14="http://schemas.microsoft.com/office/drawing/2010/main" val="0"/>
              </a:ext>
            </a:extLst>
          </a:blip>
          <a:srcRect/>
          <a:stretch>
            <a:fillRect t="-3000" b="-3000"/>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A2E30035-D739-4B11-A1F4-01A4B760E895}">
      <dsp:nvSpPr>
        <dsp:cNvPr id="0" name=""/>
        <dsp:cNvSpPr/>
      </dsp:nvSpPr>
      <dsp:spPr>
        <a:xfrm rot="10800000">
          <a:off x="1361177" y="2613080"/>
          <a:ext cx="4974640" cy="461970"/>
        </a:xfrm>
        <a:prstGeom prst="homePlate">
          <a:avLst/>
        </a:prstGeom>
        <a:gradFill flip="none" rotWithShape="1">
          <a:gsLst>
            <a:gs pos="0">
              <a:schemeClr val="accent5">
                <a:lumMod val="20000"/>
                <a:lumOff val="80000"/>
              </a:schemeClr>
            </a:gs>
            <a:gs pos="95000">
              <a:schemeClr val="bg2"/>
            </a:gs>
            <a:gs pos="0">
              <a:schemeClr val="accent5">
                <a:lumMod val="75000"/>
              </a:schemeClr>
            </a:gs>
            <a:gs pos="0">
              <a:schemeClr val="accent5">
                <a:lumMod val="60000"/>
                <a:lumOff val="40000"/>
              </a:schemeClr>
            </a:gs>
          </a:gsLst>
          <a:path path="circle">
            <a:fillToRect l="100000" t="100000"/>
          </a:path>
          <a:tileRect r="-100000" b="-100000"/>
        </a:gradFill>
        <a:ln>
          <a:noFill/>
        </a:ln>
        <a:effectLst>
          <a:outerShdw blurRad="40000" dist="23000" dir="5400000" rotWithShape="0">
            <a:srgbClr val="000000">
              <a:alpha val="35000"/>
            </a:srgbClr>
          </a:outerShdw>
        </a:effectLst>
        <a:scene3d>
          <a:camera prst="orthographicFront"/>
          <a:lightRig rig="flat" dir="t"/>
        </a:scene3d>
        <a:sp3d extrusionH="76200" prstMaterial="plastic">
          <a:bevelT w="120900" h="88900"/>
          <a:bevelB w="88900" h="31750" prst="angle"/>
          <a:extrusionClr>
            <a:schemeClr val="tx1"/>
          </a:extrusionClr>
        </a:sp3d>
      </dsp:spPr>
      <dsp:style>
        <a:lnRef idx="0">
          <a:scrgbClr r="0" g="0" b="0"/>
        </a:lnRef>
        <a:fillRef idx="3">
          <a:scrgbClr r="0" g="0" b="0"/>
        </a:fillRef>
        <a:effectRef idx="2">
          <a:scrgbClr r="0" g="0" b="0"/>
        </a:effectRef>
        <a:fontRef idx="minor">
          <a:schemeClr val="lt1"/>
        </a:fontRef>
      </dsp:style>
      <dsp:txBody>
        <a:bodyPr spcFirstLastPara="0" vert="horz" wrap="square" lIns="139485" tIns="34290" rIns="64008" bIns="34290" numCol="1" spcCol="1270" anchor="ctr" anchorCtr="0">
          <a:noAutofit/>
        </a:bodyPr>
        <a:lstStyle/>
        <a:p>
          <a:pPr lvl="0" algn="just" defTabSz="400050">
            <a:lnSpc>
              <a:spcPct val="90000"/>
            </a:lnSpc>
            <a:spcBef>
              <a:spcPct val="0"/>
            </a:spcBef>
            <a:spcAft>
              <a:spcPct val="35000"/>
            </a:spcAft>
          </a:pPr>
          <a:r>
            <a:rPr lang="ru-RU" sz="900" b="1" kern="1200" dirty="0" smtClean="0">
              <a:solidFill>
                <a:schemeClr val="tx2">
                  <a:lumMod val="50000"/>
                </a:schemeClr>
              </a:solidFill>
              <a:latin typeface="+mn-lt"/>
              <a:cs typeface="Times New Roman" pitchFamily="18" charset="0"/>
            </a:rPr>
            <a:t>Обеспечение доступным и комфортным жильем жителей Камчатского края</a:t>
          </a:r>
          <a:endParaRPr lang="ru-RU" sz="900" b="1" kern="1200" dirty="0">
            <a:solidFill>
              <a:schemeClr val="tx2">
                <a:lumMod val="50000"/>
              </a:schemeClr>
            </a:solidFill>
            <a:latin typeface="+mn-lt"/>
            <a:cs typeface="Times New Roman" pitchFamily="18" charset="0"/>
          </a:endParaRPr>
        </a:p>
      </dsp:txBody>
      <dsp:txXfrm rot="10800000">
        <a:off x="1476669" y="2613080"/>
        <a:ext cx="4859148" cy="461970"/>
      </dsp:txXfrm>
    </dsp:sp>
    <dsp:sp modelId="{7AE047E7-E999-4052-AFEE-07B29098BB57}">
      <dsp:nvSpPr>
        <dsp:cNvPr id="0" name=""/>
        <dsp:cNvSpPr/>
      </dsp:nvSpPr>
      <dsp:spPr>
        <a:xfrm>
          <a:off x="1144845" y="2598974"/>
          <a:ext cx="432664" cy="376531"/>
        </a:xfrm>
        <a:prstGeom prst="ellipse">
          <a:avLst/>
        </a:prstGeom>
        <a:blipFill>
          <a:blip xmlns:r="http://schemas.openxmlformats.org/officeDocument/2006/relationships" r:embed="rId6"/>
          <a:srcRect/>
          <a:stretch>
            <a:fillRect/>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631EF510-8126-4D90-9B21-A1DB179690C7}">
      <dsp:nvSpPr>
        <dsp:cNvPr id="0" name=""/>
        <dsp:cNvSpPr/>
      </dsp:nvSpPr>
      <dsp:spPr>
        <a:xfrm rot="10800000">
          <a:off x="1360279" y="3224475"/>
          <a:ext cx="4974640" cy="316311"/>
        </a:xfrm>
        <a:prstGeom prst="homePlate">
          <a:avLst/>
        </a:prstGeom>
        <a:gradFill flip="none" rotWithShape="1">
          <a:gsLst>
            <a:gs pos="0">
              <a:schemeClr val="accent5">
                <a:lumMod val="20000"/>
                <a:lumOff val="80000"/>
              </a:schemeClr>
            </a:gs>
            <a:gs pos="95000">
              <a:schemeClr val="bg2"/>
            </a:gs>
            <a:gs pos="0">
              <a:schemeClr val="accent5">
                <a:lumMod val="75000"/>
              </a:schemeClr>
            </a:gs>
            <a:gs pos="0">
              <a:schemeClr val="accent5">
                <a:lumMod val="60000"/>
                <a:lumOff val="40000"/>
              </a:schemeClr>
            </a:gs>
          </a:gsLst>
          <a:path path="circle">
            <a:fillToRect l="100000" t="100000"/>
          </a:path>
          <a:tileRect r="-100000" b="-100000"/>
        </a:gradFill>
        <a:ln>
          <a:noFill/>
        </a:ln>
        <a:effectLst>
          <a:outerShdw blurRad="40000" dist="23000" dir="5400000" rotWithShape="0">
            <a:srgbClr val="000000">
              <a:alpha val="35000"/>
            </a:srgbClr>
          </a:outerShdw>
        </a:effectLst>
        <a:scene3d>
          <a:camera prst="orthographicFront"/>
          <a:lightRig rig="flat" dir="t"/>
        </a:scene3d>
        <a:sp3d extrusionH="76200" prstMaterial="plastic">
          <a:bevelT w="120900" h="88900"/>
          <a:bevelB w="88900" h="31750" prst="angle"/>
          <a:extrusionClr>
            <a:schemeClr val="tx1"/>
          </a:extrusionClr>
        </a:sp3d>
      </dsp:spPr>
      <dsp:style>
        <a:lnRef idx="0">
          <a:scrgbClr r="0" g="0" b="0"/>
        </a:lnRef>
        <a:fillRef idx="3">
          <a:scrgbClr r="0" g="0" b="0"/>
        </a:fillRef>
        <a:effectRef idx="2">
          <a:scrgbClr r="0" g="0" b="0"/>
        </a:effectRef>
        <a:fontRef idx="minor">
          <a:schemeClr val="lt1"/>
        </a:fontRef>
      </dsp:style>
      <dsp:txBody>
        <a:bodyPr spcFirstLastPara="0" vert="horz" wrap="square" lIns="139485" tIns="34290" rIns="64008" bIns="34290" numCol="1" spcCol="1270" anchor="ctr" anchorCtr="0">
          <a:noAutofit/>
        </a:bodyPr>
        <a:lstStyle/>
        <a:p>
          <a:pPr lvl="0" algn="just" defTabSz="400050">
            <a:lnSpc>
              <a:spcPct val="90000"/>
            </a:lnSpc>
            <a:spcBef>
              <a:spcPct val="0"/>
            </a:spcBef>
            <a:spcAft>
              <a:spcPct val="35000"/>
            </a:spcAft>
          </a:pPr>
          <a:r>
            <a:rPr lang="ru-RU" sz="900" b="1" kern="1200" dirty="0" smtClean="0">
              <a:solidFill>
                <a:schemeClr val="tx2">
                  <a:lumMod val="50000"/>
                </a:schemeClr>
              </a:solidFill>
              <a:latin typeface="Palatino Linotype" panose="02040502050505030304" pitchFamily="18" charset="0"/>
              <a:cs typeface="Times New Roman" pitchFamily="18" charset="0"/>
            </a:rPr>
            <a:t>Социальная поддержка граждан в Камчатском крае</a:t>
          </a:r>
          <a:endParaRPr lang="ru-RU" sz="900" b="1" kern="1200" dirty="0">
            <a:solidFill>
              <a:schemeClr val="tx2">
                <a:lumMod val="50000"/>
              </a:schemeClr>
            </a:solidFill>
            <a:latin typeface="Palatino Linotype" panose="02040502050505030304" pitchFamily="18" charset="0"/>
            <a:cs typeface="Times New Roman" pitchFamily="18" charset="0"/>
          </a:endParaRPr>
        </a:p>
      </dsp:txBody>
      <dsp:txXfrm rot="10800000">
        <a:off x="1439357" y="3224475"/>
        <a:ext cx="4895562" cy="316311"/>
      </dsp:txXfrm>
    </dsp:sp>
    <dsp:sp modelId="{EACFA49C-DB1A-4A1E-9952-E1082A2AF075}">
      <dsp:nvSpPr>
        <dsp:cNvPr id="0" name=""/>
        <dsp:cNvSpPr/>
      </dsp:nvSpPr>
      <dsp:spPr>
        <a:xfrm>
          <a:off x="1145742" y="3112646"/>
          <a:ext cx="429073" cy="426318"/>
        </a:xfrm>
        <a:prstGeom prst="ellipse">
          <a:avLst/>
        </a:prstGeom>
        <a:blipFill dpi="0" rotWithShape="1">
          <a:blip xmlns:r="http://schemas.openxmlformats.org/officeDocument/2006/relationships" r:embed="rId7"/>
          <a:srcRect/>
          <a:stretch>
            <a:fillRect l="-4000" r="-4000"/>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EADAAA4E-0D66-41AC-93AD-5650847BD529}">
      <dsp:nvSpPr>
        <dsp:cNvPr id="0" name=""/>
        <dsp:cNvSpPr/>
      </dsp:nvSpPr>
      <dsp:spPr>
        <a:xfrm rot="10800000">
          <a:off x="1355167" y="3675750"/>
          <a:ext cx="4974640" cy="316311"/>
        </a:xfrm>
        <a:prstGeom prst="homePlate">
          <a:avLst/>
        </a:prstGeom>
        <a:gradFill flip="none" rotWithShape="1">
          <a:gsLst>
            <a:gs pos="0">
              <a:schemeClr val="accent5">
                <a:lumMod val="20000"/>
                <a:lumOff val="80000"/>
              </a:schemeClr>
            </a:gs>
            <a:gs pos="95000">
              <a:schemeClr val="bg2"/>
            </a:gs>
            <a:gs pos="0">
              <a:schemeClr val="accent5">
                <a:lumMod val="75000"/>
              </a:schemeClr>
            </a:gs>
            <a:gs pos="0">
              <a:schemeClr val="accent5">
                <a:lumMod val="60000"/>
                <a:lumOff val="40000"/>
              </a:schemeClr>
            </a:gs>
          </a:gsLst>
          <a:path path="circle">
            <a:fillToRect l="100000" t="100000"/>
          </a:path>
          <a:tileRect r="-100000" b="-100000"/>
        </a:gradFill>
        <a:ln>
          <a:noFill/>
        </a:ln>
        <a:effectLst>
          <a:outerShdw blurRad="40000" dist="23000" dir="5400000" rotWithShape="0">
            <a:srgbClr val="000000">
              <a:alpha val="35000"/>
            </a:srgbClr>
          </a:outerShdw>
        </a:effectLst>
        <a:scene3d>
          <a:camera prst="orthographicFront"/>
          <a:lightRig rig="flat" dir="t"/>
        </a:scene3d>
        <a:sp3d extrusionH="76200" prstMaterial="plastic">
          <a:bevelT w="120900" h="88900"/>
          <a:bevelB w="88900" h="31750" prst="angle"/>
          <a:extrusionClr>
            <a:schemeClr val="tx1"/>
          </a:extrusionClr>
        </a:sp3d>
      </dsp:spPr>
      <dsp:style>
        <a:lnRef idx="0">
          <a:scrgbClr r="0" g="0" b="0"/>
        </a:lnRef>
        <a:fillRef idx="3">
          <a:scrgbClr r="0" g="0" b="0"/>
        </a:fillRef>
        <a:effectRef idx="2">
          <a:scrgbClr r="0" g="0" b="0"/>
        </a:effectRef>
        <a:fontRef idx="minor">
          <a:schemeClr val="lt1"/>
        </a:fontRef>
      </dsp:style>
      <dsp:txBody>
        <a:bodyPr spcFirstLastPara="0" vert="horz" wrap="square" lIns="139485" tIns="34290" rIns="64008" bIns="34290" numCol="1" spcCol="1270" anchor="ctr" anchorCtr="0">
          <a:noAutofit/>
        </a:bodyPr>
        <a:lstStyle/>
        <a:p>
          <a:pPr lvl="0" algn="just" defTabSz="400050">
            <a:lnSpc>
              <a:spcPct val="90000"/>
            </a:lnSpc>
            <a:spcBef>
              <a:spcPct val="0"/>
            </a:spcBef>
            <a:spcAft>
              <a:spcPct val="35000"/>
            </a:spcAft>
          </a:pPr>
          <a:r>
            <a:rPr lang="ru-RU" sz="900" b="1" kern="1200" dirty="0" smtClean="0">
              <a:solidFill>
                <a:schemeClr val="tx2">
                  <a:lumMod val="50000"/>
                </a:schemeClr>
              </a:solidFill>
              <a:latin typeface="Palatino Linotype" panose="02040502050505030304" pitchFamily="18" charset="0"/>
              <a:cs typeface="Times New Roman" pitchFamily="18" charset="0"/>
            </a:rPr>
            <a:t>Информационное общество в Камчатском крае </a:t>
          </a:r>
          <a:endParaRPr lang="ru-RU" sz="900" b="1" kern="1200" dirty="0">
            <a:solidFill>
              <a:schemeClr val="tx2">
                <a:lumMod val="50000"/>
              </a:schemeClr>
            </a:solidFill>
            <a:latin typeface="Palatino Linotype" panose="02040502050505030304" pitchFamily="18" charset="0"/>
            <a:cs typeface="Times New Roman" pitchFamily="18" charset="0"/>
          </a:endParaRPr>
        </a:p>
      </dsp:txBody>
      <dsp:txXfrm rot="10800000">
        <a:off x="1434245" y="3675750"/>
        <a:ext cx="4895562" cy="316311"/>
      </dsp:txXfrm>
    </dsp:sp>
    <dsp:sp modelId="{F4E4A93C-C1CA-4300-9E2D-59258D36764D}">
      <dsp:nvSpPr>
        <dsp:cNvPr id="0" name=""/>
        <dsp:cNvSpPr/>
      </dsp:nvSpPr>
      <dsp:spPr>
        <a:xfrm>
          <a:off x="1150854" y="3633386"/>
          <a:ext cx="408624" cy="401039"/>
        </a:xfrm>
        <a:prstGeom prst="ellipse">
          <a:avLst/>
        </a:prstGeom>
        <a:blipFill>
          <a:blip xmlns:r="http://schemas.openxmlformats.org/officeDocument/2006/relationships" r:embed="rId8"/>
          <a:srcRect/>
          <a:stretch>
            <a:fillRect l="-18000" r="-18000"/>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A1740709-0AA6-4645-B4A4-16157F8B5B5D}">
      <dsp:nvSpPr>
        <dsp:cNvPr id="0" name=""/>
        <dsp:cNvSpPr/>
      </dsp:nvSpPr>
      <dsp:spPr>
        <a:xfrm rot="10800000">
          <a:off x="1352763" y="4171426"/>
          <a:ext cx="4974640" cy="316311"/>
        </a:xfrm>
        <a:prstGeom prst="homePlate">
          <a:avLst/>
        </a:prstGeom>
        <a:gradFill flip="none" rotWithShape="1">
          <a:gsLst>
            <a:gs pos="0">
              <a:schemeClr val="accent5">
                <a:lumMod val="20000"/>
                <a:lumOff val="80000"/>
              </a:schemeClr>
            </a:gs>
            <a:gs pos="95000">
              <a:schemeClr val="bg2"/>
            </a:gs>
            <a:gs pos="0">
              <a:schemeClr val="accent5">
                <a:lumMod val="75000"/>
              </a:schemeClr>
            </a:gs>
            <a:gs pos="0">
              <a:schemeClr val="accent5">
                <a:lumMod val="60000"/>
                <a:lumOff val="40000"/>
              </a:schemeClr>
            </a:gs>
          </a:gsLst>
          <a:path path="circle">
            <a:fillToRect l="100000" t="100000"/>
          </a:path>
          <a:tileRect r="-100000" b="-100000"/>
        </a:gradFill>
        <a:ln>
          <a:noFill/>
        </a:ln>
        <a:effectLst>
          <a:outerShdw blurRad="40000" dist="23000" dir="5400000" rotWithShape="0">
            <a:srgbClr val="000000">
              <a:alpha val="35000"/>
            </a:srgbClr>
          </a:outerShdw>
        </a:effectLst>
        <a:scene3d>
          <a:camera prst="orthographicFront"/>
          <a:lightRig rig="flat" dir="t"/>
        </a:scene3d>
        <a:sp3d extrusionH="76200" prstMaterial="plastic">
          <a:bevelT w="120900" h="88900"/>
          <a:bevelB w="88900" h="31750" prst="angle"/>
          <a:extrusionClr>
            <a:schemeClr val="tx1"/>
          </a:extrusionClr>
        </a:sp3d>
      </dsp:spPr>
      <dsp:style>
        <a:lnRef idx="0">
          <a:scrgbClr r="0" g="0" b="0"/>
        </a:lnRef>
        <a:fillRef idx="3">
          <a:scrgbClr r="0" g="0" b="0"/>
        </a:fillRef>
        <a:effectRef idx="2">
          <a:scrgbClr r="0" g="0" b="0"/>
        </a:effectRef>
        <a:fontRef idx="minor">
          <a:schemeClr val="lt1"/>
        </a:fontRef>
      </dsp:style>
      <dsp:txBody>
        <a:bodyPr spcFirstLastPara="0" vert="horz" wrap="square" lIns="139485" tIns="34290" rIns="64008" bIns="34290" numCol="1" spcCol="1270" anchor="ctr" anchorCtr="0">
          <a:noAutofit/>
        </a:bodyPr>
        <a:lstStyle/>
        <a:p>
          <a:pPr lvl="0" algn="just" defTabSz="400050">
            <a:lnSpc>
              <a:spcPct val="90000"/>
            </a:lnSpc>
            <a:spcBef>
              <a:spcPct val="0"/>
            </a:spcBef>
            <a:spcAft>
              <a:spcPct val="35000"/>
            </a:spcAft>
          </a:pPr>
          <a:r>
            <a:rPr lang="ru-RU" sz="900" b="1" kern="1200" dirty="0" smtClean="0">
              <a:solidFill>
                <a:schemeClr val="tx2">
                  <a:lumMod val="50000"/>
                </a:schemeClr>
              </a:solidFill>
              <a:latin typeface="Palatino Linotype" panose="02040502050505030304" pitchFamily="18" charset="0"/>
              <a:cs typeface="Times New Roman" pitchFamily="18" charset="0"/>
            </a:rPr>
            <a:t>Охрана окружающей среды, воспроизводство и использование природных ресурсов в Камчатском крае</a:t>
          </a:r>
          <a:endParaRPr lang="ru-RU" sz="900" b="1" kern="1200" dirty="0">
            <a:solidFill>
              <a:schemeClr val="tx2">
                <a:lumMod val="50000"/>
              </a:schemeClr>
            </a:solidFill>
            <a:latin typeface="Palatino Linotype" panose="02040502050505030304" pitchFamily="18" charset="0"/>
            <a:cs typeface="Times New Roman" pitchFamily="18" charset="0"/>
          </a:endParaRPr>
        </a:p>
      </dsp:txBody>
      <dsp:txXfrm rot="10800000">
        <a:off x="1431841" y="4171426"/>
        <a:ext cx="4895562" cy="316311"/>
      </dsp:txXfrm>
    </dsp:sp>
    <dsp:sp modelId="{06324BE0-4388-4B94-BBF0-FE5F6AFFF763}">
      <dsp:nvSpPr>
        <dsp:cNvPr id="0" name=""/>
        <dsp:cNvSpPr/>
      </dsp:nvSpPr>
      <dsp:spPr>
        <a:xfrm>
          <a:off x="1153258" y="4128847"/>
          <a:ext cx="399008" cy="401469"/>
        </a:xfrm>
        <a:prstGeom prst="ellipse">
          <a:avLst/>
        </a:prstGeom>
        <a:blipFill>
          <a:blip xmlns:r="http://schemas.openxmlformats.org/officeDocument/2006/relationships" r:embed="rId9"/>
          <a:srcRect/>
          <a:stretch>
            <a:fillRect/>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B021A7B0-0A76-4DFC-AB10-99E9F84B13F0}">
      <dsp:nvSpPr>
        <dsp:cNvPr id="0" name=""/>
        <dsp:cNvSpPr/>
      </dsp:nvSpPr>
      <dsp:spPr>
        <a:xfrm rot="10800000">
          <a:off x="1356955" y="4668321"/>
          <a:ext cx="4974640" cy="316311"/>
        </a:xfrm>
        <a:prstGeom prst="homePlate">
          <a:avLst/>
        </a:prstGeom>
        <a:gradFill flip="none" rotWithShape="1">
          <a:gsLst>
            <a:gs pos="0">
              <a:schemeClr val="accent5">
                <a:lumMod val="20000"/>
                <a:lumOff val="80000"/>
              </a:schemeClr>
            </a:gs>
            <a:gs pos="95000">
              <a:schemeClr val="bg2"/>
            </a:gs>
            <a:gs pos="0">
              <a:schemeClr val="accent5">
                <a:lumMod val="75000"/>
              </a:schemeClr>
            </a:gs>
            <a:gs pos="0">
              <a:schemeClr val="accent5">
                <a:lumMod val="60000"/>
                <a:lumOff val="40000"/>
              </a:schemeClr>
            </a:gs>
          </a:gsLst>
          <a:path path="circle">
            <a:fillToRect l="100000" t="100000"/>
          </a:path>
          <a:tileRect r="-100000" b="-100000"/>
        </a:gradFill>
        <a:ln>
          <a:noFill/>
        </a:ln>
        <a:effectLst>
          <a:outerShdw blurRad="40000" dist="23000" dir="5400000" rotWithShape="0">
            <a:srgbClr val="000000">
              <a:alpha val="35000"/>
            </a:srgbClr>
          </a:outerShdw>
        </a:effectLst>
        <a:scene3d>
          <a:camera prst="orthographicFront"/>
          <a:lightRig rig="flat" dir="t"/>
        </a:scene3d>
        <a:sp3d extrusionH="76200" prstMaterial="plastic">
          <a:bevelT w="120900" h="88900"/>
          <a:bevelB w="88900" h="31750" prst="angle"/>
          <a:extrusionClr>
            <a:schemeClr val="tx1"/>
          </a:extrusionClr>
        </a:sp3d>
      </dsp:spPr>
      <dsp:style>
        <a:lnRef idx="0">
          <a:scrgbClr r="0" g="0" b="0"/>
        </a:lnRef>
        <a:fillRef idx="3">
          <a:scrgbClr r="0" g="0" b="0"/>
        </a:fillRef>
        <a:effectRef idx="2">
          <a:scrgbClr r="0" g="0" b="0"/>
        </a:effectRef>
        <a:fontRef idx="minor">
          <a:schemeClr val="lt1"/>
        </a:fontRef>
      </dsp:style>
      <dsp:txBody>
        <a:bodyPr spcFirstLastPara="0" vert="horz" wrap="square" lIns="139485" tIns="34290" rIns="64008" bIns="34290" numCol="1" spcCol="1270" anchor="ctr" anchorCtr="0">
          <a:noAutofit/>
        </a:bodyPr>
        <a:lstStyle/>
        <a:p>
          <a:pPr lvl="0" algn="just" defTabSz="400050">
            <a:lnSpc>
              <a:spcPct val="90000"/>
            </a:lnSpc>
            <a:spcBef>
              <a:spcPct val="0"/>
            </a:spcBef>
            <a:spcAft>
              <a:spcPct val="35000"/>
            </a:spcAft>
          </a:pPr>
          <a:r>
            <a:rPr lang="ru-RU" sz="900" b="1" kern="1200" dirty="0" smtClean="0">
              <a:solidFill>
                <a:schemeClr val="tx2">
                  <a:lumMod val="50000"/>
                </a:schemeClr>
              </a:solidFill>
              <a:latin typeface="Palatino Linotype" panose="02040502050505030304" pitchFamily="18" charset="0"/>
              <a:cs typeface="Times New Roman" pitchFamily="18" charset="0"/>
            </a:rPr>
            <a:t>Физическая культура, спорт, молодежная политика, отдых и оздоровление детей в Камчатском крае</a:t>
          </a:r>
          <a:endParaRPr lang="ru-RU" sz="900" b="1" kern="1200" dirty="0">
            <a:solidFill>
              <a:schemeClr val="tx2">
                <a:lumMod val="50000"/>
              </a:schemeClr>
            </a:solidFill>
            <a:latin typeface="Palatino Linotype" panose="02040502050505030304" pitchFamily="18" charset="0"/>
            <a:cs typeface="Times New Roman" pitchFamily="18" charset="0"/>
          </a:endParaRPr>
        </a:p>
      </dsp:txBody>
      <dsp:txXfrm rot="10800000">
        <a:off x="1436033" y="4668321"/>
        <a:ext cx="4895562" cy="316311"/>
      </dsp:txXfrm>
    </dsp:sp>
    <dsp:sp modelId="{DFC4B214-4346-4F86-94FB-0D98843F3FB8}">
      <dsp:nvSpPr>
        <dsp:cNvPr id="0" name=""/>
        <dsp:cNvSpPr/>
      </dsp:nvSpPr>
      <dsp:spPr>
        <a:xfrm>
          <a:off x="1149066" y="4624738"/>
          <a:ext cx="415779" cy="403477"/>
        </a:xfrm>
        <a:prstGeom prst="ellipse">
          <a:avLst/>
        </a:prstGeom>
        <a:blipFill>
          <a:blip xmlns:r="http://schemas.openxmlformats.org/officeDocument/2006/relationships" r:embed="rId10" cstate="print">
            <a:extLst>
              <a:ext uri="{28A0092B-C50C-407E-A947-70E740481C1C}">
                <a14:useLocalDpi xmlns:a14="http://schemas.microsoft.com/office/drawing/2010/main" val="0"/>
              </a:ext>
            </a:extLst>
          </a:blip>
          <a:srcRect/>
          <a:stretch>
            <a:fillRect l="-15000" r="-15000"/>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F22A6F5A-A595-4EED-A071-D2430B8CD475}">
      <dsp:nvSpPr>
        <dsp:cNvPr id="0" name=""/>
        <dsp:cNvSpPr/>
      </dsp:nvSpPr>
      <dsp:spPr>
        <a:xfrm rot="10800000">
          <a:off x="1358887" y="5122637"/>
          <a:ext cx="4974640" cy="476663"/>
        </a:xfrm>
        <a:prstGeom prst="homePlate">
          <a:avLst/>
        </a:prstGeom>
        <a:gradFill flip="none" rotWithShape="1">
          <a:gsLst>
            <a:gs pos="0">
              <a:schemeClr val="accent5">
                <a:lumMod val="20000"/>
                <a:lumOff val="80000"/>
              </a:schemeClr>
            </a:gs>
            <a:gs pos="95000">
              <a:schemeClr val="bg2"/>
            </a:gs>
            <a:gs pos="0">
              <a:schemeClr val="accent5">
                <a:lumMod val="75000"/>
              </a:schemeClr>
            </a:gs>
            <a:gs pos="0">
              <a:schemeClr val="accent5">
                <a:lumMod val="60000"/>
                <a:lumOff val="40000"/>
              </a:schemeClr>
            </a:gs>
          </a:gsLst>
          <a:path path="circle">
            <a:fillToRect l="100000" t="100000"/>
          </a:path>
          <a:tileRect r="-100000" b="-100000"/>
        </a:gradFill>
        <a:ln>
          <a:noFill/>
        </a:ln>
        <a:effectLst>
          <a:outerShdw blurRad="40000" dist="23000" dir="5400000" rotWithShape="0">
            <a:srgbClr val="000000">
              <a:alpha val="35000"/>
            </a:srgbClr>
          </a:outerShdw>
        </a:effectLst>
        <a:scene3d>
          <a:camera prst="orthographicFront"/>
          <a:lightRig rig="flat" dir="t"/>
        </a:scene3d>
        <a:sp3d extrusionH="76200" prstMaterial="plastic">
          <a:bevelT w="120900" h="88900"/>
          <a:bevelB w="88900" h="31750" prst="angle"/>
          <a:extrusionClr>
            <a:schemeClr val="tx1"/>
          </a:extrusionClr>
        </a:sp3d>
      </dsp:spPr>
      <dsp:style>
        <a:lnRef idx="0">
          <a:scrgbClr r="0" g="0" b="0"/>
        </a:lnRef>
        <a:fillRef idx="3">
          <a:scrgbClr r="0" g="0" b="0"/>
        </a:fillRef>
        <a:effectRef idx="2">
          <a:scrgbClr r="0" g="0" b="0"/>
        </a:effectRef>
        <a:fontRef idx="minor">
          <a:schemeClr val="lt1"/>
        </a:fontRef>
      </dsp:style>
      <dsp:txBody>
        <a:bodyPr spcFirstLastPara="0" vert="horz" wrap="square" lIns="139485" tIns="34290" rIns="64008" bIns="34290" numCol="1" spcCol="1270" anchor="ctr" anchorCtr="0">
          <a:noAutofit/>
        </a:bodyPr>
        <a:lstStyle/>
        <a:p>
          <a:pPr lvl="0" algn="just" defTabSz="400050">
            <a:lnSpc>
              <a:spcPct val="90000"/>
            </a:lnSpc>
            <a:spcBef>
              <a:spcPct val="0"/>
            </a:spcBef>
            <a:spcAft>
              <a:spcPct val="35000"/>
            </a:spcAft>
          </a:pPr>
          <a:r>
            <a:rPr lang="ru-RU" sz="900" b="1" kern="1200" dirty="0" smtClean="0">
              <a:solidFill>
                <a:schemeClr val="tx2">
                  <a:lumMod val="50000"/>
                </a:schemeClr>
              </a:solidFill>
              <a:latin typeface="+mn-lt"/>
              <a:cs typeface="Times New Roman" pitchFamily="18" charset="0"/>
            </a:rPr>
            <a:t>Развитие экономики, внешнеэкономической деятельности Камчатского края </a:t>
          </a:r>
          <a:endParaRPr lang="ru-RU" sz="900" b="1" kern="1200" dirty="0">
            <a:solidFill>
              <a:schemeClr val="tx2">
                <a:lumMod val="50000"/>
              </a:schemeClr>
            </a:solidFill>
            <a:latin typeface="+mn-lt"/>
            <a:cs typeface="Times New Roman" pitchFamily="18" charset="0"/>
          </a:endParaRPr>
        </a:p>
      </dsp:txBody>
      <dsp:txXfrm rot="10800000">
        <a:off x="1478053" y="5122637"/>
        <a:ext cx="4855474" cy="476663"/>
      </dsp:txXfrm>
    </dsp:sp>
    <dsp:sp modelId="{0CB359D6-6C0B-4DA5-A563-896106BEBC76}">
      <dsp:nvSpPr>
        <dsp:cNvPr id="0" name=""/>
        <dsp:cNvSpPr/>
      </dsp:nvSpPr>
      <dsp:spPr>
        <a:xfrm>
          <a:off x="1123543" y="5144847"/>
          <a:ext cx="423506" cy="403528"/>
        </a:xfrm>
        <a:prstGeom prst="ellipse">
          <a:avLst/>
        </a:prstGeom>
        <a:blipFill>
          <a:blip xmlns:r="http://schemas.openxmlformats.org/officeDocument/2006/relationships" r:embed="rId11"/>
          <a:srcRect/>
          <a:stretch>
            <a:fillRect l="-27000" r="-27000"/>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0DA57C-872C-49E3-BC6A-61B060E57EAA}">
      <dsp:nvSpPr>
        <dsp:cNvPr id="0" name=""/>
        <dsp:cNvSpPr/>
      </dsp:nvSpPr>
      <dsp:spPr>
        <a:xfrm rot="10800000">
          <a:off x="1309914" y="10079"/>
          <a:ext cx="4997624" cy="384769"/>
        </a:xfrm>
        <a:prstGeom prst="homePlate">
          <a:avLst/>
        </a:prstGeom>
        <a:gradFill flip="none" rotWithShape="1">
          <a:gsLst>
            <a:gs pos="0">
              <a:schemeClr val="accent5">
                <a:lumMod val="5000"/>
                <a:lumOff val="95000"/>
              </a:schemeClr>
            </a:gs>
            <a:gs pos="0">
              <a:schemeClr val="accent5">
                <a:lumMod val="60000"/>
                <a:lumOff val="40000"/>
              </a:schemeClr>
            </a:gs>
            <a:gs pos="0">
              <a:schemeClr val="accent5">
                <a:lumMod val="60000"/>
                <a:lumOff val="40000"/>
              </a:schemeClr>
            </a:gs>
            <a:gs pos="91000">
              <a:schemeClr val="bg2"/>
            </a:gs>
          </a:gsLst>
          <a:path path="circle">
            <a:fillToRect l="100000" t="100000"/>
          </a:path>
          <a:tileRect r="-100000" b="-100000"/>
        </a:gradFill>
        <a:ln>
          <a:noFill/>
        </a:ln>
        <a:effectLst>
          <a:outerShdw blurRad="40000" dist="23000" dir="5400000" rotWithShape="0">
            <a:srgbClr val="000000">
              <a:alpha val="35000"/>
            </a:srgbClr>
          </a:outerShdw>
        </a:effectLst>
        <a:scene3d>
          <a:camera prst="orthographicFront"/>
          <a:lightRig rig="flat" dir="t"/>
        </a:scene3d>
        <a:sp3d extrusionH="76200" prstMaterial="plastic">
          <a:bevelT w="120900" h="88900"/>
          <a:bevelB w="88900" h="31750" prst="angle"/>
          <a:extrusionClr>
            <a:schemeClr val="tx1"/>
          </a:extrusionClr>
        </a:sp3d>
      </dsp:spPr>
      <dsp:style>
        <a:lnRef idx="0">
          <a:scrgbClr r="0" g="0" b="0"/>
        </a:lnRef>
        <a:fillRef idx="3">
          <a:scrgbClr r="0" g="0" b="0"/>
        </a:fillRef>
        <a:effectRef idx="2">
          <a:scrgbClr r="0" g="0" b="0"/>
        </a:effectRef>
        <a:fontRef idx="minor">
          <a:schemeClr val="lt1"/>
        </a:fontRef>
      </dsp:style>
      <dsp:txBody>
        <a:bodyPr spcFirstLastPara="0" vert="horz" wrap="square" lIns="169673" tIns="34290" rIns="64008" bIns="34290" numCol="1" spcCol="1270" anchor="ctr" anchorCtr="0">
          <a:noAutofit/>
        </a:bodyPr>
        <a:lstStyle/>
        <a:p>
          <a:pPr lvl="0" algn="just" defTabSz="400050">
            <a:lnSpc>
              <a:spcPct val="90000"/>
            </a:lnSpc>
            <a:spcBef>
              <a:spcPct val="0"/>
            </a:spcBef>
            <a:spcAft>
              <a:spcPct val="35000"/>
            </a:spcAft>
          </a:pPr>
          <a:r>
            <a:rPr lang="ru-RU" sz="900" b="1" kern="1200" dirty="0" smtClean="0">
              <a:solidFill>
                <a:schemeClr val="tx2">
                  <a:lumMod val="50000"/>
                </a:schemeClr>
              </a:solidFill>
            </a:rPr>
            <a:t>Безопасная Камчатка</a:t>
          </a:r>
          <a:endParaRPr lang="ru-RU" sz="900" b="1" kern="1200" dirty="0">
            <a:solidFill>
              <a:schemeClr val="tx2">
                <a:lumMod val="50000"/>
              </a:schemeClr>
            </a:solidFill>
          </a:endParaRPr>
        </a:p>
      </dsp:txBody>
      <dsp:txXfrm rot="10800000">
        <a:off x="1406106" y="10079"/>
        <a:ext cx="4901432" cy="384769"/>
      </dsp:txXfrm>
    </dsp:sp>
    <dsp:sp modelId="{E06D01D4-25D4-42F3-9DD1-308D93B6A58C}">
      <dsp:nvSpPr>
        <dsp:cNvPr id="0" name=""/>
        <dsp:cNvSpPr/>
      </dsp:nvSpPr>
      <dsp:spPr>
        <a:xfrm>
          <a:off x="1168136" y="0"/>
          <a:ext cx="384769" cy="384769"/>
        </a:xfrm>
        <a:prstGeom prst="ellipse">
          <a:avLst/>
        </a:prstGeom>
        <a:blipFill>
          <a:blip xmlns:r="http://schemas.openxmlformats.org/officeDocument/2006/relationships" r:embed="rId1">
            <a:duotone>
              <a:prstClr val="black"/>
              <a:schemeClr val="accent5">
                <a:tint val="45000"/>
                <a:satMod val="400000"/>
              </a:schemeClr>
            </a:duotone>
          </a:blip>
          <a:srcRect/>
          <a:stretch>
            <a:fillRect l="-25000" r="-25000"/>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64AD0C67-C7C0-4FED-A6F1-F54FEAB4EE51}">
      <dsp:nvSpPr>
        <dsp:cNvPr id="0" name=""/>
        <dsp:cNvSpPr/>
      </dsp:nvSpPr>
      <dsp:spPr>
        <a:xfrm rot="10800000">
          <a:off x="1354992" y="501860"/>
          <a:ext cx="4997624" cy="384769"/>
        </a:xfrm>
        <a:prstGeom prst="homePlate">
          <a:avLst/>
        </a:prstGeom>
        <a:gradFill flip="none" rotWithShape="1">
          <a:gsLst>
            <a:gs pos="0">
              <a:schemeClr val="accent5">
                <a:lumMod val="5000"/>
                <a:lumOff val="95000"/>
              </a:schemeClr>
            </a:gs>
            <a:gs pos="0">
              <a:schemeClr val="accent5">
                <a:lumMod val="60000"/>
                <a:lumOff val="40000"/>
              </a:schemeClr>
            </a:gs>
            <a:gs pos="0">
              <a:schemeClr val="accent5">
                <a:lumMod val="60000"/>
                <a:lumOff val="40000"/>
              </a:schemeClr>
            </a:gs>
            <a:gs pos="91000">
              <a:schemeClr val="bg2"/>
            </a:gs>
          </a:gsLst>
          <a:path path="circle">
            <a:fillToRect l="100000" t="100000"/>
          </a:path>
          <a:tileRect r="-100000" b="-100000"/>
        </a:gradFill>
        <a:ln>
          <a:noFill/>
        </a:ln>
        <a:effectLst>
          <a:outerShdw blurRad="40000" dist="23000" dir="5400000" rotWithShape="0">
            <a:srgbClr val="000000">
              <a:alpha val="35000"/>
            </a:srgbClr>
          </a:outerShdw>
        </a:effectLst>
        <a:scene3d>
          <a:camera prst="orthographicFront"/>
          <a:lightRig rig="flat" dir="t"/>
        </a:scene3d>
        <a:sp3d extrusionH="76200" prstMaterial="plastic">
          <a:bevelT w="120900" h="88900"/>
          <a:bevelB w="88900" h="31750" prst="angle"/>
          <a:extrusionClr>
            <a:schemeClr val="tx1"/>
          </a:extrusionClr>
        </a:sp3d>
      </dsp:spPr>
      <dsp:style>
        <a:lnRef idx="0">
          <a:scrgbClr r="0" g="0" b="0"/>
        </a:lnRef>
        <a:fillRef idx="3">
          <a:scrgbClr r="0" g="0" b="0"/>
        </a:fillRef>
        <a:effectRef idx="2">
          <a:scrgbClr r="0" g="0" b="0"/>
        </a:effectRef>
        <a:fontRef idx="minor">
          <a:schemeClr val="lt1"/>
        </a:fontRef>
      </dsp:style>
      <dsp:txBody>
        <a:bodyPr spcFirstLastPara="0" vert="horz" wrap="square" lIns="169673" tIns="34290" rIns="64008" bIns="34290" numCol="1" spcCol="1270" anchor="ctr" anchorCtr="0">
          <a:noAutofit/>
        </a:bodyPr>
        <a:lstStyle/>
        <a:p>
          <a:pPr lvl="0" algn="just" defTabSz="400050">
            <a:lnSpc>
              <a:spcPct val="90000"/>
            </a:lnSpc>
            <a:spcBef>
              <a:spcPct val="0"/>
            </a:spcBef>
            <a:spcAft>
              <a:spcPct val="35000"/>
            </a:spcAft>
          </a:pPr>
          <a:r>
            <a:rPr lang="ru-RU" sz="900" b="1" kern="1200" dirty="0" smtClean="0">
              <a:solidFill>
                <a:schemeClr val="tx2">
                  <a:lumMod val="50000"/>
                </a:schemeClr>
              </a:solidFill>
              <a:latin typeface="+mn-lt"/>
              <a:cs typeface="Times New Roman" pitchFamily="18" charset="0"/>
            </a:rPr>
            <a:t>Развитие транспортной системы в Камчатском крае</a:t>
          </a:r>
          <a:endParaRPr lang="ru-RU" sz="900" b="1" kern="1200" dirty="0">
            <a:solidFill>
              <a:schemeClr val="tx2">
                <a:lumMod val="50000"/>
              </a:schemeClr>
            </a:solidFill>
            <a:latin typeface="+mn-lt"/>
            <a:cs typeface="Times New Roman" pitchFamily="18" charset="0"/>
          </a:endParaRPr>
        </a:p>
      </dsp:txBody>
      <dsp:txXfrm rot="10800000">
        <a:off x="1451184" y="501860"/>
        <a:ext cx="4901432" cy="384769"/>
      </dsp:txXfrm>
    </dsp:sp>
    <dsp:sp modelId="{0A4CE8F0-9C9E-46B7-B14D-AFDFBE87120C}">
      <dsp:nvSpPr>
        <dsp:cNvPr id="0" name=""/>
        <dsp:cNvSpPr/>
      </dsp:nvSpPr>
      <dsp:spPr>
        <a:xfrm>
          <a:off x="1162607" y="501860"/>
          <a:ext cx="384769" cy="384769"/>
        </a:xfrm>
        <a:prstGeom prst="ellipse">
          <a:avLst/>
        </a:prstGeom>
        <a:blipFill>
          <a:blip xmlns:r="http://schemas.openxmlformats.org/officeDocument/2006/relationships" r:embed="rId2"/>
          <a:srcRect/>
          <a:stretch>
            <a:fillRect l="-17000" r="-17000"/>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076E7797-793B-41B4-9CDD-7534D325B2BB}">
      <dsp:nvSpPr>
        <dsp:cNvPr id="0" name=""/>
        <dsp:cNvSpPr/>
      </dsp:nvSpPr>
      <dsp:spPr>
        <a:xfrm rot="10800000">
          <a:off x="1354992" y="1001487"/>
          <a:ext cx="4997624" cy="384769"/>
        </a:xfrm>
        <a:prstGeom prst="homePlate">
          <a:avLst/>
        </a:prstGeom>
        <a:gradFill flip="none" rotWithShape="1">
          <a:gsLst>
            <a:gs pos="0">
              <a:schemeClr val="accent5">
                <a:lumMod val="5000"/>
                <a:lumOff val="95000"/>
              </a:schemeClr>
            </a:gs>
            <a:gs pos="0">
              <a:schemeClr val="accent5">
                <a:lumMod val="60000"/>
                <a:lumOff val="40000"/>
              </a:schemeClr>
            </a:gs>
            <a:gs pos="0">
              <a:schemeClr val="accent5">
                <a:lumMod val="60000"/>
                <a:lumOff val="40000"/>
              </a:schemeClr>
            </a:gs>
            <a:gs pos="91000">
              <a:schemeClr val="bg2"/>
            </a:gs>
          </a:gsLst>
          <a:path path="circle">
            <a:fillToRect l="100000" t="100000"/>
          </a:path>
          <a:tileRect r="-100000" b="-100000"/>
        </a:gradFill>
        <a:ln>
          <a:noFill/>
        </a:ln>
        <a:effectLst>
          <a:outerShdw blurRad="40000" dist="23000" dir="5400000" rotWithShape="0">
            <a:srgbClr val="000000">
              <a:alpha val="35000"/>
            </a:srgbClr>
          </a:outerShdw>
        </a:effectLst>
        <a:scene3d>
          <a:camera prst="orthographicFront"/>
          <a:lightRig rig="flat" dir="t"/>
        </a:scene3d>
        <a:sp3d extrusionH="76200" prstMaterial="plastic">
          <a:bevelT w="120900" h="88900"/>
          <a:bevelB w="88900" h="31750" prst="angle"/>
          <a:extrusionClr>
            <a:schemeClr val="tx1"/>
          </a:extrusionClr>
        </a:sp3d>
      </dsp:spPr>
      <dsp:style>
        <a:lnRef idx="0">
          <a:scrgbClr r="0" g="0" b="0"/>
        </a:lnRef>
        <a:fillRef idx="3">
          <a:scrgbClr r="0" g="0" b="0"/>
        </a:fillRef>
        <a:effectRef idx="2">
          <a:scrgbClr r="0" g="0" b="0"/>
        </a:effectRef>
        <a:fontRef idx="minor">
          <a:schemeClr val="lt1"/>
        </a:fontRef>
      </dsp:style>
      <dsp:txBody>
        <a:bodyPr spcFirstLastPara="0" vert="horz" wrap="square" lIns="169673" tIns="34290" rIns="64008" bIns="34290" numCol="1" spcCol="1270" anchor="ctr" anchorCtr="0">
          <a:noAutofit/>
        </a:bodyPr>
        <a:lstStyle/>
        <a:p>
          <a:pPr lvl="0" algn="just" defTabSz="400050">
            <a:lnSpc>
              <a:spcPct val="90000"/>
            </a:lnSpc>
            <a:spcBef>
              <a:spcPct val="0"/>
            </a:spcBef>
            <a:spcAft>
              <a:spcPct val="35000"/>
            </a:spcAft>
          </a:pPr>
          <a:r>
            <a:rPr lang="ru-RU" sz="900" b="1" kern="1200" dirty="0" smtClean="0">
              <a:solidFill>
                <a:schemeClr val="tx2">
                  <a:lumMod val="50000"/>
                </a:schemeClr>
              </a:solidFill>
              <a:latin typeface="+mn-lt"/>
              <a:cs typeface="Times New Roman" pitchFamily="18" charset="0"/>
            </a:rPr>
            <a:t>Развитие сельского хозяйства и регулирование рынков сельскохозяйственной продукции, сырья и продовольствия Камчатского края</a:t>
          </a:r>
          <a:endParaRPr lang="ru-RU" sz="900" b="1" kern="1200" dirty="0">
            <a:solidFill>
              <a:schemeClr val="tx2">
                <a:lumMod val="50000"/>
              </a:schemeClr>
            </a:solidFill>
            <a:latin typeface="+mn-lt"/>
            <a:cs typeface="Times New Roman" pitchFamily="18" charset="0"/>
          </a:endParaRPr>
        </a:p>
      </dsp:txBody>
      <dsp:txXfrm rot="10800000">
        <a:off x="1451184" y="1001487"/>
        <a:ext cx="4901432" cy="384769"/>
      </dsp:txXfrm>
    </dsp:sp>
    <dsp:sp modelId="{FB53971F-5B32-4678-A4E5-50C179A6A2E9}">
      <dsp:nvSpPr>
        <dsp:cNvPr id="0" name=""/>
        <dsp:cNvSpPr/>
      </dsp:nvSpPr>
      <dsp:spPr>
        <a:xfrm>
          <a:off x="1162607" y="1001487"/>
          <a:ext cx="384769" cy="384769"/>
        </a:xfrm>
        <a:prstGeom prst="ellipse">
          <a:avLst/>
        </a:prstGeom>
        <a:blipFill>
          <a:blip xmlns:r="http://schemas.openxmlformats.org/officeDocument/2006/relationships" r:embed="rId3"/>
          <a:srcRect/>
          <a:stretch>
            <a:fillRect l="-39000" r="-39000"/>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48089F6A-401B-4252-BFF4-6EBA78A88D1A}">
      <dsp:nvSpPr>
        <dsp:cNvPr id="0" name=""/>
        <dsp:cNvSpPr/>
      </dsp:nvSpPr>
      <dsp:spPr>
        <a:xfrm rot="10800000">
          <a:off x="1354992" y="1501113"/>
          <a:ext cx="4997624" cy="384769"/>
        </a:xfrm>
        <a:prstGeom prst="homePlate">
          <a:avLst/>
        </a:prstGeom>
        <a:gradFill flip="none" rotWithShape="1">
          <a:gsLst>
            <a:gs pos="0">
              <a:schemeClr val="accent5">
                <a:lumMod val="5000"/>
                <a:lumOff val="95000"/>
              </a:schemeClr>
            </a:gs>
            <a:gs pos="0">
              <a:schemeClr val="accent5">
                <a:lumMod val="60000"/>
                <a:lumOff val="40000"/>
              </a:schemeClr>
            </a:gs>
            <a:gs pos="0">
              <a:schemeClr val="accent5">
                <a:lumMod val="60000"/>
                <a:lumOff val="40000"/>
              </a:schemeClr>
            </a:gs>
            <a:gs pos="91000">
              <a:schemeClr val="bg2"/>
            </a:gs>
          </a:gsLst>
          <a:path path="circle">
            <a:fillToRect l="100000" t="100000"/>
          </a:path>
          <a:tileRect r="-100000" b="-100000"/>
        </a:gradFill>
        <a:ln>
          <a:noFill/>
        </a:ln>
        <a:effectLst>
          <a:outerShdw blurRad="40000" dist="23000" dir="5400000" rotWithShape="0">
            <a:srgbClr val="000000">
              <a:alpha val="35000"/>
            </a:srgbClr>
          </a:outerShdw>
        </a:effectLst>
        <a:scene3d>
          <a:camera prst="orthographicFront"/>
          <a:lightRig rig="flat" dir="t"/>
        </a:scene3d>
        <a:sp3d extrusionH="76200" prstMaterial="plastic">
          <a:bevelT w="120900" h="88900"/>
          <a:bevelB w="88900" h="31750" prst="angle"/>
          <a:extrusionClr>
            <a:schemeClr val="tx1"/>
          </a:extrusionClr>
        </a:sp3d>
      </dsp:spPr>
      <dsp:style>
        <a:lnRef idx="0">
          <a:scrgbClr r="0" g="0" b="0"/>
        </a:lnRef>
        <a:fillRef idx="3">
          <a:scrgbClr r="0" g="0" b="0"/>
        </a:fillRef>
        <a:effectRef idx="2">
          <a:scrgbClr r="0" g="0" b="0"/>
        </a:effectRef>
        <a:fontRef idx="minor">
          <a:schemeClr val="lt1"/>
        </a:fontRef>
      </dsp:style>
      <dsp:txBody>
        <a:bodyPr spcFirstLastPara="0" vert="horz" wrap="square" lIns="169673" tIns="34290" rIns="64008" bIns="34290" numCol="1" spcCol="1270" anchor="ctr" anchorCtr="0">
          <a:noAutofit/>
        </a:bodyPr>
        <a:lstStyle/>
        <a:p>
          <a:pPr lvl="0" algn="just" defTabSz="400050">
            <a:lnSpc>
              <a:spcPct val="90000"/>
            </a:lnSpc>
            <a:spcBef>
              <a:spcPct val="0"/>
            </a:spcBef>
            <a:spcAft>
              <a:spcPct val="35000"/>
            </a:spcAft>
          </a:pPr>
          <a:r>
            <a:rPr lang="ru-RU" sz="900" b="1" kern="1200" dirty="0" smtClean="0">
              <a:solidFill>
                <a:schemeClr val="tx2">
                  <a:lumMod val="50000"/>
                </a:schemeClr>
              </a:solidFill>
              <a:latin typeface="+mn-lt"/>
              <a:cs typeface="Times New Roman" pitchFamily="18" charset="0"/>
            </a:rPr>
            <a:t>Развитие рыбохозяйственного комплекса Камчатского края </a:t>
          </a:r>
          <a:endParaRPr lang="ru-RU" sz="900" b="1" kern="1200" dirty="0">
            <a:solidFill>
              <a:schemeClr val="tx2">
                <a:lumMod val="50000"/>
              </a:schemeClr>
            </a:solidFill>
            <a:latin typeface="+mn-lt"/>
            <a:cs typeface="Times New Roman" pitchFamily="18" charset="0"/>
          </a:endParaRPr>
        </a:p>
      </dsp:txBody>
      <dsp:txXfrm rot="10800000">
        <a:off x="1451184" y="1501113"/>
        <a:ext cx="4901432" cy="384769"/>
      </dsp:txXfrm>
    </dsp:sp>
    <dsp:sp modelId="{49F217FD-6F4E-4BE6-A672-56841F00B1E7}">
      <dsp:nvSpPr>
        <dsp:cNvPr id="0" name=""/>
        <dsp:cNvSpPr/>
      </dsp:nvSpPr>
      <dsp:spPr>
        <a:xfrm>
          <a:off x="1162607" y="1501113"/>
          <a:ext cx="384769" cy="384769"/>
        </a:xfrm>
        <a:prstGeom prst="ellipse">
          <a:avLst/>
        </a:prstGeom>
        <a:blipFill dpi="0" rotWithShape="1">
          <a:blip xmlns:r="http://schemas.openxmlformats.org/officeDocument/2006/relationships" r:embed="rId4">
            <a:lum bright="3000"/>
          </a:blip>
          <a:srcRect/>
          <a:stretch>
            <a:fillRect l="-39000" t="2000" r="-39000"/>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D3BDDB4C-9F9E-4CA2-9B32-CD6CB58D4E57}">
      <dsp:nvSpPr>
        <dsp:cNvPr id="0" name=""/>
        <dsp:cNvSpPr/>
      </dsp:nvSpPr>
      <dsp:spPr>
        <a:xfrm rot="10800000">
          <a:off x="1354992" y="2000740"/>
          <a:ext cx="4997624" cy="492882"/>
        </a:xfrm>
        <a:prstGeom prst="homePlate">
          <a:avLst/>
        </a:prstGeom>
        <a:gradFill flip="none" rotWithShape="1">
          <a:gsLst>
            <a:gs pos="0">
              <a:schemeClr val="accent5">
                <a:lumMod val="5000"/>
                <a:lumOff val="95000"/>
              </a:schemeClr>
            </a:gs>
            <a:gs pos="0">
              <a:schemeClr val="accent5">
                <a:lumMod val="60000"/>
                <a:lumOff val="40000"/>
              </a:schemeClr>
            </a:gs>
            <a:gs pos="0">
              <a:schemeClr val="accent5">
                <a:lumMod val="60000"/>
                <a:lumOff val="40000"/>
              </a:schemeClr>
            </a:gs>
            <a:gs pos="91000">
              <a:schemeClr val="bg2"/>
            </a:gs>
          </a:gsLst>
          <a:path path="circle">
            <a:fillToRect l="100000" t="100000"/>
          </a:path>
          <a:tileRect r="-100000" b="-100000"/>
        </a:gradFill>
        <a:ln>
          <a:noFill/>
        </a:ln>
        <a:effectLst>
          <a:outerShdw blurRad="40000" dist="23000" dir="5400000" rotWithShape="0">
            <a:srgbClr val="000000">
              <a:alpha val="35000"/>
            </a:srgbClr>
          </a:outerShdw>
        </a:effectLst>
        <a:scene3d>
          <a:camera prst="orthographicFront"/>
          <a:lightRig rig="flat" dir="t"/>
        </a:scene3d>
        <a:sp3d extrusionH="76200" prstMaterial="plastic">
          <a:bevelT w="120900" h="88900"/>
          <a:bevelB w="88900" h="31750" prst="angle"/>
          <a:extrusionClr>
            <a:schemeClr val="tx1"/>
          </a:extrusionClr>
        </a:sp3d>
      </dsp:spPr>
      <dsp:style>
        <a:lnRef idx="0">
          <a:scrgbClr r="0" g="0" b="0"/>
        </a:lnRef>
        <a:fillRef idx="3">
          <a:scrgbClr r="0" g="0" b="0"/>
        </a:fillRef>
        <a:effectRef idx="2">
          <a:scrgbClr r="0" g="0" b="0"/>
        </a:effectRef>
        <a:fontRef idx="minor">
          <a:schemeClr val="lt1"/>
        </a:fontRef>
      </dsp:style>
      <dsp:txBody>
        <a:bodyPr spcFirstLastPara="0" vert="horz" wrap="square" lIns="169673" tIns="34290" rIns="64008" bIns="34290" numCol="1" spcCol="1270" anchor="ctr" anchorCtr="0">
          <a:noAutofit/>
        </a:bodyPr>
        <a:lstStyle/>
        <a:p>
          <a:pPr lvl="0" algn="just" defTabSz="400050">
            <a:lnSpc>
              <a:spcPct val="90000"/>
            </a:lnSpc>
            <a:spcBef>
              <a:spcPct val="0"/>
            </a:spcBef>
            <a:spcAft>
              <a:spcPct val="35000"/>
            </a:spcAft>
          </a:pPr>
          <a:r>
            <a:rPr lang="ru-RU" sz="900" b="1" kern="1200" dirty="0" smtClean="0">
              <a:solidFill>
                <a:schemeClr val="tx2">
                  <a:lumMod val="50000"/>
                </a:schemeClr>
              </a:solidFill>
              <a:latin typeface="+mn-lt"/>
              <a:cs typeface="Times New Roman" pitchFamily="18" charset="0"/>
            </a:rPr>
            <a:t>Энергоэффективность, развитие энергетики и коммунального хозяйства, обеспечение жителей населенных пунктов Камчатского края коммунальными услугами и услугами по благоустройству территорий</a:t>
          </a:r>
          <a:endParaRPr lang="ru-RU" sz="900" kern="1200" dirty="0">
            <a:solidFill>
              <a:schemeClr val="tx2">
                <a:lumMod val="50000"/>
              </a:schemeClr>
            </a:solidFill>
            <a:latin typeface="+mn-lt"/>
          </a:endParaRPr>
        </a:p>
      </dsp:txBody>
      <dsp:txXfrm rot="10800000">
        <a:off x="1478212" y="2000740"/>
        <a:ext cx="4874404" cy="492882"/>
      </dsp:txXfrm>
    </dsp:sp>
    <dsp:sp modelId="{79B23764-8F26-4320-973A-72C6179BCD64}">
      <dsp:nvSpPr>
        <dsp:cNvPr id="0" name=""/>
        <dsp:cNvSpPr/>
      </dsp:nvSpPr>
      <dsp:spPr>
        <a:xfrm>
          <a:off x="1162607" y="2054796"/>
          <a:ext cx="384769" cy="384769"/>
        </a:xfrm>
        <a:prstGeom prst="ellipse">
          <a:avLst/>
        </a:prstGeom>
        <a:blipFill>
          <a:blip xmlns:r="http://schemas.openxmlformats.org/officeDocument/2006/relationships" r:embed="rId5"/>
          <a:srcRect/>
          <a:stretch>
            <a:fillRect/>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49802552-A6D0-44A5-94FC-F4AB1D843778}">
      <dsp:nvSpPr>
        <dsp:cNvPr id="0" name=""/>
        <dsp:cNvSpPr/>
      </dsp:nvSpPr>
      <dsp:spPr>
        <a:xfrm rot="10800000">
          <a:off x="1354992" y="2625621"/>
          <a:ext cx="4997624" cy="350486"/>
        </a:xfrm>
        <a:prstGeom prst="homePlate">
          <a:avLst/>
        </a:prstGeom>
        <a:gradFill flip="none" rotWithShape="1">
          <a:gsLst>
            <a:gs pos="0">
              <a:schemeClr val="accent5">
                <a:lumMod val="5000"/>
                <a:lumOff val="95000"/>
              </a:schemeClr>
            </a:gs>
            <a:gs pos="0">
              <a:schemeClr val="accent5">
                <a:lumMod val="60000"/>
                <a:lumOff val="40000"/>
              </a:schemeClr>
            </a:gs>
            <a:gs pos="0">
              <a:schemeClr val="accent5">
                <a:lumMod val="60000"/>
                <a:lumOff val="40000"/>
              </a:schemeClr>
            </a:gs>
            <a:gs pos="91000">
              <a:schemeClr val="bg2"/>
            </a:gs>
          </a:gsLst>
          <a:path path="circle">
            <a:fillToRect l="100000" t="100000"/>
          </a:path>
          <a:tileRect r="-100000" b="-100000"/>
        </a:gradFill>
        <a:ln>
          <a:noFill/>
        </a:ln>
        <a:effectLst>
          <a:outerShdw blurRad="40000" dist="23000" dir="5400000" rotWithShape="0">
            <a:srgbClr val="000000">
              <a:alpha val="35000"/>
            </a:srgbClr>
          </a:outerShdw>
        </a:effectLst>
        <a:scene3d>
          <a:camera prst="orthographicFront"/>
          <a:lightRig rig="flat" dir="t"/>
        </a:scene3d>
        <a:sp3d extrusionH="76200" prstMaterial="plastic">
          <a:bevelT w="120900" h="88900"/>
          <a:bevelB w="88900" h="31750" prst="angle"/>
          <a:extrusionClr>
            <a:schemeClr val="tx1"/>
          </a:extrusionClr>
        </a:sp3d>
      </dsp:spPr>
      <dsp:style>
        <a:lnRef idx="0">
          <a:scrgbClr r="0" g="0" b="0"/>
        </a:lnRef>
        <a:fillRef idx="3">
          <a:scrgbClr r="0" g="0" b="0"/>
        </a:fillRef>
        <a:effectRef idx="2">
          <a:scrgbClr r="0" g="0" b="0"/>
        </a:effectRef>
        <a:fontRef idx="minor">
          <a:schemeClr val="lt1"/>
        </a:fontRef>
      </dsp:style>
      <dsp:txBody>
        <a:bodyPr spcFirstLastPara="0" vert="horz" wrap="square" lIns="169673" tIns="34290" rIns="64008" bIns="34290" numCol="1" spcCol="1270" anchor="ctr" anchorCtr="0">
          <a:noAutofit/>
        </a:bodyPr>
        <a:lstStyle/>
        <a:p>
          <a:pPr lvl="0" algn="just" defTabSz="400050">
            <a:lnSpc>
              <a:spcPct val="90000"/>
            </a:lnSpc>
            <a:spcBef>
              <a:spcPct val="0"/>
            </a:spcBef>
            <a:spcAft>
              <a:spcPct val="35000"/>
            </a:spcAft>
          </a:pPr>
          <a:r>
            <a:rPr lang="ru-RU" sz="900" b="1" kern="1200" dirty="0" smtClean="0">
              <a:solidFill>
                <a:schemeClr val="tx2">
                  <a:lumMod val="50000"/>
                </a:schemeClr>
              </a:solidFill>
              <a:latin typeface="+mn-lt"/>
              <a:cs typeface="Times New Roman" pitchFamily="18" charset="0"/>
            </a:rPr>
            <a:t>Семья и дети Камчатки</a:t>
          </a:r>
          <a:endParaRPr lang="ru-RU" sz="900" b="1" kern="1200" dirty="0">
            <a:solidFill>
              <a:schemeClr val="tx2">
                <a:lumMod val="50000"/>
              </a:schemeClr>
            </a:solidFill>
            <a:latin typeface="+mn-lt"/>
            <a:cs typeface="Times New Roman" pitchFamily="18" charset="0"/>
          </a:endParaRPr>
        </a:p>
      </dsp:txBody>
      <dsp:txXfrm rot="10800000">
        <a:off x="1442613" y="2625621"/>
        <a:ext cx="4910003" cy="350486"/>
      </dsp:txXfrm>
    </dsp:sp>
    <dsp:sp modelId="{B730E02B-BED0-4694-AA92-9A9D6AAE988A}">
      <dsp:nvSpPr>
        <dsp:cNvPr id="0" name=""/>
        <dsp:cNvSpPr/>
      </dsp:nvSpPr>
      <dsp:spPr>
        <a:xfrm>
          <a:off x="1162607" y="2608479"/>
          <a:ext cx="384769" cy="384769"/>
        </a:xfrm>
        <a:prstGeom prst="ellipse">
          <a:avLst/>
        </a:prstGeom>
        <a:blipFill dpi="0" rotWithShape="1">
          <a:blip xmlns:r="http://schemas.openxmlformats.org/officeDocument/2006/relationships" r:embed="rId6"/>
          <a:srcRect/>
          <a:stretch>
            <a:fillRect l="-25000" t="-10000" r="-20000" b="-10000"/>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800EFE0E-3B1D-44F0-9FEB-EAE10B7AB98C}">
      <dsp:nvSpPr>
        <dsp:cNvPr id="0" name=""/>
        <dsp:cNvSpPr/>
      </dsp:nvSpPr>
      <dsp:spPr>
        <a:xfrm rot="10800000">
          <a:off x="1354992" y="3108106"/>
          <a:ext cx="4997624" cy="384769"/>
        </a:xfrm>
        <a:prstGeom prst="homePlate">
          <a:avLst/>
        </a:prstGeom>
        <a:gradFill flip="none" rotWithShape="1">
          <a:gsLst>
            <a:gs pos="0">
              <a:schemeClr val="accent5">
                <a:lumMod val="5000"/>
                <a:lumOff val="95000"/>
              </a:schemeClr>
            </a:gs>
            <a:gs pos="0">
              <a:schemeClr val="accent5">
                <a:lumMod val="60000"/>
                <a:lumOff val="40000"/>
              </a:schemeClr>
            </a:gs>
            <a:gs pos="0">
              <a:schemeClr val="accent5">
                <a:lumMod val="60000"/>
                <a:lumOff val="40000"/>
              </a:schemeClr>
            </a:gs>
            <a:gs pos="91000">
              <a:schemeClr val="bg2"/>
            </a:gs>
          </a:gsLst>
          <a:path path="circle">
            <a:fillToRect l="100000" t="100000"/>
          </a:path>
          <a:tileRect r="-100000" b="-100000"/>
        </a:gradFill>
        <a:ln>
          <a:noFill/>
        </a:ln>
        <a:effectLst>
          <a:outerShdw blurRad="40000" dist="23000" dir="5400000" rotWithShape="0">
            <a:srgbClr val="000000">
              <a:alpha val="35000"/>
            </a:srgbClr>
          </a:outerShdw>
        </a:effectLst>
        <a:scene3d>
          <a:camera prst="orthographicFront"/>
          <a:lightRig rig="flat" dir="t"/>
        </a:scene3d>
        <a:sp3d extrusionH="76200" prstMaterial="plastic">
          <a:bevelT w="120900" h="88900"/>
          <a:bevelB w="88900" h="31750" prst="angle"/>
          <a:extrusionClr>
            <a:schemeClr val="tx1"/>
          </a:extrusionClr>
        </a:sp3d>
      </dsp:spPr>
      <dsp:style>
        <a:lnRef idx="0">
          <a:scrgbClr r="0" g="0" b="0"/>
        </a:lnRef>
        <a:fillRef idx="3">
          <a:scrgbClr r="0" g="0" b="0"/>
        </a:fillRef>
        <a:effectRef idx="2">
          <a:scrgbClr r="0" g="0" b="0"/>
        </a:effectRef>
        <a:fontRef idx="minor">
          <a:schemeClr val="lt1"/>
        </a:fontRef>
      </dsp:style>
      <dsp:txBody>
        <a:bodyPr spcFirstLastPara="0" vert="horz" wrap="square" lIns="169673" tIns="34290" rIns="64008" bIns="34290" numCol="1" spcCol="1270" anchor="ctr" anchorCtr="0">
          <a:noAutofit/>
        </a:bodyPr>
        <a:lstStyle/>
        <a:p>
          <a:pPr lvl="0" algn="just" defTabSz="400050">
            <a:lnSpc>
              <a:spcPct val="90000"/>
            </a:lnSpc>
            <a:spcBef>
              <a:spcPct val="0"/>
            </a:spcBef>
            <a:spcAft>
              <a:spcPct val="35000"/>
            </a:spcAft>
          </a:pPr>
          <a:r>
            <a:rPr lang="ru-RU" sz="900" b="1" kern="1200" dirty="0" smtClean="0">
              <a:solidFill>
                <a:schemeClr val="tx2">
                  <a:lumMod val="50000"/>
                </a:schemeClr>
              </a:solidFill>
              <a:latin typeface="+mn-lt"/>
              <a:cs typeface="Times New Roman" pitchFamily="18" charset="0"/>
            </a:rPr>
            <a:t>Реализация государственной национальной политики и укрепление гражданского единства в Камчатском крае</a:t>
          </a:r>
          <a:endParaRPr lang="ru-RU" sz="900" b="1" kern="1200" dirty="0">
            <a:solidFill>
              <a:schemeClr val="tx2">
                <a:lumMod val="50000"/>
              </a:schemeClr>
            </a:solidFill>
            <a:latin typeface="+mn-lt"/>
            <a:cs typeface="Times New Roman" pitchFamily="18" charset="0"/>
          </a:endParaRPr>
        </a:p>
      </dsp:txBody>
      <dsp:txXfrm rot="10800000">
        <a:off x="1451184" y="3108106"/>
        <a:ext cx="4901432" cy="384769"/>
      </dsp:txXfrm>
    </dsp:sp>
    <dsp:sp modelId="{A4C28CAD-D650-4E0C-8A95-8B1544FE43B4}">
      <dsp:nvSpPr>
        <dsp:cNvPr id="0" name=""/>
        <dsp:cNvSpPr/>
      </dsp:nvSpPr>
      <dsp:spPr>
        <a:xfrm>
          <a:off x="1162607" y="3108106"/>
          <a:ext cx="384769" cy="384769"/>
        </a:xfrm>
        <a:prstGeom prst="ellipse">
          <a:avLst/>
        </a:prstGeom>
        <a:blipFill dpi="0" rotWithShape="1">
          <a:blip xmlns:r="http://schemas.openxmlformats.org/officeDocument/2006/relationships" r:embed="rId7"/>
          <a:srcRect/>
          <a:stretch>
            <a:fillRect/>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7FFFAED3-1F0F-4CBF-83D3-86DA49C033F5}">
      <dsp:nvSpPr>
        <dsp:cNvPr id="0" name=""/>
        <dsp:cNvSpPr/>
      </dsp:nvSpPr>
      <dsp:spPr>
        <a:xfrm rot="10800000">
          <a:off x="1354992" y="3607733"/>
          <a:ext cx="4997624" cy="384769"/>
        </a:xfrm>
        <a:prstGeom prst="homePlate">
          <a:avLst/>
        </a:prstGeom>
        <a:gradFill flip="none" rotWithShape="1">
          <a:gsLst>
            <a:gs pos="0">
              <a:schemeClr val="accent5">
                <a:lumMod val="5000"/>
                <a:lumOff val="95000"/>
              </a:schemeClr>
            </a:gs>
            <a:gs pos="0">
              <a:schemeClr val="accent5">
                <a:lumMod val="60000"/>
                <a:lumOff val="40000"/>
              </a:schemeClr>
            </a:gs>
            <a:gs pos="0">
              <a:schemeClr val="accent5">
                <a:lumMod val="60000"/>
                <a:lumOff val="40000"/>
              </a:schemeClr>
            </a:gs>
            <a:gs pos="91000">
              <a:schemeClr val="bg2"/>
            </a:gs>
          </a:gsLst>
          <a:path path="circle">
            <a:fillToRect l="100000" t="100000"/>
          </a:path>
          <a:tileRect r="-100000" b="-100000"/>
        </a:gradFill>
        <a:ln>
          <a:noFill/>
        </a:ln>
        <a:effectLst>
          <a:outerShdw blurRad="40000" dist="23000" dir="5400000" rotWithShape="0">
            <a:srgbClr val="000000">
              <a:alpha val="35000"/>
            </a:srgbClr>
          </a:outerShdw>
        </a:effectLst>
        <a:scene3d>
          <a:camera prst="orthographicFront"/>
          <a:lightRig rig="flat" dir="t"/>
        </a:scene3d>
        <a:sp3d extrusionH="76200" prstMaterial="plastic">
          <a:bevelT w="120900" h="88900"/>
          <a:bevelB w="88900" h="31750" prst="angle"/>
          <a:extrusionClr>
            <a:schemeClr val="tx1"/>
          </a:extrusionClr>
        </a:sp3d>
      </dsp:spPr>
      <dsp:style>
        <a:lnRef idx="0">
          <a:scrgbClr r="0" g="0" b="0"/>
        </a:lnRef>
        <a:fillRef idx="3">
          <a:scrgbClr r="0" g="0" b="0"/>
        </a:fillRef>
        <a:effectRef idx="2">
          <a:scrgbClr r="0" g="0" b="0"/>
        </a:effectRef>
        <a:fontRef idx="minor">
          <a:schemeClr val="lt1"/>
        </a:fontRef>
      </dsp:style>
      <dsp:txBody>
        <a:bodyPr spcFirstLastPara="0" vert="horz" wrap="square" lIns="169673" tIns="34290" rIns="64008" bIns="34290" numCol="1" spcCol="1270" anchor="ctr" anchorCtr="0">
          <a:noAutofit/>
        </a:bodyPr>
        <a:lstStyle/>
        <a:p>
          <a:pPr lvl="0" algn="just" defTabSz="400050">
            <a:lnSpc>
              <a:spcPct val="90000"/>
            </a:lnSpc>
            <a:spcBef>
              <a:spcPct val="0"/>
            </a:spcBef>
            <a:spcAft>
              <a:spcPct val="35000"/>
            </a:spcAft>
          </a:pPr>
          <a:r>
            <a:rPr lang="ru-RU" sz="900" b="1" kern="1200" dirty="0" smtClean="0">
              <a:solidFill>
                <a:schemeClr val="tx2">
                  <a:lumMod val="50000"/>
                </a:schemeClr>
              </a:solidFill>
              <a:latin typeface="+mn-lt"/>
              <a:cs typeface="Times New Roman" pitchFamily="18" charset="0"/>
            </a:rPr>
            <a:t>Управление государственными финансами Камчатского края </a:t>
          </a:r>
          <a:endParaRPr lang="ru-RU" sz="900" b="1" kern="1200" dirty="0">
            <a:solidFill>
              <a:schemeClr val="tx2">
                <a:lumMod val="50000"/>
              </a:schemeClr>
            </a:solidFill>
            <a:latin typeface="+mn-lt"/>
            <a:cs typeface="Times New Roman" pitchFamily="18" charset="0"/>
          </a:endParaRPr>
        </a:p>
      </dsp:txBody>
      <dsp:txXfrm rot="10800000">
        <a:off x="1451184" y="3607733"/>
        <a:ext cx="4901432" cy="384769"/>
      </dsp:txXfrm>
    </dsp:sp>
    <dsp:sp modelId="{5B110B7C-EB43-4634-AC65-1F55EBAF4BF5}">
      <dsp:nvSpPr>
        <dsp:cNvPr id="0" name=""/>
        <dsp:cNvSpPr/>
      </dsp:nvSpPr>
      <dsp:spPr>
        <a:xfrm>
          <a:off x="1162607" y="3607733"/>
          <a:ext cx="384769" cy="384769"/>
        </a:xfrm>
        <a:prstGeom prst="ellipse">
          <a:avLst/>
        </a:prstGeom>
        <a:blipFill dpi="0" rotWithShape="1">
          <a:blip xmlns:r="http://schemas.openxmlformats.org/officeDocument/2006/relationships" r:embed="rId8"/>
          <a:srcRect/>
          <a:stretch>
            <a:fillRect/>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8FC5E191-32BE-4F85-BEC4-13DBDEF6271C}">
      <dsp:nvSpPr>
        <dsp:cNvPr id="0" name=""/>
        <dsp:cNvSpPr/>
      </dsp:nvSpPr>
      <dsp:spPr>
        <a:xfrm rot="10800000">
          <a:off x="1354992" y="4107359"/>
          <a:ext cx="4997624" cy="384769"/>
        </a:xfrm>
        <a:prstGeom prst="homePlate">
          <a:avLst/>
        </a:prstGeom>
        <a:gradFill flip="none" rotWithShape="1">
          <a:gsLst>
            <a:gs pos="0">
              <a:schemeClr val="accent5">
                <a:lumMod val="5000"/>
                <a:lumOff val="95000"/>
              </a:schemeClr>
            </a:gs>
            <a:gs pos="0">
              <a:schemeClr val="accent5">
                <a:lumMod val="60000"/>
                <a:lumOff val="40000"/>
              </a:schemeClr>
            </a:gs>
            <a:gs pos="0">
              <a:schemeClr val="accent5">
                <a:lumMod val="60000"/>
                <a:lumOff val="40000"/>
              </a:schemeClr>
            </a:gs>
            <a:gs pos="91000">
              <a:schemeClr val="bg2"/>
            </a:gs>
          </a:gsLst>
          <a:path path="circle">
            <a:fillToRect l="100000" t="100000"/>
          </a:path>
          <a:tileRect r="-100000" b="-100000"/>
        </a:gradFill>
        <a:ln>
          <a:noFill/>
        </a:ln>
        <a:effectLst>
          <a:outerShdw blurRad="40000" dist="23000" dir="5400000" rotWithShape="0">
            <a:srgbClr val="000000">
              <a:alpha val="35000"/>
            </a:srgbClr>
          </a:outerShdw>
        </a:effectLst>
        <a:scene3d>
          <a:camera prst="orthographicFront"/>
          <a:lightRig rig="flat" dir="t"/>
        </a:scene3d>
        <a:sp3d extrusionH="76200" prstMaterial="plastic">
          <a:bevelT w="120900" h="88900"/>
          <a:bevelB w="88900" h="31750" prst="angle"/>
          <a:extrusionClr>
            <a:schemeClr val="tx1"/>
          </a:extrusionClr>
        </a:sp3d>
      </dsp:spPr>
      <dsp:style>
        <a:lnRef idx="0">
          <a:scrgbClr r="0" g="0" b="0"/>
        </a:lnRef>
        <a:fillRef idx="3">
          <a:scrgbClr r="0" g="0" b="0"/>
        </a:fillRef>
        <a:effectRef idx="2">
          <a:scrgbClr r="0" g="0" b="0"/>
        </a:effectRef>
        <a:fontRef idx="minor">
          <a:schemeClr val="lt1"/>
        </a:fontRef>
      </dsp:style>
      <dsp:txBody>
        <a:bodyPr spcFirstLastPara="0" vert="horz" wrap="square" lIns="169673" tIns="34290" rIns="64008" bIns="34290" numCol="1" spcCol="1270" anchor="ctr" anchorCtr="0">
          <a:noAutofit/>
        </a:bodyPr>
        <a:lstStyle/>
        <a:p>
          <a:pPr lvl="0" algn="just" defTabSz="400050">
            <a:lnSpc>
              <a:spcPct val="90000"/>
            </a:lnSpc>
            <a:spcBef>
              <a:spcPct val="0"/>
            </a:spcBef>
            <a:spcAft>
              <a:spcPct val="35000"/>
            </a:spcAft>
          </a:pPr>
          <a:r>
            <a:rPr lang="ru-RU" sz="900" b="1" kern="1200" dirty="0" smtClean="0">
              <a:solidFill>
                <a:schemeClr val="tx2">
                  <a:lumMod val="50000"/>
                </a:schemeClr>
              </a:solidFill>
              <a:latin typeface="+mn-lt"/>
              <a:cs typeface="Times New Roman" pitchFamily="18" charset="0"/>
            </a:rPr>
            <a:t>Совершенствование управления имуществом, находящимся в государственной собственности Камчатского края </a:t>
          </a:r>
          <a:endParaRPr lang="ru-RU" sz="900" b="1" kern="1200" dirty="0">
            <a:solidFill>
              <a:schemeClr val="tx2">
                <a:lumMod val="50000"/>
              </a:schemeClr>
            </a:solidFill>
            <a:latin typeface="+mn-lt"/>
            <a:cs typeface="Times New Roman" pitchFamily="18" charset="0"/>
          </a:endParaRPr>
        </a:p>
      </dsp:txBody>
      <dsp:txXfrm rot="10800000">
        <a:off x="1451184" y="4107359"/>
        <a:ext cx="4901432" cy="384769"/>
      </dsp:txXfrm>
    </dsp:sp>
    <dsp:sp modelId="{8EBC6F8C-CA13-4DFD-ABFB-5CE3D4A8224D}">
      <dsp:nvSpPr>
        <dsp:cNvPr id="0" name=""/>
        <dsp:cNvSpPr/>
      </dsp:nvSpPr>
      <dsp:spPr>
        <a:xfrm>
          <a:off x="1162607" y="4107359"/>
          <a:ext cx="384769" cy="384769"/>
        </a:xfrm>
        <a:prstGeom prst="ellipse">
          <a:avLst/>
        </a:prstGeom>
        <a:blipFill dpi="0" rotWithShape="1">
          <a:blip xmlns:r="http://schemas.openxmlformats.org/officeDocument/2006/relationships" r:embed="rId9"/>
          <a:srcRect/>
          <a:stretch>
            <a:fillRect l="-5000" r="-5000" b="-5000"/>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1773063D-1B03-4E56-B8A9-0DEFF2DD75B6}">
      <dsp:nvSpPr>
        <dsp:cNvPr id="0" name=""/>
        <dsp:cNvSpPr/>
      </dsp:nvSpPr>
      <dsp:spPr>
        <a:xfrm rot="10800000">
          <a:off x="1354992" y="4606986"/>
          <a:ext cx="4997624" cy="384769"/>
        </a:xfrm>
        <a:prstGeom prst="homePlate">
          <a:avLst/>
        </a:prstGeom>
        <a:gradFill flip="none" rotWithShape="1">
          <a:gsLst>
            <a:gs pos="0">
              <a:schemeClr val="accent5">
                <a:lumMod val="5000"/>
                <a:lumOff val="95000"/>
              </a:schemeClr>
            </a:gs>
            <a:gs pos="0">
              <a:schemeClr val="accent5">
                <a:lumMod val="60000"/>
                <a:lumOff val="40000"/>
              </a:schemeClr>
            </a:gs>
            <a:gs pos="0">
              <a:schemeClr val="accent5">
                <a:lumMod val="60000"/>
                <a:lumOff val="40000"/>
              </a:schemeClr>
            </a:gs>
            <a:gs pos="91000">
              <a:schemeClr val="bg2"/>
            </a:gs>
          </a:gsLst>
          <a:path path="circle">
            <a:fillToRect l="100000" t="100000"/>
          </a:path>
          <a:tileRect r="-100000" b="-100000"/>
        </a:gradFill>
        <a:ln>
          <a:noFill/>
        </a:ln>
        <a:effectLst>
          <a:outerShdw blurRad="40000" dist="23000" dir="5400000" rotWithShape="0">
            <a:srgbClr val="000000">
              <a:alpha val="35000"/>
            </a:srgbClr>
          </a:outerShdw>
        </a:effectLst>
        <a:scene3d>
          <a:camera prst="orthographicFront"/>
          <a:lightRig rig="flat" dir="t"/>
        </a:scene3d>
        <a:sp3d extrusionH="76200" prstMaterial="plastic">
          <a:bevelT w="120900" h="88900"/>
          <a:bevelB w="88900" h="31750" prst="angle"/>
          <a:extrusionClr>
            <a:schemeClr val="tx1"/>
          </a:extrusionClr>
        </a:sp3d>
      </dsp:spPr>
      <dsp:style>
        <a:lnRef idx="0">
          <a:scrgbClr r="0" g="0" b="0"/>
        </a:lnRef>
        <a:fillRef idx="3">
          <a:scrgbClr r="0" g="0" b="0"/>
        </a:fillRef>
        <a:effectRef idx="2">
          <a:scrgbClr r="0" g="0" b="0"/>
        </a:effectRef>
        <a:fontRef idx="minor">
          <a:schemeClr val="lt1"/>
        </a:fontRef>
      </dsp:style>
      <dsp:txBody>
        <a:bodyPr spcFirstLastPara="0" vert="horz" wrap="square" lIns="169673" tIns="34290" rIns="64008" bIns="34290" numCol="1" spcCol="1270" anchor="ctr" anchorCtr="0">
          <a:noAutofit/>
        </a:bodyPr>
        <a:lstStyle/>
        <a:p>
          <a:pPr lvl="0" algn="just" defTabSz="400050">
            <a:lnSpc>
              <a:spcPct val="90000"/>
            </a:lnSpc>
            <a:spcBef>
              <a:spcPct val="0"/>
            </a:spcBef>
            <a:spcAft>
              <a:spcPct val="35000"/>
            </a:spcAft>
          </a:pPr>
          <a:r>
            <a:rPr lang="ru-RU" sz="900" b="1" kern="1200" dirty="0" smtClean="0">
              <a:solidFill>
                <a:schemeClr val="tx2">
                  <a:lumMod val="50000"/>
                </a:schemeClr>
              </a:solidFill>
              <a:latin typeface="+mn-lt"/>
              <a:cs typeface="Times New Roman" pitchFamily="18" charset="0"/>
            </a:rPr>
            <a:t>Социальное и экономическое развитие территории с особым статусом «Корякский округ»</a:t>
          </a:r>
          <a:endParaRPr lang="ru-RU" sz="900" b="1" kern="1200" dirty="0">
            <a:solidFill>
              <a:schemeClr val="tx2">
                <a:lumMod val="50000"/>
              </a:schemeClr>
            </a:solidFill>
            <a:latin typeface="+mn-lt"/>
            <a:cs typeface="Times New Roman" pitchFamily="18" charset="0"/>
          </a:endParaRPr>
        </a:p>
      </dsp:txBody>
      <dsp:txXfrm rot="10800000">
        <a:off x="1451184" y="4606986"/>
        <a:ext cx="4901432" cy="384769"/>
      </dsp:txXfrm>
    </dsp:sp>
    <dsp:sp modelId="{F5642BBE-B3B6-481D-BCAF-A05986D3D1B4}">
      <dsp:nvSpPr>
        <dsp:cNvPr id="0" name=""/>
        <dsp:cNvSpPr/>
      </dsp:nvSpPr>
      <dsp:spPr>
        <a:xfrm>
          <a:off x="1162607" y="4606986"/>
          <a:ext cx="384769" cy="384769"/>
        </a:xfrm>
        <a:prstGeom prst="ellipse">
          <a:avLst/>
        </a:prstGeom>
        <a:blipFill dpi="0" rotWithShape="1">
          <a:blip xmlns:r="http://schemas.openxmlformats.org/officeDocument/2006/relationships" r:embed="rId10"/>
          <a:srcRect/>
          <a:stretch>
            <a:fillRect/>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EFFCAF00-4185-48D8-9F3F-6AF19F460C4E}">
      <dsp:nvSpPr>
        <dsp:cNvPr id="0" name=""/>
        <dsp:cNvSpPr/>
      </dsp:nvSpPr>
      <dsp:spPr>
        <a:xfrm rot="10800000">
          <a:off x="1354992" y="5106613"/>
          <a:ext cx="4997624" cy="384769"/>
        </a:xfrm>
        <a:prstGeom prst="homePlate">
          <a:avLst/>
        </a:prstGeom>
        <a:gradFill flip="none" rotWithShape="1">
          <a:gsLst>
            <a:gs pos="0">
              <a:schemeClr val="accent5">
                <a:lumMod val="5000"/>
                <a:lumOff val="95000"/>
              </a:schemeClr>
            </a:gs>
            <a:gs pos="0">
              <a:schemeClr val="accent5">
                <a:lumMod val="60000"/>
                <a:lumOff val="40000"/>
              </a:schemeClr>
            </a:gs>
            <a:gs pos="0">
              <a:schemeClr val="accent5">
                <a:lumMod val="60000"/>
                <a:lumOff val="40000"/>
              </a:schemeClr>
            </a:gs>
            <a:gs pos="91000">
              <a:schemeClr val="bg2"/>
            </a:gs>
          </a:gsLst>
          <a:path path="circle">
            <a:fillToRect l="100000" t="100000"/>
          </a:path>
          <a:tileRect r="-100000" b="-100000"/>
        </a:gradFill>
        <a:ln>
          <a:noFill/>
        </a:ln>
        <a:effectLst>
          <a:outerShdw blurRad="40000" dist="23000" dir="5400000" rotWithShape="0">
            <a:srgbClr val="000000">
              <a:alpha val="35000"/>
            </a:srgbClr>
          </a:outerShdw>
        </a:effectLst>
        <a:scene3d>
          <a:camera prst="orthographicFront"/>
          <a:lightRig rig="flat" dir="t"/>
        </a:scene3d>
        <a:sp3d extrusionH="76200" prstMaterial="plastic">
          <a:bevelT w="120900" h="88900"/>
          <a:bevelB w="88900" h="31750" prst="angle"/>
          <a:extrusionClr>
            <a:schemeClr val="tx1"/>
          </a:extrusionClr>
        </a:sp3d>
      </dsp:spPr>
      <dsp:style>
        <a:lnRef idx="0">
          <a:scrgbClr r="0" g="0" b="0"/>
        </a:lnRef>
        <a:fillRef idx="3">
          <a:scrgbClr r="0" g="0" b="0"/>
        </a:fillRef>
        <a:effectRef idx="2">
          <a:scrgbClr r="0" g="0" b="0"/>
        </a:effectRef>
        <a:fontRef idx="minor">
          <a:schemeClr val="lt1"/>
        </a:fontRef>
      </dsp:style>
      <dsp:txBody>
        <a:bodyPr spcFirstLastPara="0" vert="horz" wrap="square" lIns="169673" tIns="34290" rIns="64008" bIns="34290" numCol="1" spcCol="1270" anchor="ctr" anchorCtr="0">
          <a:noAutofit/>
        </a:bodyPr>
        <a:lstStyle/>
        <a:p>
          <a:pPr lvl="0" algn="just" defTabSz="400050">
            <a:lnSpc>
              <a:spcPct val="90000"/>
            </a:lnSpc>
            <a:spcBef>
              <a:spcPct val="0"/>
            </a:spcBef>
            <a:spcAft>
              <a:spcPct val="35000"/>
            </a:spcAft>
          </a:pPr>
          <a:r>
            <a:rPr lang="ru-RU" sz="900" b="1" kern="1200" dirty="0" smtClean="0">
              <a:solidFill>
                <a:schemeClr val="tx2">
                  <a:lumMod val="50000"/>
                </a:schemeClr>
              </a:solidFill>
              <a:latin typeface="+mn-lt"/>
              <a:cs typeface="Times New Roman" pitchFamily="18" charset="0"/>
            </a:rPr>
            <a:t>Развитие лесного хозяйства, охрана  и воспроизводство  животного мира на территории Камчатского края</a:t>
          </a:r>
          <a:endParaRPr lang="ru-RU" sz="900" b="1" kern="1200" dirty="0">
            <a:solidFill>
              <a:schemeClr val="tx2">
                <a:lumMod val="50000"/>
              </a:schemeClr>
            </a:solidFill>
            <a:latin typeface="+mn-lt"/>
            <a:cs typeface="Times New Roman" pitchFamily="18" charset="0"/>
          </a:endParaRPr>
        </a:p>
      </dsp:txBody>
      <dsp:txXfrm rot="10800000">
        <a:off x="1451184" y="5106613"/>
        <a:ext cx="4901432" cy="384769"/>
      </dsp:txXfrm>
    </dsp:sp>
    <dsp:sp modelId="{84B78939-1DD6-4EBD-B1C3-422C8BDB7E2F}">
      <dsp:nvSpPr>
        <dsp:cNvPr id="0" name=""/>
        <dsp:cNvSpPr/>
      </dsp:nvSpPr>
      <dsp:spPr>
        <a:xfrm>
          <a:off x="1162607" y="5106613"/>
          <a:ext cx="384769" cy="384769"/>
        </a:xfrm>
        <a:prstGeom prst="ellipse">
          <a:avLst/>
        </a:prstGeom>
        <a:blipFill dpi="0" rotWithShape="1">
          <a:blip xmlns:r="http://schemas.openxmlformats.org/officeDocument/2006/relationships" r:embed="rId11"/>
          <a:srcRect/>
          <a:stretch>
            <a:fillRect l="-15000" r="-5000"/>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0.86624</cdr:x>
      <cdr:y>0.01542</cdr:y>
    </cdr:from>
    <cdr:to>
      <cdr:x>0.99749</cdr:x>
      <cdr:y>0.0771</cdr:y>
    </cdr:to>
    <cdr:sp macro="" textlink="">
      <cdr:nvSpPr>
        <cdr:cNvPr id="2" name="TextBox 1"/>
        <cdr:cNvSpPr txBox="1"/>
      </cdr:nvSpPr>
      <cdr:spPr>
        <a:xfrm xmlns:a="http://schemas.openxmlformats.org/drawingml/2006/main">
          <a:off x="7128792" y="72008"/>
          <a:ext cx="1080120" cy="28803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ru-RU" sz="1100" dirty="0"/>
        </a:p>
      </cdr:txBody>
    </cdr:sp>
  </cdr:relSizeAnchor>
  <cdr:relSizeAnchor xmlns:cdr="http://schemas.openxmlformats.org/drawingml/2006/chartDrawing">
    <cdr:from>
      <cdr:x>0.80721</cdr:x>
      <cdr:y>0</cdr:y>
    </cdr:from>
    <cdr:to>
      <cdr:x>0.91832</cdr:x>
      <cdr:y>0.0771</cdr:y>
    </cdr:to>
    <cdr:sp macro="" textlink="">
      <cdr:nvSpPr>
        <cdr:cNvPr id="3" name="TextBox 2"/>
        <cdr:cNvSpPr txBox="1"/>
      </cdr:nvSpPr>
      <cdr:spPr>
        <a:xfrm xmlns:a="http://schemas.openxmlformats.org/drawingml/2006/main">
          <a:off x="8741991" y="0"/>
          <a:ext cx="1203309" cy="40775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r"/>
          <a:r>
            <a:rPr lang="ru-RU" sz="1600" dirty="0" smtClean="0">
              <a:solidFill>
                <a:schemeClr val="tx2"/>
              </a:solidFill>
            </a:rPr>
            <a:t>       (по долям</a:t>
          </a:r>
          <a:r>
            <a:rPr lang="ru-RU" sz="1600" dirty="0" smtClean="0">
              <a:solidFill>
                <a:schemeClr val="tx2">
                  <a:lumMod val="75000"/>
                </a:schemeClr>
              </a:solidFill>
              <a:effectLst>
                <a:outerShdw blurRad="38100" dist="38100" dir="2700000" algn="tl">
                  <a:srgbClr val="000000">
                    <a:alpha val="43137"/>
                  </a:srgbClr>
                </a:outerShdw>
              </a:effectLst>
            </a:rPr>
            <a:t>)</a:t>
          </a:r>
          <a:endParaRPr lang="ru-RU" sz="1600" dirty="0">
            <a:solidFill>
              <a:schemeClr val="tx2">
                <a:lumMod val="75000"/>
              </a:schemeClr>
            </a:solidFill>
            <a:effectLst>
              <a:outerShdw blurRad="38100" dist="38100" dir="2700000" algn="tl">
                <a:srgbClr val="000000">
                  <a:alpha val="43137"/>
                </a:srgbClr>
              </a:outerShdw>
            </a:effectLst>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0.65972</cdr:x>
      <cdr:y>0.21436</cdr:y>
    </cdr:from>
    <cdr:to>
      <cdr:x>0.72569</cdr:x>
      <cdr:y>0.28047</cdr:y>
    </cdr:to>
    <cdr:sp macro="" textlink="">
      <cdr:nvSpPr>
        <cdr:cNvPr id="2" name="TextBox 1"/>
        <cdr:cNvSpPr txBox="1"/>
      </cdr:nvSpPr>
      <cdr:spPr>
        <a:xfrm xmlns:a="http://schemas.openxmlformats.org/drawingml/2006/main">
          <a:off x="7239000" y="1019175"/>
          <a:ext cx="723900" cy="31432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ru-RU" sz="1100" dirty="0" smtClean="0"/>
            <a:t>1 641,9</a:t>
          </a:r>
          <a:endParaRPr lang="ru-RU" sz="1100" dirty="0"/>
        </a:p>
      </cdr:txBody>
    </cdr:sp>
  </cdr:relSizeAnchor>
  <cdr:relSizeAnchor xmlns:cdr="http://schemas.openxmlformats.org/drawingml/2006/chartDrawing">
    <cdr:from>
      <cdr:x>0.4796</cdr:x>
      <cdr:y>0.12421</cdr:y>
    </cdr:from>
    <cdr:to>
      <cdr:x>0.5204</cdr:x>
      <cdr:y>0.1823</cdr:y>
    </cdr:to>
    <cdr:sp macro="" textlink="">
      <cdr:nvSpPr>
        <cdr:cNvPr id="3" name="TextBox 2"/>
        <cdr:cNvSpPr txBox="1"/>
      </cdr:nvSpPr>
      <cdr:spPr>
        <a:xfrm xmlns:a="http://schemas.openxmlformats.org/drawingml/2006/main">
          <a:off x="5262562" y="590550"/>
          <a:ext cx="447675" cy="27622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ru-RU" sz="1100" dirty="0" smtClean="0"/>
            <a:t>3,87</a:t>
          </a:r>
          <a:endParaRPr lang="ru-RU" sz="1100" dirty="0"/>
        </a:p>
      </cdr:txBody>
    </cdr:sp>
  </cdr:relSizeAnchor>
  <cdr:relSizeAnchor xmlns:cdr="http://schemas.openxmlformats.org/drawingml/2006/chartDrawing">
    <cdr:from>
      <cdr:x>0.87226</cdr:x>
      <cdr:y>0</cdr:y>
    </cdr:from>
    <cdr:to>
      <cdr:x>1</cdr:x>
      <cdr:y>0.07456</cdr:y>
    </cdr:to>
    <cdr:sp macro="" textlink="">
      <cdr:nvSpPr>
        <cdr:cNvPr id="4" name="TextBox 3"/>
        <cdr:cNvSpPr txBox="1"/>
      </cdr:nvSpPr>
      <cdr:spPr>
        <a:xfrm xmlns:a="http://schemas.openxmlformats.org/drawingml/2006/main">
          <a:off x="9232058" y="0"/>
          <a:ext cx="1351966" cy="33571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ru-RU" sz="1800" dirty="0"/>
            <a:t>т</a:t>
          </a:r>
          <a:r>
            <a:rPr lang="ru-RU" sz="1800" dirty="0" smtClean="0"/>
            <a:t>ыс. рублей</a:t>
          </a:r>
          <a:endParaRPr lang="ru-RU" sz="1800" dirty="0"/>
        </a:p>
      </cdr:txBody>
    </cdr:sp>
  </cdr:relSizeAnchor>
</c:userShapes>
</file>

<file path=ppt/drawings/drawing3.xml><?xml version="1.0" encoding="utf-8"?>
<c:userShapes xmlns:c="http://schemas.openxmlformats.org/drawingml/2006/chart">
  <cdr:relSizeAnchor xmlns:cdr="http://schemas.openxmlformats.org/drawingml/2006/chartDrawing">
    <cdr:from>
      <cdr:x>0.21875</cdr:x>
      <cdr:y>0.08516</cdr:y>
    </cdr:from>
    <cdr:to>
      <cdr:x>0.42874</cdr:x>
      <cdr:y>0.26538</cdr:y>
    </cdr:to>
    <cdr:sp macro="" textlink="">
      <cdr:nvSpPr>
        <cdr:cNvPr id="2" name="TextBox 1"/>
        <cdr:cNvSpPr txBox="1"/>
      </cdr:nvSpPr>
      <cdr:spPr>
        <a:xfrm xmlns:a="http://schemas.openxmlformats.org/drawingml/2006/main">
          <a:off x="1800200" y="432048"/>
          <a:ext cx="1728192"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2000" b="1"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832C06-B825-4C6B-AA59-271F2737DC57}" type="datetimeFigureOut">
              <a:rPr lang="ru-RU" smtClean="0"/>
              <a:t>09.11.2016</a:t>
            </a:fld>
            <a:endParaRPr lang="ru-RU" dirty="0"/>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C54C25-816F-47BB-8EE8-CC03D7D46282}" type="slidenum">
              <a:rPr lang="ru-RU" smtClean="0"/>
              <a:t>‹#›</a:t>
            </a:fld>
            <a:endParaRPr lang="ru-RU" dirty="0"/>
          </a:p>
        </p:txBody>
      </p:sp>
    </p:spTree>
    <p:extLst>
      <p:ext uri="{BB962C8B-B14F-4D97-AF65-F5344CB8AC3E}">
        <p14:creationId xmlns:p14="http://schemas.microsoft.com/office/powerpoint/2010/main" val="20242880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F220405-C40C-45C8-9EC5-31C93BD49D68}" type="slidenum">
              <a:rPr lang="ru-RU" smtClean="0"/>
              <a:t>1</a:t>
            </a:fld>
            <a:endParaRPr lang="ru-RU" dirty="0"/>
          </a:p>
        </p:txBody>
      </p:sp>
    </p:spTree>
    <p:extLst>
      <p:ext uri="{BB962C8B-B14F-4D97-AF65-F5344CB8AC3E}">
        <p14:creationId xmlns:p14="http://schemas.microsoft.com/office/powerpoint/2010/main" val="32998992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F220405-C40C-45C8-9EC5-31C93BD49D68}" type="slidenum">
              <a:rPr lang="ru-RU" smtClean="0"/>
              <a:t>14</a:t>
            </a:fld>
            <a:endParaRPr lang="ru-RU" dirty="0"/>
          </a:p>
        </p:txBody>
      </p:sp>
    </p:spTree>
    <p:extLst>
      <p:ext uri="{BB962C8B-B14F-4D97-AF65-F5344CB8AC3E}">
        <p14:creationId xmlns:p14="http://schemas.microsoft.com/office/powerpoint/2010/main" val="29677522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CC54C25-816F-47BB-8EE8-CC03D7D46282}" type="slidenum">
              <a:rPr lang="ru-RU" smtClean="0"/>
              <a:t>18</a:t>
            </a:fld>
            <a:endParaRPr lang="ru-RU" dirty="0"/>
          </a:p>
        </p:txBody>
      </p:sp>
    </p:spTree>
    <p:extLst>
      <p:ext uri="{BB962C8B-B14F-4D97-AF65-F5344CB8AC3E}">
        <p14:creationId xmlns:p14="http://schemas.microsoft.com/office/powerpoint/2010/main" val="5858358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F220405-C40C-45C8-9EC5-31C93BD49D68}" type="slidenum">
              <a:rPr kumimoji="0" lang="ru-R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ru-RU"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515656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CC54C25-816F-47BB-8EE8-CC03D7D46282}" type="slidenum">
              <a:rPr lang="ru-RU" smtClean="0"/>
              <a:t>42</a:t>
            </a:fld>
            <a:endParaRPr lang="ru-RU" dirty="0"/>
          </a:p>
        </p:txBody>
      </p:sp>
    </p:spTree>
    <p:extLst>
      <p:ext uri="{BB962C8B-B14F-4D97-AF65-F5344CB8AC3E}">
        <p14:creationId xmlns:p14="http://schemas.microsoft.com/office/powerpoint/2010/main" val="34201924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CC54C25-816F-47BB-8EE8-CC03D7D46282}" type="slidenum">
              <a:rPr lang="ru-RU" smtClean="0"/>
              <a:t>64</a:t>
            </a:fld>
            <a:endParaRPr lang="ru-RU" dirty="0"/>
          </a:p>
        </p:txBody>
      </p:sp>
    </p:spTree>
    <p:extLst>
      <p:ext uri="{BB962C8B-B14F-4D97-AF65-F5344CB8AC3E}">
        <p14:creationId xmlns:p14="http://schemas.microsoft.com/office/powerpoint/2010/main" val="37715460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871DF46F-7A10-4122-9EB7-CDEBB22ABA78}" type="datetimeFigureOut">
              <a:rPr lang="ru-RU" smtClean="0"/>
              <a:t>09.11.2016</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408190CE-C101-4A9B-A32A-F4FBDC335233}" type="slidenum">
              <a:rPr lang="ru-RU" smtClean="0"/>
              <a:t>‹#›</a:t>
            </a:fld>
            <a:endParaRPr lang="ru-RU" dirty="0"/>
          </a:p>
        </p:txBody>
      </p:sp>
    </p:spTree>
    <p:extLst>
      <p:ext uri="{BB962C8B-B14F-4D97-AF65-F5344CB8AC3E}">
        <p14:creationId xmlns:p14="http://schemas.microsoft.com/office/powerpoint/2010/main" val="2820029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71DF46F-7A10-4122-9EB7-CDEBB22ABA78}" type="datetimeFigureOut">
              <a:rPr lang="ru-RU" smtClean="0"/>
              <a:t>09.11.2016</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408190CE-C101-4A9B-A32A-F4FBDC335233}" type="slidenum">
              <a:rPr lang="ru-RU" smtClean="0"/>
              <a:t>‹#›</a:t>
            </a:fld>
            <a:endParaRPr lang="ru-RU" dirty="0"/>
          </a:p>
        </p:txBody>
      </p:sp>
    </p:spTree>
    <p:extLst>
      <p:ext uri="{BB962C8B-B14F-4D97-AF65-F5344CB8AC3E}">
        <p14:creationId xmlns:p14="http://schemas.microsoft.com/office/powerpoint/2010/main" val="27209649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71DF46F-7A10-4122-9EB7-CDEBB22ABA78}" type="datetimeFigureOut">
              <a:rPr lang="ru-RU" smtClean="0"/>
              <a:t>09.11.2016</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408190CE-C101-4A9B-A32A-F4FBDC335233}" type="slidenum">
              <a:rPr lang="ru-RU" smtClean="0"/>
              <a:t>‹#›</a:t>
            </a:fld>
            <a:endParaRPr lang="ru-RU" dirty="0"/>
          </a:p>
        </p:txBody>
      </p:sp>
    </p:spTree>
    <p:extLst>
      <p:ext uri="{BB962C8B-B14F-4D97-AF65-F5344CB8AC3E}">
        <p14:creationId xmlns:p14="http://schemas.microsoft.com/office/powerpoint/2010/main" val="10625649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914400" y="609601"/>
            <a:ext cx="10363200" cy="4267200"/>
          </a:xfrm>
        </p:spPr>
        <p:txBody>
          <a:bodyPr anchor="b">
            <a:noAutofit/>
          </a:bodyPr>
          <a:lstStyle>
            <a:lvl1pPr>
              <a:lnSpc>
                <a:spcPct val="100000"/>
              </a:lnSpc>
              <a:defRPr sz="8000"/>
            </a:lvl1pPr>
          </a:lstStyle>
          <a:p>
            <a:r>
              <a:rPr lang="ru-RU" smtClean="0"/>
              <a:t>Образец заголовка</a:t>
            </a:r>
            <a:endParaRPr lang="en-US" dirty="0"/>
          </a:p>
        </p:txBody>
      </p:sp>
      <p:sp>
        <p:nvSpPr>
          <p:cNvPr id="3" name="Subtitle 2"/>
          <p:cNvSpPr>
            <a:spLocks noGrp="1"/>
          </p:cNvSpPr>
          <p:nvPr>
            <p:ph type="subTitle" idx="1"/>
          </p:nvPr>
        </p:nvSpPr>
        <p:spPr>
          <a:xfrm>
            <a:off x="1828800" y="4953000"/>
            <a:ext cx="85344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7" name="Date Placeholder 6"/>
          <p:cNvSpPr>
            <a:spLocks noGrp="1"/>
          </p:cNvSpPr>
          <p:nvPr>
            <p:ph type="dt" sz="half" idx="10"/>
          </p:nvPr>
        </p:nvSpPr>
        <p:spPr/>
        <p:txBody>
          <a:bodyPr/>
          <a:lstStyle/>
          <a:p>
            <a:fld id="{5644F5BF-B498-4DA9-904F-31B46DA67C2A}" type="datetime1">
              <a:rPr lang="ru-RU" smtClean="0"/>
              <a:t>09.11.2016</a:t>
            </a:fld>
            <a:endParaRPr lang="ru-RU" dirty="0"/>
          </a:p>
        </p:txBody>
      </p:sp>
      <p:sp>
        <p:nvSpPr>
          <p:cNvPr id="8" name="Slide Number Placeholder 7"/>
          <p:cNvSpPr>
            <a:spLocks noGrp="1"/>
          </p:cNvSpPr>
          <p:nvPr>
            <p:ph type="sldNum" sz="quarter" idx="11"/>
          </p:nvPr>
        </p:nvSpPr>
        <p:spPr/>
        <p:txBody>
          <a:bodyPr/>
          <a:lstStyle/>
          <a:p>
            <a:fld id="{B19B0651-EE4F-4900-A07F-96A6BFA9D0F0}" type="slidenum">
              <a:rPr lang="ru-RU" smtClean="0"/>
              <a:t>‹#›</a:t>
            </a:fld>
            <a:endParaRPr lang="ru-RU" dirty="0"/>
          </a:p>
        </p:txBody>
      </p:sp>
      <p:sp>
        <p:nvSpPr>
          <p:cNvPr id="9" name="Footer Placeholder 8"/>
          <p:cNvSpPr>
            <a:spLocks noGrp="1"/>
          </p:cNvSpPr>
          <p:nvPr>
            <p:ph type="ftr" sz="quarter" idx="12"/>
          </p:nvPr>
        </p:nvSpPr>
        <p:spPr/>
        <p:txBody>
          <a:bodyPr/>
          <a:lstStyle/>
          <a:p>
            <a:r>
              <a:rPr lang="ru-RU" dirty="0" smtClean="0"/>
              <a:t>Министерство финансов Камчатского края</a:t>
            </a:r>
            <a:endParaRPr lang="ru-RU" dirty="0"/>
          </a:p>
        </p:txBody>
      </p:sp>
    </p:spTree>
    <p:extLst>
      <p:ext uri="{BB962C8B-B14F-4D97-AF65-F5344CB8AC3E}">
        <p14:creationId xmlns:p14="http://schemas.microsoft.com/office/powerpoint/2010/main" val="12485985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4" name="Date Placeholder 3"/>
          <p:cNvSpPr>
            <a:spLocks noGrp="1"/>
          </p:cNvSpPr>
          <p:nvPr>
            <p:ph type="dt" sz="half" idx="10"/>
          </p:nvPr>
        </p:nvSpPr>
        <p:spPr/>
        <p:txBody>
          <a:bodyPr/>
          <a:lstStyle/>
          <a:p>
            <a:fld id="{4E879770-8B25-48A9-8D80-1C625658F992}" type="datetime1">
              <a:rPr lang="ru-RU" smtClean="0"/>
              <a:t>09.11.2016</a:t>
            </a:fld>
            <a:endParaRPr lang="ru-RU" dirty="0"/>
          </a:p>
        </p:txBody>
      </p:sp>
      <p:sp>
        <p:nvSpPr>
          <p:cNvPr id="5" name="Footer Placeholder 4"/>
          <p:cNvSpPr>
            <a:spLocks noGrp="1"/>
          </p:cNvSpPr>
          <p:nvPr>
            <p:ph type="ftr" sz="quarter" idx="11"/>
          </p:nvPr>
        </p:nvSpPr>
        <p:spPr/>
        <p:txBody>
          <a:bodyPr/>
          <a:lstStyle/>
          <a:p>
            <a:r>
              <a:rPr lang="ru-RU" dirty="0" smtClean="0"/>
              <a:t>Министерство финансов Камчатского края</a:t>
            </a:r>
            <a:endParaRPr lang="ru-RU" dirty="0"/>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dirty="0"/>
          </a:p>
        </p:txBody>
      </p:sp>
    </p:spTree>
    <p:extLst>
      <p:ext uri="{BB962C8B-B14F-4D97-AF65-F5344CB8AC3E}">
        <p14:creationId xmlns:p14="http://schemas.microsoft.com/office/powerpoint/2010/main" val="5875329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963084" y="1371601"/>
            <a:ext cx="103632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ru-RU" smtClean="0"/>
              <a:t>Образец заголовка</a:t>
            </a:r>
            <a:endParaRPr lang="en-US" dirty="0"/>
          </a:p>
        </p:txBody>
      </p:sp>
      <p:sp>
        <p:nvSpPr>
          <p:cNvPr id="3" name="Text Placeholder 2"/>
          <p:cNvSpPr>
            <a:spLocks noGrp="1"/>
          </p:cNvSpPr>
          <p:nvPr>
            <p:ph type="body" idx="1"/>
          </p:nvPr>
        </p:nvSpPr>
        <p:spPr>
          <a:xfrm>
            <a:off x="963084" y="4068764"/>
            <a:ext cx="103632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2172B202-A276-46E1-ACFB-56DAA25CB9A4}" type="datetime1">
              <a:rPr lang="ru-RU" smtClean="0"/>
              <a:t>09.11.2016</a:t>
            </a:fld>
            <a:endParaRPr lang="ru-RU" dirty="0"/>
          </a:p>
        </p:txBody>
      </p:sp>
      <p:sp>
        <p:nvSpPr>
          <p:cNvPr id="5" name="Footer Placeholder 4"/>
          <p:cNvSpPr>
            <a:spLocks noGrp="1"/>
          </p:cNvSpPr>
          <p:nvPr>
            <p:ph type="ftr" sz="quarter" idx="11"/>
          </p:nvPr>
        </p:nvSpPr>
        <p:spPr/>
        <p:txBody>
          <a:bodyPr/>
          <a:lstStyle/>
          <a:p>
            <a:r>
              <a:rPr lang="ru-RU" dirty="0" smtClean="0"/>
              <a:t>Министерство финансов Камчатского края</a:t>
            </a:r>
            <a:endParaRPr lang="ru-RU" dirty="0"/>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dirty="0"/>
          </a:p>
        </p:txBody>
      </p:sp>
      <p:sp>
        <p:nvSpPr>
          <p:cNvPr id="7" name="Oval 6"/>
          <p:cNvSpPr/>
          <p:nvPr/>
        </p:nvSpPr>
        <p:spPr>
          <a:xfrm>
            <a:off x="5994400" y="3924300"/>
            <a:ext cx="113029"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Oval 7"/>
          <p:cNvSpPr/>
          <p:nvPr/>
        </p:nvSpPr>
        <p:spPr>
          <a:xfrm>
            <a:off x="6261100" y="3924300"/>
            <a:ext cx="113029"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 name="Oval 8"/>
          <p:cNvSpPr/>
          <p:nvPr/>
        </p:nvSpPr>
        <p:spPr>
          <a:xfrm>
            <a:off x="5728971" y="3924300"/>
            <a:ext cx="113029"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18557981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4" name="Content Placeholder 3"/>
          <p:cNvSpPr>
            <a:spLocks noGrp="1"/>
          </p:cNvSpPr>
          <p:nvPr>
            <p:ph sz="half" idx="2"/>
          </p:nvPr>
        </p:nvSpPr>
        <p:spPr>
          <a:xfrm>
            <a:off x="6197600" y="1600201"/>
            <a:ext cx="53848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5" name="Date Placeholder 4"/>
          <p:cNvSpPr>
            <a:spLocks noGrp="1"/>
          </p:cNvSpPr>
          <p:nvPr>
            <p:ph type="dt" sz="half" idx="10"/>
          </p:nvPr>
        </p:nvSpPr>
        <p:spPr/>
        <p:txBody>
          <a:bodyPr/>
          <a:lstStyle/>
          <a:p>
            <a:fld id="{F1196D73-80E7-4DC9-B5CB-FDBDFCFF70B3}" type="datetime1">
              <a:rPr lang="ru-RU" smtClean="0"/>
              <a:t>09.11.2016</a:t>
            </a:fld>
            <a:endParaRPr lang="ru-RU" dirty="0"/>
          </a:p>
        </p:txBody>
      </p:sp>
      <p:sp>
        <p:nvSpPr>
          <p:cNvPr id="6" name="Footer Placeholder 5"/>
          <p:cNvSpPr>
            <a:spLocks noGrp="1"/>
          </p:cNvSpPr>
          <p:nvPr>
            <p:ph type="ftr" sz="quarter" idx="11"/>
          </p:nvPr>
        </p:nvSpPr>
        <p:spPr/>
        <p:txBody>
          <a:bodyPr/>
          <a:lstStyle/>
          <a:p>
            <a:r>
              <a:rPr lang="ru-RU" dirty="0" smtClean="0"/>
              <a:t>Министерство финансов Камчатского края</a:t>
            </a:r>
            <a:endParaRPr lang="ru-RU" dirty="0"/>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dirty="0"/>
          </a:p>
        </p:txBody>
      </p:sp>
      <p:sp>
        <p:nvSpPr>
          <p:cNvPr id="9" name="Content Placeholder 8"/>
          <p:cNvSpPr>
            <a:spLocks noGrp="1"/>
          </p:cNvSpPr>
          <p:nvPr>
            <p:ph sz="quarter" idx="13"/>
          </p:nvPr>
        </p:nvSpPr>
        <p:spPr>
          <a:xfrm>
            <a:off x="487680" y="1600200"/>
            <a:ext cx="5388864" cy="452628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extLst>
      <p:ext uri="{BB962C8B-B14F-4D97-AF65-F5344CB8AC3E}">
        <p14:creationId xmlns:p14="http://schemas.microsoft.com/office/powerpoint/2010/main" val="5205829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609600" y="1600200"/>
            <a:ext cx="5386917"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5" name="Text Placeholder 4"/>
          <p:cNvSpPr>
            <a:spLocks noGrp="1"/>
          </p:cNvSpPr>
          <p:nvPr>
            <p:ph type="body" sz="quarter" idx="3"/>
          </p:nvPr>
        </p:nvSpPr>
        <p:spPr>
          <a:xfrm>
            <a:off x="6197601" y="1600200"/>
            <a:ext cx="5389033"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7" name="Date Placeholder 6"/>
          <p:cNvSpPr>
            <a:spLocks noGrp="1"/>
          </p:cNvSpPr>
          <p:nvPr>
            <p:ph type="dt" sz="half" idx="10"/>
          </p:nvPr>
        </p:nvSpPr>
        <p:spPr/>
        <p:txBody>
          <a:bodyPr/>
          <a:lstStyle/>
          <a:p>
            <a:fld id="{54FD624C-E105-4FD5-B71E-13D41A312511}" type="datetime1">
              <a:rPr lang="ru-RU" smtClean="0"/>
              <a:t>09.11.2016</a:t>
            </a:fld>
            <a:endParaRPr lang="ru-RU" dirty="0"/>
          </a:p>
        </p:txBody>
      </p:sp>
      <p:sp>
        <p:nvSpPr>
          <p:cNvPr id="8" name="Footer Placeholder 7"/>
          <p:cNvSpPr>
            <a:spLocks noGrp="1"/>
          </p:cNvSpPr>
          <p:nvPr>
            <p:ph type="ftr" sz="quarter" idx="11"/>
          </p:nvPr>
        </p:nvSpPr>
        <p:spPr/>
        <p:txBody>
          <a:bodyPr/>
          <a:lstStyle/>
          <a:p>
            <a:r>
              <a:rPr lang="ru-RU" dirty="0" smtClean="0"/>
              <a:t>Министерство финансов Камчатского края</a:t>
            </a:r>
            <a:endParaRPr lang="ru-RU" dirty="0"/>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dirty="0"/>
          </a:p>
        </p:txBody>
      </p:sp>
      <p:sp>
        <p:nvSpPr>
          <p:cNvPr id="11" name="Content Placeholder 10"/>
          <p:cNvSpPr>
            <a:spLocks noGrp="1"/>
          </p:cNvSpPr>
          <p:nvPr>
            <p:ph sz="quarter" idx="13"/>
          </p:nvPr>
        </p:nvSpPr>
        <p:spPr>
          <a:xfrm>
            <a:off x="609600" y="2212848"/>
            <a:ext cx="5388864" cy="391363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Content Placeholder 12"/>
          <p:cNvSpPr>
            <a:spLocks noGrp="1"/>
          </p:cNvSpPr>
          <p:nvPr>
            <p:ph sz="quarter" idx="14"/>
          </p:nvPr>
        </p:nvSpPr>
        <p:spPr>
          <a:xfrm>
            <a:off x="6230112" y="2212849"/>
            <a:ext cx="5388864" cy="391318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extLst>
      <p:ext uri="{BB962C8B-B14F-4D97-AF65-F5344CB8AC3E}">
        <p14:creationId xmlns:p14="http://schemas.microsoft.com/office/powerpoint/2010/main" val="28096899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44A43402-E74C-4B55-8718-791863C2DEA3}" type="datetime1">
              <a:rPr lang="ru-RU" smtClean="0"/>
              <a:t>09.11.2016</a:t>
            </a:fld>
            <a:endParaRPr lang="ru-RU" dirty="0"/>
          </a:p>
        </p:txBody>
      </p:sp>
      <p:sp>
        <p:nvSpPr>
          <p:cNvPr id="4" name="Footer Placeholder 3"/>
          <p:cNvSpPr>
            <a:spLocks noGrp="1"/>
          </p:cNvSpPr>
          <p:nvPr>
            <p:ph type="ftr" sz="quarter" idx="11"/>
          </p:nvPr>
        </p:nvSpPr>
        <p:spPr/>
        <p:txBody>
          <a:bodyPr/>
          <a:lstStyle/>
          <a:p>
            <a:r>
              <a:rPr lang="ru-RU" dirty="0" smtClean="0"/>
              <a:t>Министерство финансов Камчатского края</a:t>
            </a:r>
            <a:endParaRPr lang="ru-RU" dirty="0"/>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dirty="0"/>
          </a:p>
        </p:txBody>
      </p:sp>
    </p:spTree>
    <p:extLst>
      <p:ext uri="{BB962C8B-B14F-4D97-AF65-F5344CB8AC3E}">
        <p14:creationId xmlns:p14="http://schemas.microsoft.com/office/powerpoint/2010/main" val="33632959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18E86D-3F55-4F1A-93B3-BC79EA9218EF}" type="datetime1">
              <a:rPr lang="ru-RU" smtClean="0"/>
              <a:t>09.11.2016</a:t>
            </a:fld>
            <a:endParaRPr lang="ru-RU" dirty="0"/>
          </a:p>
        </p:txBody>
      </p:sp>
      <p:sp>
        <p:nvSpPr>
          <p:cNvPr id="3" name="Footer Placeholder 2"/>
          <p:cNvSpPr>
            <a:spLocks noGrp="1"/>
          </p:cNvSpPr>
          <p:nvPr>
            <p:ph type="ftr" sz="quarter" idx="11"/>
          </p:nvPr>
        </p:nvSpPr>
        <p:spPr/>
        <p:txBody>
          <a:bodyPr/>
          <a:lstStyle/>
          <a:p>
            <a:r>
              <a:rPr lang="ru-RU" dirty="0" smtClean="0"/>
              <a:t>Министерство финансов Камчатского края</a:t>
            </a:r>
            <a:endParaRPr lang="ru-RU" dirty="0"/>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dirty="0"/>
          </a:p>
        </p:txBody>
      </p:sp>
    </p:spTree>
    <p:extLst>
      <p:ext uri="{BB962C8B-B14F-4D97-AF65-F5344CB8AC3E}">
        <p14:creationId xmlns:p14="http://schemas.microsoft.com/office/powerpoint/2010/main" val="37562667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876117" y="266700"/>
            <a:ext cx="4011084"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958850" y="273051"/>
            <a:ext cx="66611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7876117" y="2438401"/>
            <a:ext cx="4011084"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C980DA7C-6F70-4FF2-87D1-4C9DC19E32CF}" type="datetime1">
              <a:rPr lang="ru-RU" smtClean="0"/>
              <a:t>09.11.2016</a:t>
            </a:fld>
            <a:endParaRPr lang="ru-RU" dirty="0"/>
          </a:p>
        </p:txBody>
      </p:sp>
      <p:sp>
        <p:nvSpPr>
          <p:cNvPr id="6" name="Footer Placeholder 5"/>
          <p:cNvSpPr>
            <a:spLocks noGrp="1"/>
          </p:cNvSpPr>
          <p:nvPr>
            <p:ph type="ftr" sz="quarter" idx="11"/>
          </p:nvPr>
        </p:nvSpPr>
        <p:spPr/>
        <p:txBody>
          <a:bodyPr/>
          <a:lstStyle/>
          <a:p>
            <a:r>
              <a:rPr lang="ru-RU" dirty="0" smtClean="0"/>
              <a:t>Министерство финансов Камчатского края</a:t>
            </a:r>
            <a:endParaRPr lang="ru-RU" dirty="0"/>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dirty="0"/>
          </a:p>
        </p:txBody>
      </p:sp>
    </p:spTree>
    <p:extLst>
      <p:ext uri="{BB962C8B-B14F-4D97-AF65-F5344CB8AC3E}">
        <p14:creationId xmlns:p14="http://schemas.microsoft.com/office/powerpoint/2010/main" val="39776535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71DF46F-7A10-4122-9EB7-CDEBB22ABA78}" type="datetimeFigureOut">
              <a:rPr lang="ru-RU" smtClean="0"/>
              <a:t>09.11.2016</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408190CE-C101-4A9B-A32A-F4FBDC335233}" type="slidenum">
              <a:rPr lang="ru-RU" smtClean="0"/>
              <a:t>‹#›</a:t>
            </a:fld>
            <a:endParaRPr lang="ru-RU" dirty="0"/>
          </a:p>
        </p:txBody>
      </p:sp>
    </p:spTree>
    <p:extLst>
      <p:ext uri="{BB962C8B-B14F-4D97-AF65-F5344CB8AC3E}">
        <p14:creationId xmlns:p14="http://schemas.microsoft.com/office/powerpoint/2010/main" val="26165710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239435" y="228600"/>
            <a:ext cx="7615765" cy="895350"/>
          </a:xfrm>
        </p:spPr>
        <p:txBody>
          <a:bodyPr anchor="b"/>
          <a:lstStyle>
            <a:lvl1pPr algn="ctr">
              <a:lnSpc>
                <a:spcPct val="100000"/>
              </a:lnSpc>
              <a:defRPr sz="2800" b="0"/>
            </a:lvl1pPr>
          </a:lstStyle>
          <a:p>
            <a:r>
              <a:rPr lang="ru-RU" smtClean="0"/>
              <a:t>Образец заголовка</a:t>
            </a:r>
            <a:endParaRPr lang="en-US" dirty="0"/>
          </a:p>
        </p:txBody>
      </p:sp>
      <p:sp>
        <p:nvSpPr>
          <p:cNvPr id="3" name="Picture Placeholder 2"/>
          <p:cNvSpPr>
            <a:spLocks noGrp="1"/>
          </p:cNvSpPr>
          <p:nvPr>
            <p:ph type="pic" idx="1"/>
          </p:nvPr>
        </p:nvSpPr>
        <p:spPr>
          <a:xfrm>
            <a:off x="2010835" y="1143000"/>
            <a:ext cx="8072965"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dirty="0" smtClean="0"/>
              <a:t>Вставка рисунка</a:t>
            </a:r>
            <a:endParaRPr lang="en-US" dirty="0"/>
          </a:p>
        </p:txBody>
      </p:sp>
      <p:sp>
        <p:nvSpPr>
          <p:cNvPr id="4" name="Text Placeholder 3"/>
          <p:cNvSpPr>
            <a:spLocks noGrp="1"/>
          </p:cNvSpPr>
          <p:nvPr>
            <p:ph type="body" sz="half" idx="2"/>
          </p:nvPr>
        </p:nvSpPr>
        <p:spPr>
          <a:xfrm>
            <a:off x="2239435" y="5810250"/>
            <a:ext cx="7615765"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FA18FE17-B529-4E5F-9993-031915297309}" type="datetime1">
              <a:rPr lang="ru-RU" smtClean="0"/>
              <a:t>09.11.2016</a:t>
            </a:fld>
            <a:endParaRPr lang="ru-RU" dirty="0"/>
          </a:p>
        </p:txBody>
      </p:sp>
      <p:sp>
        <p:nvSpPr>
          <p:cNvPr id="6" name="Footer Placeholder 5"/>
          <p:cNvSpPr>
            <a:spLocks noGrp="1"/>
          </p:cNvSpPr>
          <p:nvPr>
            <p:ph type="ftr" sz="quarter" idx="11"/>
          </p:nvPr>
        </p:nvSpPr>
        <p:spPr/>
        <p:txBody>
          <a:bodyPr/>
          <a:lstStyle/>
          <a:p>
            <a:r>
              <a:rPr lang="ru-RU" dirty="0" smtClean="0"/>
              <a:t>Министерство финансов Камчатского края</a:t>
            </a:r>
            <a:endParaRPr lang="ru-RU" dirty="0"/>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dirty="0"/>
          </a:p>
        </p:txBody>
      </p:sp>
    </p:spTree>
    <p:extLst>
      <p:ext uri="{BB962C8B-B14F-4D97-AF65-F5344CB8AC3E}">
        <p14:creationId xmlns:p14="http://schemas.microsoft.com/office/powerpoint/2010/main" val="25298627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7C1EFE3D-3B50-418D-ACA2-A5292DAEE13C}" type="datetime1">
              <a:rPr lang="ru-RU" smtClean="0"/>
              <a:t>09.11.2016</a:t>
            </a:fld>
            <a:endParaRPr lang="ru-RU" dirty="0"/>
          </a:p>
        </p:txBody>
      </p:sp>
      <p:sp>
        <p:nvSpPr>
          <p:cNvPr id="5" name="Footer Placeholder 4"/>
          <p:cNvSpPr>
            <a:spLocks noGrp="1"/>
          </p:cNvSpPr>
          <p:nvPr>
            <p:ph type="ftr" sz="quarter" idx="11"/>
          </p:nvPr>
        </p:nvSpPr>
        <p:spPr/>
        <p:txBody>
          <a:bodyPr/>
          <a:lstStyle/>
          <a:p>
            <a:r>
              <a:rPr lang="ru-RU" dirty="0" smtClean="0"/>
              <a:t>Министерство финансов Камчатского края</a:t>
            </a:r>
            <a:endParaRPr lang="ru-RU" dirty="0"/>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dirty="0"/>
          </a:p>
        </p:txBody>
      </p:sp>
    </p:spTree>
    <p:extLst>
      <p:ext uri="{BB962C8B-B14F-4D97-AF65-F5344CB8AC3E}">
        <p14:creationId xmlns:p14="http://schemas.microsoft.com/office/powerpoint/2010/main" val="17016146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2ABC3260-2B65-4EE1-847F-9681385B1D00}" type="datetime1">
              <a:rPr lang="ru-RU" smtClean="0"/>
              <a:t>09.11.2016</a:t>
            </a:fld>
            <a:endParaRPr lang="ru-RU" dirty="0"/>
          </a:p>
        </p:txBody>
      </p:sp>
      <p:sp>
        <p:nvSpPr>
          <p:cNvPr id="5" name="Footer Placeholder 4"/>
          <p:cNvSpPr>
            <a:spLocks noGrp="1"/>
          </p:cNvSpPr>
          <p:nvPr>
            <p:ph type="ftr" sz="quarter" idx="11"/>
          </p:nvPr>
        </p:nvSpPr>
        <p:spPr/>
        <p:txBody>
          <a:bodyPr/>
          <a:lstStyle/>
          <a:p>
            <a:r>
              <a:rPr lang="ru-RU" dirty="0" smtClean="0"/>
              <a:t>Министерство финансов Камчатского края</a:t>
            </a:r>
            <a:endParaRPr lang="ru-RU" dirty="0"/>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dirty="0"/>
          </a:p>
        </p:txBody>
      </p:sp>
    </p:spTree>
    <p:extLst>
      <p:ext uri="{BB962C8B-B14F-4D97-AF65-F5344CB8AC3E}">
        <p14:creationId xmlns:p14="http://schemas.microsoft.com/office/powerpoint/2010/main" val="39957695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914400" y="609601"/>
            <a:ext cx="10363200" cy="4267200"/>
          </a:xfrm>
        </p:spPr>
        <p:txBody>
          <a:bodyPr anchor="b">
            <a:noAutofit/>
          </a:bodyPr>
          <a:lstStyle>
            <a:lvl1pPr>
              <a:lnSpc>
                <a:spcPct val="100000"/>
              </a:lnSpc>
              <a:defRPr sz="8000"/>
            </a:lvl1pPr>
          </a:lstStyle>
          <a:p>
            <a:r>
              <a:rPr lang="ru-RU" smtClean="0"/>
              <a:t>Образец заголовка</a:t>
            </a:r>
            <a:endParaRPr lang="en-US" dirty="0"/>
          </a:p>
        </p:txBody>
      </p:sp>
      <p:sp>
        <p:nvSpPr>
          <p:cNvPr id="3" name="Subtitle 2"/>
          <p:cNvSpPr>
            <a:spLocks noGrp="1"/>
          </p:cNvSpPr>
          <p:nvPr>
            <p:ph type="subTitle" idx="1"/>
          </p:nvPr>
        </p:nvSpPr>
        <p:spPr>
          <a:xfrm>
            <a:off x="1828800" y="4953000"/>
            <a:ext cx="85344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7" name="Date Placeholder 6"/>
          <p:cNvSpPr>
            <a:spLocks noGrp="1"/>
          </p:cNvSpPr>
          <p:nvPr>
            <p:ph type="dt" sz="half" idx="10"/>
          </p:nvPr>
        </p:nvSpPr>
        <p:spPr/>
        <p:txBody>
          <a:bodyPr/>
          <a:lstStyle/>
          <a:p>
            <a:fld id="{5644F5BF-B498-4DA9-904F-31B46DA67C2A}" type="datetime1">
              <a:rPr lang="ru-RU" smtClean="0">
                <a:solidFill>
                  <a:prstClr val="black">
                    <a:lumMod val="65000"/>
                    <a:lumOff val="35000"/>
                  </a:prstClr>
                </a:solidFill>
              </a:rPr>
              <a:pPr/>
              <a:t>09.11.2016</a:t>
            </a:fld>
            <a:endParaRPr lang="ru-RU" dirty="0">
              <a:solidFill>
                <a:prstClr val="black">
                  <a:lumMod val="65000"/>
                  <a:lumOff val="35000"/>
                </a:prstClr>
              </a:solidFill>
            </a:endParaRPr>
          </a:p>
        </p:txBody>
      </p:sp>
      <p:sp>
        <p:nvSpPr>
          <p:cNvPr id="8" name="Slide Number Placeholder 7"/>
          <p:cNvSpPr>
            <a:spLocks noGrp="1"/>
          </p:cNvSpPr>
          <p:nvPr>
            <p:ph type="sldNum" sz="quarter" idx="11"/>
          </p:nvPr>
        </p:nvSpPr>
        <p:spPr/>
        <p:txBody>
          <a:bodyPr/>
          <a:lstStyle/>
          <a:p>
            <a:fld id="{B19B0651-EE4F-4900-A07F-96A6BFA9D0F0}" type="slidenum">
              <a:rPr lang="ru-RU" smtClean="0">
                <a:solidFill>
                  <a:prstClr val="black">
                    <a:lumMod val="65000"/>
                    <a:lumOff val="35000"/>
                  </a:prstClr>
                </a:solidFill>
              </a:rPr>
              <a:pPr/>
              <a:t>‹#›</a:t>
            </a:fld>
            <a:endParaRPr lang="ru-RU" dirty="0">
              <a:solidFill>
                <a:prstClr val="black">
                  <a:lumMod val="65000"/>
                  <a:lumOff val="35000"/>
                </a:prstClr>
              </a:solidFill>
            </a:endParaRPr>
          </a:p>
        </p:txBody>
      </p:sp>
      <p:sp>
        <p:nvSpPr>
          <p:cNvPr id="9" name="Footer Placeholder 8"/>
          <p:cNvSpPr>
            <a:spLocks noGrp="1"/>
          </p:cNvSpPr>
          <p:nvPr>
            <p:ph type="ftr" sz="quarter" idx="12"/>
          </p:nvPr>
        </p:nvSpPr>
        <p:spPr/>
        <p:txBody>
          <a:bodyPr/>
          <a:lstStyle/>
          <a:p>
            <a:r>
              <a:rPr lang="ru-RU" dirty="0" smtClean="0">
                <a:solidFill>
                  <a:prstClr val="black">
                    <a:lumMod val="65000"/>
                    <a:lumOff val="35000"/>
                  </a:prstClr>
                </a:solidFill>
              </a:rPr>
              <a:t>Министерство финансов Камчатского края</a:t>
            </a:r>
            <a:endParaRPr lang="ru-RU" dirty="0">
              <a:solidFill>
                <a:prstClr val="black">
                  <a:lumMod val="65000"/>
                  <a:lumOff val="35000"/>
                </a:prstClr>
              </a:solidFill>
            </a:endParaRPr>
          </a:p>
        </p:txBody>
      </p:sp>
    </p:spTree>
    <p:extLst>
      <p:ext uri="{BB962C8B-B14F-4D97-AF65-F5344CB8AC3E}">
        <p14:creationId xmlns:p14="http://schemas.microsoft.com/office/powerpoint/2010/main" val="36744403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4" name="Date Placeholder 3"/>
          <p:cNvSpPr>
            <a:spLocks noGrp="1"/>
          </p:cNvSpPr>
          <p:nvPr>
            <p:ph type="dt" sz="half" idx="10"/>
          </p:nvPr>
        </p:nvSpPr>
        <p:spPr/>
        <p:txBody>
          <a:bodyPr/>
          <a:lstStyle/>
          <a:p>
            <a:fld id="{4E879770-8B25-48A9-8D80-1C625658F992}" type="datetime1">
              <a:rPr lang="ru-RU" smtClean="0">
                <a:solidFill>
                  <a:prstClr val="black">
                    <a:lumMod val="65000"/>
                    <a:lumOff val="35000"/>
                  </a:prstClr>
                </a:solidFill>
              </a:rPr>
              <a:pPr/>
              <a:t>09.11.2016</a:t>
            </a:fld>
            <a:endParaRPr lang="ru-RU"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p>
            <a:r>
              <a:rPr lang="ru-RU" dirty="0" smtClean="0">
                <a:solidFill>
                  <a:prstClr val="black">
                    <a:lumMod val="65000"/>
                    <a:lumOff val="35000"/>
                  </a:prstClr>
                </a:solidFill>
              </a:rPr>
              <a:t>Министерство финансов Камчатского края</a:t>
            </a:r>
            <a:endParaRPr lang="ru-RU"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prstClr val="black">
                    <a:lumMod val="65000"/>
                    <a:lumOff val="35000"/>
                  </a:prstClr>
                </a:solidFill>
              </a:rPr>
              <a:pPr/>
              <a:t>‹#›</a:t>
            </a:fld>
            <a:endParaRPr lang="ru-RU" dirty="0">
              <a:solidFill>
                <a:prstClr val="black">
                  <a:lumMod val="65000"/>
                  <a:lumOff val="35000"/>
                </a:prstClr>
              </a:solidFill>
            </a:endParaRPr>
          </a:p>
        </p:txBody>
      </p:sp>
    </p:spTree>
    <p:extLst>
      <p:ext uri="{BB962C8B-B14F-4D97-AF65-F5344CB8AC3E}">
        <p14:creationId xmlns:p14="http://schemas.microsoft.com/office/powerpoint/2010/main" val="39515031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963084" y="1371601"/>
            <a:ext cx="103632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ru-RU" smtClean="0"/>
              <a:t>Образец заголовка</a:t>
            </a:r>
            <a:endParaRPr lang="en-US" dirty="0"/>
          </a:p>
        </p:txBody>
      </p:sp>
      <p:sp>
        <p:nvSpPr>
          <p:cNvPr id="3" name="Text Placeholder 2"/>
          <p:cNvSpPr>
            <a:spLocks noGrp="1"/>
          </p:cNvSpPr>
          <p:nvPr>
            <p:ph type="body" idx="1"/>
          </p:nvPr>
        </p:nvSpPr>
        <p:spPr>
          <a:xfrm>
            <a:off x="963084" y="4068764"/>
            <a:ext cx="103632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2172B202-A276-46E1-ACFB-56DAA25CB9A4}" type="datetime1">
              <a:rPr lang="ru-RU" smtClean="0">
                <a:solidFill>
                  <a:prstClr val="black">
                    <a:lumMod val="65000"/>
                    <a:lumOff val="35000"/>
                  </a:prstClr>
                </a:solidFill>
              </a:rPr>
              <a:pPr/>
              <a:t>09.11.2016</a:t>
            </a:fld>
            <a:endParaRPr lang="ru-RU"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p>
            <a:r>
              <a:rPr lang="ru-RU" dirty="0" smtClean="0">
                <a:solidFill>
                  <a:prstClr val="black">
                    <a:lumMod val="65000"/>
                    <a:lumOff val="35000"/>
                  </a:prstClr>
                </a:solidFill>
              </a:rPr>
              <a:t>Министерство финансов Камчатского края</a:t>
            </a:r>
            <a:endParaRPr lang="ru-RU"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prstClr val="black">
                    <a:lumMod val="65000"/>
                    <a:lumOff val="35000"/>
                  </a:prstClr>
                </a:solidFill>
              </a:rPr>
              <a:pPr/>
              <a:t>‹#›</a:t>
            </a:fld>
            <a:endParaRPr lang="ru-RU" dirty="0">
              <a:solidFill>
                <a:prstClr val="black">
                  <a:lumMod val="65000"/>
                  <a:lumOff val="35000"/>
                </a:prstClr>
              </a:solidFill>
            </a:endParaRPr>
          </a:p>
        </p:txBody>
      </p:sp>
      <p:sp>
        <p:nvSpPr>
          <p:cNvPr id="7" name="Oval 6"/>
          <p:cNvSpPr/>
          <p:nvPr/>
        </p:nvSpPr>
        <p:spPr>
          <a:xfrm>
            <a:off x="5994400" y="3924300"/>
            <a:ext cx="113029"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Oval 7"/>
          <p:cNvSpPr/>
          <p:nvPr/>
        </p:nvSpPr>
        <p:spPr>
          <a:xfrm>
            <a:off x="6261100" y="3924300"/>
            <a:ext cx="113029"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Oval 8"/>
          <p:cNvSpPr/>
          <p:nvPr/>
        </p:nvSpPr>
        <p:spPr>
          <a:xfrm>
            <a:off x="5728971" y="3924300"/>
            <a:ext cx="113029"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42748586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4" name="Content Placeholder 3"/>
          <p:cNvSpPr>
            <a:spLocks noGrp="1"/>
          </p:cNvSpPr>
          <p:nvPr>
            <p:ph sz="half" idx="2"/>
          </p:nvPr>
        </p:nvSpPr>
        <p:spPr>
          <a:xfrm>
            <a:off x="6197600" y="1600201"/>
            <a:ext cx="53848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5" name="Date Placeholder 4"/>
          <p:cNvSpPr>
            <a:spLocks noGrp="1"/>
          </p:cNvSpPr>
          <p:nvPr>
            <p:ph type="dt" sz="half" idx="10"/>
          </p:nvPr>
        </p:nvSpPr>
        <p:spPr/>
        <p:txBody>
          <a:bodyPr/>
          <a:lstStyle/>
          <a:p>
            <a:fld id="{F1196D73-80E7-4DC9-B5CB-FDBDFCFF70B3}" type="datetime1">
              <a:rPr lang="ru-RU" smtClean="0">
                <a:solidFill>
                  <a:prstClr val="black">
                    <a:lumMod val="65000"/>
                    <a:lumOff val="35000"/>
                  </a:prstClr>
                </a:solidFill>
              </a:rPr>
              <a:pPr/>
              <a:t>09.11.2016</a:t>
            </a:fld>
            <a:endParaRPr lang="ru-RU" dirty="0">
              <a:solidFill>
                <a:prstClr val="black">
                  <a:lumMod val="65000"/>
                  <a:lumOff val="35000"/>
                </a:prstClr>
              </a:solidFill>
            </a:endParaRPr>
          </a:p>
        </p:txBody>
      </p:sp>
      <p:sp>
        <p:nvSpPr>
          <p:cNvPr id="6" name="Footer Placeholder 5"/>
          <p:cNvSpPr>
            <a:spLocks noGrp="1"/>
          </p:cNvSpPr>
          <p:nvPr>
            <p:ph type="ftr" sz="quarter" idx="11"/>
          </p:nvPr>
        </p:nvSpPr>
        <p:spPr/>
        <p:txBody>
          <a:bodyPr/>
          <a:lstStyle/>
          <a:p>
            <a:r>
              <a:rPr lang="ru-RU" dirty="0" smtClean="0">
                <a:solidFill>
                  <a:prstClr val="black">
                    <a:lumMod val="65000"/>
                    <a:lumOff val="35000"/>
                  </a:prstClr>
                </a:solidFill>
              </a:rPr>
              <a:t>Министерство финансов Камчатского края</a:t>
            </a:r>
            <a:endParaRPr lang="ru-RU" dirty="0">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B19B0651-EE4F-4900-A07F-96A6BFA9D0F0}" type="slidenum">
              <a:rPr lang="ru-RU" smtClean="0">
                <a:solidFill>
                  <a:prstClr val="black">
                    <a:lumMod val="65000"/>
                    <a:lumOff val="35000"/>
                  </a:prstClr>
                </a:solidFill>
              </a:rPr>
              <a:pPr/>
              <a:t>‹#›</a:t>
            </a:fld>
            <a:endParaRPr lang="ru-RU" dirty="0">
              <a:solidFill>
                <a:prstClr val="black">
                  <a:lumMod val="65000"/>
                  <a:lumOff val="35000"/>
                </a:prstClr>
              </a:solidFill>
            </a:endParaRPr>
          </a:p>
        </p:txBody>
      </p:sp>
      <p:sp>
        <p:nvSpPr>
          <p:cNvPr id="9" name="Content Placeholder 8"/>
          <p:cNvSpPr>
            <a:spLocks noGrp="1"/>
          </p:cNvSpPr>
          <p:nvPr>
            <p:ph sz="quarter" idx="13"/>
          </p:nvPr>
        </p:nvSpPr>
        <p:spPr>
          <a:xfrm>
            <a:off x="487680" y="1600200"/>
            <a:ext cx="5388864" cy="452628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extLst>
      <p:ext uri="{BB962C8B-B14F-4D97-AF65-F5344CB8AC3E}">
        <p14:creationId xmlns:p14="http://schemas.microsoft.com/office/powerpoint/2010/main" val="3975090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609600" y="1600200"/>
            <a:ext cx="5386917"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5" name="Text Placeholder 4"/>
          <p:cNvSpPr>
            <a:spLocks noGrp="1"/>
          </p:cNvSpPr>
          <p:nvPr>
            <p:ph type="body" sz="quarter" idx="3"/>
          </p:nvPr>
        </p:nvSpPr>
        <p:spPr>
          <a:xfrm>
            <a:off x="6197601" y="1600200"/>
            <a:ext cx="5389033"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7" name="Date Placeholder 6"/>
          <p:cNvSpPr>
            <a:spLocks noGrp="1"/>
          </p:cNvSpPr>
          <p:nvPr>
            <p:ph type="dt" sz="half" idx="10"/>
          </p:nvPr>
        </p:nvSpPr>
        <p:spPr/>
        <p:txBody>
          <a:bodyPr/>
          <a:lstStyle/>
          <a:p>
            <a:fld id="{54FD624C-E105-4FD5-B71E-13D41A312511}" type="datetime1">
              <a:rPr lang="ru-RU" smtClean="0">
                <a:solidFill>
                  <a:prstClr val="black">
                    <a:lumMod val="65000"/>
                    <a:lumOff val="35000"/>
                  </a:prstClr>
                </a:solidFill>
              </a:rPr>
              <a:pPr/>
              <a:t>09.11.2016</a:t>
            </a:fld>
            <a:endParaRPr lang="ru-RU" dirty="0">
              <a:solidFill>
                <a:prstClr val="black">
                  <a:lumMod val="65000"/>
                  <a:lumOff val="35000"/>
                </a:prstClr>
              </a:solidFill>
            </a:endParaRPr>
          </a:p>
        </p:txBody>
      </p:sp>
      <p:sp>
        <p:nvSpPr>
          <p:cNvPr id="8" name="Footer Placeholder 7"/>
          <p:cNvSpPr>
            <a:spLocks noGrp="1"/>
          </p:cNvSpPr>
          <p:nvPr>
            <p:ph type="ftr" sz="quarter" idx="11"/>
          </p:nvPr>
        </p:nvSpPr>
        <p:spPr/>
        <p:txBody>
          <a:bodyPr/>
          <a:lstStyle/>
          <a:p>
            <a:r>
              <a:rPr lang="ru-RU" dirty="0" smtClean="0">
                <a:solidFill>
                  <a:prstClr val="black">
                    <a:lumMod val="65000"/>
                    <a:lumOff val="35000"/>
                  </a:prstClr>
                </a:solidFill>
              </a:rPr>
              <a:t>Министерство финансов Камчатского края</a:t>
            </a:r>
            <a:endParaRPr lang="ru-RU" dirty="0">
              <a:solidFill>
                <a:prstClr val="black">
                  <a:lumMod val="65000"/>
                  <a:lumOff val="35000"/>
                </a:prstClr>
              </a:solidFill>
            </a:endParaRPr>
          </a:p>
        </p:txBody>
      </p:sp>
      <p:sp>
        <p:nvSpPr>
          <p:cNvPr id="9" name="Slide Number Placeholder 8"/>
          <p:cNvSpPr>
            <a:spLocks noGrp="1"/>
          </p:cNvSpPr>
          <p:nvPr>
            <p:ph type="sldNum" sz="quarter" idx="12"/>
          </p:nvPr>
        </p:nvSpPr>
        <p:spPr/>
        <p:txBody>
          <a:bodyPr/>
          <a:lstStyle/>
          <a:p>
            <a:fld id="{B19B0651-EE4F-4900-A07F-96A6BFA9D0F0}" type="slidenum">
              <a:rPr lang="ru-RU" smtClean="0">
                <a:solidFill>
                  <a:prstClr val="black">
                    <a:lumMod val="65000"/>
                    <a:lumOff val="35000"/>
                  </a:prstClr>
                </a:solidFill>
              </a:rPr>
              <a:pPr/>
              <a:t>‹#›</a:t>
            </a:fld>
            <a:endParaRPr lang="ru-RU" dirty="0">
              <a:solidFill>
                <a:prstClr val="black">
                  <a:lumMod val="65000"/>
                  <a:lumOff val="35000"/>
                </a:prstClr>
              </a:solidFill>
            </a:endParaRPr>
          </a:p>
        </p:txBody>
      </p:sp>
      <p:sp>
        <p:nvSpPr>
          <p:cNvPr id="11" name="Content Placeholder 10"/>
          <p:cNvSpPr>
            <a:spLocks noGrp="1"/>
          </p:cNvSpPr>
          <p:nvPr>
            <p:ph sz="quarter" idx="13"/>
          </p:nvPr>
        </p:nvSpPr>
        <p:spPr>
          <a:xfrm>
            <a:off x="609600" y="2212848"/>
            <a:ext cx="5388864" cy="391363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Content Placeholder 12"/>
          <p:cNvSpPr>
            <a:spLocks noGrp="1"/>
          </p:cNvSpPr>
          <p:nvPr>
            <p:ph sz="quarter" idx="14"/>
          </p:nvPr>
        </p:nvSpPr>
        <p:spPr>
          <a:xfrm>
            <a:off x="6230112" y="2212849"/>
            <a:ext cx="5388864" cy="391318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extLst>
      <p:ext uri="{BB962C8B-B14F-4D97-AF65-F5344CB8AC3E}">
        <p14:creationId xmlns:p14="http://schemas.microsoft.com/office/powerpoint/2010/main" val="22179067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44A43402-E74C-4B55-8718-791863C2DEA3}" type="datetime1">
              <a:rPr lang="ru-RU" smtClean="0">
                <a:solidFill>
                  <a:prstClr val="black">
                    <a:lumMod val="65000"/>
                    <a:lumOff val="35000"/>
                  </a:prstClr>
                </a:solidFill>
              </a:rPr>
              <a:pPr/>
              <a:t>09.11.2016</a:t>
            </a:fld>
            <a:endParaRPr lang="ru-RU" dirty="0">
              <a:solidFill>
                <a:prstClr val="black">
                  <a:lumMod val="65000"/>
                  <a:lumOff val="35000"/>
                </a:prstClr>
              </a:solidFill>
            </a:endParaRPr>
          </a:p>
        </p:txBody>
      </p:sp>
      <p:sp>
        <p:nvSpPr>
          <p:cNvPr id="4" name="Footer Placeholder 3"/>
          <p:cNvSpPr>
            <a:spLocks noGrp="1"/>
          </p:cNvSpPr>
          <p:nvPr>
            <p:ph type="ftr" sz="quarter" idx="11"/>
          </p:nvPr>
        </p:nvSpPr>
        <p:spPr/>
        <p:txBody>
          <a:bodyPr/>
          <a:lstStyle/>
          <a:p>
            <a:r>
              <a:rPr lang="ru-RU" dirty="0" smtClean="0">
                <a:solidFill>
                  <a:prstClr val="black">
                    <a:lumMod val="65000"/>
                    <a:lumOff val="35000"/>
                  </a:prstClr>
                </a:solidFill>
              </a:rPr>
              <a:t>Министерство финансов Камчатского края</a:t>
            </a:r>
            <a:endParaRPr lang="ru-RU" dirty="0">
              <a:solidFill>
                <a:prstClr val="black">
                  <a:lumMod val="65000"/>
                  <a:lumOff val="35000"/>
                </a:prstClr>
              </a:solidFill>
            </a:endParaRPr>
          </a:p>
        </p:txBody>
      </p:sp>
      <p:sp>
        <p:nvSpPr>
          <p:cNvPr id="5" name="Slide Number Placeholder 4"/>
          <p:cNvSpPr>
            <a:spLocks noGrp="1"/>
          </p:cNvSpPr>
          <p:nvPr>
            <p:ph type="sldNum" sz="quarter" idx="12"/>
          </p:nvPr>
        </p:nvSpPr>
        <p:spPr/>
        <p:txBody>
          <a:bodyPr/>
          <a:lstStyle/>
          <a:p>
            <a:fld id="{B19B0651-EE4F-4900-A07F-96A6BFA9D0F0}" type="slidenum">
              <a:rPr lang="ru-RU" smtClean="0">
                <a:solidFill>
                  <a:prstClr val="black">
                    <a:lumMod val="65000"/>
                    <a:lumOff val="35000"/>
                  </a:prstClr>
                </a:solidFill>
              </a:rPr>
              <a:pPr/>
              <a:t>‹#›</a:t>
            </a:fld>
            <a:endParaRPr lang="ru-RU" dirty="0">
              <a:solidFill>
                <a:prstClr val="black">
                  <a:lumMod val="65000"/>
                  <a:lumOff val="35000"/>
                </a:prstClr>
              </a:solidFill>
            </a:endParaRPr>
          </a:p>
        </p:txBody>
      </p:sp>
    </p:spTree>
    <p:extLst>
      <p:ext uri="{BB962C8B-B14F-4D97-AF65-F5344CB8AC3E}">
        <p14:creationId xmlns:p14="http://schemas.microsoft.com/office/powerpoint/2010/main" val="37140406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18E86D-3F55-4F1A-93B3-BC79EA9218EF}" type="datetime1">
              <a:rPr lang="ru-RU" smtClean="0">
                <a:solidFill>
                  <a:prstClr val="black">
                    <a:lumMod val="65000"/>
                    <a:lumOff val="35000"/>
                  </a:prstClr>
                </a:solidFill>
              </a:rPr>
              <a:pPr/>
              <a:t>09.11.2016</a:t>
            </a:fld>
            <a:endParaRPr lang="ru-RU" dirty="0">
              <a:solidFill>
                <a:prstClr val="black">
                  <a:lumMod val="65000"/>
                  <a:lumOff val="35000"/>
                </a:prstClr>
              </a:solidFill>
            </a:endParaRPr>
          </a:p>
        </p:txBody>
      </p:sp>
      <p:sp>
        <p:nvSpPr>
          <p:cNvPr id="3" name="Footer Placeholder 2"/>
          <p:cNvSpPr>
            <a:spLocks noGrp="1"/>
          </p:cNvSpPr>
          <p:nvPr>
            <p:ph type="ftr" sz="quarter" idx="11"/>
          </p:nvPr>
        </p:nvSpPr>
        <p:spPr/>
        <p:txBody>
          <a:bodyPr/>
          <a:lstStyle/>
          <a:p>
            <a:r>
              <a:rPr lang="ru-RU" dirty="0" smtClean="0">
                <a:solidFill>
                  <a:prstClr val="black">
                    <a:lumMod val="65000"/>
                    <a:lumOff val="35000"/>
                  </a:prstClr>
                </a:solidFill>
              </a:rPr>
              <a:t>Министерство финансов Камчатского края</a:t>
            </a:r>
            <a:endParaRPr lang="ru-RU" dirty="0">
              <a:solidFill>
                <a:prstClr val="black">
                  <a:lumMod val="65000"/>
                  <a:lumOff val="35000"/>
                </a:prstClr>
              </a:solidFill>
            </a:endParaRPr>
          </a:p>
        </p:txBody>
      </p:sp>
      <p:sp>
        <p:nvSpPr>
          <p:cNvPr id="4" name="Slide Number Placeholder 3"/>
          <p:cNvSpPr>
            <a:spLocks noGrp="1"/>
          </p:cNvSpPr>
          <p:nvPr>
            <p:ph type="sldNum" sz="quarter" idx="12"/>
          </p:nvPr>
        </p:nvSpPr>
        <p:spPr/>
        <p:txBody>
          <a:bodyPr/>
          <a:lstStyle/>
          <a:p>
            <a:fld id="{B19B0651-EE4F-4900-A07F-96A6BFA9D0F0}" type="slidenum">
              <a:rPr lang="ru-RU" smtClean="0">
                <a:solidFill>
                  <a:prstClr val="black">
                    <a:lumMod val="65000"/>
                    <a:lumOff val="35000"/>
                  </a:prstClr>
                </a:solidFill>
              </a:rPr>
              <a:pPr/>
              <a:t>‹#›</a:t>
            </a:fld>
            <a:endParaRPr lang="ru-RU" dirty="0">
              <a:solidFill>
                <a:prstClr val="black">
                  <a:lumMod val="65000"/>
                  <a:lumOff val="35000"/>
                </a:prstClr>
              </a:solidFill>
            </a:endParaRPr>
          </a:p>
        </p:txBody>
      </p:sp>
    </p:spTree>
    <p:extLst>
      <p:ext uri="{BB962C8B-B14F-4D97-AF65-F5344CB8AC3E}">
        <p14:creationId xmlns:p14="http://schemas.microsoft.com/office/powerpoint/2010/main" val="22614933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871DF46F-7A10-4122-9EB7-CDEBB22ABA78}" type="datetimeFigureOut">
              <a:rPr lang="ru-RU" smtClean="0"/>
              <a:t>09.11.2016</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408190CE-C101-4A9B-A32A-F4FBDC335233}" type="slidenum">
              <a:rPr lang="ru-RU" smtClean="0"/>
              <a:t>‹#›</a:t>
            </a:fld>
            <a:endParaRPr lang="ru-RU" dirty="0"/>
          </a:p>
        </p:txBody>
      </p:sp>
    </p:spTree>
    <p:extLst>
      <p:ext uri="{BB962C8B-B14F-4D97-AF65-F5344CB8AC3E}">
        <p14:creationId xmlns:p14="http://schemas.microsoft.com/office/powerpoint/2010/main" val="404940857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876117" y="266700"/>
            <a:ext cx="4011084"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958850" y="273051"/>
            <a:ext cx="66611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7876117" y="2438401"/>
            <a:ext cx="4011084"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C980DA7C-6F70-4FF2-87D1-4C9DC19E32CF}" type="datetime1">
              <a:rPr lang="ru-RU" smtClean="0">
                <a:solidFill>
                  <a:prstClr val="black">
                    <a:lumMod val="65000"/>
                    <a:lumOff val="35000"/>
                  </a:prstClr>
                </a:solidFill>
              </a:rPr>
              <a:pPr/>
              <a:t>09.11.2016</a:t>
            </a:fld>
            <a:endParaRPr lang="ru-RU" dirty="0">
              <a:solidFill>
                <a:prstClr val="black">
                  <a:lumMod val="65000"/>
                  <a:lumOff val="35000"/>
                </a:prstClr>
              </a:solidFill>
            </a:endParaRPr>
          </a:p>
        </p:txBody>
      </p:sp>
      <p:sp>
        <p:nvSpPr>
          <p:cNvPr id="6" name="Footer Placeholder 5"/>
          <p:cNvSpPr>
            <a:spLocks noGrp="1"/>
          </p:cNvSpPr>
          <p:nvPr>
            <p:ph type="ftr" sz="quarter" idx="11"/>
          </p:nvPr>
        </p:nvSpPr>
        <p:spPr/>
        <p:txBody>
          <a:bodyPr/>
          <a:lstStyle/>
          <a:p>
            <a:r>
              <a:rPr lang="ru-RU" dirty="0" smtClean="0">
                <a:solidFill>
                  <a:prstClr val="black">
                    <a:lumMod val="65000"/>
                    <a:lumOff val="35000"/>
                  </a:prstClr>
                </a:solidFill>
              </a:rPr>
              <a:t>Министерство финансов Камчатского края</a:t>
            </a:r>
            <a:endParaRPr lang="ru-RU" dirty="0">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B19B0651-EE4F-4900-A07F-96A6BFA9D0F0}" type="slidenum">
              <a:rPr lang="ru-RU" smtClean="0">
                <a:solidFill>
                  <a:prstClr val="black">
                    <a:lumMod val="65000"/>
                    <a:lumOff val="35000"/>
                  </a:prstClr>
                </a:solidFill>
              </a:rPr>
              <a:pPr/>
              <a:t>‹#›</a:t>
            </a:fld>
            <a:endParaRPr lang="ru-RU" dirty="0">
              <a:solidFill>
                <a:prstClr val="black">
                  <a:lumMod val="65000"/>
                  <a:lumOff val="35000"/>
                </a:prstClr>
              </a:solidFill>
            </a:endParaRPr>
          </a:p>
        </p:txBody>
      </p:sp>
    </p:spTree>
    <p:extLst>
      <p:ext uri="{BB962C8B-B14F-4D97-AF65-F5344CB8AC3E}">
        <p14:creationId xmlns:p14="http://schemas.microsoft.com/office/powerpoint/2010/main" val="287347656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239435" y="228600"/>
            <a:ext cx="7615765" cy="895350"/>
          </a:xfrm>
        </p:spPr>
        <p:txBody>
          <a:bodyPr anchor="b"/>
          <a:lstStyle>
            <a:lvl1pPr algn="ctr">
              <a:lnSpc>
                <a:spcPct val="100000"/>
              </a:lnSpc>
              <a:defRPr sz="2800" b="0"/>
            </a:lvl1pPr>
          </a:lstStyle>
          <a:p>
            <a:r>
              <a:rPr lang="ru-RU" smtClean="0"/>
              <a:t>Образец заголовка</a:t>
            </a:r>
            <a:endParaRPr lang="en-US" dirty="0"/>
          </a:p>
        </p:txBody>
      </p:sp>
      <p:sp>
        <p:nvSpPr>
          <p:cNvPr id="3" name="Picture Placeholder 2"/>
          <p:cNvSpPr>
            <a:spLocks noGrp="1"/>
          </p:cNvSpPr>
          <p:nvPr>
            <p:ph type="pic" idx="1"/>
          </p:nvPr>
        </p:nvSpPr>
        <p:spPr>
          <a:xfrm>
            <a:off x="2010835" y="1143000"/>
            <a:ext cx="8072965"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dirty="0" smtClean="0"/>
              <a:t>Вставка рисунка</a:t>
            </a:r>
            <a:endParaRPr lang="en-US" dirty="0"/>
          </a:p>
        </p:txBody>
      </p:sp>
      <p:sp>
        <p:nvSpPr>
          <p:cNvPr id="4" name="Text Placeholder 3"/>
          <p:cNvSpPr>
            <a:spLocks noGrp="1"/>
          </p:cNvSpPr>
          <p:nvPr>
            <p:ph type="body" sz="half" idx="2"/>
          </p:nvPr>
        </p:nvSpPr>
        <p:spPr>
          <a:xfrm>
            <a:off x="2239435" y="5810250"/>
            <a:ext cx="7615765"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FA18FE17-B529-4E5F-9993-031915297309}" type="datetime1">
              <a:rPr lang="ru-RU" smtClean="0">
                <a:solidFill>
                  <a:prstClr val="black">
                    <a:lumMod val="65000"/>
                    <a:lumOff val="35000"/>
                  </a:prstClr>
                </a:solidFill>
              </a:rPr>
              <a:pPr/>
              <a:t>09.11.2016</a:t>
            </a:fld>
            <a:endParaRPr lang="ru-RU" dirty="0">
              <a:solidFill>
                <a:prstClr val="black">
                  <a:lumMod val="65000"/>
                  <a:lumOff val="35000"/>
                </a:prstClr>
              </a:solidFill>
            </a:endParaRPr>
          </a:p>
        </p:txBody>
      </p:sp>
      <p:sp>
        <p:nvSpPr>
          <p:cNvPr id="6" name="Footer Placeholder 5"/>
          <p:cNvSpPr>
            <a:spLocks noGrp="1"/>
          </p:cNvSpPr>
          <p:nvPr>
            <p:ph type="ftr" sz="quarter" idx="11"/>
          </p:nvPr>
        </p:nvSpPr>
        <p:spPr/>
        <p:txBody>
          <a:bodyPr/>
          <a:lstStyle/>
          <a:p>
            <a:r>
              <a:rPr lang="ru-RU" dirty="0" smtClean="0">
                <a:solidFill>
                  <a:prstClr val="black">
                    <a:lumMod val="65000"/>
                    <a:lumOff val="35000"/>
                  </a:prstClr>
                </a:solidFill>
              </a:rPr>
              <a:t>Министерство финансов Камчатского края</a:t>
            </a:r>
            <a:endParaRPr lang="ru-RU" dirty="0">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B19B0651-EE4F-4900-A07F-96A6BFA9D0F0}" type="slidenum">
              <a:rPr lang="ru-RU" smtClean="0">
                <a:solidFill>
                  <a:prstClr val="black">
                    <a:lumMod val="65000"/>
                    <a:lumOff val="35000"/>
                  </a:prstClr>
                </a:solidFill>
              </a:rPr>
              <a:pPr/>
              <a:t>‹#›</a:t>
            </a:fld>
            <a:endParaRPr lang="ru-RU" dirty="0">
              <a:solidFill>
                <a:prstClr val="black">
                  <a:lumMod val="65000"/>
                  <a:lumOff val="35000"/>
                </a:prstClr>
              </a:solidFill>
            </a:endParaRPr>
          </a:p>
        </p:txBody>
      </p:sp>
    </p:spTree>
    <p:extLst>
      <p:ext uri="{BB962C8B-B14F-4D97-AF65-F5344CB8AC3E}">
        <p14:creationId xmlns:p14="http://schemas.microsoft.com/office/powerpoint/2010/main" val="18728439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7C1EFE3D-3B50-418D-ACA2-A5292DAEE13C}" type="datetime1">
              <a:rPr lang="ru-RU" smtClean="0">
                <a:solidFill>
                  <a:prstClr val="black">
                    <a:lumMod val="65000"/>
                    <a:lumOff val="35000"/>
                  </a:prstClr>
                </a:solidFill>
              </a:rPr>
              <a:pPr/>
              <a:t>09.11.2016</a:t>
            </a:fld>
            <a:endParaRPr lang="ru-RU"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p>
            <a:r>
              <a:rPr lang="ru-RU" dirty="0" smtClean="0">
                <a:solidFill>
                  <a:prstClr val="black">
                    <a:lumMod val="65000"/>
                    <a:lumOff val="35000"/>
                  </a:prstClr>
                </a:solidFill>
              </a:rPr>
              <a:t>Министерство финансов Камчатского края</a:t>
            </a:r>
            <a:endParaRPr lang="ru-RU"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prstClr val="black">
                    <a:lumMod val="65000"/>
                    <a:lumOff val="35000"/>
                  </a:prstClr>
                </a:solidFill>
              </a:rPr>
              <a:pPr/>
              <a:t>‹#›</a:t>
            </a:fld>
            <a:endParaRPr lang="ru-RU" dirty="0">
              <a:solidFill>
                <a:prstClr val="black">
                  <a:lumMod val="65000"/>
                  <a:lumOff val="35000"/>
                </a:prstClr>
              </a:solidFill>
            </a:endParaRPr>
          </a:p>
        </p:txBody>
      </p:sp>
    </p:spTree>
    <p:extLst>
      <p:ext uri="{BB962C8B-B14F-4D97-AF65-F5344CB8AC3E}">
        <p14:creationId xmlns:p14="http://schemas.microsoft.com/office/powerpoint/2010/main" val="35202296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2ABC3260-2B65-4EE1-847F-9681385B1D00}" type="datetime1">
              <a:rPr lang="ru-RU" smtClean="0">
                <a:solidFill>
                  <a:prstClr val="black">
                    <a:lumMod val="65000"/>
                    <a:lumOff val="35000"/>
                  </a:prstClr>
                </a:solidFill>
              </a:rPr>
              <a:pPr/>
              <a:t>09.11.2016</a:t>
            </a:fld>
            <a:endParaRPr lang="ru-RU"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p>
            <a:r>
              <a:rPr lang="ru-RU" dirty="0" smtClean="0">
                <a:solidFill>
                  <a:prstClr val="black">
                    <a:lumMod val="65000"/>
                    <a:lumOff val="35000"/>
                  </a:prstClr>
                </a:solidFill>
              </a:rPr>
              <a:t>Министерство финансов Камчатского края</a:t>
            </a:r>
            <a:endParaRPr lang="ru-RU"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prstClr val="black">
                    <a:lumMod val="65000"/>
                    <a:lumOff val="35000"/>
                  </a:prstClr>
                </a:solidFill>
              </a:rPr>
              <a:pPr/>
              <a:t>‹#›</a:t>
            </a:fld>
            <a:endParaRPr lang="ru-RU" dirty="0">
              <a:solidFill>
                <a:prstClr val="black">
                  <a:lumMod val="65000"/>
                  <a:lumOff val="35000"/>
                </a:prstClr>
              </a:solidFill>
            </a:endParaRPr>
          </a:p>
        </p:txBody>
      </p:sp>
    </p:spTree>
    <p:extLst>
      <p:ext uri="{BB962C8B-B14F-4D97-AF65-F5344CB8AC3E}">
        <p14:creationId xmlns:p14="http://schemas.microsoft.com/office/powerpoint/2010/main" val="27191428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871DF46F-7A10-4122-9EB7-CDEBB22ABA78}" type="datetimeFigureOut">
              <a:rPr lang="ru-RU" smtClean="0"/>
              <a:t>09.11.2016</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408190CE-C101-4A9B-A32A-F4FBDC335233}" type="slidenum">
              <a:rPr lang="ru-RU" smtClean="0"/>
              <a:t>‹#›</a:t>
            </a:fld>
            <a:endParaRPr lang="ru-RU" dirty="0"/>
          </a:p>
        </p:txBody>
      </p:sp>
    </p:spTree>
    <p:extLst>
      <p:ext uri="{BB962C8B-B14F-4D97-AF65-F5344CB8AC3E}">
        <p14:creationId xmlns:p14="http://schemas.microsoft.com/office/powerpoint/2010/main" val="26262640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871DF46F-7A10-4122-9EB7-CDEBB22ABA78}" type="datetimeFigureOut">
              <a:rPr lang="ru-RU" smtClean="0"/>
              <a:t>09.11.2016</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408190CE-C101-4A9B-A32A-F4FBDC335233}" type="slidenum">
              <a:rPr lang="ru-RU" smtClean="0"/>
              <a:t>‹#›</a:t>
            </a:fld>
            <a:endParaRPr lang="ru-RU" dirty="0"/>
          </a:p>
        </p:txBody>
      </p:sp>
    </p:spTree>
    <p:extLst>
      <p:ext uri="{BB962C8B-B14F-4D97-AF65-F5344CB8AC3E}">
        <p14:creationId xmlns:p14="http://schemas.microsoft.com/office/powerpoint/2010/main" val="6384132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871DF46F-7A10-4122-9EB7-CDEBB22ABA78}" type="datetimeFigureOut">
              <a:rPr lang="ru-RU" smtClean="0"/>
              <a:t>09.11.2016</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408190CE-C101-4A9B-A32A-F4FBDC335233}" type="slidenum">
              <a:rPr lang="ru-RU" smtClean="0"/>
              <a:t>‹#›</a:t>
            </a:fld>
            <a:endParaRPr lang="ru-RU" dirty="0"/>
          </a:p>
        </p:txBody>
      </p:sp>
    </p:spTree>
    <p:extLst>
      <p:ext uri="{BB962C8B-B14F-4D97-AF65-F5344CB8AC3E}">
        <p14:creationId xmlns:p14="http://schemas.microsoft.com/office/powerpoint/2010/main" val="32388476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71DF46F-7A10-4122-9EB7-CDEBB22ABA78}" type="datetimeFigureOut">
              <a:rPr lang="ru-RU" smtClean="0"/>
              <a:t>09.11.2016</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408190CE-C101-4A9B-A32A-F4FBDC335233}" type="slidenum">
              <a:rPr lang="ru-RU" smtClean="0"/>
              <a:t>‹#›</a:t>
            </a:fld>
            <a:endParaRPr lang="ru-RU" dirty="0"/>
          </a:p>
        </p:txBody>
      </p:sp>
    </p:spTree>
    <p:extLst>
      <p:ext uri="{BB962C8B-B14F-4D97-AF65-F5344CB8AC3E}">
        <p14:creationId xmlns:p14="http://schemas.microsoft.com/office/powerpoint/2010/main" val="8031022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871DF46F-7A10-4122-9EB7-CDEBB22ABA78}" type="datetimeFigureOut">
              <a:rPr lang="ru-RU" smtClean="0"/>
              <a:t>09.11.2016</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408190CE-C101-4A9B-A32A-F4FBDC335233}" type="slidenum">
              <a:rPr lang="ru-RU" smtClean="0"/>
              <a:t>‹#›</a:t>
            </a:fld>
            <a:endParaRPr lang="ru-RU" dirty="0"/>
          </a:p>
        </p:txBody>
      </p:sp>
    </p:spTree>
    <p:extLst>
      <p:ext uri="{BB962C8B-B14F-4D97-AF65-F5344CB8AC3E}">
        <p14:creationId xmlns:p14="http://schemas.microsoft.com/office/powerpoint/2010/main" val="20674406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871DF46F-7A10-4122-9EB7-CDEBB22ABA78}" type="datetimeFigureOut">
              <a:rPr lang="ru-RU" smtClean="0"/>
              <a:t>09.11.2016</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408190CE-C101-4A9B-A32A-F4FBDC335233}" type="slidenum">
              <a:rPr lang="ru-RU" smtClean="0"/>
              <a:t>‹#›</a:t>
            </a:fld>
            <a:endParaRPr lang="ru-RU" dirty="0"/>
          </a:p>
        </p:txBody>
      </p:sp>
    </p:spTree>
    <p:extLst>
      <p:ext uri="{BB962C8B-B14F-4D97-AF65-F5344CB8AC3E}">
        <p14:creationId xmlns:p14="http://schemas.microsoft.com/office/powerpoint/2010/main" val="26907164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1DF46F-7A10-4122-9EB7-CDEBB22ABA78}" type="datetimeFigureOut">
              <a:rPr lang="ru-RU" smtClean="0"/>
              <a:t>09.11.2016</a:t>
            </a:fld>
            <a:endParaRPr lang="ru-RU" dirty="0"/>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8190CE-C101-4A9B-A32A-F4FBDC335233}" type="slidenum">
              <a:rPr lang="ru-RU" smtClean="0"/>
              <a:t>‹#›</a:t>
            </a:fld>
            <a:endParaRPr lang="ru-RU" dirty="0"/>
          </a:p>
        </p:txBody>
      </p:sp>
    </p:spTree>
    <p:extLst>
      <p:ext uri="{BB962C8B-B14F-4D97-AF65-F5344CB8AC3E}">
        <p14:creationId xmlns:p14="http://schemas.microsoft.com/office/powerpoint/2010/main" val="23725567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0"/>
            <a:ext cx="10972800" cy="1600200"/>
          </a:xfrm>
          <a:prstGeom prst="rect">
            <a:avLst/>
          </a:prstGeom>
        </p:spPr>
        <p:txBody>
          <a:bodyPr vert="horz" lIns="91440" tIns="45720" rIns="91440" bIns="45720" rtlCol="0" anchor="b">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4" name="Date Placeholder 3"/>
          <p:cNvSpPr>
            <a:spLocks noGrp="1"/>
          </p:cNvSpPr>
          <p:nvPr>
            <p:ph type="dt" sz="half" idx="2"/>
          </p:nvPr>
        </p:nvSpPr>
        <p:spPr>
          <a:xfrm>
            <a:off x="8484463" y="6356351"/>
            <a:ext cx="2781300"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DEEA1C52-4493-4B0F-A909-157E4FEC9C8E}" type="datetime1">
              <a:rPr lang="ru-RU" smtClean="0"/>
              <a:t>09.11.2016</a:t>
            </a:fld>
            <a:endParaRPr lang="ru-RU" dirty="0"/>
          </a:p>
        </p:txBody>
      </p:sp>
      <p:sp>
        <p:nvSpPr>
          <p:cNvPr id="5" name="Footer Placeholder 4"/>
          <p:cNvSpPr>
            <a:spLocks noGrp="1"/>
          </p:cNvSpPr>
          <p:nvPr>
            <p:ph type="ftr" sz="quarter" idx="3"/>
          </p:nvPr>
        </p:nvSpPr>
        <p:spPr>
          <a:xfrm>
            <a:off x="878887" y="6356351"/>
            <a:ext cx="3797300"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r>
              <a:rPr lang="ru-RU" dirty="0" smtClean="0"/>
              <a:t>Министерство финансов Камчатского края</a:t>
            </a:r>
            <a:endParaRPr lang="ru-RU" dirty="0"/>
          </a:p>
        </p:txBody>
      </p:sp>
      <p:sp>
        <p:nvSpPr>
          <p:cNvPr id="6" name="Slide Number Placeholder 5"/>
          <p:cNvSpPr>
            <a:spLocks noGrp="1"/>
          </p:cNvSpPr>
          <p:nvPr>
            <p:ph type="sldNum" sz="quarter" idx="4"/>
          </p:nvPr>
        </p:nvSpPr>
        <p:spPr>
          <a:xfrm>
            <a:off x="11391038" y="6356351"/>
            <a:ext cx="749300"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B19B0651-EE4F-4900-A07F-96A6BFA9D0F0}" type="slidenum">
              <a:rPr lang="ru-RU" smtClean="0"/>
              <a:t>‹#›</a:t>
            </a:fld>
            <a:endParaRPr lang="ru-RU" dirty="0"/>
          </a:p>
        </p:txBody>
      </p:sp>
      <p:sp>
        <p:nvSpPr>
          <p:cNvPr id="7" name="Oval 6"/>
          <p:cNvSpPr/>
          <p:nvPr/>
        </p:nvSpPr>
        <p:spPr>
          <a:xfrm>
            <a:off x="11277014" y="6499384"/>
            <a:ext cx="113029"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8" name="Oval 7"/>
          <p:cNvSpPr/>
          <p:nvPr/>
        </p:nvSpPr>
        <p:spPr>
          <a:xfrm>
            <a:off x="758826" y="6499384"/>
            <a:ext cx="113029"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21711697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0"/>
            <a:ext cx="10972800" cy="1600200"/>
          </a:xfrm>
          <a:prstGeom prst="rect">
            <a:avLst/>
          </a:prstGeom>
        </p:spPr>
        <p:txBody>
          <a:bodyPr vert="horz" lIns="91440" tIns="45720" rIns="91440" bIns="45720" rtlCol="0" anchor="b">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4" name="Date Placeholder 3"/>
          <p:cNvSpPr>
            <a:spLocks noGrp="1"/>
          </p:cNvSpPr>
          <p:nvPr>
            <p:ph type="dt" sz="half" idx="2"/>
          </p:nvPr>
        </p:nvSpPr>
        <p:spPr>
          <a:xfrm>
            <a:off x="8484463" y="6356351"/>
            <a:ext cx="2781300"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DEEA1C52-4493-4B0F-A909-157E4FEC9C8E}" type="datetime1">
              <a:rPr lang="ru-RU" smtClean="0">
                <a:solidFill>
                  <a:prstClr val="black">
                    <a:lumMod val="65000"/>
                    <a:lumOff val="35000"/>
                  </a:prstClr>
                </a:solidFill>
              </a:rPr>
              <a:pPr/>
              <a:t>09.11.2016</a:t>
            </a:fld>
            <a:endParaRPr lang="ru-RU" dirty="0">
              <a:solidFill>
                <a:prstClr val="black">
                  <a:lumMod val="65000"/>
                  <a:lumOff val="35000"/>
                </a:prstClr>
              </a:solidFill>
            </a:endParaRPr>
          </a:p>
        </p:txBody>
      </p:sp>
      <p:sp>
        <p:nvSpPr>
          <p:cNvPr id="5" name="Footer Placeholder 4"/>
          <p:cNvSpPr>
            <a:spLocks noGrp="1"/>
          </p:cNvSpPr>
          <p:nvPr>
            <p:ph type="ftr" sz="quarter" idx="3"/>
          </p:nvPr>
        </p:nvSpPr>
        <p:spPr>
          <a:xfrm>
            <a:off x="878887" y="6356351"/>
            <a:ext cx="3797300"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r>
              <a:rPr lang="ru-RU" dirty="0" smtClean="0">
                <a:solidFill>
                  <a:prstClr val="black">
                    <a:lumMod val="65000"/>
                    <a:lumOff val="35000"/>
                  </a:prstClr>
                </a:solidFill>
              </a:rPr>
              <a:t>Министерство финансов Камчатского края</a:t>
            </a:r>
            <a:endParaRPr lang="ru-RU" dirty="0">
              <a:solidFill>
                <a:prstClr val="black">
                  <a:lumMod val="65000"/>
                  <a:lumOff val="35000"/>
                </a:prstClr>
              </a:solidFill>
            </a:endParaRPr>
          </a:p>
        </p:txBody>
      </p:sp>
      <p:sp>
        <p:nvSpPr>
          <p:cNvPr id="6" name="Slide Number Placeholder 5"/>
          <p:cNvSpPr>
            <a:spLocks noGrp="1"/>
          </p:cNvSpPr>
          <p:nvPr>
            <p:ph type="sldNum" sz="quarter" idx="4"/>
          </p:nvPr>
        </p:nvSpPr>
        <p:spPr>
          <a:xfrm>
            <a:off x="11391038" y="6356351"/>
            <a:ext cx="749300"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B19B0651-EE4F-4900-A07F-96A6BFA9D0F0}" type="slidenum">
              <a:rPr lang="ru-RU" smtClean="0">
                <a:solidFill>
                  <a:prstClr val="black">
                    <a:lumMod val="65000"/>
                    <a:lumOff val="35000"/>
                  </a:prstClr>
                </a:solidFill>
              </a:rPr>
              <a:pPr/>
              <a:t>‹#›</a:t>
            </a:fld>
            <a:endParaRPr lang="ru-RU" dirty="0">
              <a:solidFill>
                <a:prstClr val="black">
                  <a:lumMod val="65000"/>
                  <a:lumOff val="35000"/>
                </a:prstClr>
              </a:solidFill>
            </a:endParaRPr>
          </a:p>
        </p:txBody>
      </p:sp>
      <p:sp>
        <p:nvSpPr>
          <p:cNvPr id="7" name="Oval 6"/>
          <p:cNvSpPr/>
          <p:nvPr/>
        </p:nvSpPr>
        <p:spPr>
          <a:xfrm>
            <a:off x="11277014" y="6499384"/>
            <a:ext cx="113029"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Oval 7"/>
          <p:cNvSpPr/>
          <p:nvPr/>
        </p:nvSpPr>
        <p:spPr>
          <a:xfrm>
            <a:off x="758826" y="6499384"/>
            <a:ext cx="113029"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81048050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13.xml"/><Relationship Id="rId4" Type="http://schemas.openxmlformats.org/officeDocument/2006/relationships/chart" Target="../charts/chart6.xml"/></Relationships>
</file>

<file path=ppt/slides/_rels/slide22.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8" Type="http://schemas.openxmlformats.org/officeDocument/2006/relationships/diagramData" Target="../diagrams/data6.xml"/><Relationship Id="rId3" Type="http://schemas.openxmlformats.org/officeDocument/2006/relationships/diagramData" Target="../diagrams/data5.xml"/><Relationship Id="rId7" Type="http://schemas.microsoft.com/office/2007/relationships/diagramDrawing" Target="../diagrams/drawing5.xml"/><Relationship Id="rId12" Type="http://schemas.microsoft.com/office/2007/relationships/diagramDrawing" Target="../diagrams/drawing6.xml"/><Relationship Id="rId2" Type="http://schemas.openxmlformats.org/officeDocument/2006/relationships/notesSlide" Target="../notesSlides/notesSlide5.xml"/><Relationship Id="rId1" Type="http://schemas.openxmlformats.org/officeDocument/2006/relationships/slideLayout" Target="../slideLayouts/slideLayout16.xml"/><Relationship Id="rId6" Type="http://schemas.openxmlformats.org/officeDocument/2006/relationships/diagramColors" Target="../diagrams/colors5.xml"/><Relationship Id="rId11" Type="http://schemas.openxmlformats.org/officeDocument/2006/relationships/diagramColors" Target="../diagrams/colors6.xml"/><Relationship Id="rId5" Type="http://schemas.openxmlformats.org/officeDocument/2006/relationships/diagramQuickStyle" Target="../diagrams/quickStyle5.xml"/><Relationship Id="rId10" Type="http://schemas.openxmlformats.org/officeDocument/2006/relationships/diagramQuickStyle" Target="../diagrams/quickStyle6.xml"/><Relationship Id="rId4" Type="http://schemas.openxmlformats.org/officeDocument/2006/relationships/diagramLayout" Target="../diagrams/layout5.xml"/><Relationship Id="rId9" Type="http://schemas.openxmlformats.org/officeDocument/2006/relationships/diagramLayout" Target="../diagrams/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3.xm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135560" y="548681"/>
            <a:ext cx="3895963" cy="504056"/>
          </a:xfrm>
        </p:spPr>
        <p:txBody>
          <a:bodyPr>
            <a:normAutofit/>
          </a:bodyPr>
          <a:lstStyle/>
          <a:p>
            <a:pPr algn="l"/>
            <a:r>
              <a:rPr lang="ru-RU" sz="1400" dirty="0">
                <a:solidFill>
                  <a:schemeClr val="tx2">
                    <a:lumMod val="75000"/>
                  </a:schemeClr>
                </a:solidFill>
              </a:rPr>
              <a:t>Министерство финансов Камчатского края</a:t>
            </a:r>
          </a:p>
        </p:txBody>
      </p:sp>
      <p:sp>
        <p:nvSpPr>
          <p:cNvPr id="3" name="Подзаголовок 2"/>
          <p:cNvSpPr>
            <a:spLocks noGrp="1"/>
          </p:cNvSpPr>
          <p:nvPr>
            <p:ph type="subTitle" idx="1"/>
          </p:nvPr>
        </p:nvSpPr>
        <p:spPr>
          <a:xfrm>
            <a:off x="879230" y="2209872"/>
            <a:ext cx="10383715" cy="1838411"/>
          </a:xfrm>
        </p:spPr>
        <p:txBody>
          <a:bodyPr>
            <a:noAutofit/>
          </a:bodyPr>
          <a:lstStyle/>
          <a:p>
            <a:r>
              <a:rPr lang="ru-RU" sz="4000" b="1" dirty="0" smtClean="0">
                <a:solidFill>
                  <a:schemeClr val="tx2">
                    <a:lumMod val="50000"/>
                  </a:schemeClr>
                </a:solidFill>
                <a:effectLst>
                  <a:outerShdw blurRad="38100" dist="38100" dir="2700000" algn="tl">
                    <a:srgbClr val="000000">
                      <a:alpha val="43137"/>
                    </a:srgbClr>
                  </a:outerShdw>
                </a:effectLst>
                <a:latin typeface="+mn-lt"/>
              </a:rPr>
              <a:t>ПРОЕКТ БЮДЖЕТА </a:t>
            </a:r>
            <a:r>
              <a:rPr lang="ru-RU" sz="4000" b="1" dirty="0">
                <a:solidFill>
                  <a:schemeClr val="tx2">
                    <a:lumMod val="50000"/>
                  </a:schemeClr>
                </a:solidFill>
                <a:effectLst>
                  <a:outerShdw blurRad="38100" dist="38100" dir="2700000" algn="tl">
                    <a:srgbClr val="000000">
                      <a:alpha val="43137"/>
                    </a:srgbClr>
                  </a:outerShdw>
                </a:effectLst>
                <a:latin typeface="+mn-lt"/>
              </a:rPr>
              <a:t>КАМЧАТСКОГО </a:t>
            </a:r>
            <a:r>
              <a:rPr lang="ru-RU" sz="4000" b="1" dirty="0" smtClean="0">
                <a:solidFill>
                  <a:schemeClr val="tx2">
                    <a:lumMod val="50000"/>
                  </a:schemeClr>
                </a:solidFill>
                <a:effectLst>
                  <a:outerShdw blurRad="38100" dist="38100" dir="2700000" algn="tl">
                    <a:srgbClr val="000000">
                      <a:alpha val="43137"/>
                    </a:srgbClr>
                  </a:outerShdw>
                </a:effectLst>
                <a:latin typeface="+mn-lt"/>
              </a:rPr>
              <a:t>КРАЯ </a:t>
            </a:r>
            <a:r>
              <a:rPr lang="ru-RU" sz="4000" b="1" dirty="0">
                <a:solidFill>
                  <a:schemeClr val="tx2">
                    <a:lumMod val="50000"/>
                  </a:schemeClr>
                </a:solidFill>
                <a:effectLst>
                  <a:outerShdw blurRad="38100" dist="38100" dir="2700000" algn="tl">
                    <a:srgbClr val="000000">
                      <a:alpha val="43137"/>
                    </a:srgbClr>
                  </a:outerShdw>
                </a:effectLst>
                <a:latin typeface="+mn-lt"/>
              </a:rPr>
              <a:t>НА </a:t>
            </a:r>
            <a:r>
              <a:rPr lang="ru-RU" sz="4000" b="1" dirty="0" smtClean="0">
                <a:solidFill>
                  <a:schemeClr val="tx2">
                    <a:lumMod val="50000"/>
                  </a:schemeClr>
                </a:solidFill>
                <a:effectLst>
                  <a:outerShdw blurRad="38100" dist="38100" dir="2700000" algn="tl">
                    <a:srgbClr val="000000">
                      <a:alpha val="43137"/>
                    </a:srgbClr>
                  </a:outerShdw>
                </a:effectLst>
                <a:latin typeface="+mn-lt"/>
              </a:rPr>
              <a:t>2017 </a:t>
            </a:r>
            <a:r>
              <a:rPr lang="ru-RU" sz="4000" b="1" dirty="0">
                <a:solidFill>
                  <a:schemeClr val="tx2">
                    <a:lumMod val="50000"/>
                  </a:schemeClr>
                </a:solidFill>
                <a:effectLst>
                  <a:outerShdw blurRad="38100" dist="38100" dir="2700000" algn="tl">
                    <a:srgbClr val="000000">
                      <a:alpha val="43137"/>
                    </a:srgbClr>
                  </a:outerShdw>
                </a:effectLst>
                <a:latin typeface="+mn-lt"/>
              </a:rPr>
              <a:t>ГОД </a:t>
            </a:r>
            <a:r>
              <a:rPr lang="ru-RU" sz="4000" b="1" dirty="0" smtClean="0">
                <a:solidFill>
                  <a:schemeClr val="tx2">
                    <a:lumMod val="50000"/>
                  </a:schemeClr>
                </a:solidFill>
                <a:effectLst>
                  <a:outerShdw blurRad="38100" dist="38100" dir="2700000" algn="tl">
                    <a:srgbClr val="000000">
                      <a:alpha val="43137"/>
                    </a:srgbClr>
                  </a:outerShdw>
                </a:effectLst>
                <a:latin typeface="+mn-lt"/>
              </a:rPr>
              <a:t>И НА ПЛАНОВЫЙ ПЕРИОД 2018 И 2019 ГОДОВ</a:t>
            </a:r>
            <a:endParaRPr lang="ru-RU" sz="4000" b="1" dirty="0">
              <a:solidFill>
                <a:schemeClr val="tx2">
                  <a:lumMod val="50000"/>
                </a:schemeClr>
              </a:solidFill>
              <a:effectLst>
                <a:outerShdw blurRad="38100" dist="38100" dir="2700000" algn="tl">
                  <a:srgbClr val="000000">
                    <a:alpha val="43137"/>
                  </a:srgbClr>
                </a:outerShdw>
              </a:effectLst>
              <a:latin typeface="+mn-lt"/>
            </a:endParaRPr>
          </a:p>
        </p:txBody>
      </p:sp>
      <p:pic>
        <p:nvPicPr>
          <p:cNvPr id="1026" name="Picture 2" descr="Герб Камчатского края"/>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85637" y="243112"/>
            <a:ext cx="647700"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716907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74531" y="259374"/>
            <a:ext cx="8472853" cy="624254"/>
          </a:xfrm>
        </p:spPr>
        <p:txBody>
          <a:bodyPr/>
          <a:lstStyle/>
          <a:p>
            <a:pPr>
              <a:lnSpc>
                <a:spcPct val="100000"/>
              </a:lnSpc>
            </a:pPr>
            <a:r>
              <a:rPr lang="ru-RU" sz="2600" b="1" dirty="0" smtClean="0"/>
              <a:t>Рассмотрение проекта закона Камчатского края</a:t>
            </a:r>
            <a:br>
              <a:rPr lang="ru-RU" sz="2600" b="1" dirty="0" smtClean="0"/>
            </a:br>
            <a:r>
              <a:rPr lang="ru-RU" sz="2600" b="1" dirty="0" smtClean="0"/>
              <a:t>о краевом бюджете</a:t>
            </a:r>
            <a:endParaRPr lang="ru-RU" sz="2600" b="1" dirty="0"/>
          </a:p>
        </p:txBody>
      </p:sp>
      <p:graphicFrame>
        <p:nvGraphicFramePr>
          <p:cNvPr id="6" name="Объект 5"/>
          <p:cNvGraphicFramePr>
            <a:graphicFrameLocks noGrp="1"/>
          </p:cNvGraphicFramePr>
          <p:nvPr>
            <p:ph idx="1"/>
            <p:extLst>
              <p:ext uri="{D42A27DB-BD31-4B8C-83A1-F6EECF244321}">
                <p14:modId xmlns:p14="http://schemas.microsoft.com/office/powerpoint/2010/main" val="494581659"/>
              </p:ext>
            </p:extLst>
          </p:nvPr>
        </p:nvGraphicFramePr>
        <p:xfrm>
          <a:off x="609600" y="439616"/>
          <a:ext cx="10972800" cy="62689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10612315" y="90097"/>
            <a:ext cx="1239442" cy="338554"/>
          </a:xfrm>
          <a:prstGeom prst="rect">
            <a:avLst/>
          </a:prstGeom>
          <a:noFill/>
        </p:spPr>
        <p:txBody>
          <a:bodyPr wrap="none" rtlCol="0">
            <a:spAutoFit/>
          </a:bodyPr>
          <a:lstStyle/>
          <a:p>
            <a:r>
              <a:rPr lang="ru-RU" sz="1600" b="1" i="1" dirty="0">
                <a:solidFill>
                  <a:schemeClr val="tx2">
                    <a:lumMod val="75000"/>
                  </a:schemeClr>
                </a:solidFill>
                <a:effectLst>
                  <a:outerShdw blurRad="38100" dist="38100" dir="2700000" algn="tl">
                    <a:srgbClr val="000000">
                      <a:alpha val="43137"/>
                    </a:srgbClr>
                  </a:outerShdw>
                </a:effectLst>
              </a:rPr>
              <a:t>  </a:t>
            </a:r>
            <a:r>
              <a:rPr lang="ru-RU" sz="1600" b="1" i="1" dirty="0" smtClean="0">
                <a:solidFill>
                  <a:schemeClr val="tx2">
                    <a:lumMod val="75000"/>
                  </a:schemeClr>
                </a:solidFill>
                <a:effectLst>
                  <a:outerShdw blurRad="38100" dist="38100" dir="2700000" algn="tl">
                    <a:srgbClr val="000000">
                      <a:alpha val="43137"/>
                    </a:srgbClr>
                  </a:outerShdw>
                </a:effectLst>
              </a:rPr>
              <a:t>9 СЛАЙД </a:t>
            </a:r>
            <a:endParaRPr lang="ru-RU" sz="1600" b="1" i="1" dirty="0">
              <a:solidFill>
                <a:schemeClr val="tx2">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341722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26985" y="445586"/>
            <a:ext cx="10972800" cy="818865"/>
          </a:xfrm>
        </p:spPr>
        <p:txBody>
          <a:bodyPr/>
          <a:lstStyle/>
          <a:p>
            <a:pPr>
              <a:lnSpc>
                <a:spcPct val="100000"/>
              </a:lnSpc>
            </a:pPr>
            <a:r>
              <a:rPr lang="ru-RU" sz="2600" b="1" dirty="0">
                <a:solidFill>
                  <a:schemeClr val="accent1">
                    <a:lumMod val="75000"/>
                  </a:schemeClr>
                </a:solidFill>
              </a:rPr>
              <a:t>Основные направления </a:t>
            </a:r>
            <a:r>
              <a:rPr lang="ru-RU" sz="2600" b="1" dirty="0" smtClean="0">
                <a:solidFill>
                  <a:schemeClr val="accent1">
                    <a:lumMod val="75000"/>
                  </a:schemeClr>
                </a:solidFill>
              </a:rPr>
              <a:t>налоговой </a:t>
            </a:r>
            <a:r>
              <a:rPr lang="ru-RU" sz="2600" b="1" dirty="0">
                <a:solidFill>
                  <a:schemeClr val="accent1">
                    <a:lumMod val="75000"/>
                  </a:schemeClr>
                </a:solidFill>
              </a:rPr>
              <a:t>политики Камчатского края на 2017-2019 годы</a:t>
            </a:r>
            <a:endParaRPr lang="ru-RU" sz="2600" dirty="0">
              <a:solidFill>
                <a:schemeClr val="accent1">
                  <a:lumMod val="75000"/>
                </a:schemeClr>
              </a:solidFill>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895829471"/>
              </p:ext>
            </p:extLst>
          </p:nvPr>
        </p:nvGraphicFramePr>
        <p:xfrm>
          <a:off x="609600" y="1222049"/>
          <a:ext cx="10499933" cy="51103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Прямоугольник 5"/>
          <p:cNvSpPr/>
          <p:nvPr/>
        </p:nvSpPr>
        <p:spPr>
          <a:xfrm>
            <a:off x="605321" y="1771313"/>
            <a:ext cx="304800" cy="307777"/>
          </a:xfrm>
          <a:prstGeom prst="rect">
            <a:avLst/>
          </a:prstGeom>
        </p:spPr>
        <p:txBody>
          <a:bodyPr wrap="square">
            <a:spAutoFit/>
          </a:bodyPr>
          <a:lstStyle/>
          <a:p>
            <a:pPr algn="ctr">
              <a:defRPr/>
            </a:pPr>
            <a:r>
              <a:rPr lang="ru-RU" sz="1400" b="1" i="1" dirty="0" smtClean="0">
                <a:solidFill>
                  <a:srgbClr val="6076B4">
                    <a:lumMod val="75000"/>
                  </a:srgbClr>
                </a:solidFill>
              </a:rPr>
              <a:t>1</a:t>
            </a:r>
            <a:endParaRPr lang="ru-RU" sz="1400" b="1" i="1" dirty="0">
              <a:solidFill>
                <a:srgbClr val="6076B4">
                  <a:lumMod val="75000"/>
                </a:srgbClr>
              </a:solidFill>
            </a:endParaRPr>
          </a:p>
        </p:txBody>
      </p:sp>
      <p:sp>
        <p:nvSpPr>
          <p:cNvPr id="14" name="Прямоугольник 13"/>
          <p:cNvSpPr/>
          <p:nvPr/>
        </p:nvSpPr>
        <p:spPr>
          <a:xfrm>
            <a:off x="526990" y="3528364"/>
            <a:ext cx="461473" cy="307777"/>
          </a:xfrm>
          <a:prstGeom prst="rect">
            <a:avLst/>
          </a:prstGeom>
        </p:spPr>
        <p:txBody>
          <a:bodyPr wrap="square">
            <a:spAutoFit/>
          </a:bodyPr>
          <a:lstStyle/>
          <a:p>
            <a:pPr algn="ctr">
              <a:defRPr/>
            </a:pPr>
            <a:r>
              <a:rPr lang="ru-RU" sz="1400" b="1" i="1" dirty="0">
                <a:solidFill>
                  <a:srgbClr val="723008"/>
                </a:solidFill>
              </a:rPr>
              <a:t>4</a:t>
            </a:r>
          </a:p>
        </p:txBody>
      </p:sp>
      <p:sp>
        <p:nvSpPr>
          <p:cNvPr id="15" name="Прямоугольник 14"/>
          <p:cNvSpPr/>
          <p:nvPr/>
        </p:nvSpPr>
        <p:spPr>
          <a:xfrm>
            <a:off x="526988" y="2357421"/>
            <a:ext cx="461473" cy="307777"/>
          </a:xfrm>
          <a:prstGeom prst="rect">
            <a:avLst/>
          </a:prstGeom>
        </p:spPr>
        <p:txBody>
          <a:bodyPr wrap="square">
            <a:spAutoFit/>
          </a:bodyPr>
          <a:lstStyle/>
          <a:p>
            <a:pPr algn="ctr">
              <a:defRPr/>
            </a:pPr>
            <a:r>
              <a:rPr lang="ru-RU" sz="1400" b="1" i="1" dirty="0">
                <a:solidFill>
                  <a:srgbClr val="723008"/>
                </a:solidFill>
              </a:rPr>
              <a:t>2</a:t>
            </a:r>
          </a:p>
        </p:txBody>
      </p:sp>
      <p:sp>
        <p:nvSpPr>
          <p:cNvPr id="16" name="Прямоугольник 15"/>
          <p:cNvSpPr/>
          <p:nvPr/>
        </p:nvSpPr>
        <p:spPr>
          <a:xfrm>
            <a:off x="526988" y="2948046"/>
            <a:ext cx="461473" cy="307777"/>
          </a:xfrm>
          <a:prstGeom prst="rect">
            <a:avLst/>
          </a:prstGeom>
        </p:spPr>
        <p:txBody>
          <a:bodyPr wrap="square">
            <a:spAutoFit/>
          </a:bodyPr>
          <a:lstStyle/>
          <a:p>
            <a:pPr algn="ctr">
              <a:defRPr/>
            </a:pPr>
            <a:r>
              <a:rPr lang="ru-RU" sz="1400" b="1" i="1" dirty="0" smtClean="0">
                <a:solidFill>
                  <a:srgbClr val="6076B4">
                    <a:lumMod val="75000"/>
                  </a:srgbClr>
                </a:solidFill>
              </a:rPr>
              <a:t>3</a:t>
            </a:r>
            <a:endParaRPr lang="ru-RU" sz="1400" b="1" i="1" dirty="0">
              <a:solidFill>
                <a:srgbClr val="6076B4">
                  <a:lumMod val="75000"/>
                </a:srgbClr>
              </a:solidFill>
            </a:endParaRPr>
          </a:p>
        </p:txBody>
      </p:sp>
      <p:sp>
        <p:nvSpPr>
          <p:cNvPr id="17" name="Прямоугольник 16"/>
          <p:cNvSpPr/>
          <p:nvPr/>
        </p:nvSpPr>
        <p:spPr>
          <a:xfrm>
            <a:off x="526987" y="4112822"/>
            <a:ext cx="461473" cy="307777"/>
          </a:xfrm>
          <a:prstGeom prst="rect">
            <a:avLst/>
          </a:prstGeom>
        </p:spPr>
        <p:txBody>
          <a:bodyPr wrap="square">
            <a:spAutoFit/>
          </a:bodyPr>
          <a:lstStyle/>
          <a:p>
            <a:pPr algn="ctr">
              <a:defRPr/>
            </a:pPr>
            <a:r>
              <a:rPr lang="ru-RU" sz="1400" b="1" i="1" dirty="0">
                <a:solidFill>
                  <a:srgbClr val="6076B4">
                    <a:lumMod val="75000"/>
                  </a:srgbClr>
                </a:solidFill>
              </a:rPr>
              <a:t>5</a:t>
            </a:r>
          </a:p>
        </p:txBody>
      </p:sp>
      <p:sp>
        <p:nvSpPr>
          <p:cNvPr id="18" name="Прямоугольник 17"/>
          <p:cNvSpPr/>
          <p:nvPr/>
        </p:nvSpPr>
        <p:spPr>
          <a:xfrm>
            <a:off x="526986" y="4701894"/>
            <a:ext cx="461473" cy="307777"/>
          </a:xfrm>
          <a:prstGeom prst="rect">
            <a:avLst/>
          </a:prstGeom>
        </p:spPr>
        <p:txBody>
          <a:bodyPr wrap="square">
            <a:spAutoFit/>
          </a:bodyPr>
          <a:lstStyle/>
          <a:p>
            <a:pPr algn="ctr">
              <a:defRPr/>
            </a:pPr>
            <a:r>
              <a:rPr lang="ru-RU" sz="1400" b="1" i="1" dirty="0">
                <a:solidFill>
                  <a:srgbClr val="723008"/>
                </a:solidFill>
              </a:rPr>
              <a:t>6</a:t>
            </a:r>
          </a:p>
        </p:txBody>
      </p:sp>
      <p:sp>
        <p:nvSpPr>
          <p:cNvPr id="19" name="Прямоугольник 18"/>
          <p:cNvSpPr/>
          <p:nvPr/>
        </p:nvSpPr>
        <p:spPr>
          <a:xfrm>
            <a:off x="526985" y="5288002"/>
            <a:ext cx="461473" cy="307777"/>
          </a:xfrm>
          <a:prstGeom prst="rect">
            <a:avLst/>
          </a:prstGeom>
        </p:spPr>
        <p:txBody>
          <a:bodyPr wrap="square">
            <a:spAutoFit/>
          </a:bodyPr>
          <a:lstStyle/>
          <a:p>
            <a:pPr algn="ctr">
              <a:defRPr/>
            </a:pPr>
            <a:r>
              <a:rPr lang="ru-RU" sz="1400" b="1" i="1" dirty="0">
                <a:solidFill>
                  <a:srgbClr val="6076B4">
                    <a:lumMod val="75000"/>
                  </a:srgbClr>
                </a:solidFill>
              </a:rPr>
              <a:t>7</a:t>
            </a:r>
          </a:p>
        </p:txBody>
      </p:sp>
      <p:sp>
        <p:nvSpPr>
          <p:cNvPr id="20" name="Прямоугольник 19"/>
          <p:cNvSpPr/>
          <p:nvPr/>
        </p:nvSpPr>
        <p:spPr>
          <a:xfrm>
            <a:off x="526985" y="5878365"/>
            <a:ext cx="387416" cy="307777"/>
          </a:xfrm>
          <a:prstGeom prst="rect">
            <a:avLst/>
          </a:prstGeom>
        </p:spPr>
        <p:txBody>
          <a:bodyPr wrap="square">
            <a:spAutoFit/>
          </a:bodyPr>
          <a:lstStyle/>
          <a:p>
            <a:pPr algn="ctr">
              <a:defRPr/>
            </a:pPr>
            <a:r>
              <a:rPr lang="ru-RU" sz="1400" b="1" i="1" dirty="0">
                <a:solidFill>
                  <a:srgbClr val="723008"/>
                </a:solidFill>
              </a:rPr>
              <a:t>8</a:t>
            </a:r>
          </a:p>
        </p:txBody>
      </p:sp>
      <p:sp>
        <p:nvSpPr>
          <p:cNvPr id="13" name="TextBox 12"/>
          <p:cNvSpPr txBox="1"/>
          <p:nvPr/>
        </p:nvSpPr>
        <p:spPr>
          <a:xfrm>
            <a:off x="10612315" y="90097"/>
            <a:ext cx="1342034" cy="338554"/>
          </a:xfrm>
          <a:prstGeom prst="rect">
            <a:avLst/>
          </a:prstGeom>
          <a:noFill/>
        </p:spPr>
        <p:txBody>
          <a:bodyPr wrap="none" rtlCol="0">
            <a:spAutoFit/>
          </a:bodyPr>
          <a:lstStyle/>
          <a:p>
            <a:r>
              <a:rPr lang="ru-RU" sz="1600" b="1" i="1" dirty="0">
                <a:solidFill>
                  <a:schemeClr val="tx2">
                    <a:lumMod val="75000"/>
                  </a:schemeClr>
                </a:solidFill>
                <a:effectLst>
                  <a:outerShdw blurRad="38100" dist="38100" dir="2700000" algn="tl">
                    <a:srgbClr val="000000">
                      <a:alpha val="43137"/>
                    </a:srgbClr>
                  </a:outerShdw>
                </a:effectLst>
              </a:rPr>
              <a:t>  </a:t>
            </a:r>
            <a:r>
              <a:rPr lang="ru-RU" sz="1600" b="1" i="1" dirty="0" smtClean="0">
                <a:solidFill>
                  <a:schemeClr val="tx2">
                    <a:lumMod val="75000"/>
                  </a:schemeClr>
                </a:solidFill>
                <a:effectLst>
                  <a:outerShdw blurRad="38100" dist="38100" dir="2700000" algn="tl">
                    <a:srgbClr val="000000">
                      <a:alpha val="43137"/>
                    </a:srgbClr>
                  </a:outerShdw>
                </a:effectLst>
              </a:rPr>
              <a:t>10 СЛАЙД </a:t>
            </a:r>
            <a:endParaRPr lang="ru-RU" sz="1600" b="1" i="1" dirty="0">
              <a:solidFill>
                <a:schemeClr val="tx2">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65557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5321" y="471470"/>
            <a:ext cx="11152472" cy="874933"/>
          </a:xfrm>
        </p:spPr>
        <p:txBody>
          <a:bodyPr/>
          <a:lstStyle/>
          <a:p>
            <a:pPr>
              <a:lnSpc>
                <a:spcPct val="100000"/>
              </a:lnSpc>
            </a:pPr>
            <a:r>
              <a:rPr lang="ru-RU" sz="2600" b="1" dirty="0">
                <a:solidFill>
                  <a:schemeClr val="accent1">
                    <a:lumMod val="75000"/>
                  </a:schemeClr>
                </a:solidFill>
                <a:effectLst>
                  <a:outerShdw blurRad="38100" dist="38100" dir="2700000" algn="tl">
                    <a:srgbClr val="000000">
                      <a:alpha val="43137"/>
                    </a:srgbClr>
                  </a:outerShdw>
                </a:effectLst>
              </a:rPr>
              <a:t>Основные направления бюджетной политики Камчатского края на 2017-2019 годы</a:t>
            </a:r>
            <a:endParaRPr lang="ru-RU" sz="2600" dirty="0">
              <a:solidFill>
                <a:schemeClr val="accent1">
                  <a:lumMod val="75000"/>
                </a:schemeClr>
              </a:solidFill>
              <a:effectLst>
                <a:outerShdw blurRad="38100" dist="38100" dir="2700000" algn="tl">
                  <a:srgbClr val="000000">
                    <a:alpha val="43137"/>
                  </a:srgbClr>
                </a:outerShdw>
              </a:effectLst>
            </a:endParaRPr>
          </a:p>
        </p:txBody>
      </p:sp>
      <p:graphicFrame>
        <p:nvGraphicFramePr>
          <p:cNvPr id="4" name="Объект 3"/>
          <p:cNvGraphicFramePr>
            <a:graphicFrameLocks noGrp="1"/>
          </p:cNvGraphicFramePr>
          <p:nvPr>
            <p:ph idx="1"/>
          </p:nvPr>
        </p:nvGraphicFramePr>
        <p:xfrm>
          <a:off x="609600" y="1239141"/>
          <a:ext cx="10534116" cy="50762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Прямоугольник 5"/>
          <p:cNvSpPr/>
          <p:nvPr/>
        </p:nvSpPr>
        <p:spPr>
          <a:xfrm>
            <a:off x="605321" y="1771313"/>
            <a:ext cx="304800" cy="307777"/>
          </a:xfrm>
          <a:prstGeom prst="rect">
            <a:avLst/>
          </a:prstGeom>
        </p:spPr>
        <p:txBody>
          <a:bodyPr wrap="square">
            <a:spAutoFit/>
          </a:bodyPr>
          <a:lstStyle/>
          <a:p>
            <a:pPr algn="ctr">
              <a:defRPr/>
            </a:pPr>
            <a:r>
              <a:rPr lang="ru-RU" sz="1400" b="1" i="1" dirty="0" smtClean="0">
                <a:solidFill>
                  <a:srgbClr val="6076B4">
                    <a:lumMod val="75000"/>
                  </a:srgbClr>
                </a:solidFill>
              </a:rPr>
              <a:t>1</a:t>
            </a:r>
            <a:endParaRPr lang="ru-RU" sz="1400" b="1" i="1" dirty="0">
              <a:solidFill>
                <a:srgbClr val="6076B4">
                  <a:lumMod val="75000"/>
                </a:srgbClr>
              </a:solidFill>
            </a:endParaRPr>
          </a:p>
        </p:txBody>
      </p:sp>
      <p:sp>
        <p:nvSpPr>
          <p:cNvPr id="14" name="Прямоугольник 13"/>
          <p:cNvSpPr/>
          <p:nvPr/>
        </p:nvSpPr>
        <p:spPr>
          <a:xfrm>
            <a:off x="526990" y="3528364"/>
            <a:ext cx="461473" cy="307777"/>
          </a:xfrm>
          <a:prstGeom prst="rect">
            <a:avLst/>
          </a:prstGeom>
        </p:spPr>
        <p:txBody>
          <a:bodyPr wrap="square">
            <a:spAutoFit/>
          </a:bodyPr>
          <a:lstStyle/>
          <a:p>
            <a:pPr algn="ctr">
              <a:defRPr/>
            </a:pPr>
            <a:r>
              <a:rPr lang="ru-RU" sz="1400" b="1" i="1" dirty="0">
                <a:solidFill>
                  <a:srgbClr val="723008"/>
                </a:solidFill>
              </a:rPr>
              <a:t>4</a:t>
            </a:r>
          </a:p>
        </p:txBody>
      </p:sp>
      <p:sp>
        <p:nvSpPr>
          <p:cNvPr id="15" name="Прямоугольник 14"/>
          <p:cNvSpPr/>
          <p:nvPr/>
        </p:nvSpPr>
        <p:spPr>
          <a:xfrm>
            <a:off x="526988" y="2357421"/>
            <a:ext cx="461473" cy="307777"/>
          </a:xfrm>
          <a:prstGeom prst="rect">
            <a:avLst/>
          </a:prstGeom>
        </p:spPr>
        <p:txBody>
          <a:bodyPr wrap="square">
            <a:spAutoFit/>
          </a:bodyPr>
          <a:lstStyle/>
          <a:p>
            <a:pPr algn="ctr">
              <a:defRPr/>
            </a:pPr>
            <a:r>
              <a:rPr lang="ru-RU" sz="1400" b="1" i="1" dirty="0">
                <a:solidFill>
                  <a:srgbClr val="723008"/>
                </a:solidFill>
              </a:rPr>
              <a:t>2</a:t>
            </a:r>
          </a:p>
        </p:txBody>
      </p:sp>
      <p:sp>
        <p:nvSpPr>
          <p:cNvPr id="16" name="Прямоугольник 15"/>
          <p:cNvSpPr/>
          <p:nvPr/>
        </p:nvSpPr>
        <p:spPr>
          <a:xfrm>
            <a:off x="526988" y="2948046"/>
            <a:ext cx="461473" cy="307777"/>
          </a:xfrm>
          <a:prstGeom prst="rect">
            <a:avLst/>
          </a:prstGeom>
        </p:spPr>
        <p:txBody>
          <a:bodyPr wrap="square">
            <a:spAutoFit/>
          </a:bodyPr>
          <a:lstStyle/>
          <a:p>
            <a:pPr algn="ctr">
              <a:defRPr/>
            </a:pPr>
            <a:r>
              <a:rPr lang="ru-RU" sz="1400" b="1" i="1" dirty="0" smtClean="0">
                <a:solidFill>
                  <a:srgbClr val="6076B4">
                    <a:lumMod val="75000"/>
                  </a:srgbClr>
                </a:solidFill>
              </a:rPr>
              <a:t>3</a:t>
            </a:r>
            <a:endParaRPr lang="ru-RU" sz="1400" b="1" i="1" dirty="0">
              <a:solidFill>
                <a:srgbClr val="6076B4">
                  <a:lumMod val="75000"/>
                </a:srgbClr>
              </a:solidFill>
            </a:endParaRPr>
          </a:p>
        </p:txBody>
      </p:sp>
      <p:sp>
        <p:nvSpPr>
          <p:cNvPr id="17" name="Прямоугольник 16"/>
          <p:cNvSpPr/>
          <p:nvPr/>
        </p:nvSpPr>
        <p:spPr>
          <a:xfrm>
            <a:off x="526987" y="4112822"/>
            <a:ext cx="461473" cy="307777"/>
          </a:xfrm>
          <a:prstGeom prst="rect">
            <a:avLst/>
          </a:prstGeom>
        </p:spPr>
        <p:txBody>
          <a:bodyPr wrap="square">
            <a:spAutoFit/>
          </a:bodyPr>
          <a:lstStyle/>
          <a:p>
            <a:pPr algn="ctr">
              <a:defRPr/>
            </a:pPr>
            <a:r>
              <a:rPr lang="ru-RU" sz="1400" b="1" i="1" dirty="0">
                <a:solidFill>
                  <a:srgbClr val="6076B4">
                    <a:lumMod val="75000"/>
                  </a:srgbClr>
                </a:solidFill>
              </a:rPr>
              <a:t>5</a:t>
            </a:r>
          </a:p>
        </p:txBody>
      </p:sp>
      <p:sp>
        <p:nvSpPr>
          <p:cNvPr id="18" name="Прямоугольник 17"/>
          <p:cNvSpPr/>
          <p:nvPr/>
        </p:nvSpPr>
        <p:spPr>
          <a:xfrm>
            <a:off x="526986" y="4701894"/>
            <a:ext cx="461473" cy="307777"/>
          </a:xfrm>
          <a:prstGeom prst="rect">
            <a:avLst/>
          </a:prstGeom>
        </p:spPr>
        <p:txBody>
          <a:bodyPr wrap="square">
            <a:spAutoFit/>
          </a:bodyPr>
          <a:lstStyle/>
          <a:p>
            <a:pPr algn="ctr">
              <a:defRPr/>
            </a:pPr>
            <a:r>
              <a:rPr lang="ru-RU" sz="1400" b="1" i="1" dirty="0">
                <a:solidFill>
                  <a:srgbClr val="723008"/>
                </a:solidFill>
              </a:rPr>
              <a:t>6</a:t>
            </a:r>
          </a:p>
        </p:txBody>
      </p:sp>
      <p:sp>
        <p:nvSpPr>
          <p:cNvPr id="19" name="Прямоугольник 18"/>
          <p:cNvSpPr/>
          <p:nvPr/>
        </p:nvSpPr>
        <p:spPr>
          <a:xfrm>
            <a:off x="526985" y="5288002"/>
            <a:ext cx="461473" cy="307777"/>
          </a:xfrm>
          <a:prstGeom prst="rect">
            <a:avLst/>
          </a:prstGeom>
        </p:spPr>
        <p:txBody>
          <a:bodyPr wrap="square">
            <a:spAutoFit/>
          </a:bodyPr>
          <a:lstStyle/>
          <a:p>
            <a:pPr algn="ctr">
              <a:defRPr/>
            </a:pPr>
            <a:r>
              <a:rPr lang="ru-RU" sz="1400" b="1" i="1" dirty="0">
                <a:solidFill>
                  <a:srgbClr val="6076B4">
                    <a:lumMod val="75000"/>
                  </a:srgbClr>
                </a:solidFill>
              </a:rPr>
              <a:t>7</a:t>
            </a:r>
          </a:p>
        </p:txBody>
      </p:sp>
      <p:sp>
        <p:nvSpPr>
          <p:cNvPr id="20" name="Прямоугольник 19"/>
          <p:cNvSpPr/>
          <p:nvPr/>
        </p:nvSpPr>
        <p:spPr>
          <a:xfrm>
            <a:off x="526985" y="5878365"/>
            <a:ext cx="387416" cy="307777"/>
          </a:xfrm>
          <a:prstGeom prst="rect">
            <a:avLst/>
          </a:prstGeom>
        </p:spPr>
        <p:txBody>
          <a:bodyPr wrap="square">
            <a:spAutoFit/>
          </a:bodyPr>
          <a:lstStyle/>
          <a:p>
            <a:pPr algn="ctr">
              <a:defRPr/>
            </a:pPr>
            <a:r>
              <a:rPr lang="ru-RU" sz="1400" b="1" i="1" dirty="0">
                <a:solidFill>
                  <a:srgbClr val="723008"/>
                </a:solidFill>
              </a:rPr>
              <a:t>8</a:t>
            </a:r>
          </a:p>
        </p:txBody>
      </p:sp>
      <p:sp>
        <p:nvSpPr>
          <p:cNvPr id="22" name="TextBox 21"/>
          <p:cNvSpPr txBox="1"/>
          <p:nvPr/>
        </p:nvSpPr>
        <p:spPr>
          <a:xfrm>
            <a:off x="10612315" y="90097"/>
            <a:ext cx="1342034" cy="338554"/>
          </a:xfrm>
          <a:prstGeom prst="rect">
            <a:avLst/>
          </a:prstGeom>
          <a:noFill/>
        </p:spPr>
        <p:txBody>
          <a:bodyPr wrap="none" rtlCol="0">
            <a:spAutoFit/>
          </a:bodyPr>
          <a:lstStyle/>
          <a:p>
            <a:r>
              <a:rPr lang="ru-RU" sz="1600" b="1" i="1" dirty="0">
                <a:solidFill>
                  <a:schemeClr val="tx2">
                    <a:lumMod val="75000"/>
                  </a:schemeClr>
                </a:solidFill>
                <a:effectLst>
                  <a:outerShdw blurRad="38100" dist="38100" dir="2700000" algn="tl">
                    <a:srgbClr val="000000">
                      <a:alpha val="43137"/>
                    </a:srgbClr>
                  </a:outerShdw>
                </a:effectLst>
              </a:rPr>
              <a:t>  </a:t>
            </a:r>
            <a:r>
              <a:rPr lang="ru-RU" sz="1600" b="1" i="1" dirty="0" smtClean="0">
                <a:solidFill>
                  <a:schemeClr val="tx2">
                    <a:lumMod val="75000"/>
                  </a:schemeClr>
                </a:solidFill>
                <a:effectLst>
                  <a:outerShdw blurRad="38100" dist="38100" dir="2700000" algn="tl">
                    <a:srgbClr val="000000">
                      <a:alpha val="43137"/>
                    </a:srgbClr>
                  </a:outerShdw>
                </a:effectLst>
              </a:rPr>
              <a:t>11 СЛАЙД </a:t>
            </a:r>
            <a:endParaRPr lang="ru-RU" sz="1600" b="1" i="1" dirty="0">
              <a:solidFill>
                <a:schemeClr val="tx2">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946371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0"/>
            <a:ext cx="10972800" cy="820615"/>
          </a:xfrm>
        </p:spPr>
        <p:txBody>
          <a:bodyPr/>
          <a:lstStyle/>
          <a:p>
            <a:r>
              <a:rPr lang="ru-RU" sz="2600" b="1" dirty="0" smtClean="0">
                <a:effectLst>
                  <a:outerShdw blurRad="38100" dist="38100" dir="2700000" algn="tl">
                    <a:srgbClr val="000000">
                      <a:alpha val="43137"/>
                    </a:srgbClr>
                  </a:outerShdw>
                </a:effectLst>
                <a:cs typeface="Times New Roman" panose="02020603050405020304" pitchFamily="18" charset="0"/>
              </a:rPr>
              <a:t>Доходы бюджета</a:t>
            </a:r>
            <a:endParaRPr lang="ru-RU" sz="2600" dirty="0">
              <a:effectLst>
                <a:outerShdw blurRad="38100" dist="38100" dir="2700000" algn="tl">
                  <a:srgbClr val="000000">
                    <a:alpha val="43137"/>
                  </a:srgbClr>
                </a:outerShdw>
              </a:effectLst>
              <a:cs typeface="Times New Roman" panose="02020603050405020304" pitchFamily="18" charset="0"/>
            </a:endParaRPr>
          </a:p>
        </p:txBody>
      </p:sp>
      <p:sp>
        <p:nvSpPr>
          <p:cNvPr id="7" name="Загнутый угол 6"/>
          <p:cNvSpPr/>
          <p:nvPr/>
        </p:nvSpPr>
        <p:spPr>
          <a:xfrm>
            <a:off x="8042030" y="2524370"/>
            <a:ext cx="3327280" cy="3727938"/>
          </a:xfrm>
          <a:prstGeom prst="foldedCorner">
            <a:avLst/>
          </a:prstGeom>
          <a:solidFill>
            <a:srgbClr val="FFE5FF">
              <a:alpha val="34000"/>
            </a:srgb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a:solidFill>
                  <a:srgbClr val="000000"/>
                </a:solidFill>
                <a:cs typeface="Times New Roman" panose="02020603050405020304" pitchFamily="18" charset="0"/>
              </a:rPr>
              <a:t>БЕЗВОЗМЕЗДНЫЕ </a:t>
            </a:r>
            <a:r>
              <a:rPr lang="ru-RU" sz="1400" b="1" dirty="0" smtClean="0">
                <a:solidFill>
                  <a:srgbClr val="000000"/>
                </a:solidFill>
                <a:cs typeface="Times New Roman" panose="02020603050405020304" pitchFamily="18" charset="0"/>
              </a:rPr>
              <a:t>ПОСТУПЛЕНИЯ</a:t>
            </a:r>
          </a:p>
          <a:p>
            <a:pPr algn="ctr"/>
            <a:r>
              <a:rPr lang="ru-RU" sz="1400" b="1" dirty="0" smtClean="0">
                <a:solidFill>
                  <a:srgbClr val="000000"/>
                </a:solidFill>
                <a:cs typeface="Times New Roman" panose="02020603050405020304" pitchFamily="18" charset="0"/>
              </a:rPr>
              <a:t> </a:t>
            </a:r>
            <a:endParaRPr lang="ru-RU" sz="1400" dirty="0">
              <a:solidFill>
                <a:srgbClr val="000000"/>
              </a:solidFill>
              <a:cs typeface="Times New Roman" panose="02020603050405020304" pitchFamily="18" charset="0"/>
            </a:endParaRPr>
          </a:p>
          <a:p>
            <a:pPr algn="ctr"/>
            <a:r>
              <a:rPr lang="ru-RU" sz="1400" dirty="0">
                <a:solidFill>
                  <a:srgbClr val="000000"/>
                </a:solidFill>
                <a:cs typeface="Times New Roman" panose="02020603050405020304" pitchFamily="18" charset="0"/>
              </a:rPr>
              <a:t>дотации, субсидии, субвенции, межбюджетные трансферты из бюджетов вышестоящего уровня; безвозмездные поступления от физических и юридических лиц, в том числе добровольные </a:t>
            </a:r>
            <a:r>
              <a:rPr lang="ru-RU" sz="1400" dirty="0" smtClean="0">
                <a:solidFill>
                  <a:srgbClr val="000000"/>
                </a:solidFill>
                <a:cs typeface="Times New Roman" panose="02020603050405020304" pitchFamily="18" charset="0"/>
              </a:rPr>
              <a:t>пожертвования</a:t>
            </a:r>
            <a:endParaRPr lang="ru-RU" sz="1400" dirty="0">
              <a:cs typeface="Times New Roman" panose="02020603050405020304" pitchFamily="18" charset="0"/>
            </a:endParaRPr>
          </a:p>
        </p:txBody>
      </p:sp>
      <p:sp>
        <p:nvSpPr>
          <p:cNvPr id="8" name="Загнутый угол 7"/>
          <p:cNvSpPr/>
          <p:nvPr/>
        </p:nvSpPr>
        <p:spPr>
          <a:xfrm>
            <a:off x="4402067" y="2524370"/>
            <a:ext cx="3390563" cy="3727938"/>
          </a:xfrm>
          <a:prstGeom prst="foldedCorner">
            <a:avLst/>
          </a:prstGeom>
          <a:solidFill>
            <a:srgbClr val="FFE5FF">
              <a:alpha val="34000"/>
            </a:srgb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00" b="1" dirty="0" smtClean="0">
              <a:solidFill>
                <a:srgbClr val="000000"/>
              </a:solidFill>
              <a:latin typeface="Times New Roman" panose="02020603050405020304" pitchFamily="18" charset="0"/>
              <a:cs typeface="Times New Roman" panose="02020603050405020304" pitchFamily="18" charset="0"/>
            </a:endParaRPr>
          </a:p>
          <a:p>
            <a:pPr algn="ctr"/>
            <a:endParaRPr lang="ru-RU" sz="1400" b="1" dirty="0" smtClean="0">
              <a:solidFill>
                <a:srgbClr val="000000"/>
              </a:solidFill>
              <a:latin typeface="Times New Roman" panose="02020603050405020304" pitchFamily="18" charset="0"/>
              <a:cs typeface="Times New Roman" panose="02020603050405020304" pitchFamily="18" charset="0"/>
            </a:endParaRPr>
          </a:p>
          <a:p>
            <a:pPr algn="ctr"/>
            <a:endParaRPr lang="ru-RU" sz="1400" b="1" dirty="0">
              <a:solidFill>
                <a:srgbClr val="000000"/>
              </a:solidFill>
              <a:latin typeface="Times New Roman" panose="02020603050405020304" pitchFamily="18" charset="0"/>
              <a:cs typeface="Times New Roman" panose="02020603050405020304" pitchFamily="18" charset="0"/>
            </a:endParaRPr>
          </a:p>
          <a:p>
            <a:pPr algn="ctr"/>
            <a:endParaRPr lang="ru-RU" sz="1400" b="1" dirty="0" smtClean="0">
              <a:solidFill>
                <a:srgbClr val="000000"/>
              </a:solidFill>
              <a:latin typeface="Times New Roman" panose="02020603050405020304" pitchFamily="18" charset="0"/>
              <a:cs typeface="Times New Roman" panose="02020603050405020304" pitchFamily="18" charset="0"/>
            </a:endParaRPr>
          </a:p>
          <a:p>
            <a:pPr algn="ctr"/>
            <a:r>
              <a:rPr lang="ru-RU" sz="1400" b="1" dirty="0" smtClean="0">
                <a:solidFill>
                  <a:srgbClr val="000000"/>
                </a:solidFill>
                <a:cs typeface="Times New Roman" panose="02020603050405020304" pitchFamily="18" charset="0"/>
              </a:rPr>
              <a:t>НЕНАЛОГОВЫЕ ДОХОДЫ</a:t>
            </a:r>
          </a:p>
          <a:p>
            <a:pPr algn="ctr"/>
            <a:endParaRPr lang="ru-RU" sz="1400" dirty="0">
              <a:solidFill>
                <a:srgbClr val="000000"/>
              </a:solidFill>
              <a:cs typeface="Times New Roman" panose="02020603050405020304" pitchFamily="18" charset="0"/>
            </a:endParaRPr>
          </a:p>
          <a:p>
            <a:pPr algn="ctr"/>
            <a:r>
              <a:rPr lang="ru-RU" sz="1400" dirty="0">
                <a:solidFill>
                  <a:srgbClr val="000000"/>
                </a:solidFill>
                <a:cs typeface="Times New Roman" panose="02020603050405020304" pitchFamily="18" charset="0"/>
              </a:rPr>
              <a:t>доходы от использования имущества, находящегося в государственной или муниципальной собственности; доходы от продажи имущества; доходы от платных услуг, оказываемых казенными учреждениями; средства, полученные в результате применения мер гражданско-правовой, административной и уголовной ответственности; средства самообложения граждан; иные неналоговые доходы</a:t>
            </a:r>
            <a:endParaRPr lang="ru-RU" sz="1400" dirty="0">
              <a:cs typeface="Times New Roman" panose="02020603050405020304" pitchFamily="18" charset="0"/>
            </a:endParaRPr>
          </a:p>
        </p:txBody>
      </p:sp>
      <p:sp>
        <p:nvSpPr>
          <p:cNvPr id="9" name="Загнутый угол 8"/>
          <p:cNvSpPr/>
          <p:nvPr/>
        </p:nvSpPr>
        <p:spPr>
          <a:xfrm>
            <a:off x="849664" y="2524370"/>
            <a:ext cx="3276859" cy="3727938"/>
          </a:xfrm>
          <a:prstGeom prst="foldedCorner">
            <a:avLst/>
          </a:prstGeom>
          <a:solidFill>
            <a:srgbClr val="FFE5FF">
              <a:alpha val="34000"/>
            </a:srgb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a:solidFill>
                  <a:srgbClr val="000000"/>
                </a:solidFill>
                <a:cs typeface="Times New Roman" panose="02020603050405020304" pitchFamily="18" charset="0"/>
              </a:rPr>
              <a:t>НАЛОГОВЫЕ </a:t>
            </a:r>
            <a:r>
              <a:rPr lang="ru-RU" sz="1400" b="1" dirty="0" smtClean="0">
                <a:solidFill>
                  <a:srgbClr val="000000"/>
                </a:solidFill>
                <a:cs typeface="Times New Roman" panose="02020603050405020304" pitchFamily="18" charset="0"/>
              </a:rPr>
              <a:t>ДОХОДЫ</a:t>
            </a:r>
          </a:p>
          <a:p>
            <a:pPr algn="ctr"/>
            <a:endParaRPr lang="ru-RU" sz="1400" dirty="0">
              <a:solidFill>
                <a:srgbClr val="000000"/>
              </a:solidFill>
              <a:cs typeface="Times New Roman" panose="02020603050405020304" pitchFamily="18" charset="0"/>
            </a:endParaRPr>
          </a:p>
          <a:p>
            <a:pPr algn="ctr"/>
            <a:r>
              <a:rPr lang="ru-RU" sz="1400" dirty="0">
                <a:solidFill>
                  <a:srgbClr val="000000"/>
                </a:solidFill>
                <a:cs typeface="Times New Roman" panose="02020603050405020304" pitchFamily="18" charset="0"/>
              </a:rPr>
              <a:t>доходы от предусмотренных законодательством Российской Федерации о налогах и сборах федеральных налогов и сборов, в том числе от налогов, предусмотренных специальными налоговыми режимами, региональных и местных налогов, а также пеней и штрафов по </a:t>
            </a:r>
            <a:r>
              <a:rPr lang="ru-RU" sz="1400" dirty="0" smtClean="0">
                <a:solidFill>
                  <a:srgbClr val="000000"/>
                </a:solidFill>
                <a:cs typeface="Times New Roman" panose="02020603050405020304" pitchFamily="18" charset="0"/>
              </a:rPr>
              <a:t>ним</a:t>
            </a:r>
            <a:endParaRPr lang="ru-RU" sz="1400" dirty="0">
              <a:cs typeface="Times New Roman" panose="02020603050405020304" pitchFamily="18" charset="0"/>
            </a:endParaRPr>
          </a:p>
        </p:txBody>
      </p:sp>
      <p:sp>
        <p:nvSpPr>
          <p:cNvPr id="10" name="Прямоугольник 9"/>
          <p:cNvSpPr/>
          <p:nvPr/>
        </p:nvSpPr>
        <p:spPr>
          <a:xfrm>
            <a:off x="1320801" y="1203568"/>
            <a:ext cx="9339384" cy="656493"/>
          </a:xfrm>
          <a:prstGeom prst="rect">
            <a:avLst/>
          </a:prstGeom>
          <a:solidFill>
            <a:srgbClr val="C59EE2">
              <a:alpha val="27843"/>
            </a:srgbClr>
          </a:solidFill>
          <a:ln>
            <a:solidFill>
              <a:schemeClr val="tx2">
                <a:lumMod val="60000"/>
                <a:lumOff val="40000"/>
                <a:alpha val="78000"/>
              </a:schemeClr>
            </a:solidFill>
          </a:ln>
          <a:effectLst>
            <a:outerShdw blurRad="50800" dist="38100" dir="18900000" algn="bl" rotWithShape="0">
              <a:srgbClr val="0070C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solidFill>
                  <a:srgbClr val="000000"/>
                </a:solidFill>
                <a:cs typeface="Times New Roman" panose="02020603050405020304" pitchFamily="18" charset="0"/>
              </a:rPr>
              <a:t>Доходы бюджета </a:t>
            </a:r>
            <a:r>
              <a:rPr lang="ru-RU" b="1" dirty="0" smtClean="0">
                <a:solidFill>
                  <a:srgbClr val="000000"/>
                </a:solidFill>
                <a:cs typeface="Times New Roman" panose="02020603050405020304" pitchFamily="18" charset="0"/>
              </a:rPr>
              <a:t>– поступающие  в бюджет денежные средства</a:t>
            </a:r>
            <a:endParaRPr lang="ru-RU" dirty="0">
              <a:cs typeface="Times New Roman" panose="02020603050405020304" pitchFamily="18" charset="0"/>
            </a:endParaRPr>
          </a:p>
        </p:txBody>
      </p:sp>
      <p:sp>
        <p:nvSpPr>
          <p:cNvPr id="11" name="Стрелка вниз 10"/>
          <p:cNvSpPr/>
          <p:nvPr/>
        </p:nvSpPr>
        <p:spPr>
          <a:xfrm>
            <a:off x="2301591" y="1860061"/>
            <a:ext cx="484632" cy="664309"/>
          </a:xfrm>
          <a:prstGeom prst="downArrow">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2" name="Стрелка вниз 11"/>
          <p:cNvSpPr/>
          <p:nvPr/>
        </p:nvSpPr>
        <p:spPr>
          <a:xfrm>
            <a:off x="5810699" y="1860061"/>
            <a:ext cx="484632" cy="664309"/>
          </a:xfrm>
          <a:prstGeom prst="downArrow">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3" name="Стрелка вниз 12"/>
          <p:cNvSpPr/>
          <p:nvPr/>
        </p:nvSpPr>
        <p:spPr>
          <a:xfrm>
            <a:off x="9362831" y="1860061"/>
            <a:ext cx="484632" cy="664309"/>
          </a:xfrm>
          <a:prstGeom prst="downArrow">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5" name="TextBox 14"/>
          <p:cNvSpPr txBox="1"/>
          <p:nvPr/>
        </p:nvSpPr>
        <p:spPr>
          <a:xfrm>
            <a:off x="10612315" y="90097"/>
            <a:ext cx="1342034" cy="338554"/>
          </a:xfrm>
          <a:prstGeom prst="rect">
            <a:avLst/>
          </a:prstGeom>
          <a:noFill/>
        </p:spPr>
        <p:txBody>
          <a:bodyPr wrap="none" rtlCol="0">
            <a:spAutoFit/>
          </a:bodyPr>
          <a:lstStyle/>
          <a:p>
            <a:r>
              <a:rPr lang="ru-RU" sz="1600" b="1" i="1" dirty="0">
                <a:solidFill>
                  <a:schemeClr val="tx2">
                    <a:lumMod val="75000"/>
                  </a:schemeClr>
                </a:solidFill>
                <a:effectLst>
                  <a:outerShdw blurRad="38100" dist="38100" dir="2700000" algn="tl">
                    <a:srgbClr val="000000">
                      <a:alpha val="43137"/>
                    </a:srgbClr>
                  </a:outerShdw>
                </a:effectLst>
              </a:rPr>
              <a:t>  </a:t>
            </a:r>
            <a:r>
              <a:rPr lang="ru-RU" sz="1600" b="1" i="1" dirty="0" smtClean="0">
                <a:solidFill>
                  <a:schemeClr val="tx2">
                    <a:lumMod val="75000"/>
                  </a:schemeClr>
                </a:solidFill>
                <a:effectLst>
                  <a:outerShdw blurRad="38100" dist="38100" dir="2700000" algn="tl">
                    <a:srgbClr val="000000">
                      <a:alpha val="43137"/>
                    </a:srgbClr>
                  </a:outerShdw>
                </a:effectLst>
              </a:rPr>
              <a:t>12 СЛАЙД </a:t>
            </a:r>
            <a:endParaRPr lang="ru-RU" sz="1600" b="1" i="1" dirty="0">
              <a:solidFill>
                <a:schemeClr val="tx2">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452356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69332" y="515981"/>
            <a:ext cx="8208912" cy="844062"/>
          </a:xfrm>
        </p:spPr>
        <p:txBody>
          <a:bodyPr/>
          <a:lstStyle/>
          <a:p>
            <a:pPr>
              <a:lnSpc>
                <a:spcPct val="100000"/>
              </a:lnSpc>
            </a:pPr>
            <a:r>
              <a:rPr lang="ru-RU" sz="2800" b="1" dirty="0">
                <a:effectLst>
                  <a:outerShdw blurRad="38100" dist="38100" dir="2700000" algn="tl">
                    <a:srgbClr val="000000">
                      <a:alpha val="43137"/>
                    </a:srgbClr>
                  </a:outerShdw>
                </a:effectLst>
              </a:rPr>
              <a:t/>
            </a:r>
            <a:br>
              <a:rPr lang="ru-RU" sz="2800" b="1" dirty="0">
                <a:effectLst>
                  <a:outerShdw blurRad="38100" dist="38100" dir="2700000" algn="tl">
                    <a:srgbClr val="000000">
                      <a:alpha val="43137"/>
                    </a:srgbClr>
                  </a:outerShdw>
                </a:effectLst>
              </a:rPr>
            </a:br>
            <a:r>
              <a:rPr lang="ru-RU" sz="2800" b="1" dirty="0">
                <a:effectLst>
                  <a:outerShdw blurRad="38100" dist="38100" dir="2700000" algn="tl">
                    <a:srgbClr val="000000">
                      <a:alpha val="43137"/>
                    </a:srgbClr>
                  </a:outerShdw>
                </a:effectLst>
              </a:rPr>
              <a:t/>
            </a:r>
            <a:br>
              <a:rPr lang="ru-RU" sz="2800" b="1" dirty="0">
                <a:effectLst>
                  <a:outerShdw blurRad="38100" dist="38100" dir="2700000" algn="tl">
                    <a:srgbClr val="000000">
                      <a:alpha val="43137"/>
                    </a:srgbClr>
                  </a:outerShdw>
                </a:effectLst>
              </a:rPr>
            </a:br>
            <a:r>
              <a:rPr lang="ru-RU" sz="2800" b="1" dirty="0">
                <a:effectLst>
                  <a:outerShdw blurRad="38100" dist="38100" dir="2700000" algn="tl">
                    <a:srgbClr val="000000">
                      <a:alpha val="43137"/>
                    </a:srgbClr>
                  </a:outerShdw>
                </a:effectLst>
              </a:rPr>
              <a:t/>
            </a:r>
            <a:br>
              <a:rPr lang="ru-RU" sz="2800" b="1" dirty="0">
                <a:effectLst>
                  <a:outerShdw blurRad="38100" dist="38100" dir="2700000" algn="tl">
                    <a:srgbClr val="000000">
                      <a:alpha val="43137"/>
                    </a:srgbClr>
                  </a:outerShdw>
                </a:effectLst>
              </a:rPr>
            </a:br>
            <a:r>
              <a:rPr lang="ru-RU" sz="2800" b="1" dirty="0">
                <a:effectLst>
                  <a:outerShdw blurRad="38100" dist="38100" dir="2700000" algn="tl">
                    <a:srgbClr val="000000">
                      <a:alpha val="43137"/>
                    </a:srgbClr>
                  </a:outerShdw>
                </a:effectLst>
              </a:rPr>
              <a:t/>
            </a:r>
            <a:br>
              <a:rPr lang="ru-RU" sz="2800" b="1" dirty="0">
                <a:effectLst>
                  <a:outerShdw blurRad="38100" dist="38100" dir="2700000" algn="tl">
                    <a:srgbClr val="000000">
                      <a:alpha val="43137"/>
                    </a:srgbClr>
                  </a:outerShdw>
                </a:effectLst>
              </a:rPr>
            </a:br>
            <a:r>
              <a:rPr lang="ru-RU" sz="2800" b="1" dirty="0">
                <a:effectLst>
                  <a:outerShdw blurRad="38100" dist="38100" dir="2700000" algn="tl">
                    <a:srgbClr val="000000">
                      <a:alpha val="43137"/>
                    </a:srgbClr>
                  </a:outerShdw>
                </a:effectLst>
              </a:rPr>
              <a:t/>
            </a:r>
            <a:br>
              <a:rPr lang="ru-RU" sz="2800" b="1" dirty="0">
                <a:effectLst>
                  <a:outerShdw blurRad="38100" dist="38100" dir="2700000" algn="tl">
                    <a:srgbClr val="000000">
                      <a:alpha val="43137"/>
                    </a:srgbClr>
                  </a:outerShdw>
                </a:effectLst>
              </a:rPr>
            </a:br>
            <a:r>
              <a:rPr lang="ru-RU" sz="2800" b="1" dirty="0">
                <a:effectLst>
                  <a:outerShdw blurRad="38100" dist="38100" dir="2700000" algn="tl">
                    <a:srgbClr val="000000">
                      <a:alpha val="43137"/>
                    </a:srgbClr>
                  </a:outerShdw>
                </a:effectLst>
              </a:rPr>
              <a:t/>
            </a:r>
            <a:br>
              <a:rPr lang="ru-RU" sz="2800" b="1" dirty="0">
                <a:effectLst>
                  <a:outerShdw blurRad="38100" dist="38100" dir="2700000" algn="tl">
                    <a:srgbClr val="000000">
                      <a:alpha val="43137"/>
                    </a:srgbClr>
                  </a:outerShdw>
                </a:effectLst>
              </a:rPr>
            </a:br>
            <a:r>
              <a:rPr lang="ru-RU" sz="2800" b="1" dirty="0">
                <a:effectLst>
                  <a:outerShdw blurRad="38100" dist="38100" dir="2700000" algn="tl">
                    <a:srgbClr val="000000">
                      <a:alpha val="43137"/>
                    </a:srgbClr>
                  </a:outerShdw>
                </a:effectLst>
              </a:rPr>
              <a:t/>
            </a:r>
            <a:br>
              <a:rPr lang="ru-RU" sz="2800" b="1" dirty="0">
                <a:effectLst>
                  <a:outerShdw blurRad="38100" dist="38100" dir="2700000" algn="tl">
                    <a:srgbClr val="000000">
                      <a:alpha val="43137"/>
                    </a:srgbClr>
                  </a:outerShdw>
                </a:effectLst>
              </a:rPr>
            </a:br>
            <a:r>
              <a:rPr lang="ru-RU" sz="2800" b="1" dirty="0">
                <a:effectLst>
                  <a:outerShdw blurRad="38100" dist="38100" dir="2700000" algn="tl">
                    <a:srgbClr val="000000">
                      <a:alpha val="43137"/>
                    </a:srgbClr>
                  </a:outerShdw>
                </a:effectLst>
              </a:rPr>
              <a:t/>
            </a:r>
            <a:br>
              <a:rPr lang="ru-RU" sz="2800" b="1" dirty="0">
                <a:effectLst>
                  <a:outerShdw blurRad="38100" dist="38100" dir="2700000" algn="tl">
                    <a:srgbClr val="000000">
                      <a:alpha val="43137"/>
                    </a:srgbClr>
                  </a:outerShdw>
                </a:effectLst>
              </a:rPr>
            </a:br>
            <a:r>
              <a:rPr lang="ru-RU" sz="2800" b="1" dirty="0">
                <a:effectLst>
                  <a:outerShdw blurRad="38100" dist="38100" dir="2700000" algn="tl">
                    <a:srgbClr val="000000">
                      <a:alpha val="43137"/>
                    </a:srgbClr>
                  </a:outerShdw>
                </a:effectLst>
              </a:rPr>
              <a:t/>
            </a:r>
            <a:br>
              <a:rPr lang="ru-RU" sz="2800" b="1" dirty="0">
                <a:effectLst>
                  <a:outerShdw blurRad="38100" dist="38100" dir="2700000" algn="tl">
                    <a:srgbClr val="000000">
                      <a:alpha val="43137"/>
                    </a:srgbClr>
                  </a:outerShdw>
                </a:effectLst>
              </a:rPr>
            </a:br>
            <a:r>
              <a:rPr lang="ru-RU" sz="2800" b="1" dirty="0">
                <a:effectLst>
                  <a:outerShdw blurRad="38100" dist="38100" dir="2700000" algn="tl">
                    <a:srgbClr val="000000">
                      <a:alpha val="43137"/>
                    </a:srgbClr>
                  </a:outerShdw>
                </a:effectLst>
              </a:rPr>
              <a:t/>
            </a:r>
            <a:br>
              <a:rPr lang="ru-RU" sz="2800" b="1" dirty="0">
                <a:effectLst>
                  <a:outerShdw blurRad="38100" dist="38100" dir="2700000" algn="tl">
                    <a:srgbClr val="000000">
                      <a:alpha val="43137"/>
                    </a:srgbClr>
                  </a:outerShdw>
                </a:effectLst>
              </a:rPr>
            </a:br>
            <a:r>
              <a:rPr lang="ru-RU" sz="2800" b="1" dirty="0">
                <a:effectLst>
                  <a:outerShdw blurRad="38100" dist="38100" dir="2700000" algn="tl">
                    <a:srgbClr val="000000">
                      <a:alpha val="43137"/>
                    </a:srgbClr>
                  </a:outerShdw>
                </a:effectLst>
              </a:rPr>
              <a:t/>
            </a:r>
            <a:br>
              <a:rPr lang="ru-RU" sz="2800" b="1" dirty="0">
                <a:effectLst>
                  <a:outerShdw blurRad="38100" dist="38100" dir="2700000" algn="tl">
                    <a:srgbClr val="000000">
                      <a:alpha val="43137"/>
                    </a:srgbClr>
                  </a:outerShdw>
                </a:effectLst>
              </a:rPr>
            </a:br>
            <a:r>
              <a:rPr lang="ru-RU" sz="2800" b="1" dirty="0">
                <a:effectLst>
                  <a:outerShdw blurRad="38100" dist="38100" dir="2700000" algn="tl">
                    <a:srgbClr val="000000">
                      <a:alpha val="43137"/>
                    </a:srgbClr>
                  </a:outerShdw>
                </a:effectLst>
              </a:rPr>
              <a:t/>
            </a:r>
            <a:br>
              <a:rPr lang="ru-RU" sz="2800" b="1" dirty="0">
                <a:effectLst>
                  <a:outerShdw blurRad="38100" dist="38100" dir="2700000" algn="tl">
                    <a:srgbClr val="000000">
                      <a:alpha val="43137"/>
                    </a:srgbClr>
                  </a:outerShdw>
                </a:effectLst>
              </a:rPr>
            </a:br>
            <a:r>
              <a:rPr lang="ru-RU" sz="2800" b="1" dirty="0">
                <a:effectLst>
                  <a:outerShdw blurRad="38100" dist="38100" dir="2700000" algn="tl">
                    <a:srgbClr val="000000">
                      <a:alpha val="43137"/>
                    </a:srgbClr>
                  </a:outerShdw>
                </a:effectLst>
              </a:rPr>
              <a:t/>
            </a:r>
            <a:br>
              <a:rPr lang="ru-RU" sz="2800" b="1" dirty="0">
                <a:effectLst>
                  <a:outerShdw blurRad="38100" dist="38100" dir="2700000" algn="tl">
                    <a:srgbClr val="000000">
                      <a:alpha val="43137"/>
                    </a:srgbClr>
                  </a:outerShdw>
                </a:effectLst>
              </a:rPr>
            </a:br>
            <a:r>
              <a:rPr lang="ru-RU" sz="2800" b="1" dirty="0">
                <a:effectLst>
                  <a:outerShdw blurRad="38100" dist="38100" dir="2700000" algn="tl">
                    <a:srgbClr val="000000">
                      <a:alpha val="43137"/>
                    </a:srgbClr>
                  </a:outerShdw>
                </a:effectLst>
              </a:rPr>
              <a:t/>
            </a:r>
            <a:br>
              <a:rPr lang="ru-RU" sz="2800" b="1" dirty="0">
                <a:effectLst>
                  <a:outerShdw blurRad="38100" dist="38100" dir="2700000" algn="tl">
                    <a:srgbClr val="000000">
                      <a:alpha val="43137"/>
                    </a:srgbClr>
                  </a:outerShdw>
                </a:effectLst>
              </a:rPr>
            </a:br>
            <a:r>
              <a:rPr lang="ru-RU" sz="2800" b="1" dirty="0">
                <a:effectLst>
                  <a:outerShdw blurRad="38100" dist="38100" dir="2700000" algn="tl">
                    <a:srgbClr val="000000">
                      <a:alpha val="43137"/>
                    </a:srgbClr>
                  </a:outerShdw>
                </a:effectLst>
              </a:rPr>
              <a:t/>
            </a:r>
            <a:br>
              <a:rPr lang="ru-RU" sz="2800" b="1" dirty="0">
                <a:effectLst>
                  <a:outerShdw blurRad="38100" dist="38100" dir="2700000" algn="tl">
                    <a:srgbClr val="000000">
                      <a:alpha val="43137"/>
                    </a:srgbClr>
                  </a:outerShdw>
                </a:effectLst>
              </a:rPr>
            </a:br>
            <a:r>
              <a:rPr lang="ru-RU" sz="2800" b="1" dirty="0">
                <a:effectLst>
                  <a:outerShdw blurRad="38100" dist="38100" dir="2700000" algn="tl">
                    <a:srgbClr val="000000">
                      <a:alpha val="43137"/>
                    </a:srgbClr>
                  </a:outerShdw>
                </a:effectLst>
              </a:rPr>
              <a:t/>
            </a:r>
            <a:br>
              <a:rPr lang="ru-RU" sz="2800" b="1" dirty="0">
                <a:effectLst>
                  <a:outerShdw blurRad="38100" dist="38100" dir="2700000" algn="tl">
                    <a:srgbClr val="000000">
                      <a:alpha val="43137"/>
                    </a:srgbClr>
                  </a:outerShdw>
                </a:effectLst>
              </a:rPr>
            </a:br>
            <a:r>
              <a:rPr lang="ru-RU" sz="2800" b="1" dirty="0">
                <a:effectLst>
                  <a:outerShdw blurRad="38100" dist="38100" dir="2700000" algn="tl">
                    <a:srgbClr val="000000">
                      <a:alpha val="43137"/>
                    </a:srgbClr>
                  </a:outerShdw>
                </a:effectLst>
              </a:rPr>
              <a:t/>
            </a:r>
            <a:br>
              <a:rPr lang="ru-RU" sz="2800" b="1" dirty="0">
                <a:effectLst>
                  <a:outerShdw blurRad="38100" dist="38100" dir="2700000" algn="tl">
                    <a:srgbClr val="000000">
                      <a:alpha val="43137"/>
                    </a:srgbClr>
                  </a:outerShdw>
                </a:effectLst>
              </a:rPr>
            </a:br>
            <a:r>
              <a:rPr lang="ru-RU" sz="2800" b="1" dirty="0">
                <a:effectLst>
                  <a:outerShdw blurRad="38100" dist="38100" dir="2700000" algn="tl">
                    <a:srgbClr val="000000">
                      <a:alpha val="43137"/>
                    </a:srgbClr>
                  </a:outerShdw>
                </a:effectLst>
              </a:rPr>
              <a:t/>
            </a:r>
            <a:br>
              <a:rPr lang="ru-RU" sz="2800" b="1" dirty="0">
                <a:effectLst>
                  <a:outerShdw blurRad="38100" dist="38100" dir="2700000" algn="tl">
                    <a:srgbClr val="000000">
                      <a:alpha val="43137"/>
                    </a:srgbClr>
                  </a:outerShdw>
                </a:effectLst>
              </a:rPr>
            </a:br>
            <a:r>
              <a:rPr lang="ru-RU" sz="2800" b="1" dirty="0">
                <a:effectLst>
                  <a:outerShdw blurRad="38100" dist="38100" dir="2700000" algn="tl">
                    <a:srgbClr val="000000">
                      <a:alpha val="43137"/>
                    </a:srgbClr>
                  </a:outerShdw>
                </a:effectLst>
              </a:rPr>
              <a:t/>
            </a:r>
            <a:br>
              <a:rPr lang="ru-RU" sz="2800" b="1" dirty="0">
                <a:effectLst>
                  <a:outerShdw blurRad="38100" dist="38100" dir="2700000" algn="tl">
                    <a:srgbClr val="000000">
                      <a:alpha val="43137"/>
                    </a:srgbClr>
                  </a:outerShdw>
                </a:effectLst>
              </a:rPr>
            </a:br>
            <a:r>
              <a:rPr lang="ru-RU" sz="2800" b="1" dirty="0">
                <a:effectLst>
                  <a:outerShdw blurRad="38100" dist="38100" dir="2700000" algn="tl">
                    <a:srgbClr val="000000">
                      <a:alpha val="43137"/>
                    </a:srgbClr>
                  </a:outerShdw>
                </a:effectLst>
              </a:rPr>
              <a:t/>
            </a:r>
            <a:br>
              <a:rPr lang="ru-RU" sz="2800" b="1" dirty="0">
                <a:effectLst>
                  <a:outerShdw blurRad="38100" dist="38100" dir="2700000" algn="tl">
                    <a:srgbClr val="000000">
                      <a:alpha val="43137"/>
                    </a:srgbClr>
                  </a:outerShdw>
                </a:effectLst>
              </a:rPr>
            </a:br>
            <a:r>
              <a:rPr lang="ru-RU" sz="2800" b="1" dirty="0">
                <a:effectLst>
                  <a:outerShdw blurRad="38100" dist="38100" dir="2700000" algn="tl">
                    <a:srgbClr val="000000">
                      <a:alpha val="43137"/>
                    </a:srgbClr>
                  </a:outerShdw>
                </a:effectLst>
              </a:rPr>
              <a:t/>
            </a:r>
            <a:br>
              <a:rPr lang="ru-RU" sz="2800" b="1" dirty="0">
                <a:effectLst>
                  <a:outerShdw blurRad="38100" dist="38100" dir="2700000" algn="tl">
                    <a:srgbClr val="000000">
                      <a:alpha val="43137"/>
                    </a:srgbClr>
                  </a:outerShdw>
                </a:effectLst>
              </a:rPr>
            </a:br>
            <a:r>
              <a:rPr lang="ru-RU" sz="2800" b="1" dirty="0">
                <a:effectLst>
                  <a:outerShdw blurRad="38100" dist="38100" dir="2700000" algn="tl">
                    <a:srgbClr val="000000">
                      <a:alpha val="43137"/>
                    </a:srgbClr>
                  </a:outerShdw>
                </a:effectLst>
              </a:rPr>
              <a:t/>
            </a:r>
            <a:br>
              <a:rPr lang="ru-RU" sz="2800" b="1" dirty="0">
                <a:effectLst>
                  <a:outerShdw blurRad="38100" dist="38100" dir="2700000" algn="tl">
                    <a:srgbClr val="000000">
                      <a:alpha val="43137"/>
                    </a:srgbClr>
                  </a:outerShdw>
                </a:effectLst>
              </a:rPr>
            </a:br>
            <a:r>
              <a:rPr lang="ru-RU" sz="2800" b="1" dirty="0">
                <a:effectLst>
                  <a:outerShdw blurRad="38100" dist="38100" dir="2700000" algn="tl">
                    <a:srgbClr val="000000">
                      <a:alpha val="43137"/>
                    </a:srgbClr>
                  </a:outerShdw>
                </a:effectLst>
              </a:rPr>
              <a:t/>
            </a:r>
            <a:br>
              <a:rPr lang="ru-RU" sz="2800" b="1" dirty="0">
                <a:effectLst>
                  <a:outerShdw blurRad="38100" dist="38100" dir="2700000" algn="tl">
                    <a:srgbClr val="000000">
                      <a:alpha val="43137"/>
                    </a:srgbClr>
                  </a:outerShdw>
                </a:effectLst>
              </a:rPr>
            </a:br>
            <a:r>
              <a:rPr lang="ru-RU" sz="2800" b="1" dirty="0">
                <a:effectLst>
                  <a:outerShdw blurRad="38100" dist="38100" dir="2700000" algn="tl">
                    <a:srgbClr val="000000">
                      <a:alpha val="43137"/>
                    </a:srgbClr>
                  </a:outerShdw>
                </a:effectLst>
              </a:rPr>
              <a:t/>
            </a:r>
            <a:br>
              <a:rPr lang="ru-RU" sz="2800" b="1" dirty="0">
                <a:effectLst>
                  <a:outerShdw blurRad="38100" dist="38100" dir="2700000" algn="tl">
                    <a:srgbClr val="000000">
                      <a:alpha val="43137"/>
                    </a:srgbClr>
                  </a:outerShdw>
                </a:effectLst>
              </a:rPr>
            </a:br>
            <a:r>
              <a:rPr lang="ru-RU" sz="2800" b="1" dirty="0">
                <a:effectLst>
                  <a:outerShdw blurRad="38100" dist="38100" dir="2700000" algn="tl">
                    <a:srgbClr val="000000">
                      <a:alpha val="43137"/>
                    </a:srgbClr>
                  </a:outerShdw>
                </a:effectLst>
              </a:rPr>
              <a:t/>
            </a:r>
            <a:br>
              <a:rPr lang="ru-RU" sz="2800" b="1" dirty="0">
                <a:effectLst>
                  <a:outerShdw blurRad="38100" dist="38100" dir="2700000" algn="tl">
                    <a:srgbClr val="000000">
                      <a:alpha val="43137"/>
                    </a:srgbClr>
                  </a:outerShdw>
                </a:effectLst>
              </a:rPr>
            </a:br>
            <a:r>
              <a:rPr lang="ru-RU" sz="2800" b="1" dirty="0">
                <a:effectLst>
                  <a:outerShdw blurRad="38100" dist="38100" dir="2700000" algn="tl">
                    <a:srgbClr val="000000">
                      <a:alpha val="43137"/>
                    </a:srgbClr>
                  </a:outerShdw>
                </a:effectLst>
              </a:rPr>
              <a:t/>
            </a:r>
            <a:br>
              <a:rPr lang="ru-RU" sz="2800" b="1" dirty="0">
                <a:effectLst>
                  <a:outerShdw blurRad="38100" dist="38100" dir="2700000" algn="tl">
                    <a:srgbClr val="000000">
                      <a:alpha val="43137"/>
                    </a:srgbClr>
                  </a:outerShdw>
                </a:effectLst>
              </a:rPr>
            </a:br>
            <a:r>
              <a:rPr lang="ru-RU" sz="2800" b="1" dirty="0">
                <a:effectLst>
                  <a:outerShdw blurRad="38100" dist="38100" dir="2700000" algn="tl">
                    <a:srgbClr val="000000">
                      <a:alpha val="43137"/>
                    </a:srgbClr>
                  </a:outerShdw>
                </a:effectLst>
              </a:rPr>
              <a:t/>
            </a:r>
            <a:br>
              <a:rPr lang="ru-RU" sz="2800" b="1" dirty="0">
                <a:effectLst>
                  <a:outerShdw blurRad="38100" dist="38100" dir="2700000" algn="tl">
                    <a:srgbClr val="000000">
                      <a:alpha val="43137"/>
                    </a:srgbClr>
                  </a:outerShdw>
                </a:effectLst>
              </a:rPr>
            </a:br>
            <a:r>
              <a:rPr lang="ru-RU" sz="2800" b="1" dirty="0">
                <a:effectLst>
                  <a:outerShdw blurRad="38100" dist="38100" dir="2700000" algn="tl">
                    <a:srgbClr val="000000">
                      <a:alpha val="43137"/>
                    </a:srgbClr>
                  </a:outerShdw>
                </a:effectLst>
              </a:rPr>
              <a:t/>
            </a:r>
            <a:br>
              <a:rPr lang="ru-RU" sz="2800" b="1" dirty="0">
                <a:effectLst>
                  <a:outerShdw blurRad="38100" dist="38100" dir="2700000" algn="tl">
                    <a:srgbClr val="000000">
                      <a:alpha val="43137"/>
                    </a:srgbClr>
                  </a:outerShdw>
                </a:effectLst>
              </a:rPr>
            </a:br>
            <a:r>
              <a:rPr lang="ru-RU" sz="2800" b="1" dirty="0">
                <a:effectLst>
                  <a:outerShdw blurRad="38100" dist="38100" dir="2700000" algn="tl">
                    <a:srgbClr val="000000">
                      <a:alpha val="43137"/>
                    </a:srgbClr>
                  </a:outerShdw>
                </a:effectLst>
              </a:rPr>
              <a:t/>
            </a:r>
            <a:br>
              <a:rPr lang="ru-RU" sz="2800" b="1" dirty="0">
                <a:effectLst>
                  <a:outerShdw blurRad="38100" dist="38100" dir="2700000" algn="tl">
                    <a:srgbClr val="000000">
                      <a:alpha val="43137"/>
                    </a:srgbClr>
                  </a:outerShdw>
                </a:effectLst>
              </a:rPr>
            </a:br>
            <a:r>
              <a:rPr lang="ru-RU" sz="2800" b="1" dirty="0">
                <a:effectLst>
                  <a:outerShdw blurRad="38100" dist="38100" dir="2700000" algn="tl">
                    <a:srgbClr val="000000">
                      <a:alpha val="43137"/>
                    </a:srgbClr>
                  </a:outerShdw>
                </a:effectLst>
              </a:rPr>
              <a:t/>
            </a:r>
            <a:br>
              <a:rPr lang="ru-RU" sz="2800" b="1" dirty="0">
                <a:effectLst>
                  <a:outerShdw blurRad="38100" dist="38100" dir="2700000" algn="tl">
                    <a:srgbClr val="000000">
                      <a:alpha val="43137"/>
                    </a:srgbClr>
                  </a:outerShdw>
                </a:effectLst>
              </a:rPr>
            </a:br>
            <a:r>
              <a:rPr lang="ru-RU" sz="2800" b="1" dirty="0">
                <a:effectLst>
                  <a:outerShdw blurRad="38100" dist="38100" dir="2700000" algn="tl">
                    <a:srgbClr val="000000">
                      <a:alpha val="43137"/>
                    </a:srgbClr>
                  </a:outerShdw>
                </a:effectLst>
              </a:rPr>
              <a:t/>
            </a:r>
            <a:br>
              <a:rPr lang="ru-RU" sz="2800" b="1" dirty="0">
                <a:effectLst>
                  <a:outerShdw blurRad="38100" dist="38100" dir="2700000" algn="tl">
                    <a:srgbClr val="000000">
                      <a:alpha val="43137"/>
                    </a:srgbClr>
                  </a:outerShdw>
                </a:effectLst>
              </a:rPr>
            </a:br>
            <a:r>
              <a:rPr lang="ru-RU" sz="2800" b="1" dirty="0">
                <a:effectLst>
                  <a:outerShdw blurRad="38100" dist="38100" dir="2700000" algn="tl">
                    <a:srgbClr val="000000">
                      <a:alpha val="43137"/>
                    </a:srgbClr>
                  </a:outerShdw>
                </a:effectLst>
              </a:rPr>
              <a:t/>
            </a:r>
            <a:br>
              <a:rPr lang="ru-RU" sz="2800" b="1" dirty="0">
                <a:effectLst>
                  <a:outerShdw blurRad="38100" dist="38100" dir="2700000" algn="tl">
                    <a:srgbClr val="000000">
                      <a:alpha val="43137"/>
                    </a:srgbClr>
                  </a:outerShdw>
                </a:effectLst>
              </a:rPr>
            </a:br>
            <a:r>
              <a:rPr lang="ru-RU" sz="2800" b="1" dirty="0">
                <a:effectLst>
                  <a:outerShdw blurRad="38100" dist="38100" dir="2700000" algn="tl">
                    <a:srgbClr val="000000">
                      <a:alpha val="43137"/>
                    </a:srgbClr>
                  </a:outerShdw>
                </a:effectLst>
              </a:rPr>
              <a:t/>
            </a:r>
            <a:br>
              <a:rPr lang="ru-RU" sz="2800" b="1" dirty="0">
                <a:effectLst>
                  <a:outerShdw blurRad="38100" dist="38100" dir="2700000" algn="tl">
                    <a:srgbClr val="000000">
                      <a:alpha val="43137"/>
                    </a:srgbClr>
                  </a:outerShdw>
                </a:effectLst>
              </a:rPr>
            </a:br>
            <a:r>
              <a:rPr lang="ru-RU" sz="2800" b="1" dirty="0">
                <a:effectLst>
                  <a:outerShdw blurRad="38100" dist="38100" dir="2700000" algn="tl">
                    <a:srgbClr val="000000">
                      <a:alpha val="43137"/>
                    </a:srgbClr>
                  </a:outerShdw>
                </a:effectLst>
              </a:rPr>
              <a:t/>
            </a:r>
            <a:br>
              <a:rPr lang="ru-RU" sz="2800" b="1" dirty="0">
                <a:effectLst>
                  <a:outerShdw blurRad="38100" dist="38100" dir="2700000" algn="tl">
                    <a:srgbClr val="000000">
                      <a:alpha val="43137"/>
                    </a:srgbClr>
                  </a:outerShdw>
                </a:effectLst>
              </a:rPr>
            </a:br>
            <a:r>
              <a:rPr lang="ru-RU" sz="2800" b="1" dirty="0">
                <a:effectLst>
                  <a:outerShdw blurRad="38100" dist="38100" dir="2700000" algn="tl">
                    <a:srgbClr val="000000">
                      <a:alpha val="43137"/>
                    </a:srgbClr>
                  </a:outerShdw>
                </a:effectLst>
              </a:rPr>
              <a:t/>
            </a:r>
            <a:br>
              <a:rPr lang="ru-RU" sz="2800" b="1" dirty="0">
                <a:effectLst>
                  <a:outerShdw blurRad="38100" dist="38100" dir="2700000" algn="tl">
                    <a:srgbClr val="000000">
                      <a:alpha val="43137"/>
                    </a:srgbClr>
                  </a:outerShdw>
                </a:effectLst>
              </a:rPr>
            </a:br>
            <a:r>
              <a:rPr lang="ru-RU" sz="2800" b="1" dirty="0">
                <a:effectLst>
                  <a:outerShdw blurRad="38100" dist="38100" dir="2700000" algn="tl">
                    <a:srgbClr val="000000">
                      <a:alpha val="43137"/>
                    </a:srgbClr>
                  </a:outerShdw>
                </a:effectLst>
              </a:rPr>
              <a:t/>
            </a:r>
            <a:br>
              <a:rPr lang="ru-RU" sz="2800" b="1" dirty="0">
                <a:effectLst>
                  <a:outerShdw blurRad="38100" dist="38100" dir="2700000" algn="tl">
                    <a:srgbClr val="000000">
                      <a:alpha val="43137"/>
                    </a:srgbClr>
                  </a:outerShdw>
                </a:effectLst>
              </a:rPr>
            </a:br>
            <a:r>
              <a:rPr lang="ru-RU" sz="2800" b="1" dirty="0">
                <a:effectLst>
                  <a:outerShdw blurRad="38100" dist="38100" dir="2700000" algn="tl">
                    <a:srgbClr val="000000">
                      <a:alpha val="43137"/>
                    </a:srgbClr>
                  </a:outerShdw>
                </a:effectLst>
              </a:rPr>
              <a:t/>
            </a:r>
            <a:br>
              <a:rPr lang="ru-RU" sz="2800" b="1" dirty="0">
                <a:effectLst>
                  <a:outerShdw blurRad="38100" dist="38100" dir="2700000" algn="tl">
                    <a:srgbClr val="000000">
                      <a:alpha val="43137"/>
                    </a:srgbClr>
                  </a:outerShdw>
                </a:effectLst>
              </a:rPr>
            </a:br>
            <a:r>
              <a:rPr lang="ru-RU" sz="2800" b="1" dirty="0">
                <a:effectLst>
                  <a:outerShdw blurRad="38100" dist="38100" dir="2700000" algn="tl">
                    <a:srgbClr val="000000">
                      <a:alpha val="43137"/>
                    </a:srgbClr>
                  </a:outerShdw>
                </a:effectLst>
              </a:rPr>
              <a:t/>
            </a:r>
            <a:br>
              <a:rPr lang="ru-RU" sz="2800" b="1" dirty="0">
                <a:effectLst>
                  <a:outerShdw blurRad="38100" dist="38100" dir="2700000" algn="tl">
                    <a:srgbClr val="000000">
                      <a:alpha val="43137"/>
                    </a:srgbClr>
                  </a:outerShdw>
                </a:effectLst>
              </a:rPr>
            </a:br>
            <a:r>
              <a:rPr lang="ru-RU" sz="2800" b="1" dirty="0">
                <a:effectLst>
                  <a:outerShdw blurRad="38100" dist="38100" dir="2700000" algn="tl">
                    <a:srgbClr val="000000">
                      <a:alpha val="43137"/>
                    </a:srgbClr>
                  </a:outerShdw>
                </a:effectLst>
              </a:rPr>
              <a:t/>
            </a:r>
            <a:br>
              <a:rPr lang="ru-RU" sz="2800" b="1" dirty="0">
                <a:effectLst>
                  <a:outerShdw blurRad="38100" dist="38100" dir="2700000" algn="tl">
                    <a:srgbClr val="000000">
                      <a:alpha val="43137"/>
                    </a:srgbClr>
                  </a:outerShdw>
                </a:effectLst>
              </a:rPr>
            </a:br>
            <a:r>
              <a:rPr lang="ru-RU" sz="2800" b="1" dirty="0">
                <a:effectLst>
                  <a:outerShdw blurRad="38100" dist="38100" dir="2700000" algn="tl">
                    <a:srgbClr val="000000">
                      <a:alpha val="43137"/>
                    </a:srgbClr>
                  </a:outerShdw>
                </a:effectLst>
              </a:rPr>
              <a:t/>
            </a:r>
            <a:br>
              <a:rPr lang="ru-RU" sz="2800" b="1" dirty="0">
                <a:effectLst>
                  <a:outerShdw blurRad="38100" dist="38100" dir="2700000" algn="tl">
                    <a:srgbClr val="000000">
                      <a:alpha val="43137"/>
                    </a:srgbClr>
                  </a:outerShdw>
                </a:effectLst>
              </a:rPr>
            </a:br>
            <a:r>
              <a:rPr lang="ru-RU" sz="2800" b="1" dirty="0">
                <a:effectLst>
                  <a:outerShdw blurRad="38100" dist="38100" dir="2700000" algn="tl">
                    <a:srgbClr val="000000">
                      <a:alpha val="43137"/>
                    </a:srgbClr>
                  </a:outerShdw>
                </a:effectLst>
              </a:rPr>
              <a:t/>
            </a:r>
            <a:br>
              <a:rPr lang="ru-RU" sz="2800" b="1" dirty="0">
                <a:effectLst>
                  <a:outerShdw blurRad="38100" dist="38100" dir="2700000" algn="tl">
                    <a:srgbClr val="000000">
                      <a:alpha val="43137"/>
                    </a:srgbClr>
                  </a:outerShdw>
                </a:effectLst>
              </a:rPr>
            </a:br>
            <a:r>
              <a:rPr lang="ru-RU" sz="2800" b="1" dirty="0">
                <a:effectLst>
                  <a:outerShdw blurRad="38100" dist="38100" dir="2700000" algn="tl">
                    <a:srgbClr val="000000">
                      <a:alpha val="43137"/>
                    </a:srgbClr>
                  </a:outerShdw>
                </a:effectLst>
              </a:rPr>
              <a:t/>
            </a:r>
            <a:br>
              <a:rPr lang="ru-RU" sz="2800" b="1" dirty="0">
                <a:effectLst>
                  <a:outerShdw blurRad="38100" dist="38100" dir="2700000" algn="tl">
                    <a:srgbClr val="000000">
                      <a:alpha val="43137"/>
                    </a:srgbClr>
                  </a:outerShdw>
                </a:effectLst>
              </a:rPr>
            </a:br>
            <a:r>
              <a:rPr lang="ru-RU" sz="2800" b="1" dirty="0">
                <a:effectLst>
                  <a:outerShdw blurRad="38100" dist="38100" dir="2700000" algn="tl">
                    <a:srgbClr val="000000">
                      <a:alpha val="43137"/>
                    </a:srgbClr>
                  </a:outerShdw>
                </a:effectLst>
              </a:rPr>
              <a:t/>
            </a:r>
            <a:br>
              <a:rPr lang="ru-RU" sz="2800" b="1" dirty="0">
                <a:effectLst>
                  <a:outerShdw blurRad="38100" dist="38100" dir="2700000" algn="tl">
                    <a:srgbClr val="000000">
                      <a:alpha val="43137"/>
                    </a:srgbClr>
                  </a:outerShdw>
                </a:effectLst>
              </a:rPr>
            </a:br>
            <a:r>
              <a:rPr lang="ru-RU" sz="2800" b="1" dirty="0">
                <a:effectLst>
                  <a:outerShdw blurRad="38100" dist="38100" dir="2700000" algn="tl">
                    <a:srgbClr val="000000">
                      <a:alpha val="43137"/>
                    </a:srgbClr>
                  </a:outerShdw>
                </a:effectLst>
              </a:rPr>
              <a:t/>
            </a:r>
            <a:br>
              <a:rPr lang="ru-RU" sz="2800" b="1" dirty="0">
                <a:effectLst>
                  <a:outerShdw blurRad="38100" dist="38100" dir="2700000" algn="tl">
                    <a:srgbClr val="000000">
                      <a:alpha val="43137"/>
                    </a:srgbClr>
                  </a:outerShdw>
                </a:effectLst>
              </a:rPr>
            </a:br>
            <a:r>
              <a:rPr lang="ru-RU" sz="2800" b="1" dirty="0">
                <a:effectLst>
                  <a:outerShdw blurRad="38100" dist="38100" dir="2700000" algn="tl">
                    <a:srgbClr val="000000">
                      <a:alpha val="43137"/>
                    </a:srgbClr>
                  </a:outerShdw>
                </a:effectLst>
              </a:rPr>
              <a:t/>
            </a:r>
            <a:br>
              <a:rPr lang="ru-RU" sz="2800" b="1" dirty="0">
                <a:effectLst>
                  <a:outerShdw blurRad="38100" dist="38100" dir="2700000" algn="tl">
                    <a:srgbClr val="000000">
                      <a:alpha val="43137"/>
                    </a:srgbClr>
                  </a:outerShdw>
                </a:effectLst>
              </a:rPr>
            </a:br>
            <a:r>
              <a:rPr lang="ru-RU" sz="2800" b="1" dirty="0">
                <a:effectLst>
                  <a:outerShdw blurRad="38100" dist="38100" dir="2700000" algn="tl">
                    <a:srgbClr val="000000">
                      <a:alpha val="43137"/>
                    </a:srgbClr>
                  </a:outerShdw>
                </a:effectLst>
              </a:rPr>
              <a:t>                                                                              </a:t>
            </a:r>
            <a:br>
              <a:rPr lang="ru-RU" sz="2800" b="1" dirty="0">
                <a:effectLst>
                  <a:outerShdw blurRad="38100" dist="38100" dir="2700000" algn="tl">
                    <a:srgbClr val="000000">
                      <a:alpha val="43137"/>
                    </a:srgbClr>
                  </a:outerShdw>
                </a:effectLst>
              </a:rPr>
            </a:br>
            <a:r>
              <a:rPr lang="ru-RU" sz="2800" b="1" dirty="0">
                <a:effectLst>
                  <a:outerShdw blurRad="38100" dist="38100" dir="2700000" algn="tl">
                    <a:srgbClr val="000000">
                      <a:alpha val="43137"/>
                    </a:srgbClr>
                  </a:outerShdw>
                </a:effectLst>
              </a:rPr>
              <a:t>                                            </a:t>
            </a:r>
            <a:br>
              <a:rPr lang="ru-RU" sz="2800" b="1" dirty="0">
                <a:effectLst>
                  <a:outerShdw blurRad="38100" dist="38100" dir="2700000" algn="tl">
                    <a:srgbClr val="000000">
                      <a:alpha val="43137"/>
                    </a:srgbClr>
                  </a:outerShdw>
                </a:effectLst>
              </a:rPr>
            </a:br>
            <a:r>
              <a:rPr lang="ru-RU" sz="2800" b="1" dirty="0" smtClean="0">
                <a:effectLst>
                  <a:outerShdw blurRad="38100" dist="38100" dir="2700000" algn="tl">
                    <a:srgbClr val="000000">
                      <a:alpha val="43137"/>
                    </a:srgbClr>
                  </a:outerShdw>
                </a:effectLst>
              </a:rPr>
              <a:t/>
            </a:r>
            <a:br>
              <a:rPr lang="ru-RU" sz="2800" b="1" dirty="0" smtClean="0">
                <a:effectLst>
                  <a:outerShdw blurRad="38100" dist="38100" dir="2700000" algn="tl">
                    <a:srgbClr val="000000">
                      <a:alpha val="43137"/>
                    </a:srgbClr>
                  </a:outerShdw>
                </a:effectLst>
              </a:rPr>
            </a:br>
            <a:r>
              <a:rPr lang="ru-RU" sz="2800" b="1" dirty="0">
                <a:effectLst>
                  <a:outerShdw blurRad="38100" dist="38100" dir="2700000" algn="tl">
                    <a:srgbClr val="000000">
                      <a:alpha val="43137"/>
                    </a:srgbClr>
                  </a:outerShdw>
                </a:effectLst>
              </a:rPr>
              <a:t/>
            </a:r>
            <a:br>
              <a:rPr lang="ru-RU" sz="2800" b="1" dirty="0">
                <a:effectLst>
                  <a:outerShdw blurRad="38100" dist="38100" dir="2700000" algn="tl">
                    <a:srgbClr val="000000">
                      <a:alpha val="43137"/>
                    </a:srgbClr>
                  </a:outerShdw>
                </a:effectLst>
              </a:rPr>
            </a:br>
            <a:r>
              <a:rPr lang="ru-RU" sz="2800" b="1" dirty="0" smtClean="0">
                <a:effectLst>
                  <a:outerShdw blurRad="38100" dist="38100" dir="2700000" algn="tl">
                    <a:srgbClr val="000000">
                      <a:alpha val="43137"/>
                    </a:srgbClr>
                  </a:outerShdw>
                </a:effectLst>
              </a:rPr>
              <a:t/>
            </a:r>
            <a:br>
              <a:rPr lang="ru-RU" sz="2800" b="1" dirty="0" smtClean="0">
                <a:effectLst>
                  <a:outerShdw blurRad="38100" dist="38100" dir="2700000" algn="tl">
                    <a:srgbClr val="000000">
                      <a:alpha val="43137"/>
                    </a:srgbClr>
                  </a:outerShdw>
                </a:effectLst>
              </a:rPr>
            </a:br>
            <a:r>
              <a:rPr lang="ru-RU" sz="2800" b="1" dirty="0">
                <a:effectLst>
                  <a:outerShdw blurRad="38100" dist="38100" dir="2700000" algn="tl">
                    <a:srgbClr val="000000">
                      <a:alpha val="43137"/>
                    </a:srgbClr>
                  </a:outerShdw>
                </a:effectLst>
              </a:rPr>
              <a:t/>
            </a:r>
            <a:br>
              <a:rPr lang="ru-RU" sz="2800" b="1" dirty="0">
                <a:effectLst>
                  <a:outerShdw blurRad="38100" dist="38100" dir="2700000" algn="tl">
                    <a:srgbClr val="000000">
                      <a:alpha val="43137"/>
                    </a:srgbClr>
                  </a:outerShdw>
                </a:effectLst>
              </a:rPr>
            </a:br>
            <a:r>
              <a:rPr lang="ru-RU" sz="2800" b="1" dirty="0" smtClean="0">
                <a:effectLst>
                  <a:outerShdw blurRad="38100" dist="38100" dir="2700000" algn="tl">
                    <a:srgbClr val="000000">
                      <a:alpha val="43137"/>
                    </a:srgbClr>
                  </a:outerShdw>
                </a:effectLst>
              </a:rPr>
              <a:t/>
            </a:r>
            <a:br>
              <a:rPr lang="ru-RU" sz="2800" b="1" dirty="0" smtClean="0">
                <a:effectLst>
                  <a:outerShdw blurRad="38100" dist="38100" dir="2700000" algn="tl">
                    <a:srgbClr val="000000">
                      <a:alpha val="43137"/>
                    </a:srgbClr>
                  </a:outerShdw>
                </a:effectLst>
              </a:rPr>
            </a:br>
            <a:r>
              <a:rPr lang="ru-RU" sz="2800" b="1" dirty="0">
                <a:effectLst>
                  <a:outerShdw blurRad="38100" dist="38100" dir="2700000" algn="tl">
                    <a:srgbClr val="000000">
                      <a:alpha val="43137"/>
                    </a:srgbClr>
                  </a:outerShdw>
                </a:effectLst>
              </a:rPr>
              <a:t/>
            </a:r>
            <a:br>
              <a:rPr lang="ru-RU" sz="2800" b="1" dirty="0">
                <a:effectLst>
                  <a:outerShdw blurRad="38100" dist="38100" dir="2700000" algn="tl">
                    <a:srgbClr val="000000">
                      <a:alpha val="43137"/>
                    </a:srgbClr>
                  </a:outerShdw>
                </a:effectLst>
              </a:rPr>
            </a:br>
            <a:r>
              <a:rPr lang="ru-RU" sz="2600" b="1" dirty="0" smtClean="0">
                <a:effectLst>
                  <a:outerShdw blurRad="38100" dist="38100" dir="2700000" algn="tl">
                    <a:srgbClr val="000000">
                      <a:alpha val="43137"/>
                    </a:srgbClr>
                  </a:outerShdw>
                </a:effectLst>
              </a:rPr>
              <a:t>Структура </a:t>
            </a:r>
            <a:r>
              <a:rPr lang="ru-RU" sz="2600" b="1" dirty="0">
                <a:effectLst>
                  <a:outerShdw blurRad="38100" dist="38100" dir="2700000" algn="tl">
                    <a:srgbClr val="000000">
                      <a:alpha val="43137"/>
                    </a:srgbClr>
                  </a:outerShdw>
                </a:effectLst>
              </a:rPr>
              <a:t>доходов краевого бюджета в </a:t>
            </a:r>
            <a:br>
              <a:rPr lang="ru-RU" sz="2600" b="1" dirty="0">
                <a:effectLst>
                  <a:outerShdw blurRad="38100" dist="38100" dir="2700000" algn="tl">
                    <a:srgbClr val="000000">
                      <a:alpha val="43137"/>
                    </a:srgbClr>
                  </a:outerShdw>
                </a:effectLst>
              </a:rPr>
            </a:br>
            <a:r>
              <a:rPr lang="ru-RU" sz="2600" b="1" dirty="0" smtClean="0">
                <a:effectLst>
                  <a:outerShdw blurRad="38100" dist="38100" dir="2700000" algn="tl">
                    <a:srgbClr val="000000">
                      <a:alpha val="43137"/>
                    </a:srgbClr>
                  </a:outerShdw>
                </a:effectLst>
              </a:rPr>
              <a:t>2016-2019 годах</a:t>
            </a:r>
            <a:endParaRPr lang="ru-RU" sz="2800" b="1" dirty="0">
              <a:effectLst>
                <a:outerShdw blurRad="38100" dist="38100" dir="2700000" algn="tl">
                  <a:srgbClr val="000000">
                    <a:alpha val="43137"/>
                  </a:srgbClr>
                </a:outerShdw>
              </a:effectLst>
            </a:endParaRPr>
          </a:p>
        </p:txBody>
      </p:sp>
      <p:graphicFrame>
        <p:nvGraphicFramePr>
          <p:cNvPr id="7" name="Объект 6" title="млн. руб."/>
          <p:cNvGraphicFramePr>
            <a:graphicFrameLocks noGrp="1"/>
          </p:cNvGraphicFramePr>
          <p:nvPr>
            <p:ph idx="1"/>
            <p:extLst>
              <p:ext uri="{D42A27DB-BD31-4B8C-83A1-F6EECF244321}">
                <p14:modId xmlns:p14="http://schemas.microsoft.com/office/powerpoint/2010/main" val="4288617905"/>
              </p:ext>
            </p:extLst>
          </p:nvPr>
        </p:nvGraphicFramePr>
        <p:xfrm>
          <a:off x="1991544" y="1671782"/>
          <a:ext cx="8229600" cy="4709546"/>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8584299" y="1487116"/>
            <a:ext cx="1584176" cy="369332"/>
          </a:xfrm>
          <a:prstGeom prst="rect">
            <a:avLst/>
          </a:prstGeom>
          <a:noFill/>
        </p:spPr>
        <p:txBody>
          <a:bodyPr wrap="square" rtlCol="0">
            <a:spAutoFit/>
          </a:bodyPr>
          <a:lstStyle/>
          <a:p>
            <a:pPr algn="r"/>
            <a:r>
              <a:rPr lang="ru-RU" dirty="0"/>
              <a:t>млн. </a:t>
            </a:r>
            <a:r>
              <a:rPr lang="ru-RU" dirty="0" smtClean="0"/>
              <a:t>рублей</a:t>
            </a:r>
            <a:endParaRPr lang="ru-RU" dirty="0"/>
          </a:p>
        </p:txBody>
      </p:sp>
      <p:sp>
        <p:nvSpPr>
          <p:cNvPr id="9" name="TextBox 8"/>
          <p:cNvSpPr txBox="1"/>
          <p:nvPr/>
        </p:nvSpPr>
        <p:spPr>
          <a:xfrm>
            <a:off x="10612315" y="90097"/>
            <a:ext cx="1342034" cy="338554"/>
          </a:xfrm>
          <a:prstGeom prst="rect">
            <a:avLst/>
          </a:prstGeom>
          <a:noFill/>
        </p:spPr>
        <p:txBody>
          <a:bodyPr wrap="none" rtlCol="0">
            <a:spAutoFit/>
          </a:bodyPr>
          <a:lstStyle/>
          <a:p>
            <a:r>
              <a:rPr lang="ru-RU" sz="1600" b="1" i="1" dirty="0">
                <a:solidFill>
                  <a:schemeClr val="tx2">
                    <a:lumMod val="75000"/>
                  </a:schemeClr>
                </a:solidFill>
                <a:effectLst>
                  <a:outerShdw blurRad="38100" dist="38100" dir="2700000" algn="tl">
                    <a:srgbClr val="000000">
                      <a:alpha val="43137"/>
                    </a:srgbClr>
                  </a:outerShdw>
                </a:effectLst>
              </a:rPr>
              <a:t>  </a:t>
            </a:r>
            <a:r>
              <a:rPr lang="ru-RU" sz="1600" b="1" i="1" dirty="0" smtClean="0">
                <a:solidFill>
                  <a:schemeClr val="tx2">
                    <a:lumMod val="75000"/>
                  </a:schemeClr>
                </a:solidFill>
                <a:effectLst>
                  <a:outerShdw blurRad="38100" dist="38100" dir="2700000" algn="tl">
                    <a:srgbClr val="000000">
                      <a:alpha val="43137"/>
                    </a:srgbClr>
                  </a:outerShdw>
                </a:effectLst>
              </a:rPr>
              <a:t>13 СЛАЙД </a:t>
            </a:r>
            <a:endParaRPr lang="ru-RU" sz="1600" b="1" i="1" dirty="0">
              <a:solidFill>
                <a:schemeClr val="tx2">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697584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6846" y="646304"/>
            <a:ext cx="10972800" cy="876300"/>
          </a:xfrm>
        </p:spPr>
        <p:txBody>
          <a:bodyPr/>
          <a:lstStyle/>
          <a:p>
            <a:pPr>
              <a:lnSpc>
                <a:spcPct val="100000"/>
              </a:lnSpc>
            </a:pPr>
            <a:r>
              <a:rPr lang="ru-RU" sz="2600" b="1" dirty="0">
                <a:effectLst>
                  <a:outerShdw blurRad="38100" dist="38100" dir="2700000" algn="tl">
                    <a:srgbClr val="000000">
                      <a:alpha val="43137"/>
                    </a:srgbClr>
                  </a:outerShdw>
                </a:effectLst>
              </a:rPr>
              <a:t>Информация об объеме дотаций на выравнивание бюджетной обеспеченности бюджету Камчатского края с 2009 года</a:t>
            </a:r>
            <a:endParaRPr lang="ru-RU" sz="2600" dirty="0">
              <a:effectLst>
                <a:outerShdw blurRad="38100" dist="38100" dir="2700000" algn="tl">
                  <a:srgbClr val="000000">
                    <a:alpha val="43137"/>
                  </a:srgbClr>
                </a:outerShdw>
              </a:effectLst>
            </a:endParaRPr>
          </a:p>
        </p:txBody>
      </p:sp>
      <p:graphicFrame>
        <p:nvGraphicFramePr>
          <p:cNvPr id="5" name="Объект 4"/>
          <p:cNvGraphicFramePr>
            <a:graphicFrameLocks noGrp="1"/>
          </p:cNvGraphicFramePr>
          <p:nvPr>
            <p:ph idx="1"/>
            <p:extLst>
              <p:ext uri="{D42A27DB-BD31-4B8C-83A1-F6EECF244321}">
                <p14:modId xmlns:p14="http://schemas.microsoft.com/office/powerpoint/2010/main" val="108614362"/>
              </p:ext>
            </p:extLst>
          </p:nvPr>
        </p:nvGraphicFramePr>
        <p:xfrm>
          <a:off x="1283677" y="1837593"/>
          <a:ext cx="9305192" cy="4319016"/>
        </p:xfrm>
        <a:graphic>
          <a:graphicData uri="http://schemas.openxmlformats.org/drawingml/2006/table">
            <a:tbl>
              <a:tblPr firstRow="1" bandRow="1">
                <a:tableStyleId>{5C22544A-7EE6-4342-B048-85BDC9FD1C3A}</a:tableStyleId>
              </a:tblPr>
              <a:tblGrid>
                <a:gridCol w="2326298">
                  <a:extLst>
                    <a:ext uri="{9D8B030D-6E8A-4147-A177-3AD203B41FA5}">
                      <a16:colId xmlns:a16="http://schemas.microsoft.com/office/drawing/2014/main" val="4075872786"/>
                    </a:ext>
                  </a:extLst>
                </a:gridCol>
                <a:gridCol w="2326298">
                  <a:extLst>
                    <a:ext uri="{9D8B030D-6E8A-4147-A177-3AD203B41FA5}">
                      <a16:colId xmlns:a16="http://schemas.microsoft.com/office/drawing/2014/main" val="2631992924"/>
                    </a:ext>
                  </a:extLst>
                </a:gridCol>
                <a:gridCol w="2326298">
                  <a:extLst>
                    <a:ext uri="{9D8B030D-6E8A-4147-A177-3AD203B41FA5}">
                      <a16:colId xmlns:a16="http://schemas.microsoft.com/office/drawing/2014/main" val="2538839750"/>
                    </a:ext>
                  </a:extLst>
                </a:gridCol>
                <a:gridCol w="2326298">
                  <a:extLst>
                    <a:ext uri="{9D8B030D-6E8A-4147-A177-3AD203B41FA5}">
                      <a16:colId xmlns:a16="http://schemas.microsoft.com/office/drawing/2014/main" val="94443944"/>
                    </a:ext>
                  </a:extLst>
                </a:gridCol>
              </a:tblGrid>
              <a:tr h="962025">
                <a:tc>
                  <a:txBody>
                    <a:bodyPr/>
                    <a:lstStyle/>
                    <a:p>
                      <a:pPr algn="ctr">
                        <a:lnSpc>
                          <a:spcPct val="115000"/>
                        </a:lnSpc>
                        <a:spcAft>
                          <a:spcPts val="0"/>
                        </a:spcAft>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Год</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Объем дотаций на выравнивание бюджетной обеспеченности, тыс. рублей</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Отношение к прошлому году,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Уровень расчетной бюджетной обеспеченности,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592924678"/>
                  </a:ext>
                </a:extLst>
              </a:tr>
              <a:tr h="370840">
                <a:tc>
                  <a:txBody>
                    <a:bodyPr/>
                    <a:lstStyle/>
                    <a:p>
                      <a:pPr algn="ctr">
                        <a:lnSpc>
                          <a:spcPct val="115000"/>
                        </a:lnSpc>
                        <a:spcAft>
                          <a:spcPts val="0"/>
                        </a:spcAft>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2009</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10 680 811,5</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59,2 %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38547300"/>
                  </a:ext>
                </a:extLst>
              </a:tr>
              <a:tr h="370840">
                <a:tc>
                  <a:txBody>
                    <a:bodyPr/>
                    <a:lstStyle/>
                    <a:p>
                      <a:pPr algn="ctr">
                        <a:lnSpc>
                          <a:spcPct val="115000"/>
                        </a:lnSpc>
                        <a:spcAft>
                          <a:spcPts val="0"/>
                        </a:spcAft>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2010</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22 249 700,5</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208,3 %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64,2 %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299913379"/>
                  </a:ext>
                </a:extLst>
              </a:tr>
              <a:tr h="370840">
                <a:tc>
                  <a:txBody>
                    <a:bodyPr/>
                    <a:lstStyle/>
                    <a:p>
                      <a:pPr algn="ctr">
                        <a:lnSpc>
                          <a:spcPct val="115000"/>
                        </a:lnSpc>
                        <a:spcAft>
                          <a:spcPts val="0"/>
                        </a:spcAft>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2011</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29 342 236,6</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131,9 %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64,0 %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046232929"/>
                  </a:ext>
                </a:extLst>
              </a:tr>
              <a:tr h="370840">
                <a:tc>
                  <a:txBody>
                    <a:bodyPr/>
                    <a:lstStyle/>
                    <a:p>
                      <a:pPr algn="ctr">
                        <a:lnSpc>
                          <a:spcPct val="115000"/>
                        </a:lnSpc>
                        <a:spcAft>
                          <a:spcPts val="0"/>
                        </a:spcAft>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2012</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29 924 164,2</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102,0 %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60,8 %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078071264"/>
                  </a:ext>
                </a:extLst>
              </a:tr>
              <a:tr h="370840">
                <a:tc>
                  <a:txBody>
                    <a:bodyPr/>
                    <a:lstStyle/>
                    <a:p>
                      <a:pPr algn="ctr">
                        <a:lnSpc>
                          <a:spcPct val="115000"/>
                        </a:lnSpc>
                        <a:spcAft>
                          <a:spcPts val="0"/>
                        </a:spcAft>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2013</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31 674 114,0</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105,8 %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57,7 %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982766431"/>
                  </a:ext>
                </a:extLst>
              </a:tr>
              <a:tr h="370840">
                <a:tc>
                  <a:txBody>
                    <a:bodyPr/>
                    <a:lstStyle/>
                    <a:p>
                      <a:pPr algn="ctr">
                        <a:lnSpc>
                          <a:spcPct val="115000"/>
                        </a:lnSpc>
                        <a:spcAft>
                          <a:spcPts val="0"/>
                        </a:spcAft>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2014</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33 835 300,0</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106,8 %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62,1 %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60452416"/>
                  </a:ext>
                </a:extLst>
              </a:tr>
              <a:tr h="370840">
                <a:tc>
                  <a:txBody>
                    <a:bodyPr/>
                    <a:lstStyle/>
                    <a:p>
                      <a:pPr algn="ctr">
                        <a:lnSpc>
                          <a:spcPct val="115000"/>
                        </a:lnSpc>
                        <a:spcAft>
                          <a:spcPts val="0"/>
                        </a:spcAft>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2015</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34 184 745,2</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101,0 %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63,3 %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804711499"/>
                  </a:ext>
                </a:extLst>
              </a:tr>
              <a:tr h="370840">
                <a:tc>
                  <a:txBody>
                    <a:bodyPr/>
                    <a:lstStyle/>
                    <a:p>
                      <a:pPr algn="ctr">
                        <a:lnSpc>
                          <a:spcPct val="115000"/>
                        </a:lnSpc>
                        <a:spcAft>
                          <a:spcPts val="0"/>
                        </a:spcAft>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2016</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37 486 694,5</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109,7 %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70,6 %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711836415"/>
                  </a:ext>
                </a:extLst>
              </a:tr>
              <a:tr h="370840">
                <a:tc>
                  <a:txBody>
                    <a:bodyPr/>
                    <a:lstStyle/>
                    <a:p>
                      <a:pPr algn="ctr">
                        <a:lnSpc>
                          <a:spcPct val="115000"/>
                        </a:lnSpc>
                        <a:spcAft>
                          <a:spcPts val="0"/>
                        </a:spcAft>
                      </a:pPr>
                      <a:r>
                        <a:rPr lang="ru-RU"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2017</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37 486 694,5</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algn="ctr" defTabSz="914400" rtl="0" eaLnBrk="1" latinLnBrk="0" hangingPunct="1">
                        <a:lnSpc>
                          <a:spcPct val="115000"/>
                        </a:lnSpc>
                        <a:spcAft>
                          <a:spcPts val="0"/>
                        </a:spcAft>
                      </a:pPr>
                      <a:r>
                        <a:rPr lang="ru-RU" sz="1400" kern="1200" dirty="0" smtClean="0">
                          <a:solidFill>
                            <a:schemeClr val="dk1"/>
                          </a:solidFill>
                          <a:effectLst/>
                          <a:latin typeface="Times New Roman" panose="02020603050405020304" pitchFamily="18" charset="0"/>
                          <a:ea typeface="Times New Roman" panose="02020603050405020304" pitchFamily="18" charset="0"/>
                          <a:cs typeface="Times New Roman" panose="02020603050405020304" pitchFamily="18" charset="0"/>
                        </a:rPr>
                        <a:t>100,0 %</a:t>
                      </a:r>
                    </a:p>
                  </a:txBody>
                  <a:tcPr marL="68580" marR="68580" marT="0" marB="0" anchor="ctr"/>
                </a:tc>
                <a:tc>
                  <a:txBody>
                    <a:bodyPr/>
                    <a:lstStyle/>
                    <a:p>
                      <a:pPr marL="0" algn="ctr" defTabSz="914400" rtl="0" eaLnBrk="1" latinLnBrk="0" hangingPunct="1">
                        <a:lnSpc>
                          <a:spcPct val="115000"/>
                        </a:lnSpc>
                        <a:spcAft>
                          <a:spcPts val="0"/>
                        </a:spcAft>
                      </a:pPr>
                      <a:r>
                        <a:rPr lang="ru-RU" sz="1400" kern="1200" dirty="0" smtClean="0">
                          <a:solidFill>
                            <a:schemeClr val="dk1"/>
                          </a:solidFill>
                          <a:effectLst/>
                          <a:latin typeface="Times New Roman" panose="02020603050405020304" pitchFamily="18" charset="0"/>
                          <a:ea typeface="Times New Roman" panose="02020603050405020304" pitchFamily="18" charset="0"/>
                          <a:cs typeface="Times New Roman" panose="02020603050405020304" pitchFamily="18" charset="0"/>
                        </a:rPr>
                        <a:t>нет данных</a:t>
                      </a:r>
                      <a:endParaRPr lang="ru-RU" sz="1400" kern="1200" dirty="0">
                        <a:solidFill>
                          <a:schemeClr val="dk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526944651"/>
                  </a:ext>
                </a:extLst>
              </a:tr>
            </a:tbl>
          </a:graphicData>
        </a:graphic>
      </p:graphicFrame>
      <p:sp>
        <p:nvSpPr>
          <p:cNvPr id="6" name="TextBox 5"/>
          <p:cNvSpPr txBox="1"/>
          <p:nvPr/>
        </p:nvSpPr>
        <p:spPr>
          <a:xfrm>
            <a:off x="10612315" y="90097"/>
            <a:ext cx="1342034" cy="338554"/>
          </a:xfrm>
          <a:prstGeom prst="rect">
            <a:avLst/>
          </a:prstGeom>
          <a:noFill/>
        </p:spPr>
        <p:txBody>
          <a:bodyPr wrap="none" rtlCol="0">
            <a:spAutoFit/>
          </a:bodyPr>
          <a:lstStyle/>
          <a:p>
            <a:r>
              <a:rPr lang="ru-RU" sz="1600" b="1" i="1" dirty="0">
                <a:solidFill>
                  <a:schemeClr val="tx2">
                    <a:lumMod val="75000"/>
                  </a:schemeClr>
                </a:solidFill>
                <a:effectLst>
                  <a:outerShdw blurRad="38100" dist="38100" dir="2700000" algn="tl">
                    <a:srgbClr val="000000">
                      <a:alpha val="43137"/>
                    </a:srgbClr>
                  </a:outerShdw>
                </a:effectLst>
              </a:rPr>
              <a:t>  </a:t>
            </a:r>
            <a:r>
              <a:rPr lang="ru-RU" sz="1600" b="1" i="1" dirty="0" smtClean="0">
                <a:solidFill>
                  <a:schemeClr val="tx2">
                    <a:lumMod val="75000"/>
                  </a:schemeClr>
                </a:solidFill>
                <a:effectLst>
                  <a:outerShdw blurRad="38100" dist="38100" dir="2700000" algn="tl">
                    <a:srgbClr val="000000">
                      <a:alpha val="43137"/>
                    </a:srgbClr>
                  </a:outerShdw>
                </a:effectLst>
              </a:rPr>
              <a:t>14 СЛАЙД </a:t>
            </a:r>
            <a:endParaRPr lang="ru-RU" sz="1600" b="1" i="1" dirty="0">
              <a:solidFill>
                <a:schemeClr val="tx2">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402656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590550"/>
            <a:ext cx="10972800" cy="847725"/>
          </a:xfrm>
        </p:spPr>
        <p:txBody>
          <a:bodyPr/>
          <a:lstStyle/>
          <a:p>
            <a:pPr>
              <a:lnSpc>
                <a:spcPct val="100000"/>
              </a:lnSpc>
            </a:pPr>
            <a:r>
              <a:rPr lang="ru-RU" sz="2600" b="1" dirty="0">
                <a:effectLst>
                  <a:outerShdw blurRad="38100" dist="38100" dir="2700000" algn="tl">
                    <a:srgbClr val="000000">
                      <a:alpha val="43137"/>
                    </a:srgbClr>
                  </a:outerShdw>
                </a:effectLst>
              </a:rPr>
              <a:t>Информация о динамике собственных </a:t>
            </a:r>
            <a:r>
              <a:rPr lang="ru-RU" sz="2600" b="1" dirty="0" smtClean="0">
                <a:effectLst>
                  <a:outerShdw blurRad="38100" dist="38100" dir="2700000" algn="tl">
                    <a:srgbClr val="000000">
                      <a:alpha val="43137"/>
                    </a:srgbClr>
                  </a:outerShdw>
                </a:effectLst>
              </a:rPr>
              <a:t>доходов</a:t>
            </a:r>
            <a:br>
              <a:rPr lang="ru-RU" sz="2600" b="1" dirty="0" smtClean="0">
                <a:effectLst>
                  <a:outerShdw blurRad="38100" dist="38100" dir="2700000" algn="tl">
                    <a:srgbClr val="000000">
                      <a:alpha val="43137"/>
                    </a:srgbClr>
                  </a:outerShdw>
                </a:effectLst>
              </a:rPr>
            </a:br>
            <a:r>
              <a:rPr lang="ru-RU" sz="2600" b="1" dirty="0" smtClean="0">
                <a:effectLst>
                  <a:outerShdw blurRad="38100" dist="38100" dir="2700000" algn="tl">
                    <a:srgbClr val="000000">
                      <a:alpha val="43137"/>
                    </a:srgbClr>
                  </a:outerShdw>
                </a:effectLst>
              </a:rPr>
              <a:t> </a:t>
            </a:r>
            <a:r>
              <a:rPr lang="ru-RU" sz="2600" b="1" dirty="0">
                <a:effectLst>
                  <a:outerShdw blurRad="38100" dist="38100" dir="2700000" algn="tl">
                    <a:srgbClr val="000000">
                      <a:alpha val="43137"/>
                    </a:srgbClr>
                  </a:outerShdw>
                </a:effectLst>
              </a:rPr>
              <a:t>Камчатского края с 2009 года</a:t>
            </a:r>
            <a:endParaRPr lang="ru-RU" sz="2600" dirty="0">
              <a:effectLst>
                <a:outerShdw blurRad="38100" dist="38100" dir="2700000" algn="tl">
                  <a:srgbClr val="000000">
                    <a:alpha val="43137"/>
                  </a:srgbClr>
                </a:outerShdw>
              </a:effectLst>
            </a:endParaRPr>
          </a:p>
        </p:txBody>
      </p:sp>
      <p:graphicFrame>
        <p:nvGraphicFramePr>
          <p:cNvPr id="5" name="Объект 4"/>
          <p:cNvGraphicFramePr>
            <a:graphicFrameLocks noGrp="1"/>
          </p:cNvGraphicFramePr>
          <p:nvPr>
            <p:ph idx="1"/>
            <p:extLst>
              <p:ext uri="{D42A27DB-BD31-4B8C-83A1-F6EECF244321}">
                <p14:modId xmlns:p14="http://schemas.microsoft.com/office/powerpoint/2010/main" val="770265979"/>
              </p:ext>
            </p:extLst>
          </p:nvPr>
        </p:nvGraphicFramePr>
        <p:xfrm>
          <a:off x="609600" y="1600200"/>
          <a:ext cx="10972800" cy="4841240"/>
        </p:xfrm>
        <a:graphic>
          <a:graphicData uri="http://schemas.openxmlformats.org/drawingml/2006/table">
            <a:tbl>
              <a:tblPr firstRow="1" bandRow="1">
                <a:tableStyleId>{5C22544A-7EE6-4342-B048-85BDC9FD1C3A}</a:tableStyleId>
              </a:tblPr>
              <a:tblGrid>
                <a:gridCol w="3657600">
                  <a:extLst>
                    <a:ext uri="{9D8B030D-6E8A-4147-A177-3AD203B41FA5}">
                      <a16:colId xmlns:a16="http://schemas.microsoft.com/office/drawing/2014/main" val="256414198"/>
                    </a:ext>
                  </a:extLst>
                </a:gridCol>
                <a:gridCol w="3657600">
                  <a:extLst>
                    <a:ext uri="{9D8B030D-6E8A-4147-A177-3AD203B41FA5}">
                      <a16:colId xmlns:a16="http://schemas.microsoft.com/office/drawing/2014/main" val="1545275678"/>
                    </a:ext>
                  </a:extLst>
                </a:gridCol>
                <a:gridCol w="3657600">
                  <a:extLst>
                    <a:ext uri="{9D8B030D-6E8A-4147-A177-3AD203B41FA5}">
                      <a16:colId xmlns:a16="http://schemas.microsoft.com/office/drawing/2014/main" val="3085412335"/>
                    </a:ext>
                  </a:extLst>
                </a:gridCol>
              </a:tblGrid>
              <a:tr h="762000">
                <a:tc>
                  <a:txBody>
                    <a:bodyPr/>
                    <a:lstStyle/>
                    <a:p>
                      <a:pPr algn="ctr">
                        <a:lnSpc>
                          <a:spcPct val="115000"/>
                        </a:lnSpc>
                        <a:spcAft>
                          <a:spcPts val="0"/>
                        </a:spcAft>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Год</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Объем собственных (налоговых и неналоговых) доходов, тыс. рублей</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Отношение к прошлому году,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760170704"/>
                  </a:ext>
                </a:extLst>
              </a:tr>
              <a:tr h="370840">
                <a:tc>
                  <a:txBody>
                    <a:bodyPr/>
                    <a:lstStyle/>
                    <a:p>
                      <a:pPr algn="ctr">
                        <a:lnSpc>
                          <a:spcPct val="115000"/>
                        </a:lnSpc>
                        <a:spcAft>
                          <a:spcPts val="0"/>
                        </a:spcAft>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2009</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8 095 878,6</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741625948"/>
                  </a:ext>
                </a:extLst>
              </a:tr>
              <a:tr h="370840">
                <a:tc>
                  <a:txBody>
                    <a:bodyPr/>
                    <a:lstStyle/>
                    <a:p>
                      <a:pPr algn="ctr">
                        <a:lnSpc>
                          <a:spcPct val="115000"/>
                        </a:lnSpc>
                        <a:spcAft>
                          <a:spcPts val="0"/>
                        </a:spcAft>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2010</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9 548 349,4</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117,9 %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644825955"/>
                  </a:ext>
                </a:extLst>
              </a:tr>
              <a:tr h="370840">
                <a:tc>
                  <a:txBody>
                    <a:bodyPr/>
                    <a:lstStyle/>
                    <a:p>
                      <a:pPr algn="ctr">
                        <a:lnSpc>
                          <a:spcPct val="115000"/>
                        </a:lnSpc>
                        <a:spcAft>
                          <a:spcPts val="0"/>
                        </a:spcAft>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2011</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10 907 342,4</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114,2 %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607323878"/>
                  </a:ext>
                </a:extLst>
              </a:tr>
              <a:tr h="370840">
                <a:tc>
                  <a:txBody>
                    <a:bodyPr/>
                    <a:lstStyle/>
                    <a:p>
                      <a:pPr algn="ctr">
                        <a:lnSpc>
                          <a:spcPct val="115000"/>
                        </a:lnSpc>
                        <a:spcAft>
                          <a:spcPts val="0"/>
                        </a:spcAft>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2012</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12 619 704,3</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115,7 %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397847632"/>
                  </a:ext>
                </a:extLst>
              </a:tr>
              <a:tr h="370840">
                <a:tc>
                  <a:txBody>
                    <a:bodyPr/>
                    <a:lstStyle/>
                    <a:p>
                      <a:pPr algn="ctr">
                        <a:lnSpc>
                          <a:spcPct val="115000"/>
                        </a:lnSpc>
                        <a:spcAft>
                          <a:spcPts val="0"/>
                        </a:spcAft>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2013</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12 987 470,2</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102,9 %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929160490"/>
                  </a:ext>
                </a:extLst>
              </a:tr>
              <a:tr h="370840">
                <a:tc>
                  <a:txBody>
                    <a:bodyPr/>
                    <a:lstStyle/>
                    <a:p>
                      <a:pPr algn="ctr">
                        <a:lnSpc>
                          <a:spcPct val="115000"/>
                        </a:lnSpc>
                        <a:spcAft>
                          <a:spcPts val="0"/>
                        </a:spcAft>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2014</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15 948 316,7</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122,8 %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53567230"/>
                  </a:ext>
                </a:extLst>
              </a:tr>
              <a:tr h="370840">
                <a:tc>
                  <a:txBody>
                    <a:bodyPr/>
                    <a:lstStyle/>
                    <a:p>
                      <a:pPr algn="ctr">
                        <a:lnSpc>
                          <a:spcPct val="115000"/>
                        </a:lnSpc>
                        <a:spcAft>
                          <a:spcPts val="0"/>
                        </a:spcAft>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2015</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17 </a:t>
                      </a:r>
                      <a:r>
                        <a:rPr lang="ru-RU"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969 976,5</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112,7 %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029505011"/>
                  </a:ext>
                </a:extLst>
              </a:tr>
              <a:tr h="370840">
                <a:tc>
                  <a:txBody>
                    <a:bodyPr/>
                    <a:lstStyle/>
                    <a:p>
                      <a:pPr algn="ctr">
                        <a:lnSpc>
                          <a:spcPct val="115000"/>
                        </a:lnSpc>
                        <a:spcAft>
                          <a:spcPts val="0"/>
                        </a:spcAft>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2016</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16 849 583,7</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93,8 %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782570563"/>
                  </a:ext>
                </a:extLst>
              </a:tr>
              <a:tr h="370840">
                <a:tc>
                  <a:txBody>
                    <a:bodyPr/>
                    <a:lstStyle/>
                    <a:p>
                      <a:pPr algn="ctr">
                        <a:lnSpc>
                          <a:spcPct val="115000"/>
                        </a:lnSpc>
                        <a:spcAft>
                          <a:spcPts val="0"/>
                        </a:spcAft>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2017</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18 681 507,2</a:t>
                      </a: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107,9 %</a:t>
                      </a: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287040819"/>
                  </a:ext>
                </a:extLst>
              </a:tr>
              <a:tr h="370840">
                <a:tc>
                  <a:txBody>
                    <a:bodyPr/>
                    <a:lstStyle/>
                    <a:p>
                      <a:pPr algn="ctr">
                        <a:lnSpc>
                          <a:spcPct val="115000"/>
                        </a:lnSpc>
                        <a:spcAft>
                          <a:spcPts val="0"/>
                        </a:spcAft>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2018</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19 801 163,4</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105,9 %</a:t>
                      </a: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734087562"/>
                  </a:ext>
                </a:extLst>
              </a:tr>
              <a:tr h="370840">
                <a:tc>
                  <a:txBody>
                    <a:bodyPr/>
                    <a:lstStyle/>
                    <a:p>
                      <a:pPr algn="ctr">
                        <a:lnSpc>
                          <a:spcPct val="115000"/>
                        </a:lnSpc>
                        <a:spcAft>
                          <a:spcPts val="0"/>
                        </a:spcAft>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2019</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20</a:t>
                      </a:r>
                      <a:r>
                        <a:rPr lang="ru-RU" sz="14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616 942,7</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104,1 %</a:t>
                      </a: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512590250"/>
                  </a:ext>
                </a:extLst>
              </a:tr>
            </a:tbl>
          </a:graphicData>
        </a:graphic>
      </p:graphicFrame>
      <p:sp>
        <p:nvSpPr>
          <p:cNvPr id="6" name="TextBox 5"/>
          <p:cNvSpPr txBox="1"/>
          <p:nvPr/>
        </p:nvSpPr>
        <p:spPr>
          <a:xfrm>
            <a:off x="10612315" y="90097"/>
            <a:ext cx="1342034" cy="338554"/>
          </a:xfrm>
          <a:prstGeom prst="rect">
            <a:avLst/>
          </a:prstGeom>
          <a:noFill/>
        </p:spPr>
        <p:txBody>
          <a:bodyPr wrap="none" rtlCol="0">
            <a:spAutoFit/>
          </a:bodyPr>
          <a:lstStyle/>
          <a:p>
            <a:r>
              <a:rPr lang="ru-RU" sz="1600" b="1" i="1" dirty="0">
                <a:solidFill>
                  <a:schemeClr val="tx2">
                    <a:lumMod val="75000"/>
                  </a:schemeClr>
                </a:solidFill>
                <a:effectLst>
                  <a:outerShdw blurRad="38100" dist="38100" dir="2700000" algn="tl">
                    <a:srgbClr val="000000">
                      <a:alpha val="43137"/>
                    </a:srgbClr>
                  </a:outerShdw>
                </a:effectLst>
              </a:rPr>
              <a:t>  </a:t>
            </a:r>
            <a:r>
              <a:rPr lang="ru-RU" sz="1600" b="1" i="1" dirty="0" smtClean="0">
                <a:solidFill>
                  <a:schemeClr val="tx2">
                    <a:lumMod val="75000"/>
                  </a:schemeClr>
                </a:solidFill>
                <a:effectLst>
                  <a:outerShdw blurRad="38100" dist="38100" dir="2700000" algn="tl">
                    <a:srgbClr val="000000">
                      <a:alpha val="43137"/>
                    </a:srgbClr>
                  </a:outerShdw>
                </a:effectLst>
              </a:rPr>
              <a:t>15 СЛАЙД </a:t>
            </a:r>
            <a:endParaRPr lang="ru-RU" sz="1600" b="1" i="1" dirty="0">
              <a:solidFill>
                <a:schemeClr val="tx2">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77725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0"/>
            <a:ext cx="10972800" cy="1302026"/>
          </a:xfrm>
        </p:spPr>
        <p:txBody>
          <a:bodyPr/>
          <a:lstStyle/>
          <a:p>
            <a:pPr>
              <a:lnSpc>
                <a:spcPct val="100000"/>
              </a:lnSpc>
            </a:pPr>
            <a:r>
              <a:rPr lang="ru-RU" sz="2600" b="1" dirty="0">
                <a:effectLst>
                  <a:outerShdw blurRad="38100" dist="38100" dir="2700000" algn="tl">
                    <a:srgbClr val="000000">
                      <a:alpha val="43137"/>
                    </a:srgbClr>
                  </a:outerShdw>
                </a:effectLst>
              </a:rPr>
              <a:t>Налоговые и неналоговые доходы </a:t>
            </a:r>
            <a:br>
              <a:rPr lang="ru-RU" sz="2600" b="1" dirty="0">
                <a:effectLst>
                  <a:outerShdw blurRad="38100" dist="38100" dir="2700000" algn="tl">
                    <a:srgbClr val="000000">
                      <a:alpha val="43137"/>
                    </a:srgbClr>
                  </a:outerShdw>
                </a:effectLst>
              </a:rPr>
            </a:br>
            <a:r>
              <a:rPr lang="ru-RU" sz="2600" b="1" dirty="0">
                <a:effectLst>
                  <a:outerShdw blurRad="38100" dist="38100" dir="2700000" algn="tl">
                    <a:srgbClr val="000000">
                      <a:alpha val="43137"/>
                    </a:srgbClr>
                  </a:outerShdw>
                </a:effectLst>
              </a:rPr>
              <a:t>краевого бюджета</a:t>
            </a:r>
          </a:p>
        </p:txBody>
      </p:sp>
      <p:graphicFrame>
        <p:nvGraphicFramePr>
          <p:cNvPr id="4" name="Объект 3"/>
          <p:cNvGraphicFramePr>
            <a:graphicFrameLocks noGrp="1"/>
          </p:cNvGraphicFramePr>
          <p:nvPr>
            <p:ph idx="1"/>
            <p:extLst>
              <p:ext uri="{D42A27DB-BD31-4B8C-83A1-F6EECF244321}">
                <p14:modId xmlns:p14="http://schemas.microsoft.com/office/powerpoint/2010/main" val="384476686"/>
              </p:ext>
            </p:extLst>
          </p:nvPr>
        </p:nvGraphicFramePr>
        <p:xfrm>
          <a:off x="1504120" y="1490870"/>
          <a:ext cx="9250017" cy="4731025"/>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10612315" y="90097"/>
            <a:ext cx="1342034" cy="338554"/>
          </a:xfrm>
          <a:prstGeom prst="rect">
            <a:avLst/>
          </a:prstGeom>
          <a:noFill/>
        </p:spPr>
        <p:txBody>
          <a:bodyPr wrap="none" rtlCol="0">
            <a:spAutoFit/>
          </a:bodyPr>
          <a:lstStyle/>
          <a:p>
            <a:r>
              <a:rPr lang="ru-RU" sz="1600" b="1" i="1" dirty="0">
                <a:solidFill>
                  <a:schemeClr val="tx2">
                    <a:lumMod val="75000"/>
                  </a:schemeClr>
                </a:solidFill>
                <a:effectLst>
                  <a:outerShdw blurRad="38100" dist="38100" dir="2700000" algn="tl">
                    <a:srgbClr val="000000">
                      <a:alpha val="43137"/>
                    </a:srgbClr>
                  </a:outerShdw>
                </a:effectLst>
              </a:rPr>
              <a:t>  </a:t>
            </a:r>
            <a:r>
              <a:rPr lang="ru-RU" sz="1600" b="1" i="1" dirty="0" smtClean="0">
                <a:solidFill>
                  <a:schemeClr val="tx2">
                    <a:lumMod val="75000"/>
                  </a:schemeClr>
                </a:solidFill>
                <a:effectLst>
                  <a:outerShdw blurRad="38100" dist="38100" dir="2700000" algn="tl">
                    <a:srgbClr val="000000">
                      <a:alpha val="43137"/>
                    </a:srgbClr>
                  </a:outerShdw>
                </a:effectLst>
              </a:rPr>
              <a:t>16 СЛАЙД </a:t>
            </a:r>
            <a:endParaRPr lang="ru-RU" sz="1600" b="1" i="1" dirty="0">
              <a:solidFill>
                <a:schemeClr val="tx2">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564691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7175" y="908871"/>
            <a:ext cx="10959313" cy="509799"/>
          </a:xfrm>
        </p:spPr>
        <p:txBody>
          <a:bodyPr/>
          <a:lstStyle/>
          <a:p>
            <a:pPr>
              <a:lnSpc>
                <a:spcPct val="100000"/>
              </a:lnSpc>
            </a:pPr>
            <a:r>
              <a:rPr lang="ru-RU" sz="2600" b="1" dirty="0" smtClean="0"/>
              <a:t>Объёмы поступлений налоговых доходов на 2017 год и на плановый период 2018 и 2019 годов</a:t>
            </a:r>
            <a:endParaRPr lang="ru-RU" sz="2600" b="1"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1356641177"/>
              </p:ext>
            </p:extLst>
          </p:nvPr>
        </p:nvGraphicFramePr>
        <p:xfrm>
          <a:off x="729336" y="1780493"/>
          <a:ext cx="10725995" cy="4504183"/>
        </p:xfrm>
        <a:graphic>
          <a:graphicData uri="http://schemas.openxmlformats.org/drawingml/2006/table">
            <a:tbl>
              <a:tblPr firstRow="1" bandRow="1">
                <a:tableStyleId>{5C22544A-7EE6-4342-B048-85BDC9FD1C3A}</a:tableStyleId>
              </a:tblPr>
              <a:tblGrid>
                <a:gridCol w="4866394">
                  <a:extLst>
                    <a:ext uri="{9D8B030D-6E8A-4147-A177-3AD203B41FA5}">
                      <a16:colId xmlns:a16="http://schemas.microsoft.com/office/drawing/2014/main" val="20000"/>
                    </a:ext>
                  </a:extLst>
                </a:gridCol>
                <a:gridCol w="2226365">
                  <a:extLst>
                    <a:ext uri="{9D8B030D-6E8A-4147-A177-3AD203B41FA5}">
                      <a16:colId xmlns:a16="http://schemas.microsoft.com/office/drawing/2014/main" val="20001"/>
                    </a:ext>
                  </a:extLst>
                </a:gridCol>
                <a:gridCol w="1192696">
                  <a:extLst>
                    <a:ext uri="{9D8B030D-6E8A-4147-A177-3AD203B41FA5}">
                      <a16:colId xmlns:a16="http://schemas.microsoft.com/office/drawing/2014/main" val="20002"/>
                    </a:ext>
                  </a:extLst>
                </a:gridCol>
                <a:gridCol w="1222513">
                  <a:extLst>
                    <a:ext uri="{9D8B030D-6E8A-4147-A177-3AD203B41FA5}">
                      <a16:colId xmlns:a16="http://schemas.microsoft.com/office/drawing/2014/main" val="20003"/>
                    </a:ext>
                  </a:extLst>
                </a:gridCol>
                <a:gridCol w="1218027">
                  <a:extLst>
                    <a:ext uri="{9D8B030D-6E8A-4147-A177-3AD203B41FA5}">
                      <a16:colId xmlns:a16="http://schemas.microsoft.com/office/drawing/2014/main" val="20004"/>
                    </a:ext>
                  </a:extLst>
                </a:gridCol>
              </a:tblGrid>
              <a:tr h="0">
                <a:tc>
                  <a:txBody>
                    <a:bodyPr/>
                    <a:lstStyle/>
                    <a:p>
                      <a:pPr algn="ctr"/>
                      <a:r>
                        <a:rPr lang="ru-RU" sz="1200" dirty="0" smtClean="0">
                          <a:latin typeface="+mn-lt"/>
                        </a:rPr>
                        <a:t>Наименование показателя</a:t>
                      </a:r>
                      <a:endParaRPr lang="ru-RU" sz="1200" dirty="0">
                        <a:latin typeface="+mn-lt"/>
                      </a:endParaRPr>
                    </a:p>
                  </a:txBody>
                  <a:tcPr anchor="ctr"/>
                </a:tc>
                <a:tc>
                  <a:txBody>
                    <a:bodyPr/>
                    <a:lstStyle/>
                    <a:p>
                      <a:pPr algn="ctr"/>
                      <a:r>
                        <a:rPr lang="ru-RU" sz="1200" b="1" dirty="0" smtClean="0">
                          <a:solidFill>
                            <a:schemeClr val="bg1"/>
                          </a:solidFill>
                        </a:rPr>
                        <a:t>2016 год</a:t>
                      </a:r>
                      <a:endParaRPr lang="ru-RU" sz="1200" b="1" dirty="0">
                        <a:solidFill>
                          <a:schemeClr val="bg1"/>
                        </a:solidFill>
                      </a:endParaRPr>
                    </a:p>
                  </a:txBody>
                  <a:tcPr anchor="ctr"/>
                </a:tc>
                <a:tc>
                  <a:txBody>
                    <a:bodyPr/>
                    <a:lstStyle/>
                    <a:p>
                      <a:pPr algn="ctr"/>
                      <a:r>
                        <a:rPr lang="ru-RU" sz="1200" b="1" dirty="0" smtClean="0">
                          <a:solidFill>
                            <a:schemeClr val="bg1"/>
                          </a:solidFill>
                        </a:rPr>
                        <a:t>2017 год </a:t>
                      </a:r>
                    </a:p>
                  </a:txBody>
                  <a:tcPr anchor="ctr"/>
                </a:tc>
                <a:tc>
                  <a:txBody>
                    <a:bodyPr/>
                    <a:lstStyle/>
                    <a:p>
                      <a:pPr algn="ctr"/>
                      <a:r>
                        <a:rPr lang="ru-RU" sz="1200" b="1" dirty="0" smtClean="0">
                          <a:solidFill>
                            <a:schemeClr val="bg1"/>
                          </a:solidFill>
                        </a:rPr>
                        <a:t>2018 год </a:t>
                      </a:r>
                    </a:p>
                  </a:txBody>
                  <a:tcPr anchor="ctr"/>
                </a:tc>
                <a:tc>
                  <a:txBody>
                    <a:bodyPr/>
                    <a:lstStyle/>
                    <a:p>
                      <a:pPr algn="ctr"/>
                      <a:r>
                        <a:rPr lang="ru-RU" sz="1200" b="1" dirty="0" smtClean="0">
                          <a:solidFill>
                            <a:schemeClr val="bg1"/>
                          </a:solidFill>
                        </a:rPr>
                        <a:t>2019 год </a:t>
                      </a:r>
                    </a:p>
                  </a:txBody>
                  <a:tcPr anchor="ctr"/>
                </a:tc>
                <a:extLst>
                  <a:ext uri="{0D108BD9-81ED-4DB2-BD59-A6C34878D82A}">
                    <a16:rowId xmlns:a16="http://schemas.microsoft.com/office/drawing/2014/main" val="10000"/>
                  </a:ext>
                </a:extLst>
              </a:tr>
              <a:tr h="329406">
                <a:tc>
                  <a:txBody>
                    <a:bodyPr/>
                    <a:lstStyle/>
                    <a:p>
                      <a:pPr algn="l"/>
                      <a:r>
                        <a:rPr lang="ru-RU" sz="1000" b="1" i="0" u="none" strike="noStrike" baseline="0" dirty="0" smtClean="0">
                          <a:solidFill>
                            <a:schemeClr val="tx1"/>
                          </a:solidFill>
                          <a:latin typeface="+mn-lt"/>
                        </a:rPr>
                        <a:t>Налоговые доходы - всего,</a:t>
                      </a:r>
                    </a:p>
                    <a:p>
                      <a:pPr algn="l"/>
                      <a:r>
                        <a:rPr lang="ru-RU" sz="1000" b="1" i="0" u="none" strike="noStrike" baseline="0" dirty="0" smtClean="0">
                          <a:solidFill>
                            <a:schemeClr val="tx1"/>
                          </a:solidFill>
                          <a:latin typeface="+mn-lt"/>
                        </a:rPr>
                        <a:t>в том числе:</a:t>
                      </a:r>
                      <a:endParaRPr lang="ru-RU" sz="1000" b="1" dirty="0">
                        <a:solidFill>
                          <a:schemeClr val="tx1"/>
                        </a:solidFill>
                        <a:latin typeface="+mn-lt"/>
                      </a:endParaRPr>
                    </a:p>
                  </a:txBody>
                  <a:tcPr anchor="ctr"/>
                </a:tc>
                <a:tc>
                  <a:txBody>
                    <a:bodyPr/>
                    <a:lstStyle/>
                    <a:p>
                      <a:pPr algn="ctr"/>
                      <a:r>
                        <a:rPr lang="ru-RU" sz="1000" b="1" dirty="0" smtClean="0">
                          <a:latin typeface="+mn-lt"/>
                        </a:rPr>
                        <a:t>16 431,956</a:t>
                      </a:r>
                    </a:p>
                    <a:p>
                      <a:pPr algn="ctr"/>
                      <a:endParaRPr lang="ru-RU" sz="1000" b="1" dirty="0">
                        <a:latin typeface="+mn-lt"/>
                      </a:endParaRPr>
                    </a:p>
                  </a:txBody>
                  <a:tcPr anchor="ctr"/>
                </a:tc>
                <a:tc>
                  <a:txBody>
                    <a:bodyPr/>
                    <a:lstStyle/>
                    <a:p>
                      <a:pPr algn="ctr"/>
                      <a:r>
                        <a:rPr lang="ru-RU" sz="1000" b="1" dirty="0" smtClean="0">
                          <a:latin typeface="+mn-lt"/>
                        </a:rPr>
                        <a:t>18 370,018</a:t>
                      </a:r>
                      <a:endParaRPr lang="ru-RU" sz="1000" b="1" dirty="0">
                        <a:latin typeface="+mn-lt"/>
                      </a:endParaRPr>
                    </a:p>
                  </a:txBody>
                  <a:tcPr anchor="ctr"/>
                </a:tc>
                <a:tc>
                  <a:txBody>
                    <a:bodyPr/>
                    <a:lstStyle/>
                    <a:p>
                      <a:pPr algn="ctr"/>
                      <a:r>
                        <a:rPr lang="ru-RU" sz="1000" b="1" dirty="0" smtClean="0">
                          <a:latin typeface="+mn-lt"/>
                        </a:rPr>
                        <a:t>19 491,425</a:t>
                      </a:r>
                    </a:p>
                    <a:p>
                      <a:pPr algn="ctr"/>
                      <a:endParaRPr lang="ru-RU" sz="1000" b="1" dirty="0">
                        <a:latin typeface="+mn-lt"/>
                      </a:endParaRPr>
                    </a:p>
                  </a:txBody>
                  <a:tcPr anchor="ctr"/>
                </a:tc>
                <a:tc>
                  <a:txBody>
                    <a:bodyPr/>
                    <a:lstStyle/>
                    <a:p>
                      <a:pPr algn="ctr"/>
                      <a:r>
                        <a:rPr lang="ru-RU" sz="1000" b="1" dirty="0" smtClean="0">
                          <a:latin typeface="+mn-lt"/>
                        </a:rPr>
                        <a:t>20 309,388</a:t>
                      </a:r>
                    </a:p>
                    <a:p>
                      <a:pPr algn="ctr"/>
                      <a:endParaRPr lang="ru-RU" sz="1000" b="1" dirty="0">
                        <a:latin typeface="+mn-lt"/>
                      </a:endParaRPr>
                    </a:p>
                  </a:txBody>
                  <a:tcPr anchor="ctr"/>
                </a:tc>
                <a:extLst>
                  <a:ext uri="{0D108BD9-81ED-4DB2-BD59-A6C34878D82A}">
                    <a16:rowId xmlns:a16="http://schemas.microsoft.com/office/drawing/2014/main" val="10001"/>
                  </a:ext>
                </a:extLst>
              </a:tr>
              <a:tr h="250477">
                <a:tc>
                  <a:txBody>
                    <a:bodyPr/>
                    <a:lstStyle/>
                    <a:p>
                      <a:r>
                        <a:rPr lang="ru-RU" sz="1000" dirty="0" smtClean="0">
                          <a:latin typeface="+mn-lt"/>
                        </a:rPr>
                        <a:t>Налог на прибыль организаций</a:t>
                      </a:r>
                      <a:endParaRPr lang="ru-RU" sz="1000" dirty="0">
                        <a:latin typeface="+mn-lt"/>
                      </a:endParaRPr>
                    </a:p>
                  </a:txBody>
                  <a:tcPr anchor="ctr"/>
                </a:tc>
                <a:tc>
                  <a:txBody>
                    <a:bodyPr/>
                    <a:lstStyle/>
                    <a:p>
                      <a:pPr algn="ctr"/>
                      <a:r>
                        <a:rPr lang="ru-RU" sz="1000" dirty="0" smtClean="0">
                          <a:latin typeface="+mn-lt"/>
                        </a:rPr>
                        <a:t>1 385,800</a:t>
                      </a:r>
                    </a:p>
                  </a:txBody>
                  <a:tcPr anchor="ctr"/>
                </a:tc>
                <a:tc>
                  <a:txBody>
                    <a:bodyPr/>
                    <a:lstStyle/>
                    <a:p>
                      <a:pPr algn="ctr"/>
                      <a:r>
                        <a:rPr lang="ru-RU" sz="1000" dirty="0" smtClean="0">
                          <a:latin typeface="+mn-lt"/>
                        </a:rPr>
                        <a:t>1 889,528</a:t>
                      </a:r>
                    </a:p>
                  </a:txBody>
                  <a:tcPr anchor="ctr"/>
                </a:tc>
                <a:tc>
                  <a:txBody>
                    <a:bodyPr/>
                    <a:lstStyle/>
                    <a:p>
                      <a:pPr algn="ctr"/>
                      <a:r>
                        <a:rPr lang="ru-RU" sz="1000" dirty="0" smtClean="0">
                          <a:latin typeface="+mn-lt"/>
                        </a:rPr>
                        <a:t>1 917,873</a:t>
                      </a:r>
                    </a:p>
                  </a:txBody>
                  <a:tcPr anchor="ctr"/>
                </a:tc>
                <a:tc>
                  <a:txBody>
                    <a:bodyPr/>
                    <a:lstStyle/>
                    <a:p>
                      <a:pPr algn="ctr"/>
                      <a:r>
                        <a:rPr lang="ru-RU" sz="1000" dirty="0" smtClean="0">
                          <a:latin typeface="+mn-lt"/>
                        </a:rPr>
                        <a:t>1 940,889</a:t>
                      </a:r>
                    </a:p>
                  </a:txBody>
                  <a:tcPr anchor="ctr"/>
                </a:tc>
                <a:extLst>
                  <a:ext uri="{0D108BD9-81ED-4DB2-BD59-A6C34878D82A}">
                    <a16:rowId xmlns:a16="http://schemas.microsoft.com/office/drawing/2014/main" val="10002"/>
                  </a:ext>
                </a:extLst>
              </a:tr>
              <a:tr h="329406">
                <a:tc>
                  <a:txBody>
                    <a:bodyPr/>
                    <a:lstStyle/>
                    <a:p>
                      <a:r>
                        <a:rPr lang="ru-RU" sz="1000" dirty="0" smtClean="0">
                          <a:latin typeface="+mn-lt"/>
                        </a:rPr>
                        <a:t>Налог на доходы физических лиц </a:t>
                      </a:r>
                      <a:endParaRPr lang="ru-RU" sz="1000" dirty="0">
                        <a:latin typeface="+mn-lt"/>
                      </a:endParaRPr>
                    </a:p>
                  </a:txBody>
                  <a:tcPr anchor="ctr"/>
                </a:tc>
                <a:tc>
                  <a:txBody>
                    <a:bodyPr/>
                    <a:lstStyle/>
                    <a:p>
                      <a:pPr algn="ctr"/>
                      <a:r>
                        <a:rPr lang="ru-RU" sz="1000" dirty="0" smtClean="0">
                          <a:latin typeface="+mn-lt"/>
                        </a:rPr>
                        <a:t>10 129,173</a:t>
                      </a:r>
                    </a:p>
                  </a:txBody>
                  <a:tcPr anchor="ctr"/>
                </a:tc>
                <a:tc>
                  <a:txBody>
                    <a:bodyPr/>
                    <a:lstStyle/>
                    <a:p>
                      <a:pPr algn="ctr"/>
                      <a:r>
                        <a:rPr lang="ru-RU" sz="1000" dirty="0" smtClean="0">
                          <a:latin typeface="+mn-lt"/>
                        </a:rPr>
                        <a:t>11 541,390</a:t>
                      </a:r>
                    </a:p>
                  </a:txBody>
                  <a:tcPr anchor="ctr"/>
                </a:tc>
                <a:tc>
                  <a:txBody>
                    <a:bodyPr/>
                    <a:lstStyle/>
                    <a:p>
                      <a:pPr algn="ctr"/>
                      <a:r>
                        <a:rPr lang="ru-RU" sz="1000" dirty="0" smtClean="0">
                          <a:latin typeface="+mn-lt"/>
                        </a:rPr>
                        <a:t>12 485,179</a:t>
                      </a:r>
                    </a:p>
                  </a:txBody>
                  <a:tcPr anchor="ctr"/>
                </a:tc>
                <a:tc>
                  <a:txBody>
                    <a:bodyPr/>
                    <a:lstStyle/>
                    <a:p>
                      <a:pPr algn="ctr"/>
                      <a:r>
                        <a:rPr lang="ru-RU" sz="1000" dirty="0" smtClean="0">
                          <a:latin typeface="+mn-lt"/>
                        </a:rPr>
                        <a:t>13 116,264</a:t>
                      </a:r>
                    </a:p>
                  </a:txBody>
                  <a:tcPr anchor="ctr"/>
                </a:tc>
                <a:extLst>
                  <a:ext uri="{0D108BD9-81ED-4DB2-BD59-A6C34878D82A}">
                    <a16:rowId xmlns:a16="http://schemas.microsoft.com/office/drawing/2014/main" val="10003"/>
                  </a:ext>
                </a:extLst>
              </a:tr>
              <a:tr h="404019">
                <a:tc>
                  <a:txBody>
                    <a:bodyPr/>
                    <a:lstStyle/>
                    <a:p>
                      <a:r>
                        <a:rPr lang="ru-RU" sz="1000" dirty="0" smtClean="0">
                          <a:latin typeface="+mn-lt"/>
                        </a:rPr>
                        <a:t>Акцизы по подакцизным товарам (продукции), производимым на территории Российской Федерации (нефтепродукты на уровне 2016г)</a:t>
                      </a:r>
                      <a:endParaRPr lang="ru-RU" sz="1000" dirty="0">
                        <a:latin typeface="+mn-lt"/>
                      </a:endParaRPr>
                    </a:p>
                  </a:txBody>
                  <a:tcPr anchor="ctr"/>
                </a:tc>
                <a:tc>
                  <a:txBody>
                    <a:bodyPr/>
                    <a:lstStyle/>
                    <a:p>
                      <a:pPr algn="ctr"/>
                      <a:r>
                        <a:rPr lang="ru-RU" sz="1000" dirty="0" smtClean="0">
                          <a:latin typeface="+mn-lt"/>
                        </a:rPr>
                        <a:t>1 096,336</a:t>
                      </a:r>
                    </a:p>
                  </a:txBody>
                  <a:tcPr anchor="ctr"/>
                </a:tc>
                <a:tc>
                  <a:txBody>
                    <a:bodyPr/>
                    <a:lstStyle/>
                    <a:p>
                      <a:pPr algn="ctr"/>
                      <a:r>
                        <a:rPr lang="ru-RU" sz="1000" dirty="0" smtClean="0">
                          <a:latin typeface="+mn-lt"/>
                        </a:rPr>
                        <a:t>1</a:t>
                      </a:r>
                      <a:r>
                        <a:rPr lang="ru-RU" sz="1000" baseline="0" dirty="0" smtClean="0">
                          <a:latin typeface="+mn-lt"/>
                        </a:rPr>
                        <a:t> 023,631</a:t>
                      </a:r>
                      <a:endParaRPr lang="ru-RU" sz="1000" dirty="0" smtClean="0">
                        <a:latin typeface="+mn-lt"/>
                      </a:endParaRPr>
                    </a:p>
                  </a:txBody>
                  <a:tcPr anchor="ctr"/>
                </a:tc>
                <a:tc>
                  <a:txBody>
                    <a:bodyPr/>
                    <a:lstStyle/>
                    <a:p>
                      <a:pPr algn="ctr"/>
                      <a:r>
                        <a:rPr lang="ru-RU" sz="1000" dirty="0" smtClean="0">
                          <a:latin typeface="+mn-lt"/>
                        </a:rPr>
                        <a:t>1</a:t>
                      </a:r>
                      <a:r>
                        <a:rPr lang="ru-RU" sz="1000" baseline="0" dirty="0" smtClean="0">
                          <a:latin typeface="+mn-lt"/>
                        </a:rPr>
                        <a:t> 023,631</a:t>
                      </a:r>
                      <a:endParaRPr lang="ru-RU" sz="1000" dirty="0" smtClean="0">
                        <a:latin typeface="+mn-lt"/>
                      </a:endParaRPr>
                    </a:p>
                  </a:txBody>
                  <a:tcPr anchor="ctr"/>
                </a:tc>
                <a:tc>
                  <a:txBody>
                    <a:bodyPr/>
                    <a:lstStyle/>
                    <a:p>
                      <a:pPr algn="ctr"/>
                      <a:r>
                        <a:rPr lang="ru-RU" sz="1000" dirty="0" smtClean="0">
                          <a:latin typeface="+mn-lt"/>
                        </a:rPr>
                        <a:t>1</a:t>
                      </a:r>
                      <a:r>
                        <a:rPr lang="ru-RU" sz="1000" baseline="0" dirty="0" smtClean="0">
                          <a:latin typeface="+mn-lt"/>
                        </a:rPr>
                        <a:t> 024</a:t>
                      </a:r>
                      <a:r>
                        <a:rPr lang="ru-RU" sz="1000" dirty="0" smtClean="0">
                          <a:latin typeface="+mn-lt"/>
                        </a:rPr>
                        <a:t>,840</a:t>
                      </a:r>
                    </a:p>
                  </a:txBody>
                  <a:tcPr anchor="ctr"/>
                </a:tc>
                <a:extLst>
                  <a:ext uri="{0D108BD9-81ED-4DB2-BD59-A6C34878D82A}">
                    <a16:rowId xmlns:a16="http://schemas.microsoft.com/office/drawing/2014/main" val="10004"/>
                  </a:ext>
                </a:extLst>
              </a:tr>
              <a:tr h="390525">
                <a:tc>
                  <a:txBody>
                    <a:bodyPr/>
                    <a:lstStyle/>
                    <a:p>
                      <a:r>
                        <a:rPr lang="ru-RU" sz="1000" dirty="0" smtClean="0">
                          <a:latin typeface="+mn-lt"/>
                        </a:rPr>
                        <a:t>Налог, взимаемый в связи с применением упрощенной системы налогообложения</a:t>
                      </a:r>
                      <a:endParaRPr lang="ru-RU" sz="1000" dirty="0">
                        <a:latin typeface="+mn-lt"/>
                      </a:endParaRPr>
                    </a:p>
                  </a:txBody>
                  <a:tcPr anchor="ctr"/>
                </a:tc>
                <a:tc>
                  <a:txBody>
                    <a:bodyPr/>
                    <a:lstStyle/>
                    <a:p>
                      <a:pPr algn="ctr"/>
                      <a:r>
                        <a:rPr lang="ru-RU" sz="1000" dirty="0" smtClean="0">
                          <a:latin typeface="+mn-lt"/>
                        </a:rPr>
                        <a:t>933,600</a:t>
                      </a:r>
                    </a:p>
                  </a:txBody>
                  <a:tcPr anchor="ctr"/>
                </a:tc>
                <a:tc>
                  <a:txBody>
                    <a:bodyPr/>
                    <a:lstStyle/>
                    <a:p>
                      <a:pPr algn="ctr"/>
                      <a:r>
                        <a:rPr lang="ru-RU" sz="1000" dirty="0" smtClean="0">
                          <a:latin typeface="+mn-lt"/>
                        </a:rPr>
                        <a:t>1 100,080</a:t>
                      </a:r>
                    </a:p>
                  </a:txBody>
                  <a:tcPr anchor="ctr"/>
                </a:tc>
                <a:tc>
                  <a:txBody>
                    <a:bodyPr/>
                    <a:lstStyle/>
                    <a:p>
                      <a:pPr algn="ctr"/>
                      <a:r>
                        <a:rPr lang="ru-RU" sz="1000" dirty="0" smtClean="0">
                          <a:latin typeface="+mn-lt"/>
                        </a:rPr>
                        <a:t>1 182,592</a:t>
                      </a:r>
                    </a:p>
                  </a:txBody>
                  <a:tcPr anchor="ctr"/>
                </a:tc>
                <a:tc>
                  <a:txBody>
                    <a:bodyPr/>
                    <a:lstStyle/>
                    <a:p>
                      <a:pPr algn="ctr"/>
                      <a:r>
                        <a:rPr lang="ru-RU" sz="1000" dirty="0" smtClean="0">
                          <a:latin typeface="+mn-lt"/>
                        </a:rPr>
                        <a:t>1 284,296</a:t>
                      </a:r>
                    </a:p>
                  </a:txBody>
                  <a:tcPr anchor="ctr"/>
                </a:tc>
                <a:extLst>
                  <a:ext uri="{0D108BD9-81ED-4DB2-BD59-A6C34878D82A}">
                    <a16:rowId xmlns:a16="http://schemas.microsoft.com/office/drawing/2014/main" val="10005"/>
                  </a:ext>
                </a:extLst>
              </a:tr>
              <a:tr h="318135">
                <a:tc>
                  <a:txBody>
                    <a:bodyPr/>
                    <a:lstStyle/>
                    <a:p>
                      <a:r>
                        <a:rPr lang="ru-RU" sz="1000" dirty="0" smtClean="0">
                          <a:latin typeface="+mn-lt"/>
                        </a:rPr>
                        <a:t>Налог на имущество организаций </a:t>
                      </a:r>
                      <a:endParaRPr lang="ru-RU" sz="1000" dirty="0">
                        <a:latin typeface="+mn-lt"/>
                      </a:endParaRPr>
                    </a:p>
                  </a:txBody>
                  <a:tcPr anchor="ctr"/>
                </a:tc>
                <a:tc>
                  <a:txBody>
                    <a:bodyPr/>
                    <a:lstStyle/>
                    <a:p>
                      <a:pPr algn="ctr"/>
                      <a:r>
                        <a:rPr lang="ru-RU" sz="1000" dirty="0" smtClean="0">
                          <a:latin typeface="+mn-lt"/>
                        </a:rPr>
                        <a:t>1 750,000</a:t>
                      </a:r>
                    </a:p>
                  </a:txBody>
                  <a:tcPr anchor="ctr"/>
                </a:tc>
                <a:tc>
                  <a:txBody>
                    <a:bodyPr/>
                    <a:lstStyle/>
                    <a:p>
                      <a:pPr algn="ctr"/>
                      <a:r>
                        <a:rPr lang="ru-RU" sz="1000" dirty="0" smtClean="0">
                          <a:latin typeface="+mn-lt"/>
                        </a:rPr>
                        <a:t>1 593,912</a:t>
                      </a:r>
                    </a:p>
                  </a:txBody>
                  <a:tcPr anchor="ctr"/>
                </a:tc>
                <a:tc>
                  <a:txBody>
                    <a:bodyPr/>
                    <a:lstStyle/>
                    <a:p>
                      <a:pPr algn="ctr"/>
                      <a:r>
                        <a:rPr lang="ru-RU" sz="1000" dirty="0" smtClean="0">
                          <a:latin typeface="+mn-lt"/>
                        </a:rPr>
                        <a:t>1 595,504</a:t>
                      </a:r>
                    </a:p>
                  </a:txBody>
                  <a:tcPr anchor="ctr"/>
                </a:tc>
                <a:tc>
                  <a:txBody>
                    <a:bodyPr/>
                    <a:lstStyle/>
                    <a:p>
                      <a:pPr algn="ctr"/>
                      <a:r>
                        <a:rPr lang="ru-RU" sz="1000" dirty="0" smtClean="0">
                          <a:latin typeface="+mn-lt"/>
                        </a:rPr>
                        <a:t>1 630,608</a:t>
                      </a:r>
                    </a:p>
                  </a:txBody>
                  <a:tcPr anchor="ctr"/>
                </a:tc>
                <a:extLst>
                  <a:ext uri="{0D108BD9-81ED-4DB2-BD59-A6C34878D82A}">
                    <a16:rowId xmlns:a16="http://schemas.microsoft.com/office/drawing/2014/main" val="10006"/>
                  </a:ext>
                </a:extLst>
              </a:tr>
              <a:tr h="329406">
                <a:tc>
                  <a:txBody>
                    <a:bodyPr/>
                    <a:lstStyle/>
                    <a:p>
                      <a:r>
                        <a:rPr lang="ru-RU" sz="1000" dirty="0" smtClean="0">
                          <a:latin typeface="+mn-lt"/>
                        </a:rPr>
                        <a:t>Транспортный налог</a:t>
                      </a:r>
                      <a:endParaRPr lang="ru-RU" sz="1000" dirty="0">
                        <a:latin typeface="+mn-lt"/>
                      </a:endParaRPr>
                    </a:p>
                  </a:txBody>
                  <a:tcPr anchor="ctr"/>
                </a:tc>
                <a:tc>
                  <a:txBody>
                    <a:bodyPr/>
                    <a:lstStyle/>
                    <a:p>
                      <a:pPr algn="ctr"/>
                      <a:r>
                        <a:rPr lang="ru-RU" sz="1000" dirty="0" smtClean="0">
                          <a:latin typeface="+mn-lt"/>
                        </a:rPr>
                        <a:t>384,500</a:t>
                      </a:r>
                    </a:p>
                  </a:txBody>
                  <a:tcPr anchor="ctr"/>
                </a:tc>
                <a:tc>
                  <a:txBody>
                    <a:bodyPr/>
                    <a:lstStyle/>
                    <a:p>
                      <a:pPr algn="ctr"/>
                      <a:r>
                        <a:rPr lang="ru-RU" sz="1000" dirty="0" smtClean="0">
                          <a:latin typeface="+mn-lt"/>
                        </a:rPr>
                        <a:t>544,740</a:t>
                      </a:r>
                    </a:p>
                  </a:txBody>
                  <a:tcPr anchor="ctr"/>
                </a:tc>
                <a:tc>
                  <a:txBody>
                    <a:bodyPr/>
                    <a:lstStyle/>
                    <a:p>
                      <a:pPr algn="ctr"/>
                      <a:r>
                        <a:rPr lang="ru-RU" sz="1000" dirty="0" smtClean="0">
                          <a:latin typeface="+mn-lt"/>
                        </a:rPr>
                        <a:t>556,000</a:t>
                      </a:r>
                    </a:p>
                  </a:txBody>
                  <a:tcPr anchor="ctr"/>
                </a:tc>
                <a:tc>
                  <a:txBody>
                    <a:bodyPr/>
                    <a:lstStyle/>
                    <a:p>
                      <a:pPr algn="ctr"/>
                      <a:r>
                        <a:rPr lang="ru-RU" sz="1000" dirty="0" smtClean="0">
                          <a:latin typeface="+mn-lt"/>
                        </a:rPr>
                        <a:t>570,400</a:t>
                      </a:r>
                    </a:p>
                  </a:txBody>
                  <a:tcPr anchor="ctr"/>
                </a:tc>
                <a:extLst>
                  <a:ext uri="{0D108BD9-81ED-4DB2-BD59-A6C34878D82A}">
                    <a16:rowId xmlns:a16="http://schemas.microsoft.com/office/drawing/2014/main" val="10007"/>
                  </a:ext>
                </a:extLst>
              </a:tr>
              <a:tr h="318294">
                <a:tc>
                  <a:txBody>
                    <a:bodyPr/>
                    <a:lstStyle/>
                    <a:p>
                      <a:r>
                        <a:rPr lang="ru-RU" sz="1000" dirty="0" smtClean="0">
                          <a:latin typeface="+mn-lt"/>
                        </a:rPr>
                        <a:t>Налог на игорный бизнес</a:t>
                      </a:r>
                      <a:endParaRPr lang="ru-RU" sz="1000" dirty="0">
                        <a:latin typeface="+mn-lt"/>
                      </a:endParaRPr>
                    </a:p>
                  </a:txBody>
                  <a:tcPr anchor="ctr"/>
                </a:tc>
                <a:tc>
                  <a:txBody>
                    <a:bodyPr/>
                    <a:lstStyle/>
                    <a:p>
                      <a:pPr algn="ctr"/>
                      <a:r>
                        <a:rPr lang="ru-RU" sz="1000" dirty="0" smtClean="0">
                          <a:latin typeface="+mn-lt"/>
                        </a:rPr>
                        <a:t>0,840</a:t>
                      </a:r>
                    </a:p>
                  </a:txBody>
                  <a:tcPr anchor="ctr"/>
                </a:tc>
                <a:tc>
                  <a:txBody>
                    <a:bodyPr/>
                    <a:lstStyle/>
                    <a:p>
                      <a:pPr algn="ctr"/>
                      <a:r>
                        <a:rPr lang="ru-RU" sz="1000" dirty="0" smtClean="0">
                          <a:latin typeface="+mn-lt"/>
                        </a:rPr>
                        <a:t>0,300</a:t>
                      </a:r>
                    </a:p>
                  </a:txBody>
                  <a:tcPr anchor="ctr"/>
                </a:tc>
                <a:tc>
                  <a:txBody>
                    <a:bodyPr/>
                    <a:lstStyle/>
                    <a:p>
                      <a:pPr algn="ctr"/>
                      <a:r>
                        <a:rPr lang="ru-RU" sz="1000" dirty="0" smtClean="0">
                          <a:latin typeface="+mn-lt"/>
                        </a:rPr>
                        <a:t>0,300</a:t>
                      </a:r>
                    </a:p>
                  </a:txBody>
                  <a:tcPr anchor="ctr"/>
                </a:tc>
                <a:tc>
                  <a:txBody>
                    <a:bodyPr/>
                    <a:lstStyle/>
                    <a:p>
                      <a:pPr algn="ctr"/>
                      <a:r>
                        <a:rPr lang="ru-RU" sz="1000" dirty="0" smtClean="0">
                          <a:latin typeface="+mn-lt"/>
                        </a:rPr>
                        <a:t>0,300</a:t>
                      </a:r>
                    </a:p>
                  </a:txBody>
                  <a:tcPr anchor="ctr"/>
                </a:tc>
                <a:extLst>
                  <a:ext uri="{0D108BD9-81ED-4DB2-BD59-A6C34878D82A}">
                    <a16:rowId xmlns:a16="http://schemas.microsoft.com/office/drawing/2014/main" val="10008"/>
                  </a:ext>
                </a:extLst>
              </a:tr>
              <a:tr h="323850">
                <a:tc>
                  <a:txBody>
                    <a:bodyPr/>
                    <a:lstStyle/>
                    <a:p>
                      <a:r>
                        <a:rPr lang="ru-RU" sz="1000" dirty="0" smtClean="0">
                          <a:latin typeface="+mn-lt"/>
                        </a:rPr>
                        <a:t>Налог на добычу полезных ископаемых</a:t>
                      </a:r>
                      <a:endParaRPr lang="ru-RU" sz="1000" dirty="0">
                        <a:latin typeface="+mn-lt"/>
                      </a:endParaRPr>
                    </a:p>
                  </a:txBody>
                  <a:tcPr anchor="ctr"/>
                </a:tc>
                <a:tc>
                  <a:txBody>
                    <a:bodyPr/>
                    <a:lstStyle/>
                    <a:p>
                      <a:pPr algn="ctr"/>
                      <a:r>
                        <a:rPr lang="ru-RU" sz="1000" dirty="0" smtClean="0">
                          <a:latin typeface="+mn-lt"/>
                        </a:rPr>
                        <a:t>340,100</a:t>
                      </a:r>
                    </a:p>
                  </a:txBody>
                  <a:tcPr anchor="ctr"/>
                </a:tc>
                <a:tc>
                  <a:txBody>
                    <a:bodyPr/>
                    <a:lstStyle/>
                    <a:p>
                      <a:pPr algn="ctr"/>
                      <a:r>
                        <a:rPr lang="ru-RU" sz="1000" dirty="0" smtClean="0">
                          <a:latin typeface="+mn-lt"/>
                        </a:rPr>
                        <a:t>240,000</a:t>
                      </a:r>
                    </a:p>
                  </a:txBody>
                  <a:tcPr anchor="ctr"/>
                </a:tc>
                <a:tc>
                  <a:txBody>
                    <a:bodyPr/>
                    <a:lstStyle/>
                    <a:p>
                      <a:pPr algn="ctr"/>
                      <a:r>
                        <a:rPr lang="ru-RU" sz="1000" dirty="0" smtClean="0">
                          <a:latin typeface="+mn-lt"/>
                        </a:rPr>
                        <a:t>275,000</a:t>
                      </a:r>
                    </a:p>
                  </a:txBody>
                  <a:tcPr anchor="ctr"/>
                </a:tc>
                <a:tc>
                  <a:txBody>
                    <a:bodyPr/>
                    <a:lstStyle/>
                    <a:p>
                      <a:pPr algn="ctr"/>
                      <a:r>
                        <a:rPr lang="ru-RU" sz="1000" dirty="0" smtClean="0">
                          <a:latin typeface="+mn-lt"/>
                        </a:rPr>
                        <a:t>278,030</a:t>
                      </a:r>
                    </a:p>
                  </a:txBody>
                  <a:tcPr anchor="ctr"/>
                </a:tc>
                <a:extLst>
                  <a:ext uri="{0D108BD9-81ED-4DB2-BD59-A6C34878D82A}">
                    <a16:rowId xmlns:a16="http://schemas.microsoft.com/office/drawing/2014/main" val="10009"/>
                  </a:ext>
                </a:extLst>
              </a:tr>
              <a:tr h="438150">
                <a:tc>
                  <a:txBody>
                    <a:bodyPr/>
                    <a:lstStyle/>
                    <a:p>
                      <a:r>
                        <a:rPr lang="ru-RU" sz="1000" dirty="0" smtClean="0">
                          <a:latin typeface="+mn-lt"/>
                        </a:rPr>
                        <a:t>Сборы за пользование объектами животного мира и за пользование объектами водных биологических ресурсов</a:t>
                      </a:r>
                      <a:endParaRPr lang="ru-RU" sz="1000" dirty="0">
                        <a:latin typeface="+mn-lt"/>
                      </a:endParaRPr>
                    </a:p>
                  </a:txBody>
                  <a:tcPr anchor="ctr"/>
                </a:tc>
                <a:tc>
                  <a:txBody>
                    <a:bodyPr/>
                    <a:lstStyle/>
                    <a:p>
                      <a:pPr algn="ctr"/>
                      <a:r>
                        <a:rPr lang="ru-RU" sz="1000" dirty="0" smtClean="0">
                          <a:latin typeface="+mn-lt"/>
                        </a:rPr>
                        <a:t>331,629</a:t>
                      </a:r>
                    </a:p>
                  </a:txBody>
                  <a:tcPr anchor="ctr"/>
                </a:tc>
                <a:tc>
                  <a:txBody>
                    <a:bodyPr/>
                    <a:lstStyle/>
                    <a:p>
                      <a:pPr algn="ctr"/>
                      <a:r>
                        <a:rPr lang="ru-RU" sz="1000" dirty="0" smtClean="0">
                          <a:latin typeface="+mn-lt"/>
                        </a:rPr>
                        <a:t>389,500</a:t>
                      </a:r>
                    </a:p>
                  </a:txBody>
                  <a:tcPr anchor="ctr"/>
                </a:tc>
                <a:tc>
                  <a:txBody>
                    <a:bodyPr/>
                    <a:lstStyle/>
                    <a:p>
                      <a:pPr algn="ctr"/>
                      <a:r>
                        <a:rPr lang="ru-RU" sz="1000" dirty="0" smtClean="0">
                          <a:latin typeface="+mn-lt"/>
                        </a:rPr>
                        <a:t>403,210</a:t>
                      </a:r>
                    </a:p>
                  </a:txBody>
                  <a:tcPr anchor="ctr"/>
                </a:tc>
                <a:tc>
                  <a:txBody>
                    <a:bodyPr/>
                    <a:lstStyle/>
                    <a:p>
                      <a:pPr algn="ctr"/>
                      <a:r>
                        <a:rPr lang="ru-RU" sz="1000" dirty="0" smtClean="0">
                          <a:latin typeface="+mn-lt"/>
                        </a:rPr>
                        <a:t>416,000</a:t>
                      </a:r>
                    </a:p>
                  </a:txBody>
                  <a:tcPr anchor="ctr"/>
                </a:tc>
                <a:extLst>
                  <a:ext uri="{0D108BD9-81ED-4DB2-BD59-A6C34878D82A}">
                    <a16:rowId xmlns:a16="http://schemas.microsoft.com/office/drawing/2014/main" val="10010"/>
                  </a:ext>
                </a:extLst>
              </a:tr>
              <a:tr h="329406">
                <a:tc>
                  <a:txBody>
                    <a:bodyPr/>
                    <a:lstStyle/>
                    <a:p>
                      <a:r>
                        <a:rPr lang="ru-RU" sz="1000" dirty="0" smtClean="0">
                          <a:latin typeface="+mn-lt"/>
                        </a:rPr>
                        <a:t>ГОСУДАРСТВЕННАЯ ПОШЛИНА</a:t>
                      </a:r>
                      <a:endParaRPr lang="ru-RU" sz="1000" dirty="0">
                        <a:latin typeface="+mn-lt"/>
                      </a:endParaRPr>
                    </a:p>
                  </a:txBody>
                  <a:tcPr anchor="ctr"/>
                </a:tc>
                <a:tc>
                  <a:txBody>
                    <a:bodyPr/>
                    <a:lstStyle/>
                    <a:p>
                      <a:pPr algn="ctr"/>
                      <a:r>
                        <a:rPr lang="ru-RU" sz="1000" dirty="0" smtClean="0">
                          <a:latin typeface="+mn-lt"/>
                        </a:rPr>
                        <a:t>80,534</a:t>
                      </a:r>
                    </a:p>
                  </a:txBody>
                  <a:tcPr anchor="ctr"/>
                </a:tc>
                <a:tc>
                  <a:txBody>
                    <a:bodyPr/>
                    <a:lstStyle/>
                    <a:p>
                      <a:pPr algn="ctr"/>
                      <a:r>
                        <a:rPr lang="ru-RU" sz="1000" dirty="0" smtClean="0">
                          <a:latin typeface="+mn-lt"/>
                        </a:rPr>
                        <a:t>46,737</a:t>
                      </a:r>
                    </a:p>
                  </a:txBody>
                  <a:tcPr anchor="ctr"/>
                </a:tc>
                <a:tc>
                  <a:txBody>
                    <a:bodyPr/>
                    <a:lstStyle/>
                    <a:p>
                      <a:pPr algn="ctr"/>
                      <a:r>
                        <a:rPr lang="ru-RU" sz="1000" dirty="0" smtClean="0">
                          <a:latin typeface="+mn-lt"/>
                        </a:rPr>
                        <a:t>51,936</a:t>
                      </a:r>
                    </a:p>
                  </a:txBody>
                  <a:tcPr anchor="ctr"/>
                </a:tc>
                <a:tc>
                  <a:txBody>
                    <a:bodyPr/>
                    <a:lstStyle/>
                    <a:p>
                      <a:pPr algn="ctr"/>
                      <a:r>
                        <a:rPr lang="ru-RU" sz="1000" dirty="0" smtClean="0">
                          <a:latin typeface="+mn-lt"/>
                        </a:rPr>
                        <a:t>47,560</a:t>
                      </a:r>
                    </a:p>
                  </a:txBody>
                  <a:tcPr anchor="ctr"/>
                </a:tc>
                <a:extLst>
                  <a:ext uri="{0D108BD9-81ED-4DB2-BD59-A6C34878D82A}">
                    <a16:rowId xmlns:a16="http://schemas.microsoft.com/office/drawing/2014/main" val="10013"/>
                  </a:ext>
                </a:extLst>
              </a:tr>
              <a:tr h="394494">
                <a:tc>
                  <a:txBody>
                    <a:bodyPr/>
                    <a:lstStyle/>
                    <a:p>
                      <a:r>
                        <a:rPr lang="ru-RU" sz="1000" dirty="0" smtClean="0">
                          <a:latin typeface="+mn-lt"/>
                        </a:rPr>
                        <a:t>ЗАДОЛЖЕННОСТЬ И ПЕРЕРАСЧЕТЫ ПО ОТМЕНЕННЫМ НАЛОГАМ, СБОРАМ И ИНЫМ ОБЯЗАТЕЛЬНЫМ ПЛАТЕЖАМ</a:t>
                      </a:r>
                    </a:p>
                  </a:txBody>
                  <a:tcPr anchor="ctr"/>
                </a:tc>
                <a:tc>
                  <a:txBody>
                    <a:bodyPr/>
                    <a:lstStyle/>
                    <a:p>
                      <a:pPr algn="ctr"/>
                      <a:r>
                        <a:rPr lang="ru-RU" sz="1000" dirty="0" smtClean="0">
                          <a:latin typeface="+mn-lt"/>
                        </a:rPr>
                        <a:t>0,200</a:t>
                      </a:r>
                    </a:p>
                  </a:txBody>
                  <a:tcPr anchor="ctr"/>
                </a:tc>
                <a:tc>
                  <a:txBody>
                    <a:bodyPr/>
                    <a:lstStyle/>
                    <a:p>
                      <a:pPr algn="ctr"/>
                      <a:r>
                        <a:rPr lang="ru-RU" sz="1000" dirty="0" smtClean="0">
                          <a:latin typeface="+mn-lt"/>
                        </a:rPr>
                        <a:t>0,200</a:t>
                      </a:r>
                    </a:p>
                  </a:txBody>
                  <a:tcPr anchor="ctr"/>
                </a:tc>
                <a:tc>
                  <a:txBody>
                    <a:bodyPr/>
                    <a:lstStyle/>
                    <a:p>
                      <a:pPr algn="ctr"/>
                      <a:r>
                        <a:rPr lang="ru-RU" sz="1000" dirty="0" smtClean="0">
                          <a:latin typeface="+mn-lt"/>
                        </a:rPr>
                        <a:t>0,200</a:t>
                      </a:r>
                    </a:p>
                  </a:txBody>
                  <a:tcPr anchor="ctr"/>
                </a:tc>
                <a:tc>
                  <a:txBody>
                    <a:bodyPr/>
                    <a:lstStyle/>
                    <a:p>
                      <a:pPr algn="ctr"/>
                      <a:r>
                        <a:rPr lang="ru-RU" sz="1000" dirty="0" smtClean="0">
                          <a:latin typeface="+mn-lt"/>
                        </a:rPr>
                        <a:t>0,200</a:t>
                      </a:r>
                    </a:p>
                  </a:txBody>
                  <a:tcPr anchor="ctr"/>
                </a:tc>
                <a:extLst>
                  <a:ext uri="{0D108BD9-81ED-4DB2-BD59-A6C34878D82A}">
                    <a16:rowId xmlns:a16="http://schemas.microsoft.com/office/drawing/2014/main" val="10014"/>
                  </a:ext>
                </a:extLst>
              </a:tr>
            </a:tbl>
          </a:graphicData>
        </a:graphic>
      </p:graphicFrame>
      <p:sp>
        <p:nvSpPr>
          <p:cNvPr id="3" name="TextBox 2"/>
          <p:cNvSpPr txBox="1"/>
          <p:nvPr/>
        </p:nvSpPr>
        <p:spPr>
          <a:xfrm>
            <a:off x="9889435" y="1418670"/>
            <a:ext cx="1565896" cy="338554"/>
          </a:xfrm>
          <a:prstGeom prst="rect">
            <a:avLst/>
          </a:prstGeom>
          <a:noFill/>
        </p:spPr>
        <p:txBody>
          <a:bodyPr wrap="square" rtlCol="0">
            <a:spAutoFit/>
          </a:bodyPr>
          <a:lstStyle/>
          <a:p>
            <a:r>
              <a:rPr lang="ru-RU" sz="1600" b="1" dirty="0" smtClean="0">
                <a:solidFill>
                  <a:schemeClr val="accent1">
                    <a:lumMod val="50000"/>
                  </a:schemeClr>
                </a:solidFill>
              </a:rPr>
              <a:t>млн. </a:t>
            </a:r>
            <a:r>
              <a:rPr lang="ru-RU" sz="1600" dirty="0" smtClean="0">
                <a:solidFill>
                  <a:schemeClr val="accent1">
                    <a:lumMod val="50000"/>
                  </a:schemeClr>
                </a:solidFill>
              </a:rPr>
              <a:t>рублей</a:t>
            </a:r>
            <a:endParaRPr lang="ru-RU" sz="1600" dirty="0">
              <a:solidFill>
                <a:schemeClr val="accent1">
                  <a:lumMod val="50000"/>
                </a:schemeClr>
              </a:solidFill>
            </a:endParaRPr>
          </a:p>
        </p:txBody>
      </p:sp>
      <p:sp>
        <p:nvSpPr>
          <p:cNvPr id="6" name="TextBox 5"/>
          <p:cNvSpPr txBox="1"/>
          <p:nvPr/>
        </p:nvSpPr>
        <p:spPr>
          <a:xfrm>
            <a:off x="10612315" y="90097"/>
            <a:ext cx="1342034" cy="338554"/>
          </a:xfrm>
          <a:prstGeom prst="rect">
            <a:avLst/>
          </a:prstGeom>
          <a:noFill/>
        </p:spPr>
        <p:txBody>
          <a:bodyPr wrap="none" rtlCol="0">
            <a:spAutoFit/>
          </a:bodyPr>
          <a:lstStyle/>
          <a:p>
            <a:r>
              <a:rPr lang="ru-RU" sz="1600" b="1" i="1" dirty="0">
                <a:solidFill>
                  <a:schemeClr val="tx2">
                    <a:lumMod val="75000"/>
                  </a:schemeClr>
                </a:solidFill>
                <a:effectLst>
                  <a:outerShdw blurRad="38100" dist="38100" dir="2700000" algn="tl">
                    <a:srgbClr val="000000">
                      <a:alpha val="43137"/>
                    </a:srgbClr>
                  </a:outerShdw>
                </a:effectLst>
              </a:rPr>
              <a:t>  </a:t>
            </a:r>
            <a:r>
              <a:rPr lang="ru-RU" sz="1600" b="1" i="1" dirty="0" smtClean="0">
                <a:solidFill>
                  <a:schemeClr val="tx2">
                    <a:lumMod val="75000"/>
                  </a:schemeClr>
                </a:solidFill>
                <a:effectLst>
                  <a:outerShdw blurRad="38100" dist="38100" dir="2700000" algn="tl">
                    <a:srgbClr val="000000">
                      <a:alpha val="43137"/>
                    </a:srgbClr>
                  </a:outerShdw>
                </a:effectLst>
              </a:rPr>
              <a:t>17 СЛАЙД </a:t>
            </a:r>
            <a:endParaRPr lang="ru-RU" sz="1600" b="1" i="1" dirty="0">
              <a:solidFill>
                <a:schemeClr val="tx2">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568069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3505" y="871726"/>
            <a:ext cx="11061814" cy="454788"/>
          </a:xfrm>
        </p:spPr>
        <p:txBody>
          <a:bodyPr/>
          <a:lstStyle/>
          <a:p>
            <a:pPr>
              <a:lnSpc>
                <a:spcPct val="100000"/>
              </a:lnSpc>
            </a:pPr>
            <a:r>
              <a:rPr lang="ru-RU" sz="2600" b="1" dirty="0">
                <a:effectLst>
                  <a:outerShdw blurRad="38100" dist="38100" dir="2700000" algn="tl">
                    <a:srgbClr val="000000">
                      <a:alpha val="43137"/>
                    </a:srgbClr>
                  </a:outerShdw>
                </a:effectLst>
              </a:rPr>
              <a:t>Объёмы поступлений </a:t>
            </a:r>
            <a:r>
              <a:rPr lang="ru-RU" sz="2600" b="1" dirty="0" smtClean="0">
                <a:effectLst>
                  <a:outerShdw blurRad="38100" dist="38100" dir="2700000" algn="tl">
                    <a:srgbClr val="000000">
                      <a:alpha val="43137"/>
                    </a:srgbClr>
                  </a:outerShdw>
                </a:effectLst>
              </a:rPr>
              <a:t>неналоговых </a:t>
            </a:r>
            <a:r>
              <a:rPr lang="ru-RU" sz="2600" b="1" dirty="0">
                <a:effectLst>
                  <a:outerShdw blurRad="38100" dist="38100" dir="2700000" algn="tl">
                    <a:srgbClr val="000000">
                      <a:alpha val="43137"/>
                    </a:srgbClr>
                  </a:outerShdw>
                </a:effectLst>
              </a:rPr>
              <a:t>доходов на 2017 год и на плановый период </a:t>
            </a:r>
            <a:r>
              <a:rPr lang="ru-RU" sz="2600" b="1" dirty="0" smtClean="0">
                <a:effectLst>
                  <a:outerShdw blurRad="38100" dist="38100" dir="2700000" algn="tl">
                    <a:srgbClr val="000000">
                      <a:alpha val="43137"/>
                    </a:srgbClr>
                  </a:outerShdw>
                </a:effectLst>
              </a:rPr>
              <a:t>2018 и 2019 годов</a:t>
            </a:r>
            <a:endParaRPr lang="ru-RU" sz="2600" b="1" dirty="0">
              <a:effectLst>
                <a:outerShdw blurRad="38100" dist="38100" dir="2700000" algn="tl">
                  <a:srgbClr val="000000">
                    <a:alpha val="43137"/>
                  </a:srgbClr>
                </a:outerShdw>
              </a:effectLst>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2525829212"/>
              </p:ext>
            </p:extLst>
          </p:nvPr>
        </p:nvGraphicFramePr>
        <p:xfrm>
          <a:off x="728282" y="1718546"/>
          <a:ext cx="10716550" cy="4147435"/>
        </p:xfrm>
        <a:graphic>
          <a:graphicData uri="http://schemas.openxmlformats.org/drawingml/2006/table">
            <a:tbl>
              <a:tblPr firstRow="1" bandRow="1">
                <a:tableStyleId>{5C22544A-7EE6-4342-B048-85BDC9FD1C3A}</a:tableStyleId>
              </a:tblPr>
              <a:tblGrid>
                <a:gridCol w="4907205">
                  <a:extLst>
                    <a:ext uri="{9D8B030D-6E8A-4147-A177-3AD203B41FA5}">
                      <a16:colId xmlns:a16="http://schemas.microsoft.com/office/drawing/2014/main" val="20000"/>
                    </a:ext>
                  </a:extLst>
                </a:gridCol>
                <a:gridCol w="2089288">
                  <a:extLst>
                    <a:ext uri="{9D8B030D-6E8A-4147-A177-3AD203B41FA5}">
                      <a16:colId xmlns:a16="http://schemas.microsoft.com/office/drawing/2014/main" val="20001"/>
                    </a:ext>
                  </a:extLst>
                </a:gridCol>
                <a:gridCol w="1309895">
                  <a:extLst>
                    <a:ext uri="{9D8B030D-6E8A-4147-A177-3AD203B41FA5}">
                      <a16:colId xmlns:a16="http://schemas.microsoft.com/office/drawing/2014/main" val="20002"/>
                    </a:ext>
                  </a:extLst>
                </a:gridCol>
                <a:gridCol w="1212573">
                  <a:extLst>
                    <a:ext uri="{9D8B030D-6E8A-4147-A177-3AD203B41FA5}">
                      <a16:colId xmlns:a16="http://schemas.microsoft.com/office/drawing/2014/main" val="20003"/>
                    </a:ext>
                  </a:extLst>
                </a:gridCol>
                <a:gridCol w="1197589">
                  <a:extLst>
                    <a:ext uri="{9D8B030D-6E8A-4147-A177-3AD203B41FA5}">
                      <a16:colId xmlns:a16="http://schemas.microsoft.com/office/drawing/2014/main" val="20004"/>
                    </a:ext>
                  </a:extLst>
                </a:gridCol>
              </a:tblGrid>
              <a:tr h="224554">
                <a:tc>
                  <a:txBody>
                    <a:bodyPr/>
                    <a:lstStyle/>
                    <a:p>
                      <a:pPr algn="ctr"/>
                      <a:r>
                        <a:rPr lang="ru-RU" sz="1200" b="1" dirty="0" smtClean="0"/>
                        <a:t>Наименование показателя</a:t>
                      </a:r>
                    </a:p>
                  </a:txBody>
                  <a:tcPr anchor="ctr"/>
                </a:tc>
                <a:tc>
                  <a:txBody>
                    <a:bodyPr/>
                    <a:lstStyle/>
                    <a:p>
                      <a:pPr algn="ctr"/>
                      <a:r>
                        <a:rPr lang="ru-RU" sz="1200" b="1" dirty="0" smtClean="0">
                          <a:solidFill>
                            <a:schemeClr val="bg1"/>
                          </a:solidFill>
                        </a:rPr>
                        <a:t>2016 год</a:t>
                      </a:r>
                      <a:endParaRPr lang="ru-RU" sz="1200" b="1" dirty="0">
                        <a:solidFill>
                          <a:schemeClr val="bg1"/>
                        </a:solidFill>
                      </a:endParaRPr>
                    </a:p>
                  </a:txBody>
                  <a:tcPr anchor="ctr"/>
                </a:tc>
                <a:tc>
                  <a:txBody>
                    <a:bodyPr/>
                    <a:lstStyle/>
                    <a:p>
                      <a:pPr algn="ctr"/>
                      <a:r>
                        <a:rPr lang="ru-RU" sz="1200" b="1" dirty="0" smtClean="0">
                          <a:solidFill>
                            <a:schemeClr val="bg1"/>
                          </a:solidFill>
                        </a:rPr>
                        <a:t>2017 год </a:t>
                      </a:r>
                    </a:p>
                  </a:txBody>
                  <a:tcPr anchor="ctr"/>
                </a:tc>
                <a:tc>
                  <a:txBody>
                    <a:bodyPr/>
                    <a:lstStyle/>
                    <a:p>
                      <a:pPr algn="ctr"/>
                      <a:r>
                        <a:rPr lang="ru-RU" sz="1200" b="1" dirty="0" smtClean="0">
                          <a:solidFill>
                            <a:schemeClr val="bg1"/>
                          </a:solidFill>
                        </a:rPr>
                        <a:t>2018 год </a:t>
                      </a:r>
                    </a:p>
                  </a:txBody>
                  <a:tcPr anchor="ctr"/>
                </a:tc>
                <a:tc>
                  <a:txBody>
                    <a:bodyPr/>
                    <a:lstStyle/>
                    <a:p>
                      <a:pPr algn="ctr"/>
                      <a:r>
                        <a:rPr lang="ru-RU" sz="1200" b="1" dirty="0" smtClean="0">
                          <a:solidFill>
                            <a:schemeClr val="bg1"/>
                          </a:solidFill>
                        </a:rPr>
                        <a:t>2019 год </a:t>
                      </a:r>
                    </a:p>
                  </a:txBody>
                  <a:tcPr anchor="ctr"/>
                </a:tc>
                <a:extLst>
                  <a:ext uri="{0D108BD9-81ED-4DB2-BD59-A6C34878D82A}">
                    <a16:rowId xmlns:a16="http://schemas.microsoft.com/office/drawing/2014/main" val="10000"/>
                  </a:ext>
                </a:extLst>
              </a:tr>
              <a:tr h="345642">
                <a:tc>
                  <a:txBody>
                    <a:bodyPr/>
                    <a:lstStyle/>
                    <a:p>
                      <a:r>
                        <a:rPr lang="ru-RU" sz="1000" b="1" dirty="0" smtClean="0"/>
                        <a:t>НЕНАЛОГОВЫЕ ДОХОДЫ - всего, в том числе:</a:t>
                      </a:r>
                      <a:endParaRPr lang="ru-RU" sz="1000" b="1" dirty="0"/>
                    </a:p>
                  </a:txBody>
                  <a:tcPr anchor="ctr"/>
                </a:tc>
                <a:tc>
                  <a:txBody>
                    <a:bodyPr/>
                    <a:lstStyle/>
                    <a:p>
                      <a:pPr algn="ctr"/>
                      <a:r>
                        <a:rPr lang="ru-RU" sz="1000" b="1" dirty="0" smtClean="0"/>
                        <a:t>417,626</a:t>
                      </a:r>
                      <a:endParaRPr lang="ru-RU" sz="1000" b="1" dirty="0"/>
                    </a:p>
                  </a:txBody>
                  <a:tcPr anchor="ctr"/>
                </a:tc>
                <a:tc>
                  <a:txBody>
                    <a:bodyPr/>
                    <a:lstStyle/>
                    <a:p>
                      <a:pPr algn="ctr"/>
                      <a:r>
                        <a:rPr lang="ru-RU" sz="1000" b="1" dirty="0" smtClean="0"/>
                        <a:t>311,489</a:t>
                      </a:r>
                      <a:endParaRPr lang="ru-RU" sz="1000" b="1" dirty="0"/>
                    </a:p>
                  </a:txBody>
                  <a:tcPr anchor="ctr"/>
                </a:tc>
                <a:tc>
                  <a:txBody>
                    <a:bodyPr/>
                    <a:lstStyle/>
                    <a:p>
                      <a:pPr algn="ctr"/>
                      <a:r>
                        <a:rPr lang="ru-RU" sz="1000" b="1" dirty="0" smtClean="0"/>
                        <a:t>309,739</a:t>
                      </a:r>
                      <a:endParaRPr lang="ru-RU" sz="1000" b="1" dirty="0"/>
                    </a:p>
                  </a:txBody>
                  <a:tcPr anchor="ctr"/>
                </a:tc>
                <a:tc>
                  <a:txBody>
                    <a:bodyPr/>
                    <a:lstStyle/>
                    <a:p>
                      <a:pPr algn="ctr"/>
                      <a:r>
                        <a:rPr lang="ru-RU" sz="1000" b="1" dirty="0" smtClean="0"/>
                        <a:t>307,555</a:t>
                      </a:r>
                      <a:endParaRPr lang="ru-RU" sz="1000" b="1" dirty="0"/>
                    </a:p>
                  </a:txBody>
                  <a:tcPr anchor="ctr"/>
                </a:tc>
                <a:extLst>
                  <a:ext uri="{0D108BD9-81ED-4DB2-BD59-A6C34878D82A}">
                    <a16:rowId xmlns:a16="http://schemas.microsoft.com/office/drawing/2014/main" val="10001"/>
                  </a:ext>
                </a:extLst>
              </a:tr>
              <a:tr h="388866">
                <a:tc>
                  <a:txBody>
                    <a:bodyPr/>
                    <a:lstStyle/>
                    <a:p>
                      <a:r>
                        <a:rPr lang="ru-RU" sz="1000" dirty="0" smtClean="0"/>
                        <a:t>ДОХОДЫ ОТ ИСПОЛЬЗОВАНИЯ ИМУЩЕСТВА, НАХОДЯЩЕГОСЯ В ГОСУДАРСТВЕННОЙ И МУНИЦИПАЛЬНОЙ СОБСТВЕННОСТИ</a:t>
                      </a:r>
                      <a:endParaRPr lang="ru-RU" sz="1000" dirty="0"/>
                    </a:p>
                  </a:txBody>
                  <a:tcPr anchor="ctr"/>
                </a:tc>
                <a:tc>
                  <a:txBody>
                    <a:bodyPr/>
                    <a:lstStyle/>
                    <a:p>
                      <a:pPr algn="ctr"/>
                      <a:r>
                        <a:rPr lang="ru-RU" sz="1000" dirty="0" smtClean="0"/>
                        <a:t>73,361</a:t>
                      </a:r>
                      <a:endParaRPr lang="ru-RU" sz="1000" dirty="0"/>
                    </a:p>
                  </a:txBody>
                  <a:tcPr anchor="ctr"/>
                </a:tc>
                <a:tc>
                  <a:txBody>
                    <a:bodyPr/>
                    <a:lstStyle/>
                    <a:p>
                      <a:pPr algn="ctr"/>
                      <a:r>
                        <a:rPr lang="ru-RU" sz="1000" dirty="0" smtClean="0"/>
                        <a:t>62 ,072</a:t>
                      </a:r>
                      <a:endParaRPr lang="ru-RU" sz="1000" dirty="0"/>
                    </a:p>
                  </a:txBody>
                  <a:tcPr anchor="ctr"/>
                </a:tc>
                <a:tc>
                  <a:txBody>
                    <a:bodyPr/>
                    <a:lstStyle/>
                    <a:p>
                      <a:pPr algn="ctr"/>
                      <a:r>
                        <a:rPr lang="ru-RU" sz="1000" dirty="0" smtClean="0"/>
                        <a:t>62,285</a:t>
                      </a:r>
                      <a:endParaRPr lang="ru-RU" sz="1000" dirty="0"/>
                    </a:p>
                  </a:txBody>
                  <a:tcPr anchor="ctr"/>
                </a:tc>
                <a:tc>
                  <a:txBody>
                    <a:bodyPr/>
                    <a:lstStyle/>
                    <a:p>
                      <a:pPr algn="ctr"/>
                      <a:r>
                        <a:rPr lang="ru-RU" sz="1000" dirty="0" smtClean="0"/>
                        <a:t>61,969</a:t>
                      </a:r>
                      <a:endParaRPr lang="ru-RU" sz="1000" dirty="0"/>
                    </a:p>
                  </a:txBody>
                  <a:tcPr anchor="ctr"/>
                </a:tc>
                <a:extLst>
                  <a:ext uri="{0D108BD9-81ED-4DB2-BD59-A6C34878D82A}">
                    <a16:rowId xmlns:a16="http://schemas.microsoft.com/office/drawing/2014/main" val="10002"/>
                  </a:ext>
                </a:extLst>
              </a:tr>
              <a:tr h="360484">
                <a:tc>
                  <a:txBody>
                    <a:bodyPr/>
                    <a:lstStyle/>
                    <a:p>
                      <a:r>
                        <a:rPr lang="ru-RU" sz="1000" dirty="0" smtClean="0"/>
                        <a:t>ПЛАТЕЖИ ПРИ ПОЛЬЗОВАНИИ ПРИРОДНЫМИ РЕСУРСАМИ</a:t>
                      </a:r>
                      <a:endParaRPr lang="ru-RU" sz="1000" dirty="0"/>
                    </a:p>
                  </a:txBody>
                  <a:tcPr anchor="ctr"/>
                </a:tc>
                <a:tc>
                  <a:txBody>
                    <a:bodyPr/>
                    <a:lstStyle/>
                    <a:p>
                      <a:pPr algn="ctr"/>
                      <a:r>
                        <a:rPr lang="ru-RU" sz="1000" dirty="0" smtClean="0"/>
                        <a:t>63,428</a:t>
                      </a:r>
                      <a:endParaRPr lang="ru-RU" sz="1000" dirty="0"/>
                    </a:p>
                  </a:txBody>
                  <a:tcPr anchor="ctr"/>
                </a:tc>
                <a:tc>
                  <a:txBody>
                    <a:bodyPr/>
                    <a:lstStyle/>
                    <a:p>
                      <a:pPr algn="ctr"/>
                      <a:r>
                        <a:rPr lang="ru-RU" sz="1000" dirty="0" smtClean="0"/>
                        <a:t>77,107</a:t>
                      </a:r>
                      <a:endParaRPr lang="ru-RU" sz="1000" dirty="0"/>
                    </a:p>
                  </a:txBody>
                  <a:tcPr anchor="ctr"/>
                </a:tc>
                <a:tc>
                  <a:txBody>
                    <a:bodyPr/>
                    <a:lstStyle/>
                    <a:p>
                      <a:pPr algn="ctr"/>
                      <a:r>
                        <a:rPr lang="ru-RU" sz="1000" dirty="0" smtClean="0"/>
                        <a:t>79,886</a:t>
                      </a:r>
                      <a:endParaRPr lang="ru-RU" sz="1000" dirty="0"/>
                    </a:p>
                  </a:txBody>
                  <a:tcPr anchor="ctr"/>
                </a:tc>
                <a:tc>
                  <a:txBody>
                    <a:bodyPr/>
                    <a:lstStyle/>
                    <a:p>
                      <a:pPr algn="ctr"/>
                      <a:r>
                        <a:rPr lang="ru-RU" sz="1000" dirty="0" smtClean="0"/>
                        <a:t>82,670</a:t>
                      </a:r>
                      <a:endParaRPr lang="ru-RU" sz="1000" dirty="0"/>
                    </a:p>
                  </a:txBody>
                  <a:tcPr anchor="ctr"/>
                </a:tc>
                <a:extLst>
                  <a:ext uri="{0D108BD9-81ED-4DB2-BD59-A6C34878D82A}">
                    <a16:rowId xmlns:a16="http://schemas.microsoft.com/office/drawing/2014/main" val="10003"/>
                  </a:ext>
                </a:extLst>
              </a:tr>
              <a:tr h="413239">
                <a:tc>
                  <a:txBody>
                    <a:bodyPr/>
                    <a:lstStyle/>
                    <a:p>
                      <a:r>
                        <a:rPr lang="ru-RU" sz="1000" dirty="0" smtClean="0"/>
                        <a:t>ДОХОДЫ ОТ ОКАЗАНИЯ ПЛАТНЫХ УСЛУГ (РАБОТ) И КОМПЕНСАЦИИ ЗАТРАТ ГОСУДАРСТВА</a:t>
                      </a:r>
                      <a:endParaRPr lang="ru-RU" sz="1000" dirty="0"/>
                    </a:p>
                  </a:txBody>
                  <a:tcPr anchor="ctr"/>
                </a:tc>
                <a:tc>
                  <a:txBody>
                    <a:bodyPr/>
                    <a:lstStyle/>
                    <a:p>
                      <a:pPr algn="ctr"/>
                      <a:r>
                        <a:rPr lang="ru-RU" sz="1000" dirty="0" smtClean="0"/>
                        <a:t>17,502</a:t>
                      </a:r>
                      <a:endParaRPr lang="ru-RU" sz="1000" dirty="0"/>
                    </a:p>
                  </a:txBody>
                  <a:tcPr anchor="ctr"/>
                </a:tc>
                <a:tc>
                  <a:txBody>
                    <a:bodyPr/>
                    <a:lstStyle/>
                    <a:p>
                      <a:pPr algn="ctr"/>
                      <a:r>
                        <a:rPr lang="ru-RU" sz="1000" dirty="0" smtClean="0"/>
                        <a:t>27,956</a:t>
                      </a:r>
                    </a:p>
                    <a:p>
                      <a:pPr algn="ctr"/>
                      <a:endParaRPr lang="ru-RU" sz="1000" dirty="0" smtClean="0"/>
                    </a:p>
                  </a:txBody>
                  <a:tcPr anchor="ctr"/>
                </a:tc>
                <a:tc>
                  <a:txBody>
                    <a:bodyPr/>
                    <a:lstStyle/>
                    <a:p>
                      <a:pPr algn="ctr"/>
                      <a:r>
                        <a:rPr lang="ru-RU" sz="1000" dirty="0" smtClean="0"/>
                        <a:t>28,</a:t>
                      </a:r>
                      <a:r>
                        <a:rPr lang="ru-RU" sz="1000" baseline="0" dirty="0" smtClean="0"/>
                        <a:t>090</a:t>
                      </a:r>
                      <a:endParaRPr lang="ru-RU" sz="1000" dirty="0"/>
                    </a:p>
                  </a:txBody>
                  <a:tcPr anchor="ctr"/>
                </a:tc>
                <a:tc>
                  <a:txBody>
                    <a:bodyPr/>
                    <a:lstStyle/>
                    <a:p>
                      <a:pPr algn="ctr"/>
                      <a:r>
                        <a:rPr lang="ru-RU" sz="1000" dirty="0" smtClean="0"/>
                        <a:t>28,219</a:t>
                      </a:r>
                      <a:endParaRPr lang="ru-RU" sz="1000" dirty="0"/>
                    </a:p>
                  </a:txBody>
                  <a:tcPr anchor="ctr"/>
                </a:tc>
                <a:extLst>
                  <a:ext uri="{0D108BD9-81ED-4DB2-BD59-A6C34878D82A}">
                    <a16:rowId xmlns:a16="http://schemas.microsoft.com/office/drawing/2014/main" val="10004"/>
                  </a:ext>
                </a:extLst>
              </a:tr>
              <a:tr h="426134">
                <a:tc>
                  <a:txBody>
                    <a:bodyPr/>
                    <a:lstStyle/>
                    <a:p>
                      <a:r>
                        <a:rPr lang="ru-RU" sz="1000" dirty="0" smtClean="0"/>
                        <a:t>ДОХОДЫ ОТ ПРОДАЖИ МАТЕРИАЛЬНЫХ И НЕМАТЕРИАЛЬНЫХ АКТИВОВ</a:t>
                      </a:r>
                      <a:endParaRPr lang="ru-RU" sz="1000" dirty="0"/>
                    </a:p>
                  </a:txBody>
                  <a:tcPr anchor="ctr"/>
                </a:tc>
                <a:tc>
                  <a:txBody>
                    <a:bodyPr/>
                    <a:lstStyle/>
                    <a:p>
                      <a:pPr algn="ctr"/>
                      <a:r>
                        <a:rPr lang="ru-RU" sz="1000" dirty="0" smtClean="0"/>
                        <a:t>1,340</a:t>
                      </a:r>
                      <a:endParaRPr lang="ru-RU" sz="1000" dirty="0"/>
                    </a:p>
                  </a:txBody>
                  <a:tcPr anchor="ctr"/>
                </a:tc>
                <a:tc>
                  <a:txBody>
                    <a:bodyPr/>
                    <a:lstStyle/>
                    <a:p>
                      <a:pPr algn="ctr"/>
                      <a:r>
                        <a:rPr lang="ru-RU" sz="1000" dirty="0" smtClean="0"/>
                        <a:t>1,781</a:t>
                      </a:r>
                      <a:endParaRPr lang="ru-RU" sz="1000" dirty="0"/>
                    </a:p>
                  </a:txBody>
                  <a:tcPr anchor="ctr"/>
                </a:tc>
                <a:tc>
                  <a:txBody>
                    <a:bodyPr/>
                    <a:lstStyle/>
                    <a:p>
                      <a:pPr algn="ctr"/>
                      <a:r>
                        <a:rPr lang="ru-RU" sz="1000" dirty="0" smtClean="0"/>
                        <a:t>1,765</a:t>
                      </a:r>
                      <a:endParaRPr lang="ru-RU" sz="1000" dirty="0"/>
                    </a:p>
                  </a:txBody>
                  <a:tcPr anchor="ctr"/>
                </a:tc>
                <a:tc>
                  <a:txBody>
                    <a:bodyPr/>
                    <a:lstStyle/>
                    <a:p>
                      <a:pPr algn="ctr"/>
                      <a:r>
                        <a:rPr lang="ru-RU" sz="1000" dirty="0" smtClean="0"/>
                        <a:t>1,757</a:t>
                      </a:r>
                      <a:endParaRPr lang="ru-RU" sz="1000" dirty="0"/>
                    </a:p>
                  </a:txBody>
                  <a:tcPr anchor="ctr"/>
                </a:tc>
                <a:extLst>
                  <a:ext uri="{0D108BD9-81ED-4DB2-BD59-A6C34878D82A}">
                    <a16:rowId xmlns:a16="http://schemas.microsoft.com/office/drawing/2014/main" val="10005"/>
                  </a:ext>
                </a:extLst>
              </a:tr>
              <a:tr h="409135">
                <a:tc>
                  <a:txBody>
                    <a:bodyPr/>
                    <a:lstStyle/>
                    <a:p>
                      <a:r>
                        <a:rPr lang="ru-RU" sz="1000" dirty="0" smtClean="0"/>
                        <a:t>Платежи, взимаемые государственными организациями субъектов Российской Федерации за выполнение определенных функций</a:t>
                      </a:r>
                      <a:endParaRPr lang="ru-RU" sz="1000" dirty="0"/>
                    </a:p>
                  </a:txBody>
                  <a:tcPr anchor="ctr"/>
                </a:tc>
                <a:tc>
                  <a:txBody>
                    <a:bodyPr/>
                    <a:lstStyle/>
                    <a:p>
                      <a:pPr algn="ctr"/>
                      <a:r>
                        <a:rPr lang="ru-RU" sz="1000" dirty="0" smtClean="0"/>
                        <a:t>1,</a:t>
                      </a:r>
                      <a:r>
                        <a:rPr lang="ru-RU" sz="1000" baseline="0" dirty="0" smtClean="0"/>
                        <a:t>382</a:t>
                      </a:r>
                      <a:endParaRPr lang="ru-RU" sz="1000" dirty="0"/>
                    </a:p>
                  </a:txBody>
                  <a:tcPr anchor="ctr"/>
                </a:tc>
                <a:tc>
                  <a:txBody>
                    <a:bodyPr/>
                    <a:lstStyle/>
                    <a:p>
                      <a:pPr algn="ctr"/>
                      <a:r>
                        <a:rPr lang="ru-RU" sz="1000" dirty="0" smtClean="0"/>
                        <a:t>1,429</a:t>
                      </a:r>
                      <a:endParaRPr lang="ru-RU" sz="1000" dirty="0"/>
                    </a:p>
                  </a:txBody>
                  <a:tcPr anchor="ctr"/>
                </a:tc>
                <a:tc>
                  <a:txBody>
                    <a:bodyPr/>
                    <a:lstStyle/>
                    <a:p>
                      <a:pPr algn="ctr"/>
                      <a:r>
                        <a:rPr lang="ru-RU" sz="1000" dirty="0" smtClean="0"/>
                        <a:t>1,429</a:t>
                      </a:r>
                      <a:endParaRPr lang="ru-RU" sz="1000" dirty="0"/>
                    </a:p>
                  </a:txBody>
                  <a:tcPr anchor="ctr"/>
                </a:tc>
                <a:tc>
                  <a:txBody>
                    <a:bodyPr/>
                    <a:lstStyle/>
                    <a:p>
                      <a:pPr algn="ctr"/>
                      <a:r>
                        <a:rPr lang="ru-RU" sz="1000" dirty="0" smtClean="0"/>
                        <a:t>1,429</a:t>
                      </a:r>
                      <a:endParaRPr lang="ru-RU" sz="1000" dirty="0"/>
                    </a:p>
                  </a:txBody>
                  <a:tcPr anchor="ctr"/>
                </a:tc>
                <a:extLst>
                  <a:ext uri="{0D108BD9-81ED-4DB2-BD59-A6C34878D82A}">
                    <a16:rowId xmlns:a16="http://schemas.microsoft.com/office/drawing/2014/main" val="10006"/>
                  </a:ext>
                </a:extLst>
              </a:tr>
              <a:tr h="677008">
                <a:tc>
                  <a:txBody>
                    <a:bodyPr/>
                    <a:lstStyle/>
                    <a:p>
                      <a:r>
                        <a:rPr lang="ru-RU" sz="1000" dirty="0" smtClean="0"/>
                        <a:t>Сборы, вносимые заказчиками документации, подлежащей государственной экологической экспертизе, организация и проведение которой осуществляется органами государственной власти субъектов Российской Федерации, рассчитанные в соответствии со сметой расходов на проведение государственной экологической экспертизы</a:t>
                      </a:r>
                      <a:endParaRPr lang="ru-RU" sz="1000" dirty="0"/>
                    </a:p>
                  </a:txBody>
                  <a:tcPr anchor="ctr"/>
                </a:tc>
                <a:tc>
                  <a:txBody>
                    <a:bodyPr/>
                    <a:lstStyle/>
                    <a:p>
                      <a:pPr algn="ctr"/>
                      <a:r>
                        <a:rPr lang="ru-RU" sz="1000" dirty="0" smtClean="0"/>
                        <a:t>0</a:t>
                      </a:r>
                      <a:endParaRPr lang="ru-RU" sz="1000" dirty="0"/>
                    </a:p>
                  </a:txBody>
                  <a:tcPr anchor="ctr"/>
                </a:tc>
                <a:tc>
                  <a:txBody>
                    <a:bodyPr/>
                    <a:lstStyle/>
                    <a:p>
                      <a:pPr algn="ctr"/>
                      <a:r>
                        <a:rPr lang="ru-RU" sz="1000" dirty="0" smtClean="0"/>
                        <a:t>0,383</a:t>
                      </a:r>
                    </a:p>
                    <a:p>
                      <a:pPr algn="ctr"/>
                      <a:endParaRPr lang="ru-RU" sz="1000" dirty="0"/>
                    </a:p>
                  </a:txBody>
                  <a:tcPr anchor="ctr"/>
                </a:tc>
                <a:tc>
                  <a:txBody>
                    <a:bodyPr/>
                    <a:lstStyle/>
                    <a:p>
                      <a:pPr algn="ctr"/>
                      <a:r>
                        <a:rPr lang="ru-RU" sz="1000" dirty="0" smtClean="0"/>
                        <a:t>0,383</a:t>
                      </a:r>
                    </a:p>
                    <a:p>
                      <a:pPr algn="ctr"/>
                      <a:endParaRPr lang="ru-RU" sz="1000" dirty="0"/>
                    </a:p>
                  </a:txBody>
                  <a:tcPr anchor="ctr"/>
                </a:tc>
                <a:tc>
                  <a:txBody>
                    <a:bodyPr/>
                    <a:lstStyle/>
                    <a:p>
                      <a:pPr algn="ctr"/>
                      <a:r>
                        <a:rPr lang="ru-RU" sz="1000" dirty="0" smtClean="0"/>
                        <a:t>0,383</a:t>
                      </a:r>
                    </a:p>
                    <a:p>
                      <a:pPr algn="ctr"/>
                      <a:endParaRPr lang="ru-RU" sz="1000" dirty="0"/>
                    </a:p>
                  </a:txBody>
                  <a:tcPr anchor="ctr"/>
                </a:tc>
                <a:extLst>
                  <a:ext uri="{0D108BD9-81ED-4DB2-BD59-A6C34878D82A}">
                    <a16:rowId xmlns:a16="http://schemas.microsoft.com/office/drawing/2014/main" val="10007"/>
                  </a:ext>
                </a:extLst>
              </a:tr>
              <a:tr h="272561">
                <a:tc>
                  <a:txBody>
                    <a:bodyPr/>
                    <a:lstStyle/>
                    <a:p>
                      <a:r>
                        <a:rPr lang="ru-RU" sz="1000" dirty="0" smtClean="0"/>
                        <a:t>ШТРАФЫ, САНКЦИИ, ВОЗМЕЩЕНИЕ УЩЕРБА</a:t>
                      </a:r>
                      <a:endParaRPr lang="ru-RU" sz="1000" dirty="0"/>
                    </a:p>
                  </a:txBody>
                  <a:tcPr anchor="ctr"/>
                </a:tc>
                <a:tc>
                  <a:txBody>
                    <a:bodyPr/>
                    <a:lstStyle/>
                    <a:p>
                      <a:pPr algn="ctr"/>
                      <a:r>
                        <a:rPr lang="ru-RU" sz="1000" dirty="0" smtClean="0"/>
                        <a:t>260,154</a:t>
                      </a:r>
                      <a:endParaRPr lang="ru-RU" sz="1000" dirty="0"/>
                    </a:p>
                  </a:txBody>
                  <a:tcPr anchor="ctr"/>
                </a:tc>
                <a:tc>
                  <a:txBody>
                    <a:bodyPr/>
                    <a:lstStyle/>
                    <a:p>
                      <a:pPr algn="ctr"/>
                      <a:r>
                        <a:rPr lang="ru-RU" sz="1000" dirty="0" smtClean="0"/>
                        <a:t>140,303</a:t>
                      </a:r>
                      <a:endParaRPr lang="ru-RU" sz="1000" dirty="0"/>
                    </a:p>
                  </a:txBody>
                  <a:tcPr anchor="ctr"/>
                </a:tc>
                <a:tc>
                  <a:txBody>
                    <a:bodyPr/>
                    <a:lstStyle/>
                    <a:p>
                      <a:pPr algn="ctr"/>
                      <a:r>
                        <a:rPr lang="ru-RU" sz="1000" dirty="0" smtClean="0"/>
                        <a:t>135,427</a:t>
                      </a:r>
                      <a:endParaRPr lang="ru-RU" sz="1000" dirty="0"/>
                    </a:p>
                  </a:txBody>
                  <a:tcPr anchor="ctr"/>
                </a:tc>
                <a:tc>
                  <a:txBody>
                    <a:bodyPr/>
                    <a:lstStyle/>
                    <a:p>
                      <a:pPr algn="ctr"/>
                      <a:r>
                        <a:rPr lang="ru-RU" sz="1000" dirty="0" smtClean="0"/>
                        <a:t>130,640</a:t>
                      </a:r>
                      <a:endParaRPr lang="ru-RU" sz="1000" dirty="0"/>
                    </a:p>
                  </a:txBody>
                  <a:tcPr anchor="ctr"/>
                </a:tc>
                <a:extLst>
                  <a:ext uri="{0D108BD9-81ED-4DB2-BD59-A6C34878D82A}">
                    <a16:rowId xmlns:a16="http://schemas.microsoft.com/office/drawing/2014/main" val="10008"/>
                  </a:ext>
                </a:extLst>
              </a:tr>
              <a:tr h="345642">
                <a:tc>
                  <a:txBody>
                    <a:bodyPr/>
                    <a:lstStyle/>
                    <a:p>
                      <a:r>
                        <a:rPr lang="ru-RU" sz="1000" dirty="0" smtClean="0"/>
                        <a:t>Прочие неналоговые доходы бюджетов субъектов Российской Федерации</a:t>
                      </a:r>
                      <a:endParaRPr lang="ru-RU" sz="1000" dirty="0"/>
                    </a:p>
                  </a:txBody>
                  <a:tcPr anchor="ctr"/>
                </a:tc>
                <a:tc>
                  <a:txBody>
                    <a:bodyPr/>
                    <a:lstStyle/>
                    <a:p>
                      <a:pPr algn="ctr"/>
                      <a:r>
                        <a:rPr lang="ru-RU" sz="1000" dirty="0" smtClean="0"/>
                        <a:t>0,459</a:t>
                      </a:r>
                      <a:endParaRPr lang="ru-RU" sz="1000" dirty="0"/>
                    </a:p>
                  </a:txBody>
                  <a:tcPr anchor="ctr"/>
                </a:tc>
                <a:tc>
                  <a:txBody>
                    <a:bodyPr/>
                    <a:lstStyle/>
                    <a:p>
                      <a:pPr algn="ctr"/>
                      <a:r>
                        <a:rPr lang="ru-RU" sz="1000" dirty="0" smtClean="0"/>
                        <a:t>0,459</a:t>
                      </a:r>
                      <a:endParaRPr lang="ru-RU" sz="1000" dirty="0"/>
                    </a:p>
                  </a:txBody>
                  <a:tcPr anchor="ctr"/>
                </a:tc>
                <a:tc>
                  <a:txBody>
                    <a:bodyPr/>
                    <a:lstStyle/>
                    <a:p>
                      <a:pPr algn="ctr"/>
                      <a:r>
                        <a:rPr lang="ru-RU" sz="1000" dirty="0" smtClean="0"/>
                        <a:t>0,474</a:t>
                      </a:r>
                    </a:p>
                    <a:p>
                      <a:pPr algn="ctr"/>
                      <a:endParaRPr lang="ru-RU" sz="1000" dirty="0"/>
                    </a:p>
                  </a:txBody>
                  <a:tcPr anchor="ctr"/>
                </a:tc>
                <a:tc>
                  <a:txBody>
                    <a:bodyPr/>
                    <a:lstStyle/>
                    <a:p>
                      <a:pPr algn="ctr"/>
                      <a:r>
                        <a:rPr lang="ru-RU" sz="1000" dirty="0" smtClean="0"/>
                        <a:t>0,488</a:t>
                      </a:r>
                    </a:p>
                    <a:p>
                      <a:pPr algn="ctr"/>
                      <a:endParaRPr lang="ru-RU" sz="1000" dirty="0"/>
                    </a:p>
                  </a:txBody>
                  <a:tcPr anchor="ctr"/>
                </a:tc>
                <a:extLst>
                  <a:ext uri="{0D108BD9-81ED-4DB2-BD59-A6C34878D82A}">
                    <a16:rowId xmlns:a16="http://schemas.microsoft.com/office/drawing/2014/main" val="10009"/>
                  </a:ext>
                </a:extLst>
              </a:tr>
            </a:tbl>
          </a:graphicData>
        </a:graphic>
      </p:graphicFrame>
      <p:sp>
        <p:nvSpPr>
          <p:cNvPr id="7" name="TextBox 6"/>
          <p:cNvSpPr txBox="1"/>
          <p:nvPr/>
        </p:nvSpPr>
        <p:spPr>
          <a:xfrm>
            <a:off x="9878936" y="1326514"/>
            <a:ext cx="1565896" cy="338554"/>
          </a:xfrm>
          <a:prstGeom prst="rect">
            <a:avLst/>
          </a:prstGeom>
          <a:noFill/>
        </p:spPr>
        <p:txBody>
          <a:bodyPr wrap="square" rtlCol="0">
            <a:spAutoFit/>
          </a:bodyPr>
          <a:lstStyle/>
          <a:p>
            <a:r>
              <a:rPr lang="ru-RU" sz="1600" dirty="0" smtClean="0">
                <a:solidFill>
                  <a:schemeClr val="accent1">
                    <a:lumMod val="50000"/>
                  </a:schemeClr>
                </a:solidFill>
              </a:rPr>
              <a:t>млн</a:t>
            </a:r>
            <a:r>
              <a:rPr lang="ru-RU" sz="1600" b="1" dirty="0" smtClean="0">
                <a:solidFill>
                  <a:schemeClr val="accent1">
                    <a:lumMod val="50000"/>
                  </a:schemeClr>
                </a:solidFill>
              </a:rPr>
              <a:t>. </a:t>
            </a:r>
            <a:r>
              <a:rPr lang="ru-RU" sz="1600" dirty="0" smtClean="0">
                <a:solidFill>
                  <a:schemeClr val="accent1">
                    <a:lumMod val="50000"/>
                  </a:schemeClr>
                </a:solidFill>
              </a:rPr>
              <a:t>рублей</a:t>
            </a:r>
            <a:endParaRPr lang="ru-RU" sz="1600" dirty="0">
              <a:solidFill>
                <a:schemeClr val="accent1">
                  <a:lumMod val="50000"/>
                </a:schemeClr>
              </a:solidFill>
            </a:endParaRPr>
          </a:p>
        </p:txBody>
      </p:sp>
      <p:sp>
        <p:nvSpPr>
          <p:cNvPr id="8" name="TextBox 7"/>
          <p:cNvSpPr txBox="1"/>
          <p:nvPr/>
        </p:nvSpPr>
        <p:spPr>
          <a:xfrm>
            <a:off x="10612315" y="90097"/>
            <a:ext cx="1342034" cy="338554"/>
          </a:xfrm>
          <a:prstGeom prst="rect">
            <a:avLst/>
          </a:prstGeom>
          <a:noFill/>
        </p:spPr>
        <p:txBody>
          <a:bodyPr wrap="none" rtlCol="0">
            <a:spAutoFit/>
          </a:bodyPr>
          <a:lstStyle/>
          <a:p>
            <a:r>
              <a:rPr lang="ru-RU" sz="1600" b="1" i="1" dirty="0">
                <a:solidFill>
                  <a:schemeClr val="tx2">
                    <a:lumMod val="75000"/>
                  </a:schemeClr>
                </a:solidFill>
                <a:effectLst>
                  <a:outerShdw blurRad="38100" dist="38100" dir="2700000" algn="tl">
                    <a:srgbClr val="000000">
                      <a:alpha val="43137"/>
                    </a:srgbClr>
                  </a:outerShdw>
                </a:effectLst>
              </a:rPr>
              <a:t>  </a:t>
            </a:r>
            <a:r>
              <a:rPr lang="ru-RU" sz="1600" b="1" i="1" dirty="0" smtClean="0">
                <a:solidFill>
                  <a:schemeClr val="tx2">
                    <a:lumMod val="75000"/>
                  </a:schemeClr>
                </a:solidFill>
                <a:effectLst>
                  <a:outerShdw blurRad="38100" dist="38100" dir="2700000" algn="tl">
                    <a:srgbClr val="000000">
                      <a:alpha val="43137"/>
                    </a:srgbClr>
                  </a:outerShdw>
                </a:effectLst>
              </a:rPr>
              <a:t>18 СЛАЙД </a:t>
            </a:r>
            <a:endParaRPr lang="ru-RU" sz="1600" b="1" i="1" dirty="0">
              <a:solidFill>
                <a:schemeClr val="tx2">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066978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8053" y="-254977"/>
            <a:ext cx="10972800" cy="1441939"/>
          </a:xfrm>
        </p:spPr>
        <p:txBody>
          <a:bodyPr/>
          <a:lstStyle/>
          <a:p>
            <a:r>
              <a:rPr lang="ru-RU" dirty="0" smtClean="0"/>
              <a:t>Глоссарий</a:t>
            </a:r>
            <a:endParaRPr lang="ru-RU" dirty="0"/>
          </a:p>
        </p:txBody>
      </p:sp>
      <p:sp>
        <p:nvSpPr>
          <p:cNvPr id="3" name="Объект 2"/>
          <p:cNvSpPr>
            <a:spLocks noGrp="1"/>
          </p:cNvSpPr>
          <p:nvPr>
            <p:ph idx="1"/>
          </p:nvPr>
        </p:nvSpPr>
        <p:spPr>
          <a:xfrm>
            <a:off x="729760" y="1336431"/>
            <a:ext cx="10609385" cy="5145396"/>
          </a:xfrm>
        </p:spPr>
        <p:txBody>
          <a:bodyPr>
            <a:noAutofit/>
          </a:bodyPr>
          <a:lstStyle/>
          <a:p>
            <a:pPr algn="just"/>
            <a:r>
              <a:rPr lang="ru-RU" sz="1800" b="1" dirty="0" smtClean="0">
                <a:solidFill>
                  <a:schemeClr val="accent5">
                    <a:lumMod val="75000"/>
                  </a:schemeClr>
                </a:solidFill>
                <a:latin typeface="+mn-lt"/>
              </a:rPr>
              <a:t>Бюджет</a:t>
            </a:r>
            <a:r>
              <a:rPr lang="ru-RU" sz="1800" dirty="0" smtClean="0">
                <a:latin typeface="+mn-lt"/>
              </a:rPr>
              <a:t> – форма образования и расходования денежных средств, предназначенных для финансового обеспечения задач и функций государства и местного самоуправления.</a:t>
            </a:r>
          </a:p>
          <a:p>
            <a:pPr algn="just"/>
            <a:r>
              <a:rPr lang="ru-RU" sz="1800" b="1" dirty="0">
                <a:solidFill>
                  <a:schemeClr val="accent5">
                    <a:lumMod val="75000"/>
                  </a:schemeClr>
                </a:solidFill>
                <a:latin typeface="+mn-lt"/>
              </a:rPr>
              <a:t>Консолидированный бюджет</a:t>
            </a:r>
            <a:r>
              <a:rPr lang="ru-RU" sz="1800" dirty="0" smtClean="0">
                <a:latin typeface="+mn-lt"/>
              </a:rPr>
              <a:t> – свод бюджетов бюджетной системы Российской Федерации на соответствующей территории (за исключением бюджетов государственных внебюджетных фондов) без учета межбюджетных трансфертов между этими бюджетами.</a:t>
            </a:r>
          </a:p>
          <a:p>
            <a:pPr algn="just">
              <a:lnSpc>
                <a:spcPct val="90000"/>
              </a:lnSpc>
            </a:pPr>
            <a:r>
              <a:rPr lang="ru-RU" sz="1800" b="1" dirty="0">
                <a:solidFill>
                  <a:schemeClr val="accent5">
                    <a:lumMod val="75000"/>
                  </a:schemeClr>
                </a:solidFill>
                <a:latin typeface="+mn-lt"/>
              </a:rPr>
              <a:t>Бюджетная система Российской Федерации</a:t>
            </a:r>
            <a:r>
              <a:rPr lang="ru-RU" sz="1800" dirty="0">
                <a:solidFill>
                  <a:schemeClr val="accent5">
                    <a:lumMod val="75000"/>
                  </a:schemeClr>
                </a:solidFill>
                <a:latin typeface="+mn-lt"/>
              </a:rPr>
              <a:t> </a:t>
            </a:r>
            <a:r>
              <a:rPr lang="ru-RU" sz="1800" dirty="0">
                <a:latin typeface="+mn-lt"/>
              </a:rPr>
              <a:t>– основанная на экономических отношениях и государственном устройстве Российской Федерации, регулируемая законодательством Российской Федерации совокупность бюджетов и бюджетов государственных внебюджетных </a:t>
            </a:r>
            <a:r>
              <a:rPr lang="ru-RU" sz="1800" dirty="0" smtClean="0">
                <a:latin typeface="+mn-lt"/>
              </a:rPr>
              <a:t>фондов.</a:t>
            </a:r>
            <a:endParaRPr lang="ru-RU" sz="1800" dirty="0">
              <a:latin typeface="+mn-lt"/>
            </a:endParaRPr>
          </a:p>
          <a:p>
            <a:pPr algn="just">
              <a:lnSpc>
                <a:spcPct val="90000"/>
              </a:lnSpc>
            </a:pPr>
            <a:r>
              <a:rPr lang="ru-RU" sz="1800" b="1" dirty="0">
                <a:solidFill>
                  <a:schemeClr val="accent5">
                    <a:lumMod val="75000"/>
                  </a:schemeClr>
                </a:solidFill>
                <a:latin typeface="+mn-lt"/>
              </a:rPr>
              <a:t>Доходы бюджета </a:t>
            </a:r>
            <a:r>
              <a:rPr lang="ru-RU" sz="1800" dirty="0">
                <a:latin typeface="+mn-lt"/>
              </a:rPr>
              <a:t>– поступающие в бюджет денежные средства, за исключением средств, являющихся источниками финансирования дефицита </a:t>
            </a:r>
            <a:r>
              <a:rPr lang="ru-RU" sz="1800" dirty="0" smtClean="0">
                <a:latin typeface="+mn-lt"/>
              </a:rPr>
              <a:t>бюджета.</a:t>
            </a:r>
            <a:endParaRPr lang="ru-RU" sz="1800" dirty="0">
              <a:latin typeface="+mn-lt"/>
            </a:endParaRPr>
          </a:p>
          <a:p>
            <a:pPr algn="just">
              <a:lnSpc>
                <a:spcPct val="90000"/>
              </a:lnSpc>
            </a:pPr>
            <a:r>
              <a:rPr lang="ru-RU" sz="1800" b="1" dirty="0">
                <a:solidFill>
                  <a:schemeClr val="accent5">
                    <a:lumMod val="75000"/>
                  </a:schemeClr>
                </a:solidFill>
                <a:latin typeface="+mn-lt"/>
              </a:rPr>
              <a:t>Расходы бюджета </a:t>
            </a:r>
            <a:r>
              <a:rPr lang="ru-RU" sz="1800" dirty="0">
                <a:latin typeface="+mn-lt"/>
              </a:rPr>
              <a:t>– выплачиваемые из бюджета денежные средства, за исключением средств, источниками финансирования дефицита </a:t>
            </a:r>
            <a:r>
              <a:rPr lang="ru-RU" sz="1800" dirty="0" smtClean="0">
                <a:latin typeface="+mn-lt"/>
              </a:rPr>
              <a:t>бюджета.</a:t>
            </a:r>
            <a:endParaRPr lang="ru-RU" sz="1800" dirty="0">
              <a:latin typeface="+mn-lt"/>
            </a:endParaRPr>
          </a:p>
          <a:p>
            <a:pPr algn="just">
              <a:lnSpc>
                <a:spcPct val="90000"/>
              </a:lnSpc>
            </a:pPr>
            <a:r>
              <a:rPr lang="ru-RU" sz="1800" b="1" dirty="0">
                <a:solidFill>
                  <a:schemeClr val="accent5">
                    <a:lumMod val="75000"/>
                  </a:schemeClr>
                </a:solidFill>
                <a:latin typeface="+mn-lt"/>
              </a:rPr>
              <a:t>Дефицит бюджета </a:t>
            </a:r>
            <a:r>
              <a:rPr lang="ru-RU" sz="1800" dirty="0">
                <a:latin typeface="+mn-lt"/>
              </a:rPr>
              <a:t>– превышение расходов над </a:t>
            </a:r>
            <a:r>
              <a:rPr lang="ru-RU" sz="1800" dirty="0" smtClean="0">
                <a:latin typeface="+mn-lt"/>
              </a:rPr>
              <a:t>доходами.</a:t>
            </a:r>
            <a:endParaRPr lang="ru-RU" sz="1800" dirty="0">
              <a:latin typeface="+mn-lt"/>
            </a:endParaRPr>
          </a:p>
          <a:p>
            <a:pPr algn="just">
              <a:lnSpc>
                <a:spcPct val="90000"/>
              </a:lnSpc>
            </a:pPr>
            <a:r>
              <a:rPr lang="ru-RU" sz="1800" b="1" dirty="0">
                <a:solidFill>
                  <a:schemeClr val="accent5">
                    <a:lumMod val="75000"/>
                  </a:schemeClr>
                </a:solidFill>
                <a:latin typeface="+mn-lt"/>
              </a:rPr>
              <a:t>Профицит бюджета </a:t>
            </a:r>
            <a:r>
              <a:rPr lang="ru-RU" sz="1800" dirty="0">
                <a:latin typeface="+mn-lt"/>
              </a:rPr>
              <a:t>– превышение доходов над </a:t>
            </a:r>
            <a:r>
              <a:rPr lang="ru-RU" sz="1800" dirty="0" smtClean="0">
                <a:latin typeface="+mn-lt"/>
              </a:rPr>
              <a:t>расходами.</a:t>
            </a:r>
            <a:endParaRPr lang="ru-RU" sz="1800" dirty="0">
              <a:latin typeface="+mn-lt"/>
            </a:endParaRPr>
          </a:p>
          <a:p>
            <a:pPr algn="just"/>
            <a:r>
              <a:rPr lang="ru-RU" sz="1800" b="1" dirty="0">
                <a:solidFill>
                  <a:schemeClr val="accent5">
                    <a:lumMod val="75000"/>
                  </a:schemeClr>
                </a:solidFill>
                <a:latin typeface="+mn-lt"/>
              </a:rPr>
              <a:t>Бюджетные ассигнования </a:t>
            </a:r>
            <a:r>
              <a:rPr lang="ru-RU" sz="1800" dirty="0">
                <a:latin typeface="+mn-lt"/>
              </a:rPr>
              <a:t>– предельные объемы денежных средств, предусмотренных в соответствующем финансовом году для исполнения бюджетных </a:t>
            </a:r>
            <a:r>
              <a:rPr lang="ru-RU" sz="1800" dirty="0" smtClean="0">
                <a:latin typeface="+mn-lt"/>
              </a:rPr>
              <a:t>обязательств.</a:t>
            </a:r>
            <a:endParaRPr lang="ru-RU" sz="1800" dirty="0">
              <a:latin typeface="+mn-lt"/>
            </a:endParaRPr>
          </a:p>
          <a:p>
            <a:pPr algn="just"/>
            <a:endParaRPr lang="ru-RU" sz="1800" dirty="0" smtClean="0">
              <a:latin typeface="+mn-lt"/>
            </a:endParaRPr>
          </a:p>
        </p:txBody>
      </p:sp>
      <p:sp>
        <p:nvSpPr>
          <p:cNvPr id="5" name="TextBox 4"/>
          <p:cNvSpPr txBox="1"/>
          <p:nvPr/>
        </p:nvSpPr>
        <p:spPr>
          <a:xfrm>
            <a:off x="10612315" y="90097"/>
            <a:ext cx="1239442" cy="338554"/>
          </a:xfrm>
          <a:prstGeom prst="rect">
            <a:avLst/>
          </a:prstGeom>
          <a:noFill/>
        </p:spPr>
        <p:txBody>
          <a:bodyPr wrap="none" rtlCol="0">
            <a:spAutoFit/>
          </a:bodyPr>
          <a:lstStyle/>
          <a:p>
            <a:r>
              <a:rPr lang="ru-RU" sz="1600" b="1" i="1" dirty="0">
                <a:solidFill>
                  <a:schemeClr val="tx2">
                    <a:lumMod val="75000"/>
                  </a:schemeClr>
                </a:solidFill>
                <a:effectLst>
                  <a:outerShdw blurRad="38100" dist="38100" dir="2700000" algn="tl">
                    <a:srgbClr val="000000">
                      <a:alpha val="43137"/>
                    </a:srgbClr>
                  </a:outerShdw>
                </a:effectLst>
              </a:rPr>
              <a:t>  </a:t>
            </a:r>
            <a:r>
              <a:rPr lang="ru-RU" sz="1600" b="1" i="1" dirty="0" smtClean="0">
                <a:solidFill>
                  <a:schemeClr val="tx2">
                    <a:lumMod val="75000"/>
                  </a:schemeClr>
                </a:solidFill>
                <a:effectLst>
                  <a:outerShdw blurRad="38100" dist="38100" dir="2700000" algn="tl">
                    <a:srgbClr val="000000">
                      <a:alpha val="43137"/>
                    </a:srgbClr>
                  </a:outerShdw>
                </a:effectLst>
              </a:rPr>
              <a:t>1 СЛАЙД </a:t>
            </a:r>
            <a:endParaRPr lang="ru-RU" sz="1600" b="1" i="1" dirty="0">
              <a:solidFill>
                <a:schemeClr val="tx2">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540420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81200" y="0"/>
            <a:ext cx="8229600" cy="980728"/>
          </a:xfrm>
        </p:spPr>
        <p:txBody>
          <a:bodyPr/>
          <a:lstStyle/>
          <a:p>
            <a:r>
              <a:rPr lang="ru-RU" sz="2600" b="1" dirty="0" smtClean="0">
                <a:effectLst>
                  <a:outerShdw blurRad="38100" dist="38100" dir="2700000" algn="tl">
                    <a:srgbClr val="000000">
                      <a:alpha val="43137"/>
                    </a:srgbClr>
                  </a:outerShdw>
                </a:effectLst>
              </a:rPr>
              <a:t>Основные налоговые доходы краевого бюджета</a:t>
            </a:r>
            <a:endParaRPr lang="ru-RU" sz="2600" b="1" dirty="0">
              <a:effectLst>
                <a:outerShdw blurRad="38100" dist="38100" dir="2700000" algn="tl">
                  <a:srgbClr val="000000">
                    <a:alpha val="43137"/>
                  </a:srgbClr>
                </a:outerShdw>
              </a:effectLst>
            </a:endParaRPr>
          </a:p>
        </p:txBody>
      </p:sp>
      <p:graphicFrame>
        <p:nvGraphicFramePr>
          <p:cNvPr id="6" name="Объект 5"/>
          <p:cNvGraphicFramePr>
            <a:graphicFrameLocks noGrp="1"/>
          </p:cNvGraphicFramePr>
          <p:nvPr>
            <p:ph idx="1"/>
            <p:extLst>
              <p:ext uri="{D42A27DB-BD31-4B8C-83A1-F6EECF244321}">
                <p14:modId xmlns:p14="http://schemas.microsoft.com/office/powerpoint/2010/main" val="1811482029"/>
              </p:ext>
            </p:extLst>
          </p:nvPr>
        </p:nvGraphicFramePr>
        <p:xfrm>
          <a:off x="728870" y="908719"/>
          <a:ext cx="9906000" cy="5392689"/>
        </p:xfrm>
        <a:graphic>
          <a:graphicData uri="http://schemas.openxmlformats.org/drawingml/2006/chart">
            <c:chart xmlns:c="http://schemas.openxmlformats.org/drawingml/2006/chart" xmlns:r="http://schemas.openxmlformats.org/officeDocument/2006/relationships" r:id="rId2"/>
          </a:graphicData>
        </a:graphic>
      </p:graphicFrame>
      <p:cxnSp>
        <p:nvCxnSpPr>
          <p:cNvPr id="4" name="Прямая соединительная линия 3"/>
          <p:cNvCxnSpPr/>
          <p:nvPr/>
        </p:nvCxnSpPr>
        <p:spPr>
          <a:xfrm>
            <a:off x="9045226" y="1946461"/>
            <a:ext cx="447261" cy="0"/>
          </a:xfrm>
          <a:prstGeom prst="line">
            <a:avLst/>
          </a:prstGeom>
          <a:ln w="34925">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6"/>
          <p:cNvCxnSpPr/>
          <p:nvPr/>
        </p:nvCxnSpPr>
        <p:spPr>
          <a:xfrm>
            <a:off x="9055165" y="2753139"/>
            <a:ext cx="447261" cy="0"/>
          </a:xfrm>
          <a:prstGeom prst="line">
            <a:avLst/>
          </a:prstGeom>
          <a:ln w="3492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2" name="Прямая соединительная линия 11"/>
          <p:cNvCxnSpPr/>
          <p:nvPr/>
        </p:nvCxnSpPr>
        <p:spPr>
          <a:xfrm>
            <a:off x="9055165" y="3508513"/>
            <a:ext cx="482665" cy="0"/>
          </a:xfrm>
          <a:prstGeom prst="line">
            <a:avLst/>
          </a:prstGeom>
          <a:ln w="34925">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9660835" y="1763404"/>
            <a:ext cx="1948069" cy="523220"/>
          </a:xfrm>
          <a:prstGeom prst="rect">
            <a:avLst/>
          </a:prstGeom>
          <a:noFill/>
        </p:spPr>
        <p:txBody>
          <a:bodyPr wrap="square" rtlCol="0">
            <a:spAutoFit/>
          </a:bodyPr>
          <a:lstStyle/>
          <a:p>
            <a:r>
              <a:rPr lang="ru-RU" sz="1400" dirty="0" smtClean="0"/>
              <a:t>Налог на доходы физических лиц</a:t>
            </a:r>
            <a:endParaRPr lang="ru-RU" sz="1400" dirty="0"/>
          </a:p>
        </p:txBody>
      </p:sp>
      <p:sp>
        <p:nvSpPr>
          <p:cNvPr id="16" name="TextBox 15"/>
          <p:cNvSpPr txBox="1"/>
          <p:nvPr/>
        </p:nvSpPr>
        <p:spPr>
          <a:xfrm>
            <a:off x="9660835" y="2564296"/>
            <a:ext cx="1808922" cy="523220"/>
          </a:xfrm>
          <a:prstGeom prst="rect">
            <a:avLst/>
          </a:prstGeom>
          <a:noFill/>
        </p:spPr>
        <p:txBody>
          <a:bodyPr wrap="square" rtlCol="0">
            <a:spAutoFit/>
          </a:bodyPr>
          <a:lstStyle/>
          <a:p>
            <a:r>
              <a:rPr lang="ru-RU" sz="1400" dirty="0" smtClean="0"/>
              <a:t>Налог на прибыль организаций</a:t>
            </a:r>
            <a:endParaRPr lang="ru-RU" sz="1400" dirty="0"/>
          </a:p>
        </p:txBody>
      </p:sp>
      <p:sp>
        <p:nvSpPr>
          <p:cNvPr id="17" name="TextBox 16"/>
          <p:cNvSpPr txBox="1"/>
          <p:nvPr/>
        </p:nvSpPr>
        <p:spPr>
          <a:xfrm>
            <a:off x="9660835" y="3339548"/>
            <a:ext cx="2112936" cy="523220"/>
          </a:xfrm>
          <a:prstGeom prst="rect">
            <a:avLst/>
          </a:prstGeom>
          <a:noFill/>
        </p:spPr>
        <p:txBody>
          <a:bodyPr wrap="square" rtlCol="0">
            <a:spAutoFit/>
          </a:bodyPr>
          <a:lstStyle/>
          <a:p>
            <a:r>
              <a:rPr lang="ru-RU" sz="1400" dirty="0" smtClean="0"/>
              <a:t>Налог на имущество организаций</a:t>
            </a:r>
            <a:endParaRPr lang="ru-RU" sz="1400" dirty="0"/>
          </a:p>
        </p:txBody>
      </p:sp>
      <p:sp>
        <p:nvSpPr>
          <p:cNvPr id="11" name="TextBox 10"/>
          <p:cNvSpPr txBox="1"/>
          <p:nvPr/>
        </p:nvSpPr>
        <p:spPr>
          <a:xfrm>
            <a:off x="10612315" y="90097"/>
            <a:ext cx="1342034" cy="338554"/>
          </a:xfrm>
          <a:prstGeom prst="rect">
            <a:avLst/>
          </a:prstGeom>
          <a:noFill/>
        </p:spPr>
        <p:txBody>
          <a:bodyPr wrap="none" rtlCol="0">
            <a:spAutoFit/>
          </a:bodyPr>
          <a:lstStyle/>
          <a:p>
            <a:r>
              <a:rPr lang="ru-RU" sz="1600" b="1" i="1" dirty="0">
                <a:solidFill>
                  <a:schemeClr val="tx2">
                    <a:lumMod val="75000"/>
                  </a:schemeClr>
                </a:solidFill>
                <a:effectLst>
                  <a:outerShdw blurRad="38100" dist="38100" dir="2700000" algn="tl">
                    <a:srgbClr val="000000">
                      <a:alpha val="43137"/>
                    </a:srgbClr>
                  </a:outerShdw>
                </a:effectLst>
              </a:rPr>
              <a:t>  </a:t>
            </a:r>
            <a:r>
              <a:rPr lang="ru-RU" sz="1600" b="1" i="1" dirty="0" smtClean="0">
                <a:solidFill>
                  <a:schemeClr val="tx2">
                    <a:lumMod val="75000"/>
                  </a:schemeClr>
                </a:solidFill>
                <a:effectLst>
                  <a:outerShdw blurRad="38100" dist="38100" dir="2700000" algn="tl">
                    <a:srgbClr val="000000">
                      <a:alpha val="43137"/>
                    </a:srgbClr>
                  </a:outerShdw>
                </a:effectLst>
              </a:rPr>
              <a:t>19 СЛАЙД </a:t>
            </a:r>
            <a:endParaRPr lang="ru-RU" sz="1600" b="1" i="1" dirty="0">
              <a:solidFill>
                <a:schemeClr val="tx2">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473808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nSpc>
                <a:spcPct val="100000"/>
              </a:lnSpc>
            </a:pPr>
            <a:r>
              <a:rPr lang="ru-RU" sz="2600" b="1" dirty="0">
                <a:effectLst>
                  <a:outerShdw blurRad="38100" dist="38100" dir="2700000" algn="tl">
                    <a:srgbClr val="000000">
                      <a:alpha val="43137"/>
                    </a:srgbClr>
                  </a:outerShdw>
                </a:effectLst>
              </a:rPr>
              <a:t>Структура доходов краевого бюджета</a:t>
            </a:r>
            <a:br>
              <a:rPr lang="ru-RU" sz="2600" b="1" dirty="0">
                <a:effectLst>
                  <a:outerShdw blurRad="38100" dist="38100" dir="2700000" algn="tl">
                    <a:srgbClr val="000000">
                      <a:alpha val="43137"/>
                    </a:srgbClr>
                  </a:outerShdw>
                </a:effectLst>
              </a:rPr>
            </a:br>
            <a:r>
              <a:rPr lang="ru-RU" sz="2600" b="1" dirty="0" smtClean="0">
                <a:effectLst>
                  <a:outerShdw blurRad="38100" dist="38100" dir="2700000" algn="tl">
                    <a:srgbClr val="000000">
                      <a:alpha val="43137"/>
                    </a:srgbClr>
                  </a:outerShdw>
                </a:effectLst>
              </a:rPr>
              <a:t>на 2017 </a:t>
            </a:r>
            <a:r>
              <a:rPr lang="ru-RU" sz="2600" b="1" dirty="0">
                <a:effectLst>
                  <a:outerShdw blurRad="38100" dist="38100" dir="2700000" algn="tl">
                    <a:srgbClr val="000000">
                      <a:alpha val="43137"/>
                    </a:srgbClr>
                  </a:outerShdw>
                </a:effectLst>
              </a:rPr>
              <a:t>год </a:t>
            </a:r>
            <a:r>
              <a:rPr lang="ru-RU" sz="2600" b="1" dirty="0" smtClean="0">
                <a:effectLst>
                  <a:outerShdw blurRad="38100" dist="38100" dir="2700000" algn="tl">
                    <a:srgbClr val="000000">
                      <a:alpha val="43137"/>
                    </a:srgbClr>
                  </a:outerShdw>
                </a:effectLst>
              </a:rPr>
              <a:t>и плановый период 2018 и 2019 годов (по </a:t>
            </a:r>
            <a:r>
              <a:rPr lang="ru-RU" sz="2600" b="1" dirty="0">
                <a:effectLst>
                  <a:outerShdw blurRad="38100" dist="38100" dir="2700000" algn="tl">
                    <a:srgbClr val="000000">
                      <a:alpha val="43137"/>
                    </a:srgbClr>
                  </a:outerShdw>
                </a:effectLst>
              </a:rPr>
              <a:t>долям)</a:t>
            </a:r>
            <a:endParaRPr lang="ru-RU" sz="2600" dirty="0">
              <a:effectLst>
                <a:outerShdw blurRad="38100" dist="38100" dir="2700000" algn="tl">
                  <a:srgbClr val="000000">
                    <a:alpha val="43137"/>
                  </a:srgbClr>
                </a:outerShdw>
              </a:effectLst>
            </a:endParaRPr>
          </a:p>
        </p:txBody>
      </p:sp>
      <p:graphicFrame>
        <p:nvGraphicFramePr>
          <p:cNvPr id="12" name="Диаграмма 11"/>
          <p:cNvGraphicFramePr/>
          <p:nvPr>
            <p:extLst>
              <p:ext uri="{D42A27DB-BD31-4B8C-83A1-F6EECF244321}">
                <p14:modId xmlns:p14="http://schemas.microsoft.com/office/powerpoint/2010/main" val="2412979424"/>
              </p:ext>
            </p:extLst>
          </p:nvPr>
        </p:nvGraphicFramePr>
        <p:xfrm>
          <a:off x="609600" y="2124075"/>
          <a:ext cx="3524250" cy="231457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Диаграмма 14"/>
          <p:cNvGraphicFramePr/>
          <p:nvPr>
            <p:extLst>
              <p:ext uri="{D42A27DB-BD31-4B8C-83A1-F6EECF244321}">
                <p14:modId xmlns:p14="http://schemas.microsoft.com/office/powerpoint/2010/main" val="2335044708"/>
              </p:ext>
            </p:extLst>
          </p:nvPr>
        </p:nvGraphicFramePr>
        <p:xfrm>
          <a:off x="4610099" y="2124075"/>
          <a:ext cx="3524251" cy="360997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Диаграмма 17"/>
          <p:cNvGraphicFramePr/>
          <p:nvPr>
            <p:extLst>
              <p:ext uri="{D42A27DB-BD31-4B8C-83A1-F6EECF244321}">
                <p14:modId xmlns:p14="http://schemas.microsoft.com/office/powerpoint/2010/main" val="1190474655"/>
              </p:ext>
            </p:extLst>
          </p:nvPr>
        </p:nvGraphicFramePr>
        <p:xfrm>
          <a:off x="8724899" y="2047874"/>
          <a:ext cx="3038476" cy="2314575"/>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p:cNvSpPr txBox="1"/>
          <p:nvPr/>
        </p:nvSpPr>
        <p:spPr>
          <a:xfrm>
            <a:off x="10612315" y="90097"/>
            <a:ext cx="1342034" cy="338554"/>
          </a:xfrm>
          <a:prstGeom prst="rect">
            <a:avLst/>
          </a:prstGeom>
          <a:noFill/>
        </p:spPr>
        <p:txBody>
          <a:bodyPr wrap="none" rtlCol="0">
            <a:spAutoFit/>
          </a:bodyPr>
          <a:lstStyle/>
          <a:p>
            <a:r>
              <a:rPr lang="ru-RU" sz="1600" b="1" i="1" dirty="0">
                <a:solidFill>
                  <a:schemeClr val="tx2">
                    <a:lumMod val="75000"/>
                  </a:schemeClr>
                </a:solidFill>
                <a:effectLst>
                  <a:outerShdw blurRad="38100" dist="38100" dir="2700000" algn="tl">
                    <a:srgbClr val="000000">
                      <a:alpha val="43137"/>
                    </a:srgbClr>
                  </a:outerShdw>
                </a:effectLst>
              </a:rPr>
              <a:t>  </a:t>
            </a:r>
            <a:r>
              <a:rPr lang="ru-RU" sz="1600" b="1" i="1" dirty="0" smtClean="0">
                <a:solidFill>
                  <a:schemeClr val="tx2">
                    <a:lumMod val="75000"/>
                  </a:schemeClr>
                </a:solidFill>
                <a:effectLst>
                  <a:outerShdw blurRad="38100" dist="38100" dir="2700000" algn="tl">
                    <a:srgbClr val="000000">
                      <a:alpha val="43137"/>
                    </a:srgbClr>
                  </a:outerShdw>
                </a:effectLst>
              </a:rPr>
              <a:t>20 СЛАЙД </a:t>
            </a:r>
            <a:endParaRPr lang="ru-RU" sz="1600" b="1" i="1" dirty="0">
              <a:solidFill>
                <a:schemeClr val="tx2">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435657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91544" y="332656"/>
            <a:ext cx="8229600" cy="1152128"/>
          </a:xfrm>
        </p:spPr>
        <p:txBody>
          <a:bodyPr/>
          <a:lstStyle/>
          <a:p>
            <a:r>
              <a:rPr lang="ru-RU" sz="2600" b="1" dirty="0">
                <a:effectLst>
                  <a:outerShdw blurRad="38100" dist="38100" dir="2700000" algn="tl">
                    <a:srgbClr val="000000">
                      <a:alpha val="43137"/>
                    </a:srgbClr>
                  </a:outerShdw>
                </a:effectLst>
              </a:rPr>
              <a:t>Расходы краевого бюджета</a:t>
            </a:r>
            <a:r>
              <a:rPr lang="ru-RU" sz="2600" dirty="0"/>
              <a:t/>
            </a:r>
            <a:br>
              <a:rPr lang="ru-RU" sz="2600" dirty="0"/>
            </a:br>
            <a:endParaRPr lang="ru-RU" sz="2600" dirty="0"/>
          </a:p>
        </p:txBody>
      </p:sp>
      <p:graphicFrame>
        <p:nvGraphicFramePr>
          <p:cNvPr id="6" name="Объект 5"/>
          <p:cNvGraphicFramePr>
            <a:graphicFrameLocks noGrp="1"/>
          </p:cNvGraphicFramePr>
          <p:nvPr>
            <p:ph idx="1"/>
            <p:extLst>
              <p:ext uri="{D42A27DB-BD31-4B8C-83A1-F6EECF244321}">
                <p14:modId xmlns:p14="http://schemas.microsoft.com/office/powerpoint/2010/main" val="117370235"/>
              </p:ext>
            </p:extLst>
          </p:nvPr>
        </p:nvGraphicFramePr>
        <p:xfrm>
          <a:off x="1524000" y="620688"/>
          <a:ext cx="9036496" cy="6237312"/>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10612315" y="90097"/>
            <a:ext cx="1342034" cy="338554"/>
          </a:xfrm>
          <a:prstGeom prst="rect">
            <a:avLst/>
          </a:prstGeom>
          <a:noFill/>
        </p:spPr>
        <p:txBody>
          <a:bodyPr wrap="none" rtlCol="0">
            <a:spAutoFit/>
          </a:bodyPr>
          <a:lstStyle/>
          <a:p>
            <a:r>
              <a:rPr lang="ru-RU" sz="1600" b="1" i="1" dirty="0">
                <a:solidFill>
                  <a:schemeClr val="tx2">
                    <a:lumMod val="75000"/>
                  </a:schemeClr>
                </a:solidFill>
                <a:effectLst>
                  <a:outerShdw blurRad="38100" dist="38100" dir="2700000" algn="tl">
                    <a:srgbClr val="000000">
                      <a:alpha val="43137"/>
                    </a:srgbClr>
                  </a:outerShdw>
                </a:effectLst>
              </a:rPr>
              <a:t>  </a:t>
            </a:r>
            <a:r>
              <a:rPr lang="ru-RU" sz="1600" b="1" i="1" dirty="0" smtClean="0">
                <a:solidFill>
                  <a:schemeClr val="tx2">
                    <a:lumMod val="75000"/>
                  </a:schemeClr>
                </a:solidFill>
                <a:effectLst>
                  <a:outerShdw blurRad="38100" dist="38100" dir="2700000" algn="tl">
                    <a:srgbClr val="000000">
                      <a:alpha val="43137"/>
                    </a:srgbClr>
                  </a:outerShdw>
                </a:effectLst>
              </a:rPr>
              <a:t>21 СЛАЙД </a:t>
            </a:r>
            <a:endParaRPr lang="ru-RU" sz="1600" b="1" i="1" dirty="0">
              <a:solidFill>
                <a:schemeClr val="tx2">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594887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36883" y="0"/>
            <a:ext cx="9038387" cy="890698"/>
          </a:xfrm>
        </p:spPr>
        <p:txBody>
          <a:bodyPr/>
          <a:lstStyle/>
          <a:p>
            <a:pPr>
              <a:lnSpc>
                <a:spcPct val="100000"/>
              </a:lnSpc>
            </a:pPr>
            <a:r>
              <a:rPr lang="ru-RU" sz="2000" b="1" dirty="0">
                <a:effectLst>
                  <a:outerShdw blurRad="38100" dist="38100" dir="2700000" algn="tl">
                    <a:srgbClr val="000000">
                      <a:alpha val="43137"/>
                    </a:srgbClr>
                  </a:outerShdw>
                </a:effectLst>
              </a:rPr>
              <a:t>Структура расходов краевого </a:t>
            </a:r>
            <a:r>
              <a:rPr lang="ru-RU" sz="2000" b="1" dirty="0" smtClean="0">
                <a:effectLst>
                  <a:outerShdw blurRad="38100" dist="38100" dir="2700000" algn="tl">
                    <a:srgbClr val="000000">
                      <a:alpha val="43137"/>
                    </a:srgbClr>
                  </a:outerShdw>
                </a:effectLst>
              </a:rPr>
              <a:t>бюджета в 2017-2019 </a:t>
            </a:r>
            <a:r>
              <a:rPr lang="ru-RU" sz="2000" b="1" dirty="0">
                <a:effectLst>
                  <a:outerShdw blurRad="38100" dist="38100" dir="2700000" algn="tl">
                    <a:srgbClr val="000000">
                      <a:alpha val="43137"/>
                    </a:srgbClr>
                  </a:outerShdw>
                </a:effectLst>
              </a:rPr>
              <a:t>годах</a:t>
            </a:r>
            <a:br>
              <a:rPr lang="ru-RU" sz="2000" b="1" dirty="0">
                <a:effectLst>
                  <a:outerShdw blurRad="38100" dist="38100" dir="2700000" algn="tl">
                    <a:srgbClr val="000000">
                      <a:alpha val="43137"/>
                    </a:srgbClr>
                  </a:outerShdw>
                </a:effectLst>
              </a:rPr>
            </a:br>
            <a:r>
              <a:rPr lang="ru-RU" sz="1400" b="1" dirty="0">
                <a:effectLst>
                  <a:outerShdw blurRad="38100" dist="38100" dir="2700000" algn="tl">
                    <a:srgbClr val="000000">
                      <a:alpha val="43137"/>
                    </a:srgbClr>
                  </a:outerShdw>
                </a:effectLst>
              </a:rPr>
              <a:t>по разделам классификации  расходов бюджета</a:t>
            </a:r>
            <a:endParaRPr lang="ru-RU" sz="1400" dirty="0">
              <a:effectLst>
                <a:outerShdw blurRad="38100" dist="38100" dir="2700000" algn="tl">
                  <a:srgbClr val="000000">
                    <a:alpha val="43137"/>
                  </a:srgbClr>
                </a:outerShdw>
              </a:effectLst>
            </a:endParaRPr>
          </a:p>
        </p:txBody>
      </p:sp>
      <p:graphicFrame>
        <p:nvGraphicFramePr>
          <p:cNvPr id="18" name="Объект 17"/>
          <p:cNvGraphicFramePr>
            <a:graphicFrameLocks noGrp="1"/>
          </p:cNvGraphicFramePr>
          <p:nvPr>
            <p:ph idx="1"/>
            <p:extLst>
              <p:ext uri="{D42A27DB-BD31-4B8C-83A1-F6EECF244321}">
                <p14:modId xmlns:p14="http://schemas.microsoft.com/office/powerpoint/2010/main" val="2388492743"/>
              </p:ext>
            </p:extLst>
          </p:nvPr>
        </p:nvGraphicFramePr>
        <p:xfrm>
          <a:off x="775253" y="620688"/>
          <a:ext cx="9961648" cy="6237312"/>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10612315" y="90097"/>
            <a:ext cx="1342034" cy="338554"/>
          </a:xfrm>
          <a:prstGeom prst="rect">
            <a:avLst/>
          </a:prstGeom>
          <a:noFill/>
        </p:spPr>
        <p:txBody>
          <a:bodyPr wrap="none" rtlCol="0">
            <a:spAutoFit/>
          </a:bodyPr>
          <a:lstStyle/>
          <a:p>
            <a:r>
              <a:rPr lang="ru-RU" sz="1600" b="1" i="1" dirty="0">
                <a:solidFill>
                  <a:schemeClr val="tx2">
                    <a:lumMod val="75000"/>
                  </a:schemeClr>
                </a:solidFill>
                <a:effectLst>
                  <a:outerShdw blurRad="38100" dist="38100" dir="2700000" algn="tl">
                    <a:srgbClr val="000000">
                      <a:alpha val="43137"/>
                    </a:srgbClr>
                  </a:outerShdw>
                </a:effectLst>
              </a:rPr>
              <a:t>  </a:t>
            </a:r>
            <a:r>
              <a:rPr lang="ru-RU" sz="1600" b="1" i="1" dirty="0" smtClean="0">
                <a:solidFill>
                  <a:schemeClr val="tx2">
                    <a:lumMod val="75000"/>
                  </a:schemeClr>
                </a:solidFill>
                <a:effectLst>
                  <a:outerShdw blurRad="38100" dist="38100" dir="2700000" algn="tl">
                    <a:srgbClr val="000000">
                      <a:alpha val="43137"/>
                    </a:srgbClr>
                  </a:outerShdw>
                </a:effectLst>
              </a:rPr>
              <a:t>22 СЛАЙД </a:t>
            </a:r>
            <a:endParaRPr lang="ru-RU" sz="1600" b="1" i="1" dirty="0">
              <a:solidFill>
                <a:schemeClr val="tx2">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277085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Объект 5"/>
          <p:cNvGraphicFramePr>
            <a:graphicFrameLocks noGrp="1"/>
          </p:cNvGraphicFramePr>
          <p:nvPr>
            <p:ph idx="1"/>
            <p:extLst>
              <p:ext uri="{D42A27DB-BD31-4B8C-83A1-F6EECF244321}">
                <p14:modId xmlns:p14="http://schemas.microsoft.com/office/powerpoint/2010/main" val="2355650929"/>
              </p:ext>
            </p:extLst>
          </p:nvPr>
        </p:nvGraphicFramePr>
        <p:xfrm>
          <a:off x="981116" y="1312193"/>
          <a:ext cx="10829883" cy="5288632"/>
        </p:xfrm>
        <a:graphic>
          <a:graphicData uri="http://schemas.openxmlformats.org/drawingml/2006/chart">
            <c:chart xmlns:c="http://schemas.openxmlformats.org/drawingml/2006/chart" xmlns:r="http://schemas.openxmlformats.org/officeDocument/2006/relationships" r:id="rId2"/>
          </a:graphicData>
        </a:graphic>
      </p:graphicFrame>
      <p:sp>
        <p:nvSpPr>
          <p:cNvPr id="2" name="Заголовок 1"/>
          <p:cNvSpPr>
            <a:spLocks noGrp="1"/>
          </p:cNvSpPr>
          <p:nvPr>
            <p:ph type="title"/>
          </p:nvPr>
        </p:nvSpPr>
        <p:spPr>
          <a:xfrm>
            <a:off x="361950" y="252585"/>
            <a:ext cx="10477542" cy="899940"/>
          </a:xfrm>
        </p:spPr>
        <p:txBody>
          <a:bodyPr/>
          <a:lstStyle/>
          <a:p>
            <a:pPr>
              <a:lnSpc>
                <a:spcPct val="100000"/>
              </a:lnSpc>
            </a:pPr>
            <a:r>
              <a:rPr lang="ru-RU" sz="2600" b="1" dirty="0">
                <a:effectLst>
                  <a:outerShdw blurRad="38100" dist="38100" dir="2700000" algn="tl">
                    <a:srgbClr val="000000">
                      <a:alpha val="43137"/>
                    </a:srgbClr>
                  </a:outerShdw>
                </a:effectLst>
              </a:rPr>
              <a:t>Структура расходов краевого бюджета </a:t>
            </a:r>
            <a:r>
              <a:rPr lang="ru-RU" sz="2600" b="1" dirty="0" smtClean="0">
                <a:effectLst>
                  <a:outerShdw blurRad="38100" dist="38100" dir="2700000" algn="tl">
                    <a:srgbClr val="000000">
                      <a:alpha val="43137"/>
                    </a:srgbClr>
                  </a:outerShdw>
                </a:effectLst>
              </a:rPr>
              <a:t>на 2017 </a:t>
            </a:r>
            <a:r>
              <a:rPr lang="ru-RU" sz="2600" b="1" dirty="0">
                <a:effectLst>
                  <a:outerShdw blurRad="38100" dist="38100" dir="2700000" algn="tl">
                    <a:srgbClr val="000000">
                      <a:alpha val="43137"/>
                    </a:srgbClr>
                  </a:outerShdw>
                </a:effectLst>
              </a:rPr>
              <a:t>год </a:t>
            </a:r>
            <a:r>
              <a:rPr lang="ru-RU" sz="2600" b="1" dirty="0" smtClean="0">
                <a:effectLst>
                  <a:outerShdw blurRad="38100" dist="38100" dir="2700000" algn="tl">
                    <a:srgbClr val="000000">
                      <a:alpha val="43137"/>
                    </a:srgbClr>
                  </a:outerShdw>
                </a:effectLst>
              </a:rPr>
              <a:t/>
            </a:r>
            <a:br>
              <a:rPr lang="ru-RU" sz="2600" b="1" dirty="0" smtClean="0">
                <a:effectLst>
                  <a:outerShdw blurRad="38100" dist="38100" dir="2700000" algn="tl">
                    <a:srgbClr val="000000">
                      <a:alpha val="43137"/>
                    </a:srgbClr>
                  </a:outerShdw>
                </a:effectLst>
              </a:rPr>
            </a:br>
            <a:r>
              <a:rPr lang="ru-RU" sz="1200" b="1" dirty="0" smtClean="0">
                <a:effectLst>
                  <a:outerShdw blurRad="38100" dist="38100" dir="2700000" algn="tl">
                    <a:srgbClr val="000000">
                      <a:alpha val="43137"/>
                    </a:srgbClr>
                  </a:outerShdw>
                </a:effectLst>
              </a:rPr>
              <a:t>по </a:t>
            </a:r>
            <a:r>
              <a:rPr lang="ru-RU" sz="1200" b="1" dirty="0">
                <a:effectLst>
                  <a:outerShdw blurRad="38100" dist="38100" dir="2700000" algn="tl">
                    <a:srgbClr val="000000">
                      <a:alpha val="43137"/>
                    </a:srgbClr>
                  </a:outerShdw>
                </a:effectLst>
              </a:rPr>
              <a:t>разделам </a:t>
            </a:r>
            <a:r>
              <a:rPr lang="ru-RU" sz="1200" b="1" dirty="0" smtClean="0">
                <a:effectLst>
                  <a:outerShdw blurRad="38100" dist="38100" dir="2700000" algn="tl">
                    <a:srgbClr val="000000">
                      <a:alpha val="43137"/>
                    </a:srgbClr>
                  </a:outerShdw>
                </a:effectLst>
              </a:rPr>
              <a:t>классификации расходов </a:t>
            </a:r>
            <a:r>
              <a:rPr lang="ru-RU" sz="1200" b="1" dirty="0">
                <a:effectLst>
                  <a:outerShdw blurRad="38100" dist="38100" dir="2700000" algn="tl">
                    <a:srgbClr val="000000">
                      <a:alpha val="43137"/>
                    </a:srgbClr>
                  </a:outerShdw>
                </a:effectLst>
              </a:rPr>
              <a:t>бюджетов</a:t>
            </a:r>
          </a:p>
        </p:txBody>
      </p:sp>
      <p:sp>
        <p:nvSpPr>
          <p:cNvPr id="8" name="TextBox 7"/>
          <p:cNvSpPr txBox="1"/>
          <p:nvPr/>
        </p:nvSpPr>
        <p:spPr>
          <a:xfrm>
            <a:off x="10612315" y="90097"/>
            <a:ext cx="1342034" cy="338554"/>
          </a:xfrm>
          <a:prstGeom prst="rect">
            <a:avLst/>
          </a:prstGeom>
          <a:noFill/>
        </p:spPr>
        <p:txBody>
          <a:bodyPr wrap="none" rtlCol="0">
            <a:spAutoFit/>
          </a:bodyPr>
          <a:lstStyle/>
          <a:p>
            <a:r>
              <a:rPr lang="ru-RU" sz="1600" b="1" i="1" dirty="0">
                <a:solidFill>
                  <a:schemeClr val="tx2">
                    <a:lumMod val="75000"/>
                  </a:schemeClr>
                </a:solidFill>
                <a:effectLst>
                  <a:outerShdw blurRad="38100" dist="38100" dir="2700000" algn="tl">
                    <a:srgbClr val="000000">
                      <a:alpha val="43137"/>
                    </a:srgbClr>
                  </a:outerShdw>
                </a:effectLst>
              </a:rPr>
              <a:t>  </a:t>
            </a:r>
            <a:r>
              <a:rPr lang="ru-RU" sz="1600" b="1" i="1" dirty="0" smtClean="0">
                <a:solidFill>
                  <a:schemeClr val="tx2">
                    <a:lumMod val="75000"/>
                  </a:schemeClr>
                </a:solidFill>
                <a:effectLst>
                  <a:outerShdw blurRad="38100" dist="38100" dir="2700000" algn="tl">
                    <a:srgbClr val="000000">
                      <a:alpha val="43137"/>
                    </a:srgbClr>
                  </a:outerShdw>
                </a:effectLst>
              </a:rPr>
              <a:t>23 СЛАЙД </a:t>
            </a:r>
            <a:endParaRPr lang="ru-RU" sz="1600" b="1" i="1" dirty="0">
              <a:solidFill>
                <a:schemeClr val="tx2">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9033475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1058780" y="405017"/>
            <a:ext cx="9432758" cy="900273"/>
          </a:xfrm>
        </p:spPr>
        <p:txBody>
          <a:bodyPr/>
          <a:lstStyle/>
          <a:p>
            <a:pPr>
              <a:lnSpc>
                <a:spcPct val="100000"/>
              </a:lnSpc>
            </a:pPr>
            <a:r>
              <a:rPr lang="ru-RU" sz="2600" b="1" dirty="0">
                <a:effectLst>
                  <a:outerShdw blurRad="38100" dist="38100" dir="2700000" algn="tl">
                    <a:srgbClr val="000000">
                      <a:alpha val="43137"/>
                    </a:srgbClr>
                  </a:outerShdw>
                </a:effectLst>
              </a:rPr>
              <a:t>Расходы на социально-культурную </a:t>
            </a:r>
            <a:r>
              <a:rPr lang="ru-RU" sz="2600" b="1" dirty="0" smtClean="0">
                <a:effectLst>
                  <a:outerShdw blurRad="38100" dist="38100" dir="2700000" algn="tl">
                    <a:srgbClr val="000000">
                      <a:alpha val="43137"/>
                    </a:srgbClr>
                  </a:outerShdw>
                </a:effectLst>
              </a:rPr>
              <a:t>сферу в общем объеме расходов</a:t>
            </a:r>
            <a:endParaRPr lang="ru-RU" sz="2600" dirty="0">
              <a:effectLst>
                <a:outerShdw blurRad="38100" dist="38100" dir="2700000" algn="tl">
                  <a:srgbClr val="000000">
                    <a:alpha val="43137"/>
                  </a:srgbClr>
                </a:outerShdw>
              </a:effectLst>
            </a:endParaRPr>
          </a:p>
        </p:txBody>
      </p:sp>
      <p:sp>
        <p:nvSpPr>
          <p:cNvPr id="7" name="Овал 6"/>
          <p:cNvSpPr/>
          <p:nvPr/>
        </p:nvSpPr>
        <p:spPr>
          <a:xfrm>
            <a:off x="1206590" y="2787836"/>
            <a:ext cx="2873525" cy="2863693"/>
          </a:xfrm>
          <a:prstGeom prst="ellipse">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8" name="Овал 7"/>
          <p:cNvSpPr/>
          <p:nvPr/>
        </p:nvSpPr>
        <p:spPr>
          <a:xfrm>
            <a:off x="2000383" y="3866196"/>
            <a:ext cx="1285937" cy="1324351"/>
          </a:xfrm>
          <a:prstGeom prst="ellipse">
            <a:avLst/>
          </a:prstGeom>
          <a:solidFill>
            <a:srgbClr val="FDF591"/>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solidFill>
                  <a:schemeClr val="tx1"/>
                </a:solidFill>
                <a:latin typeface="Times New Roman" pitchFamily="18" charset="0"/>
                <a:cs typeface="Times New Roman" pitchFamily="18" charset="0"/>
              </a:rPr>
              <a:t>29 532,0</a:t>
            </a:r>
            <a:endParaRPr lang="ru-RU" sz="1400" b="1" dirty="0">
              <a:solidFill>
                <a:schemeClr val="tx1"/>
              </a:solidFill>
              <a:latin typeface="Times New Roman" pitchFamily="18" charset="0"/>
              <a:cs typeface="Times New Roman" pitchFamily="18" charset="0"/>
            </a:endParaRPr>
          </a:p>
          <a:p>
            <a:pPr algn="ctr"/>
            <a:endParaRPr lang="ru-RU" sz="1400" b="1" dirty="0">
              <a:solidFill>
                <a:schemeClr val="tx1"/>
              </a:solidFill>
              <a:latin typeface="Times New Roman" pitchFamily="18" charset="0"/>
              <a:cs typeface="Times New Roman" pitchFamily="18" charset="0"/>
            </a:endParaRPr>
          </a:p>
          <a:p>
            <a:pPr algn="ctr"/>
            <a:r>
              <a:rPr lang="ru-RU" sz="1400" b="1" dirty="0" smtClean="0">
                <a:solidFill>
                  <a:schemeClr val="tx1"/>
                </a:solidFill>
                <a:latin typeface="Times New Roman" pitchFamily="18" charset="0"/>
                <a:cs typeface="Times New Roman" pitchFamily="18" charset="0"/>
              </a:rPr>
              <a:t>49,3 %</a:t>
            </a:r>
            <a:endParaRPr lang="ru-RU" sz="1400" b="1" dirty="0">
              <a:solidFill>
                <a:schemeClr val="tx1"/>
              </a:solidFill>
              <a:latin typeface="Times New Roman" pitchFamily="18" charset="0"/>
              <a:cs typeface="Times New Roman" pitchFamily="18" charset="0"/>
            </a:endParaRPr>
          </a:p>
        </p:txBody>
      </p:sp>
      <p:sp>
        <p:nvSpPr>
          <p:cNvPr id="9" name="Овал 8"/>
          <p:cNvSpPr/>
          <p:nvPr/>
        </p:nvSpPr>
        <p:spPr>
          <a:xfrm>
            <a:off x="4629032" y="2468329"/>
            <a:ext cx="2643773" cy="2504658"/>
          </a:xfrm>
          <a:prstGeom prst="ellipse">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 </a:t>
            </a:r>
          </a:p>
        </p:txBody>
      </p:sp>
      <p:sp>
        <p:nvSpPr>
          <p:cNvPr id="10" name="Овал 9"/>
          <p:cNvSpPr/>
          <p:nvPr/>
        </p:nvSpPr>
        <p:spPr>
          <a:xfrm>
            <a:off x="5231431" y="3243891"/>
            <a:ext cx="1433115" cy="1401766"/>
          </a:xfrm>
          <a:prstGeom prst="ellipse">
            <a:avLst/>
          </a:prstGeom>
          <a:solidFill>
            <a:srgbClr val="FDF591"/>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dirty="0">
              <a:solidFill>
                <a:schemeClr val="tx1"/>
              </a:solidFill>
            </a:endParaRPr>
          </a:p>
          <a:p>
            <a:pPr algn="ctr"/>
            <a:endParaRPr lang="ru-RU" sz="1600" dirty="0">
              <a:solidFill>
                <a:schemeClr val="tx1"/>
              </a:solidFill>
            </a:endParaRPr>
          </a:p>
          <a:p>
            <a:pPr algn="ctr"/>
            <a:r>
              <a:rPr lang="ru-RU" sz="1400" b="1" dirty="0">
                <a:solidFill>
                  <a:schemeClr val="tx1"/>
                </a:solidFill>
                <a:latin typeface="Times New Roman" pitchFamily="18" charset="0"/>
                <a:cs typeface="Times New Roman" pitchFamily="18" charset="0"/>
              </a:rPr>
              <a:t>29 </a:t>
            </a:r>
            <a:r>
              <a:rPr lang="ru-RU" sz="1400" b="1" dirty="0" smtClean="0">
                <a:solidFill>
                  <a:schemeClr val="tx1"/>
                </a:solidFill>
                <a:latin typeface="Times New Roman" pitchFamily="18" charset="0"/>
                <a:cs typeface="Times New Roman" pitchFamily="18" charset="0"/>
              </a:rPr>
              <a:t>088,2</a:t>
            </a:r>
            <a:endParaRPr lang="ru-RU" sz="1400" b="1" dirty="0">
              <a:solidFill>
                <a:schemeClr val="tx1"/>
              </a:solidFill>
              <a:latin typeface="Times New Roman" pitchFamily="18" charset="0"/>
              <a:cs typeface="Times New Roman" pitchFamily="18" charset="0"/>
            </a:endParaRPr>
          </a:p>
          <a:p>
            <a:pPr algn="ctr"/>
            <a:endParaRPr lang="ru-RU" sz="1400" dirty="0">
              <a:solidFill>
                <a:schemeClr val="tx1"/>
              </a:solidFill>
              <a:latin typeface="Times New Roman" pitchFamily="18" charset="0"/>
              <a:cs typeface="Times New Roman" pitchFamily="18" charset="0"/>
            </a:endParaRPr>
          </a:p>
          <a:p>
            <a:pPr algn="ctr"/>
            <a:r>
              <a:rPr lang="ru-RU" sz="1400" b="1" dirty="0" smtClean="0">
                <a:solidFill>
                  <a:schemeClr val="tx1"/>
                </a:solidFill>
                <a:latin typeface="Times New Roman" pitchFamily="18" charset="0"/>
                <a:cs typeface="Times New Roman" pitchFamily="18" charset="0"/>
              </a:rPr>
              <a:t>49,2 %</a:t>
            </a:r>
            <a:endParaRPr lang="ru-RU" sz="1400" b="1" dirty="0">
              <a:solidFill>
                <a:schemeClr val="tx1"/>
              </a:solidFill>
              <a:latin typeface="Times New Roman" pitchFamily="18" charset="0"/>
              <a:cs typeface="Times New Roman" pitchFamily="18" charset="0"/>
            </a:endParaRPr>
          </a:p>
          <a:p>
            <a:pPr algn="ctr"/>
            <a:endParaRPr lang="ru-RU" sz="1600" dirty="0">
              <a:solidFill>
                <a:schemeClr val="tx1"/>
              </a:solidFill>
            </a:endParaRPr>
          </a:p>
          <a:p>
            <a:pPr algn="ctr"/>
            <a:endParaRPr lang="ru-RU" sz="1600" dirty="0">
              <a:solidFill>
                <a:schemeClr val="tx1"/>
              </a:solidFill>
            </a:endParaRPr>
          </a:p>
        </p:txBody>
      </p:sp>
      <p:sp>
        <p:nvSpPr>
          <p:cNvPr id="12" name="Овал 11"/>
          <p:cNvSpPr/>
          <p:nvPr/>
        </p:nvSpPr>
        <p:spPr>
          <a:xfrm>
            <a:off x="7909957" y="1588303"/>
            <a:ext cx="2929535" cy="2871827"/>
          </a:xfrm>
          <a:prstGeom prst="ellipse">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5</a:t>
            </a:r>
          </a:p>
        </p:txBody>
      </p:sp>
      <p:sp>
        <p:nvSpPr>
          <p:cNvPr id="2" name="TextBox 1"/>
          <p:cNvSpPr txBox="1"/>
          <p:nvPr/>
        </p:nvSpPr>
        <p:spPr>
          <a:xfrm>
            <a:off x="2180622" y="5892046"/>
            <a:ext cx="1082348" cy="369332"/>
          </a:xfrm>
          <a:prstGeom prst="rect">
            <a:avLst/>
          </a:prstGeom>
          <a:noFill/>
        </p:spPr>
        <p:txBody>
          <a:bodyPr wrap="none" rtlCol="0">
            <a:spAutoFit/>
          </a:bodyPr>
          <a:lstStyle/>
          <a:p>
            <a:r>
              <a:rPr lang="ru-RU" b="1" dirty="0" smtClean="0"/>
              <a:t>2017 </a:t>
            </a:r>
            <a:r>
              <a:rPr lang="ru-RU" b="1" dirty="0"/>
              <a:t>год</a:t>
            </a:r>
          </a:p>
        </p:txBody>
      </p:sp>
      <p:sp>
        <p:nvSpPr>
          <p:cNvPr id="3" name="TextBox 2"/>
          <p:cNvSpPr txBox="1"/>
          <p:nvPr/>
        </p:nvSpPr>
        <p:spPr>
          <a:xfrm>
            <a:off x="5517386" y="5373311"/>
            <a:ext cx="1082348" cy="369332"/>
          </a:xfrm>
          <a:prstGeom prst="rect">
            <a:avLst/>
          </a:prstGeom>
          <a:noFill/>
        </p:spPr>
        <p:txBody>
          <a:bodyPr wrap="none" rtlCol="0">
            <a:spAutoFit/>
          </a:bodyPr>
          <a:lstStyle/>
          <a:p>
            <a:r>
              <a:rPr lang="ru-RU" b="1" dirty="0" smtClean="0"/>
              <a:t>2018 </a:t>
            </a:r>
            <a:r>
              <a:rPr lang="ru-RU" b="1" dirty="0"/>
              <a:t>год</a:t>
            </a:r>
          </a:p>
        </p:txBody>
      </p:sp>
      <p:sp>
        <p:nvSpPr>
          <p:cNvPr id="13" name="TextBox 12"/>
          <p:cNvSpPr txBox="1"/>
          <p:nvPr/>
        </p:nvSpPr>
        <p:spPr>
          <a:xfrm>
            <a:off x="8931675" y="5023082"/>
            <a:ext cx="1131565" cy="369332"/>
          </a:xfrm>
          <a:prstGeom prst="rect">
            <a:avLst/>
          </a:prstGeom>
          <a:noFill/>
        </p:spPr>
        <p:txBody>
          <a:bodyPr wrap="square" rtlCol="0">
            <a:spAutoFit/>
          </a:bodyPr>
          <a:lstStyle/>
          <a:p>
            <a:r>
              <a:rPr lang="ru-RU" b="1" dirty="0" smtClean="0"/>
              <a:t>2019 </a:t>
            </a:r>
            <a:r>
              <a:rPr lang="ru-RU" b="1" dirty="0"/>
              <a:t>год</a:t>
            </a:r>
          </a:p>
        </p:txBody>
      </p:sp>
      <p:sp>
        <p:nvSpPr>
          <p:cNvPr id="15" name="Овал 14"/>
          <p:cNvSpPr/>
          <p:nvPr/>
        </p:nvSpPr>
        <p:spPr>
          <a:xfrm>
            <a:off x="1206590" y="1992627"/>
            <a:ext cx="207640" cy="216024"/>
          </a:xfrm>
          <a:prstGeom prst="ellipse">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4" name="TextBox 13"/>
          <p:cNvSpPr txBox="1"/>
          <p:nvPr/>
        </p:nvSpPr>
        <p:spPr>
          <a:xfrm>
            <a:off x="1528638" y="1931362"/>
            <a:ext cx="1962397" cy="338554"/>
          </a:xfrm>
          <a:prstGeom prst="rect">
            <a:avLst/>
          </a:prstGeom>
          <a:noFill/>
        </p:spPr>
        <p:txBody>
          <a:bodyPr wrap="none" rtlCol="0">
            <a:spAutoFit/>
          </a:bodyPr>
          <a:lstStyle/>
          <a:p>
            <a:r>
              <a:rPr lang="ru-RU" sz="1600" dirty="0"/>
              <a:t>ВСЕГО РАСХОДЫ</a:t>
            </a:r>
          </a:p>
        </p:txBody>
      </p:sp>
      <p:sp>
        <p:nvSpPr>
          <p:cNvPr id="17" name="Овал 16"/>
          <p:cNvSpPr/>
          <p:nvPr/>
        </p:nvSpPr>
        <p:spPr>
          <a:xfrm>
            <a:off x="1206590" y="1502792"/>
            <a:ext cx="207640" cy="240777"/>
          </a:xfrm>
          <a:prstGeom prst="ellipse">
            <a:avLst/>
          </a:prstGeom>
          <a:solidFill>
            <a:srgbClr val="FDF591"/>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6" name="TextBox 15"/>
          <p:cNvSpPr txBox="1"/>
          <p:nvPr/>
        </p:nvSpPr>
        <p:spPr>
          <a:xfrm>
            <a:off x="1535076" y="1444529"/>
            <a:ext cx="4854706" cy="369332"/>
          </a:xfrm>
          <a:prstGeom prst="rect">
            <a:avLst/>
          </a:prstGeom>
          <a:noFill/>
        </p:spPr>
        <p:txBody>
          <a:bodyPr wrap="square" rtlCol="0">
            <a:spAutoFit/>
          </a:bodyPr>
          <a:lstStyle/>
          <a:p>
            <a:r>
              <a:rPr lang="ru-RU" dirty="0"/>
              <a:t>Расходы на социально-культурную сферу</a:t>
            </a:r>
          </a:p>
        </p:txBody>
      </p:sp>
      <p:sp>
        <p:nvSpPr>
          <p:cNvPr id="18" name="TextBox 17"/>
          <p:cNvSpPr txBox="1"/>
          <p:nvPr/>
        </p:nvSpPr>
        <p:spPr>
          <a:xfrm>
            <a:off x="1947608" y="2978944"/>
            <a:ext cx="1363352" cy="369332"/>
          </a:xfrm>
          <a:prstGeom prst="rect">
            <a:avLst/>
          </a:prstGeom>
          <a:noFill/>
        </p:spPr>
        <p:txBody>
          <a:bodyPr wrap="square" rtlCol="0">
            <a:spAutoFit/>
          </a:bodyPr>
          <a:lstStyle/>
          <a:p>
            <a:pPr algn="ctr"/>
            <a:r>
              <a:rPr lang="ru-RU" dirty="0" smtClean="0"/>
              <a:t>59 857,2</a:t>
            </a:r>
            <a:endParaRPr lang="ru-RU" dirty="0"/>
          </a:p>
        </p:txBody>
      </p:sp>
      <p:sp>
        <p:nvSpPr>
          <p:cNvPr id="19" name="TextBox 18"/>
          <p:cNvSpPr txBox="1"/>
          <p:nvPr/>
        </p:nvSpPr>
        <p:spPr>
          <a:xfrm>
            <a:off x="5418731" y="2631977"/>
            <a:ext cx="1087164" cy="369332"/>
          </a:xfrm>
          <a:prstGeom prst="rect">
            <a:avLst/>
          </a:prstGeom>
          <a:noFill/>
        </p:spPr>
        <p:txBody>
          <a:bodyPr wrap="square" rtlCol="0">
            <a:spAutoFit/>
          </a:bodyPr>
          <a:lstStyle/>
          <a:p>
            <a:r>
              <a:rPr lang="ru-RU" dirty="0" smtClean="0"/>
              <a:t>59 088,2</a:t>
            </a:r>
            <a:endParaRPr lang="ru-RU" dirty="0"/>
          </a:p>
        </p:txBody>
      </p:sp>
      <p:sp>
        <p:nvSpPr>
          <p:cNvPr id="20" name="TextBox 19"/>
          <p:cNvSpPr txBox="1"/>
          <p:nvPr/>
        </p:nvSpPr>
        <p:spPr>
          <a:xfrm>
            <a:off x="8878433" y="1792018"/>
            <a:ext cx="992579" cy="369332"/>
          </a:xfrm>
          <a:prstGeom prst="rect">
            <a:avLst/>
          </a:prstGeom>
          <a:noFill/>
        </p:spPr>
        <p:txBody>
          <a:bodyPr wrap="none" rtlCol="0">
            <a:spAutoFit/>
          </a:bodyPr>
          <a:lstStyle/>
          <a:p>
            <a:r>
              <a:rPr lang="ru-RU" dirty="0" smtClean="0"/>
              <a:t>59 907,2</a:t>
            </a:r>
            <a:endParaRPr lang="ru-RU" dirty="0"/>
          </a:p>
        </p:txBody>
      </p:sp>
      <p:sp>
        <p:nvSpPr>
          <p:cNvPr id="23" name="Овал 22"/>
          <p:cNvSpPr/>
          <p:nvPr/>
        </p:nvSpPr>
        <p:spPr>
          <a:xfrm>
            <a:off x="8792980" y="2787836"/>
            <a:ext cx="1298301" cy="1241422"/>
          </a:xfrm>
          <a:prstGeom prst="ellipse">
            <a:avLst/>
          </a:prstGeom>
          <a:solidFill>
            <a:srgbClr val="FDF591"/>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dirty="0">
              <a:solidFill>
                <a:schemeClr val="tx1"/>
              </a:solidFill>
            </a:endParaRPr>
          </a:p>
          <a:p>
            <a:pPr algn="ctr"/>
            <a:endParaRPr lang="ru-RU" sz="1600" dirty="0">
              <a:solidFill>
                <a:schemeClr val="tx1"/>
              </a:solidFill>
            </a:endParaRPr>
          </a:p>
          <a:p>
            <a:pPr algn="ctr"/>
            <a:r>
              <a:rPr lang="ru-RU" sz="1400" b="1" dirty="0" smtClean="0">
                <a:solidFill>
                  <a:schemeClr val="tx1"/>
                </a:solidFill>
                <a:latin typeface="Times New Roman" pitchFamily="18" charset="0"/>
                <a:cs typeface="Times New Roman" pitchFamily="18" charset="0"/>
              </a:rPr>
              <a:t>28 411,7</a:t>
            </a:r>
            <a:endParaRPr lang="ru-RU" sz="1400" b="1" dirty="0">
              <a:solidFill>
                <a:schemeClr val="tx1"/>
              </a:solidFill>
              <a:latin typeface="Times New Roman" pitchFamily="18" charset="0"/>
              <a:cs typeface="Times New Roman" pitchFamily="18" charset="0"/>
            </a:endParaRPr>
          </a:p>
          <a:p>
            <a:pPr algn="ctr"/>
            <a:endParaRPr lang="ru-RU" sz="1400" dirty="0">
              <a:solidFill>
                <a:schemeClr val="tx1"/>
              </a:solidFill>
              <a:latin typeface="Times New Roman" pitchFamily="18" charset="0"/>
              <a:cs typeface="Times New Roman" pitchFamily="18" charset="0"/>
            </a:endParaRPr>
          </a:p>
          <a:p>
            <a:pPr algn="ctr"/>
            <a:r>
              <a:rPr lang="ru-RU" sz="1400" b="1" dirty="0" smtClean="0">
                <a:solidFill>
                  <a:schemeClr val="tx1"/>
                </a:solidFill>
                <a:latin typeface="Times New Roman" pitchFamily="18" charset="0"/>
                <a:cs typeface="Times New Roman" pitchFamily="18" charset="0"/>
              </a:rPr>
              <a:t>47,4 %</a:t>
            </a:r>
            <a:endParaRPr lang="ru-RU" sz="1400" b="1" dirty="0">
              <a:solidFill>
                <a:schemeClr val="tx1"/>
              </a:solidFill>
              <a:latin typeface="Times New Roman" pitchFamily="18" charset="0"/>
              <a:cs typeface="Times New Roman" pitchFamily="18" charset="0"/>
            </a:endParaRPr>
          </a:p>
          <a:p>
            <a:pPr algn="ctr"/>
            <a:endParaRPr lang="ru-RU" sz="1600" dirty="0">
              <a:solidFill>
                <a:schemeClr val="tx1"/>
              </a:solidFill>
            </a:endParaRPr>
          </a:p>
          <a:p>
            <a:pPr algn="ctr"/>
            <a:endParaRPr lang="ru-RU" sz="1600" dirty="0">
              <a:solidFill>
                <a:schemeClr val="tx1"/>
              </a:solidFill>
            </a:endParaRPr>
          </a:p>
        </p:txBody>
      </p:sp>
      <p:sp>
        <p:nvSpPr>
          <p:cNvPr id="21" name="TextBox 20"/>
          <p:cNvSpPr txBox="1"/>
          <p:nvPr/>
        </p:nvSpPr>
        <p:spPr>
          <a:xfrm>
            <a:off x="9944100" y="1164238"/>
            <a:ext cx="1505540" cy="369332"/>
          </a:xfrm>
          <a:prstGeom prst="rect">
            <a:avLst/>
          </a:prstGeom>
          <a:noFill/>
        </p:spPr>
        <p:txBody>
          <a:bodyPr wrap="none" rtlCol="0">
            <a:spAutoFit/>
          </a:bodyPr>
          <a:lstStyle/>
          <a:p>
            <a:r>
              <a:rPr lang="ru-RU" dirty="0" smtClean="0"/>
              <a:t>млн</a:t>
            </a:r>
            <a:r>
              <a:rPr lang="ru-RU" sz="1600" dirty="0" smtClean="0"/>
              <a:t>. </a:t>
            </a:r>
            <a:r>
              <a:rPr lang="ru-RU" dirty="0" smtClean="0"/>
              <a:t>рублей</a:t>
            </a:r>
            <a:endParaRPr lang="ru-RU" dirty="0"/>
          </a:p>
        </p:txBody>
      </p:sp>
      <p:sp>
        <p:nvSpPr>
          <p:cNvPr id="24" name="TextBox 23"/>
          <p:cNvSpPr txBox="1"/>
          <p:nvPr/>
        </p:nvSpPr>
        <p:spPr>
          <a:xfrm>
            <a:off x="10612315" y="90097"/>
            <a:ext cx="1342034" cy="338554"/>
          </a:xfrm>
          <a:prstGeom prst="rect">
            <a:avLst/>
          </a:prstGeom>
          <a:noFill/>
        </p:spPr>
        <p:txBody>
          <a:bodyPr wrap="none" rtlCol="0">
            <a:spAutoFit/>
          </a:bodyPr>
          <a:lstStyle/>
          <a:p>
            <a:r>
              <a:rPr lang="ru-RU" sz="1600" b="1" i="1" dirty="0">
                <a:solidFill>
                  <a:schemeClr val="tx2">
                    <a:lumMod val="75000"/>
                  </a:schemeClr>
                </a:solidFill>
                <a:effectLst>
                  <a:outerShdw blurRad="38100" dist="38100" dir="2700000" algn="tl">
                    <a:srgbClr val="000000">
                      <a:alpha val="43137"/>
                    </a:srgbClr>
                  </a:outerShdw>
                </a:effectLst>
              </a:rPr>
              <a:t>  </a:t>
            </a:r>
            <a:r>
              <a:rPr lang="ru-RU" sz="1600" b="1" i="1" dirty="0" smtClean="0">
                <a:solidFill>
                  <a:schemeClr val="tx2">
                    <a:lumMod val="75000"/>
                  </a:schemeClr>
                </a:solidFill>
                <a:effectLst>
                  <a:outerShdw blurRad="38100" dist="38100" dir="2700000" algn="tl">
                    <a:srgbClr val="000000">
                      <a:alpha val="43137"/>
                    </a:srgbClr>
                  </a:outerShdw>
                </a:effectLst>
              </a:rPr>
              <a:t>24 СЛАЙД </a:t>
            </a:r>
            <a:endParaRPr lang="ru-RU" sz="1600" b="1" i="1" dirty="0">
              <a:solidFill>
                <a:schemeClr val="tx2">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0550090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 y="409574"/>
            <a:ext cx="12108581" cy="581828"/>
          </a:xfrm>
        </p:spPr>
        <p:txBody>
          <a:bodyPr/>
          <a:lstStyle/>
          <a:p>
            <a:r>
              <a:rPr lang="ru-RU" sz="2500" b="1" dirty="0">
                <a:effectLst>
                  <a:outerShdw blurRad="38100" dist="38100" dir="2700000" algn="tl">
                    <a:srgbClr val="000000">
                      <a:alpha val="43137"/>
                    </a:srgbClr>
                  </a:outerShdw>
                </a:effectLst>
              </a:rPr>
              <a:t>Расходы на </a:t>
            </a:r>
            <a:r>
              <a:rPr lang="ru-RU" sz="2600" b="1" dirty="0">
                <a:effectLst>
                  <a:outerShdw blurRad="38100" dist="38100" dir="2700000" algn="tl">
                    <a:srgbClr val="000000">
                      <a:alpha val="43137"/>
                    </a:srgbClr>
                  </a:outerShdw>
                </a:effectLst>
              </a:rPr>
              <a:t>социально-культурную</a:t>
            </a:r>
            <a:r>
              <a:rPr lang="ru-RU" sz="2500" b="1" dirty="0">
                <a:effectLst>
                  <a:outerShdw blurRad="38100" dist="38100" dir="2700000" algn="tl">
                    <a:srgbClr val="000000">
                      <a:alpha val="43137"/>
                    </a:srgbClr>
                  </a:outerShdw>
                </a:effectLst>
              </a:rPr>
              <a:t> сферу в </a:t>
            </a:r>
            <a:r>
              <a:rPr lang="ru-RU" sz="2500" b="1" dirty="0" smtClean="0">
                <a:effectLst>
                  <a:outerShdw blurRad="38100" dist="38100" dir="2700000" algn="tl">
                    <a:srgbClr val="000000">
                      <a:alpha val="43137"/>
                    </a:srgbClr>
                  </a:outerShdw>
                </a:effectLst>
              </a:rPr>
              <a:t>2017 году</a:t>
            </a:r>
            <a:endParaRPr lang="ru-RU" sz="2600" dirty="0">
              <a:effectLst>
                <a:outerShdw blurRad="38100" dist="38100" dir="2700000" algn="tl">
                  <a:srgbClr val="000000">
                    <a:alpha val="43137"/>
                  </a:srgbClr>
                </a:outerShdw>
              </a:effectLst>
            </a:endParaRPr>
          </a:p>
        </p:txBody>
      </p:sp>
      <p:graphicFrame>
        <p:nvGraphicFramePr>
          <p:cNvPr id="8" name="Объект 7"/>
          <p:cNvGraphicFramePr>
            <a:graphicFrameLocks noGrp="1"/>
          </p:cNvGraphicFramePr>
          <p:nvPr>
            <p:ph idx="1"/>
            <p:extLst>
              <p:ext uri="{D42A27DB-BD31-4B8C-83A1-F6EECF244321}">
                <p14:modId xmlns:p14="http://schemas.microsoft.com/office/powerpoint/2010/main" val="1685627129"/>
              </p:ext>
            </p:extLst>
          </p:nvPr>
        </p:nvGraphicFramePr>
        <p:xfrm>
          <a:off x="1700122" y="1246287"/>
          <a:ext cx="8825003" cy="528955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1085850" y="1246287"/>
            <a:ext cx="1518364" cy="369332"/>
          </a:xfrm>
          <a:prstGeom prst="rect">
            <a:avLst/>
          </a:prstGeom>
          <a:noFill/>
        </p:spPr>
        <p:txBody>
          <a:bodyPr wrap="none" rtlCol="0">
            <a:spAutoFit/>
          </a:bodyPr>
          <a:lstStyle/>
          <a:p>
            <a:r>
              <a:rPr lang="ru-RU" dirty="0" smtClean="0"/>
              <a:t>млн. рублей</a:t>
            </a:r>
            <a:endParaRPr lang="ru-RU" dirty="0"/>
          </a:p>
        </p:txBody>
      </p:sp>
      <p:sp>
        <p:nvSpPr>
          <p:cNvPr id="7" name="TextBox 6"/>
          <p:cNvSpPr txBox="1"/>
          <p:nvPr/>
        </p:nvSpPr>
        <p:spPr>
          <a:xfrm>
            <a:off x="10612315" y="90097"/>
            <a:ext cx="1342034" cy="338554"/>
          </a:xfrm>
          <a:prstGeom prst="rect">
            <a:avLst/>
          </a:prstGeom>
          <a:noFill/>
        </p:spPr>
        <p:txBody>
          <a:bodyPr wrap="none" rtlCol="0">
            <a:spAutoFit/>
          </a:bodyPr>
          <a:lstStyle/>
          <a:p>
            <a:r>
              <a:rPr lang="ru-RU" sz="1600" b="1" i="1" dirty="0">
                <a:solidFill>
                  <a:schemeClr val="tx2">
                    <a:lumMod val="75000"/>
                  </a:schemeClr>
                </a:solidFill>
                <a:effectLst>
                  <a:outerShdw blurRad="38100" dist="38100" dir="2700000" algn="tl">
                    <a:srgbClr val="000000">
                      <a:alpha val="43137"/>
                    </a:srgbClr>
                  </a:outerShdw>
                </a:effectLst>
              </a:rPr>
              <a:t>  </a:t>
            </a:r>
            <a:r>
              <a:rPr lang="ru-RU" sz="1600" b="1" i="1" dirty="0" smtClean="0">
                <a:solidFill>
                  <a:schemeClr val="tx2">
                    <a:lumMod val="75000"/>
                  </a:schemeClr>
                </a:solidFill>
                <a:effectLst>
                  <a:outerShdw blurRad="38100" dist="38100" dir="2700000" algn="tl">
                    <a:srgbClr val="000000">
                      <a:alpha val="43137"/>
                    </a:srgbClr>
                  </a:outerShdw>
                </a:effectLst>
              </a:rPr>
              <a:t>25 СЛАЙД </a:t>
            </a:r>
            <a:endParaRPr lang="ru-RU" sz="1600" b="1" i="1" dirty="0">
              <a:solidFill>
                <a:schemeClr val="tx2">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9214693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665583" y="862883"/>
            <a:ext cx="10972800" cy="590550"/>
          </a:xfrm>
        </p:spPr>
        <p:txBody>
          <a:bodyPr/>
          <a:lstStyle/>
          <a:p>
            <a:pPr>
              <a:lnSpc>
                <a:spcPct val="100000"/>
              </a:lnSpc>
            </a:pPr>
            <a:r>
              <a:rPr lang="ru-RU" sz="2600" b="1" dirty="0">
                <a:effectLst>
                  <a:outerShdw blurRad="38100" dist="38100" dir="2700000" algn="tl">
                    <a:srgbClr val="000000">
                      <a:alpha val="43137"/>
                    </a:srgbClr>
                  </a:outerShdw>
                </a:effectLst>
              </a:rPr>
              <a:t>Структура </a:t>
            </a:r>
            <a:r>
              <a:rPr lang="ru-RU" sz="2600" b="1" dirty="0" smtClean="0">
                <a:effectLst>
                  <a:outerShdw blurRad="38100" dist="38100" dir="2700000" algn="tl">
                    <a:srgbClr val="000000">
                      <a:alpha val="43137"/>
                    </a:srgbClr>
                  </a:outerShdw>
                </a:effectLst>
              </a:rPr>
              <a:t>расходов, направляемых на </a:t>
            </a:r>
            <a:br>
              <a:rPr lang="ru-RU" sz="2600" b="1" dirty="0" smtClean="0">
                <a:effectLst>
                  <a:outerShdw blurRad="38100" dist="38100" dir="2700000" algn="tl">
                    <a:srgbClr val="000000">
                      <a:alpha val="43137"/>
                    </a:srgbClr>
                  </a:outerShdw>
                </a:effectLst>
              </a:rPr>
            </a:br>
            <a:r>
              <a:rPr lang="ru-RU" sz="2600" b="1" dirty="0" smtClean="0">
                <a:effectLst>
                  <a:outerShdw blurRad="38100" dist="38100" dir="2700000" algn="tl">
                    <a:srgbClr val="000000">
                      <a:alpha val="43137"/>
                    </a:srgbClr>
                  </a:outerShdw>
                </a:effectLst>
              </a:rPr>
              <a:t>государственную поддержку семьи и детей на 2017 год</a:t>
            </a:r>
            <a:r>
              <a:rPr lang="ru-RU" sz="2600" b="1" dirty="0">
                <a:effectLst>
                  <a:outerShdw blurRad="38100" dist="38100" dir="2700000" algn="tl">
                    <a:srgbClr val="000000">
                      <a:alpha val="43137"/>
                    </a:srgbClr>
                  </a:outerShdw>
                </a:effectLst>
              </a:rPr>
              <a:t/>
            </a:r>
            <a:br>
              <a:rPr lang="ru-RU" sz="2600" b="1" dirty="0">
                <a:effectLst>
                  <a:outerShdw blurRad="38100" dist="38100" dir="2700000" algn="tl">
                    <a:srgbClr val="000000">
                      <a:alpha val="43137"/>
                    </a:srgbClr>
                  </a:outerShdw>
                </a:effectLst>
              </a:rPr>
            </a:br>
            <a:r>
              <a:rPr lang="ru-RU" sz="1600" b="1" dirty="0">
                <a:effectLst>
                  <a:outerShdw blurRad="38100" dist="38100" dir="2700000" algn="tl">
                    <a:srgbClr val="000000">
                      <a:alpha val="43137"/>
                    </a:srgbClr>
                  </a:outerShdw>
                </a:effectLst>
              </a:rPr>
              <a:t>по разделам классификации  расходов бюджета</a:t>
            </a:r>
            <a:endParaRPr lang="ru-RU" sz="1600" dirty="0">
              <a:effectLst>
                <a:outerShdw blurRad="38100" dist="38100" dir="2700000" algn="tl">
                  <a:srgbClr val="000000">
                    <a:alpha val="43137"/>
                  </a:srgbClr>
                </a:outerShdw>
              </a:effectLst>
            </a:endParaRPr>
          </a:p>
        </p:txBody>
      </p:sp>
      <p:graphicFrame>
        <p:nvGraphicFramePr>
          <p:cNvPr id="21" name="Объект 20"/>
          <p:cNvGraphicFramePr>
            <a:graphicFrameLocks noGrp="1"/>
          </p:cNvGraphicFramePr>
          <p:nvPr>
            <p:ph idx="1"/>
            <p:extLst>
              <p:ext uri="{D42A27DB-BD31-4B8C-83A1-F6EECF244321}">
                <p14:modId xmlns:p14="http://schemas.microsoft.com/office/powerpoint/2010/main" val="3771384017"/>
              </p:ext>
            </p:extLst>
          </p:nvPr>
        </p:nvGraphicFramePr>
        <p:xfrm>
          <a:off x="737119" y="1888862"/>
          <a:ext cx="10584024" cy="4502636"/>
        </p:xfrm>
        <a:graphic>
          <a:graphicData uri="http://schemas.openxmlformats.org/drawingml/2006/chart">
            <c:chart xmlns:c="http://schemas.openxmlformats.org/drawingml/2006/chart" xmlns:r="http://schemas.openxmlformats.org/officeDocument/2006/relationships" r:id="rId2"/>
          </a:graphicData>
        </a:graphic>
      </p:graphicFrame>
      <p:sp>
        <p:nvSpPr>
          <p:cNvPr id="22" name="TextBox 21"/>
          <p:cNvSpPr txBox="1"/>
          <p:nvPr/>
        </p:nvSpPr>
        <p:spPr>
          <a:xfrm>
            <a:off x="3352800" y="3863181"/>
            <a:ext cx="646331" cy="276999"/>
          </a:xfrm>
          <a:prstGeom prst="rect">
            <a:avLst/>
          </a:prstGeom>
          <a:noFill/>
        </p:spPr>
        <p:txBody>
          <a:bodyPr wrap="none" rtlCol="0">
            <a:spAutoFit/>
          </a:bodyPr>
          <a:lstStyle/>
          <a:p>
            <a:r>
              <a:rPr lang="ru-RU" sz="1200" dirty="0" smtClean="0"/>
              <a:t>2 996,9</a:t>
            </a:r>
            <a:endParaRPr lang="ru-RU" sz="1200" dirty="0"/>
          </a:p>
        </p:txBody>
      </p:sp>
      <p:sp>
        <p:nvSpPr>
          <p:cNvPr id="23" name="TextBox 22"/>
          <p:cNvSpPr txBox="1"/>
          <p:nvPr/>
        </p:nvSpPr>
        <p:spPr>
          <a:xfrm>
            <a:off x="8224157" y="4290929"/>
            <a:ext cx="530915" cy="276999"/>
          </a:xfrm>
          <a:prstGeom prst="rect">
            <a:avLst/>
          </a:prstGeom>
          <a:noFill/>
        </p:spPr>
        <p:txBody>
          <a:bodyPr wrap="none" rtlCol="0">
            <a:spAutoFit/>
          </a:bodyPr>
          <a:lstStyle/>
          <a:p>
            <a:r>
              <a:rPr lang="ru-RU" sz="1200" dirty="0" smtClean="0"/>
              <a:t>130,1</a:t>
            </a:r>
            <a:endParaRPr lang="ru-RU" sz="1200" dirty="0"/>
          </a:p>
        </p:txBody>
      </p:sp>
      <p:sp>
        <p:nvSpPr>
          <p:cNvPr id="7" name="TextBox 6"/>
          <p:cNvSpPr txBox="1"/>
          <p:nvPr/>
        </p:nvSpPr>
        <p:spPr>
          <a:xfrm>
            <a:off x="10612315" y="90097"/>
            <a:ext cx="1342034" cy="338554"/>
          </a:xfrm>
          <a:prstGeom prst="rect">
            <a:avLst/>
          </a:prstGeom>
          <a:noFill/>
        </p:spPr>
        <p:txBody>
          <a:bodyPr wrap="none" rtlCol="0">
            <a:spAutoFit/>
          </a:bodyPr>
          <a:lstStyle/>
          <a:p>
            <a:r>
              <a:rPr lang="ru-RU" sz="1600" b="1" i="1" dirty="0">
                <a:solidFill>
                  <a:schemeClr val="tx2">
                    <a:lumMod val="75000"/>
                  </a:schemeClr>
                </a:solidFill>
                <a:effectLst>
                  <a:outerShdw blurRad="38100" dist="38100" dir="2700000" algn="tl">
                    <a:srgbClr val="000000">
                      <a:alpha val="43137"/>
                    </a:srgbClr>
                  </a:outerShdw>
                </a:effectLst>
              </a:rPr>
              <a:t>  </a:t>
            </a:r>
            <a:r>
              <a:rPr lang="ru-RU" sz="1600" b="1" i="1" dirty="0" smtClean="0">
                <a:solidFill>
                  <a:schemeClr val="tx2">
                    <a:lumMod val="75000"/>
                  </a:schemeClr>
                </a:solidFill>
                <a:effectLst>
                  <a:outerShdw blurRad="38100" dist="38100" dir="2700000" algn="tl">
                    <a:srgbClr val="000000">
                      <a:alpha val="43137"/>
                    </a:srgbClr>
                  </a:outerShdw>
                </a:effectLst>
              </a:rPr>
              <a:t>26 СЛАЙД </a:t>
            </a:r>
            <a:endParaRPr lang="ru-RU" sz="1600" b="1" i="1" dirty="0">
              <a:solidFill>
                <a:schemeClr val="tx2">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1915082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875" y="152400"/>
            <a:ext cx="10972800" cy="1028700"/>
          </a:xfrm>
        </p:spPr>
        <p:txBody>
          <a:bodyPr/>
          <a:lstStyle/>
          <a:p>
            <a:pPr>
              <a:lnSpc>
                <a:spcPct val="100000"/>
              </a:lnSpc>
            </a:pPr>
            <a:r>
              <a:rPr lang="ru-RU" sz="2400" b="1" dirty="0">
                <a:effectLst>
                  <a:outerShdw blurRad="38100" dist="38100" dir="2700000" algn="tl">
                    <a:srgbClr val="000000">
                      <a:alpha val="43137"/>
                    </a:srgbClr>
                  </a:outerShdw>
                </a:effectLst>
              </a:rPr>
              <a:t>Структура расходов, направляемых на </a:t>
            </a:r>
            <a:br>
              <a:rPr lang="ru-RU" sz="2400" b="1" dirty="0">
                <a:effectLst>
                  <a:outerShdw blurRad="38100" dist="38100" dir="2700000" algn="tl">
                    <a:srgbClr val="000000">
                      <a:alpha val="43137"/>
                    </a:srgbClr>
                  </a:outerShdw>
                </a:effectLst>
              </a:rPr>
            </a:br>
            <a:r>
              <a:rPr lang="ru-RU" sz="2400" b="1" dirty="0">
                <a:effectLst>
                  <a:outerShdw blurRad="38100" dist="38100" dir="2700000" algn="tl">
                    <a:srgbClr val="000000">
                      <a:alpha val="43137"/>
                    </a:srgbClr>
                  </a:outerShdw>
                </a:effectLst>
              </a:rPr>
              <a:t>государственную поддержку семьи и детей на 2017 год</a:t>
            </a:r>
            <a:r>
              <a:rPr lang="ru-RU" sz="2600" b="1" dirty="0">
                <a:effectLst>
                  <a:outerShdw blurRad="38100" dist="38100" dir="2700000" algn="tl">
                    <a:srgbClr val="000000">
                      <a:alpha val="43137"/>
                    </a:srgbClr>
                  </a:outerShdw>
                </a:effectLst>
              </a:rPr>
              <a:t/>
            </a:r>
            <a:br>
              <a:rPr lang="ru-RU" sz="2600" b="1" dirty="0">
                <a:effectLst>
                  <a:outerShdw blurRad="38100" dist="38100" dir="2700000" algn="tl">
                    <a:srgbClr val="000000">
                      <a:alpha val="43137"/>
                    </a:srgbClr>
                  </a:outerShdw>
                </a:effectLst>
              </a:rPr>
            </a:br>
            <a:r>
              <a:rPr lang="ru-RU" sz="1400" b="1" dirty="0">
                <a:effectLst>
                  <a:outerShdw blurRad="38100" dist="38100" dir="2700000" algn="tl">
                    <a:srgbClr val="000000">
                      <a:alpha val="43137"/>
                    </a:srgbClr>
                  </a:outerShdw>
                </a:effectLst>
              </a:rPr>
              <a:t>по </a:t>
            </a:r>
            <a:r>
              <a:rPr lang="ru-RU" sz="1400" b="1" dirty="0" smtClean="0">
                <a:effectLst>
                  <a:outerShdw blurRad="38100" dist="38100" dir="2700000" algn="tl">
                    <a:srgbClr val="000000">
                      <a:alpha val="43137"/>
                    </a:srgbClr>
                  </a:outerShdw>
                </a:effectLst>
              </a:rPr>
              <a:t>государственным программам Камчатского края</a:t>
            </a:r>
            <a:endParaRPr lang="ru-RU" sz="1400" dirty="0">
              <a:effectLst>
                <a:outerShdw blurRad="38100" dist="38100" dir="2700000" algn="tl">
                  <a:srgbClr val="000000">
                    <a:alpha val="43137"/>
                  </a:srgbClr>
                </a:outerShdw>
              </a:effectLst>
            </a:endParaRPr>
          </a:p>
        </p:txBody>
      </p:sp>
      <p:graphicFrame>
        <p:nvGraphicFramePr>
          <p:cNvPr id="8" name="Объект 7"/>
          <p:cNvGraphicFramePr>
            <a:graphicFrameLocks noGrp="1"/>
          </p:cNvGraphicFramePr>
          <p:nvPr>
            <p:ph idx="1"/>
            <p:extLst>
              <p:ext uri="{D42A27DB-BD31-4B8C-83A1-F6EECF244321}">
                <p14:modId xmlns:p14="http://schemas.microsoft.com/office/powerpoint/2010/main" val="43601444"/>
              </p:ext>
            </p:extLst>
          </p:nvPr>
        </p:nvGraphicFramePr>
        <p:xfrm>
          <a:off x="581025" y="1181100"/>
          <a:ext cx="10972800" cy="5534025"/>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1"/>
          <p:cNvSpPr txBox="1"/>
          <p:nvPr/>
        </p:nvSpPr>
        <p:spPr>
          <a:xfrm>
            <a:off x="10001249" y="986254"/>
            <a:ext cx="1333501" cy="354485"/>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sz="1800" dirty="0"/>
              <a:t>т</a:t>
            </a:r>
            <a:r>
              <a:rPr lang="ru-RU" sz="1800" dirty="0" smtClean="0"/>
              <a:t>ыс. рублей</a:t>
            </a:r>
            <a:endParaRPr lang="ru-RU" sz="1800" dirty="0"/>
          </a:p>
        </p:txBody>
      </p:sp>
      <p:sp>
        <p:nvSpPr>
          <p:cNvPr id="6" name="TextBox 5"/>
          <p:cNvSpPr txBox="1"/>
          <p:nvPr/>
        </p:nvSpPr>
        <p:spPr>
          <a:xfrm>
            <a:off x="10612315" y="90097"/>
            <a:ext cx="1342034" cy="338554"/>
          </a:xfrm>
          <a:prstGeom prst="rect">
            <a:avLst/>
          </a:prstGeom>
          <a:noFill/>
        </p:spPr>
        <p:txBody>
          <a:bodyPr wrap="none" rtlCol="0">
            <a:spAutoFit/>
          </a:bodyPr>
          <a:lstStyle/>
          <a:p>
            <a:r>
              <a:rPr lang="ru-RU" sz="1600" b="1" i="1" dirty="0">
                <a:solidFill>
                  <a:schemeClr val="tx2">
                    <a:lumMod val="75000"/>
                  </a:schemeClr>
                </a:solidFill>
                <a:effectLst>
                  <a:outerShdw blurRad="38100" dist="38100" dir="2700000" algn="tl">
                    <a:srgbClr val="000000">
                      <a:alpha val="43137"/>
                    </a:srgbClr>
                  </a:outerShdw>
                </a:effectLst>
              </a:rPr>
              <a:t>  </a:t>
            </a:r>
            <a:r>
              <a:rPr lang="ru-RU" sz="1600" b="1" i="1" dirty="0" smtClean="0">
                <a:solidFill>
                  <a:schemeClr val="tx2">
                    <a:lumMod val="75000"/>
                  </a:schemeClr>
                </a:solidFill>
                <a:effectLst>
                  <a:outerShdw blurRad="38100" dist="38100" dir="2700000" algn="tl">
                    <a:srgbClr val="000000">
                      <a:alpha val="43137"/>
                    </a:srgbClr>
                  </a:outerShdw>
                </a:effectLst>
              </a:rPr>
              <a:t>27 СЛАЙД </a:t>
            </a:r>
            <a:endParaRPr lang="ru-RU" sz="1600" b="1" i="1" dirty="0">
              <a:solidFill>
                <a:schemeClr val="tx2">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5376623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82213" y="284583"/>
            <a:ext cx="8229600" cy="692696"/>
          </a:xfrm>
        </p:spPr>
        <p:txBody>
          <a:bodyPr/>
          <a:lstStyle/>
          <a:p>
            <a:r>
              <a:rPr lang="ru-RU" sz="2600" b="1" dirty="0">
                <a:effectLst>
                  <a:outerShdw blurRad="38100" dist="38100" dir="2700000" algn="tl">
                    <a:srgbClr val="000000">
                      <a:alpha val="43137"/>
                    </a:srgbClr>
                  </a:outerShdw>
                </a:effectLst>
              </a:rPr>
              <a:t>Инвестиционные мероприятия на </a:t>
            </a:r>
            <a:r>
              <a:rPr lang="ru-RU" sz="2600" b="1" dirty="0" smtClean="0">
                <a:effectLst>
                  <a:outerShdw blurRad="38100" dist="38100" dir="2700000" algn="tl">
                    <a:srgbClr val="000000">
                      <a:alpha val="43137"/>
                    </a:srgbClr>
                  </a:outerShdw>
                </a:effectLst>
              </a:rPr>
              <a:t>2017 </a:t>
            </a:r>
            <a:r>
              <a:rPr lang="ru-RU" sz="2600" b="1" dirty="0">
                <a:effectLst>
                  <a:outerShdw blurRad="38100" dist="38100" dir="2700000" algn="tl">
                    <a:srgbClr val="000000">
                      <a:alpha val="43137"/>
                    </a:srgbClr>
                  </a:outerShdw>
                </a:effectLst>
              </a:rPr>
              <a:t>год</a:t>
            </a:r>
          </a:p>
        </p:txBody>
      </p:sp>
      <p:graphicFrame>
        <p:nvGraphicFramePr>
          <p:cNvPr id="6" name="Объект 5"/>
          <p:cNvGraphicFramePr>
            <a:graphicFrameLocks noGrp="1"/>
          </p:cNvGraphicFramePr>
          <p:nvPr>
            <p:ph idx="1"/>
            <p:extLst>
              <p:ext uri="{D42A27DB-BD31-4B8C-83A1-F6EECF244321}">
                <p14:modId xmlns:p14="http://schemas.microsoft.com/office/powerpoint/2010/main" val="2702021692"/>
              </p:ext>
            </p:extLst>
          </p:nvPr>
        </p:nvGraphicFramePr>
        <p:xfrm>
          <a:off x="1334278" y="1082351"/>
          <a:ext cx="8693166" cy="5551523"/>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10612315" y="90097"/>
            <a:ext cx="1342034" cy="338554"/>
          </a:xfrm>
          <a:prstGeom prst="rect">
            <a:avLst/>
          </a:prstGeom>
          <a:noFill/>
        </p:spPr>
        <p:txBody>
          <a:bodyPr wrap="none" rtlCol="0">
            <a:spAutoFit/>
          </a:bodyPr>
          <a:lstStyle/>
          <a:p>
            <a:r>
              <a:rPr lang="ru-RU" sz="1600" b="1" i="1" dirty="0">
                <a:solidFill>
                  <a:schemeClr val="tx2">
                    <a:lumMod val="75000"/>
                  </a:schemeClr>
                </a:solidFill>
                <a:effectLst>
                  <a:outerShdw blurRad="38100" dist="38100" dir="2700000" algn="tl">
                    <a:srgbClr val="000000">
                      <a:alpha val="43137"/>
                    </a:srgbClr>
                  </a:outerShdw>
                </a:effectLst>
              </a:rPr>
              <a:t>  </a:t>
            </a:r>
            <a:r>
              <a:rPr lang="ru-RU" sz="1600" b="1" i="1" dirty="0" smtClean="0">
                <a:solidFill>
                  <a:schemeClr val="tx2">
                    <a:lumMod val="75000"/>
                  </a:schemeClr>
                </a:solidFill>
                <a:effectLst>
                  <a:outerShdw blurRad="38100" dist="38100" dir="2700000" algn="tl">
                    <a:srgbClr val="000000">
                      <a:alpha val="43137"/>
                    </a:srgbClr>
                  </a:outerShdw>
                </a:effectLst>
              </a:rPr>
              <a:t>28 СЛАЙД </a:t>
            </a:r>
            <a:endParaRPr lang="ru-RU" sz="1600" b="1" i="1" dirty="0">
              <a:solidFill>
                <a:schemeClr val="tx2">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660311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29762" y="586913"/>
            <a:ext cx="10568354" cy="5699587"/>
          </a:xfrm>
        </p:spPr>
        <p:txBody>
          <a:bodyPr>
            <a:normAutofit/>
          </a:bodyPr>
          <a:lstStyle/>
          <a:p>
            <a:pPr algn="just"/>
            <a:r>
              <a:rPr lang="ru-RU" sz="1900" b="1" dirty="0" smtClean="0">
                <a:solidFill>
                  <a:schemeClr val="accent5">
                    <a:lumMod val="75000"/>
                  </a:schemeClr>
                </a:solidFill>
                <a:latin typeface="+mn-lt"/>
              </a:rPr>
              <a:t>Межбюджетные трансферты </a:t>
            </a:r>
            <a:r>
              <a:rPr lang="ru-RU" sz="1900" dirty="0" smtClean="0">
                <a:latin typeface="+mn-lt"/>
              </a:rPr>
              <a:t>– средства, предоставляемые одним бюджетом бюджетной системы Российской Федерации другому бюджеты бюджетной системы Российской Федерации.</a:t>
            </a:r>
          </a:p>
          <a:p>
            <a:pPr algn="just"/>
            <a:r>
              <a:rPr lang="ru-RU" sz="1900" b="1" dirty="0" smtClean="0">
                <a:solidFill>
                  <a:schemeClr val="accent5">
                    <a:lumMod val="75000"/>
                  </a:schemeClr>
                </a:solidFill>
                <a:latin typeface="+mn-lt"/>
              </a:rPr>
              <a:t>Дотации</a:t>
            </a:r>
            <a:r>
              <a:rPr lang="ru-RU" sz="1900" dirty="0" smtClean="0">
                <a:latin typeface="+mn-lt"/>
              </a:rPr>
              <a:t> – межбюджетные трансферты, предоставляемы на безвозмездной основе без установления направлений и (или) условий их использования.</a:t>
            </a:r>
          </a:p>
          <a:p>
            <a:pPr algn="just"/>
            <a:r>
              <a:rPr lang="ru-RU" sz="1900" b="1" dirty="0" smtClean="0">
                <a:solidFill>
                  <a:schemeClr val="accent5">
                    <a:lumMod val="75000"/>
                  </a:schemeClr>
                </a:solidFill>
                <a:latin typeface="+mn-lt"/>
              </a:rPr>
              <a:t>Субсидии</a:t>
            </a:r>
            <a:r>
              <a:rPr lang="ru-RU" sz="1900" b="1" dirty="0" smtClean="0">
                <a:latin typeface="+mn-lt"/>
              </a:rPr>
              <a:t> </a:t>
            </a:r>
            <a:r>
              <a:rPr lang="ru-RU" sz="1900" dirty="0">
                <a:latin typeface="+mn-lt"/>
              </a:rPr>
              <a:t>– денежные средства, предоставляемые на условиях долевого финансирования нижестоящим бюджетам для осуществления их расходных обязательств по вопросам местного </a:t>
            </a:r>
            <a:r>
              <a:rPr lang="ru-RU" sz="1900" dirty="0" smtClean="0">
                <a:latin typeface="+mn-lt"/>
              </a:rPr>
              <a:t>значения.</a:t>
            </a:r>
            <a:endParaRPr lang="ru-RU" sz="1900" dirty="0">
              <a:latin typeface="+mn-lt"/>
            </a:endParaRPr>
          </a:p>
          <a:p>
            <a:pPr algn="just"/>
            <a:r>
              <a:rPr lang="ru-RU" sz="1900" b="1" dirty="0" smtClean="0">
                <a:solidFill>
                  <a:schemeClr val="accent5">
                    <a:lumMod val="75000"/>
                  </a:schemeClr>
                </a:solidFill>
                <a:latin typeface="+mn-lt"/>
              </a:rPr>
              <a:t>Субвенции</a:t>
            </a:r>
            <a:r>
              <a:rPr lang="ru-RU" sz="1900" b="1" dirty="0" smtClean="0">
                <a:latin typeface="+mn-lt"/>
              </a:rPr>
              <a:t> </a:t>
            </a:r>
            <a:r>
              <a:rPr lang="ru-RU" sz="1900" dirty="0">
                <a:latin typeface="+mn-lt"/>
              </a:rPr>
              <a:t>– денежные средства, предоставляемые местным бюджетам на выполнение переданных полномочий государственных органов </a:t>
            </a:r>
            <a:r>
              <a:rPr lang="ru-RU" sz="1900" dirty="0" smtClean="0">
                <a:latin typeface="+mn-lt"/>
              </a:rPr>
              <a:t>власти.</a:t>
            </a:r>
            <a:endParaRPr lang="ru-RU" sz="1900" dirty="0">
              <a:latin typeface="+mn-lt"/>
            </a:endParaRPr>
          </a:p>
          <a:p>
            <a:pPr algn="just"/>
            <a:r>
              <a:rPr lang="ru-RU" sz="1900" b="1" dirty="0">
                <a:solidFill>
                  <a:schemeClr val="accent5">
                    <a:lumMod val="75000"/>
                  </a:schemeClr>
                </a:solidFill>
                <a:latin typeface="+mn-lt"/>
              </a:rPr>
              <a:t>Ведомственная структура расходов бюджета </a:t>
            </a:r>
            <a:r>
              <a:rPr lang="ru-RU" sz="1900" dirty="0">
                <a:latin typeface="+mn-lt"/>
              </a:rPr>
              <a:t>- распределение бюджетных ассигнований, предусмотренных законом (решением) о бюджете, по главным распорядителям бюджетных средств, разделам, подразделам, целевым статьям, группам (группам и подгруппам) видов расходов бюджетов либо по главным распорядителям бюджетных средств, разделам, подразделам и (или) целевым статьям (государственным (муниципальным) программам и непрограммным направлениям деятельности), группам (группам и подгруппам) видов расходов классификации расходов </a:t>
            </a:r>
            <a:r>
              <a:rPr lang="ru-RU" sz="1900" dirty="0" smtClean="0">
                <a:latin typeface="+mn-lt"/>
              </a:rPr>
              <a:t>бюджетов.</a:t>
            </a:r>
            <a:endParaRPr lang="ru-RU" sz="1900" dirty="0">
              <a:latin typeface="+mn-lt"/>
            </a:endParaRPr>
          </a:p>
          <a:p>
            <a:pPr algn="just"/>
            <a:endParaRPr lang="ru-RU" sz="1900" dirty="0">
              <a:latin typeface="+mn-lt"/>
            </a:endParaRPr>
          </a:p>
          <a:p>
            <a:pPr algn="just"/>
            <a:endParaRPr lang="ru-RU" sz="1800" dirty="0" smtClean="0">
              <a:latin typeface="+mn-lt"/>
            </a:endParaRPr>
          </a:p>
          <a:p>
            <a:pPr algn="just"/>
            <a:endParaRPr lang="ru-RU" sz="1800" dirty="0">
              <a:latin typeface="+mn-lt"/>
            </a:endParaRPr>
          </a:p>
        </p:txBody>
      </p:sp>
      <p:sp>
        <p:nvSpPr>
          <p:cNvPr id="5" name="TextBox 4"/>
          <p:cNvSpPr txBox="1"/>
          <p:nvPr/>
        </p:nvSpPr>
        <p:spPr>
          <a:xfrm>
            <a:off x="10612315" y="90097"/>
            <a:ext cx="1239442" cy="338554"/>
          </a:xfrm>
          <a:prstGeom prst="rect">
            <a:avLst/>
          </a:prstGeom>
          <a:noFill/>
        </p:spPr>
        <p:txBody>
          <a:bodyPr wrap="none" rtlCol="0">
            <a:spAutoFit/>
          </a:bodyPr>
          <a:lstStyle/>
          <a:p>
            <a:r>
              <a:rPr lang="ru-RU" sz="1600" b="1" i="1" dirty="0">
                <a:solidFill>
                  <a:schemeClr val="tx2">
                    <a:lumMod val="75000"/>
                  </a:schemeClr>
                </a:solidFill>
                <a:effectLst>
                  <a:outerShdw blurRad="38100" dist="38100" dir="2700000" algn="tl">
                    <a:srgbClr val="000000">
                      <a:alpha val="43137"/>
                    </a:srgbClr>
                  </a:outerShdw>
                </a:effectLst>
              </a:rPr>
              <a:t>  </a:t>
            </a:r>
            <a:r>
              <a:rPr lang="ru-RU" sz="1600" b="1" i="1" dirty="0" smtClean="0">
                <a:solidFill>
                  <a:schemeClr val="tx2">
                    <a:lumMod val="75000"/>
                  </a:schemeClr>
                </a:solidFill>
                <a:effectLst>
                  <a:outerShdw blurRad="38100" dist="38100" dir="2700000" algn="tl">
                    <a:srgbClr val="000000">
                      <a:alpha val="43137"/>
                    </a:srgbClr>
                  </a:outerShdw>
                </a:effectLst>
              </a:rPr>
              <a:t>2 СЛАЙД </a:t>
            </a:r>
            <a:endParaRPr lang="ru-RU" sz="1600" b="1" i="1" dirty="0">
              <a:solidFill>
                <a:schemeClr val="tx2">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1247807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406671"/>
            <a:ext cx="10972800" cy="817684"/>
          </a:xfrm>
        </p:spPr>
        <p:txBody>
          <a:bodyPr/>
          <a:lstStyle/>
          <a:p>
            <a:pPr>
              <a:lnSpc>
                <a:spcPct val="100000"/>
              </a:lnSpc>
            </a:pPr>
            <a:r>
              <a:rPr lang="ru-RU" sz="2600" b="1" dirty="0">
                <a:effectLst/>
              </a:rPr>
              <a:t>Ведомственная структура расходов в части краевых инвестиционных мероприятий на 2017 год</a:t>
            </a:r>
            <a:r>
              <a:rPr lang="ru-RU" sz="2600" dirty="0"/>
              <a:t> </a:t>
            </a:r>
          </a:p>
        </p:txBody>
      </p:sp>
      <p:graphicFrame>
        <p:nvGraphicFramePr>
          <p:cNvPr id="5" name="Объект 4"/>
          <p:cNvGraphicFramePr>
            <a:graphicFrameLocks noGrp="1"/>
          </p:cNvGraphicFramePr>
          <p:nvPr>
            <p:ph idx="1"/>
            <p:extLst>
              <p:ext uri="{D42A27DB-BD31-4B8C-83A1-F6EECF244321}">
                <p14:modId xmlns:p14="http://schemas.microsoft.com/office/powerpoint/2010/main" val="2238198349"/>
              </p:ext>
            </p:extLst>
          </p:nvPr>
        </p:nvGraphicFramePr>
        <p:xfrm>
          <a:off x="892419" y="1490441"/>
          <a:ext cx="10407162" cy="4916807"/>
        </p:xfrm>
        <a:graphic>
          <a:graphicData uri="http://schemas.openxmlformats.org/drawingml/2006/table">
            <a:tbl>
              <a:tblPr firstRow="1" bandRow="1">
                <a:tableStyleId>{5C22544A-7EE6-4342-B048-85BDC9FD1C3A}</a:tableStyleId>
              </a:tblPr>
              <a:tblGrid>
                <a:gridCol w="347461">
                  <a:extLst>
                    <a:ext uri="{9D8B030D-6E8A-4147-A177-3AD203B41FA5}">
                      <a16:colId xmlns:a16="http://schemas.microsoft.com/office/drawing/2014/main" val="2335445871"/>
                    </a:ext>
                  </a:extLst>
                </a:gridCol>
                <a:gridCol w="8765766">
                  <a:extLst>
                    <a:ext uri="{9D8B030D-6E8A-4147-A177-3AD203B41FA5}">
                      <a16:colId xmlns:a16="http://schemas.microsoft.com/office/drawing/2014/main" val="2780589300"/>
                    </a:ext>
                  </a:extLst>
                </a:gridCol>
                <a:gridCol w="1293935">
                  <a:extLst>
                    <a:ext uri="{9D8B030D-6E8A-4147-A177-3AD203B41FA5}">
                      <a16:colId xmlns:a16="http://schemas.microsoft.com/office/drawing/2014/main" val="3184048239"/>
                    </a:ext>
                  </a:extLst>
                </a:gridCol>
              </a:tblGrid>
              <a:tr h="268020">
                <a:tc>
                  <a:txBody>
                    <a:bodyPr/>
                    <a:lstStyle/>
                    <a:p>
                      <a:endParaRPr lang="ru-RU" dirty="0"/>
                    </a:p>
                  </a:txBody>
                  <a:tcPr/>
                </a:tc>
                <a:tc>
                  <a:txBody>
                    <a:bodyPr/>
                    <a:lstStyle/>
                    <a:p>
                      <a:pPr algn="ctr"/>
                      <a:r>
                        <a:rPr lang="ru-RU" sz="1200" b="1" dirty="0" smtClean="0"/>
                        <a:t>Наименование</a:t>
                      </a:r>
                      <a:endParaRPr lang="ru-RU" sz="1200" b="1" dirty="0"/>
                    </a:p>
                  </a:txBody>
                  <a:tcPr/>
                </a:tc>
                <a:tc>
                  <a:txBody>
                    <a:bodyPr/>
                    <a:lstStyle/>
                    <a:p>
                      <a:pPr algn="ctr"/>
                      <a:r>
                        <a:rPr lang="ru-RU" sz="1200" dirty="0" smtClean="0"/>
                        <a:t>2017 год</a:t>
                      </a:r>
                      <a:endParaRPr lang="ru-RU" sz="1200" dirty="0"/>
                    </a:p>
                  </a:txBody>
                  <a:tcPr/>
                </a:tc>
                <a:extLst>
                  <a:ext uri="{0D108BD9-81ED-4DB2-BD59-A6C34878D82A}">
                    <a16:rowId xmlns:a16="http://schemas.microsoft.com/office/drawing/2014/main" val="3085902508"/>
                  </a:ext>
                </a:extLst>
              </a:tr>
              <a:tr h="203544">
                <a:tc>
                  <a:txBody>
                    <a:bodyPr/>
                    <a:lstStyle/>
                    <a:p>
                      <a:pPr algn="ctr"/>
                      <a:r>
                        <a:rPr lang="ru-RU" sz="1000" b="1" dirty="0" smtClean="0"/>
                        <a:t>1</a:t>
                      </a:r>
                      <a:endParaRPr lang="ru-RU" sz="10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000" b="1" i="0" u="none" strike="noStrike" dirty="0" smtClean="0">
                          <a:solidFill>
                            <a:srgbClr val="000000"/>
                          </a:solidFill>
                          <a:effectLst/>
                          <a:latin typeface="Times New Roman" panose="02020603050405020304" pitchFamily="18" charset="0"/>
                        </a:rPr>
                        <a:t>Государственная программа Камчатского края "Развитие здравоохранения Камчатского края"</a:t>
                      </a:r>
                    </a:p>
                  </a:txBody>
                  <a:tcPr/>
                </a:tc>
                <a:tc>
                  <a:txBody>
                    <a:bodyPr/>
                    <a:lstStyle/>
                    <a:p>
                      <a:pPr algn="ctr"/>
                      <a:r>
                        <a:rPr lang="ru-RU" sz="900" b="1" dirty="0" smtClean="0"/>
                        <a:t>292,99</a:t>
                      </a:r>
                      <a:endParaRPr lang="ru-RU" sz="900" b="1" dirty="0"/>
                    </a:p>
                  </a:txBody>
                  <a:tcPr/>
                </a:tc>
                <a:extLst>
                  <a:ext uri="{0D108BD9-81ED-4DB2-BD59-A6C34878D82A}">
                    <a16:rowId xmlns:a16="http://schemas.microsoft.com/office/drawing/2014/main" val="3465713346"/>
                  </a:ext>
                </a:extLst>
              </a:tr>
              <a:tr h="203544">
                <a:tc>
                  <a:txBody>
                    <a:bodyPr/>
                    <a:lstStyle/>
                    <a:p>
                      <a:r>
                        <a:rPr lang="ru-RU" sz="900" dirty="0" smtClean="0"/>
                        <a:t>1.1</a:t>
                      </a:r>
                      <a:endParaRPr lang="ru-RU" sz="900" dirty="0"/>
                    </a:p>
                  </a:txBody>
                  <a:tcPr/>
                </a:tc>
                <a:tc>
                  <a:txBody>
                    <a:bodyPr/>
                    <a:lstStyle/>
                    <a:p>
                      <a:r>
                        <a:rPr lang="ru-RU" sz="1000" dirty="0" smtClean="0"/>
                        <a:t>Подпрограмма "Кадровое обеспечение системы здравоохранения"</a:t>
                      </a:r>
                      <a:endParaRPr lang="ru-RU" sz="1000" dirty="0"/>
                    </a:p>
                  </a:txBody>
                  <a:tcPr/>
                </a:tc>
                <a:tc>
                  <a:txBody>
                    <a:bodyPr/>
                    <a:lstStyle/>
                    <a:p>
                      <a:pPr algn="ctr"/>
                      <a:r>
                        <a:rPr lang="ru-RU" sz="1000" dirty="0" smtClean="0"/>
                        <a:t>53,15</a:t>
                      </a:r>
                      <a:endParaRPr lang="ru-RU" sz="1000" dirty="0"/>
                    </a:p>
                  </a:txBody>
                  <a:tcPr/>
                </a:tc>
                <a:extLst>
                  <a:ext uri="{0D108BD9-81ED-4DB2-BD59-A6C34878D82A}">
                    <a16:rowId xmlns:a16="http://schemas.microsoft.com/office/drawing/2014/main" val="805203337"/>
                  </a:ext>
                </a:extLst>
              </a:tr>
              <a:tr h="373564">
                <a:tc>
                  <a:txBody>
                    <a:bodyPr/>
                    <a:lstStyle/>
                    <a:p>
                      <a:endParaRPr lang="ru-RU" sz="900" dirty="0"/>
                    </a:p>
                  </a:txBody>
                  <a:tcPr/>
                </a:tc>
                <a:tc>
                  <a:txBody>
                    <a:bodyPr/>
                    <a:lstStyle/>
                    <a:p>
                      <a:r>
                        <a:rPr lang="ru-RU" sz="900" dirty="0" smtClean="0"/>
                        <a:t>Приобретение жилых помещений в собственность Камчатского края для обеспечения служебными жилыми помещениями медицинских работников здравоохранения Камчатского края</a:t>
                      </a:r>
                      <a:endParaRPr lang="ru-RU" sz="900" dirty="0"/>
                    </a:p>
                  </a:txBody>
                  <a:tcPr/>
                </a:tc>
                <a:tc>
                  <a:txBody>
                    <a:bodyPr/>
                    <a:lstStyle/>
                    <a:p>
                      <a:pPr algn="ctr"/>
                      <a:r>
                        <a:rPr lang="ru-RU" sz="900" dirty="0" smtClean="0"/>
                        <a:t>53,15</a:t>
                      </a:r>
                      <a:endParaRPr lang="ru-RU" sz="900" dirty="0"/>
                    </a:p>
                  </a:txBody>
                  <a:tcPr/>
                </a:tc>
                <a:extLst>
                  <a:ext uri="{0D108BD9-81ED-4DB2-BD59-A6C34878D82A}">
                    <a16:rowId xmlns:a16="http://schemas.microsoft.com/office/drawing/2014/main" val="1466767946"/>
                  </a:ext>
                </a:extLst>
              </a:tr>
              <a:tr h="219186">
                <a:tc>
                  <a:txBody>
                    <a:bodyPr/>
                    <a:lstStyle/>
                    <a:p>
                      <a:r>
                        <a:rPr lang="ru-RU" sz="900" dirty="0" smtClean="0"/>
                        <a:t>1.2</a:t>
                      </a:r>
                      <a:endParaRPr lang="ru-RU" sz="900" dirty="0"/>
                    </a:p>
                  </a:txBody>
                  <a:tcPr/>
                </a:tc>
                <a:tc>
                  <a:txBody>
                    <a:bodyPr/>
                    <a:lstStyle/>
                    <a:p>
                      <a:pPr algn="l" fontAlgn="ctr"/>
                      <a:r>
                        <a:rPr lang="ru-RU" sz="1000" b="0" i="0" u="none" strike="noStrike" dirty="0">
                          <a:solidFill>
                            <a:srgbClr val="000000"/>
                          </a:solidFill>
                          <a:effectLst/>
                          <a:latin typeface="Times New Roman" panose="02020603050405020304" pitchFamily="18" charset="0"/>
                        </a:rPr>
                        <a:t>Подпрограмма "Инвестиционные мероприятия в здравоохранении Камчатского края"</a:t>
                      </a:r>
                    </a:p>
                  </a:txBody>
                  <a:tcPr marL="9525" marR="9525" marT="9525" marB="0" anchor="ctr"/>
                </a:tc>
                <a:tc>
                  <a:txBody>
                    <a:bodyPr/>
                    <a:lstStyle/>
                    <a:p>
                      <a:pPr algn="ctr"/>
                      <a:r>
                        <a:rPr lang="ru-RU" sz="1000" dirty="0" smtClean="0"/>
                        <a:t>239,85</a:t>
                      </a:r>
                      <a:endParaRPr lang="ru-RU" sz="1000" dirty="0"/>
                    </a:p>
                  </a:txBody>
                  <a:tcPr/>
                </a:tc>
                <a:extLst>
                  <a:ext uri="{0D108BD9-81ED-4DB2-BD59-A6C34878D82A}">
                    <a16:rowId xmlns:a16="http://schemas.microsoft.com/office/drawing/2014/main" val="2032602294"/>
                  </a:ext>
                </a:extLst>
              </a:tr>
              <a:tr h="181672">
                <a:tc>
                  <a:txBody>
                    <a:bodyPr/>
                    <a:lstStyle/>
                    <a:p>
                      <a:endParaRPr lang="ru-RU" sz="900"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Строительство фельдшерско-акушерского пункта, расположенного в  Камчатском крае Пенжинском муниципальном  районе с. Аянка</a:t>
                      </a:r>
                    </a:p>
                  </a:txBody>
                  <a:tcPr marL="9525" marR="9525" marT="9525" marB="0" anchor="ctr"/>
                </a:tc>
                <a:tc>
                  <a:txBody>
                    <a:bodyPr/>
                    <a:lstStyle/>
                    <a:p>
                      <a:pPr algn="ctr" fontAlgn="ctr"/>
                      <a:r>
                        <a:rPr lang="ru-RU" sz="900" b="0" i="0" u="none" strike="noStrike" dirty="0" smtClean="0">
                          <a:solidFill>
                            <a:srgbClr val="000000"/>
                          </a:solidFill>
                          <a:effectLst/>
                          <a:latin typeface="Times New Roman" panose="02020603050405020304" pitchFamily="18" charset="0"/>
                        </a:rPr>
                        <a:t>36,00</a:t>
                      </a:r>
                      <a:endParaRPr lang="ru-RU" sz="900" b="0"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352025964"/>
                  </a:ext>
                </a:extLst>
              </a:tr>
              <a:tr h="172880">
                <a:tc>
                  <a:txBody>
                    <a:bodyPr/>
                    <a:lstStyle/>
                    <a:p>
                      <a:endParaRPr lang="ru-RU" sz="900"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Строительство фельдшерско-акушерского пункта, расположенного в  Камчатском крае Соболевском муниципальном  районе с. Крутогорово (проектные работы)</a:t>
                      </a:r>
                    </a:p>
                  </a:txBody>
                  <a:tcPr marL="9525" marR="9525" marT="9525" marB="0" anchor="ctr"/>
                </a:tc>
                <a:tc>
                  <a:txBody>
                    <a:bodyPr/>
                    <a:lstStyle/>
                    <a:p>
                      <a:pPr algn="ctr" fontAlgn="ctr"/>
                      <a:r>
                        <a:rPr lang="ru-RU" sz="900" b="0" i="0" u="none" strike="noStrike" dirty="0" smtClean="0">
                          <a:solidFill>
                            <a:srgbClr val="000000"/>
                          </a:solidFill>
                          <a:effectLst/>
                          <a:latin typeface="Times New Roman" panose="02020603050405020304" pitchFamily="18" charset="0"/>
                        </a:rPr>
                        <a:t>3,85</a:t>
                      </a:r>
                      <a:endParaRPr lang="ru-RU" sz="900" b="0"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4119189354"/>
                  </a:ext>
                </a:extLst>
              </a:tr>
              <a:tr h="199256">
                <a:tc>
                  <a:txBody>
                    <a:bodyPr/>
                    <a:lstStyle/>
                    <a:p>
                      <a:endParaRPr lang="ru-RU" sz="900"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Строительство Камчатской краевой больницы</a:t>
                      </a:r>
                    </a:p>
                  </a:txBody>
                  <a:tcPr marL="9525" marR="9525" marT="9525" marB="0" anchor="ctr"/>
                </a:tc>
                <a:tc>
                  <a:txBody>
                    <a:bodyPr/>
                    <a:lstStyle/>
                    <a:p>
                      <a:pPr algn="ctr" fontAlgn="ctr"/>
                      <a:r>
                        <a:rPr lang="ru-RU" sz="900" b="0" i="0" u="none" strike="noStrike" dirty="0" smtClean="0">
                          <a:solidFill>
                            <a:srgbClr val="000000"/>
                          </a:solidFill>
                          <a:effectLst/>
                          <a:latin typeface="Times New Roman" panose="02020603050405020304" pitchFamily="18" charset="0"/>
                        </a:rPr>
                        <a:t>175,00</a:t>
                      </a:r>
                      <a:endParaRPr lang="ru-RU" sz="900" b="0"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2472776172"/>
                  </a:ext>
                </a:extLst>
              </a:tr>
              <a:tr h="155295">
                <a:tc>
                  <a:txBody>
                    <a:bodyPr/>
                    <a:lstStyle/>
                    <a:p>
                      <a:endParaRPr lang="ru-RU" sz="900"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Строительство Камчатской краевой больницы (корректировка проекта)</a:t>
                      </a:r>
                    </a:p>
                  </a:txBody>
                  <a:tcPr marL="9525" marR="9525" marT="9525" marB="0" anchor="ctr"/>
                </a:tc>
                <a:tc>
                  <a:txBody>
                    <a:bodyPr/>
                    <a:lstStyle/>
                    <a:p>
                      <a:pPr algn="ctr" fontAlgn="ctr"/>
                      <a:r>
                        <a:rPr lang="ru-RU" sz="900" b="0" i="0" u="none" strike="noStrike" dirty="0" smtClean="0">
                          <a:solidFill>
                            <a:srgbClr val="000000"/>
                          </a:solidFill>
                          <a:effectLst/>
                          <a:latin typeface="Times New Roman" panose="02020603050405020304" pitchFamily="18" charset="0"/>
                        </a:rPr>
                        <a:t>25,00</a:t>
                      </a:r>
                      <a:endParaRPr lang="ru-RU" sz="900" b="0"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1174311630"/>
                  </a:ext>
                </a:extLst>
              </a:tr>
              <a:tr h="230323">
                <a:tc>
                  <a:txBody>
                    <a:bodyPr/>
                    <a:lstStyle/>
                    <a:p>
                      <a:pPr algn="ctr"/>
                      <a:r>
                        <a:rPr lang="ru-RU" sz="900" b="1" dirty="0" smtClean="0"/>
                        <a:t>2</a:t>
                      </a:r>
                      <a:endParaRPr lang="ru-RU" sz="900" b="1" dirty="0"/>
                    </a:p>
                  </a:txBody>
                  <a:tcPr/>
                </a:tc>
                <a:tc>
                  <a:txBody>
                    <a:bodyPr/>
                    <a:lstStyle/>
                    <a:p>
                      <a:pPr algn="l" fontAlgn="ctr"/>
                      <a:r>
                        <a:rPr lang="ru-RU" sz="1000" b="1" i="0" u="none" strike="noStrike" dirty="0">
                          <a:solidFill>
                            <a:srgbClr val="000000"/>
                          </a:solidFill>
                          <a:effectLst/>
                          <a:latin typeface="Times New Roman" panose="02020603050405020304" pitchFamily="18" charset="0"/>
                        </a:rPr>
                        <a:t>Государственная программа Камчатского края  "Развитие образования в Камчатском крае"</a:t>
                      </a:r>
                    </a:p>
                  </a:txBody>
                  <a:tcPr marL="9525" marR="9525" marT="9525" marB="0" anchor="ctr"/>
                </a:tc>
                <a:tc>
                  <a:txBody>
                    <a:bodyPr/>
                    <a:lstStyle/>
                    <a:p>
                      <a:pPr algn="ctr" fontAlgn="ctr"/>
                      <a:r>
                        <a:rPr lang="ru-RU" sz="1000" b="1" i="0" u="none" strike="noStrike" dirty="0" smtClean="0">
                          <a:solidFill>
                            <a:srgbClr val="000000"/>
                          </a:solidFill>
                          <a:effectLst/>
                          <a:latin typeface="Times New Roman" panose="02020603050405020304" pitchFamily="18" charset="0"/>
                        </a:rPr>
                        <a:t>305,43</a:t>
                      </a:r>
                      <a:endParaRPr lang="ru-RU" sz="1000" b="1"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859285742"/>
                  </a:ext>
                </a:extLst>
              </a:tr>
              <a:tr h="184638">
                <a:tc>
                  <a:txBody>
                    <a:bodyPr/>
                    <a:lstStyle/>
                    <a:p>
                      <a:r>
                        <a:rPr lang="ru-RU" sz="900" dirty="0" smtClean="0"/>
                        <a:t>2.1</a:t>
                      </a:r>
                      <a:endParaRPr lang="ru-RU" sz="900" dirty="0"/>
                    </a:p>
                  </a:txBody>
                  <a:tcPr/>
                </a:tc>
                <a:tc>
                  <a:txBody>
                    <a:bodyPr/>
                    <a:lstStyle/>
                    <a:p>
                      <a:pPr algn="l" fontAlgn="ctr"/>
                      <a:r>
                        <a:rPr lang="ru-RU" sz="1000" b="0" i="0" u="none" strike="noStrike" dirty="0">
                          <a:solidFill>
                            <a:srgbClr val="000000"/>
                          </a:solidFill>
                          <a:effectLst/>
                          <a:latin typeface="Times New Roman" panose="02020603050405020304" pitchFamily="18" charset="0"/>
                        </a:rPr>
                        <a:t>Подпрограмма "Развитие дошкольного, общего образования и дополнительного образования детей в Камчатском крае"</a:t>
                      </a:r>
                    </a:p>
                  </a:txBody>
                  <a:tcPr marL="9525" marR="9525" marT="9525" marB="0" anchor="ctr"/>
                </a:tc>
                <a:tc>
                  <a:txBody>
                    <a:bodyPr/>
                    <a:lstStyle/>
                    <a:p>
                      <a:pPr algn="ctr" fontAlgn="ctr"/>
                      <a:r>
                        <a:rPr lang="ru-RU" sz="1000" b="0" i="0" u="none" strike="noStrike" dirty="0" smtClean="0">
                          <a:solidFill>
                            <a:srgbClr val="000000"/>
                          </a:solidFill>
                          <a:effectLst/>
                          <a:latin typeface="Times New Roman" panose="02020603050405020304" pitchFamily="18" charset="0"/>
                        </a:rPr>
                        <a:t>305,43</a:t>
                      </a:r>
                      <a:endParaRPr lang="ru-RU" sz="1000" b="0"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625849323"/>
                  </a:ext>
                </a:extLst>
              </a:tr>
              <a:tr h="184638">
                <a:tc>
                  <a:txBody>
                    <a:bodyPr/>
                    <a:lstStyle/>
                    <a:p>
                      <a:endParaRPr lang="ru-RU" sz="900"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Детский сад на 200 мест в  п. Ключи Усть-Камчатского района</a:t>
                      </a:r>
                    </a:p>
                  </a:txBody>
                  <a:tcPr marL="9525" marR="9525" marT="9525" marB="0" anchor="ctr"/>
                </a:tc>
                <a:tc>
                  <a:txBody>
                    <a:bodyPr/>
                    <a:lstStyle/>
                    <a:p>
                      <a:pPr algn="ctr" fontAlgn="ctr"/>
                      <a:r>
                        <a:rPr lang="ru-RU" sz="900" b="0" i="0" u="none" strike="noStrike" dirty="0" smtClean="0">
                          <a:solidFill>
                            <a:srgbClr val="000000"/>
                          </a:solidFill>
                          <a:effectLst/>
                          <a:latin typeface="Times New Roman" panose="02020603050405020304" pitchFamily="18" charset="0"/>
                        </a:rPr>
                        <a:t>112,62</a:t>
                      </a:r>
                      <a:endParaRPr lang="ru-RU" sz="900" b="0"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2642257521"/>
                  </a:ext>
                </a:extLst>
              </a:tr>
              <a:tr h="211015">
                <a:tc>
                  <a:txBody>
                    <a:bodyPr/>
                    <a:lstStyle/>
                    <a:p>
                      <a:endParaRPr lang="ru-RU" sz="900"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Микрорайон жилой застройки в районе Северо-Восточного шоссе, г. Петропавловска-Камчатского (2 очередь). Детский сад на 260 мест по ул. Дальневосточной</a:t>
                      </a:r>
                    </a:p>
                  </a:txBody>
                  <a:tcPr marL="9525" marR="9525" marT="9525" marB="0" anchor="ctr"/>
                </a:tc>
                <a:tc>
                  <a:txBody>
                    <a:bodyPr/>
                    <a:lstStyle/>
                    <a:p>
                      <a:pPr algn="ctr" fontAlgn="ctr"/>
                      <a:r>
                        <a:rPr lang="ru-RU" sz="900" b="0" i="0" u="none" strike="noStrike" dirty="0" smtClean="0">
                          <a:solidFill>
                            <a:srgbClr val="000000"/>
                          </a:solidFill>
                          <a:effectLst/>
                          <a:latin typeface="Times New Roman" panose="02020603050405020304" pitchFamily="18" charset="0"/>
                        </a:rPr>
                        <a:t>173,81</a:t>
                      </a:r>
                      <a:endParaRPr lang="ru-RU" sz="900" b="0"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2562832542"/>
                  </a:ext>
                </a:extLst>
              </a:tr>
              <a:tr h="175846">
                <a:tc>
                  <a:txBody>
                    <a:bodyPr/>
                    <a:lstStyle/>
                    <a:p>
                      <a:endParaRPr lang="ru-RU" sz="900"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Сельский учебный комплекс "Школа - детский сад" в с. Таловка Пенжинского района на 60 ученических и 30 дошкольных мест (проектные работы)</a:t>
                      </a:r>
                    </a:p>
                  </a:txBody>
                  <a:tcPr marL="9525" marR="9525" marT="9525" marB="0" anchor="ctr"/>
                </a:tc>
                <a:tc>
                  <a:txBody>
                    <a:bodyPr/>
                    <a:lstStyle/>
                    <a:p>
                      <a:pPr algn="ctr" fontAlgn="ctr"/>
                      <a:r>
                        <a:rPr lang="ru-RU" sz="900" b="0" i="0" u="none" strike="noStrike" dirty="0" smtClean="0">
                          <a:solidFill>
                            <a:srgbClr val="000000"/>
                          </a:solidFill>
                          <a:effectLst/>
                          <a:latin typeface="Times New Roman" panose="02020603050405020304" pitchFamily="18" charset="0"/>
                        </a:rPr>
                        <a:t>19,00</a:t>
                      </a:r>
                      <a:endParaRPr lang="ru-RU" sz="900" b="0"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1430957705"/>
                  </a:ext>
                </a:extLst>
              </a:tr>
              <a:tr h="202223">
                <a:tc>
                  <a:txBody>
                    <a:bodyPr/>
                    <a:lstStyle/>
                    <a:p>
                      <a:pPr algn="ctr"/>
                      <a:r>
                        <a:rPr lang="ru-RU" sz="900" b="1" dirty="0" smtClean="0"/>
                        <a:t>3</a:t>
                      </a:r>
                      <a:endParaRPr lang="ru-RU" sz="900" b="1" dirty="0"/>
                    </a:p>
                  </a:txBody>
                  <a:tcPr/>
                </a:tc>
                <a:tc>
                  <a:txBody>
                    <a:bodyPr/>
                    <a:lstStyle/>
                    <a:p>
                      <a:pPr algn="l" fontAlgn="ctr"/>
                      <a:r>
                        <a:rPr lang="ru-RU" sz="1000" b="1" i="0" u="none" strike="noStrike" dirty="0">
                          <a:solidFill>
                            <a:srgbClr val="000000"/>
                          </a:solidFill>
                          <a:effectLst/>
                          <a:latin typeface="Times New Roman" panose="02020603050405020304" pitchFamily="18" charset="0"/>
                        </a:rPr>
                        <a:t>Государственная программа Камчатского края "Развитие культуры в Камчатском крае"</a:t>
                      </a:r>
                    </a:p>
                  </a:txBody>
                  <a:tcPr marL="9525" marR="9525" marT="9525" marB="0" anchor="ctr"/>
                </a:tc>
                <a:tc>
                  <a:txBody>
                    <a:bodyPr/>
                    <a:lstStyle/>
                    <a:p>
                      <a:pPr algn="ctr" fontAlgn="ctr"/>
                      <a:r>
                        <a:rPr lang="ru-RU" sz="1000" b="1" i="0" u="none" strike="noStrike" dirty="0" smtClean="0">
                          <a:solidFill>
                            <a:srgbClr val="000000"/>
                          </a:solidFill>
                          <a:effectLst/>
                          <a:latin typeface="Times New Roman" panose="02020603050405020304" pitchFamily="18" charset="0"/>
                        </a:rPr>
                        <a:t>124,81</a:t>
                      </a:r>
                      <a:endParaRPr lang="ru-RU" sz="1000" b="1"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3342707114"/>
                  </a:ext>
                </a:extLst>
              </a:tr>
              <a:tr h="211015">
                <a:tc>
                  <a:txBody>
                    <a:bodyPr/>
                    <a:lstStyle/>
                    <a:p>
                      <a:r>
                        <a:rPr lang="ru-RU" sz="900" dirty="0" smtClean="0"/>
                        <a:t>3.1</a:t>
                      </a:r>
                      <a:endParaRPr lang="ru-RU" sz="900" dirty="0"/>
                    </a:p>
                  </a:txBody>
                  <a:tcPr/>
                </a:tc>
                <a:tc>
                  <a:txBody>
                    <a:bodyPr/>
                    <a:lstStyle/>
                    <a:p>
                      <a:pPr algn="l" fontAlgn="ctr"/>
                      <a:r>
                        <a:rPr lang="ru-RU" sz="1000" b="0" i="0" u="none" strike="noStrike" dirty="0">
                          <a:solidFill>
                            <a:srgbClr val="000000"/>
                          </a:solidFill>
                          <a:effectLst/>
                          <a:latin typeface="Times New Roman" panose="02020603050405020304" pitchFamily="18" charset="0"/>
                        </a:rPr>
                        <a:t>Подпрограмма "Обеспечение условий реализации Программы"</a:t>
                      </a:r>
                    </a:p>
                  </a:txBody>
                  <a:tcPr marL="9525" marR="9525" marT="9525"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900" b="0" i="0" u="none" strike="noStrike" dirty="0" smtClean="0">
                          <a:solidFill>
                            <a:srgbClr val="000000"/>
                          </a:solidFill>
                          <a:effectLst/>
                          <a:latin typeface="Times New Roman" panose="02020603050405020304" pitchFamily="18" charset="0"/>
                        </a:rPr>
                        <a:t>124,81</a:t>
                      </a:r>
                    </a:p>
                  </a:txBody>
                  <a:tcPr/>
                </a:tc>
                <a:extLst>
                  <a:ext uri="{0D108BD9-81ED-4DB2-BD59-A6C34878D82A}">
                    <a16:rowId xmlns:a16="http://schemas.microsoft.com/office/drawing/2014/main" val="1882815004"/>
                  </a:ext>
                </a:extLst>
              </a:tr>
              <a:tr h="149469">
                <a:tc>
                  <a:txBody>
                    <a:bodyPr/>
                    <a:lstStyle/>
                    <a:p>
                      <a:endParaRPr lang="ru-RU" sz="900"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Камчатский театр кукол г. Петропавловск-Камчатский</a:t>
                      </a:r>
                    </a:p>
                  </a:txBody>
                  <a:tcPr marL="9525" marR="9525" marT="9525" marB="0" anchor="ctr"/>
                </a:tc>
                <a:tc>
                  <a:txBody>
                    <a:bodyPr/>
                    <a:lstStyle/>
                    <a:p>
                      <a:pPr algn="ctr"/>
                      <a:r>
                        <a:rPr lang="ru-RU" sz="900" dirty="0" smtClean="0"/>
                        <a:t>124,81</a:t>
                      </a:r>
                      <a:endParaRPr lang="ru-RU" sz="900" dirty="0"/>
                    </a:p>
                  </a:txBody>
                  <a:tcPr/>
                </a:tc>
                <a:extLst>
                  <a:ext uri="{0D108BD9-81ED-4DB2-BD59-A6C34878D82A}">
                    <a16:rowId xmlns:a16="http://schemas.microsoft.com/office/drawing/2014/main" val="3751846341"/>
                  </a:ext>
                </a:extLst>
              </a:tr>
              <a:tr h="219807">
                <a:tc>
                  <a:txBody>
                    <a:bodyPr/>
                    <a:lstStyle/>
                    <a:p>
                      <a:pPr algn="ctr"/>
                      <a:r>
                        <a:rPr lang="ru-RU" sz="1000" b="1" dirty="0" smtClean="0"/>
                        <a:t>4</a:t>
                      </a:r>
                      <a:endParaRPr lang="ru-RU" sz="1000" b="1" dirty="0"/>
                    </a:p>
                  </a:txBody>
                  <a:tcPr/>
                </a:tc>
                <a:tc>
                  <a:txBody>
                    <a:bodyPr/>
                    <a:lstStyle/>
                    <a:p>
                      <a:pPr algn="l" fontAlgn="ctr"/>
                      <a:r>
                        <a:rPr lang="ru-RU" sz="1000" b="1" i="0" u="none" strike="noStrike" dirty="0">
                          <a:solidFill>
                            <a:srgbClr val="000000"/>
                          </a:solidFill>
                          <a:effectLst/>
                          <a:latin typeface="Times New Roman" panose="02020603050405020304" pitchFamily="18" charset="0"/>
                        </a:rPr>
                        <a:t>Государственная программа Камчатского края "Социальная поддержка граждан в Камчатском крае"</a:t>
                      </a:r>
                    </a:p>
                  </a:txBody>
                  <a:tcPr marL="9525" marR="9525" marT="9525" marB="0" anchor="ctr"/>
                </a:tc>
                <a:tc>
                  <a:txBody>
                    <a:bodyPr/>
                    <a:lstStyle/>
                    <a:p>
                      <a:pPr algn="ctr"/>
                      <a:r>
                        <a:rPr lang="ru-RU" sz="900" b="1" dirty="0" smtClean="0"/>
                        <a:t>25,00</a:t>
                      </a:r>
                      <a:endParaRPr lang="ru-RU" sz="900" b="1" dirty="0"/>
                    </a:p>
                  </a:txBody>
                  <a:tcPr/>
                </a:tc>
                <a:extLst>
                  <a:ext uri="{0D108BD9-81ED-4DB2-BD59-A6C34878D82A}">
                    <a16:rowId xmlns:a16="http://schemas.microsoft.com/office/drawing/2014/main" val="2504348044"/>
                  </a:ext>
                </a:extLst>
              </a:tr>
              <a:tr h="213360">
                <a:tc>
                  <a:txBody>
                    <a:bodyPr/>
                    <a:lstStyle/>
                    <a:p>
                      <a:r>
                        <a:rPr lang="ru-RU" sz="900" dirty="0" smtClean="0"/>
                        <a:t>4.1</a:t>
                      </a:r>
                      <a:endParaRPr lang="ru-RU" sz="900" dirty="0"/>
                    </a:p>
                  </a:txBody>
                  <a:tcPr/>
                </a:tc>
                <a:tc>
                  <a:txBody>
                    <a:bodyPr/>
                    <a:lstStyle/>
                    <a:p>
                      <a:pPr algn="l" fontAlgn="ctr"/>
                      <a:r>
                        <a:rPr lang="ru-RU" sz="1000" b="0" i="0" u="none" strike="noStrike" dirty="0">
                          <a:solidFill>
                            <a:srgbClr val="000000"/>
                          </a:solidFill>
                          <a:effectLst/>
                          <a:latin typeface="Times New Roman" panose="02020603050405020304" pitchFamily="18" charset="0"/>
                        </a:rPr>
                        <a:t>Подпрограмма "Развитие системы социального обслуживания населения в Камчатском крае"</a:t>
                      </a:r>
                    </a:p>
                  </a:txBody>
                  <a:tcPr marL="9525" marR="9525" marT="9525" marB="0" anchor="ctr"/>
                </a:tc>
                <a:tc>
                  <a:txBody>
                    <a:bodyPr/>
                    <a:lstStyle/>
                    <a:p>
                      <a:pPr algn="ctr"/>
                      <a:r>
                        <a:rPr lang="ru-RU" sz="900" dirty="0" smtClean="0"/>
                        <a:t>25,00</a:t>
                      </a:r>
                      <a:endParaRPr lang="ru-RU" sz="900" dirty="0"/>
                    </a:p>
                  </a:txBody>
                  <a:tcPr/>
                </a:tc>
                <a:extLst>
                  <a:ext uri="{0D108BD9-81ED-4DB2-BD59-A6C34878D82A}">
                    <a16:rowId xmlns:a16="http://schemas.microsoft.com/office/drawing/2014/main" val="1202635047"/>
                  </a:ext>
                </a:extLst>
              </a:tr>
              <a:tr h="178190">
                <a:tc>
                  <a:txBody>
                    <a:bodyPr/>
                    <a:lstStyle/>
                    <a:p>
                      <a:endParaRPr lang="ru-RU" sz="900"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Дом-интернат для психически больных на 400 мест (проектные работы)</a:t>
                      </a:r>
                    </a:p>
                  </a:txBody>
                  <a:tcPr marL="9525" marR="9525" marT="9525" marB="0" anchor="ctr"/>
                </a:tc>
                <a:tc>
                  <a:txBody>
                    <a:bodyPr/>
                    <a:lstStyle/>
                    <a:p>
                      <a:pPr algn="ctr"/>
                      <a:r>
                        <a:rPr lang="ru-RU" sz="900" dirty="0" smtClean="0"/>
                        <a:t>25,00</a:t>
                      </a:r>
                      <a:endParaRPr lang="ru-RU" sz="900" dirty="0"/>
                    </a:p>
                  </a:txBody>
                  <a:tcPr/>
                </a:tc>
                <a:extLst>
                  <a:ext uri="{0D108BD9-81ED-4DB2-BD59-A6C34878D82A}">
                    <a16:rowId xmlns:a16="http://schemas.microsoft.com/office/drawing/2014/main" val="2114905434"/>
                  </a:ext>
                </a:extLst>
              </a:tr>
            </a:tbl>
          </a:graphicData>
        </a:graphic>
      </p:graphicFrame>
      <p:sp>
        <p:nvSpPr>
          <p:cNvPr id="4" name="TextBox 3"/>
          <p:cNvSpPr txBox="1"/>
          <p:nvPr/>
        </p:nvSpPr>
        <p:spPr>
          <a:xfrm>
            <a:off x="10612315" y="90097"/>
            <a:ext cx="1342034" cy="338554"/>
          </a:xfrm>
          <a:prstGeom prst="rect">
            <a:avLst/>
          </a:prstGeom>
          <a:noFill/>
        </p:spPr>
        <p:txBody>
          <a:bodyPr wrap="none" rtlCol="0">
            <a:spAutoFit/>
          </a:bodyPr>
          <a:lstStyle/>
          <a:p>
            <a:r>
              <a:rPr lang="ru-RU" sz="1600" b="1" i="1" dirty="0">
                <a:solidFill>
                  <a:schemeClr val="tx2">
                    <a:lumMod val="75000"/>
                  </a:schemeClr>
                </a:solidFill>
                <a:effectLst>
                  <a:outerShdw blurRad="38100" dist="38100" dir="2700000" algn="tl">
                    <a:srgbClr val="000000">
                      <a:alpha val="43137"/>
                    </a:srgbClr>
                  </a:outerShdw>
                </a:effectLst>
              </a:rPr>
              <a:t>  </a:t>
            </a:r>
            <a:r>
              <a:rPr lang="ru-RU" sz="1600" b="1" i="1" dirty="0" smtClean="0">
                <a:solidFill>
                  <a:schemeClr val="tx2">
                    <a:lumMod val="75000"/>
                  </a:schemeClr>
                </a:solidFill>
                <a:effectLst>
                  <a:outerShdw blurRad="38100" dist="38100" dir="2700000" algn="tl">
                    <a:srgbClr val="000000">
                      <a:alpha val="43137"/>
                    </a:srgbClr>
                  </a:outerShdw>
                </a:effectLst>
              </a:rPr>
              <a:t>29 СЛАЙД </a:t>
            </a:r>
            <a:endParaRPr lang="ru-RU" sz="1600" b="1" i="1" dirty="0">
              <a:solidFill>
                <a:schemeClr val="tx2">
                  <a:lumMod val="75000"/>
                </a:schemeClr>
              </a:solidFill>
              <a:effectLst>
                <a:outerShdw blurRad="38100" dist="38100" dir="2700000" algn="tl">
                  <a:srgbClr val="000000">
                    <a:alpha val="43137"/>
                  </a:srgbClr>
                </a:outerShdw>
              </a:effectLst>
            </a:endParaRPr>
          </a:p>
        </p:txBody>
      </p:sp>
      <p:sp>
        <p:nvSpPr>
          <p:cNvPr id="6" name="TextBox 5"/>
          <p:cNvSpPr txBox="1"/>
          <p:nvPr/>
        </p:nvSpPr>
        <p:spPr>
          <a:xfrm>
            <a:off x="10162220" y="1129861"/>
            <a:ext cx="1218603"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400" b="0" i="0" u="none" strike="noStrike" kern="1200" cap="none" spc="0" normalizeH="0" baseline="0" noProof="0" dirty="0">
                <a:ln>
                  <a:noFill/>
                </a:ln>
                <a:solidFill>
                  <a:prstClr val="black"/>
                </a:solidFill>
                <a:effectLst/>
                <a:uLnTx/>
                <a:uFillTx/>
                <a:latin typeface="Palatino Linotype"/>
                <a:ea typeface="+mn-ea"/>
                <a:cs typeface="+mn-cs"/>
              </a:rPr>
              <a:t>млн. </a:t>
            </a:r>
            <a:r>
              <a:rPr kumimoji="0" lang="ru-RU" sz="1400" b="0" i="0" u="none" strike="noStrike" kern="1200" cap="none" spc="0" normalizeH="0" baseline="0" noProof="0" dirty="0" smtClean="0">
                <a:ln>
                  <a:noFill/>
                </a:ln>
                <a:solidFill>
                  <a:prstClr val="black"/>
                </a:solidFill>
                <a:effectLst/>
                <a:uLnTx/>
                <a:uFillTx/>
                <a:latin typeface="Palatino Linotype"/>
                <a:ea typeface="+mn-ea"/>
                <a:cs typeface="+mn-cs"/>
              </a:rPr>
              <a:t>рублей</a:t>
            </a:r>
            <a:endParaRPr kumimoji="0" lang="ru-RU" sz="1400" b="0" i="0" u="none" strike="noStrike" kern="1200" cap="none" spc="0" normalizeH="0" baseline="0" noProof="0" dirty="0">
              <a:ln>
                <a:noFill/>
              </a:ln>
              <a:solidFill>
                <a:prstClr val="black"/>
              </a:solidFill>
              <a:effectLst/>
              <a:uLnTx/>
              <a:uFillTx/>
              <a:latin typeface="Palatino Linotype"/>
              <a:ea typeface="+mn-ea"/>
              <a:cs typeface="+mn-cs"/>
            </a:endParaRPr>
          </a:p>
        </p:txBody>
      </p:sp>
    </p:spTree>
    <p:extLst>
      <p:ext uri="{BB962C8B-B14F-4D97-AF65-F5344CB8AC3E}">
        <p14:creationId xmlns:p14="http://schemas.microsoft.com/office/powerpoint/2010/main" val="179234008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Объект 4"/>
          <p:cNvGraphicFramePr>
            <a:graphicFrameLocks noGrp="1"/>
          </p:cNvGraphicFramePr>
          <p:nvPr>
            <p:ph idx="1"/>
            <p:extLst>
              <p:ext uri="{D42A27DB-BD31-4B8C-83A1-F6EECF244321}">
                <p14:modId xmlns:p14="http://schemas.microsoft.com/office/powerpoint/2010/main" val="1230754644"/>
              </p:ext>
            </p:extLst>
          </p:nvPr>
        </p:nvGraphicFramePr>
        <p:xfrm>
          <a:off x="876170" y="514495"/>
          <a:ext cx="10407162" cy="5938473"/>
        </p:xfrm>
        <a:graphic>
          <a:graphicData uri="http://schemas.openxmlformats.org/drawingml/2006/table">
            <a:tbl>
              <a:tblPr firstRow="1" bandRow="1">
                <a:tableStyleId>{5C22544A-7EE6-4342-B048-85BDC9FD1C3A}</a:tableStyleId>
              </a:tblPr>
              <a:tblGrid>
                <a:gridCol w="347461">
                  <a:extLst>
                    <a:ext uri="{9D8B030D-6E8A-4147-A177-3AD203B41FA5}">
                      <a16:colId xmlns:a16="http://schemas.microsoft.com/office/drawing/2014/main" val="2335445871"/>
                    </a:ext>
                  </a:extLst>
                </a:gridCol>
                <a:gridCol w="8765766">
                  <a:extLst>
                    <a:ext uri="{9D8B030D-6E8A-4147-A177-3AD203B41FA5}">
                      <a16:colId xmlns:a16="http://schemas.microsoft.com/office/drawing/2014/main" val="2780589300"/>
                    </a:ext>
                  </a:extLst>
                </a:gridCol>
                <a:gridCol w="1293935">
                  <a:extLst>
                    <a:ext uri="{9D8B030D-6E8A-4147-A177-3AD203B41FA5}">
                      <a16:colId xmlns:a16="http://schemas.microsoft.com/office/drawing/2014/main" val="3184048239"/>
                    </a:ext>
                  </a:extLst>
                </a:gridCol>
              </a:tblGrid>
              <a:tr h="268020">
                <a:tc>
                  <a:txBody>
                    <a:bodyPr/>
                    <a:lstStyle/>
                    <a:p>
                      <a:endParaRPr lang="ru-RU" dirty="0"/>
                    </a:p>
                  </a:txBody>
                  <a:tcPr/>
                </a:tc>
                <a:tc>
                  <a:txBody>
                    <a:bodyPr/>
                    <a:lstStyle/>
                    <a:p>
                      <a:pPr algn="ctr"/>
                      <a:r>
                        <a:rPr lang="ru-RU" sz="1200" b="1" dirty="0" smtClean="0"/>
                        <a:t>Наименование</a:t>
                      </a:r>
                      <a:endParaRPr lang="ru-RU" sz="1200" b="1" dirty="0"/>
                    </a:p>
                  </a:txBody>
                  <a:tcPr/>
                </a:tc>
                <a:tc>
                  <a:txBody>
                    <a:bodyPr/>
                    <a:lstStyle/>
                    <a:p>
                      <a:pPr algn="ctr"/>
                      <a:r>
                        <a:rPr lang="ru-RU" sz="1200" dirty="0" smtClean="0"/>
                        <a:t>2017 год</a:t>
                      </a:r>
                      <a:endParaRPr lang="ru-RU" sz="1200" dirty="0"/>
                    </a:p>
                  </a:txBody>
                  <a:tcPr/>
                </a:tc>
                <a:extLst>
                  <a:ext uri="{0D108BD9-81ED-4DB2-BD59-A6C34878D82A}">
                    <a16:rowId xmlns:a16="http://schemas.microsoft.com/office/drawing/2014/main" val="3085902508"/>
                  </a:ext>
                </a:extLst>
              </a:tr>
              <a:tr h="203544">
                <a:tc>
                  <a:txBody>
                    <a:bodyPr/>
                    <a:lstStyle/>
                    <a:p>
                      <a:pPr algn="ctr"/>
                      <a:r>
                        <a:rPr lang="ru-RU" sz="900" b="1" dirty="0" smtClean="0"/>
                        <a:t>5</a:t>
                      </a:r>
                      <a:endParaRPr lang="ru-RU" sz="900" b="1" dirty="0"/>
                    </a:p>
                  </a:txBody>
                  <a:tcPr/>
                </a:tc>
                <a:tc>
                  <a:txBody>
                    <a:bodyPr/>
                    <a:lstStyle/>
                    <a:p>
                      <a:pPr algn="l" fontAlgn="ctr"/>
                      <a:r>
                        <a:rPr lang="ru-RU" sz="1000" b="1" i="0" u="none" strike="noStrike" dirty="0">
                          <a:solidFill>
                            <a:srgbClr val="000000"/>
                          </a:solidFill>
                          <a:effectLst/>
                          <a:latin typeface="Times New Roman" panose="02020603050405020304" pitchFamily="18" charset="0"/>
                        </a:rPr>
                        <a:t>Государственная программа Камчатского края "Физическая культура, спорт, молодежная политика, отдых и оздоровление детей в Камчатском крае"</a:t>
                      </a:r>
                    </a:p>
                  </a:txBody>
                  <a:tcPr marL="9525" marR="9525" marT="9525" marB="0" anchor="ctr"/>
                </a:tc>
                <a:tc>
                  <a:txBody>
                    <a:bodyPr/>
                    <a:lstStyle/>
                    <a:p>
                      <a:pPr algn="ctr" fontAlgn="ctr"/>
                      <a:r>
                        <a:rPr lang="ru-RU" sz="1000" b="1" i="0" u="none" strike="noStrike" dirty="0" smtClean="0">
                          <a:solidFill>
                            <a:srgbClr val="000000"/>
                          </a:solidFill>
                          <a:effectLst/>
                          <a:latin typeface="Times New Roman" panose="02020603050405020304" pitchFamily="18" charset="0"/>
                        </a:rPr>
                        <a:t>199,79</a:t>
                      </a:r>
                      <a:endParaRPr lang="ru-RU" sz="1000" b="1"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3465713346"/>
                  </a:ext>
                </a:extLst>
              </a:tr>
              <a:tr h="203544">
                <a:tc>
                  <a:txBody>
                    <a:bodyPr/>
                    <a:lstStyle/>
                    <a:p>
                      <a:pPr algn="ctr"/>
                      <a:r>
                        <a:rPr lang="ru-RU" sz="900" dirty="0" smtClean="0"/>
                        <a:t>5.1</a:t>
                      </a:r>
                      <a:endParaRPr lang="ru-RU" sz="900" dirty="0"/>
                    </a:p>
                  </a:txBody>
                  <a:tcPr/>
                </a:tc>
                <a:tc>
                  <a:txBody>
                    <a:bodyPr/>
                    <a:lstStyle/>
                    <a:p>
                      <a:pPr algn="l" fontAlgn="ctr"/>
                      <a:r>
                        <a:rPr lang="ru-RU" sz="1000" b="0" i="0" u="none" strike="noStrike" dirty="0">
                          <a:solidFill>
                            <a:srgbClr val="000000"/>
                          </a:solidFill>
                          <a:effectLst/>
                          <a:latin typeface="Times New Roman" panose="02020603050405020304" pitchFamily="18" charset="0"/>
                        </a:rPr>
                        <a:t>Подпрограмма "Развитие инфраструктуры для занятий физической культурой и спортом"</a:t>
                      </a:r>
                    </a:p>
                  </a:txBody>
                  <a:tcPr marL="9525" marR="9525" marT="9525" marB="0" anchor="ctr"/>
                </a:tc>
                <a:tc>
                  <a:txBody>
                    <a:bodyPr/>
                    <a:lstStyle/>
                    <a:p>
                      <a:pPr algn="ctr" fontAlgn="ctr"/>
                      <a:r>
                        <a:rPr lang="ru-RU" sz="1000" b="0" i="0" u="none" strike="noStrike" dirty="0" smtClean="0">
                          <a:solidFill>
                            <a:srgbClr val="000000"/>
                          </a:solidFill>
                          <a:effectLst/>
                          <a:latin typeface="Times New Roman" panose="02020603050405020304" pitchFamily="18" charset="0"/>
                        </a:rPr>
                        <a:t>154,79</a:t>
                      </a:r>
                      <a:endParaRPr lang="ru-RU" sz="1000" b="0"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805203337"/>
                  </a:ext>
                </a:extLst>
              </a:tr>
              <a:tr h="192407">
                <a:tc>
                  <a:txBody>
                    <a:bodyPr/>
                    <a:lstStyle/>
                    <a:p>
                      <a:endParaRPr lang="ru-RU" sz="900"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Строительство физкультурно-оздоровительного комплекса в  с. Мильково.  Камчатский край, с. Мильково</a:t>
                      </a:r>
                    </a:p>
                  </a:txBody>
                  <a:tcPr marL="9525" marR="9525" marT="9525" marB="0" anchor="ctr"/>
                </a:tc>
                <a:tc>
                  <a:txBody>
                    <a:bodyPr/>
                    <a:lstStyle/>
                    <a:p>
                      <a:pPr algn="ctr"/>
                      <a:r>
                        <a:rPr lang="ru-RU" sz="900" dirty="0" smtClean="0"/>
                        <a:t>154,79</a:t>
                      </a:r>
                      <a:endParaRPr lang="ru-RU" sz="900" dirty="0"/>
                    </a:p>
                  </a:txBody>
                  <a:tcPr/>
                </a:tc>
                <a:extLst>
                  <a:ext uri="{0D108BD9-81ED-4DB2-BD59-A6C34878D82A}">
                    <a16:rowId xmlns:a16="http://schemas.microsoft.com/office/drawing/2014/main" val="1466767946"/>
                  </a:ext>
                </a:extLst>
              </a:tr>
              <a:tr h="219186">
                <a:tc>
                  <a:txBody>
                    <a:bodyPr/>
                    <a:lstStyle/>
                    <a:p>
                      <a:pPr algn="ctr"/>
                      <a:r>
                        <a:rPr lang="ru-RU" sz="900" dirty="0" smtClean="0"/>
                        <a:t>5.2</a:t>
                      </a:r>
                      <a:endParaRPr lang="ru-RU" sz="900" dirty="0"/>
                    </a:p>
                  </a:txBody>
                  <a:tcPr/>
                </a:tc>
                <a:tc>
                  <a:txBody>
                    <a:bodyPr/>
                    <a:lstStyle/>
                    <a:p>
                      <a:pPr algn="l" fontAlgn="ctr"/>
                      <a:r>
                        <a:rPr lang="ru-RU" sz="1000" b="0" i="0" u="none" strike="noStrike" dirty="0">
                          <a:solidFill>
                            <a:srgbClr val="000000"/>
                          </a:solidFill>
                          <a:effectLst/>
                          <a:latin typeface="Times New Roman" panose="02020603050405020304" pitchFamily="18" charset="0"/>
                        </a:rPr>
                        <a:t>Подпрограмма "Организация отдыха, оздоровления и занятости детей и молодежи в Камчатском крае"</a:t>
                      </a:r>
                    </a:p>
                  </a:txBody>
                  <a:tcPr marL="9525" marR="9525" marT="9525" marB="0" anchor="ctr"/>
                </a:tc>
                <a:tc>
                  <a:txBody>
                    <a:bodyPr/>
                    <a:lstStyle/>
                    <a:p>
                      <a:pPr algn="ctr" fontAlgn="ctr"/>
                      <a:r>
                        <a:rPr lang="ru-RU" sz="1000" b="0" i="0" u="none" strike="noStrike" dirty="0" smtClean="0">
                          <a:solidFill>
                            <a:srgbClr val="000000"/>
                          </a:solidFill>
                          <a:effectLst/>
                          <a:latin typeface="Times New Roman" panose="02020603050405020304" pitchFamily="18" charset="0"/>
                        </a:rPr>
                        <a:t>45,00</a:t>
                      </a:r>
                      <a:endParaRPr lang="ru-RU" sz="1000" b="0"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2032602294"/>
                  </a:ext>
                </a:extLst>
              </a:tr>
              <a:tr h="181672">
                <a:tc>
                  <a:txBody>
                    <a:bodyPr/>
                    <a:lstStyle/>
                    <a:p>
                      <a:endParaRPr lang="ru-RU" sz="900"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Капитальные вложения в основные средства ГУП "Камчатстройэнергосервис" на строительство, реконструкцию помещений в ДОЛ им.Ю.Гагарина</a:t>
                      </a:r>
                    </a:p>
                  </a:txBody>
                  <a:tcPr marL="9525" marR="9525" marT="9525" marB="0" anchor="ctr"/>
                </a:tc>
                <a:tc>
                  <a:txBody>
                    <a:bodyPr/>
                    <a:lstStyle/>
                    <a:p>
                      <a:pPr algn="ctr" fontAlgn="ctr"/>
                      <a:r>
                        <a:rPr lang="ru-RU" sz="900" b="0" i="0" u="none" strike="noStrike" dirty="0" smtClean="0">
                          <a:solidFill>
                            <a:srgbClr val="000000"/>
                          </a:solidFill>
                          <a:effectLst/>
                          <a:latin typeface="Times New Roman" panose="02020603050405020304" pitchFamily="18" charset="0"/>
                        </a:rPr>
                        <a:t>45,00</a:t>
                      </a:r>
                      <a:endParaRPr lang="ru-RU" sz="900" b="0"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352025964"/>
                  </a:ext>
                </a:extLst>
              </a:tr>
              <a:tr h="172880">
                <a:tc>
                  <a:txBody>
                    <a:bodyPr/>
                    <a:lstStyle/>
                    <a:p>
                      <a:pPr algn="ctr"/>
                      <a:r>
                        <a:rPr lang="ru-RU" sz="900" b="1" dirty="0" smtClean="0"/>
                        <a:t>6</a:t>
                      </a:r>
                      <a:endParaRPr lang="ru-RU" sz="900" b="1" dirty="0"/>
                    </a:p>
                  </a:txBody>
                  <a:tcPr/>
                </a:tc>
                <a:tc>
                  <a:txBody>
                    <a:bodyPr/>
                    <a:lstStyle/>
                    <a:p>
                      <a:pPr algn="l" fontAlgn="ctr"/>
                      <a:r>
                        <a:rPr lang="ru-RU" sz="1000" b="1" i="0" u="none" strike="noStrike" dirty="0">
                          <a:solidFill>
                            <a:srgbClr val="000000"/>
                          </a:solidFill>
                          <a:effectLst/>
                          <a:latin typeface="Times New Roman" panose="02020603050405020304" pitchFamily="18" charset="0"/>
                        </a:rPr>
                        <a:t>Государственная программа Камчатского края "Развитие сельского хозяйства и регулирование рынков сельскохозяйственной продукции, сырья и продовольствия Камчатского края"</a:t>
                      </a:r>
                    </a:p>
                  </a:txBody>
                  <a:tcPr marL="9525" marR="9525" marT="9525" marB="0" anchor="ctr"/>
                </a:tc>
                <a:tc>
                  <a:txBody>
                    <a:bodyPr/>
                    <a:lstStyle/>
                    <a:p>
                      <a:pPr algn="ctr" fontAlgn="ctr"/>
                      <a:r>
                        <a:rPr lang="ru-RU" sz="1000" b="1" i="0" u="none" strike="noStrike" dirty="0" smtClean="0">
                          <a:solidFill>
                            <a:srgbClr val="000000"/>
                          </a:solidFill>
                          <a:effectLst/>
                          <a:latin typeface="Times New Roman" panose="02020603050405020304" pitchFamily="18" charset="0"/>
                        </a:rPr>
                        <a:t>91,82</a:t>
                      </a:r>
                      <a:endParaRPr lang="ru-RU" sz="1000" b="1"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4119189354"/>
                  </a:ext>
                </a:extLst>
              </a:tr>
              <a:tr h="199256">
                <a:tc>
                  <a:txBody>
                    <a:bodyPr/>
                    <a:lstStyle/>
                    <a:p>
                      <a:r>
                        <a:rPr lang="ru-RU" sz="900" dirty="0" smtClean="0"/>
                        <a:t>6.1</a:t>
                      </a:r>
                      <a:endParaRPr lang="ru-RU" sz="900" dirty="0"/>
                    </a:p>
                  </a:txBody>
                  <a:tcPr/>
                </a:tc>
                <a:tc>
                  <a:txBody>
                    <a:bodyPr/>
                    <a:lstStyle/>
                    <a:p>
                      <a:pPr algn="l" fontAlgn="ctr"/>
                      <a:r>
                        <a:rPr lang="ru-RU" sz="1000" b="0" i="0" u="none" strike="noStrike" dirty="0">
                          <a:solidFill>
                            <a:srgbClr val="000000"/>
                          </a:solidFill>
                          <a:effectLst/>
                          <a:latin typeface="Times New Roman" panose="02020603050405020304" pitchFamily="18" charset="0"/>
                        </a:rPr>
                        <a:t>Подпрограмма "Устойчивое развитие сельских территорий"</a:t>
                      </a:r>
                    </a:p>
                  </a:txBody>
                  <a:tcPr marL="9525" marR="9525" marT="9525" marB="0" anchor="ctr"/>
                </a:tc>
                <a:tc>
                  <a:txBody>
                    <a:bodyPr/>
                    <a:lstStyle/>
                    <a:p>
                      <a:pPr algn="ctr" fontAlgn="ctr"/>
                      <a:r>
                        <a:rPr lang="ru-RU" sz="1000" b="0" i="0" u="none" strike="noStrike" dirty="0" smtClean="0">
                          <a:solidFill>
                            <a:srgbClr val="000000"/>
                          </a:solidFill>
                          <a:effectLst/>
                          <a:latin typeface="Times New Roman" panose="02020603050405020304" pitchFamily="18" charset="0"/>
                        </a:rPr>
                        <a:t>87,41</a:t>
                      </a:r>
                      <a:endParaRPr lang="ru-RU" sz="1000" b="0"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2472776172"/>
                  </a:ext>
                </a:extLst>
              </a:tr>
              <a:tr h="155295">
                <a:tc>
                  <a:txBody>
                    <a:bodyPr/>
                    <a:lstStyle/>
                    <a:p>
                      <a:endParaRPr lang="ru-RU" sz="900"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Строительство 40-квартирного жилого дома по ул. Строительная в с. Мильково</a:t>
                      </a:r>
                    </a:p>
                  </a:txBody>
                  <a:tcPr marL="9525" marR="9525" marT="9525" marB="0" anchor="ctr"/>
                </a:tc>
                <a:tc>
                  <a:txBody>
                    <a:bodyPr/>
                    <a:lstStyle/>
                    <a:p>
                      <a:pPr algn="ctr" fontAlgn="ctr"/>
                      <a:r>
                        <a:rPr lang="ru-RU" sz="900" b="0" i="0" u="none" strike="noStrike" dirty="0" smtClean="0">
                          <a:solidFill>
                            <a:srgbClr val="000000"/>
                          </a:solidFill>
                          <a:effectLst/>
                          <a:latin typeface="Times New Roman" panose="02020603050405020304" pitchFamily="18" charset="0"/>
                        </a:rPr>
                        <a:t>87,41</a:t>
                      </a:r>
                      <a:endParaRPr lang="ru-RU" sz="900" b="0"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1174311630"/>
                  </a:ext>
                </a:extLst>
              </a:tr>
              <a:tr h="230323">
                <a:tc>
                  <a:txBody>
                    <a:bodyPr/>
                    <a:lstStyle/>
                    <a:p>
                      <a:pPr algn="ctr"/>
                      <a:r>
                        <a:rPr lang="ru-RU" sz="900" b="0" dirty="0" smtClean="0"/>
                        <a:t>6.2</a:t>
                      </a:r>
                      <a:endParaRPr lang="ru-RU" sz="900" b="0" dirty="0"/>
                    </a:p>
                  </a:txBody>
                  <a:tcPr/>
                </a:tc>
                <a:tc>
                  <a:txBody>
                    <a:bodyPr/>
                    <a:lstStyle/>
                    <a:p>
                      <a:pPr algn="l" fontAlgn="ctr"/>
                      <a:r>
                        <a:rPr lang="ru-RU" sz="1000" b="0" i="0" u="none" strike="noStrike" dirty="0">
                          <a:solidFill>
                            <a:srgbClr val="000000"/>
                          </a:solidFill>
                          <a:effectLst/>
                          <a:latin typeface="Times New Roman" panose="02020603050405020304" pitchFamily="18" charset="0"/>
                        </a:rPr>
                        <a:t>Подпрограмма "Обеспечение эпизоотического и ветеринарно-санитарного благополучия"</a:t>
                      </a:r>
                    </a:p>
                  </a:txBody>
                  <a:tcPr marL="9525" marR="9525" marT="9525" marB="0" anchor="ctr"/>
                </a:tc>
                <a:tc>
                  <a:txBody>
                    <a:bodyPr/>
                    <a:lstStyle/>
                    <a:p>
                      <a:pPr algn="ctr" fontAlgn="ctr"/>
                      <a:r>
                        <a:rPr lang="ru-RU" sz="1000" b="0" i="0" u="none" strike="noStrike" dirty="0" smtClean="0">
                          <a:solidFill>
                            <a:srgbClr val="000000"/>
                          </a:solidFill>
                          <a:effectLst/>
                          <a:latin typeface="Times New Roman" panose="02020603050405020304" pitchFamily="18" charset="0"/>
                        </a:rPr>
                        <a:t>4,41</a:t>
                      </a:r>
                      <a:endParaRPr lang="ru-RU" sz="1000" b="0"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859285742"/>
                  </a:ext>
                </a:extLst>
              </a:tr>
              <a:tr h="254428">
                <a:tc>
                  <a:txBody>
                    <a:bodyPr/>
                    <a:lstStyle/>
                    <a:p>
                      <a:endParaRPr lang="ru-RU" sz="900"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Приобретение 2-х комнатной квартиры в г. Петропавловск-Камчатский Камчатского края для ветеринарных врачей, переезжающих на постоянное место жительства в Камчатский край</a:t>
                      </a:r>
                    </a:p>
                  </a:txBody>
                  <a:tcPr marL="9525" marR="9525" marT="9525" marB="0" anchor="ctr"/>
                </a:tc>
                <a:tc>
                  <a:txBody>
                    <a:bodyPr/>
                    <a:lstStyle/>
                    <a:p>
                      <a:pPr algn="ctr" fontAlgn="ctr"/>
                      <a:r>
                        <a:rPr lang="ru-RU" sz="900" b="0" i="0" u="none" strike="noStrike" dirty="0" smtClean="0">
                          <a:solidFill>
                            <a:srgbClr val="000000"/>
                          </a:solidFill>
                          <a:effectLst/>
                          <a:latin typeface="Times New Roman" panose="02020603050405020304" pitchFamily="18" charset="0"/>
                        </a:rPr>
                        <a:t>2,91</a:t>
                      </a:r>
                      <a:endParaRPr lang="ru-RU" sz="900" b="0"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625849323"/>
                  </a:ext>
                </a:extLst>
              </a:tr>
              <a:tr h="269521">
                <a:tc>
                  <a:txBody>
                    <a:bodyPr/>
                    <a:lstStyle/>
                    <a:p>
                      <a:endParaRPr lang="ru-RU" sz="900"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Приобретение 2-х комнатной квартиры в с. Эссо Быстринского района Камчатского края для ветеринарных врачей, переезжающих на постоянное место жительства в Камчатский край</a:t>
                      </a:r>
                    </a:p>
                  </a:txBody>
                  <a:tcPr marL="9525" marR="9525" marT="9525" marB="0" anchor="ctr"/>
                </a:tc>
                <a:tc>
                  <a:txBody>
                    <a:bodyPr/>
                    <a:lstStyle/>
                    <a:p>
                      <a:pPr algn="ctr" fontAlgn="ctr"/>
                      <a:r>
                        <a:rPr lang="ru-RU" sz="900" b="0" i="0" u="none" strike="noStrike" dirty="0" smtClean="0">
                          <a:solidFill>
                            <a:srgbClr val="000000"/>
                          </a:solidFill>
                          <a:effectLst/>
                          <a:latin typeface="Times New Roman" panose="02020603050405020304" pitchFamily="18" charset="0"/>
                        </a:rPr>
                        <a:t>1,50</a:t>
                      </a:r>
                      <a:endParaRPr lang="ru-RU" sz="900" b="0"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2642257521"/>
                  </a:ext>
                </a:extLst>
              </a:tr>
              <a:tr h="205484">
                <a:tc>
                  <a:txBody>
                    <a:bodyPr/>
                    <a:lstStyle/>
                    <a:p>
                      <a:pPr algn="ctr"/>
                      <a:r>
                        <a:rPr lang="ru-RU" sz="900" b="1" dirty="0" smtClean="0"/>
                        <a:t>7</a:t>
                      </a:r>
                      <a:endParaRPr lang="ru-RU" sz="900" b="1" dirty="0"/>
                    </a:p>
                  </a:txBody>
                  <a:tcPr/>
                </a:tc>
                <a:tc>
                  <a:txBody>
                    <a:bodyPr/>
                    <a:lstStyle/>
                    <a:p>
                      <a:pPr algn="l" fontAlgn="ctr"/>
                      <a:r>
                        <a:rPr lang="ru-RU" sz="1000" b="1" i="0" u="none" strike="noStrike" dirty="0">
                          <a:solidFill>
                            <a:srgbClr val="000000"/>
                          </a:solidFill>
                          <a:effectLst/>
                          <a:latin typeface="Times New Roman" panose="02020603050405020304" pitchFamily="18" charset="0"/>
                        </a:rPr>
                        <a:t>Государственная программа Камчатского края "Обеспечение доступным и комфортным жильем жителей Камчатского края"</a:t>
                      </a:r>
                    </a:p>
                  </a:txBody>
                  <a:tcPr marL="9525" marR="9525" marT="9525" marB="0" anchor="ctr"/>
                </a:tc>
                <a:tc>
                  <a:txBody>
                    <a:bodyPr/>
                    <a:lstStyle/>
                    <a:p>
                      <a:pPr algn="ctr" fontAlgn="ctr"/>
                      <a:r>
                        <a:rPr lang="ru-RU" sz="1000" b="1" i="0" u="none" strike="noStrike" dirty="0" smtClean="0">
                          <a:solidFill>
                            <a:srgbClr val="000000"/>
                          </a:solidFill>
                          <a:effectLst/>
                          <a:latin typeface="Times New Roman" panose="02020603050405020304" pitchFamily="18" charset="0"/>
                        </a:rPr>
                        <a:t>467,10</a:t>
                      </a:r>
                      <a:endParaRPr lang="ru-RU" sz="1000" b="1"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2562832542"/>
                  </a:ext>
                </a:extLst>
              </a:tr>
              <a:tr h="170315">
                <a:tc>
                  <a:txBody>
                    <a:bodyPr/>
                    <a:lstStyle/>
                    <a:p>
                      <a:pPr algn="ctr"/>
                      <a:r>
                        <a:rPr lang="ru-RU" sz="900" dirty="0" smtClean="0"/>
                        <a:t>7.1</a:t>
                      </a:r>
                      <a:endParaRPr lang="ru-RU" sz="900" dirty="0"/>
                    </a:p>
                  </a:txBody>
                  <a:tcPr/>
                </a:tc>
                <a:tc>
                  <a:txBody>
                    <a:bodyPr/>
                    <a:lstStyle/>
                    <a:p>
                      <a:pPr algn="l" fontAlgn="ctr"/>
                      <a:r>
                        <a:rPr lang="ru-RU" sz="1000" b="0" i="0" u="none" strike="noStrike" dirty="0">
                          <a:solidFill>
                            <a:srgbClr val="000000"/>
                          </a:solidFill>
                          <a:effectLst/>
                          <a:latin typeface="Times New Roman" panose="02020603050405020304" pitchFamily="18" charset="0"/>
                        </a:rPr>
                        <a:t>Подпрограмма "Стимулирование развития жилищного строительства в Камчатском крае"</a:t>
                      </a:r>
                    </a:p>
                  </a:txBody>
                  <a:tcPr marL="9525" marR="9525" marT="9525" marB="0" anchor="ctr"/>
                </a:tc>
                <a:tc>
                  <a:txBody>
                    <a:bodyPr/>
                    <a:lstStyle/>
                    <a:p>
                      <a:pPr algn="ctr"/>
                      <a:r>
                        <a:rPr lang="ru-RU" sz="1000" dirty="0" smtClean="0"/>
                        <a:t>116,46</a:t>
                      </a:r>
                      <a:endParaRPr lang="ru-RU" sz="1000" dirty="0"/>
                    </a:p>
                  </a:txBody>
                  <a:tcPr/>
                </a:tc>
                <a:extLst>
                  <a:ext uri="{0D108BD9-81ED-4DB2-BD59-A6C34878D82A}">
                    <a16:rowId xmlns:a16="http://schemas.microsoft.com/office/drawing/2014/main" val="1430957705"/>
                  </a:ext>
                </a:extLst>
              </a:tr>
              <a:tr h="284615">
                <a:tc>
                  <a:txBody>
                    <a:bodyPr/>
                    <a:lstStyle/>
                    <a:p>
                      <a:endParaRPr lang="ru-RU" sz="900"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Прокладка и подключение инженерных сетей (водопровод, электросети) для обеспечения микрорайона жилой застройки для индивидуального строительства в п. Лесной Елизовского района, в том числе для многодетных семей (2 очередь)(в том числе проектные работы)</a:t>
                      </a:r>
                    </a:p>
                  </a:txBody>
                  <a:tcPr marL="9525" marR="9525" marT="9525" marB="0" anchor="ctr"/>
                </a:tc>
                <a:tc>
                  <a:txBody>
                    <a:bodyPr/>
                    <a:lstStyle/>
                    <a:p>
                      <a:pPr algn="ctr" fontAlgn="ctr"/>
                      <a:r>
                        <a:rPr lang="ru-RU" sz="900" b="0" i="0" u="none" strike="noStrike" dirty="0" smtClean="0">
                          <a:solidFill>
                            <a:srgbClr val="000000"/>
                          </a:solidFill>
                          <a:effectLst/>
                          <a:latin typeface="Times New Roman" panose="02020603050405020304" pitchFamily="18" charset="0"/>
                        </a:rPr>
                        <a:t>9,70</a:t>
                      </a:r>
                      <a:endParaRPr lang="ru-RU" sz="900" b="0"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3342707114"/>
                  </a:ext>
                </a:extLst>
              </a:tr>
              <a:tr h="193430">
                <a:tc>
                  <a:txBody>
                    <a:bodyPr/>
                    <a:lstStyle/>
                    <a:p>
                      <a:endParaRPr lang="ru-RU" sz="900"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Канализационная насосная станция № 15 в г. Петропавловске-Камчатском</a:t>
                      </a:r>
                    </a:p>
                  </a:txBody>
                  <a:tcPr marL="9525" marR="9525" marT="9525" marB="0" anchor="ctr"/>
                </a:tc>
                <a:tc>
                  <a:txBody>
                    <a:bodyPr/>
                    <a:lstStyle/>
                    <a:p>
                      <a:pPr algn="ctr" fontAlgn="ctr"/>
                      <a:r>
                        <a:rPr lang="ru-RU" sz="900" b="0" i="0" u="none" strike="noStrike" dirty="0" smtClean="0">
                          <a:solidFill>
                            <a:srgbClr val="000000"/>
                          </a:solidFill>
                          <a:effectLst/>
                          <a:latin typeface="Times New Roman" panose="02020603050405020304" pitchFamily="18" charset="0"/>
                        </a:rPr>
                        <a:t>106,76</a:t>
                      </a:r>
                      <a:endParaRPr lang="ru-RU" sz="900" b="0"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3631763294"/>
                  </a:ext>
                </a:extLst>
              </a:tr>
              <a:tr h="193430">
                <a:tc>
                  <a:txBody>
                    <a:bodyPr/>
                    <a:lstStyle/>
                    <a:p>
                      <a:r>
                        <a:rPr lang="ru-RU" sz="900" dirty="0" smtClean="0"/>
                        <a:t>7.2</a:t>
                      </a:r>
                      <a:endParaRPr lang="ru-RU" sz="900" dirty="0"/>
                    </a:p>
                  </a:txBody>
                  <a:tcPr/>
                </a:tc>
                <a:tc>
                  <a:txBody>
                    <a:bodyPr/>
                    <a:lstStyle/>
                    <a:p>
                      <a:pPr algn="l" fontAlgn="ctr"/>
                      <a:r>
                        <a:rPr lang="ru-RU" sz="1000" b="0" i="0" u="none" strike="noStrike" dirty="0">
                          <a:solidFill>
                            <a:srgbClr val="000000"/>
                          </a:solidFill>
                          <a:effectLst/>
                          <a:latin typeface="Times New Roman" panose="02020603050405020304" pitchFamily="18" charset="0"/>
                        </a:rPr>
                        <a:t>Подпрограмма "Повышение устойчивости жилых домов, основных объектов и систем жизнеобеспечения в Камчатском крае"</a:t>
                      </a:r>
                    </a:p>
                  </a:txBody>
                  <a:tcPr marL="9525" marR="9525" marT="9525" marB="0" anchor="ctr"/>
                </a:tc>
                <a:tc>
                  <a:txBody>
                    <a:bodyPr/>
                    <a:lstStyle/>
                    <a:p>
                      <a:pPr algn="ctr"/>
                      <a:r>
                        <a:rPr lang="ru-RU" sz="1000" dirty="0" smtClean="0"/>
                        <a:t>160,64</a:t>
                      </a:r>
                      <a:endParaRPr lang="ru-RU" sz="1000" dirty="0"/>
                    </a:p>
                  </a:txBody>
                  <a:tcPr/>
                </a:tc>
                <a:extLst>
                  <a:ext uri="{0D108BD9-81ED-4DB2-BD59-A6C34878D82A}">
                    <a16:rowId xmlns:a16="http://schemas.microsoft.com/office/drawing/2014/main" val="3259683199"/>
                  </a:ext>
                </a:extLst>
              </a:tr>
              <a:tr h="131884">
                <a:tc>
                  <a:txBody>
                    <a:bodyPr/>
                    <a:lstStyle/>
                    <a:p>
                      <a:endParaRPr lang="ru-RU" sz="900"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Группа жилой застройки в границах ул. Свердлова, ул. Хуторская в г. Елизово Камчатского края</a:t>
                      </a:r>
                    </a:p>
                  </a:txBody>
                  <a:tcPr marL="9525" marR="9525" marT="9525" marB="0" anchor="ctr"/>
                </a:tc>
                <a:tc>
                  <a:txBody>
                    <a:bodyPr/>
                    <a:lstStyle/>
                    <a:p>
                      <a:pPr algn="ctr" fontAlgn="ctr"/>
                      <a:r>
                        <a:rPr lang="ru-RU" sz="900" b="0" i="0" u="none" strike="noStrike" dirty="0" smtClean="0">
                          <a:solidFill>
                            <a:srgbClr val="000000"/>
                          </a:solidFill>
                          <a:effectLst/>
                          <a:latin typeface="Times New Roman" panose="02020603050405020304" pitchFamily="18" charset="0"/>
                        </a:rPr>
                        <a:t>129,88</a:t>
                      </a:r>
                      <a:endParaRPr lang="ru-RU" sz="900" b="0"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1175338231"/>
                  </a:ext>
                </a:extLst>
              </a:tr>
              <a:tr h="167054">
                <a:tc>
                  <a:txBody>
                    <a:bodyPr/>
                    <a:lstStyle/>
                    <a:p>
                      <a:endParaRPr lang="ru-RU" sz="900"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Сейсмоусиление зданий центра ГБУЗ "Камчатский краевой психоневрологический диспансер" по ул. Карагинская, 22 в г. Петропавловске-Камчатском</a:t>
                      </a:r>
                    </a:p>
                  </a:txBody>
                  <a:tcPr marL="9525" marR="9525" marT="9525" marB="0" anchor="ctr"/>
                </a:tc>
                <a:tc>
                  <a:txBody>
                    <a:bodyPr/>
                    <a:lstStyle/>
                    <a:p>
                      <a:pPr algn="ctr" fontAlgn="ctr"/>
                      <a:r>
                        <a:rPr lang="ru-RU" sz="900" b="0" i="0" u="none" strike="noStrike" dirty="0" smtClean="0">
                          <a:solidFill>
                            <a:srgbClr val="000000"/>
                          </a:solidFill>
                          <a:effectLst/>
                          <a:latin typeface="Times New Roman" panose="02020603050405020304" pitchFamily="18" charset="0"/>
                        </a:rPr>
                        <a:t>9,50</a:t>
                      </a:r>
                      <a:endParaRPr lang="ru-RU" sz="900" b="0"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708234312"/>
                  </a:ext>
                </a:extLst>
              </a:tr>
              <a:tr h="158261">
                <a:tc>
                  <a:txBody>
                    <a:bodyPr/>
                    <a:lstStyle/>
                    <a:p>
                      <a:endParaRPr lang="ru-RU" sz="900"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Сейсмоусиление здания (Литер А) средней общеобразовательной школы № 3 в п. Усть-Камчатск (II этап)</a:t>
                      </a:r>
                    </a:p>
                  </a:txBody>
                  <a:tcPr marL="9525" marR="9525" marT="9525" marB="0" anchor="ctr"/>
                </a:tc>
                <a:tc>
                  <a:txBody>
                    <a:bodyPr/>
                    <a:lstStyle/>
                    <a:p>
                      <a:pPr algn="ctr" fontAlgn="ctr"/>
                      <a:r>
                        <a:rPr lang="ru-RU" sz="900" b="0" i="0" u="none" strike="noStrike" dirty="0" smtClean="0">
                          <a:solidFill>
                            <a:srgbClr val="000000"/>
                          </a:solidFill>
                          <a:effectLst/>
                          <a:latin typeface="Times New Roman" panose="02020603050405020304" pitchFamily="18" charset="0"/>
                        </a:rPr>
                        <a:t>21,26</a:t>
                      </a:r>
                      <a:endParaRPr lang="ru-RU" sz="900" b="0"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1084457721"/>
                  </a:ext>
                </a:extLst>
              </a:tr>
              <a:tr h="233289">
                <a:tc>
                  <a:txBody>
                    <a:bodyPr/>
                    <a:lstStyle/>
                    <a:p>
                      <a:r>
                        <a:rPr lang="ru-RU" sz="900" dirty="0" smtClean="0"/>
                        <a:t>7.3</a:t>
                      </a:r>
                      <a:endParaRPr lang="ru-RU" sz="900" dirty="0"/>
                    </a:p>
                  </a:txBody>
                  <a:tcPr/>
                </a:tc>
                <a:tc>
                  <a:txBody>
                    <a:bodyPr/>
                    <a:lstStyle/>
                    <a:p>
                      <a:pPr algn="l" fontAlgn="ctr"/>
                      <a:r>
                        <a:rPr lang="ru-RU" sz="1000" b="0" i="0" u="none" strike="noStrike" dirty="0">
                          <a:solidFill>
                            <a:srgbClr val="000000"/>
                          </a:solidFill>
                          <a:effectLst/>
                          <a:latin typeface="Times New Roman" panose="02020603050405020304" pitchFamily="18" charset="0"/>
                        </a:rPr>
                        <a:t>Подпрограмма "Адресная программа по переселению граждан из аварийного жилищного фонда в Камчатском крае"</a:t>
                      </a:r>
                    </a:p>
                  </a:txBody>
                  <a:tcPr marL="9525" marR="9525" marT="9525" marB="0" anchor="ctr"/>
                </a:tc>
                <a:tc>
                  <a:txBody>
                    <a:bodyPr/>
                    <a:lstStyle/>
                    <a:p>
                      <a:pPr algn="ctr"/>
                      <a:r>
                        <a:rPr lang="ru-RU" sz="1000" dirty="0" smtClean="0"/>
                        <a:t>175,37</a:t>
                      </a:r>
                      <a:endParaRPr lang="ru-RU" sz="1000" dirty="0"/>
                    </a:p>
                  </a:txBody>
                  <a:tcPr/>
                </a:tc>
                <a:extLst>
                  <a:ext uri="{0D108BD9-81ED-4DB2-BD59-A6C34878D82A}">
                    <a16:rowId xmlns:a16="http://schemas.microsoft.com/office/drawing/2014/main" val="3413032453"/>
                  </a:ext>
                </a:extLst>
              </a:tr>
              <a:tr h="174087">
                <a:tc>
                  <a:txBody>
                    <a:bodyPr/>
                    <a:lstStyle/>
                    <a:p>
                      <a:endParaRPr lang="ru-RU" sz="900"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Переселение граждан из аварийного жилищного фонда в Камчатском крае в соответствии с жилищным законодательством</a:t>
                      </a:r>
                    </a:p>
                  </a:txBody>
                  <a:tcPr marL="9525" marR="9525" marT="9525" marB="0" anchor="ctr"/>
                </a:tc>
                <a:tc>
                  <a:txBody>
                    <a:bodyPr/>
                    <a:lstStyle/>
                    <a:p>
                      <a:pPr algn="ctr"/>
                      <a:r>
                        <a:rPr lang="ru-RU" sz="900" dirty="0" smtClean="0"/>
                        <a:t>175,37</a:t>
                      </a:r>
                      <a:endParaRPr lang="ru-RU" sz="900" dirty="0"/>
                    </a:p>
                  </a:txBody>
                  <a:tcPr/>
                </a:tc>
                <a:extLst>
                  <a:ext uri="{0D108BD9-81ED-4DB2-BD59-A6C34878D82A}">
                    <a16:rowId xmlns:a16="http://schemas.microsoft.com/office/drawing/2014/main" val="3627277897"/>
                  </a:ext>
                </a:extLst>
              </a:tr>
              <a:tr h="174087">
                <a:tc>
                  <a:txBody>
                    <a:bodyPr/>
                    <a:lstStyle/>
                    <a:p>
                      <a:r>
                        <a:rPr lang="ru-RU" sz="900" dirty="0" smtClean="0"/>
                        <a:t>7.4</a:t>
                      </a:r>
                      <a:endParaRPr lang="ru-RU" sz="900" dirty="0"/>
                    </a:p>
                  </a:txBody>
                  <a:tcPr/>
                </a:tc>
                <a:tc>
                  <a:txBody>
                    <a:bodyPr/>
                    <a:lstStyle/>
                    <a:p>
                      <a:pPr algn="l" fontAlgn="ctr"/>
                      <a:r>
                        <a:rPr lang="ru-RU" sz="1000" b="0" i="0" u="none" strike="noStrike" dirty="0">
                          <a:solidFill>
                            <a:srgbClr val="000000"/>
                          </a:solidFill>
                          <a:effectLst/>
                          <a:latin typeface="Times New Roman" panose="02020603050405020304" pitchFamily="18" charset="0"/>
                        </a:rPr>
                        <a:t>Подпрограмма "Переселение граждан из аварийных жилых домов и непригодных для проживания жилых помещений в Камчатском крае"</a:t>
                      </a:r>
                    </a:p>
                  </a:txBody>
                  <a:tcPr marL="9525" marR="9525" marT="9525" marB="0" anchor="ctr"/>
                </a:tc>
                <a:tc>
                  <a:txBody>
                    <a:bodyPr/>
                    <a:lstStyle/>
                    <a:p>
                      <a:pPr algn="ctr"/>
                      <a:r>
                        <a:rPr lang="ru-RU" sz="1000" dirty="0" smtClean="0"/>
                        <a:t>14.63</a:t>
                      </a:r>
                      <a:endParaRPr lang="ru-RU" sz="1000" dirty="0"/>
                    </a:p>
                  </a:txBody>
                  <a:tcPr/>
                </a:tc>
                <a:extLst>
                  <a:ext uri="{0D108BD9-81ED-4DB2-BD59-A6C34878D82A}">
                    <a16:rowId xmlns:a16="http://schemas.microsoft.com/office/drawing/2014/main" val="4219801259"/>
                  </a:ext>
                </a:extLst>
              </a:tr>
              <a:tr h="200464">
                <a:tc>
                  <a:txBody>
                    <a:bodyPr/>
                    <a:lstStyle/>
                    <a:p>
                      <a:endParaRPr lang="ru-RU" sz="900"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Переселение граждан из аварийных жилых домов и непригодных для проживания жилых помещений в соответствии с жилищным законодательством</a:t>
                      </a:r>
                    </a:p>
                  </a:txBody>
                  <a:tcPr marL="9525" marR="9525" marT="9525" marB="0" anchor="ctr"/>
                </a:tc>
                <a:tc>
                  <a:txBody>
                    <a:bodyPr/>
                    <a:lstStyle/>
                    <a:p>
                      <a:pPr algn="ctr"/>
                      <a:r>
                        <a:rPr lang="ru-RU" sz="900" dirty="0" smtClean="0"/>
                        <a:t>14.63</a:t>
                      </a:r>
                      <a:endParaRPr lang="ru-RU" sz="900" dirty="0"/>
                    </a:p>
                  </a:txBody>
                  <a:tcPr/>
                </a:tc>
                <a:extLst>
                  <a:ext uri="{0D108BD9-81ED-4DB2-BD59-A6C34878D82A}">
                    <a16:rowId xmlns:a16="http://schemas.microsoft.com/office/drawing/2014/main" val="3297736912"/>
                  </a:ext>
                </a:extLst>
              </a:tr>
            </a:tbl>
          </a:graphicData>
        </a:graphic>
      </p:graphicFrame>
      <p:sp>
        <p:nvSpPr>
          <p:cNvPr id="4" name="TextBox 3"/>
          <p:cNvSpPr txBox="1"/>
          <p:nvPr/>
        </p:nvSpPr>
        <p:spPr>
          <a:xfrm>
            <a:off x="10612315" y="90097"/>
            <a:ext cx="1342034" cy="338554"/>
          </a:xfrm>
          <a:prstGeom prst="rect">
            <a:avLst/>
          </a:prstGeom>
          <a:noFill/>
        </p:spPr>
        <p:txBody>
          <a:bodyPr wrap="none" rtlCol="0">
            <a:spAutoFit/>
          </a:bodyPr>
          <a:lstStyle/>
          <a:p>
            <a:r>
              <a:rPr lang="ru-RU" sz="1600" b="1" i="1" dirty="0">
                <a:solidFill>
                  <a:schemeClr val="tx2">
                    <a:lumMod val="75000"/>
                  </a:schemeClr>
                </a:solidFill>
                <a:effectLst>
                  <a:outerShdw blurRad="38100" dist="38100" dir="2700000" algn="tl">
                    <a:srgbClr val="000000">
                      <a:alpha val="43137"/>
                    </a:srgbClr>
                  </a:outerShdw>
                </a:effectLst>
              </a:rPr>
              <a:t>  </a:t>
            </a:r>
            <a:r>
              <a:rPr lang="ru-RU" sz="1600" b="1" i="1" dirty="0" smtClean="0">
                <a:solidFill>
                  <a:schemeClr val="tx2">
                    <a:lumMod val="75000"/>
                  </a:schemeClr>
                </a:solidFill>
                <a:effectLst>
                  <a:outerShdw blurRad="38100" dist="38100" dir="2700000" algn="tl">
                    <a:srgbClr val="000000">
                      <a:alpha val="43137"/>
                    </a:srgbClr>
                  </a:outerShdw>
                </a:effectLst>
              </a:rPr>
              <a:t>30 СЛАЙД </a:t>
            </a:r>
            <a:endParaRPr lang="ru-RU" sz="1600" b="1" i="1" dirty="0">
              <a:solidFill>
                <a:schemeClr val="tx2">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5989815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Объект 4"/>
          <p:cNvGraphicFramePr>
            <a:graphicFrameLocks noGrp="1"/>
          </p:cNvGraphicFramePr>
          <p:nvPr>
            <p:ph idx="1"/>
            <p:extLst>
              <p:ext uri="{D42A27DB-BD31-4B8C-83A1-F6EECF244321}">
                <p14:modId xmlns:p14="http://schemas.microsoft.com/office/powerpoint/2010/main" val="978231942"/>
              </p:ext>
            </p:extLst>
          </p:nvPr>
        </p:nvGraphicFramePr>
        <p:xfrm>
          <a:off x="876170" y="672757"/>
          <a:ext cx="10407162" cy="5687819"/>
        </p:xfrm>
        <a:graphic>
          <a:graphicData uri="http://schemas.openxmlformats.org/drawingml/2006/table">
            <a:tbl>
              <a:tblPr firstRow="1" bandRow="1">
                <a:tableStyleId>{5C22544A-7EE6-4342-B048-85BDC9FD1C3A}</a:tableStyleId>
              </a:tblPr>
              <a:tblGrid>
                <a:gridCol w="347461">
                  <a:extLst>
                    <a:ext uri="{9D8B030D-6E8A-4147-A177-3AD203B41FA5}">
                      <a16:colId xmlns:a16="http://schemas.microsoft.com/office/drawing/2014/main" val="2335445871"/>
                    </a:ext>
                  </a:extLst>
                </a:gridCol>
                <a:gridCol w="8765766">
                  <a:extLst>
                    <a:ext uri="{9D8B030D-6E8A-4147-A177-3AD203B41FA5}">
                      <a16:colId xmlns:a16="http://schemas.microsoft.com/office/drawing/2014/main" val="2780589300"/>
                    </a:ext>
                  </a:extLst>
                </a:gridCol>
                <a:gridCol w="1293935">
                  <a:extLst>
                    <a:ext uri="{9D8B030D-6E8A-4147-A177-3AD203B41FA5}">
                      <a16:colId xmlns:a16="http://schemas.microsoft.com/office/drawing/2014/main" val="3184048239"/>
                    </a:ext>
                  </a:extLst>
                </a:gridCol>
              </a:tblGrid>
              <a:tr h="268020">
                <a:tc>
                  <a:txBody>
                    <a:bodyPr/>
                    <a:lstStyle/>
                    <a:p>
                      <a:endParaRPr lang="ru-RU" dirty="0"/>
                    </a:p>
                  </a:txBody>
                  <a:tcPr/>
                </a:tc>
                <a:tc>
                  <a:txBody>
                    <a:bodyPr/>
                    <a:lstStyle/>
                    <a:p>
                      <a:pPr algn="ctr"/>
                      <a:r>
                        <a:rPr lang="ru-RU" sz="1000" b="1" dirty="0" smtClean="0"/>
                        <a:t>Наименование</a:t>
                      </a:r>
                      <a:endParaRPr lang="ru-RU" sz="1000" b="1" dirty="0"/>
                    </a:p>
                  </a:txBody>
                  <a:tcPr/>
                </a:tc>
                <a:tc>
                  <a:txBody>
                    <a:bodyPr/>
                    <a:lstStyle/>
                    <a:p>
                      <a:pPr algn="ctr"/>
                      <a:r>
                        <a:rPr lang="ru-RU" sz="1200" dirty="0" smtClean="0"/>
                        <a:t>2017 год</a:t>
                      </a:r>
                      <a:endParaRPr lang="ru-RU" sz="1200" dirty="0"/>
                    </a:p>
                  </a:txBody>
                  <a:tcPr/>
                </a:tc>
                <a:extLst>
                  <a:ext uri="{0D108BD9-81ED-4DB2-BD59-A6C34878D82A}">
                    <a16:rowId xmlns:a16="http://schemas.microsoft.com/office/drawing/2014/main" val="3085902508"/>
                  </a:ext>
                </a:extLst>
              </a:tr>
              <a:tr h="203544">
                <a:tc>
                  <a:txBody>
                    <a:bodyPr/>
                    <a:lstStyle/>
                    <a:p>
                      <a:pPr algn="ctr"/>
                      <a:r>
                        <a:rPr lang="ru-RU" sz="1000" b="1" dirty="0" smtClean="0"/>
                        <a:t>8</a:t>
                      </a:r>
                      <a:endParaRPr lang="ru-RU" sz="1000" b="1" dirty="0"/>
                    </a:p>
                  </a:txBody>
                  <a:tcPr/>
                </a:tc>
                <a:tc>
                  <a:txBody>
                    <a:bodyPr/>
                    <a:lstStyle/>
                    <a:p>
                      <a:pPr algn="l" fontAlgn="ctr"/>
                      <a:r>
                        <a:rPr lang="ru-RU" sz="1000" b="1" i="0" u="none" strike="noStrike" dirty="0">
                          <a:solidFill>
                            <a:srgbClr val="000000"/>
                          </a:solidFill>
                          <a:effectLst/>
                          <a:latin typeface="Times New Roman" panose="02020603050405020304" pitchFamily="18" charset="0"/>
                        </a:rPr>
                        <a:t>Государственная программа Камчатского края "Энергоэффективность, развитие энергетики и коммунального хозяйства, обеспечение жителей населенных пунктов Камчатского края коммунальными услугами и услугами по благоустройству территорий"</a:t>
                      </a:r>
                    </a:p>
                  </a:txBody>
                  <a:tcPr marL="9525" marR="9525" marT="9525" marB="0" anchor="ctr"/>
                </a:tc>
                <a:tc>
                  <a:txBody>
                    <a:bodyPr/>
                    <a:lstStyle/>
                    <a:p>
                      <a:pPr algn="ctr"/>
                      <a:r>
                        <a:rPr lang="ru-RU" sz="1000" b="1" dirty="0" smtClean="0"/>
                        <a:t>12,45</a:t>
                      </a:r>
                      <a:endParaRPr lang="ru-RU" sz="1000" b="1" dirty="0"/>
                    </a:p>
                  </a:txBody>
                  <a:tcPr/>
                </a:tc>
                <a:extLst>
                  <a:ext uri="{0D108BD9-81ED-4DB2-BD59-A6C34878D82A}">
                    <a16:rowId xmlns:a16="http://schemas.microsoft.com/office/drawing/2014/main" val="3465713346"/>
                  </a:ext>
                </a:extLst>
              </a:tr>
              <a:tr h="203544">
                <a:tc>
                  <a:txBody>
                    <a:bodyPr/>
                    <a:lstStyle/>
                    <a:p>
                      <a:r>
                        <a:rPr lang="ru-RU" sz="900" dirty="0" smtClean="0"/>
                        <a:t>8.1</a:t>
                      </a:r>
                      <a:endParaRPr lang="ru-RU" sz="900" dirty="0"/>
                    </a:p>
                  </a:txBody>
                  <a:tcPr/>
                </a:tc>
                <a:tc>
                  <a:txBody>
                    <a:bodyPr/>
                    <a:lstStyle/>
                    <a:p>
                      <a:pPr algn="l" fontAlgn="ctr"/>
                      <a:r>
                        <a:rPr lang="ru-RU" sz="1000" b="0" i="0" u="none" strike="noStrike" dirty="0">
                          <a:solidFill>
                            <a:srgbClr val="000000"/>
                          </a:solidFill>
                          <a:effectLst/>
                          <a:latin typeface="Times New Roman" panose="02020603050405020304" pitchFamily="18" charset="0"/>
                        </a:rPr>
                        <a:t>Подпрограмма "Чистая вода в Камчатском крае"</a:t>
                      </a:r>
                    </a:p>
                  </a:txBody>
                  <a:tcPr marL="9525" marR="9525" marT="9525" marB="0" anchor="ctr"/>
                </a:tc>
                <a:tc>
                  <a:txBody>
                    <a:bodyPr/>
                    <a:lstStyle/>
                    <a:p>
                      <a:pPr algn="ctr"/>
                      <a:r>
                        <a:rPr lang="ru-RU" sz="1000" dirty="0" smtClean="0"/>
                        <a:t>12,45</a:t>
                      </a:r>
                      <a:endParaRPr lang="ru-RU" sz="1000" dirty="0"/>
                    </a:p>
                  </a:txBody>
                  <a:tcPr/>
                </a:tc>
                <a:extLst>
                  <a:ext uri="{0D108BD9-81ED-4DB2-BD59-A6C34878D82A}">
                    <a16:rowId xmlns:a16="http://schemas.microsoft.com/office/drawing/2014/main" val="805203337"/>
                  </a:ext>
                </a:extLst>
              </a:tr>
              <a:tr h="0">
                <a:tc>
                  <a:txBody>
                    <a:bodyPr/>
                    <a:lstStyle/>
                    <a:p>
                      <a:endParaRPr lang="ru-RU" sz="900"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Подключение (присоединение) к сетям инженерно-технического обеспечения. Реконструкция сетей централизованного теплоснабжения и холодного водоснабжения  улиц Березовая, Зеленая, Южная, Кедровая, пер. Медвежий угол, ул. им. Девяткина, ул. Линейная с. Эссо Быстринского района Камчатского края (в том числе проектные работы)</a:t>
                      </a:r>
                    </a:p>
                  </a:txBody>
                  <a:tcPr marL="9525" marR="9525" marT="9525" marB="0" anchor="ctr"/>
                </a:tc>
                <a:tc>
                  <a:txBody>
                    <a:bodyPr/>
                    <a:lstStyle/>
                    <a:p>
                      <a:pPr algn="ctr"/>
                      <a:r>
                        <a:rPr lang="ru-RU" sz="900" dirty="0" smtClean="0"/>
                        <a:t>12,45</a:t>
                      </a:r>
                      <a:endParaRPr lang="ru-RU" sz="900" dirty="0"/>
                    </a:p>
                  </a:txBody>
                  <a:tcPr/>
                </a:tc>
                <a:extLst>
                  <a:ext uri="{0D108BD9-81ED-4DB2-BD59-A6C34878D82A}">
                    <a16:rowId xmlns:a16="http://schemas.microsoft.com/office/drawing/2014/main" val="1466767946"/>
                  </a:ext>
                </a:extLst>
              </a:tr>
              <a:tr h="219186">
                <a:tc>
                  <a:txBody>
                    <a:bodyPr/>
                    <a:lstStyle/>
                    <a:p>
                      <a:pPr algn="ctr"/>
                      <a:r>
                        <a:rPr lang="ru-RU" sz="900" b="1" dirty="0" smtClean="0"/>
                        <a:t>9</a:t>
                      </a:r>
                      <a:endParaRPr lang="ru-RU" sz="900" b="1" dirty="0"/>
                    </a:p>
                  </a:txBody>
                  <a:tcPr/>
                </a:tc>
                <a:tc>
                  <a:txBody>
                    <a:bodyPr/>
                    <a:lstStyle/>
                    <a:p>
                      <a:pPr algn="l" fontAlgn="ctr"/>
                      <a:r>
                        <a:rPr lang="ru-RU" sz="1000" b="1" i="0" u="none" strike="noStrike" dirty="0">
                          <a:solidFill>
                            <a:srgbClr val="000000"/>
                          </a:solidFill>
                          <a:effectLst/>
                          <a:latin typeface="Times New Roman" panose="02020603050405020304" pitchFamily="18" charset="0"/>
                        </a:rPr>
                        <a:t>Государственная программа Камчатского края "Развитие транспортной системы в Камчатском крае"</a:t>
                      </a:r>
                    </a:p>
                  </a:txBody>
                  <a:tcPr marL="9525" marR="9525" marT="9525" marB="0" anchor="ctr"/>
                </a:tc>
                <a:tc>
                  <a:txBody>
                    <a:bodyPr/>
                    <a:lstStyle/>
                    <a:p>
                      <a:pPr algn="ctr"/>
                      <a:r>
                        <a:rPr lang="ru-RU" sz="1000" b="1" dirty="0" smtClean="0"/>
                        <a:t>630,61</a:t>
                      </a:r>
                      <a:endParaRPr lang="ru-RU" sz="1000" b="1" dirty="0"/>
                    </a:p>
                  </a:txBody>
                  <a:tcPr/>
                </a:tc>
                <a:extLst>
                  <a:ext uri="{0D108BD9-81ED-4DB2-BD59-A6C34878D82A}">
                    <a16:rowId xmlns:a16="http://schemas.microsoft.com/office/drawing/2014/main" val="2032602294"/>
                  </a:ext>
                </a:extLst>
              </a:tr>
              <a:tr h="230176">
                <a:tc>
                  <a:txBody>
                    <a:bodyPr/>
                    <a:lstStyle/>
                    <a:p>
                      <a:r>
                        <a:rPr lang="ru-RU" sz="900" b="0" dirty="0" smtClean="0"/>
                        <a:t>9.1</a:t>
                      </a:r>
                      <a:endParaRPr lang="ru-RU" sz="900" b="0" dirty="0"/>
                    </a:p>
                  </a:txBody>
                  <a:tcPr/>
                </a:tc>
                <a:tc>
                  <a:txBody>
                    <a:bodyPr/>
                    <a:lstStyle/>
                    <a:p>
                      <a:pPr algn="l" fontAlgn="ctr"/>
                      <a:r>
                        <a:rPr lang="ru-RU" sz="1000" b="0" i="0" u="none" strike="noStrike" dirty="0">
                          <a:solidFill>
                            <a:srgbClr val="000000"/>
                          </a:solidFill>
                          <a:effectLst/>
                          <a:latin typeface="Times New Roman" panose="02020603050405020304" pitchFamily="18" charset="0"/>
                        </a:rPr>
                        <a:t>Подпрограмма "Развитие дорожного хозяйства"</a:t>
                      </a:r>
                    </a:p>
                  </a:txBody>
                  <a:tcPr marL="9525" marR="9525" marT="9525" marB="0" anchor="ctr"/>
                </a:tc>
                <a:tc>
                  <a:txBody>
                    <a:bodyPr/>
                    <a:lstStyle/>
                    <a:p>
                      <a:pPr algn="ctr" fontAlgn="ctr"/>
                      <a:r>
                        <a:rPr lang="ru-RU" sz="1000" b="0" i="0" u="none" strike="noStrike" dirty="0" smtClean="0">
                          <a:solidFill>
                            <a:srgbClr val="000000"/>
                          </a:solidFill>
                          <a:effectLst/>
                          <a:latin typeface="Times New Roman" panose="02020603050405020304" pitchFamily="18" charset="0"/>
                        </a:rPr>
                        <a:t>569,65</a:t>
                      </a:r>
                      <a:endParaRPr lang="ru-RU" sz="1000" b="0"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352025964"/>
                  </a:ext>
                </a:extLst>
              </a:tr>
              <a:tr h="172880">
                <a:tc>
                  <a:txBody>
                    <a:bodyPr/>
                    <a:lstStyle/>
                    <a:p>
                      <a:endParaRPr lang="ru-RU" sz="900"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Реконструкция автомобильной дороги Петропавловск-Камчатский - Мильково на участке км 231 - км 249</a:t>
                      </a:r>
                    </a:p>
                  </a:txBody>
                  <a:tcPr marL="9525" marR="9525" marT="9525" marB="0" anchor="ctr"/>
                </a:tc>
                <a:tc>
                  <a:txBody>
                    <a:bodyPr/>
                    <a:lstStyle/>
                    <a:p>
                      <a:pPr algn="ctr" fontAlgn="ctr"/>
                      <a:r>
                        <a:rPr lang="ru-RU" sz="900" b="0" i="0" u="none" strike="noStrike" dirty="0" smtClean="0">
                          <a:solidFill>
                            <a:srgbClr val="000000"/>
                          </a:solidFill>
                          <a:effectLst/>
                          <a:latin typeface="Times New Roman" panose="02020603050405020304" pitchFamily="18" charset="0"/>
                        </a:rPr>
                        <a:t>91,90</a:t>
                      </a:r>
                      <a:endParaRPr lang="ru-RU" sz="900" b="0"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4119189354"/>
                  </a:ext>
                </a:extLst>
              </a:tr>
              <a:tr h="199256">
                <a:tc>
                  <a:txBody>
                    <a:bodyPr/>
                    <a:lstStyle/>
                    <a:p>
                      <a:endParaRPr lang="ru-RU" sz="900"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Реконструкция автомобильной дороги Петропавловск-Камчатский - Мильково на участке км 171- км 181</a:t>
                      </a:r>
                    </a:p>
                  </a:txBody>
                  <a:tcPr marL="9525" marR="9525" marT="9525" marB="0" anchor="ctr"/>
                </a:tc>
                <a:tc>
                  <a:txBody>
                    <a:bodyPr/>
                    <a:lstStyle/>
                    <a:p>
                      <a:pPr algn="ctr" fontAlgn="ctr"/>
                      <a:r>
                        <a:rPr lang="ru-RU" sz="900" b="0" i="0" u="none" strike="noStrike" dirty="0" smtClean="0">
                          <a:solidFill>
                            <a:srgbClr val="000000"/>
                          </a:solidFill>
                          <a:effectLst/>
                          <a:latin typeface="Times New Roman" panose="02020603050405020304" pitchFamily="18" charset="0"/>
                        </a:rPr>
                        <a:t>34,70</a:t>
                      </a:r>
                      <a:endParaRPr lang="ru-RU" sz="900" b="0"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2472776172"/>
                  </a:ext>
                </a:extLst>
              </a:tr>
              <a:tr h="155295">
                <a:tc>
                  <a:txBody>
                    <a:bodyPr/>
                    <a:lstStyle/>
                    <a:p>
                      <a:endParaRPr lang="ru-RU" sz="900"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Реконструкция автомобильной дороги Петропавловск-Камчатский - Мильково на участке км 208 - км 219</a:t>
                      </a:r>
                    </a:p>
                  </a:txBody>
                  <a:tcPr marL="9525" marR="9525" marT="9525" marB="0" anchor="ctr"/>
                </a:tc>
                <a:tc>
                  <a:txBody>
                    <a:bodyPr/>
                    <a:lstStyle/>
                    <a:p>
                      <a:pPr algn="ctr" fontAlgn="ctr"/>
                      <a:r>
                        <a:rPr lang="ru-RU" sz="900" b="0" i="0" u="none" strike="noStrike" dirty="0" smtClean="0">
                          <a:solidFill>
                            <a:srgbClr val="000000"/>
                          </a:solidFill>
                          <a:effectLst/>
                          <a:latin typeface="Times New Roman" panose="02020603050405020304" pitchFamily="18" charset="0"/>
                        </a:rPr>
                        <a:t>60,00</a:t>
                      </a:r>
                      <a:endParaRPr lang="ru-RU" sz="900" b="0"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1174311630"/>
                  </a:ext>
                </a:extLst>
              </a:tr>
              <a:tr h="230323">
                <a:tc>
                  <a:txBody>
                    <a:bodyPr/>
                    <a:lstStyle/>
                    <a:p>
                      <a:pPr algn="ctr"/>
                      <a:endParaRPr lang="ru-RU" sz="900" b="1"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Реконструкция автомобильной дороги Петропавловск-Камчатский - Мильково на участке км 220 - км 230</a:t>
                      </a:r>
                    </a:p>
                  </a:txBody>
                  <a:tcPr marL="9525" marR="9525" marT="9525" marB="0" anchor="ctr"/>
                </a:tc>
                <a:tc>
                  <a:txBody>
                    <a:bodyPr/>
                    <a:lstStyle/>
                    <a:p>
                      <a:pPr algn="ctr" fontAlgn="ctr"/>
                      <a:r>
                        <a:rPr lang="ru-RU" sz="900" b="0" i="0" u="none" strike="noStrike" dirty="0" smtClean="0">
                          <a:solidFill>
                            <a:srgbClr val="000000"/>
                          </a:solidFill>
                          <a:effectLst/>
                          <a:latin typeface="Times New Roman" panose="02020603050405020304" pitchFamily="18" charset="0"/>
                        </a:rPr>
                        <a:t>55,60</a:t>
                      </a:r>
                      <a:endParaRPr lang="ru-RU" sz="900" b="0"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859285742"/>
                  </a:ext>
                </a:extLst>
              </a:tr>
              <a:tr h="147746">
                <a:tc>
                  <a:txBody>
                    <a:bodyPr/>
                    <a:lstStyle/>
                    <a:p>
                      <a:endParaRPr lang="ru-RU" sz="900"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Строительство автозимника продленного действия  Анавгай -  Палана на участке км 17 - км 33</a:t>
                      </a:r>
                    </a:p>
                  </a:txBody>
                  <a:tcPr marL="9525" marR="9525" marT="9525" marB="0" anchor="ctr"/>
                </a:tc>
                <a:tc>
                  <a:txBody>
                    <a:bodyPr/>
                    <a:lstStyle/>
                    <a:p>
                      <a:pPr algn="ctr" fontAlgn="ctr"/>
                      <a:r>
                        <a:rPr lang="ru-RU" sz="900" b="0" i="0" u="none" strike="noStrike" dirty="0" smtClean="0">
                          <a:solidFill>
                            <a:srgbClr val="000000"/>
                          </a:solidFill>
                          <a:effectLst/>
                          <a:latin typeface="Times New Roman" panose="02020603050405020304" pitchFamily="18" charset="0"/>
                        </a:rPr>
                        <a:t>13,00</a:t>
                      </a:r>
                      <a:endParaRPr lang="ru-RU" sz="900" b="0"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625849323"/>
                  </a:ext>
                </a:extLst>
              </a:tr>
              <a:tr h="0">
                <a:tc>
                  <a:txBody>
                    <a:bodyPr/>
                    <a:lstStyle/>
                    <a:p>
                      <a:endParaRPr lang="ru-RU" sz="900"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Строительство автозимника продленного действия  Анавгай - Палана на участке км 0 - км 16</a:t>
                      </a:r>
                    </a:p>
                  </a:txBody>
                  <a:tcPr marL="9525" marR="9525" marT="9525" marB="0" anchor="ctr"/>
                </a:tc>
                <a:tc>
                  <a:txBody>
                    <a:bodyPr/>
                    <a:lstStyle/>
                    <a:p>
                      <a:pPr algn="ctr" fontAlgn="ctr"/>
                      <a:r>
                        <a:rPr lang="ru-RU" sz="900" b="0" i="0" u="none" strike="noStrike" dirty="0" smtClean="0">
                          <a:solidFill>
                            <a:srgbClr val="000000"/>
                          </a:solidFill>
                          <a:effectLst/>
                          <a:latin typeface="Times New Roman" panose="02020603050405020304" pitchFamily="18" charset="0"/>
                        </a:rPr>
                        <a:t>24,20</a:t>
                      </a:r>
                      <a:endParaRPr lang="ru-RU" sz="900" b="0"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2642257521"/>
                  </a:ext>
                </a:extLst>
              </a:tr>
              <a:tr h="138954">
                <a:tc>
                  <a:txBody>
                    <a:bodyPr/>
                    <a:lstStyle/>
                    <a:p>
                      <a:endParaRPr lang="ru-RU" sz="900"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Строительство линии наружного освещения на автомобильной дороге Петропавловск-Камчатский - Мильково на участке км 12 - км 24</a:t>
                      </a:r>
                    </a:p>
                  </a:txBody>
                  <a:tcPr marL="9525" marR="9525" marT="9525" marB="0" anchor="ctr"/>
                </a:tc>
                <a:tc>
                  <a:txBody>
                    <a:bodyPr/>
                    <a:lstStyle/>
                    <a:p>
                      <a:pPr algn="ctr" fontAlgn="ctr"/>
                      <a:r>
                        <a:rPr lang="ru-RU" sz="900" b="0" i="0" u="none" strike="noStrike" dirty="0" smtClean="0">
                          <a:solidFill>
                            <a:srgbClr val="000000"/>
                          </a:solidFill>
                          <a:effectLst/>
                          <a:latin typeface="Times New Roman" panose="02020603050405020304" pitchFamily="18" charset="0"/>
                        </a:rPr>
                        <a:t>36,28</a:t>
                      </a:r>
                      <a:endParaRPr lang="ru-RU" sz="900" b="0"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2562832542"/>
                  </a:ext>
                </a:extLst>
              </a:tr>
              <a:tr h="200500">
                <a:tc>
                  <a:txBody>
                    <a:bodyPr/>
                    <a:lstStyle/>
                    <a:p>
                      <a:endParaRPr lang="ru-RU" sz="900"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Реконструкция и капитальный ремонт магистральной улицы общегородского и районного значения ул. Вулканная- ул. Чубарова (от поста ГИБДД до пересечения с пр. Победы) в г. Петропавловске-Камчатском</a:t>
                      </a:r>
                    </a:p>
                  </a:txBody>
                  <a:tcPr marL="9525" marR="9525" marT="9525" marB="0" anchor="ctr"/>
                </a:tc>
                <a:tc>
                  <a:txBody>
                    <a:bodyPr/>
                    <a:lstStyle/>
                    <a:p>
                      <a:pPr algn="ctr" fontAlgn="ctr"/>
                      <a:r>
                        <a:rPr lang="ru-RU" sz="900" b="0" i="0" u="none" strike="noStrike" dirty="0" smtClean="0">
                          <a:solidFill>
                            <a:srgbClr val="000000"/>
                          </a:solidFill>
                          <a:effectLst/>
                          <a:latin typeface="Times New Roman" panose="02020603050405020304" pitchFamily="18" charset="0"/>
                        </a:rPr>
                        <a:t>16,50</a:t>
                      </a:r>
                      <a:endParaRPr lang="ru-RU" sz="900" b="0"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1430957705"/>
                  </a:ext>
                </a:extLst>
              </a:tr>
              <a:tr h="171632">
                <a:tc>
                  <a:txBody>
                    <a:bodyPr/>
                    <a:lstStyle/>
                    <a:p>
                      <a:endParaRPr lang="ru-RU" sz="900"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Строительство автомобильной дороги "Подъезд к агропарку" площадка № 3 "Зеленовские озерки" (в том числе разработка проектной документации, прохождение государственной экспертизы)</a:t>
                      </a:r>
                    </a:p>
                  </a:txBody>
                  <a:tcPr marL="9525" marR="9525" marT="9525" marB="0" anchor="ctr"/>
                </a:tc>
                <a:tc>
                  <a:txBody>
                    <a:bodyPr/>
                    <a:lstStyle/>
                    <a:p>
                      <a:pPr algn="ctr" fontAlgn="ctr"/>
                      <a:r>
                        <a:rPr lang="ru-RU" sz="900" b="0" i="0" u="none" strike="noStrike" dirty="0" smtClean="0">
                          <a:solidFill>
                            <a:srgbClr val="000000"/>
                          </a:solidFill>
                          <a:effectLst/>
                          <a:latin typeface="Times New Roman" panose="02020603050405020304" pitchFamily="18" charset="0"/>
                        </a:rPr>
                        <a:t>96,36</a:t>
                      </a:r>
                      <a:endParaRPr lang="ru-RU" sz="900" b="0"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4066332439"/>
                  </a:ext>
                </a:extLst>
              </a:tr>
              <a:tr h="160349">
                <a:tc>
                  <a:txBody>
                    <a:bodyPr/>
                    <a:lstStyle/>
                    <a:p>
                      <a:endParaRPr lang="ru-RU" sz="900"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Строительство автомобильной дороги "Подъезд к б/о "Зеленовские озерки"  площадка № 3 "Зеленовские озерки"  (в том числе разработка проектной документации, прохождение государственной экспертизы)</a:t>
                      </a:r>
                    </a:p>
                  </a:txBody>
                  <a:tcPr marL="9525" marR="9525" marT="9525" marB="0" anchor="ctr"/>
                </a:tc>
                <a:tc>
                  <a:txBody>
                    <a:bodyPr/>
                    <a:lstStyle/>
                    <a:p>
                      <a:pPr algn="ctr" fontAlgn="ctr"/>
                      <a:r>
                        <a:rPr lang="ru-RU" sz="900" b="0" i="0" u="none" strike="noStrike" dirty="0" smtClean="0">
                          <a:solidFill>
                            <a:srgbClr val="000000"/>
                          </a:solidFill>
                          <a:effectLst/>
                          <a:latin typeface="Times New Roman" panose="02020603050405020304" pitchFamily="18" charset="0"/>
                        </a:rPr>
                        <a:t>120,95</a:t>
                      </a:r>
                      <a:endParaRPr lang="ru-RU" sz="900" b="0"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1209739071"/>
                  </a:ext>
                </a:extLst>
              </a:tr>
              <a:tr h="175442">
                <a:tc>
                  <a:txBody>
                    <a:bodyPr/>
                    <a:lstStyle/>
                    <a:p>
                      <a:endParaRPr lang="ru-RU" sz="900"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Строительство линии наружного освещения автомобильной дороги "Подъезд к агропарку" площадка № 3 "Зеленовские озерки" (в том числе разработка проектной документации)</a:t>
                      </a:r>
                    </a:p>
                  </a:txBody>
                  <a:tcPr marL="9525" marR="9525" marT="9525" marB="0" anchor="ctr"/>
                </a:tc>
                <a:tc>
                  <a:txBody>
                    <a:bodyPr/>
                    <a:lstStyle/>
                    <a:p>
                      <a:pPr algn="ctr" fontAlgn="ctr"/>
                      <a:r>
                        <a:rPr lang="ru-RU" sz="900" b="0" i="0" u="none" strike="noStrike" dirty="0" smtClean="0">
                          <a:solidFill>
                            <a:srgbClr val="000000"/>
                          </a:solidFill>
                          <a:effectLst/>
                          <a:latin typeface="Times New Roman" panose="02020603050405020304" pitchFamily="18" charset="0"/>
                        </a:rPr>
                        <a:t>1,82</a:t>
                      </a:r>
                      <a:endParaRPr lang="ru-RU" sz="900" b="0"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1794324511"/>
                  </a:ext>
                </a:extLst>
              </a:tr>
              <a:tr h="146574">
                <a:tc>
                  <a:txBody>
                    <a:bodyPr/>
                    <a:lstStyle/>
                    <a:p>
                      <a:endParaRPr lang="ru-RU" sz="900"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Строительство линии наружного освещения автомобильной дороги "Подъезд к б/о "Зеленовские озерки" площадка № 3 "Зеленовские озерки" (в том числе разработка проектной документации)</a:t>
                      </a:r>
                    </a:p>
                  </a:txBody>
                  <a:tcPr marL="9525" marR="9525" marT="9525" marB="0" anchor="ctr"/>
                </a:tc>
                <a:tc>
                  <a:txBody>
                    <a:bodyPr/>
                    <a:lstStyle/>
                    <a:p>
                      <a:pPr algn="ctr" fontAlgn="ctr"/>
                      <a:r>
                        <a:rPr lang="ru-RU" sz="900" b="0" i="0" u="none" strike="noStrike" dirty="0" smtClean="0">
                          <a:solidFill>
                            <a:srgbClr val="000000"/>
                          </a:solidFill>
                          <a:effectLst/>
                          <a:latin typeface="Times New Roman" panose="02020603050405020304" pitchFamily="18" charset="0"/>
                        </a:rPr>
                        <a:t>3,09</a:t>
                      </a:r>
                      <a:endParaRPr lang="ru-RU" sz="900" b="0"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3342707114"/>
                  </a:ext>
                </a:extLst>
              </a:tr>
              <a:tr h="137086">
                <a:tc>
                  <a:txBody>
                    <a:bodyPr/>
                    <a:lstStyle/>
                    <a:p>
                      <a:endParaRPr lang="ru-RU" sz="900"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Строительство линии наружного освещения автомобильной дороги "Подъезд к гостинице "Авача" (в том числе разработка проектной документации)</a:t>
                      </a:r>
                    </a:p>
                  </a:txBody>
                  <a:tcPr marL="9525" marR="9525" marT="9525" marB="0" anchor="ctr"/>
                </a:tc>
                <a:tc>
                  <a:txBody>
                    <a:bodyPr/>
                    <a:lstStyle/>
                    <a:p>
                      <a:pPr algn="ctr" fontAlgn="ctr"/>
                      <a:r>
                        <a:rPr lang="ru-RU" sz="900" b="0" i="0" u="none" strike="noStrike" dirty="0" smtClean="0">
                          <a:solidFill>
                            <a:srgbClr val="000000"/>
                          </a:solidFill>
                          <a:effectLst/>
                          <a:latin typeface="Times New Roman" panose="02020603050405020304" pitchFamily="18" charset="0"/>
                        </a:rPr>
                        <a:t>5,45</a:t>
                      </a:r>
                      <a:endParaRPr lang="ru-RU" sz="900" b="0"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1059177055"/>
                  </a:ext>
                </a:extLst>
              </a:tr>
              <a:tr h="0">
                <a:tc>
                  <a:txBody>
                    <a:bodyPr/>
                    <a:lstStyle/>
                    <a:p>
                      <a:endParaRPr lang="ru-RU" sz="900"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Строительство основной дороги туристическо-рекреационного комплекса "Паратунка" (3 км), съездов к участкам (в том числе разработка проектной документации, прохождение государственной экспертизы)</a:t>
                      </a:r>
                    </a:p>
                  </a:txBody>
                  <a:tcPr marL="9525" marR="9525" marT="9525" marB="0" anchor="ctr"/>
                </a:tc>
                <a:tc>
                  <a:txBody>
                    <a:bodyPr/>
                    <a:lstStyle/>
                    <a:p>
                      <a:pPr algn="ctr" fontAlgn="ctr"/>
                      <a:r>
                        <a:rPr lang="ru-RU" sz="900" b="0" i="0" u="none" strike="noStrike" dirty="0" smtClean="0">
                          <a:solidFill>
                            <a:srgbClr val="000000"/>
                          </a:solidFill>
                          <a:effectLst/>
                          <a:latin typeface="Times New Roman" panose="02020603050405020304" pitchFamily="18" charset="0"/>
                        </a:rPr>
                        <a:t>9,80</a:t>
                      </a:r>
                      <a:endParaRPr lang="ru-RU" sz="900" b="0"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2684700640"/>
                  </a:ext>
                </a:extLst>
              </a:tr>
              <a:tr h="196141">
                <a:tc>
                  <a:txBody>
                    <a:bodyPr/>
                    <a:lstStyle/>
                    <a:p>
                      <a:pPr algn="ctr"/>
                      <a:r>
                        <a:rPr lang="ru-RU" sz="900" b="0" dirty="0" smtClean="0"/>
                        <a:t>9.2</a:t>
                      </a:r>
                      <a:endParaRPr lang="ru-RU" sz="900" b="0" dirty="0"/>
                    </a:p>
                  </a:txBody>
                  <a:tcPr/>
                </a:tc>
                <a:tc>
                  <a:txBody>
                    <a:bodyPr/>
                    <a:lstStyle/>
                    <a:p>
                      <a:pPr algn="l" fontAlgn="ctr"/>
                      <a:r>
                        <a:rPr lang="ru-RU" sz="1000" b="0" i="0" u="none" strike="noStrike" dirty="0">
                          <a:solidFill>
                            <a:srgbClr val="000000"/>
                          </a:solidFill>
                          <a:effectLst/>
                          <a:latin typeface="Times New Roman" panose="02020603050405020304" pitchFamily="18" charset="0"/>
                        </a:rPr>
                        <a:t>Подпрограмма "Развитие пассажирского автомобильного транспорта"</a:t>
                      </a:r>
                    </a:p>
                  </a:txBody>
                  <a:tcPr marL="9525" marR="9525" marT="9525" marB="0" anchor="ctr"/>
                </a:tc>
                <a:tc>
                  <a:txBody>
                    <a:bodyPr/>
                    <a:lstStyle/>
                    <a:p>
                      <a:pPr algn="ctr"/>
                      <a:r>
                        <a:rPr lang="ru-RU" sz="1000" dirty="0" smtClean="0"/>
                        <a:t>60,96</a:t>
                      </a:r>
                      <a:endParaRPr lang="ru-RU" sz="1000" dirty="0"/>
                    </a:p>
                  </a:txBody>
                  <a:tcPr/>
                </a:tc>
                <a:extLst>
                  <a:ext uri="{0D108BD9-81ED-4DB2-BD59-A6C34878D82A}">
                    <a16:rowId xmlns:a16="http://schemas.microsoft.com/office/drawing/2014/main" val="304632919"/>
                  </a:ext>
                </a:extLst>
              </a:tr>
              <a:tr h="204934">
                <a:tc>
                  <a:txBody>
                    <a:bodyPr/>
                    <a:lstStyle/>
                    <a:p>
                      <a:endParaRPr lang="ru-RU" sz="900"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Строительство автостанции в с. Мильково Камчатского края</a:t>
                      </a:r>
                    </a:p>
                  </a:txBody>
                  <a:tcPr marL="9525" marR="9525" marT="9525" marB="0" anchor="ctr"/>
                </a:tc>
                <a:tc>
                  <a:txBody>
                    <a:bodyPr/>
                    <a:lstStyle/>
                    <a:p>
                      <a:pPr algn="ctr"/>
                      <a:r>
                        <a:rPr lang="ru-RU" sz="900" dirty="0" smtClean="0"/>
                        <a:t>60,96</a:t>
                      </a:r>
                      <a:endParaRPr lang="ru-RU" sz="900" dirty="0"/>
                    </a:p>
                  </a:txBody>
                  <a:tcPr/>
                </a:tc>
                <a:extLst>
                  <a:ext uri="{0D108BD9-81ED-4DB2-BD59-A6C34878D82A}">
                    <a16:rowId xmlns:a16="http://schemas.microsoft.com/office/drawing/2014/main" val="986481912"/>
                  </a:ext>
                </a:extLst>
              </a:tr>
            </a:tbl>
          </a:graphicData>
        </a:graphic>
      </p:graphicFrame>
      <p:sp>
        <p:nvSpPr>
          <p:cNvPr id="4" name="TextBox 3"/>
          <p:cNvSpPr txBox="1"/>
          <p:nvPr/>
        </p:nvSpPr>
        <p:spPr>
          <a:xfrm>
            <a:off x="10612315" y="90097"/>
            <a:ext cx="1290738" cy="338554"/>
          </a:xfrm>
          <a:prstGeom prst="rect">
            <a:avLst/>
          </a:prstGeom>
          <a:noFill/>
        </p:spPr>
        <p:txBody>
          <a:bodyPr wrap="none" rtlCol="0">
            <a:spAutoFit/>
          </a:bodyPr>
          <a:lstStyle/>
          <a:p>
            <a:r>
              <a:rPr lang="ru-RU" sz="1600" b="1" i="1" dirty="0">
                <a:solidFill>
                  <a:schemeClr val="tx2">
                    <a:lumMod val="75000"/>
                  </a:schemeClr>
                </a:solidFill>
                <a:effectLst>
                  <a:outerShdw blurRad="38100" dist="38100" dir="2700000" algn="tl">
                    <a:srgbClr val="000000">
                      <a:alpha val="43137"/>
                    </a:srgbClr>
                  </a:outerShdw>
                </a:effectLst>
              </a:rPr>
              <a:t> </a:t>
            </a:r>
            <a:r>
              <a:rPr lang="ru-RU" sz="1600" b="1" i="1" dirty="0" smtClean="0">
                <a:solidFill>
                  <a:schemeClr val="tx2">
                    <a:lumMod val="75000"/>
                  </a:schemeClr>
                </a:solidFill>
                <a:effectLst>
                  <a:outerShdw blurRad="38100" dist="38100" dir="2700000" algn="tl">
                    <a:srgbClr val="000000">
                      <a:alpha val="43137"/>
                    </a:srgbClr>
                  </a:outerShdw>
                </a:effectLst>
              </a:rPr>
              <a:t>31 СЛАЙД </a:t>
            </a:r>
            <a:endParaRPr lang="ru-RU" sz="1600" b="1" i="1" dirty="0">
              <a:solidFill>
                <a:schemeClr val="tx2">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3303448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Объект 4"/>
          <p:cNvGraphicFramePr>
            <a:graphicFrameLocks noGrp="1"/>
          </p:cNvGraphicFramePr>
          <p:nvPr>
            <p:ph idx="1"/>
            <p:extLst>
              <p:ext uri="{D42A27DB-BD31-4B8C-83A1-F6EECF244321}">
                <p14:modId xmlns:p14="http://schemas.microsoft.com/office/powerpoint/2010/main" val="1622280455"/>
              </p:ext>
            </p:extLst>
          </p:nvPr>
        </p:nvGraphicFramePr>
        <p:xfrm>
          <a:off x="1008054" y="945318"/>
          <a:ext cx="10407162" cy="3642178"/>
        </p:xfrm>
        <a:graphic>
          <a:graphicData uri="http://schemas.openxmlformats.org/drawingml/2006/table">
            <a:tbl>
              <a:tblPr firstRow="1" bandRow="1">
                <a:tableStyleId>{5C22544A-7EE6-4342-B048-85BDC9FD1C3A}</a:tableStyleId>
              </a:tblPr>
              <a:tblGrid>
                <a:gridCol w="416299">
                  <a:extLst>
                    <a:ext uri="{9D8B030D-6E8A-4147-A177-3AD203B41FA5}">
                      <a16:colId xmlns:a16="http://schemas.microsoft.com/office/drawing/2014/main" val="2335445871"/>
                    </a:ext>
                  </a:extLst>
                </a:gridCol>
                <a:gridCol w="8696928">
                  <a:extLst>
                    <a:ext uri="{9D8B030D-6E8A-4147-A177-3AD203B41FA5}">
                      <a16:colId xmlns:a16="http://schemas.microsoft.com/office/drawing/2014/main" val="2780589300"/>
                    </a:ext>
                  </a:extLst>
                </a:gridCol>
                <a:gridCol w="1293935">
                  <a:extLst>
                    <a:ext uri="{9D8B030D-6E8A-4147-A177-3AD203B41FA5}">
                      <a16:colId xmlns:a16="http://schemas.microsoft.com/office/drawing/2014/main" val="3184048239"/>
                    </a:ext>
                  </a:extLst>
                </a:gridCol>
              </a:tblGrid>
              <a:tr h="268020">
                <a:tc>
                  <a:txBody>
                    <a:bodyPr/>
                    <a:lstStyle/>
                    <a:p>
                      <a:endParaRPr lang="ru-RU" dirty="0"/>
                    </a:p>
                  </a:txBody>
                  <a:tcPr/>
                </a:tc>
                <a:tc>
                  <a:txBody>
                    <a:bodyPr/>
                    <a:lstStyle/>
                    <a:p>
                      <a:pPr algn="ctr"/>
                      <a:r>
                        <a:rPr lang="ru-RU" sz="1000" b="1" dirty="0" smtClean="0"/>
                        <a:t>Наименование</a:t>
                      </a:r>
                      <a:endParaRPr lang="ru-RU" sz="1000" b="1" dirty="0"/>
                    </a:p>
                  </a:txBody>
                  <a:tcPr/>
                </a:tc>
                <a:tc>
                  <a:txBody>
                    <a:bodyPr/>
                    <a:lstStyle/>
                    <a:p>
                      <a:pPr algn="ctr"/>
                      <a:r>
                        <a:rPr lang="ru-RU" sz="1200" dirty="0" smtClean="0"/>
                        <a:t>2017 год</a:t>
                      </a:r>
                      <a:endParaRPr lang="ru-RU" sz="1200" dirty="0"/>
                    </a:p>
                  </a:txBody>
                  <a:tcPr/>
                </a:tc>
                <a:extLst>
                  <a:ext uri="{0D108BD9-81ED-4DB2-BD59-A6C34878D82A}">
                    <a16:rowId xmlns:a16="http://schemas.microsoft.com/office/drawing/2014/main" val="3085902508"/>
                  </a:ext>
                </a:extLst>
              </a:tr>
              <a:tr h="203544">
                <a:tc>
                  <a:txBody>
                    <a:bodyPr/>
                    <a:lstStyle/>
                    <a:p>
                      <a:pPr algn="ctr"/>
                      <a:r>
                        <a:rPr lang="ru-RU" sz="1000" b="1" dirty="0" smtClean="0"/>
                        <a:t>10</a:t>
                      </a:r>
                      <a:endParaRPr lang="ru-RU" sz="1000" b="1" dirty="0"/>
                    </a:p>
                  </a:txBody>
                  <a:tcPr/>
                </a:tc>
                <a:tc>
                  <a:txBody>
                    <a:bodyPr/>
                    <a:lstStyle/>
                    <a:p>
                      <a:pPr algn="l" fontAlgn="ctr"/>
                      <a:r>
                        <a:rPr lang="ru-RU" sz="1000" b="1" i="0" u="none" strike="noStrike" dirty="0">
                          <a:solidFill>
                            <a:srgbClr val="000000"/>
                          </a:solidFill>
                          <a:effectLst/>
                          <a:latin typeface="Times New Roman" panose="02020603050405020304" pitchFamily="18" charset="0"/>
                        </a:rPr>
                        <a:t>Государственная программа Камчатского края "Охрана окружающей среды, воспроизводство и использование природных ресурсов в Камчатском крае"</a:t>
                      </a:r>
                    </a:p>
                  </a:txBody>
                  <a:tcPr marL="9525" marR="9525" marT="9525" marB="0" anchor="ctr"/>
                </a:tc>
                <a:tc>
                  <a:txBody>
                    <a:bodyPr/>
                    <a:lstStyle/>
                    <a:p>
                      <a:pPr algn="ctr"/>
                      <a:r>
                        <a:rPr lang="ru-RU" sz="1000" b="1" dirty="0" smtClean="0"/>
                        <a:t>30,00</a:t>
                      </a:r>
                      <a:endParaRPr lang="ru-RU" sz="1000" b="1" dirty="0"/>
                    </a:p>
                  </a:txBody>
                  <a:tcPr/>
                </a:tc>
                <a:extLst>
                  <a:ext uri="{0D108BD9-81ED-4DB2-BD59-A6C34878D82A}">
                    <a16:rowId xmlns:a16="http://schemas.microsoft.com/office/drawing/2014/main" val="3465713346"/>
                  </a:ext>
                </a:extLst>
              </a:tr>
              <a:tr h="203544">
                <a:tc>
                  <a:txBody>
                    <a:bodyPr/>
                    <a:lstStyle/>
                    <a:p>
                      <a:pPr algn="ctr"/>
                      <a:r>
                        <a:rPr lang="ru-RU" sz="900" dirty="0" smtClean="0"/>
                        <a:t>10.1</a:t>
                      </a:r>
                      <a:endParaRPr lang="ru-RU" sz="900" dirty="0"/>
                    </a:p>
                  </a:txBody>
                  <a:tcPr/>
                </a:tc>
                <a:tc>
                  <a:txBody>
                    <a:bodyPr/>
                    <a:lstStyle/>
                    <a:p>
                      <a:pPr algn="l" fontAlgn="ctr"/>
                      <a:r>
                        <a:rPr lang="ru-RU" sz="1000" b="0" i="0" u="none" strike="noStrike" dirty="0">
                          <a:solidFill>
                            <a:srgbClr val="000000"/>
                          </a:solidFill>
                          <a:effectLst/>
                          <a:latin typeface="Times New Roman" panose="02020603050405020304" pitchFamily="18" charset="0"/>
                        </a:rPr>
                        <a:t>Подпрограмма "Обращение с отходами производства и потребления в Камчатском крае"</a:t>
                      </a:r>
                    </a:p>
                  </a:txBody>
                  <a:tcPr marL="9525" marR="9525" marT="9525" marB="0" anchor="ctr"/>
                </a:tc>
                <a:tc>
                  <a:txBody>
                    <a:bodyPr/>
                    <a:lstStyle/>
                    <a:p>
                      <a:pPr algn="ctr"/>
                      <a:r>
                        <a:rPr lang="ru-RU" sz="1000" dirty="0" smtClean="0"/>
                        <a:t>30,00</a:t>
                      </a:r>
                      <a:endParaRPr lang="ru-RU" sz="1000" dirty="0"/>
                    </a:p>
                  </a:txBody>
                  <a:tcPr/>
                </a:tc>
                <a:extLst>
                  <a:ext uri="{0D108BD9-81ED-4DB2-BD59-A6C34878D82A}">
                    <a16:rowId xmlns:a16="http://schemas.microsoft.com/office/drawing/2014/main" val="805203337"/>
                  </a:ext>
                </a:extLst>
              </a:tr>
              <a:tr h="0">
                <a:tc>
                  <a:txBody>
                    <a:bodyPr/>
                    <a:lstStyle/>
                    <a:p>
                      <a:endParaRPr lang="ru-RU" sz="900"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Приобретение, доставка и  монтаж установок термического уничтожения отходов (инсинераторов) для отдаленных и малонаселенных муниципальных районов Камчатского края</a:t>
                      </a:r>
                    </a:p>
                  </a:txBody>
                  <a:tcPr marL="9525" marR="9525" marT="9525" marB="0" anchor="ctr"/>
                </a:tc>
                <a:tc>
                  <a:txBody>
                    <a:bodyPr/>
                    <a:lstStyle/>
                    <a:p>
                      <a:pPr algn="ctr"/>
                      <a:r>
                        <a:rPr lang="ru-RU" sz="900" dirty="0" smtClean="0"/>
                        <a:t>30,00</a:t>
                      </a:r>
                      <a:endParaRPr lang="ru-RU" sz="900" dirty="0"/>
                    </a:p>
                  </a:txBody>
                  <a:tcPr/>
                </a:tc>
                <a:extLst>
                  <a:ext uri="{0D108BD9-81ED-4DB2-BD59-A6C34878D82A}">
                    <a16:rowId xmlns:a16="http://schemas.microsoft.com/office/drawing/2014/main" val="1466767946"/>
                  </a:ext>
                </a:extLst>
              </a:tr>
              <a:tr h="219186">
                <a:tc>
                  <a:txBody>
                    <a:bodyPr/>
                    <a:lstStyle/>
                    <a:p>
                      <a:pPr algn="ctr"/>
                      <a:r>
                        <a:rPr lang="ru-RU" sz="900" b="1" dirty="0" smtClean="0"/>
                        <a:t>11</a:t>
                      </a:r>
                      <a:endParaRPr lang="ru-RU" sz="900" b="1" dirty="0"/>
                    </a:p>
                  </a:txBody>
                  <a:tcPr/>
                </a:tc>
                <a:tc>
                  <a:txBody>
                    <a:bodyPr/>
                    <a:lstStyle/>
                    <a:p>
                      <a:pPr algn="l" fontAlgn="ctr"/>
                      <a:r>
                        <a:rPr lang="ru-RU" sz="1000" b="1" i="0" u="none" strike="noStrike" dirty="0">
                          <a:solidFill>
                            <a:srgbClr val="000000"/>
                          </a:solidFill>
                          <a:effectLst/>
                          <a:latin typeface="Times New Roman" panose="02020603050405020304" pitchFamily="18" charset="0"/>
                        </a:rPr>
                        <a:t>Государственная программа Камчатского края "Безопасная Камчатка"</a:t>
                      </a:r>
                    </a:p>
                  </a:txBody>
                  <a:tcPr marL="9525" marR="9525" marT="9525" marB="0" anchor="ctr"/>
                </a:tc>
                <a:tc>
                  <a:txBody>
                    <a:bodyPr/>
                    <a:lstStyle/>
                    <a:p>
                      <a:pPr algn="ctr"/>
                      <a:r>
                        <a:rPr lang="ru-RU" sz="1000" b="1" dirty="0" smtClean="0"/>
                        <a:t>28,42</a:t>
                      </a:r>
                      <a:endParaRPr lang="ru-RU" sz="1000" b="1" dirty="0"/>
                    </a:p>
                  </a:txBody>
                  <a:tcPr/>
                </a:tc>
                <a:extLst>
                  <a:ext uri="{0D108BD9-81ED-4DB2-BD59-A6C34878D82A}">
                    <a16:rowId xmlns:a16="http://schemas.microsoft.com/office/drawing/2014/main" val="2032602294"/>
                  </a:ext>
                </a:extLst>
              </a:tr>
              <a:tr h="230176">
                <a:tc>
                  <a:txBody>
                    <a:bodyPr/>
                    <a:lstStyle/>
                    <a:p>
                      <a:endParaRPr lang="ru-RU" sz="900" b="0" dirty="0"/>
                    </a:p>
                  </a:txBody>
                  <a:tcPr/>
                </a:tc>
                <a:tc>
                  <a:txBody>
                    <a:bodyPr/>
                    <a:lstStyle/>
                    <a:p>
                      <a:pPr algn="l" fontAlgn="ctr"/>
                      <a:r>
                        <a:rPr lang="ru-RU" sz="1000" b="0" i="0" u="none" strike="noStrike" dirty="0">
                          <a:solidFill>
                            <a:srgbClr val="000000"/>
                          </a:solidFill>
                          <a:effectLst/>
                          <a:latin typeface="Times New Roman" panose="02020603050405020304" pitchFamily="18" charset="0"/>
                        </a:rPr>
                        <a:t>Подпрограмма "Защита населения и территорий Камчатского края от чрезвычайных ситуаций, обеспечение пожарной безопасности и развитие гражданской обороны в Камчатском крае"</a:t>
                      </a:r>
                    </a:p>
                  </a:txBody>
                  <a:tcPr marL="9525" marR="9525" marT="9525" marB="0" anchor="ctr"/>
                </a:tc>
                <a:tc>
                  <a:txBody>
                    <a:bodyPr/>
                    <a:lstStyle/>
                    <a:p>
                      <a:pPr algn="ctr" fontAlgn="ctr"/>
                      <a:r>
                        <a:rPr lang="ru-RU" sz="1000" b="0" i="0" u="none" strike="noStrike" dirty="0" smtClean="0">
                          <a:solidFill>
                            <a:srgbClr val="000000"/>
                          </a:solidFill>
                          <a:effectLst/>
                          <a:latin typeface="Times New Roman" panose="02020603050405020304" pitchFamily="18" charset="0"/>
                        </a:rPr>
                        <a:t>28,42</a:t>
                      </a:r>
                      <a:endParaRPr lang="ru-RU" sz="1000" b="0"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352025964"/>
                  </a:ext>
                </a:extLst>
              </a:tr>
              <a:tr h="172880">
                <a:tc>
                  <a:txBody>
                    <a:bodyPr/>
                    <a:lstStyle/>
                    <a:p>
                      <a:endParaRPr lang="ru-RU" sz="900"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Строительство пожарного депо на 2 выезда в г. Елизово (1 очередь) (в том числе технологическое присоединение)</a:t>
                      </a:r>
                    </a:p>
                  </a:txBody>
                  <a:tcPr marL="9525" marR="9525" marT="9525" marB="0" anchor="ctr"/>
                </a:tc>
                <a:tc>
                  <a:txBody>
                    <a:bodyPr/>
                    <a:lstStyle/>
                    <a:p>
                      <a:pPr algn="ctr" fontAlgn="ctr"/>
                      <a:r>
                        <a:rPr lang="ru-RU" sz="900" b="0" i="0" u="none" strike="noStrike" dirty="0" smtClean="0">
                          <a:solidFill>
                            <a:srgbClr val="000000"/>
                          </a:solidFill>
                          <a:effectLst/>
                          <a:latin typeface="Times New Roman" panose="02020603050405020304" pitchFamily="18" charset="0"/>
                        </a:rPr>
                        <a:t>28,42</a:t>
                      </a:r>
                      <a:endParaRPr lang="ru-RU" sz="900" b="0"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4119189354"/>
                  </a:ext>
                </a:extLst>
              </a:tr>
              <a:tr h="199256">
                <a:tc>
                  <a:txBody>
                    <a:bodyPr/>
                    <a:lstStyle/>
                    <a:p>
                      <a:pPr algn="ctr"/>
                      <a:r>
                        <a:rPr lang="ru-RU" sz="900" b="1" dirty="0" smtClean="0"/>
                        <a:t>12</a:t>
                      </a:r>
                      <a:endParaRPr lang="ru-RU" sz="900" b="1" dirty="0"/>
                    </a:p>
                  </a:txBody>
                  <a:tcPr/>
                </a:tc>
                <a:tc>
                  <a:txBody>
                    <a:bodyPr/>
                    <a:lstStyle/>
                    <a:p>
                      <a:pPr algn="l" fontAlgn="ctr"/>
                      <a:r>
                        <a:rPr lang="ru-RU" sz="1000" b="1" i="0" u="none" strike="noStrike" dirty="0">
                          <a:solidFill>
                            <a:srgbClr val="000000"/>
                          </a:solidFill>
                          <a:effectLst/>
                          <a:latin typeface="Times New Roman" panose="02020603050405020304" pitchFamily="18" charset="0"/>
                        </a:rPr>
                        <a:t>Государственная программа Камчатского края "Развитие внутреннего и въездного туризма в Камчатском крае"</a:t>
                      </a:r>
                    </a:p>
                  </a:txBody>
                  <a:tcPr marL="9525" marR="9525" marT="9525" marB="0" anchor="ctr"/>
                </a:tc>
                <a:tc>
                  <a:txBody>
                    <a:bodyPr/>
                    <a:lstStyle/>
                    <a:p>
                      <a:pPr algn="ctr" fontAlgn="ctr"/>
                      <a:r>
                        <a:rPr lang="ru-RU" sz="1000" b="1" i="0" u="none" strike="noStrike" dirty="0" smtClean="0">
                          <a:solidFill>
                            <a:srgbClr val="000000"/>
                          </a:solidFill>
                          <a:effectLst/>
                          <a:latin typeface="Times New Roman" panose="02020603050405020304" pitchFamily="18" charset="0"/>
                        </a:rPr>
                        <a:t>40,54</a:t>
                      </a:r>
                      <a:endParaRPr lang="ru-RU" sz="1000" b="1"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2472776172"/>
                  </a:ext>
                </a:extLst>
              </a:tr>
              <a:tr h="155295">
                <a:tc>
                  <a:txBody>
                    <a:bodyPr/>
                    <a:lstStyle/>
                    <a:p>
                      <a:endParaRPr lang="ru-RU" sz="900" dirty="0"/>
                    </a:p>
                  </a:txBody>
                  <a:tcPr/>
                </a:tc>
                <a:tc>
                  <a:txBody>
                    <a:bodyPr/>
                    <a:lstStyle/>
                    <a:p>
                      <a:pPr algn="l" fontAlgn="ctr"/>
                      <a:r>
                        <a:rPr lang="ru-RU" sz="1000" b="0" i="0" u="none" strike="noStrike" dirty="0">
                          <a:solidFill>
                            <a:srgbClr val="000000"/>
                          </a:solidFill>
                          <a:effectLst/>
                          <a:latin typeface="Times New Roman" panose="02020603050405020304" pitchFamily="18" charset="0"/>
                        </a:rPr>
                        <a:t>Подпрограмма "Создание и развитие туристской инфраструктуры в Камчатском крае"</a:t>
                      </a:r>
                    </a:p>
                  </a:txBody>
                  <a:tcPr marL="9525" marR="9525" marT="9525" marB="0" anchor="ctr"/>
                </a:tc>
                <a:tc>
                  <a:txBody>
                    <a:bodyPr/>
                    <a:lstStyle/>
                    <a:p>
                      <a:pPr algn="ctr" fontAlgn="ctr"/>
                      <a:r>
                        <a:rPr lang="ru-RU" sz="1000" b="0" i="0" u="none" strike="noStrike" dirty="0" smtClean="0">
                          <a:solidFill>
                            <a:srgbClr val="000000"/>
                          </a:solidFill>
                          <a:effectLst/>
                          <a:latin typeface="Times New Roman" panose="02020603050405020304" pitchFamily="18" charset="0"/>
                        </a:rPr>
                        <a:t>40,54</a:t>
                      </a:r>
                      <a:endParaRPr lang="ru-RU" sz="1000" b="0"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1174311630"/>
                  </a:ext>
                </a:extLst>
              </a:tr>
              <a:tr h="230323">
                <a:tc>
                  <a:txBody>
                    <a:bodyPr/>
                    <a:lstStyle/>
                    <a:p>
                      <a:pPr algn="ctr"/>
                      <a:endParaRPr lang="ru-RU" sz="900" b="1"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Реконструкция здания, расположенного по адресу: Камчатский край, Тигильский район, пгт. Палана, ул. Поротова д. 24</a:t>
                      </a:r>
                    </a:p>
                  </a:txBody>
                  <a:tcPr marL="9525" marR="9525" marT="9525" marB="0" anchor="ctr"/>
                </a:tc>
                <a:tc>
                  <a:txBody>
                    <a:bodyPr/>
                    <a:lstStyle/>
                    <a:p>
                      <a:pPr algn="ctr" fontAlgn="ctr"/>
                      <a:r>
                        <a:rPr lang="ru-RU" sz="900" b="0" i="0" u="none" strike="noStrike" dirty="0" smtClean="0">
                          <a:solidFill>
                            <a:srgbClr val="000000"/>
                          </a:solidFill>
                          <a:effectLst/>
                          <a:latin typeface="Times New Roman" panose="02020603050405020304" pitchFamily="18" charset="0"/>
                        </a:rPr>
                        <a:t>40,54</a:t>
                      </a:r>
                      <a:endParaRPr lang="ru-RU" sz="900" b="0"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859285742"/>
                  </a:ext>
                </a:extLst>
              </a:tr>
              <a:tr h="147746">
                <a:tc>
                  <a:txBody>
                    <a:bodyPr/>
                    <a:lstStyle/>
                    <a:p>
                      <a:pPr algn="ctr"/>
                      <a:r>
                        <a:rPr lang="ru-RU" sz="900" b="1" dirty="0" smtClean="0"/>
                        <a:t>13</a:t>
                      </a:r>
                      <a:endParaRPr lang="ru-RU" sz="900" b="1" dirty="0"/>
                    </a:p>
                  </a:txBody>
                  <a:tcPr/>
                </a:tc>
                <a:tc>
                  <a:txBody>
                    <a:bodyPr/>
                    <a:lstStyle/>
                    <a:p>
                      <a:pPr algn="l" fontAlgn="ctr"/>
                      <a:r>
                        <a:rPr lang="ru-RU" sz="1000" b="1" i="0" u="none" strike="noStrike" dirty="0">
                          <a:solidFill>
                            <a:srgbClr val="000000"/>
                          </a:solidFill>
                          <a:effectLst/>
                          <a:latin typeface="Times New Roman" panose="02020603050405020304" pitchFamily="18" charset="0"/>
                        </a:rPr>
                        <a:t>Государственная программа Камчатского края "Социальное и экономическое развитие территории с особым статусом "Корякский округ"</a:t>
                      </a:r>
                    </a:p>
                  </a:txBody>
                  <a:tcPr marL="9525" marR="9525" marT="9525" marB="0" anchor="ctr"/>
                </a:tc>
                <a:tc>
                  <a:txBody>
                    <a:bodyPr/>
                    <a:lstStyle/>
                    <a:p>
                      <a:pPr algn="ctr" fontAlgn="ctr"/>
                      <a:r>
                        <a:rPr lang="ru-RU" sz="1000" b="1" i="0" u="none" strike="noStrike" dirty="0" smtClean="0">
                          <a:solidFill>
                            <a:srgbClr val="000000"/>
                          </a:solidFill>
                          <a:effectLst/>
                          <a:latin typeface="Times New Roman" panose="02020603050405020304" pitchFamily="18" charset="0"/>
                        </a:rPr>
                        <a:t>70,00</a:t>
                      </a:r>
                      <a:endParaRPr lang="ru-RU" sz="1000" b="1"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625849323"/>
                  </a:ext>
                </a:extLst>
              </a:tr>
              <a:tr h="0">
                <a:tc>
                  <a:txBody>
                    <a:bodyPr/>
                    <a:lstStyle/>
                    <a:p>
                      <a:r>
                        <a:rPr lang="ru-RU" sz="900" dirty="0" smtClean="0"/>
                        <a:t>13.1</a:t>
                      </a:r>
                      <a:endParaRPr lang="ru-RU" sz="900" dirty="0"/>
                    </a:p>
                  </a:txBody>
                  <a:tcPr/>
                </a:tc>
                <a:tc>
                  <a:txBody>
                    <a:bodyPr/>
                    <a:lstStyle/>
                    <a:p>
                      <a:pPr algn="l" fontAlgn="ctr"/>
                      <a:r>
                        <a:rPr lang="ru-RU" sz="1000" b="0" i="0" u="none" strike="noStrike" dirty="0">
                          <a:solidFill>
                            <a:srgbClr val="000000"/>
                          </a:solidFill>
                          <a:effectLst/>
                          <a:latin typeface="Times New Roman" panose="02020603050405020304" pitchFamily="18" charset="0"/>
                        </a:rPr>
                        <a:t>Подпрограмма "Обеспечение доступным и комфортным жильем и коммунальными услугами населения Корякского округа"</a:t>
                      </a:r>
                    </a:p>
                  </a:txBody>
                  <a:tcPr marL="9525" marR="9525" marT="9525" marB="0" anchor="ctr"/>
                </a:tc>
                <a:tc>
                  <a:txBody>
                    <a:bodyPr/>
                    <a:lstStyle/>
                    <a:p>
                      <a:pPr algn="ctr" fontAlgn="ctr"/>
                      <a:r>
                        <a:rPr lang="ru-RU" sz="1000" b="0" i="0" u="none" strike="noStrike" dirty="0" smtClean="0">
                          <a:solidFill>
                            <a:srgbClr val="000000"/>
                          </a:solidFill>
                          <a:effectLst/>
                          <a:latin typeface="Times New Roman" panose="02020603050405020304" pitchFamily="18" charset="0"/>
                        </a:rPr>
                        <a:t>70,00</a:t>
                      </a:r>
                      <a:endParaRPr lang="ru-RU" sz="1000" b="0"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2642257521"/>
                  </a:ext>
                </a:extLst>
              </a:tr>
              <a:tr h="138954">
                <a:tc>
                  <a:txBody>
                    <a:bodyPr/>
                    <a:lstStyle/>
                    <a:p>
                      <a:endParaRPr lang="ru-RU" sz="900"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Обеспечение  жильем эконом-класса специалистов социальной сферы, а также граждан стоящих в очереди на улучшении жилищных условий</a:t>
                      </a:r>
                    </a:p>
                  </a:txBody>
                  <a:tcPr marL="9525" marR="9525" marT="9525" marB="0" anchor="ctr"/>
                </a:tc>
                <a:tc>
                  <a:txBody>
                    <a:bodyPr/>
                    <a:lstStyle/>
                    <a:p>
                      <a:pPr algn="ctr" fontAlgn="ctr"/>
                      <a:r>
                        <a:rPr lang="ru-RU" sz="900" b="0" i="0" u="none" strike="noStrike" dirty="0" smtClean="0">
                          <a:solidFill>
                            <a:srgbClr val="000000"/>
                          </a:solidFill>
                          <a:effectLst/>
                          <a:latin typeface="Times New Roman" panose="02020603050405020304" pitchFamily="18" charset="0"/>
                        </a:rPr>
                        <a:t>70,00</a:t>
                      </a:r>
                      <a:endParaRPr lang="ru-RU" sz="900" b="0"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2562832542"/>
                  </a:ext>
                </a:extLst>
              </a:tr>
              <a:tr h="200500">
                <a:tc gridSpan="2">
                  <a:txBody>
                    <a:bodyPr/>
                    <a:lstStyle/>
                    <a:p>
                      <a:r>
                        <a:rPr lang="ru-RU" sz="1200" b="1" dirty="0" smtClean="0"/>
                        <a:t>Всего:</a:t>
                      </a:r>
                      <a:endParaRPr lang="ru-RU" sz="1200" b="1" dirty="0"/>
                    </a:p>
                  </a:txBody>
                  <a:tcPr/>
                </a:tc>
                <a:tc hMerge="1">
                  <a:txBody>
                    <a:bodyPr/>
                    <a:lstStyle/>
                    <a:p>
                      <a:pPr algn="l" fontAlgn="ctr"/>
                      <a:endParaRPr lang="ru-RU" sz="9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200" b="1" i="0" u="none" strike="noStrike" dirty="0">
                          <a:solidFill>
                            <a:srgbClr val="000000"/>
                          </a:solidFill>
                          <a:effectLst/>
                          <a:latin typeface="Times New Roman" panose="02020603050405020304" pitchFamily="18" charset="0"/>
                        </a:rPr>
                        <a:t>2 </a:t>
                      </a:r>
                      <a:r>
                        <a:rPr lang="ru-RU" sz="1200" b="1" i="0" u="none" strike="noStrike" dirty="0" smtClean="0">
                          <a:solidFill>
                            <a:srgbClr val="000000"/>
                          </a:solidFill>
                          <a:effectLst/>
                          <a:latin typeface="Times New Roman" panose="02020603050405020304" pitchFamily="18" charset="0"/>
                        </a:rPr>
                        <a:t>318,96</a:t>
                      </a:r>
                      <a:endParaRPr lang="ru-RU" sz="1200" b="1"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1430957705"/>
                  </a:ext>
                </a:extLst>
              </a:tr>
            </a:tbl>
          </a:graphicData>
        </a:graphic>
      </p:graphicFrame>
      <p:sp>
        <p:nvSpPr>
          <p:cNvPr id="4" name="TextBox 3"/>
          <p:cNvSpPr txBox="1"/>
          <p:nvPr/>
        </p:nvSpPr>
        <p:spPr>
          <a:xfrm>
            <a:off x="10612315" y="90097"/>
            <a:ext cx="1239442" cy="338554"/>
          </a:xfrm>
          <a:prstGeom prst="rect">
            <a:avLst/>
          </a:prstGeom>
          <a:noFill/>
        </p:spPr>
        <p:txBody>
          <a:bodyPr wrap="none" rtlCol="0">
            <a:spAutoFit/>
          </a:bodyPr>
          <a:lstStyle/>
          <a:p>
            <a:r>
              <a:rPr lang="ru-RU" sz="1600" b="1" i="1" dirty="0" smtClean="0">
                <a:solidFill>
                  <a:schemeClr val="tx2">
                    <a:lumMod val="75000"/>
                  </a:schemeClr>
                </a:solidFill>
                <a:effectLst>
                  <a:outerShdw blurRad="38100" dist="38100" dir="2700000" algn="tl">
                    <a:srgbClr val="000000">
                      <a:alpha val="43137"/>
                    </a:srgbClr>
                  </a:outerShdw>
                </a:effectLst>
              </a:rPr>
              <a:t>32 СЛАЙД </a:t>
            </a:r>
            <a:endParaRPr lang="ru-RU" sz="1600" b="1" i="1" dirty="0">
              <a:solidFill>
                <a:schemeClr val="tx2">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5206727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7439" y="90097"/>
            <a:ext cx="10972800" cy="879231"/>
          </a:xfrm>
        </p:spPr>
        <p:txBody>
          <a:bodyPr/>
          <a:lstStyle/>
          <a:p>
            <a:pPr>
              <a:lnSpc>
                <a:spcPct val="100000"/>
              </a:lnSpc>
            </a:pPr>
            <a:r>
              <a:rPr lang="ru-RU" sz="2600" b="1" dirty="0"/>
              <a:t>Распределение бюджетных ассигнований дорожного фонда Камчатского края </a:t>
            </a:r>
            <a:r>
              <a:rPr lang="ru-RU" sz="2600" b="1" dirty="0" smtClean="0"/>
              <a:t>на 2017 год</a:t>
            </a:r>
            <a:endParaRPr lang="ru-RU" sz="2600" b="1" dirty="0"/>
          </a:p>
        </p:txBody>
      </p:sp>
      <p:graphicFrame>
        <p:nvGraphicFramePr>
          <p:cNvPr id="5" name="Объект 4"/>
          <p:cNvGraphicFramePr>
            <a:graphicFrameLocks noGrp="1"/>
          </p:cNvGraphicFramePr>
          <p:nvPr>
            <p:ph idx="1"/>
            <p:extLst>
              <p:ext uri="{D42A27DB-BD31-4B8C-83A1-F6EECF244321}">
                <p14:modId xmlns:p14="http://schemas.microsoft.com/office/powerpoint/2010/main" val="3058590286"/>
              </p:ext>
            </p:extLst>
          </p:nvPr>
        </p:nvGraphicFramePr>
        <p:xfrm>
          <a:off x="629856" y="1035813"/>
          <a:ext cx="10972800" cy="5774125"/>
        </p:xfrm>
        <a:graphic>
          <a:graphicData uri="http://schemas.openxmlformats.org/drawingml/2006/table">
            <a:tbl>
              <a:tblPr firstRow="1" bandRow="1">
                <a:tableStyleId>{5C22544A-7EE6-4342-B048-85BDC9FD1C3A}</a:tableStyleId>
              </a:tblPr>
              <a:tblGrid>
                <a:gridCol w="357554">
                  <a:extLst>
                    <a:ext uri="{9D8B030D-6E8A-4147-A177-3AD203B41FA5}">
                      <a16:colId xmlns:a16="http://schemas.microsoft.com/office/drawing/2014/main" val="3334256192"/>
                    </a:ext>
                  </a:extLst>
                </a:gridCol>
                <a:gridCol w="6893169">
                  <a:extLst>
                    <a:ext uri="{9D8B030D-6E8A-4147-A177-3AD203B41FA5}">
                      <a16:colId xmlns:a16="http://schemas.microsoft.com/office/drawing/2014/main" val="3572588798"/>
                    </a:ext>
                  </a:extLst>
                </a:gridCol>
                <a:gridCol w="1872762">
                  <a:extLst>
                    <a:ext uri="{9D8B030D-6E8A-4147-A177-3AD203B41FA5}">
                      <a16:colId xmlns:a16="http://schemas.microsoft.com/office/drawing/2014/main" val="455734138"/>
                    </a:ext>
                  </a:extLst>
                </a:gridCol>
                <a:gridCol w="1849315">
                  <a:extLst>
                    <a:ext uri="{9D8B030D-6E8A-4147-A177-3AD203B41FA5}">
                      <a16:colId xmlns:a16="http://schemas.microsoft.com/office/drawing/2014/main" val="3153556295"/>
                    </a:ext>
                  </a:extLst>
                </a:gridCol>
              </a:tblGrid>
              <a:tr h="276957">
                <a:tc>
                  <a:txBody>
                    <a:bodyPr/>
                    <a:lstStyle/>
                    <a:p>
                      <a:endParaRPr lang="ru-RU" sz="1000" dirty="0"/>
                    </a:p>
                  </a:txBody>
                  <a:tcPr/>
                </a:tc>
                <a:tc>
                  <a:txBody>
                    <a:bodyPr/>
                    <a:lstStyle/>
                    <a:p>
                      <a:pPr algn="ctr"/>
                      <a:r>
                        <a:rPr lang="ru-RU" sz="1000" b="1" dirty="0" smtClean="0"/>
                        <a:t>Наименование</a:t>
                      </a:r>
                      <a:endParaRPr lang="ru-RU" sz="1000" b="1" dirty="0"/>
                    </a:p>
                  </a:txBody>
                  <a:tcPr/>
                </a:tc>
                <a:tc>
                  <a:txBody>
                    <a:bodyPr/>
                    <a:lstStyle/>
                    <a:p>
                      <a:pPr algn="ctr" fontAlgn="ctr"/>
                      <a:r>
                        <a:rPr lang="ru-RU" sz="1000" b="1" i="0" u="none" strike="noStrike" dirty="0">
                          <a:solidFill>
                            <a:schemeClr val="bg1"/>
                          </a:solidFill>
                          <a:effectLst/>
                          <a:latin typeface="Times New Roman" panose="02020603050405020304" pitchFamily="18" charset="0"/>
                        </a:rPr>
                        <a:t>Расходы за счет средств </a:t>
                      </a:r>
                      <a:r>
                        <a:rPr lang="ru-RU" sz="1000" b="1" i="0" u="none" strike="noStrike" dirty="0" smtClean="0">
                          <a:solidFill>
                            <a:schemeClr val="bg1"/>
                          </a:solidFill>
                          <a:effectLst/>
                          <a:latin typeface="Times New Roman" panose="02020603050405020304" pitchFamily="18" charset="0"/>
                        </a:rPr>
                        <a:t>краевого </a:t>
                      </a:r>
                      <a:r>
                        <a:rPr lang="ru-RU" sz="1000" b="1" i="0" u="none" strike="noStrike" dirty="0">
                          <a:solidFill>
                            <a:schemeClr val="bg1"/>
                          </a:solidFill>
                          <a:effectLst/>
                          <a:latin typeface="Times New Roman" panose="02020603050405020304" pitchFamily="18" charset="0"/>
                        </a:rPr>
                        <a:t>бюджета</a:t>
                      </a:r>
                    </a:p>
                  </a:txBody>
                  <a:tcPr marL="9525" marR="9525" marT="9525" marB="0" anchor="ctr"/>
                </a:tc>
                <a:tc>
                  <a:txBody>
                    <a:bodyPr/>
                    <a:lstStyle/>
                    <a:p>
                      <a:pPr algn="ctr" fontAlgn="ctr"/>
                      <a:r>
                        <a:rPr lang="ru-RU" sz="1000" b="1" i="0" u="none" strike="noStrike" dirty="0">
                          <a:solidFill>
                            <a:schemeClr val="bg1"/>
                          </a:solidFill>
                          <a:effectLst/>
                          <a:latin typeface="Times New Roman" panose="02020603050405020304" pitchFamily="18" charset="0"/>
                        </a:rPr>
                        <a:t>Расходы за счет средств </a:t>
                      </a:r>
                      <a:r>
                        <a:rPr lang="ru-RU" sz="1000" b="1" i="0" u="none" strike="noStrike" dirty="0" smtClean="0">
                          <a:solidFill>
                            <a:schemeClr val="bg1"/>
                          </a:solidFill>
                          <a:effectLst/>
                          <a:latin typeface="Times New Roman" panose="02020603050405020304" pitchFamily="18" charset="0"/>
                        </a:rPr>
                        <a:t>федерального </a:t>
                      </a:r>
                      <a:r>
                        <a:rPr lang="ru-RU" sz="1000" b="1" i="0" u="none" strike="noStrike" dirty="0">
                          <a:solidFill>
                            <a:schemeClr val="bg1"/>
                          </a:solidFill>
                          <a:effectLst/>
                          <a:latin typeface="Times New Roman" panose="02020603050405020304" pitchFamily="18" charset="0"/>
                        </a:rPr>
                        <a:t>бюджета</a:t>
                      </a:r>
                    </a:p>
                  </a:txBody>
                  <a:tcPr marL="9525" marR="9525" marT="9525" marB="0" anchor="ctr"/>
                </a:tc>
                <a:extLst>
                  <a:ext uri="{0D108BD9-81ED-4DB2-BD59-A6C34878D82A}">
                    <a16:rowId xmlns:a16="http://schemas.microsoft.com/office/drawing/2014/main" val="4032686739"/>
                  </a:ext>
                </a:extLst>
              </a:tr>
              <a:tr h="413162">
                <a:tc>
                  <a:txBody>
                    <a:bodyPr/>
                    <a:lstStyle/>
                    <a:p>
                      <a:pPr algn="ctr"/>
                      <a:r>
                        <a:rPr lang="ru-RU" sz="900" b="1" dirty="0" smtClean="0"/>
                        <a:t>1</a:t>
                      </a:r>
                      <a:endParaRPr lang="ru-RU" sz="900" b="1" dirty="0"/>
                    </a:p>
                  </a:txBody>
                  <a:tcPr/>
                </a:tc>
                <a:tc>
                  <a:txBody>
                    <a:bodyPr/>
                    <a:lstStyle/>
                    <a:p>
                      <a:pPr algn="l" fontAlgn="ctr"/>
                      <a:r>
                        <a:rPr lang="ru-RU" sz="900" b="1" i="0" u="none" strike="noStrike" dirty="0">
                          <a:solidFill>
                            <a:srgbClr val="000000"/>
                          </a:solidFill>
                          <a:effectLst/>
                          <a:latin typeface="Times New Roman" panose="02020603050405020304" pitchFamily="18" charset="0"/>
                        </a:rPr>
                        <a:t>Государственная программа Камчатского края "Энергоэффективность, развитие энергетики и коммунального хозяйства, обеспечение жителей населенных пунктов Камчатского края коммунальными услугами и услугами по благоустройству территорий"</a:t>
                      </a:r>
                    </a:p>
                  </a:txBody>
                  <a:tcPr marL="9525" marR="9525" marT="9525" marB="0" anchor="ctr"/>
                </a:tc>
                <a:tc>
                  <a:txBody>
                    <a:bodyPr/>
                    <a:lstStyle/>
                    <a:p>
                      <a:pPr algn="ctr" fontAlgn="ctr"/>
                      <a:r>
                        <a:rPr lang="ru-RU" sz="900" b="1" i="0" u="none" strike="noStrike" dirty="0">
                          <a:solidFill>
                            <a:srgbClr val="000000"/>
                          </a:solidFill>
                          <a:effectLst/>
                          <a:latin typeface="Times New Roman" panose="02020603050405020304" pitchFamily="18" charset="0"/>
                        </a:rPr>
                        <a:t>21 </a:t>
                      </a:r>
                      <a:r>
                        <a:rPr lang="ru-RU" sz="900" b="1" i="0" u="none" strike="noStrike" dirty="0" smtClean="0">
                          <a:solidFill>
                            <a:srgbClr val="000000"/>
                          </a:solidFill>
                          <a:effectLst/>
                          <a:latin typeface="Times New Roman" panose="02020603050405020304" pitchFamily="18" charset="0"/>
                        </a:rPr>
                        <a:t>992,15</a:t>
                      </a:r>
                      <a:endParaRPr lang="ru-RU" sz="9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endParaRPr lang="ru-RU" sz="900" dirty="0"/>
                    </a:p>
                  </a:txBody>
                  <a:tcPr/>
                </a:tc>
                <a:extLst>
                  <a:ext uri="{0D108BD9-81ED-4DB2-BD59-A6C34878D82A}">
                    <a16:rowId xmlns:a16="http://schemas.microsoft.com/office/drawing/2014/main" val="3457846572"/>
                  </a:ext>
                </a:extLst>
              </a:tr>
              <a:tr h="203172">
                <a:tc>
                  <a:txBody>
                    <a:bodyPr/>
                    <a:lstStyle/>
                    <a:p>
                      <a:pPr algn="ctr"/>
                      <a:r>
                        <a:rPr lang="ru-RU" sz="900" dirty="0" smtClean="0"/>
                        <a:t>1.1</a:t>
                      </a:r>
                      <a:endParaRPr lang="ru-RU" sz="900"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Подпрограмма "Благоустройство территорий муниципальных образований в Камчатском крае"</a:t>
                      </a:r>
                    </a:p>
                  </a:txBody>
                  <a:tcPr marL="9525" marR="9525" marT="9525" marB="0" anchor="ctr"/>
                </a:tc>
                <a:tc>
                  <a:txBody>
                    <a:bodyPr/>
                    <a:lstStyle/>
                    <a:p>
                      <a:pPr algn="ctr"/>
                      <a:r>
                        <a:rPr lang="ru-RU" sz="900" dirty="0" smtClean="0"/>
                        <a:t>21 992,15</a:t>
                      </a:r>
                      <a:endParaRPr lang="ru-RU" sz="900" dirty="0"/>
                    </a:p>
                  </a:txBody>
                  <a:tcPr anchor="ctr"/>
                </a:tc>
                <a:tc>
                  <a:txBody>
                    <a:bodyPr/>
                    <a:lstStyle/>
                    <a:p>
                      <a:endParaRPr lang="ru-RU" sz="900" dirty="0"/>
                    </a:p>
                  </a:txBody>
                  <a:tcPr/>
                </a:tc>
                <a:extLst>
                  <a:ext uri="{0D108BD9-81ED-4DB2-BD59-A6C34878D82A}">
                    <a16:rowId xmlns:a16="http://schemas.microsoft.com/office/drawing/2014/main" val="2275221086"/>
                  </a:ext>
                </a:extLst>
              </a:tr>
              <a:tr h="308680">
                <a:tc>
                  <a:txBody>
                    <a:bodyPr/>
                    <a:lstStyle/>
                    <a:p>
                      <a:pPr algn="ctr"/>
                      <a:endParaRPr lang="ru-RU" sz="900"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Капитальный ремонт и ремонт автомобильных дорог общего пользования населенных пунктов Камчатского края (в том числе элементов улично-дорожной сети, включая тротуары и парковки), дворовых территорий многоквартирных домов и проездов к ним</a:t>
                      </a:r>
                    </a:p>
                  </a:txBody>
                  <a:tcPr marL="9525" marR="9525" marT="9525" marB="0" anchor="ctr"/>
                </a:tc>
                <a:tc>
                  <a:txBody>
                    <a:bodyPr/>
                    <a:lstStyle/>
                    <a:p>
                      <a:pPr algn="ctr"/>
                      <a:r>
                        <a:rPr lang="ru-RU" sz="900" dirty="0" smtClean="0"/>
                        <a:t>21 992,15</a:t>
                      </a:r>
                      <a:endParaRPr lang="ru-RU" sz="900" dirty="0"/>
                    </a:p>
                  </a:txBody>
                  <a:tcPr anchor="ctr"/>
                </a:tc>
                <a:tc>
                  <a:txBody>
                    <a:bodyPr/>
                    <a:lstStyle/>
                    <a:p>
                      <a:endParaRPr lang="ru-RU" sz="900" dirty="0"/>
                    </a:p>
                  </a:txBody>
                  <a:tcPr anchor="ctr"/>
                </a:tc>
                <a:extLst>
                  <a:ext uri="{0D108BD9-81ED-4DB2-BD59-A6C34878D82A}">
                    <a16:rowId xmlns:a16="http://schemas.microsoft.com/office/drawing/2014/main" val="3353935522"/>
                  </a:ext>
                </a:extLst>
              </a:tr>
              <a:tr h="0">
                <a:tc>
                  <a:txBody>
                    <a:bodyPr/>
                    <a:lstStyle/>
                    <a:p>
                      <a:pPr algn="ctr"/>
                      <a:r>
                        <a:rPr lang="ru-RU" sz="900" b="1" dirty="0" smtClean="0"/>
                        <a:t>2</a:t>
                      </a:r>
                      <a:endParaRPr lang="ru-RU" sz="900" b="1" dirty="0"/>
                    </a:p>
                  </a:txBody>
                  <a:tcPr/>
                </a:tc>
                <a:tc>
                  <a:txBody>
                    <a:bodyPr/>
                    <a:lstStyle/>
                    <a:p>
                      <a:pPr algn="l" fontAlgn="ctr"/>
                      <a:r>
                        <a:rPr lang="ru-RU" sz="900" b="1" i="0" u="none" strike="noStrike" dirty="0">
                          <a:solidFill>
                            <a:srgbClr val="000000"/>
                          </a:solidFill>
                          <a:effectLst/>
                          <a:latin typeface="Times New Roman" panose="02020603050405020304" pitchFamily="18" charset="0"/>
                        </a:rPr>
                        <a:t>Государственная программа Камчатского края "Развитие транспортной системы в Камчатском крае"</a:t>
                      </a:r>
                    </a:p>
                  </a:txBody>
                  <a:tcPr marL="9525" marR="9525" marT="9525" marB="0" anchor="ctr"/>
                </a:tc>
                <a:tc>
                  <a:txBody>
                    <a:bodyPr/>
                    <a:lstStyle/>
                    <a:p>
                      <a:pPr algn="ctr" fontAlgn="ctr"/>
                      <a:r>
                        <a:rPr lang="ru-RU" sz="900" b="1" i="0" u="none" strike="noStrike" dirty="0">
                          <a:solidFill>
                            <a:srgbClr val="000000"/>
                          </a:solidFill>
                          <a:effectLst/>
                          <a:latin typeface="Times New Roman" panose="02020603050405020304" pitchFamily="18" charset="0"/>
                        </a:rPr>
                        <a:t>1 371 </a:t>
                      </a:r>
                      <a:r>
                        <a:rPr lang="ru-RU" sz="900" b="1" i="0" u="none" strike="noStrike" dirty="0" smtClean="0">
                          <a:solidFill>
                            <a:srgbClr val="000000"/>
                          </a:solidFill>
                          <a:effectLst/>
                          <a:latin typeface="Times New Roman" panose="02020603050405020304" pitchFamily="18" charset="0"/>
                        </a:rPr>
                        <a:t>223,64</a:t>
                      </a:r>
                      <a:endParaRPr lang="ru-RU" sz="9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b"/>
                      <a:r>
                        <a:rPr lang="ru-RU" sz="900" b="1" i="0" u="none" strike="noStrike" dirty="0">
                          <a:solidFill>
                            <a:srgbClr val="000000"/>
                          </a:solidFill>
                          <a:effectLst/>
                          <a:latin typeface="Times New Roman" panose="02020603050405020304" pitchFamily="18" charset="0"/>
                        </a:rPr>
                        <a:t>966 </a:t>
                      </a:r>
                      <a:r>
                        <a:rPr lang="ru-RU" sz="900" b="1" i="0" u="none" strike="noStrike" dirty="0" smtClean="0">
                          <a:solidFill>
                            <a:srgbClr val="000000"/>
                          </a:solidFill>
                          <a:effectLst/>
                          <a:latin typeface="Times New Roman" panose="02020603050405020304" pitchFamily="18" charset="0"/>
                        </a:rPr>
                        <a:t>940,70</a:t>
                      </a:r>
                      <a:endParaRPr lang="ru-RU" sz="900" b="1"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3533729402"/>
                  </a:ext>
                </a:extLst>
              </a:tr>
              <a:tr h="193431">
                <a:tc>
                  <a:txBody>
                    <a:bodyPr/>
                    <a:lstStyle/>
                    <a:p>
                      <a:pPr algn="ctr"/>
                      <a:r>
                        <a:rPr lang="ru-RU" sz="900" dirty="0" smtClean="0"/>
                        <a:t>2.1</a:t>
                      </a:r>
                      <a:endParaRPr lang="ru-RU" sz="900"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Подпрограмма "Развитие дорожного хозяйства"</a:t>
                      </a:r>
                    </a:p>
                  </a:txBody>
                  <a:tcPr marL="9525" marR="9525" marT="9525" marB="0" anchor="ctr"/>
                </a:tc>
                <a:tc>
                  <a:txBody>
                    <a:bodyPr/>
                    <a:lstStyle/>
                    <a:p>
                      <a:pPr algn="ctr"/>
                      <a:r>
                        <a:rPr lang="ru-RU" sz="900" dirty="0" smtClean="0"/>
                        <a:t>1 371 223,64</a:t>
                      </a:r>
                      <a:endParaRPr lang="ru-RU" sz="900" dirty="0"/>
                    </a:p>
                  </a:txBody>
                  <a:tcPr anchor="ctr"/>
                </a:tc>
                <a:tc>
                  <a:txBody>
                    <a:bodyPr/>
                    <a:lstStyle/>
                    <a:p>
                      <a:pPr algn="ctr" fontAlgn="b"/>
                      <a:r>
                        <a:rPr lang="ru-RU" sz="900" b="0" i="0" u="none" strike="noStrike" dirty="0">
                          <a:solidFill>
                            <a:srgbClr val="000000"/>
                          </a:solidFill>
                          <a:effectLst/>
                          <a:latin typeface="Times New Roman" panose="02020603050405020304" pitchFamily="18" charset="0"/>
                        </a:rPr>
                        <a:t>966 </a:t>
                      </a:r>
                      <a:r>
                        <a:rPr lang="ru-RU" sz="900" b="0" i="0" u="none" strike="noStrike" dirty="0" smtClean="0">
                          <a:solidFill>
                            <a:srgbClr val="000000"/>
                          </a:solidFill>
                          <a:effectLst/>
                          <a:latin typeface="Times New Roman" panose="02020603050405020304" pitchFamily="18" charset="0"/>
                        </a:rPr>
                        <a:t>940,70</a:t>
                      </a:r>
                      <a:endParaRPr lang="ru-RU" sz="900" b="0"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3878176787"/>
                  </a:ext>
                </a:extLst>
              </a:tr>
              <a:tr h="0">
                <a:tc>
                  <a:txBody>
                    <a:bodyPr/>
                    <a:lstStyle/>
                    <a:p>
                      <a:pPr algn="ctr"/>
                      <a:endParaRPr lang="ru-RU" sz="900"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Капитальный ремонт, ремонт, содержание автомобильных дорог общего пользования регионального и межмуниципального значения</a:t>
                      </a:r>
                    </a:p>
                  </a:txBody>
                  <a:tcPr marL="9525" marR="9525" marT="9525" marB="0" anchor="ctr"/>
                </a:tc>
                <a:tc>
                  <a:txBody>
                    <a:bodyPr/>
                    <a:lstStyle/>
                    <a:p>
                      <a:pPr algn="ctr" fontAlgn="b"/>
                      <a:r>
                        <a:rPr lang="ru-RU" sz="900" b="0" i="0" u="none" strike="noStrike" dirty="0">
                          <a:solidFill>
                            <a:srgbClr val="000000"/>
                          </a:solidFill>
                          <a:effectLst/>
                          <a:latin typeface="Times New Roman" panose="02020603050405020304" pitchFamily="18" charset="0"/>
                        </a:rPr>
                        <a:t>801 </a:t>
                      </a:r>
                      <a:r>
                        <a:rPr lang="ru-RU" sz="900" b="0" i="0" u="none" strike="noStrike" dirty="0" smtClean="0">
                          <a:solidFill>
                            <a:srgbClr val="000000"/>
                          </a:solidFill>
                          <a:effectLst/>
                          <a:latin typeface="Times New Roman" panose="02020603050405020304" pitchFamily="18" charset="0"/>
                        </a:rPr>
                        <a:t>575,65</a:t>
                      </a:r>
                      <a:endParaRPr lang="ru-RU" sz="9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b"/>
                      <a:r>
                        <a:rPr lang="ru-RU" sz="900" b="0" i="0" u="none" strike="noStrike" dirty="0">
                          <a:solidFill>
                            <a:srgbClr val="000000"/>
                          </a:solidFill>
                          <a:effectLst/>
                          <a:latin typeface="Times New Roman" panose="02020603050405020304" pitchFamily="18" charset="0"/>
                        </a:rPr>
                        <a:t>966 </a:t>
                      </a:r>
                      <a:r>
                        <a:rPr lang="ru-RU" sz="900" b="0" i="0" u="none" strike="noStrike" dirty="0" smtClean="0">
                          <a:solidFill>
                            <a:srgbClr val="000000"/>
                          </a:solidFill>
                          <a:effectLst/>
                          <a:latin typeface="Times New Roman" panose="02020603050405020304" pitchFamily="18" charset="0"/>
                        </a:rPr>
                        <a:t>940,70</a:t>
                      </a:r>
                      <a:endParaRPr lang="ru-RU" sz="900" b="0"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4285989702"/>
                  </a:ext>
                </a:extLst>
              </a:tr>
              <a:tr h="158262">
                <a:tc>
                  <a:txBody>
                    <a:bodyPr/>
                    <a:lstStyle/>
                    <a:p>
                      <a:pPr algn="ctr"/>
                      <a:endParaRPr lang="ru-RU" sz="900"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Реконструкция автомобильной дороги Петропавловск-Камчатский - Мильково на участке км 231 - км 249</a:t>
                      </a:r>
                    </a:p>
                  </a:txBody>
                  <a:tcPr marL="9525" marR="9525" marT="9525" marB="0" anchor="ctr"/>
                </a:tc>
                <a:tc>
                  <a:txBody>
                    <a:bodyPr/>
                    <a:lstStyle/>
                    <a:p>
                      <a:pPr algn="ctr" fontAlgn="b"/>
                      <a:r>
                        <a:rPr lang="ru-RU" sz="900" b="0" i="0" u="none" strike="noStrike" dirty="0">
                          <a:solidFill>
                            <a:srgbClr val="000000"/>
                          </a:solidFill>
                          <a:effectLst/>
                          <a:latin typeface="Times New Roman" panose="02020603050405020304" pitchFamily="18" charset="0"/>
                        </a:rPr>
                        <a:t>91 </a:t>
                      </a:r>
                      <a:r>
                        <a:rPr lang="ru-RU" sz="900" b="0" i="0" u="none" strike="noStrike" dirty="0" smtClean="0">
                          <a:solidFill>
                            <a:srgbClr val="000000"/>
                          </a:solidFill>
                          <a:effectLst/>
                          <a:latin typeface="Times New Roman" panose="02020603050405020304" pitchFamily="18" charset="0"/>
                        </a:rPr>
                        <a:t>896,10</a:t>
                      </a:r>
                      <a:endParaRPr lang="ru-RU" sz="9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endParaRPr lang="ru-RU" sz="900" dirty="0"/>
                    </a:p>
                  </a:txBody>
                  <a:tcPr/>
                </a:tc>
                <a:extLst>
                  <a:ext uri="{0D108BD9-81ED-4DB2-BD59-A6C34878D82A}">
                    <a16:rowId xmlns:a16="http://schemas.microsoft.com/office/drawing/2014/main" val="2974517096"/>
                  </a:ext>
                </a:extLst>
              </a:tr>
              <a:tr h="0">
                <a:tc>
                  <a:txBody>
                    <a:bodyPr/>
                    <a:lstStyle/>
                    <a:p>
                      <a:pPr algn="ctr"/>
                      <a:endParaRPr lang="ru-RU" sz="900"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Реконструкция автомобильной дороги Петропавловск-Камчатский - Мильково на участке км 171- км 181</a:t>
                      </a:r>
                    </a:p>
                  </a:txBody>
                  <a:tcPr marL="9525" marR="9525" marT="9525" marB="0" anchor="ctr"/>
                </a:tc>
                <a:tc>
                  <a:txBody>
                    <a:bodyPr/>
                    <a:lstStyle/>
                    <a:p>
                      <a:pPr algn="ctr" fontAlgn="b"/>
                      <a:r>
                        <a:rPr lang="ru-RU" sz="900" b="0" i="0" u="none" strike="noStrike" dirty="0">
                          <a:solidFill>
                            <a:srgbClr val="000000"/>
                          </a:solidFill>
                          <a:effectLst/>
                          <a:latin typeface="Times New Roman" panose="02020603050405020304" pitchFamily="18" charset="0"/>
                        </a:rPr>
                        <a:t>34 </a:t>
                      </a:r>
                      <a:r>
                        <a:rPr lang="ru-RU" sz="900" b="0" i="0" u="none" strike="noStrike" dirty="0" smtClean="0">
                          <a:solidFill>
                            <a:srgbClr val="000000"/>
                          </a:solidFill>
                          <a:effectLst/>
                          <a:latin typeface="Times New Roman" panose="02020603050405020304" pitchFamily="18" charset="0"/>
                        </a:rPr>
                        <a:t>699,91</a:t>
                      </a:r>
                      <a:endParaRPr lang="ru-RU" sz="9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endParaRPr lang="ru-RU" sz="900" dirty="0"/>
                    </a:p>
                  </a:txBody>
                  <a:tcPr/>
                </a:tc>
                <a:extLst>
                  <a:ext uri="{0D108BD9-81ED-4DB2-BD59-A6C34878D82A}">
                    <a16:rowId xmlns:a16="http://schemas.microsoft.com/office/drawing/2014/main" val="3515727768"/>
                  </a:ext>
                </a:extLst>
              </a:tr>
              <a:tr h="0">
                <a:tc>
                  <a:txBody>
                    <a:bodyPr/>
                    <a:lstStyle/>
                    <a:p>
                      <a:pPr algn="ctr"/>
                      <a:endParaRPr lang="ru-RU" sz="900"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Реконструкция автомобильной дороги Петропавловск-Камчатский - Мильково на участке км 208 - км 219</a:t>
                      </a:r>
                    </a:p>
                  </a:txBody>
                  <a:tcPr marL="9525" marR="9525" marT="9525" marB="0" anchor="ctr"/>
                </a:tc>
                <a:tc>
                  <a:txBody>
                    <a:bodyPr/>
                    <a:lstStyle/>
                    <a:p>
                      <a:pPr algn="ctr" fontAlgn="b"/>
                      <a:r>
                        <a:rPr lang="ru-RU" sz="900" b="0" i="0" u="none" strike="noStrike" dirty="0">
                          <a:solidFill>
                            <a:srgbClr val="000000"/>
                          </a:solidFill>
                          <a:effectLst/>
                          <a:latin typeface="Times New Roman" panose="02020603050405020304" pitchFamily="18" charset="0"/>
                        </a:rPr>
                        <a:t>60 </a:t>
                      </a:r>
                      <a:r>
                        <a:rPr lang="ru-RU" sz="900" b="0" i="0" u="none" strike="noStrike" dirty="0" smtClean="0">
                          <a:solidFill>
                            <a:srgbClr val="000000"/>
                          </a:solidFill>
                          <a:effectLst/>
                          <a:latin typeface="Times New Roman" panose="02020603050405020304" pitchFamily="18" charset="0"/>
                        </a:rPr>
                        <a:t>000,00</a:t>
                      </a:r>
                      <a:endParaRPr lang="ru-RU" sz="9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endParaRPr lang="ru-RU" sz="900" dirty="0"/>
                    </a:p>
                  </a:txBody>
                  <a:tcPr/>
                </a:tc>
                <a:extLst>
                  <a:ext uri="{0D108BD9-81ED-4DB2-BD59-A6C34878D82A}">
                    <a16:rowId xmlns:a16="http://schemas.microsoft.com/office/drawing/2014/main" val="2302439755"/>
                  </a:ext>
                </a:extLst>
              </a:tr>
              <a:tr h="0">
                <a:tc>
                  <a:txBody>
                    <a:bodyPr/>
                    <a:lstStyle/>
                    <a:p>
                      <a:pPr algn="ctr"/>
                      <a:endParaRPr lang="ru-RU" sz="900"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Реконструкция автомобильной дороги Петропавловск-Камчатский - Мильково на участке км 220 - км 230</a:t>
                      </a:r>
                    </a:p>
                  </a:txBody>
                  <a:tcPr marL="9525" marR="9525" marT="9525" marB="0" anchor="ctr"/>
                </a:tc>
                <a:tc>
                  <a:txBody>
                    <a:bodyPr/>
                    <a:lstStyle/>
                    <a:p>
                      <a:pPr algn="ctr" fontAlgn="b"/>
                      <a:r>
                        <a:rPr lang="ru-RU" sz="900" b="0" i="0" u="none" strike="noStrike" dirty="0">
                          <a:solidFill>
                            <a:srgbClr val="000000"/>
                          </a:solidFill>
                          <a:effectLst/>
                          <a:latin typeface="Times New Roman" panose="02020603050405020304" pitchFamily="18" charset="0"/>
                        </a:rPr>
                        <a:t>55 </a:t>
                      </a:r>
                      <a:r>
                        <a:rPr lang="ru-RU" sz="900" b="0" i="0" u="none" strike="noStrike" dirty="0" smtClean="0">
                          <a:solidFill>
                            <a:srgbClr val="000000"/>
                          </a:solidFill>
                          <a:effectLst/>
                          <a:latin typeface="Times New Roman" panose="02020603050405020304" pitchFamily="18" charset="0"/>
                        </a:rPr>
                        <a:t>600,00</a:t>
                      </a:r>
                      <a:endParaRPr lang="ru-RU" sz="9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endParaRPr lang="ru-RU" sz="900" dirty="0"/>
                    </a:p>
                  </a:txBody>
                  <a:tcPr/>
                </a:tc>
                <a:extLst>
                  <a:ext uri="{0D108BD9-81ED-4DB2-BD59-A6C34878D82A}">
                    <a16:rowId xmlns:a16="http://schemas.microsoft.com/office/drawing/2014/main" val="2146397128"/>
                  </a:ext>
                </a:extLst>
              </a:tr>
              <a:tr h="140677">
                <a:tc>
                  <a:txBody>
                    <a:bodyPr/>
                    <a:lstStyle/>
                    <a:p>
                      <a:pPr algn="ctr"/>
                      <a:endParaRPr lang="ru-RU" sz="900"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Строительство автозимника продленного действия  Анавгай -  Палана на участке км 17 - км 33</a:t>
                      </a:r>
                    </a:p>
                  </a:txBody>
                  <a:tcPr marL="9525" marR="9525" marT="9525" marB="0" anchor="ctr"/>
                </a:tc>
                <a:tc>
                  <a:txBody>
                    <a:bodyPr/>
                    <a:lstStyle/>
                    <a:p>
                      <a:pPr algn="ctr" fontAlgn="b"/>
                      <a:r>
                        <a:rPr lang="ru-RU" sz="900" b="0" i="0" u="none" strike="noStrike" dirty="0">
                          <a:solidFill>
                            <a:srgbClr val="000000"/>
                          </a:solidFill>
                          <a:effectLst/>
                          <a:latin typeface="Times New Roman" panose="02020603050405020304" pitchFamily="18" charset="0"/>
                        </a:rPr>
                        <a:t>13 </a:t>
                      </a:r>
                      <a:r>
                        <a:rPr lang="ru-RU" sz="900" b="0" i="0" u="none" strike="noStrike" dirty="0" smtClean="0">
                          <a:solidFill>
                            <a:srgbClr val="000000"/>
                          </a:solidFill>
                          <a:effectLst/>
                          <a:latin typeface="Times New Roman" panose="02020603050405020304" pitchFamily="18" charset="0"/>
                        </a:rPr>
                        <a:t>000,00</a:t>
                      </a:r>
                      <a:endParaRPr lang="ru-RU" sz="9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endParaRPr lang="ru-RU" sz="900" dirty="0"/>
                    </a:p>
                  </a:txBody>
                  <a:tcPr/>
                </a:tc>
                <a:extLst>
                  <a:ext uri="{0D108BD9-81ED-4DB2-BD59-A6C34878D82A}">
                    <a16:rowId xmlns:a16="http://schemas.microsoft.com/office/drawing/2014/main" val="622774320"/>
                  </a:ext>
                </a:extLst>
              </a:tr>
              <a:tr h="131885">
                <a:tc>
                  <a:txBody>
                    <a:bodyPr/>
                    <a:lstStyle/>
                    <a:p>
                      <a:pPr algn="ctr"/>
                      <a:endParaRPr lang="ru-RU" sz="900"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Строительство автозимника продленного действия  Анавгай - Палана на участке км 0 - км 16</a:t>
                      </a:r>
                    </a:p>
                  </a:txBody>
                  <a:tcPr marL="9525" marR="9525" marT="9525" marB="0" anchor="ctr"/>
                </a:tc>
                <a:tc>
                  <a:txBody>
                    <a:bodyPr/>
                    <a:lstStyle/>
                    <a:p>
                      <a:pPr algn="ctr" fontAlgn="b"/>
                      <a:r>
                        <a:rPr lang="ru-RU" sz="900" b="0" i="0" u="none" strike="noStrike" dirty="0">
                          <a:solidFill>
                            <a:srgbClr val="000000"/>
                          </a:solidFill>
                          <a:effectLst/>
                          <a:latin typeface="Times New Roman" panose="02020603050405020304" pitchFamily="18" charset="0"/>
                        </a:rPr>
                        <a:t>24 </a:t>
                      </a:r>
                      <a:r>
                        <a:rPr lang="ru-RU" sz="900" b="0" i="0" u="none" strike="noStrike" dirty="0" smtClean="0">
                          <a:solidFill>
                            <a:srgbClr val="000000"/>
                          </a:solidFill>
                          <a:effectLst/>
                          <a:latin typeface="Times New Roman" panose="02020603050405020304" pitchFamily="18" charset="0"/>
                        </a:rPr>
                        <a:t>203,90</a:t>
                      </a:r>
                      <a:endParaRPr lang="ru-RU" sz="9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endParaRPr lang="ru-RU" sz="900" dirty="0"/>
                    </a:p>
                  </a:txBody>
                  <a:tcPr/>
                </a:tc>
                <a:extLst>
                  <a:ext uri="{0D108BD9-81ED-4DB2-BD59-A6C34878D82A}">
                    <a16:rowId xmlns:a16="http://schemas.microsoft.com/office/drawing/2014/main" val="471637965"/>
                  </a:ext>
                </a:extLst>
              </a:tr>
              <a:tr h="175846">
                <a:tc>
                  <a:txBody>
                    <a:bodyPr/>
                    <a:lstStyle/>
                    <a:p>
                      <a:pPr algn="ctr"/>
                      <a:endParaRPr lang="ru-RU" sz="900"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Строительство линии наружного освещения на автомобильной дороге Петропавловск-Камчатский - Мильково на участке км 12 - км 24</a:t>
                      </a:r>
                    </a:p>
                  </a:txBody>
                  <a:tcPr marL="9525" marR="9525" marT="9525" marB="0" anchor="ctr"/>
                </a:tc>
                <a:tc>
                  <a:txBody>
                    <a:bodyPr/>
                    <a:lstStyle/>
                    <a:p>
                      <a:pPr algn="ctr" fontAlgn="b"/>
                      <a:r>
                        <a:rPr lang="ru-RU" sz="900" b="0" i="0" u="none" strike="noStrike" dirty="0">
                          <a:solidFill>
                            <a:srgbClr val="000000"/>
                          </a:solidFill>
                          <a:effectLst/>
                          <a:latin typeface="Times New Roman" panose="02020603050405020304" pitchFamily="18" charset="0"/>
                        </a:rPr>
                        <a:t>36 </a:t>
                      </a:r>
                      <a:r>
                        <a:rPr lang="ru-RU" sz="900" b="0" i="0" u="none" strike="noStrike" dirty="0" smtClean="0">
                          <a:solidFill>
                            <a:srgbClr val="000000"/>
                          </a:solidFill>
                          <a:effectLst/>
                          <a:latin typeface="Times New Roman" panose="02020603050405020304" pitchFamily="18" charset="0"/>
                        </a:rPr>
                        <a:t>275,68</a:t>
                      </a:r>
                      <a:endParaRPr lang="ru-RU" sz="9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endParaRPr lang="ru-RU" sz="900" dirty="0"/>
                    </a:p>
                  </a:txBody>
                  <a:tcPr/>
                </a:tc>
                <a:extLst>
                  <a:ext uri="{0D108BD9-81ED-4DB2-BD59-A6C34878D82A}">
                    <a16:rowId xmlns:a16="http://schemas.microsoft.com/office/drawing/2014/main" val="917845532"/>
                  </a:ext>
                </a:extLst>
              </a:tr>
              <a:tr h="0">
                <a:tc>
                  <a:txBody>
                    <a:bodyPr/>
                    <a:lstStyle/>
                    <a:p>
                      <a:pPr algn="ctr"/>
                      <a:endParaRPr lang="ru-RU" sz="900"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Реконструкция и капитальный ремонт магистральной улицы общегородского и районного значения ул. Вулканная- ул. Чубарова (от поста ГИБДД до пересечения с пр. Победы) в г. Петропавловске-Камчатском</a:t>
                      </a:r>
                    </a:p>
                  </a:txBody>
                  <a:tcPr marL="9525" marR="9525" marT="9525" marB="0" anchor="ctr"/>
                </a:tc>
                <a:tc>
                  <a:txBody>
                    <a:bodyPr/>
                    <a:lstStyle/>
                    <a:p>
                      <a:pPr algn="ctr" fontAlgn="b"/>
                      <a:r>
                        <a:rPr lang="ru-RU" sz="900" b="0" i="0" u="none" strike="noStrike" dirty="0">
                          <a:solidFill>
                            <a:srgbClr val="000000"/>
                          </a:solidFill>
                          <a:effectLst/>
                          <a:latin typeface="Times New Roman" panose="02020603050405020304" pitchFamily="18" charset="0"/>
                        </a:rPr>
                        <a:t>16 </a:t>
                      </a:r>
                      <a:r>
                        <a:rPr lang="ru-RU" sz="900" b="0" i="0" u="none" strike="noStrike" dirty="0" smtClean="0">
                          <a:solidFill>
                            <a:srgbClr val="000000"/>
                          </a:solidFill>
                          <a:effectLst/>
                          <a:latin typeface="Times New Roman" panose="02020603050405020304" pitchFamily="18" charset="0"/>
                        </a:rPr>
                        <a:t>502,40</a:t>
                      </a:r>
                      <a:endParaRPr lang="ru-RU" sz="9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endParaRPr lang="ru-RU" sz="900" dirty="0"/>
                    </a:p>
                  </a:txBody>
                  <a:tcPr/>
                </a:tc>
                <a:extLst>
                  <a:ext uri="{0D108BD9-81ED-4DB2-BD59-A6C34878D82A}">
                    <a16:rowId xmlns:a16="http://schemas.microsoft.com/office/drawing/2014/main" val="1839555877"/>
                  </a:ext>
                </a:extLst>
              </a:tr>
              <a:tr h="0">
                <a:tc>
                  <a:txBody>
                    <a:bodyPr/>
                    <a:lstStyle/>
                    <a:p>
                      <a:pPr algn="ctr"/>
                      <a:endParaRPr lang="ru-RU" sz="900"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Строительство автомобильной дороги "Подъезд к агропарку" площадка № 3 "Зеленовские озерки" (в том числе разработка проектной документации, прохождение государственной экспертизы)</a:t>
                      </a:r>
                    </a:p>
                  </a:txBody>
                  <a:tcPr marL="9525" marR="9525" marT="9525" marB="0" anchor="ctr"/>
                </a:tc>
                <a:tc>
                  <a:txBody>
                    <a:bodyPr/>
                    <a:lstStyle/>
                    <a:p>
                      <a:pPr algn="ctr" fontAlgn="b"/>
                      <a:r>
                        <a:rPr lang="ru-RU" sz="900" b="0" i="0" u="none" strike="noStrike" dirty="0">
                          <a:solidFill>
                            <a:srgbClr val="000000"/>
                          </a:solidFill>
                          <a:effectLst/>
                          <a:latin typeface="Times New Roman" panose="02020603050405020304" pitchFamily="18" charset="0"/>
                        </a:rPr>
                        <a:t>96 </a:t>
                      </a:r>
                      <a:r>
                        <a:rPr lang="ru-RU" sz="900" b="0" i="0" u="none" strike="noStrike" dirty="0" smtClean="0">
                          <a:solidFill>
                            <a:srgbClr val="000000"/>
                          </a:solidFill>
                          <a:effectLst/>
                          <a:latin typeface="Times New Roman" panose="02020603050405020304" pitchFamily="18" charset="0"/>
                        </a:rPr>
                        <a:t>356,47</a:t>
                      </a:r>
                      <a:endParaRPr lang="ru-RU" sz="9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endParaRPr lang="ru-RU" sz="900" dirty="0"/>
                    </a:p>
                  </a:txBody>
                  <a:tcPr/>
                </a:tc>
                <a:extLst>
                  <a:ext uri="{0D108BD9-81ED-4DB2-BD59-A6C34878D82A}">
                    <a16:rowId xmlns:a16="http://schemas.microsoft.com/office/drawing/2014/main" val="3208011483"/>
                  </a:ext>
                </a:extLst>
              </a:tr>
              <a:tr h="0">
                <a:tc>
                  <a:txBody>
                    <a:bodyPr/>
                    <a:lstStyle/>
                    <a:p>
                      <a:pPr algn="ctr"/>
                      <a:endParaRPr lang="ru-RU" sz="900"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Строительство автомобильной дороги "Подъезд к б/о "Зеленовские озерки"  площадка № 3 "Зеленовские озерки"  (в том числе разработка проектной документации, прохождение государственной экспертизы)</a:t>
                      </a:r>
                    </a:p>
                  </a:txBody>
                  <a:tcPr marL="9525" marR="9525" marT="9525" marB="0" anchor="ctr"/>
                </a:tc>
                <a:tc>
                  <a:txBody>
                    <a:bodyPr/>
                    <a:lstStyle/>
                    <a:p>
                      <a:pPr algn="ctr" fontAlgn="b"/>
                      <a:r>
                        <a:rPr lang="ru-RU" sz="900" b="0" i="0" u="none" strike="noStrike" dirty="0">
                          <a:solidFill>
                            <a:srgbClr val="000000"/>
                          </a:solidFill>
                          <a:effectLst/>
                          <a:latin typeface="Times New Roman" panose="02020603050405020304" pitchFamily="18" charset="0"/>
                        </a:rPr>
                        <a:t>120 </a:t>
                      </a:r>
                      <a:r>
                        <a:rPr lang="ru-RU" sz="900" b="0" i="0" u="none" strike="noStrike" dirty="0" smtClean="0">
                          <a:solidFill>
                            <a:srgbClr val="000000"/>
                          </a:solidFill>
                          <a:effectLst/>
                          <a:latin typeface="Times New Roman" panose="02020603050405020304" pitchFamily="18" charset="0"/>
                        </a:rPr>
                        <a:t>945,97</a:t>
                      </a:r>
                      <a:endParaRPr lang="ru-RU" sz="9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endParaRPr lang="ru-RU" sz="900" dirty="0"/>
                    </a:p>
                  </a:txBody>
                  <a:tcPr/>
                </a:tc>
                <a:extLst>
                  <a:ext uri="{0D108BD9-81ED-4DB2-BD59-A6C34878D82A}">
                    <a16:rowId xmlns:a16="http://schemas.microsoft.com/office/drawing/2014/main" val="3584655868"/>
                  </a:ext>
                </a:extLst>
              </a:tr>
              <a:tr h="0">
                <a:tc>
                  <a:txBody>
                    <a:bodyPr/>
                    <a:lstStyle/>
                    <a:p>
                      <a:pPr algn="ctr"/>
                      <a:endParaRPr lang="ru-RU" sz="900"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Строительство линии наружного освещения автомобильной дороги "Подъезд к агропарку" площадка № 3 "Зеленовские озерки" (в том числе разработка проектной документации)</a:t>
                      </a:r>
                    </a:p>
                  </a:txBody>
                  <a:tcPr marL="9525" marR="9525" marT="9525" marB="0" anchor="ctr"/>
                </a:tc>
                <a:tc>
                  <a:txBody>
                    <a:bodyPr/>
                    <a:lstStyle/>
                    <a:p>
                      <a:pPr algn="ctr" fontAlgn="b"/>
                      <a:r>
                        <a:rPr lang="ru-RU" sz="900" b="0" i="0" u="none" strike="noStrike" dirty="0">
                          <a:solidFill>
                            <a:srgbClr val="000000"/>
                          </a:solidFill>
                          <a:effectLst/>
                          <a:latin typeface="Times New Roman" panose="02020603050405020304" pitchFamily="18" charset="0"/>
                        </a:rPr>
                        <a:t>1 </a:t>
                      </a:r>
                      <a:r>
                        <a:rPr lang="ru-RU" sz="900" b="0" i="0" u="none" strike="noStrike" dirty="0" smtClean="0">
                          <a:solidFill>
                            <a:srgbClr val="000000"/>
                          </a:solidFill>
                          <a:effectLst/>
                          <a:latin typeface="Times New Roman" panose="02020603050405020304" pitchFamily="18" charset="0"/>
                        </a:rPr>
                        <a:t>818,18</a:t>
                      </a:r>
                      <a:endParaRPr lang="ru-RU" sz="9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endParaRPr lang="ru-RU" sz="900" dirty="0"/>
                    </a:p>
                  </a:txBody>
                  <a:tcPr/>
                </a:tc>
                <a:extLst>
                  <a:ext uri="{0D108BD9-81ED-4DB2-BD59-A6C34878D82A}">
                    <a16:rowId xmlns:a16="http://schemas.microsoft.com/office/drawing/2014/main" val="4154316185"/>
                  </a:ext>
                </a:extLst>
              </a:tr>
              <a:tr h="0">
                <a:tc>
                  <a:txBody>
                    <a:bodyPr/>
                    <a:lstStyle/>
                    <a:p>
                      <a:pPr algn="ctr"/>
                      <a:endParaRPr lang="ru-RU" sz="900"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Строительство линии наружного освещения автомобильной дороги "Подъезд к б/о "Зеленовские озерки" площадка № 3 "Зеленовские озерки" (в том числе разработка проектной документации)</a:t>
                      </a:r>
                    </a:p>
                  </a:txBody>
                  <a:tcPr marL="9525" marR="9525" marT="9525" marB="0" anchor="ctr"/>
                </a:tc>
                <a:tc>
                  <a:txBody>
                    <a:bodyPr/>
                    <a:lstStyle/>
                    <a:p>
                      <a:pPr algn="ctr" fontAlgn="b"/>
                      <a:r>
                        <a:rPr lang="ru-RU" sz="900" b="0" i="0" u="none" strike="noStrike" dirty="0">
                          <a:solidFill>
                            <a:srgbClr val="000000"/>
                          </a:solidFill>
                          <a:effectLst/>
                          <a:latin typeface="Times New Roman" panose="02020603050405020304" pitchFamily="18" charset="0"/>
                        </a:rPr>
                        <a:t>3 </a:t>
                      </a:r>
                      <a:r>
                        <a:rPr lang="ru-RU" sz="900" b="0" i="0" u="none" strike="noStrike" dirty="0" smtClean="0">
                          <a:solidFill>
                            <a:srgbClr val="000000"/>
                          </a:solidFill>
                          <a:effectLst/>
                          <a:latin typeface="Times New Roman" panose="02020603050405020304" pitchFamily="18" charset="0"/>
                        </a:rPr>
                        <a:t>090,91</a:t>
                      </a:r>
                      <a:endParaRPr lang="ru-RU" sz="9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endParaRPr lang="ru-RU" sz="900" dirty="0"/>
                    </a:p>
                  </a:txBody>
                  <a:tcPr/>
                </a:tc>
                <a:extLst>
                  <a:ext uri="{0D108BD9-81ED-4DB2-BD59-A6C34878D82A}">
                    <a16:rowId xmlns:a16="http://schemas.microsoft.com/office/drawing/2014/main" val="1250607919"/>
                  </a:ext>
                </a:extLst>
              </a:tr>
              <a:tr h="0">
                <a:tc>
                  <a:txBody>
                    <a:bodyPr/>
                    <a:lstStyle/>
                    <a:p>
                      <a:pPr algn="ctr"/>
                      <a:endParaRPr lang="ru-RU" sz="900"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Строительство линии наружного освещения автомобильной дороги "Подъезд к гостинице "Авача" (в том числе разработка проектной документации)</a:t>
                      </a:r>
                    </a:p>
                  </a:txBody>
                  <a:tcPr marL="9525" marR="9525" marT="9525" marB="0" anchor="ctr"/>
                </a:tc>
                <a:tc>
                  <a:txBody>
                    <a:bodyPr/>
                    <a:lstStyle/>
                    <a:p>
                      <a:pPr algn="ctr" fontAlgn="b"/>
                      <a:r>
                        <a:rPr lang="ru-RU" sz="900" b="0" i="0" u="none" strike="noStrike" dirty="0">
                          <a:solidFill>
                            <a:srgbClr val="000000"/>
                          </a:solidFill>
                          <a:effectLst/>
                          <a:latin typeface="Times New Roman" panose="02020603050405020304" pitchFamily="18" charset="0"/>
                        </a:rPr>
                        <a:t>5 </a:t>
                      </a:r>
                      <a:r>
                        <a:rPr lang="ru-RU" sz="900" b="0" i="0" u="none" strike="noStrike" dirty="0" smtClean="0">
                          <a:solidFill>
                            <a:srgbClr val="000000"/>
                          </a:solidFill>
                          <a:effectLst/>
                          <a:latin typeface="Times New Roman" panose="02020603050405020304" pitchFamily="18" charset="0"/>
                        </a:rPr>
                        <a:t>454,55</a:t>
                      </a:r>
                      <a:endParaRPr lang="ru-RU" sz="9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endParaRPr lang="ru-RU" sz="900" dirty="0"/>
                    </a:p>
                  </a:txBody>
                  <a:tcPr/>
                </a:tc>
                <a:extLst>
                  <a:ext uri="{0D108BD9-81ED-4DB2-BD59-A6C34878D82A}">
                    <a16:rowId xmlns:a16="http://schemas.microsoft.com/office/drawing/2014/main" val="3535051238"/>
                  </a:ext>
                </a:extLst>
              </a:tr>
              <a:tr h="0">
                <a:tc>
                  <a:txBody>
                    <a:bodyPr/>
                    <a:lstStyle/>
                    <a:p>
                      <a:pPr algn="ctr"/>
                      <a:endParaRPr lang="ru-RU" sz="900"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Строительство основной дороги туристическо-рекреационного комплекса "Паратунка" (3 км), съездов к участкам (в том числе разработка проектной документации, прохождение государственной экспертизы)</a:t>
                      </a:r>
                    </a:p>
                  </a:txBody>
                  <a:tcPr marL="9525" marR="9525" marT="9525" marB="0" anchor="ctr"/>
                </a:tc>
                <a:tc>
                  <a:txBody>
                    <a:bodyPr/>
                    <a:lstStyle/>
                    <a:p>
                      <a:pPr algn="ctr" fontAlgn="b"/>
                      <a:r>
                        <a:rPr lang="ru-RU" sz="900" b="0" i="0" u="none" strike="noStrike" dirty="0">
                          <a:solidFill>
                            <a:srgbClr val="000000"/>
                          </a:solidFill>
                          <a:effectLst/>
                          <a:latin typeface="Times New Roman" panose="02020603050405020304" pitchFamily="18" charset="0"/>
                        </a:rPr>
                        <a:t>9 </a:t>
                      </a:r>
                      <a:r>
                        <a:rPr lang="ru-RU" sz="900" b="0" i="0" u="none" strike="noStrike" dirty="0" smtClean="0">
                          <a:solidFill>
                            <a:srgbClr val="000000"/>
                          </a:solidFill>
                          <a:effectLst/>
                          <a:latin typeface="Times New Roman" panose="02020603050405020304" pitchFamily="18" charset="0"/>
                        </a:rPr>
                        <a:t>803,92</a:t>
                      </a:r>
                      <a:endParaRPr lang="ru-RU" sz="9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endParaRPr lang="ru-RU" sz="900" dirty="0"/>
                    </a:p>
                  </a:txBody>
                  <a:tcPr/>
                </a:tc>
                <a:extLst>
                  <a:ext uri="{0D108BD9-81ED-4DB2-BD59-A6C34878D82A}">
                    <a16:rowId xmlns:a16="http://schemas.microsoft.com/office/drawing/2014/main" val="2308298905"/>
                  </a:ext>
                </a:extLst>
              </a:tr>
              <a:tr h="0">
                <a:tc>
                  <a:txBody>
                    <a:bodyPr/>
                    <a:lstStyle/>
                    <a:p>
                      <a:pPr algn="ctr"/>
                      <a:endParaRPr lang="ru-RU" sz="900" b="1" dirty="0"/>
                    </a:p>
                  </a:txBody>
                  <a:tcPr/>
                </a:tc>
                <a:tc>
                  <a:txBody>
                    <a:bodyPr/>
                    <a:lstStyle/>
                    <a:p>
                      <a:pPr algn="l" fontAlgn="ctr"/>
                      <a:r>
                        <a:rPr lang="ru-RU" sz="900" b="1" i="0" u="none" strike="noStrike" dirty="0" smtClean="0">
                          <a:solidFill>
                            <a:srgbClr val="000000"/>
                          </a:solidFill>
                          <a:effectLst/>
                          <a:latin typeface="Times New Roman" panose="02020603050405020304" pitchFamily="18" charset="0"/>
                        </a:rPr>
                        <a:t>ВСЕГО</a:t>
                      </a:r>
                      <a:endParaRPr lang="ru-RU" sz="9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1" i="0" u="none" strike="noStrike" dirty="0">
                          <a:solidFill>
                            <a:srgbClr val="000000"/>
                          </a:solidFill>
                          <a:effectLst/>
                          <a:latin typeface="Times New Roman" panose="02020603050405020304" pitchFamily="18" charset="0"/>
                        </a:rPr>
                        <a:t>1 393 </a:t>
                      </a:r>
                      <a:r>
                        <a:rPr lang="ru-RU" sz="1000" b="1" i="0" u="none" strike="noStrike" dirty="0" smtClean="0">
                          <a:solidFill>
                            <a:srgbClr val="000000"/>
                          </a:solidFill>
                          <a:effectLst/>
                          <a:latin typeface="Times New Roman" panose="02020603050405020304" pitchFamily="18" charset="0"/>
                        </a:rPr>
                        <a:t>215,79</a:t>
                      </a:r>
                      <a:endParaRPr lang="ru-RU" sz="10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900" b="1" i="0" u="none" strike="noStrike" dirty="0" smtClean="0">
                          <a:solidFill>
                            <a:srgbClr val="000000"/>
                          </a:solidFill>
                          <a:effectLst/>
                          <a:latin typeface="Times New Roman" panose="02020603050405020304" pitchFamily="18" charset="0"/>
                        </a:rPr>
                        <a:t>966 940,70</a:t>
                      </a:r>
                    </a:p>
                  </a:txBody>
                  <a:tcPr/>
                </a:tc>
                <a:extLst>
                  <a:ext uri="{0D108BD9-81ED-4DB2-BD59-A6C34878D82A}">
                    <a16:rowId xmlns:a16="http://schemas.microsoft.com/office/drawing/2014/main" val="2641240467"/>
                  </a:ext>
                </a:extLst>
              </a:tr>
            </a:tbl>
          </a:graphicData>
        </a:graphic>
      </p:graphicFrame>
      <p:sp>
        <p:nvSpPr>
          <p:cNvPr id="4" name="TextBox 3"/>
          <p:cNvSpPr txBox="1"/>
          <p:nvPr/>
        </p:nvSpPr>
        <p:spPr>
          <a:xfrm>
            <a:off x="10612315" y="90097"/>
            <a:ext cx="1342034" cy="338554"/>
          </a:xfrm>
          <a:prstGeom prst="rect">
            <a:avLst/>
          </a:prstGeom>
          <a:noFill/>
        </p:spPr>
        <p:txBody>
          <a:bodyPr wrap="none" rtlCol="0">
            <a:spAutoFit/>
          </a:bodyPr>
          <a:lstStyle/>
          <a:p>
            <a:r>
              <a:rPr lang="ru-RU" sz="1600" b="1" i="1" dirty="0">
                <a:solidFill>
                  <a:schemeClr val="tx2">
                    <a:lumMod val="75000"/>
                  </a:schemeClr>
                </a:solidFill>
                <a:effectLst>
                  <a:outerShdw blurRad="38100" dist="38100" dir="2700000" algn="tl">
                    <a:srgbClr val="000000">
                      <a:alpha val="43137"/>
                    </a:srgbClr>
                  </a:outerShdw>
                </a:effectLst>
              </a:rPr>
              <a:t>  </a:t>
            </a:r>
            <a:r>
              <a:rPr lang="ru-RU" sz="1600" b="1" i="1" dirty="0" smtClean="0">
                <a:solidFill>
                  <a:schemeClr val="tx2">
                    <a:lumMod val="75000"/>
                  </a:schemeClr>
                </a:solidFill>
                <a:effectLst>
                  <a:outerShdw blurRad="38100" dist="38100" dir="2700000" algn="tl">
                    <a:srgbClr val="000000">
                      <a:alpha val="43137"/>
                    </a:srgbClr>
                  </a:outerShdw>
                </a:effectLst>
              </a:rPr>
              <a:t>33 СЛАЙД </a:t>
            </a:r>
            <a:endParaRPr lang="ru-RU" sz="1600" b="1" i="1" dirty="0">
              <a:solidFill>
                <a:schemeClr val="tx2">
                  <a:lumMod val="75000"/>
                </a:schemeClr>
              </a:solidFill>
              <a:effectLst>
                <a:outerShdw blurRad="38100" dist="38100" dir="2700000" algn="tl">
                  <a:srgbClr val="000000">
                    <a:alpha val="43137"/>
                  </a:srgbClr>
                </a:outerShdw>
              </a:effectLst>
            </a:endParaRPr>
          </a:p>
        </p:txBody>
      </p:sp>
      <p:sp>
        <p:nvSpPr>
          <p:cNvPr id="6" name="TextBox 5"/>
          <p:cNvSpPr txBox="1"/>
          <p:nvPr/>
        </p:nvSpPr>
        <p:spPr>
          <a:xfrm>
            <a:off x="10108010" y="740170"/>
            <a:ext cx="1175322"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400" b="0" i="0" u="none" strike="noStrike" kern="1200" cap="none" spc="0" normalizeH="0" baseline="0" noProof="0" dirty="0" smtClean="0">
                <a:ln>
                  <a:noFill/>
                </a:ln>
                <a:solidFill>
                  <a:prstClr val="black"/>
                </a:solidFill>
                <a:effectLst/>
                <a:uLnTx/>
                <a:uFillTx/>
                <a:latin typeface="Palatino Linotype"/>
                <a:ea typeface="+mn-ea"/>
                <a:cs typeface="+mn-cs"/>
              </a:rPr>
              <a:t>тыс. рублей</a:t>
            </a:r>
            <a:endParaRPr kumimoji="0" lang="ru-RU" sz="1400" b="0" i="0" u="none" strike="noStrike" kern="1200" cap="none" spc="0" normalizeH="0" baseline="0" noProof="0" dirty="0">
              <a:ln>
                <a:noFill/>
              </a:ln>
              <a:solidFill>
                <a:prstClr val="black"/>
              </a:solidFill>
              <a:effectLst/>
              <a:uLnTx/>
              <a:uFillTx/>
              <a:latin typeface="Palatino Linotype"/>
              <a:ea typeface="+mn-ea"/>
              <a:cs typeface="+mn-cs"/>
            </a:endParaRPr>
          </a:p>
        </p:txBody>
      </p:sp>
    </p:spTree>
    <p:extLst>
      <p:ext uri="{BB962C8B-B14F-4D97-AF65-F5344CB8AC3E}">
        <p14:creationId xmlns:p14="http://schemas.microsoft.com/office/powerpoint/2010/main" val="355046933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3400" y="413118"/>
            <a:ext cx="10972800" cy="723900"/>
          </a:xfrm>
        </p:spPr>
        <p:txBody>
          <a:bodyPr/>
          <a:lstStyle/>
          <a:p>
            <a:pPr>
              <a:lnSpc>
                <a:spcPct val="100000"/>
              </a:lnSpc>
            </a:pPr>
            <a:r>
              <a:rPr lang="ru-RU" sz="2400" b="1" dirty="0">
                <a:effectLst>
                  <a:outerShdw blurRad="38100" dist="38100" dir="2700000" algn="tl">
                    <a:srgbClr val="000000">
                      <a:alpha val="43137"/>
                    </a:srgbClr>
                  </a:outerShdw>
                </a:effectLst>
                <a:latin typeface="Palatino Linotype" panose="02040502050505030304" pitchFamily="18" charset="0"/>
                <a:cs typeface="Times New Roman" panose="02020603050405020304" pitchFamily="18" charset="0"/>
              </a:rPr>
              <a:t>Сравнительная характеристика форм межбюджетных трансфертов местным </a:t>
            </a:r>
            <a:r>
              <a:rPr lang="ru-RU" sz="2400" b="1" dirty="0" smtClean="0">
                <a:effectLst>
                  <a:outerShdw blurRad="38100" dist="38100" dir="2700000" algn="tl">
                    <a:srgbClr val="000000">
                      <a:alpha val="43137"/>
                    </a:srgbClr>
                  </a:outerShdw>
                </a:effectLst>
                <a:latin typeface="Palatino Linotype" panose="02040502050505030304" pitchFamily="18" charset="0"/>
                <a:cs typeface="Times New Roman" panose="02020603050405020304" pitchFamily="18" charset="0"/>
              </a:rPr>
              <a:t>бюджетам</a:t>
            </a:r>
            <a:endParaRPr lang="ru-RU" sz="2400" dirty="0">
              <a:effectLst>
                <a:outerShdw blurRad="38100" dist="38100" dir="2700000" algn="tl">
                  <a:srgbClr val="000000">
                    <a:alpha val="43137"/>
                  </a:srgbClr>
                </a:outerShdw>
              </a:effectLst>
              <a:latin typeface="Palatino Linotype" panose="02040502050505030304" pitchFamily="18" charset="0"/>
              <a:cs typeface="Times New Roman" panose="02020603050405020304" pitchFamily="18" charset="0"/>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2386014993"/>
              </p:ext>
            </p:extLst>
          </p:nvPr>
        </p:nvGraphicFramePr>
        <p:xfrm>
          <a:off x="533399" y="1218821"/>
          <a:ext cx="10972801" cy="5352440"/>
        </p:xfrm>
        <a:graphic>
          <a:graphicData uri="http://schemas.openxmlformats.org/drawingml/2006/table">
            <a:tbl>
              <a:tblPr firstRow="1" bandRow="1">
                <a:tableStyleId>{5C22544A-7EE6-4342-B048-85BDC9FD1C3A}</a:tableStyleId>
              </a:tblPr>
              <a:tblGrid>
                <a:gridCol w="1752600">
                  <a:extLst>
                    <a:ext uri="{9D8B030D-6E8A-4147-A177-3AD203B41FA5}">
                      <a16:colId xmlns:a16="http://schemas.microsoft.com/office/drawing/2014/main" val="3944564796"/>
                    </a:ext>
                  </a:extLst>
                </a:gridCol>
                <a:gridCol w="1762125">
                  <a:extLst>
                    <a:ext uri="{9D8B030D-6E8A-4147-A177-3AD203B41FA5}">
                      <a16:colId xmlns:a16="http://schemas.microsoft.com/office/drawing/2014/main" val="1792870201"/>
                    </a:ext>
                  </a:extLst>
                </a:gridCol>
                <a:gridCol w="904875">
                  <a:extLst>
                    <a:ext uri="{9D8B030D-6E8A-4147-A177-3AD203B41FA5}">
                      <a16:colId xmlns:a16="http://schemas.microsoft.com/office/drawing/2014/main" val="4140013482"/>
                    </a:ext>
                  </a:extLst>
                </a:gridCol>
                <a:gridCol w="1495425">
                  <a:extLst>
                    <a:ext uri="{9D8B030D-6E8A-4147-A177-3AD203B41FA5}">
                      <a16:colId xmlns:a16="http://schemas.microsoft.com/office/drawing/2014/main" val="2805904638"/>
                    </a:ext>
                  </a:extLst>
                </a:gridCol>
                <a:gridCol w="1581150">
                  <a:extLst>
                    <a:ext uri="{9D8B030D-6E8A-4147-A177-3AD203B41FA5}">
                      <a16:colId xmlns:a16="http://schemas.microsoft.com/office/drawing/2014/main" val="1294931968"/>
                    </a:ext>
                  </a:extLst>
                </a:gridCol>
                <a:gridCol w="1895475">
                  <a:extLst>
                    <a:ext uri="{9D8B030D-6E8A-4147-A177-3AD203B41FA5}">
                      <a16:colId xmlns:a16="http://schemas.microsoft.com/office/drawing/2014/main" val="521739048"/>
                    </a:ext>
                  </a:extLst>
                </a:gridCol>
                <a:gridCol w="1581151">
                  <a:extLst>
                    <a:ext uri="{9D8B030D-6E8A-4147-A177-3AD203B41FA5}">
                      <a16:colId xmlns:a16="http://schemas.microsoft.com/office/drawing/2014/main" val="864129720"/>
                    </a:ext>
                  </a:extLst>
                </a:gridCol>
              </a:tblGrid>
              <a:tr h="764344">
                <a:tc>
                  <a:txBody>
                    <a:bodyPr/>
                    <a:lstStyle/>
                    <a:p>
                      <a:pPr algn="ctr"/>
                      <a:r>
                        <a:rPr lang="ru-RU" sz="1400" b="1" kern="1200" dirty="0" smtClean="0">
                          <a:solidFill>
                            <a:schemeClr val="lt1"/>
                          </a:solidFill>
                          <a:effectLst/>
                          <a:latin typeface="Times New Roman" panose="02020603050405020304" pitchFamily="18" charset="0"/>
                          <a:ea typeface="+mn-ea"/>
                          <a:cs typeface="Times New Roman" panose="02020603050405020304" pitchFamily="18" charset="0"/>
                        </a:rPr>
                        <a:t>Наименование межбюджетного трансферта</a:t>
                      </a:r>
                      <a:endParaRPr lang="ru-RU" sz="1400" dirty="0">
                        <a:latin typeface="Times New Roman" panose="02020603050405020304" pitchFamily="18" charset="0"/>
                        <a:cs typeface="Times New Roman" panose="02020603050405020304" pitchFamily="18" charset="0"/>
                      </a:endParaRPr>
                    </a:p>
                  </a:txBody>
                  <a:tcPr/>
                </a:tc>
                <a:tc>
                  <a:txBody>
                    <a:bodyPr/>
                    <a:lstStyle/>
                    <a:p>
                      <a:pPr algn="ctr"/>
                      <a:endParaRPr lang="ru-RU" sz="1400" b="1" kern="1200" dirty="0" smtClean="0">
                        <a:solidFill>
                          <a:schemeClr val="lt1"/>
                        </a:solidFill>
                        <a:effectLst/>
                        <a:latin typeface="Times New Roman" panose="02020603050405020304" pitchFamily="18" charset="0"/>
                        <a:ea typeface="+mn-ea"/>
                        <a:cs typeface="Times New Roman" panose="02020603050405020304" pitchFamily="18" charset="0"/>
                      </a:endParaRPr>
                    </a:p>
                    <a:p>
                      <a:pPr algn="ctr"/>
                      <a:r>
                        <a:rPr lang="ru-RU" sz="1400" b="1" kern="1200" dirty="0" smtClean="0">
                          <a:solidFill>
                            <a:schemeClr val="lt1"/>
                          </a:solidFill>
                          <a:effectLst/>
                          <a:latin typeface="Times New Roman" panose="02020603050405020304" pitchFamily="18" charset="0"/>
                          <a:ea typeface="+mn-ea"/>
                          <a:cs typeface="Times New Roman" panose="02020603050405020304" pitchFamily="18" charset="0"/>
                        </a:rPr>
                        <a:t>Функция</a:t>
                      </a:r>
                      <a:endParaRPr lang="ru-RU" sz="1400" dirty="0">
                        <a:latin typeface="Times New Roman" panose="02020603050405020304" pitchFamily="18" charset="0"/>
                        <a:cs typeface="Times New Roman" panose="02020603050405020304" pitchFamily="18" charset="0"/>
                      </a:endParaRPr>
                    </a:p>
                  </a:txBody>
                  <a:tcPr/>
                </a:tc>
                <a:tc>
                  <a:txBody>
                    <a:bodyPr/>
                    <a:lstStyle/>
                    <a:p>
                      <a:pPr algn="ctr"/>
                      <a:endParaRPr lang="ru-RU" sz="1400" b="1" kern="1200" dirty="0" smtClean="0">
                        <a:solidFill>
                          <a:schemeClr val="lt1"/>
                        </a:solidFill>
                        <a:effectLst/>
                        <a:latin typeface="Times New Roman" panose="02020603050405020304" pitchFamily="18" charset="0"/>
                        <a:ea typeface="+mn-ea"/>
                        <a:cs typeface="Times New Roman" panose="02020603050405020304" pitchFamily="18" charset="0"/>
                      </a:endParaRPr>
                    </a:p>
                    <a:p>
                      <a:pPr algn="ctr"/>
                      <a:r>
                        <a:rPr lang="ru-RU" sz="1400" b="1" kern="1200" dirty="0" smtClean="0">
                          <a:solidFill>
                            <a:schemeClr val="lt1"/>
                          </a:solidFill>
                          <a:effectLst/>
                          <a:latin typeface="Times New Roman" panose="02020603050405020304" pitchFamily="18" charset="0"/>
                          <a:ea typeface="+mn-ea"/>
                          <a:cs typeface="Times New Roman" panose="02020603050405020304" pitchFamily="18" charset="0"/>
                        </a:rPr>
                        <a:t>Наличие цели</a:t>
                      </a:r>
                      <a:endParaRPr lang="ru-RU" sz="1400" dirty="0">
                        <a:latin typeface="Times New Roman" panose="02020603050405020304" pitchFamily="18" charset="0"/>
                        <a:cs typeface="Times New Roman" panose="02020603050405020304" pitchFamily="18" charset="0"/>
                      </a:endParaRPr>
                    </a:p>
                  </a:txBody>
                  <a:tcPr/>
                </a:tc>
                <a:tc>
                  <a:txBody>
                    <a:bodyPr/>
                    <a:lstStyle/>
                    <a:p>
                      <a:pPr algn="ctr"/>
                      <a:r>
                        <a:rPr lang="ru-RU" sz="1400" b="1" kern="1200" dirty="0" smtClean="0">
                          <a:solidFill>
                            <a:schemeClr val="lt1"/>
                          </a:solidFill>
                          <a:effectLst/>
                          <a:latin typeface="Times New Roman" panose="02020603050405020304" pitchFamily="18" charset="0"/>
                          <a:ea typeface="+mn-ea"/>
                          <a:cs typeface="Times New Roman" panose="02020603050405020304" pitchFamily="18" charset="0"/>
                        </a:rPr>
                        <a:t>Наличие методики распределения</a:t>
                      </a:r>
                      <a:endParaRPr lang="ru-RU" sz="1400" dirty="0">
                        <a:latin typeface="Times New Roman" panose="02020603050405020304" pitchFamily="18" charset="0"/>
                        <a:cs typeface="Times New Roman" panose="02020603050405020304" pitchFamily="18" charset="0"/>
                      </a:endParaRPr>
                    </a:p>
                  </a:txBody>
                  <a:tcPr/>
                </a:tc>
                <a:tc>
                  <a:txBody>
                    <a:bodyPr/>
                    <a:lstStyle/>
                    <a:p>
                      <a:pPr algn="ctr"/>
                      <a:r>
                        <a:rPr lang="ru-RU" sz="1400" b="1" kern="1200" dirty="0" smtClean="0">
                          <a:solidFill>
                            <a:schemeClr val="lt1"/>
                          </a:solidFill>
                          <a:effectLst/>
                          <a:latin typeface="Times New Roman" panose="02020603050405020304" pitchFamily="18" charset="0"/>
                          <a:ea typeface="+mn-ea"/>
                          <a:cs typeface="Times New Roman" panose="02020603050405020304" pitchFamily="18" charset="0"/>
                        </a:rPr>
                        <a:t>Чем утверждается методика</a:t>
                      </a:r>
                      <a:endParaRPr lang="ru-RU" sz="1400" dirty="0">
                        <a:latin typeface="Times New Roman" panose="02020603050405020304" pitchFamily="18" charset="0"/>
                        <a:cs typeface="Times New Roman" panose="02020603050405020304" pitchFamily="18" charset="0"/>
                      </a:endParaRPr>
                    </a:p>
                  </a:txBody>
                  <a:tcPr/>
                </a:tc>
                <a:tc>
                  <a:txBody>
                    <a:bodyPr/>
                    <a:lstStyle/>
                    <a:p>
                      <a:pPr algn="ctr"/>
                      <a:r>
                        <a:rPr lang="ru-RU" sz="1400" b="1" kern="1200" dirty="0" smtClean="0">
                          <a:solidFill>
                            <a:schemeClr val="lt1"/>
                          </a:solidFill>
                          <a:effectLst/>
                          <a:latin typeface="Times New Roman" panose="02020603050405020304" pitchFamily="18" charset="0"/>
                          <a:ea typeface="+mn-ea"/>
                          <a:cs typeface="Times New Roman" panose="02020603050405020304" pitchFamily="18" charset="0"/>
                        </a:rPr>
                        <a:t>Основной принцип расчета объема трансферта</a:t>
                      </a:r>
                      <a:endParaRPr lang="ru-RU" sz="1400" dirty="0">
                        <a:latin typeface="Times New Roman" panose="02020603050405020304" pitchFamily="18" charset="0"/>
                        <a:cs typeface="Times New Roman" panose="02020603050405020304" pitchFamily="18" charset="0"/>
                      </a:endParaRPr>
                    </a:p>
                  </a:txBody>
                  <a:tcPr/>
                </a:tc>
                <a:tc>
                  <a:txBody>
                    <a:bodyPr/>
                    <a:lstStyle/>
                    <a:p>
                      <a:pPr algn="ctr"/>
                      <a:r>
                        <a:rPr lang="ru-RU" sz="1400" b="1" kern="1200" dirty="0" smtClean="0">
                          <a:solidFill>
                            <a:schemeClr val="lt1"/>
                          </a:solidFill>
                          <a:effectLst/>
                          <a:latin typeface="Times New Roman" panose="02020603050405020304" pitchFamily="18" charset="0"/>
                          <a:ea typeface="+mn-ea"/>
                          <a:cs typeface="Times New Roman" panose="02020603050405020304" pitchFamily="18" charset="0"/>
                        </a:rPr>
                        <a:t>Соблюдение принципа равенства бюджетных прав</a:t>
                      </a:r>
                      <a:endParaRPr lang="ru-RU" sz="1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737001251"/>
                  </a:ext>
                </a:extLst>
              </a:tr>
              <a:tr h="251467">
                <a:tc>
                  <a:txBody>
                    <a:bodyPr/>
                    <a:lstStyle/>
                    <a:p>
                      <a:pPr algn="ctr"/>
                      <a:r>
                        <a:rPr lang="ru-RU" sz="1100" dirty="0" smtClean="0">
                          <a:latin typeface="Times New Roman" panose="02020603050405020304" pitchFamily="18" charset="0"/>
                          <a:cs typeface="Times New Roman" panose="02020603050405020304" pitchFamily="18" charset="0"/>
                        </a:rPr>
                        <a:t>1</a:t>
                      </a:r>
                      <a:endParaRPr lang="ru-RU" sz="1100" dirty="0">
                        <a:latin typeface="Times New Roman" panose="02020603050405020304" pitchFamily="18" charset="0"/>
                        <a:cs typeface="Times New Roman" panose="02020603050405020304" pitchFamily="18" charset="0"/>
                      </a:endParaRPr>
                    </a:p>
                  </a:txBody>
                  <a:tcPr/>
                </a:tc>
                <a:tc>
                  <a:txBody>
                    <a:bodyPr/>
                    <a:lstStyle/>
                    <a:p>
                      <a:pPr algn="ctr"/>
                      <a:r>
                        <a:rPr lang="ru-RU" sz="1100" dirty="0" smtClean="0">
                          <a:latin typeface="Times New Roman" panose="02020603050405020304" pitchFamily="18" charset="0"/>
                          <a:cs typeface="Times New Roman" panose="02020603050405020304" pitchFamily="18" charset="0"/>
                        </a:rPr>
                        <a:t>2</a:t>
                      </a:r>
                      <a:endParaRPr lang="ru-RU" sz="1100" dirty="0">
                        <a:latin typeface="Times New Roman" panose="02020603050405020304" pitchFamily="18" charset="0"/>
                        <a:cs typeface="Times New Roman" panose="02020603050405020304" pitchFamily="18" charset="0"/>
                      </a:endParaRPr>
                    </a:p>
                  </a:txBody>
                  <a:tcPr/>
                </a:tc>
                <a:tc>
                  <a:txBody>
                    <a:bodyPr/>
                    <a:lstStyle/>
                    <a:p>
                      <a:pPr algn="ctr"/>
                      <a:r>
                        <a:rPr lang="ru-RU" sz="1100" dirty="0" smtClean="0">
                          <a:latin typeface="Times New Roman" panose="02020603050405020304" pitchFamily="18" charset="0"/>
                          <a:cs typeface="Times New Roman" panose="02020603050405020304" pitchFamily="18" charset="0"/>
                        </a:rPr>
                        <a:t>3</a:t>
                      </a:r>
                      <a:endParaRPr lang="ru-RU" sz="1100" dirty="0">
                        <a:latin typeface="Times New Roman" panose="02020603050405020304" pitchFamily="18" charset="0"/>
                        <a:cs typeface="Times New Roman" panose="02020603050405020304" pitchFamily="18" charset="0"/>
                      </a:endParaRPr>
                    </a:p>
                  </a:txBody>
                  <a:tcPr/>
                </a:tc>
                <a:tc>
                  <a:txBody>
                    <a:bodyPr/>
                    <a:lstStyle/>
                    <a:p>
                      <a:pPr algn="ctr"/>
                      <a:r>
                        <a:rPr lang="ru-RU" sz="1100" dirty="0" smtClean="0">
                          <a:latin typeface="Times New Roman" panose="02020603050405020304" pitchFamily="18" charset="0"/>
                          <a:cs typeface="Times New Roman" panose="02020603050405020304" pitchFamily="18" charset="0"/>
                        </a:rPr>
                        <a:t>4</a:t>
                      </a:r>
                      <a:endParaRPr lang="ru-RU" sz="1100" dirty="0">
                        <a:latin typeface="Times New Roman" panose="02020603050405020304" pitchFamily="18" charset="0"/>
                        <a:cs typeface="Times New Roman" panose="02020603050405020304" pitchFamily="18" charset="0"/>
                      </a:endParaRPr>
                    </a:p>
                  </a:txBody>
                  <a:tcPr/>
                </a:tc>
                <a:tc>
                  <a:txBody>
                    <a:bodyPr/>
                    <a:lstStyle/>
                    <a:p>
                      <a:pPr algn="ctr"/>
                      <a:r>
                        <a:rPr lang="ru-RU" sz="1100" dirty="0" smtClean="0">
                          <a:latin typeface="Times New Roman" panose="02020603050405020304" pitchFamily="18" charset="0"/>
                          <a:cs typeface="Times New Roman" panose="02020603050405020304" pitchFamily="18" charset="0"/>
                        </a:rPr>
                        <a:t>5</a:t>
                      </a:r>
                      <a:endParaRPr lang="ru-RU" sz="1100" dirty="0">
                        <a:latin typeface="Times New Roman" panose="02020603050405020304" pitchFamily="18" charset="0"/>
                        <a:cs typeface="Times New Roman" panose="02020603050405020304" pitchFamily="18" charset="0"/>
                      </a:endParaRPr>
                    </a:p>
                  </a:txBody>
                  <a:tcPr/>
                </a:tc>
                <a:tc>
                  <a:txBody>
                    <a:bodyPr/>
                    <a:lstStyle/>
                    <a:p>
                      <a:pPr algn="ctr"/>
                      <a:r>
                        <a:rPr lang="ru-RU" sz="1100" dirty="0" smtClean="0">
                          <a:latin typeface="Times New Roman" panose="02020603050405020304" pitchFamily="18" charset="0"/>
                          <a:cs typeface="Times New Roman" panose="02020603050405020304" pitchFamily="18" charset="0"/>
                        </a:rPr>
                        <a:t>6</a:t>
                      </a:r>
                      <a:endParaRPr lang="ru-RU" sz="1100" dirty="0">
                        <a:latin typeface="Times New Roman" panose="02020603050405020304" pitchFamily="18" charset="0"/>
                        <a:cs typeface="Times New Roman" panose="02020603050405020304" pitchFamily="18" charset="0"/>
                      </a:endParaRPr>
                    </a:p>
                  </a:txBody>
                  <a:tcPr/>
                </a:tc>
                <a:tc>
                  <a:txBody>
                    <a:bodyPr/>
                    <a:lstStyle/>
                    <a:p>
                      <a:pPr algn="ctr"/>
                      <a:r>
                        <a:rPr lang="ru-RU" sz="1100" dirty="0" smtClean="0">
                          <a:latin typeface="Times New Roman" panose="02020603050405020304" pitchFamily="18" charset="0"/>
                          <a:cs typeface="Times New Roman" panose="02020603050405020304" pitchFamily="18" charset="0"/>
                        </a:rPr>
                        <a:t>7</a:t>
                      </a:r>
                      <a:endParaRPr lang="ru-RU" sz="11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450284309"/>
                  </a:ext>
                </a:extLst>
              </a:tr>
              <a:tr h="874516">
                <a:tc>
                  <a:txBody>
                    <a:bodyPr/>
                    <a:lstStyle/>
                    <a:p>
                      <a:pPr algn="ctr">
                        <a:lnSpc>
                          <a:spcPct val="115000"/>
                        </a:lnSpc>
                        <a:spcAft>
                          <a:spcPts val="1000"/>
                        </a:spcAft>
                      </a:pPr>
                      <a:r>
                        <a:rPr lang="ru-RU" sz="1100" dirty="0">
                          <a:effectLst/>
                          <a:latin typeface="Times New Roman" panose="02020603050405020304" pitchFamily="18" charset="0"/>
                          <a:ea typeface="Calibri" panose="020F0502020204030204" pitchFamily="34" charset="0"/>
                          <a:cs typeface="Times New Roman" panose="02020603050405020304" pitchFamily="18" charset="0"/>
                        </a:rPr>
                        <a:t>Дотации на выравнивание бюджетной обеспеченности</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ru-RU" sz="1100" dirty="0">
                          <a:effectLst/>
                          <a:latin typeface="Times New Roman" panose="02020603050405020304" pitchFamily="18" charset="0"/>
                          <a:ea typeface="Calibri" panose="020F0502020204030204" pitchFamily="34" charset="0"/>
                          <a:cs typeface="Times New Roman" panose="02020603050405020304" pitchFamily="18" charset="0"/>
                        </a:rPr>
                        <a:t>Выравнивание финансовых возможностей по решению вопросов местного значения</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ru-RU" sz="1100" dirty="0">
                          <a:effectLst/>
                          <a:latin typeface="Times New Roman" panose="02020603050405020304" pitchFamily="18" charset="0"/>
                          <a:ea typeface="Calibri" panose="020F0502020204030204" pitchFamily="34" charset="0"/>
                          <a:cs typeface="Times New Roman" panose="02020603050405020304" pitchFamily="18" charset="0"/>
                        </a:rPr>
                        <a:t>нет</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ru-RU" sz="1100" dirty="0">
                          <a:effectLst/>
                          <a:latin typeface="Times New Roman" panose="02020603050405020304" pitchFamily="18" charset="0"/>
                          <a:ea typeface="Calibri" panose="020F0502020204030204" pitchFamily="34" charset="0"/>
                          <a:cs typeface="Times New Roman" panose="02020603050405020304" pitchFamily="18" charset="0"/>
                        </a:rPr>
                        <a:t>да</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ru-RU" sz="1100" dirty="0">
                          <a:effectLst/>
                          <a:latin typeface="Times New Roman" panose="02020603050405020304" pitchFamily="18" charset="0"/>
                          <a:ea typeface="Calibri" panose="020F0502020204030204" pitchFamily="34" charset="0"/>
                          <a:cs typeface="Times New Roman" panose="02020603050405020304" pitchFamily="18" charset="0"/>
                        </a:rPr>
                        <a:t>Законом</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ru-RU" sz="1100" dirty="0">
                          <a:effectLst/>
                          <a:latin typeface="Times New Roman" panose="02020603050405020304" pitchFamily="18" charset="0"/>
                          <a:ea typeface="Calibri" panose="020F0502020204030204" pitchFamily="34" charset="0"/>
                          <a:cs typeface="Times New Roman" panose="02020603050405020304" pitchFamily="18" charset="0"/>
                        </a:rPr>
                        <a:t>Исходя из численности населения и (или) бюджетной обеспеченности</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ru-RU" sz="1100" dirty="0">
                          <a:effectLst/>
                          <a:latin typeface="Times New Roman" panose="02020603050405020304" pitchFamily="18" charset="0"/>
                          <a:ea typeface="Calibri" panose="020F0502020204030204" pitchFamily="34" charset="0"/>
                          <a:cs typeface="Times New Roman" panose="02020603050405020304" pitchFamily="18" charset="0"/>
                        </a:rPr>
                        <a:t>обязательно</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307651025"/>
                  </a:ext>
                </a:extLst>
              </a:tr>
              <a:tr h="1026341">
                <a:tc>
                  <a:txBody>
                    <a:bodyPr/>
                    <a:lstStyle/>
                    <a:p>
                      <a:pPr algn="ctr">
                        <a:lnSpc>
                          <a:spcPct val="115000"/>
                        </a:lnSpc>
                        <a:spcAft>
                          <a:spcPts val="1000"/>
                        </a:spcAft>
                      </a:pPr>
                      <a:r>
                        <a:rPr lang="ru-RU" sz="1100" dirty="0">
                          <a:effectLst/>
                          <a:latin typeface="Times New Roman" panose="02020603050405020304" pitchFamily="18" charset="0"/>
                          <a:ea typeface="Calibri" panose="020F0502020204030204" pitchFamily="34" charset="0"/>
                          <a:cs typeface="Times New Roman" panose="02020603050405020304" pitchFamily="18" charset="0"/>
                        </a:rPr>
                        <a:t>Субвенции</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ru-RU" sz="1100" dirty="0">
                          <a:effectLst/>
                          <a:latin typeface="Times New Roman" panose="02020603050405020304" pitchFamily="18" charset="0"/>
                          <a:ea typeface="Calibri" panose="020F0502020204030204" pitchFamily="34" charset="0"/>
                          <a:cs typeface="Times New Roman" panose="02020603050405020304" pitchFamily="18" charset="0"/>
                        </a:rPr>
                        <a:t>Финансовое обеспечение делегированных полномочий</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ru-RU" sz="1100" dirty="0">
                          <a:effectLst/>
                          <a:latin typeface="Times New Roman" panose="02020603050405020304" pitchFamily="18" charset="0"/>
                          <a:ea typeface="Calibri" panose="020F0502020204030204" pitchFamily="34" charset="0"/>
                          <a:cs typeface="Times New Roman" panose="02020603050405020304" pitchFamily="18" charset="0"/>
                        </a:rPr>
                        <a:t>есть</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ru-RU" sz="1100" dirty="0">
                          <a:effectLst/>
                          <a:latin typeface="Times New Roman" panose="02020603050405020304" pitchFamily="18" charset="0"/>
                          <a:ea typeface="Calibri" panose="020F0502020204030204" pitchFamily="34" charset="0"/>
                          <a:cs typeface="Times New Roman" panose="02020603050405020304" pitchFamily="18" charset="0"/>
                        </a:rPr>
                        <a:t>да</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ru-RU" sz="1100" dirty="0">
                          <a:effectLst/>
                          <a:latin typeface="Times New Roman" panose="02020603050405020304" pitchFamily="18" charset="0"/>
                          <a:ea typeface="Calibri" panose="020F0502020204030204" pitchFamily="34" charset="0"/>
                          <a:cs typeface="Times New Roman" panose="02020603050405020304" pitchFamily="18" charset="0"/>
                        </a:rPr>
                        <a:t>Законом</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ru-RU" sz="1100" dirty="0">
                          <a:effectLst/>
                          <a:latin typeface="Times New Roman" panose="02020603050405020304" pitchFamily="18" charset="0"/>
                          <a:ea typeface="Calibri" panose="020F0502020204030204" pitchFamily="34" charset="0"/>
                          <a:cs typeface="Times New Roman" panose="02020603050405020304" pitchFamily="18" charset="0"/>
                        </a:rPr>
                        <a:t>Исходя из численности потребителей услуг с учетом нормативов и объективных условий, влияющих на стоимость услуг</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ru-RU" sz="1100" dirty="0">
                          <a:effectLst/>
                          <a:latin typeface="Times New Roman" panose="02020603050405020304" pitchFamily="18" charset="0"/>
                          <a:ea typeface="Calibri" panose="020F0502020204030204" pitchFamily="34" charset="0"/>
                          <a:cs typeface="Times New Roman" panose="02020603050405020304" pitchFamily="18" charset="0"/>
                        </a:rPr>
                        <a:t>обязательно</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4231167423"/>
                  </a:ext>
                </a:extLst>
              </a:tr>
              <a:tr h="878998">
                <a:tc>
                  <a:txBody>
                    <a:bodyPr/>
                    <a:lstStyle/>
                    <a:p>
                      <a:pPr algn="ctr">
                        <a:lnSpc>
                          <a:spcPct val="115000"/>
                        </a:lnSpc>
                        <a:spcAft>
                          <a:spcPts val="1000"/>
                        </a:spcAft>
                      </a:pPr>
                      <a:r>
                        <a:rPr lang="ru-RU" sz="1100" dirty="0">
                          <a:effectLst/>
                          <a:latin typeface="Times New Roman" panose="02020603050405020304" pitchFamily="18" charset="0"/>
                          <a:ea typeface="Calibri" panose="020F0502020204030204" pitchFamily="34" charset="0"/>
                          <a:cs typeface="Times New Roman" panose="02020603050405020304" pitchFamily="18" charset="0"/>
                        </a:rPr>
                        <a:t>Субсидии</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ru-RU" sz="1100" dirty="0">
                          <a:effectLst/>
                          <a:latin typeface="Times New Roman" panose="02020603050405020304" pitchFamily="18" charset="0"/>
                          <a:ea typeface="Calibri" panose="020F0502020204030204" pitchFamily="34" charset="0"/>
                          <a:cs typeface="Times New Roman" panose="02020603050405020304" pitchFamily="18" charset="0"/>
                        </a:rPr>
                        <a:t>Софинансирование приоритетных расходных обязательств</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ru-RU" sz="1100" dirty="0">
                          <a:effectLst/>
                          <a:latin typeface="Times New Roman" panose="02020603050405020304" pitchFamily="18" charset="0"/>
                          <a:ea typeface="Calibri" panose="020F0502020204030204" pitchFamily="34" charset="0"/>
                          <a:cs typeface="Times New Roman" panose="02020603050405020304" pitchFamily="18" charset="0"/>
                        </a:rPr>
                        <a:t>есть</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ru-RU" sz="1100" dirty="0">
                          <a:effectLst/>
                          <a:latin typeface="Times New Roman" panose="02020603050405020304" pitchFamily="18" charset="0"/>
                          <a:ea typeface="Calibri" panose="020F0502020204030204" pitchFamily="34" charset="0"/>
                          <a:cs typeface="Times New Roman" panose="02020603050405020304" pitchFamily="18" charset="0"/>
                        </a:rPr>
                        <a:t>да</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ru-RU" sz="1100" dirty="0">
                          <a:effectLst/>
                          <a:latin typeface="Times New Roman" panose="02020603050405020304" pitchFamily="18" charset="0"/>
                          <a:ea typeface="Calibri" panose="020F0502020204030204" pitchFamily="34" charset="0"/>
                          <a:cs typeface="Times New Roman" panose="02020603050405020304" pitchFamily="18" charset="0"/>
                        </a:rPr>
                        <a:t>постановлением</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ru-RU" sz="1100" dirty="0">
                          <a:effectLst/>
                          <a:latin typeface="Times New Roman" panose="02020603050405020304" pitchFamily="18" charset="0"/>
                          <a:ea typeface="Calibri" panose="020F0502020204030204" pitchFamily="34" charset="0"/>
                          <a:cs typeface="Times New Roman" panose="02020603050405020304" pitchFamily="18" charset="0"/>
                        </a:rPr>
                        <a:t>Исходя из установленной доли софинансирования расчетного объема расходного обязательства</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ru-RU" sz="1100" dirty="0">
                          <a:effectLst/>
                          <a:latin typeface="Times New Roman" panose="02020603050405020304" pitchFamily="18" charset="0"/>
                          <a:ea typeface="Calibri" panose="020F0502020204030204" pitchFamily="34" charset="0"/>
                          <a:cs typeface="Times New Roman" panose="02020603050405020304" pitchFamily="18" charset="0"/>
                        </a:rPr>
                        <a:t>обязательно</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70885589"/>
                  </a:ext>
                </a:extLst>
              </a:tr>
              <a:tr h="1368625">
                <a:tc>
                  <a:txBody>
                    <a:bodyPr/>
                    <a:lstStyle/>
                    <a:p>
                      <a:pPr algn="ctr">
                        <a:lnSpc>
                          <a:spcPct val="115000"/>
                        </a:lnSpc>
                        <a:spcAft>
                          <a:spcPts val="1000"/>
                        </a:spcAft>
                      </a:pPr>
                      <a:r>
                        <a:rPr lang="ru-RU" sz="1100" dirty="0">
                          <a:effectLst/>
                          <a:latin typeface="Times New Roman" panose="02020603050405020304" pitchFamily="18" charset="0"/>
                          <a:ea typeface="Calibri" panose="020F0502020204030204" pitchFamily="34" charset="0"/>
                          <a:cs typeface="Times New Roman" panose="02020603050405020304" pitchFamily="18" charset="0"/>
                        </a:rPr>
                        <a:t>Иные МБТ (в том числе, дотации на поддержку мер по обеспечению сбалансированности бюджетов)</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ru-RU" sz="1100" dirty="0">
                          <a:effectLst/>
                          <a:latin typeface="Times New Roman" panose="02020603050405020304" pitchFamily="18" charset="0"/>
                          <a:ea typeface="Calibri" panose="020F0502020204030204" pitchFamily="34" charset="0"/>
                          <a:cs typeface="Times New Roman" panose="02020603050405020304" pitchFamily="18" charset="0"/>
                        </a:rPr>
                        <a:t>Единовременное выделение средств на решение отдельных вопросов местного значения, обеспечение сбалансированности</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ru-RU" sz="1100" dirty="0">
                          <a:effectLst/>
                          <a:latin typeface="Times New Roman" panose="02020603050405020304" pitchFamily="18" charset="0"/>
                          <a:ea typeface="Calibri" panose="020F0502020204030204" pitchFamily="34" charset="0"/>
                          <a:cs typeface="Times New Roman" panose="02020603050405020304" pitchFamily="18" charset="0"/>
                        </a:rPr>
                        <a:t>Не обязательна</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ru-RU" sz="1100" dirty="0">
                          <a:effectLst/>
                          <a:latin typeface="Times New Roman" panose="02020603050405020304" pitchFamily="18" charset="0"/>
                          <a:ea typeface="Calibri" panose="020F0502020204030204" pitchFamily="34" charset="0"/>
                          <a:cs typeface="Times New Roman" panose="02020603050405020304" pitchFamily="18" charset="0"/>
                        </a:rPr>
                        <a:t>Не требуется</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ru-RU" sz="1100" dirty="0">
                          <a:effectLst/>
                          <a:latin typeface="Times New Roman" panose="02020603050405020304" pitchFamily="18" charset="0"/>
                          <a:ea typeface="Calibri" panose="020F0502020204030204" pitchFamily="34" charset="0"/>
                          <a:cs typeface="Times New Roman" panose="02020603050405020304" pitchFamily="18" charset="0"/>
                        </a:rPr>
                        <a:t>-</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ru-RU" sz="1100" dirty="0">
                          <a:effectLst/>
                          <a:latin typeface="Times New Roman" panose="02020603050405020304" pitchFamily="18" charset="0"/>
                          <a:ea typeface="Calibri" panose="020F0502020204030204" pitchFamily="34" charset="0"/>
                          <a:cs typeface="Times New Roman" panose="02020603050405020304" pitchFamily="18" charset="0"/>
                        </a:rPr>
                        <a:t>На основании заявленной потребности в средствах</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ru-RU" sz="1100" dirty="0">
                          <a:effectLst/>
                          <a:latin typeface="Times New Roman" panose="02020603050405020304" pitchFamily="18" charset="0"/>
                          <a:ea typeface="Calibri" panose="020F0502020204030204" pitchFamily="34" charset="0"/>
                          <a:cs typeface="Times New Roman" panose="02020603050405020304" pitchFamily="18" charset="0"/>
                        </a:rPr>
                        <a:t>Не обязательно</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591292071"/>
                  </a:ext>
                </a:extLst>
              </a:tr>
            </a:tbl>
          </a:graphicData>
        </a:graphic>
      </p:graphicFrame>
      <p:sp>
        <p:nvSpPr>
          <p:cNvPr id="6" name="TextBox 5"/>
          <p:cNvSpPr txBox="1"/>
          <p:nvPr/>
        </p:nvSpPr>
        <p:spPr>
          <a:xfrm>
            <a:off x="10612315" y="90097"/>
            <a:ext cx="1342034" cy="338554"/>
          </a:xfrm>
          <a:prstGeom prst="rect">
            <a:avLst/>
          </a:prstGeom>
          <a:noFill/>
        </p:spPr>
        <p:txBody>
          <a:bodyPr wrap="none" rtlCol="0">
            <a:spAutoFit/>
          </a:bodyPr>
          <a:lstStyle/>
          <a:p>
            <a:r>
              <a:rPr lang="ru-RU" sz="1600" b="1" i="1" dirty="0">
                <a:solidFill>
                  <a:schemeClr val="tx2">
                    <a:lumMod val="75000"/>
                  </a:schemeClr>
                </a:solidFill>
                <a:effectLst>
                  <a:outerShdw blurRad="38100" dist="38100" dir="2700000" algn="tl">
                    <a:srgbClr val="000000">
                      <a:alpha val="43137"/>
                    </a:srgbClr>
                  </a:outerShdw>
                </a:effectLst>
              </a:rPr>
              <a:t>  </a:t>
            </a:r>
            <a:r>
              <a:rPr lang="ru-RU" sz="1600" b="1" i="1" dirty="0" smtClean="0">
                <a:solidFill>
                  <a:schemeClr val="tx2">
                    <a:lumMod val="75000"/>
                  </a:schemeClr>
                </a:solidFill>
                <a:effectLst>
                  <a:outerShdw blurRad="38100" dist="38100" dir="2700000" algn="tl">
                    <a:srgbClr val="000000">
                      <a:alpha val="43137"/>
                    </a:srgbClr>
                  </a:outerShdw>
                </a:effectLst>
              </a:rPr>
              <a:t>34 СЛАЙД </a:t>
            </a:r>
            <a:endParaRPr lang="ru-RU" sz="1600" b="1" i="1" dirty="0">
              <a:solidFill>
                <a:schemeClr val="tx2">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8923624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75134" y="456985"/>
            <a:ext cx="11385731" cy="506083"/>
          </a:xfrm>
        </p:spPr>
        <p:txBody>
          <a:bodyPr/>
          <a:lstStyle/>
          <a:p>
            <a:pPr>
              <a:lnSpc>
                <a:spcPct val="100000"/>
              </a:lnSpc>
            </a:pPr>
            <a:r>
              <a:rPr lang="ru-RU" sz="2000" b="1" dirty="0">
                <a:effectLst>
                  <a:outerShdw blurRad="38100" dist="38100" dir="2700000" algn="tl">
                    <a:srgbClr val="000000">
                      <a:alpha val="43137"/>
                    </a:srgbClr>
                  </a:outerShdw>
                </a:effectLst>
              </a:rPr>
              <a:t>Перечень межбюджетных трансфертов местным бюджетам и НПА, регламентирующие порядок и методику их </a:t>
            </a:r>
            <a:r>
              <a:rPr lang="ru-RU" sz="2000" b="1" dirty="0" smtClean="0">
                <a:effectLst>
                  <a:outerShdw blurRad="38100" dist="38100" dir="2700000" algn="tl">
                    <a:srgbClr val="000000">
                      <a:alpha val="43137"/>
                    </a:srgbClr>
                  </a:outerShdw>
                </a:effectLst>
              </a:rPr>
              <a:t>предоставления</a:t>
            </a:r>
            <a:endParaRPr lang="ru-RU" sz="2000" dirty="0">
              <a:effectLst>
                <a:outerShdw blurRad="38100" dist="38100" dir="2700000" algn="tl">
                  <a:srgbClr val="000000">
                    <a:alpha val="43137"/>
                  </a:srgbClr>
                </a:outerShdw>
              </a:effectLst>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2258616192"/>
              </p:ext>
            </p:extLst>
          </p:nvPr>
        </p:nvGraphicFramePr>
        <p:xfrm>
          <a:off x="275134" y="963068"/>
          <a:ext cx="11385731" cy="5753368"/>
        </p:xfrm>
        <a:graphic>
          <a:graphicData uri="http://schemas.openxmlformats.org/drawingml/2006/table">
            <a:tbl>
              <a:tblPr firstRow="1" bandRow="1">
                <a:tableStyleId>{5C22544A-7EE6-4342-B048-85BDC9FD1C3A}</a:tableStyleId>
              </a:tblPr>
              <a:tblGrid>
                <a:gridCol w="360681">
                  <a:extLst>
                    <a:ext uri="{9D8B030D-6E8A-4147-A177-3AD203B41FA5}">
                      <a16:colId xmlns:a16="http://schemas.microsoft.com/office/drawing/2014/main" val="20000"/>
                    </a:ext>
                  </a:extLst>
                </a:gridCol>
                <a:gridCol w="8408852">
                  <a:extLst>
                    <a:ext uri="{9D8B030D-6E8A-4147-A177-3AD203B41FA5}">
                      <a16:colId xmlns:a16="http://schemas.microsoft.com/office/drawing/2014/main" val="20001"/>
                    </a:ext>
                  </a:extLst>
                </a:gridCol>
                <a:gridCol w="2616198">
                  <a:extLst>
                    <a:ext uri="{9D8B030D-6E8A-4147-A177-3AD203B41FA5}">
                      <a16:colId xmlns:a16="http://schemas.microsoft.com/office/drawing/2014/main" val="20002"/>
                    </a:ext>
                  </a:extLst>
                </a:gridCol>
              </a:tblGrid>
              <a:tr h="0">
                <a:tc>
                  <a:txBody>
                    <a:bodyPr/>
                    <a:lstStyle/>
                    <a:p>
                      <a:pPr algn="ctr">
                        <a:lnSpc>
                          <a:spcPct val="115000"/>
                        </a:lnSpc>
                        <a:spcAft>
                          <a:spcPts val="1000"/>
                        </a:spcAft>
                      </a:pPr>
                      <a:r>
                        <a:rPr lang="ru-RU" sz="900" dirty="0">
                          <a:effectLst/>
                          <a:latin typeface="Times New Roman" panose="02020603050405020304" pitchFamily="18" charset="0"/>
                          <a:ea typeface="Calibri" panose="020F0502020204030204" pitchFamily="34" charset="0"/>
                          <a:cs typeface="Times New Roman" panose="02020603050405020304" pitchFamily="18" charset="0"/>
                        </a:rPr>
                        <a:t>№ п/п</a:t>
                      </a:r>
                      <a:endParaRPr lang="ru-RU"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ru-RU" sz="900" b="1" dirty="0">
                          <a:effectLst/>
                          <a:latin typeface="Times New Roman" panose="02020603050405020304" pitchFamily="18" charset="0"/>
                          <a:ea typeface="Calibri" panose="020F0502020204030204" pitchFamily="34" charset="0"/>
                          <a:cs typeface="Times New Roman" panose="02020603050405020304" pitchFamily="18" charset="0"/>
                        </a:rPr>
                        <a:t>Наименование формы и вида МБТ</a:t>
                      </a:r>
                      <a:endParaRPr lang="ru-RU"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ru-RU" sz="900" b="1" dirty="0" smtClean="0">
                          <a:effectLst/>
                          <a:latin typeface="Times New Roman" panose="02020603050405020304" pitchFamily="18" charset="0"/>
                          <a:ea typeface="Calibri" panose="020F0502020204030204" pitchFamily="34" charset="0"/>
                          <a:cs typeface="Times New Roman" panose="02020603050405020304" pitchFamily="18" charset="0"/>
                        </a:rPr>
                        <a:t>Реквизиты </a:t>
                      </a:r>
                      <a:r>
                        <a:rPr lang="ru-RU" sz="900" b="1" dirty="0">
                          <a:effectLst/>
                          <a:latin typeface="Times New Roman" panose="02020603050405020304" pitchFamily="18" charset="0"/>
                          <a:ea typeface="Calibri" panose="020F0502020204030204" pitchFamily="34" charset="0"/>
                          <a:cs typeface="Times New Roman" panose="02020603050405020304" pitchFamily="18" charset="0"/>
                        </a:rPr>
                        <a:t>НПА</a:t>
                      </a:r>
                      <a:endParaRPr lang="ru-RU"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0"/>
                  </a:ext>
                </a:extLst>
              </a:tr>
              <a:tr h="128098">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900" b="1" dirty="0" smtClean="0"/>
                        <a:t>ДОТАЦИИ</a:t>
                      </a:r>
                    </a:p>
                  </a:txBody>
                  <a:tcPr anchor="ct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sz="900" b="1" dirty="0" smtClean="0"/>
                    </a:p>
                  </a:txBody>
                  <a:tcPr/>
                </a:tc>
                <a:tc hMerge="1">
                  <a:txBody>
                    <a:bodyPr/>
                    <a:lstStyle/>
                    <a:p>
                      <a:endParaRPr lang="ru-RU"/>
                    </a:p>
                  </a:txBody>
                  <a:tcPr/>
                </a:tc>
                <a:extLst>
                  <a:ext uri="{0D108BD9-81ED-4DB2-BD59-A6C34878D82A}">
                    <a16:rowId xmlns:a16="http://schemas.microsoft.com/office/drawing/2014/main" val="10001"/>
                  </a:ext>
                </a:extLst>
              </a:tr>
              <a:tr h="204957">
                <a:tc>
                  <a:txBody>
                    <a:bodyPr/>
                    <a:lstStyle/>
                    <a:p>
                      <a:pPr algn="ctr"/>
                      <a:r>
                        <a:rPr lang="ru-RU" sz="900" dirty="0" smtClean="0"/>
                        <a:t>1</a:t>
                      </a:r>
                      <a:endParaRPr lang="ru-RU" sz="900" dirty="0"/>
                    </a:p>
                  </a:txBody>
                  <a:tcPr anchor="ctr"/>
                </a:tc>
                <a:tc>
                  <a:txBody>
                    <a:bodyPr/>
                    <a:lstStyle/>
                    <a:p>
                      <a:pPr algn="just">
                        <a:lnSpc>
                          <a:spcPct val="115000"/>
                        </a:lnSpc>
                        <a:spcAft>
                          <a:spcPts val="1000"/>
                        </a:spcAft>
                      </a:pPr>
                      <a:r>
                        <a:rPr lang="ru-RU" sz="900" dirty="0">
                          <a:effectLst/>
                          <a:latin typeface="Times New Roman" panose="02020603050405020304" pitchFamily="18" charset="0"/>
                          <a:ea typeface="Times New Roman" panose="02020603050405020304" pitchFamily="18" charset="0"/>
                          <a:cs typeface="Times New Roman" panose="02020603050405020304" pitchFamily="18" charset="0"/>
                        </a:rPr>
                        <a:t>Дотации на выравнивание бюджетной обеспеченности поселений</a:t>
                      </a:r>
                      <a:endParaRPr lang="ru-RU"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rowSpan="2">
                  <a:txBody>
                    <a:bodyPr/>
                    <a:lstStyle/>
                    <a:p>
                      <a:pPr algn="l"/>
                      <a:r>
                        <a:rPr lang="ru-RU" sz="900" kern="1200" dirty="0" smtClean="0">
                          <a:solidFill>
                            <a:schemeClr val="dk1"/>
                          </a:solidFill>
                          <a:effectLst/>
                          <a:latin typeface="+mn-lt"/>
                          <a:ea typeface="+mn-ea"/>
                          <a:cs typeface="+mn-cs"/>
                        </a:rPr>
                        <a:t>Закон Камчатского</a:t>
                      </a:r>
                      <a:r>
                        <a:rPr lang="ru-RU" sz="900" kern="1200" baseline="0" dirty="0" smtClean="0">
                          <a:solidFill>
                            <a:schemeClr val="dk1"/>
                          </a:solidFill>
                          <a:effectLst/>
                          <a:latin typeface="+mn-lt"/>
                          <a:ea typeface="+mn-ea"/>
                          <a:cs typeface="+mn-cs"/>
                        </a:rPr>
                        <a:t> </a:t>
                      </a:r>
                      <a:r>
                        <a:rPr lang="ru-RU" sz="900" kern="1200" dirty="0" smtClean="0">
                          <a:solidFill>
                            <a:schemeClr val="dk1"/>
                          </a:solidFill>
                          <a:effectLst/>
                          <a:latin typeface="+mn-lt"/>
                          <a:ea typeface="+mn-ea"/>
                          <a:cs typeface="+mn-cs"/>
                        </a:rPr>
                        <a:t>края от 11.09.2008 № 110</a:t>
                      </a:r>
                      <a:endParaRPr lang="ru-RU" sz="900" dirty="0"/>
                    </a:p>
                  </a:txBody>
                  <a:tcPr anchor="ctr"/>
                </a:tc>
                <a:extLst>
                  <a:ext uri="{0D108BD9-81ED-4DB2-BD59-A6C34878D82A}">
                    <a16:rowId xmlns:a16="http://schemas.microsoft.com/office/drawing/2014/main" val="10002"/>
                  </a:ext>
                </a:extLst>
              </a:tr>
              <a:tr h="204957">
                <a:tc>
                  <a:txBody>
                    <a:bodyPr/>
                    <a:lstStyle/>
                    <a:p>
                      <a:pPr algn="ctr"/>
                      <a:r>
                        <a:rPr lang="ru-RU" sz="900" dirty="0" smtClean="0"/>
                        <a:t>2</a:t>
                      </a:r>
                      <a:endParaRPr lang="ru-RU" sz="900" dirty="0"/>
                    </a:p>
                  </a:txBody>
                  <a:tcPr anchor="ctr"/>
                </a:tc>
                <a:tc>
                  <a:txBody>
                    <a:bodyPr/>
                    <a:lstStyle/>
                    <a:p>
                      <a:pPr algn="just">
                        <a:lnSpc>
                          <a:spcPct val="115000"/>
                        </a:lnSpc>
                        <a:spcAft>
                          <a:spcPts val="1000"/>
                        </a:spcAft>
                      </a:pPr>
                      <a:r>
                        <a:rPr lang="ru-RU" sz="900" dirty="0">
                          <a:effectLst/>
                          <a:latin typeface="Times New Roman" panose="02020603050405020304" pitchFamily="18" charset="0"/>
                          <a:ea typeface="Times New Roman" panose="02020603050405020304" pitchFamily="18" charset="0"/>
                          <a:cs typeface="Times New Roman" panose="02020603050405020304" pitchFamily="18" charset="0"/>
                        </a:rPr>
                        <a:t>Дотации на выравнивание бюджетной обеспеченности муниципальных районов (городских округов)</a:t>
                      </a:r>
                      <a:endParaRPr lang="ru-RU"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vMerge="1">
                  <a:txBody>
                    <a:bodyPr/>
                    <a:lstStyle/>
                    <a:p>
                      <a:endParaRPr lang="ru-RU"/>
                    </a:p>
                  </a:txBody>
                  <a:tcPr/>
                </a:tc>
                <a:extLst>
                  <a:ext uri="{0D108BD9-81ED-4DB2-BD59-A6C34878D82A}">
                    <a16:rowId xmlns:a16="http://schemas.microsoft.com/office/drawing/2014/main" val="10003"/>
                  </a:ext>
                </a:extLst>
              </a:tr>
              <a:tr h="204957">
                <a:tc gridSpan="3">
                  <a:txBody>
                    <a:bodyPr/>
                    <a:lstStyle/>
                    <a:p>
                      <a:pPr marL="0" marR="0" indent="0" algn="ctr" defTabSz="914400" rtl="0" eaLnBrk="1" fontAlgn="auto" latinLnBrk="0" hangingPunct="1">
                        <a:lnSpc>
                          <a:spcPct val="115000"/>
                        </a:lnSpc>
                        <a:spcBef>
                          <a:spcPts val="0"/>
                        </a:spcBef>
                        <a:spcAft>
                          <a:spcPts val="1000"/>
                        </a:spcAft>
                        <a:buClrTx/>
                        <a:buSzTx/>
                        <a:buFontTx/>
                        <a:buNone/>
                        <a:tabLst/>
                        <a:defRPr/>
                      </a:pPr>
                      <a:r>
                        <a:rPr lang="ru-RU" sz="900" b="1" dirty="0" smtClean="0">
                          <a:effectLst/>
                          <a:latin typeface="Times New Roman" panose="02020603050405020304" pitchFamily="18" charset="0"/>
                          <a:ea typeface="Calibri" panose="020F0502020204030204" pitchFamily="34" charset="0"/>
                          <a:cs typeface="Times New Roman" panose="02020603050405020304" pitchFamily="18" charset="0"/>
                        </a:rPr>
                        <a:t>СУБВЕНЦИИ</a:t>
                      </a:r>
                      <a:endParaRPr lang="ru-RU" sz="900" dirty="0" smtClean="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pPr marL="0" marR="0" indent="0" algn="ctr" defTabSz="914400" rtl="0" eaLnBrk="1" fontAlgn="auto" latinLnBrk="0" hangingPunct="1">
                        <a:lnSpc>
                          <a:spcPct val="115000"/>
                        </a:lnSpc>
                        <a:spcBef>
                          <a:spcPts val="0"/>
                        </a:spcBef>
                        <a:spcAft>
                          <a:spcPts val="1000"/>
                        </a:spcAft>
                        <a:buClrTx/>
                        <a:buSzTx/>
                        <a:buFontTx/>
                        <a:buNone/>
                        <a:tabLst/>
                        <a:defRPr/>
                      </a:pPr>
                      <a:endParaRPr lang="ru-RU" sz="1600" dirty="0" smtClean="0">
                        <a:effectLst/>
                        <a:latin typeface="Calibri" panose="020F0502020204030204" pitchFamily="34" charset="0"/>
                        <a:ea typeface="Times New Roman" panose="02020603050405020304" pitchFamily="18" charset="0"/>
                        <a:cs typeface="Times New Roman" panose="02020603050405020304" pitchFamily="18" charset="0"/>
                      </a:endParaRPr>
                    </a:p>
                  </a:txBody>
                  <a:tcPr/>
                </a:tc>
                <a:tc hMerge="1">
                  <a:txBody>
                    <a:bodyPr/>
                    <a:lstStyle/>
                    <a:p>
                      <a:endParaRPr lang="ru-RU"/>
                    </a:p>
                  </a:txBody>
                  <a:tcPr/>
                </a:tc>
                <a:extLst>
                  <a:ext uri="{0D108BD9-81ED-4DB2-BD59-A6C34878D82A}">
                    <a16:rowId xmlns:a16="http://schemas.microsoft.com/office/drawing/2014/main" val="10004"/>
                  </a:ext>
                </a:extLst>
              </a:tr>
              <a:tr h="204957">
                <a:tc>
                  <a:txBody>
                    <a:bodyPr/>
                    <a:lstStyle/>
                    <a:p>
                      <a:pPr algn="ctr">
                        <a:lnSpc>
                          <a:spcPct val="115000"/>
                        </a:lnSpc>
                        <a:spcAft>
                          <a:spcPts val="1000"/>
                        </a:spcAft>
                      </a:pPr>
                      <a:r>
                        <a:rPr lang="ru-RU" sz="900" dirty="0">
                          <a:effectLst/>
                          <a:latin typeface="Times New Roman" panose="02020603050405020304" pitchFamily="18" charset="0"/>
                          <a:ea typeface="Calibri" panose="020F0502020204030204" pitchFamily="34" charset="0"/>
                          <a:cs typeface="Times New Roman" panose="02020603050405020304" pitchFamily="18" charset="0"/>
                        </a:rPr>
                        <a:t>1</a:t>
                      </a:r>
                      <a:endParaRPr lang="ru-RU"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lnSpc>
                          <a:spcPct val="115000"/>
                        </a:lnSpc>
                        <a:spcAft>
                          <a:spcPts val="1000"/>
                        </a:spcAft>
                      </a:pPr>
                      <a:r>
                        <a:rPr lang="ru-RU" sz="900" dirty="0">
                          <a:effectLst/>
                          <a:latin typeface="Times New Roman" panose="02020603050405020304" pitchFamily="18" charset="0"/>
                          <a:ea typeface="Calibri" panose="020F0502020204030204" pitchFamily="34" charset="0"/>
                          <a:cs typeface="Times New Roman" panose="02020603050405020304" pitchFamily="18" charset="0"/>
                        </a:rPr>
                        <a:t>Субвенции для осуществления  государственных полномочий Камчатского края по обеспечению государственных гарантий реализации прав на получение общедоступного и бесплатного начального общего, основного общего, среднего общего образования в муниципальных общеобразовательных организациях в Камчатском крае, по обеспечению дополнительного образования детей в муниципальных общеобразовательных организациях в Камчатском крае</a:t>
                      </a:r>
                      <a:endParaRPr lang="ru-RU"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ct val="115000"/>
                        </a:lnSpc>
                        <a:spcAft>
                          <a:spcPts val="1000"/>
                        </a:spcAft>
                      </a:pPr>
                      <a:r>
                        <a:rPr lang="ru-RU" sz="900" dirty="0">
                          <a:effectLst/>
                          <a:latin typeface="Times New Roman" panose="02020603050405020304" pitchFamily="18" charset="0"/>
                          <a:ea typeface="Calibri" panose="020F0502020204030204" pitchFamily="34" charset="0"/>
                          <a:cs typeface="Times New Roman" panose="02020603050405020304" pitchFamily="18" charset="0"/>
                        </a:rPr>
                        <a:t>Закон Камчатского края от 03.12.2007 № </a:t>
                      </a:r>
                      <a:r>
                        <a:rPr lang="ru-RU" sz="900" dirty="0" smtClean="0">
                          <a:effectLst/>
                          <a:latin typeface="Times New Roman" panose="02020603050405020304" pitchFamily="18" charset="0"/>
                          <a:ea typeface="Calibri" panose="020F0502020204030204" pitchFamily="34" charset="0"/>
                          <a:cs typeface="Times New Roman" panose="02020603050405020304" pitchFamily="18" charset="0"/>
                        </a:rPr>
                        <a:t>706</a:t>
                      </a:r>
                      <a:endParaRPr lang="ru-RU"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5"/>
                  </a:ext>
                </a:extLst>
              </a:tr>
              <a:tr h="364693">
                <a:tc>
                  <a:txBody>
                    <a:bodyPr/>
                    <a:lstStyle/>
                    <a:p>
                      <a:pPr algn="ctr">
                        <a:lnSpc>
                          <a:spcPct val="115000"/>
                        </a:lnSpc>
                        <a:spcAft>
                          <a:spcPts val="1000"/>
                        </a:spcAft>
                      </a:pPr>
                      <a:r>
                        <a:rPr lang="ru-RU" sz="900" dirty="0">
                          <a:effectLst/>
                          <a:latin typeface="Times New Roman" panose="02020603050405020304" pitchFamily="18" charset="0"/>
                          <a:ea typeface="Calibri" panose="020F0502020204030204" pitchFamily="34" charset="0"/>
                          <a:cs typeface="Times New Roman" panose="02020603050405020304" pitchFamily="18" charset="0"/>
                        </a:rPr>
                        <a:t>2</a:t>
                      </a:r>
                      <a:endParaRPr lang="ru-RU"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lnSpc>
                          <a:spcPct val="115000"/>
                        </a:lnSpc>
                        <a:spcAft>
                          <a:spcPts val="1000"/>
                        </a:spcAft>
                      </a:pPr>
                      <a:r>
                        <a:rPr lang="ru-RU" sz="900" dirty="0">
                          <a:effectLst/>
                          <a:latin typeface="Times New Roman" panose="02020603050405020304" pitchFamily="18" charset="0"/>
                          <a:ea typeface="Calibri" panose="020F0502020204030204" pitchFamily="34" charset="0"/>
                          <a:cs typeface="Times New Roman" panose="02020603050405020304" pitchFamily="18" charset="0"/>
                        </a:rPr>
                        <a:t>Субвенции для осуществления  государственных полномочий Камчатского края по обеспечению государственных гарантий реализации прав на получение общедоступного и бесплатного дошкольного образования в муниципальных дошкольных образовательных организациях и муниципальных общеобразовательных организациях в Камчатском крае </a:t>
                      </a:r>
                      <a:endParaRPr lang="ru-RU"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ct val="115000"/>
                        </a:lnSpc>
                        <a:spcAft>
                          <a:spcPts val="1000"/>
                        </a:spcAft>
                      </a:pPr>
                      <a:r>
                        <a:rPr lang="ru-RU" sz="900" dirty="0">
                          <a:effectLst/>
                          <a:latin typeface="Times New Roman" panose="02020603050405020304" pitchFamily="18" charset="0"/>
                          <a:ea typeface="Calibri" panose="020F0502020204030204" pitchFamily="34" charset="0"/>
                          <a:cs typeface="Times New Roman" panose="02020603050405020304" pitchFamily="18" charset="0"/>
                        </a:rPr>
                        <a:t>Закон Камчатского края от 11.11.2013 № </a:t>
                      </a:r>
                      <a:r>
                        <a:rPr lang="ru-RU" sz="900" dirty="0" smtClean="0">
                          <a:effectLst/>
                          <a:latin typeface="Times New Roman" panose="02020603050405020304" pitchFamily="18" charset="0"/>
                          <a:ea typeface="Calibri" panose="020F0502020204030204" pitchFamily="34" charset="0"/>
                          <a:cs typeface="Times New Roman" panose="02020603050405020304" pitchFamily="18" charset="0"/>
                        </a:rPr>
                        <a:t>338</a:t>
                      </a:r>
                      <a:endParaRPr lang="ru-RU"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6"/>
                  </a:ext>
                </a:extLst>
              </a:tr>
              <a:tr h="364130">
                <a:tc>
                  <a:txBody>
                    <a:bodyPr/>
                    <a:lstStyle/>
                    <a:p>
                      <a:pPr algn="ctr">
                        <a:lnSpc>
                          <a:spcPct val="115000"/>
                        </a:lnSpc>
                        <a:spcAft>
                          <a:spcPts val="1000"/>
                        </a:spcAft>
                      </a:pPr>
                      <a:r>
                        <a:rPr lang="ru-RU" sz="900" dirty="0">
                          <a:effectLst/>
                          <a:latin typeface="Times New Roman" panose="02020603050405020304" pitchFamily="18" charset="0"/>
                          <a:ea typeface="Calibri" panose="020F0502020204030204" pitchFamily="34" charset="0"/>
                          <a:cs typeface="Times New Roman" panose="02020603050405020304" pitchFamily="18" charset="0"/>
                        </a:rPr>
                        <a:t>3</a:t>
                      </a:r>
                      <a:endParaRPr lang="ru-RU"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lnSpc>
                          <a:spcPct val="115000"/>
                        </a:lnSpc>
                        <a:spcAft>
                          <a:spcPts val="1000"/>
                        </a:spcAft>
                      </a:pPr>
                      <a:r>
                        <a:rPr lang="ru-RU" sz="900" dirty="0">
                          <a:effectLst/>
                          <a:latin typeface="Times New Roman" panose="02020603050405020304" pitchFamily="18" charset="0"/>
                          <a:ea typeface="Calibri" panose="020F0502020204030204" pitchFamily="34" charset="0"/>
                          <a:cs typeface="Times New Roman" panose="02020603050405020304" pitchFamily="18" charset="0"/>
                        </a:rPr>
                        <a:t>Субвенции для осуществления  государственных полномочий Камчатского края по выплате ежемесячной доплаты к заработной плате педагогическим работникам, имеющим ученые степени доктора наук, кандидата наук, государственные награды СССР, РСФСР и Российской Федерации, в отдельных муниципальных образовательных организациях в Камчатском крае </a:t>
                      </a:r>
                      <a:endParaRPr lang="ru-RU"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ct val="115000"/>
                        </a:lnSpc>
                        <a:spcAft>
                          <a:spcPts val="1000"/>
                        </a:spcAft>
                      </a:pPr>
                      <a:r>
                        <a:rPr lang="ru-RU" sz="900" dirty="0">
                          <a:effectLst/>
                          <a:latin typeface="Times New Roman" panose="02020603050405020304" pitchFamily="18" charset="0"/>
                          <a:ea typeface="Calibri" panose="020F0502020204030204" pitchFamily="34" charset="0"/>
                          <a:cs typeface="Times New Roman" panose="02020603050405020304" pitchFamily="18" charset="0"/>
                        </a:rPr>
                        <a:t>Закон Камчатского края от 03.12.2007 № </a:t>
                      </a:r>
                      <a:r>
                        <a:rPr lang="ru-RU" sz="900" dirty="0" smtClean="0">
                          <a:effectLst/>
                          <a:latin typeface="Times New Roman" panose="02020603050405020304" pitchFamily="18" charset="0"/>
                          <a:ea typeface="Calibri" panose="020F0502020204030204" pitchFamily="34" charset="0"/>
                          <a:cs typeface="Times New Roman" panose="02020603050405020304" pitchFamily="18" charset="0"/>
                        </a:rPr>
                        <a:t>698</a:t>
                      </a:r>
                      <a:endParaRPr lang="ru-RU"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7"/>
                  </a:ext>
                </a:extLst>
              </a:tr>
              <a:tr h="389693">
                <a:tc>
                  <a:txBody>
                    <a:bodyPr/>
                    <a:lstStyle/>
                    <a:p>
                      <a:pPr algn="ctr">
                        <a:lnSpc>
                          <a:spcPct val="115000"/>
                        </a:lnSpc>
                        <a:spcAft>
                          <a:spcPts val="1000"/>
                        </a:spcAft>
                      </a:pPr>
                      <a:r>
                        <a:rPr lang="ru-RU" sz="900" dirty="0">
                          <a:effectLst/>
                          <a:latin typeface="Times New Roman" panose="02020603050405020304" pitchFamily="18" charset="0"/>
                          <a:ea typeface="Calibri" panose="020F0502020204030204" pitchFamily="34" charset="0"/>
                          <a:cs typeface="Times New Roman" panose="02020603050405020304" pitchFamily="18" charset="0"/>
                        </a:rPr>
                        <a:t>4</a:t>
                      </a:r>
                      <a:endParaRPr lang="ru-RU"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lnSpc>
                          <a:spcPct val="115000"/>
                        </a:lnSpc>
                        <a:spcAft>
                          <a:spcPts val="1000"/>
                        </a:spcAft>
                      </a:pPr>
                      <a:r>
                        <a:rPr lang="ru-RU" sz="900" dirty="0">
                          <a:effectLst/>
                          <a:latin typeface="Times New Roman" panose="02020603050405020304" pitchFamily="18" charset="0"/>
                          <a:ea typeface="Calibri" panose="020F0502020204030204" pitchFamily="34" charset="0"/>
                          <a:cs typeface="Times New Roman" panose="02020603050405020304" pitchFamily="18" charset="0"/>
                        </a:rPr>
                        <a:t>Субвенции для осуществления  государственных полномочий Камчатского края по образованию и организации деятельности комиссий по делам несовершеннолетних и защите их прав муниципальных районов и городских округов в Камчатском крае </a:t>
                      </a:r>
                      <a:endParaRPr lang="ru-RU"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ct val="115000"/>
                        </a:lnSpc>
                        <a:spcAft>
                          <a:spcPts val="1000"/>
                        </a:spcAft>
                      </a:pPr>
                      <a:r>
                        <a:rPr lang="ru-RU" sz="900" dirty="0">
                          <a:effectLst/>
                          <a:latin typeface="Times New Roman" panose="02020603050405020304" pitchFamily="18" charset="0"/>
                          <a:ea typeface="Calibri" panose="020F0502020204030204" pitchFamily="34" charset="0"/>
                          <a:cs typeface="Times New Roman" panose="02020603050405020304" pitchFamily="18" charset="0"/>
                        </a:rPr>
                        <a:t>Закон Камчатского края от 04.12.2008 № </a:t>
                      </a:r>
                      <a:r>
                        <a:rPr lang="ru-RU" sz="900" dirty="0" smtClean="0">
                          <a:effectLst/>
                          <a:latin typeface="Times New Roman" panose="02020603050405020304" pitchFamily="18" charset="0"/>
                          <a:ea typeface="Calibri" panose="020F0502020204030204" pitchFamily="34" charset="0"/>
                          <a:cs typeface="Times New Roman" panose="02020603050405020304" pitchFamily="18" charset="0"/>
                        </a:rPr>
                        <a:t>159</a:t>
                      </a:r>
                      <a:endParaRPr lang="ru-RU"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8"/>
                  </a:ext>
                </a:extLst>
              </a:tr>
              <a:tr h="328171">
                <a:tc>
                  <a:txBody>
                    <a:bodyPr/>
                    <a:lstStyle/>
                    <a:p>
                      <a:pPr algn="ctr">
                        <a:lnSpc>
                          <a:spcPct val="115000"/>
                        </a:lnSpc>
                        <a:spcAft>
                          <a:spcPts val="1000"/>
                        </a:spcAft>
                      </a:pPr>
                      <a:r>
                        <a:rPr lang="ru-RU" sz="900" dirty="0">
                          <a:effectLst/>
                          <a:latin typeface="Times New Roman" panose="02020603050405020304" pitchFamily="18" charset="0"/>
                          <a:ea typeface="Calibri" panose="020F0502020204030204" pitchFamily="34" charset="0"/>
                          <a:cs typeface="Times New Roman" panose="02020603050405020304" pitchFamily="18" charset="0"/>
                        </a:rPr>
                        <a:t>5</a:t>
                      </a:r>
                      <a:endParaRPr lang="ru-RU"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lnSpc>
                          <a:spcPct val="115000"/>
                        </a:lnSpc>
                        <a:spcAft>
                          <a:spcPts val="1000"/>
                        </a:spcAft>
                      </a:pPr>
                      <a:r>
                        <a:rPr lang="ru-RU" sz="900" dirty="0">
                          <a:effectLst/>
                          <a:latin typeface="Times New Roman" panose="02020603050405020304" pitchFamily="18" charset="0"/>
                          <a:ea typeface="Calibri" panose="020F0502020204030204" pitchFamily="34" charset="0"/>
                          <a:cs typeface="Times New Roman" panose="02020603050405020304" pitchFamily="18" charset="0"/>
                        </a:rPr>
                        <a:t>Субвенции для осуществления  государственных полномочий  Камчатского края по выплате компенсации части платы, взимаемой с родителей (законных представителей) за присмотр и уход за детьми в образовательных организациях в Камчатском крае, реализующих образовательную программу дошкольного образования </a:t>
                      </a:r>
                      <a:endParaRPr lang="ru-RU"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ct val="115000"/>
                        </a:lnSpc>
                        <a:spcAft>
                          <a:spcPts val="1000"/>
                        </a:spcAft>
                      </a:pPr>
                      <a:r>
                        <a:rPr lang="ru-RU" sz="900" dirty="0">
                          <a:effectLst/>
                          <a:latin typeface="Times New Roman" panose="02020603050405020304" pitchFamily="18" charset="0"/>
                          <a:ea typeface="Calibri" panose="020F0502020204030204" pitchFamily="34" charset="0"/>
                          <a:cs typeface="Times New Roman" panose="02020603050405020304" pitchFamily="18" charset="0"/>
                        </a:rPr>
                        <a:t>Закон Камчатского края от 19.11.2007 № </a:t>
                      </a:r>
                      <a:r>
                        <a:rPr lang="ru-RU" sz="900" dirty="0" smtClean="0">
                          <a:effectLst/>
                          <a:latin typeface="Times New Roman" panose="02020603050405020304" pitchFamily="18" charset="0"/>
                          <a:ea typeface="Calibri" panose="020F0502020204030204" pitchFamily="34" charset="0"/>
                          <a:cs typeface="Times New Roman" panose="02020603050405020304" pitchFamily="18" charset="0"/>
                        </a:rPr>
                        <a:t>680</a:t>
                      </a:r>
                      <a:endParaRPr lang="ru-RU"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9"/>
                  </a:ext>
                </a:extLst>
              </a:tr>
              <a:tr h="292774">
                <a:tc>
                  <a:txBody>
                    <a:bodyPr/>
                    <a:lstStyle/>
                    <a:p>
                      <a:pPr algn="ctr">
                        <a:lnSpc>
                          <a:spcPct val="115000"/>
                        </a:lnSpc>
                        <a:spcAft>
                          <a:spcPts val="1000"/>
                        </a:spcAft>
                      </a:pPr>
                      <a:r>
                        <a:rPr lang="ru-RU" sz="900" dirty="0">
                          <a:effectLst/>
                          <a:latin typeface="Times New Roman" panose="02020603050405020304" pitchFamily="18" charset="0"/>
                          <a:ea typeface="Calibri" panose="020F0502020204030204" pitchFamily="34" charset="0"/>
                          <a:cs typeface="Times New Roman" panose="02020603050405020304" pitchFamily="18" charset="0"/>
                        </a:rPr>
                        <a:t>6</a:t>
                      </a:r>
                      <a:endParaRPr lang="ru-RU"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lnSpc>
                          <a:spcPct val="115000"/>
                        </a:lnSpc>
                        <a:spcAft>
                          <a:spcPts val="1000"/>
                        </a:spcAft>
                      </a:pPr>
                      <a:r>
                        <a:rPr lang="ru-RU" sz="900" dirty="0">
                          <a:effectLst/>
                          <a:latin typeface="Times New Roman" panose="02020603050405020304" pitchFamily="18" charset="0"/>
                          <a:ea typeface="Calibri" panose="020F0502020204030204" pitchFamily="34" charset="0"/>
                          <a:cs typeface="Times New Roman" panose="02020603050405020304" pitchFamily="18" charset="0"/>
                        </a:rPr>
                        <a:t>Субвенции для осуществления государственных полномочий Камчатского края по вопросам создания административных комиссий в целях привлечения к административной ответственности, предусмотренной законом Камчатского края </a:t>
                      </a:r>
                      <a:endParaRPr lang="ru-RU"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ct val="115000"/>
                        </a:lnSpc>
                        <a:spcAft>
                          <a:spcPts val="1000"/>
                        </a:spcAft>
                      </a:pPr>
                      <a:r>
                        <a:rPr lang="ru-RU" sz="900" dirty="0">
                          <a:effectLst/>
                          <a:latin typeface="Times New Roman" panose="02020603050405020304" pitchFamily="18" charset="0"/>
                          <a:ea typeface="Calibri" panose="020F0502020204030204" pitchFamily="34" charset="0"/>
                          <a:cs typeface="Times New Roman" panose="02020603050405020304" pitchFamily="18" charset="0"/>
                        </a:rPr>
                        <a:t>Закон Камчатского края от 10.12.2007 № </a:t>
                      </a:r>
                      <a:r>
                        <a:rPr lang="ru-RU" sz="900" dirty="0" smtClean="0">
                          <a:effectLst/>
                          <a:latin typeface="Times New Roman" panose="02020603050405020304" pitchFamily="18" charset="0"/>
                          <a:ea typeface="Calibri" panose="020F0502020204030204" pitchFamily="34" charset="0"/>
                          <a:cs typeface="Times New Roman" panose="02020603050405020304" pitchFamily="18" charset="0"/>
                        </a:rPr>
                        <a:t>711</a:t>
                      </a:r>
                      <a:endParaRPr lang="ru-RU"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10"/>
                  </a:ext>
                </a:extLst>
              </a:tr>
              <a:tr h="257378">
                <a:tc>
                  <a:txBody>
                    <a:bodyPr/>
                    <a:lstStyle/>
                    <a:p>
                      <a:pPr algn="ctr">
                        <a:lnSpc>
                          <a:spcPct val="115000"/>
                        </a:lnSpc>
                        <a:spcAft>
                          <a:spcPts val="1000"/>
                        </a:spcAft>
                      </a:pPr>
                      <a:r>
                        <a:rPr lang="ru-RU" sz="900" dirty="0">
                          <a:effectLst/>
                          <a:latin typeface="Times New Roman" panose="02020603050405020304" pitchFamily="18" charset="0"/>
                          <a:ea typeface="Calibri" panose="020F0502020204030204" pitchFamily="34" charset="0"/>
                          <a:cs typeface="Times New Roman" panose="02020603050405020304" pitchFamily="18" charset="0"/>
                        </a:rPr>
                        <a:t>7</a:t>
                      </a:r>
                      <a:endParaRPr lang="ru-RU"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lnSpc>
                          <a:spcPct val="115000"/>
                        </a:lnSpc>
                        <a:spcAft>
                          <a:spcPts val="1000"/>
                        </a:spcAft>
                      </a:pPr>
                      <a:r>
                        <a:rPr lang="ru-RU" sz="900" dirty="0">
                          <a:effectLst/>
                          <a:latin typeface="Times New Roman" panose="02020603050405020304" pitchFamily="18" charset="0"/>
                          <a:ea typeface="Calibri" panose="020F0502020204030204" pitchFamily="34" charset="0"/>
                          <a:cs typeface="Times New Roman" panose="02020603050405020304" pitchFamily="18" charset="0"/>
                        </a:rPr>
                        <a:t>Субвенции для осуществления государственных полномочий Камчатского края по вопросам предоставления гражданам субсидий на оплату жилых помещений и коммунальных услуг </a:t>
                      </a:r>
                      <a:endParaRPr lang="ru-RU"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ct val="115000"/>
                        </a:lnSpc>
                        <a:spcAft>
                          <a:spcPts val="1000"/>
                        </a:spcAft>
                      </a:pPr>
                      <a:r>
                        <a:rPr lang="ru-RU" sz="900" dirty="0">
                          <a:effectLst/>
                          <a:latin typeface="Times New Roman" panose="02020603050405020304" pitchFamily="18" charset="0"/>
                          <a:ea typeface="Calibri" panose="020F0502020204030204" pitchFamily="34" charset="0"/>
                          <a:cs typeface="Times New Roman" panose="02020603050405020304" pitchFamily="18" charset="0"/>
                        </a:rPr>
                        <a:t>Закон Камчатского края от 03.12.2007 № </a:t>
                      </a:r>
                      <a:r>
                        <a:rPr lang="ru-RU" sz="900" dirty="0" smtClean="0">
                          <a:effectLst/>
                          <a:latin typeface="Times New Roman" panose="02020603050405020304" pitchFamily="18" charset="0"/>
                          <a:ea typeface="Calibri" panose="020F0502020204030204" pitchFamily="34" charset="0"/>
                          <a:cs typeface="Times New Roman" panose="02020603050405020304" pitchFamily="18" charset="0"/>
                        </a:rPr>
                        <a:t>695</a:t>
                      </a:r>
                      <a:endParaRPr lang="ru-RU"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11"/>
                  </a:ext>
                </a:extLst>
              </a:tr>
              <a:tr h="198397">
                <a:tc>
                  <a:txBody>
                    <a:bodyPr/>
                    <a:lstStyle/>
                    <a:p>
                      <a:pPr algn="ctr">
                        <a:lnSpc>
                          <a:spcPct val="115000"/>
                        </a:lnSpc>
                        <a:spcAft>
                          <a:spcPts val="1000"/>
                        </a:spcAft>
                      </a:pPr>
                      <a:r>
                        <a:rPr lang="ru-RU" sz="900" dirty="0">
                          <a:effectLst/>
                          <a:latin typeface="Times New Roman" panose="02020603050405020304" pitchFamily="18" charset="0"/>
                          <a:ea typeface="Calibri" panose="020F0502020204030204" pitchFamily="34" charset="0"/>
                          <a:cs typeface="Times New Roman" panose="02020603050405020304" pitchFamily="18" charset="0"/>
                        </a:rPr>
                        <a:t>8</a:t>
                      </a:r>
                      <a:endParaRPr lang="ru-RU"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lnSpc>
                          <a:spcPct val="115000"/>
                        </a:lnSpc>
                        <a:spcAft>
                          <a:spcPts val="1000"/>
                        </a:spcAft>
                      </a:pPr>
                      <a:r>
                        <a:rPr lang="ru-RU" sz="900" dirty="0">
                          <a:effectLst/>
                          <a:latin typeface="Times New Roman" panose="02020603050405020304" pitchFamily="18" charset="0"/>
                          <a:ea typeface="Calibri" panose="020F0502020204030204" pitchFamily="34" charset="0"/>
                          <a:cs typeface="Times New Roman" panose="02020603050405020304" pitchFamily="18" charset="0"/>
                        </a:rPr>
                        <a:t>Субвенции для осуществления отдельных  государственных полномочий Камчатского края  по социальному обслуживанию граждан в Камчатском крае </a:t>
                      </a:r>
                      <a:endParaRPr lang="ru-RU"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ct val="115000"/>
                        </a:lnSpc>
                        <a:spcAft>
                          <a:spcPts val="1000"/>
                        </a:spcAft>
                      </a:pPr>
                      <a:r>
                        <a:rPr lang="ru-RU" sz="900" dirty="0">
                          <a:effectLst/>
                          <a:latin typeface="Times New Roman" panose="02020603050405020304" pitchFamily="18" charset="0"/>
                          <a:ea typeface="Calibri" panose="020F0502020204030204" pitchFamily="34" charset="0"/>
                          <a:cs typeface="Times New Roman" panose="02020603050405020304" pitchFamily="18" charset="0"/>
                        </a:rPr>
                        <a:t>Закон Камчатского края от 04.12.2008 № </a:t>
                      </a:r>
                      <a:r>
                        <a:rPr lang="ru-RU" sz="900" dirty="0" smtClean="0">
                          <a:effectLst/>
                          <a:latin typeface="Times New Roman" panose="02020603050405020304" pitchFamily="18" charset="0"/>
                          <a:ea typeface="Calibri" panose="020F0502020204030204" pitchFamily="34" charset="0"/>
                          <a:cs typeface="Times New Roman" panose="02020603050405020304" pitchFamily="18" charset="0"/>
                        </a:rPr>
                        <a:t>160</a:t>
                      </a:r>
                      <a:endParaRPr lang="ru-RU"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12"/>
                  </a:ext>
                </a:extLst>
              </a:tr>
              <a:tr h="382618">
                <a:tc>
                  <a:txBody>
                    <a:bodyPr/>
                    <a:lstStyle/>
                    <a:p>
                      <a:pPr algn="ctr">
                        <a:lnSpc>
                          <a:spcPct val="115000"/>
                        </a:lnSpc>
                        <a:spcAft>
                          <a:spcPts val="1000"/>
                        </a:spcAft>
                      </a:pPr>
                      <a:r>
                        <a:rPr lang="ru-RU" sz="900" dirty="0">
                          <a:effectLst/>
                          <a:latin typeface="Times New Roman" panose="02020603050405020304" pitchFamily="18" charset="0"/>
                          <a:ea typeface="Calibri" panose="020F0502020204030204" pitchFamily="34" charset="0"/>
                          <a:cs typeface="Times New Roman" panose="02020603050405020304" pitchFamily="18" charset="0"/>
                        </a:rPr>
                        <a:t>9</a:t>
                      </a:r>
                      <a:endParaRPr lang="ru-RU"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lnSpc>
                          <a:spcPct val="115000"/>
                        </a:lnSpc>
                        <a:spcAft>
                          <a:spcPts val="1000"/>
                        </a:spcAft>
                      </a:pPr>
                      <a:r>
                        <a:rPr lang="ru-RU" sz="900" dirty="0">
                          <a:effectLst/>
                          <a:latin typeface="Times New Roman" panose="02020603050405020304" pitchFamily="18" charset="0"/>
                          <a:ea typeface="Calibri" panose="020F0502020204030204" pitchFamily="34" charset="0"/>
                          <a:cs typeface="Times New Roman" panose="02020603050405020304" pitchFamily="18" charset="0"/>
                        </a:rPr>
                        <a:t>Субвенции муниципальным районам в Камчатском крае для осуществления  полномочий органов государственной власти Камчатского края по расчету и предоставлению дотаций  бюджетам поселений </a:t>
                      </a:r>
                      <a:endParaRPr lang="ru-RU"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ct val="115000"/>
                        </a:lnSpc>
                        <a:spcAft>
                          <a:spcPts val="1000"/>
                        </a:spcAft>
                      </a:pPr>
                      <a:r>
                        <a:rPr lang="ru-RU" sz="900" dirty="0">
                          <a:effectLst/>
                          <a:latin typeface="Times New Roman" panose="02020603050405020304" pitchFamily="18" charset="0"/>
                          <a:ea typeface="Calibri" panose="020F0502020204030204" pitchFamily="34" charset="0"/>
                          <a:cs typeface="Times New Roman" panose="02020603050405020304" pitchFamily="18" charset="0"/>
                        </a:rPr>
                        <a:t>Закон Камчатского края от 04.12.2008 № </a:t>
                      </a:r>
                      <a:r>
                        <a:rPr lang="ru-RU" sz="900" dirty="0" smtClean="0">
                          <a:effectLst/>
                          <a:latin typeface="Times New Roman" panose="02020603050405020304" pitchFamily="18" charset="0"/>
                          <a:ea typeface="Calibri" panose="020F0502020204030204" pitchFamily="34" charset="0"/>
                          <a:cs typeface="Times New Roman" panose="02020603050405020304" pitchFamily="18" charset="0"/>
                        </a:rPr>
                        <a:t>158</a:t>
                      </a:r>
                      <a:endParaRPr lang="ru-RU"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13"/>
                  </a:ext>
                </a:extLst>
              </a:tr>
              <a:tr h="204957">
                <a:tc>
                  <a:txBody>
                    <a:bodyPr/>
                    <a:lstStyle/>
                    <a:p>
                      <a:pPr algn="ctr">
                        <a:lnSpc>
                          <a:spcPct val="115000"/>
                        </a:lnSpc>
                        <a:spcAft>
                          <a:spcPts val="1000"/>
                        </a:spcAft>
                      </a:pPr>
                      <a:r>
                        <a:rPr lang="ru-RU" sz="900" dirty="0">
                          <a:effectLst/>
                          <a:latin typeface="Times New Roman" panose="02020603050405020304" pitchFamily="18" charset="0"/>
                          <a:ea typeface="Calibri" panose="020F0502020204030204" pitchFamily="34" charset="0"/>
                          <a:cs typeface="Times New Roman" panose="02020603050405020304" pitchFamily="18" charset="0"/>
                        </a:rPr>
                        <a:t>10</a:t>
                      </a:r>
                      <a:endParaRPr lang="ru-RU"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lnSpc>
                          <a:spcPct val="115000"/>
                        </a:lnSpc>
                        <a:spcAft>
                          <a:spcPts val="1000"/>
                        </a:spcAft>
                      </a:pPr>
                      <a:r>
                        <a:rPr lang="ru-RU" sz="900" dirty="0">
                          <a:effectLst/>
                          <a:latin typeface="Times New Roman" panose="02020603050405020304" pitchFamily="18" charset="0"/>
                          <a:ea typeface="Calibri" panose="020F0502020204030204" pitchFamily="34" charset="0"/>
                          <a:cs typeface="Times New Roman" panose="02020603050405020304" pitchFamily="18" charset="0"/>
                        </a:rPr>
                        <a:t>Субвенции для осуществления  государственных полномочий Камчатского края по выплате вознаграждения за выполнение функций классного руководителя педагогическим работникам муниципальных образовательных организаций в Камчатском крае </a:t>
                      </a:r>
                      <a:endParaRPr lang="ru-RU"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ct val="115000"/>
                        </a:lnSpc>
                        <a:spcAft>
                          <a:spcPts val="1000"/>
                        </a:spcAft>
                      </a:pPr>
                      <a:r>
                        <a:rPr lang="ru-RU" sz="900" dirty="0">
                          <a:effectLst/>
                          <a:latin typeface="Times New Roman" panose="02020603050405020304" pitchFamily="18" charset="0"/>
                          <a:ea typeface="Calibri" panose="020F0502020204030204" pitchFamily="34" charset="0"/>
                          <a:cs typeface="Times New Roman" panose="02020603050405020304" pitchFamily="18" charset="0"/>
                        </a:rPr>
                        <a:t>Закон Камчатского края от 03.12.2007 № </a:t>
                      </a:r>
                      <a:r>
                        <a:rPr lang="ru-RU" sz="900" dirty="0" smtClean="0">
                          <a:effectLst/>
                          <a:latin typeface="Times New Roman" panose="02020603050405020304" pitchFamily="18" charset="0"/>
                          <a:ea typeface="Calibri" panose="020F0502020204030204" pitchFamily="34" charset="0"/>
                          <a:cs typeface="Times New Roman" panose="02020603050405020304" pitchFamily="18" charset="0"/>
                        </a:rPr>
                        <a:t>700</a:t>
                      </a:r>
                      <a:endParaRPr lang="ru-RU"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14"/>
                  </a:ext>
                </a:extLst>
              </a:tr>
              <a:tr h="370190">
                <a:tc>
                  <a:txBody>
                    <a:bodyPr/>
                    <a:lstStyle/>
                    <a:p>
                      <a:pPr algn="ctr">
                        <a:lnSpc>
                          <a:spcPct val="115000"/>
                        </a:lnSpc>
                        <a:spcAft>
                          <a:spcPts val="1000"/>
                        </a:spcAft>
                      </a:pPr>
                      <a:r>
                        <a:rPr lang="ru-RU" sz="900" dirty="0">
                          <a:effectLst/>
                          <a:latin typeface="Times New Roman" panose="02020603050405020304" pitchFamily="18" charset="0"/>
                          <a:ea typeface="Calibri" panose="020F0502020204030204" pitchFamily="34" charset="0"/>
                          <a:cs typeface="Times New Roman" panose="02020603050405020304" pitchFamily="18" charset="0"/>
                        </a:rPr>
                        <a:t>11</a:t>
                      </a:r>
                      <a:endParaRPr lang="ru-RU"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lnSpc>
                          <a:spcPct val="115000"/>
                        </a:lnSpc>
                        <a:spcAft>
                          <a:spcPts val="1000"/>
                        </a:spcAft>
                      </a:pPr>
                      <a:r>
                        <a:rPr lang="ru-RU" sz="900" dirty="0">
                          <a:effectLst/>
                          <a:latin typeface="Times New Roman" panose="02020603050405020304" pitchFamily="18" charset="0"/>
                          <a:ea typeface="Calibri" panose="020F0502020204030204" pitchFamily="34" charset="0"/>
                          <a:cs typeface="Times New Roman" panose="02020603050405020304" pitchFamily="18" charset="0"/>
                        </a:rPr>
                        <a:t>Субвенции для осуществления  государственных полномочий Камчатского края по вопросам предоставления мер социальной поддержки отдельным категориям граждан, проживающим в Камчатском крае, по проезду на автомобильном транспорте общего пользования городского сообщения </a:t>
                      </a:r>
                      <a:endParaRPr lang="ru-RU"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ct val="115000"/>
                        </a:lnSpc>
                        <a:spcAft>
                          <a:spcPts val="1000"/>
                        </a:spcAft>
                      </a:pPr>
                      <a:r>
                        <a:rPr lang="ru-RU" sz="900" dirty="0">
                          <a:effectLst/>
                          <a:latin typeface="Times New Roman" panose="02020603050405020304" pitchFamily="18" charset="0"/>
                          <a:ea typeface="Calibri" panose="020F0502020204030204" pitchFamily="34" charset="0"/>
                          <a:cs typeface="Times New Roman" panose="02020603050405020304" pitchFamily="18" charset="0"/>
                        </a:rPr>
                        <a:t>Закон Камчатского края от 27.04.2010 № </a:t>
                      </a:r>
                      <a:r>
                        <a:rPr lang="ru-RU" sz="900" dirty="0" smtClean="0">
                          <a:effectLst/>
                          <a:latin typeface="Times New Roman" panose="02020603050405020304" pitchFamily="18" charset="0"/>
                          <a:ea typeface="Calibri" panose="020F0502020204030204" pitchFamily="34" charset="0"/>
                          <a:cs typeface="Times New Roman" panose="02020603050405020304" pitchFamily="18" charset="0"/>
                        </a:rPr>
                        <a:t>423</a:t>
                      </a:r>
                      <a:endParaRPr lang="ru-RU"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15"/>
                  </a:ext>
                </a:extLst>
              </a:tr>
              <a:tr h="367033">
                <a:tc>
                  <a:txBody>
                    <a:bodyPr/>
                    <a:lstStyle/>
                    <a:p>
                      <a:pPr algn="ctr">
                        <a:lnSpc>
                          <a:spcPct val="115000"/>
                        </a:lnSpc>
                        <a:spcAft>
                          <a:spcPts val="1000"/>
                        </a:spcAft>
                      </a:pPr>
                      <a:r>
                        <a:rPr lang="ru-RU" sz="900" dirty="0">
                          <a:effectLst/>
                          <a:latin typeface="Times New Roman" panose="02020603050405020304" pitchFamily="18" charset="0"/>
                          <a:ea typeface="Calibri" panose="020F0502020204030204" pitchFamily="34" charset="0"/>
                          <a:cs typeface="Times New Roman" panose="02020603050405020304" pitchFamily="18" charset="0"/>
                        </a:rPr>
                        <a:t>12</a:t>
                      </a:r>
                      <a:endParaRPr lang="ru-RU"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lnSpc>
                          <a:spcPct val="115000"/>
                        </a:lnSpc>
                        <a:spcAft>
                          <a:spcPts val="1000"/>
                        </a:spcAft>
                      </a:pPr>
                      <a:r>
                        <a:rPr lang="ru-RU" sz="900" dirty="0">
                          <a:effectLst/>
                          <a:latin typeface="Times New Roman" panose="02020603050405020304" pitchFamily="18" charset="0"/>
                          <a:ea typeface="Calibri" panose="020F0502020204030204" pitchFamily="34" charset="0"/>
                          <a:cs typeface="Times New Roman" panose="02020603050405020304" pitchFamily="18" charset="0"/>
                        </a:rPr>
                        <a:t>Субвенции для осуществления  государственных полномочий Камчатского края по предоставлению мер социальной поддержки отдельным категориям граждан, проживающим в Камчатском крае, по проезду на автомобильном транспорте общего пользования пригородного сообщения </a:t>
                      </a:r>
                      <a:endParaRPr lang="ru-RU"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ct val="115000"/>
                        </a:lnSpc>
                        <a:spcAft>
                          <a:spcPts val="1000"/>
                        </a:spcAft>
                      </a:pPr>
                      <a:r>
                        <a:rPr lang="ru-RU" sz="900" dirty="0">
                          <a:effectLst/>
                          <a:latin typeface="Times New Roman" panose="02020603050405020304" pitchFamily="18" charset="0"/>
                          <a:ea typeface="Calibri" panose="020F0502020204030204" pitchFamily="34" charset="0"/>
                          <a:cs typeface="Times New Roman" panose="02020603050405020304" pitchFamily="18" charset="0"/>
                        </a:rPr>
                        <a:t>Закон Камчатского края от 04.06.2012 № </a:t>
                      </a:r>
                      <a:r>
                        <a:rPr lang="ru-RU" sz="900" dirty="0" smtClean="0">
                          <a:effectLst/>
                          <a:latin typeface="Times New Roman" panose="02020603050405020304" pitchFamily="18" charset="0"/>
                          <a:ea typeface="Calibri" panose="020F0502020204030204" pitchFamily="34" charset="0"/>
                          <a:cs typeface="Times New Roman" panose="02020603050405020304" pitchFamily="18" charset="0"/>
                        </a:rPr>
                        <a:t>38</a:t>
                      </a:r>
                      <a:endParaRPr lang="ru-RU"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16"/>
                  </a:ext>
                </a:extLst>
              </a:tr>
            </a:tbl>
          </a:graphicData>
        </a:graphic>
      </p:graphicFrame>
      <p:sp>
        <p:nvSpPr>
          <p:cNvPr id="6" name="TextBox 5"/>
          <p:cNvSpPr txBox="1"/>
          <p:nvPr/>
        </p:nvSpPr>
        <p:spPr>
          <a:xfrm>
            <a:off x="10612315" y="90097"/>
            <a:ext cx="1342034" cy="338554"/>
          </a:xfrm>
          <a:prstGeom prst="rect">
            <a:avLst/>
          </a:prstGeom>
          <a:noFill/>
        </p:spPr>
        <p:txBody>
          <a:bodyPr wrap="none" rtlCol="0">
            <a:spAutoFit/>
          </a:bodyPr>
          <a:lstStyle/>
          <a:p>
            <a:r>
              <a:rPr lang="ru-RU" sz="1600" b="1" i="1" dirty="0">
                <a:solidFill>
                  <a:schemeClr val="tx2">
                    <a:lumMod val="75000"/>
                  </a:schemeClr>
                </a:solidFill>
                <a:effectLst>
                  <a:outerShdw blurRad="38100" dist="38100" dir="2700000" algn="tl">
                    <a:srgbClr val="000000">
                      <a:alpha val="43137"/>
                    </a:srgbClr>
                  </a:outerShdw>
                </a:effectLst>
              </a:rPr>
              <a:t>  </a:t>
            </a:r>
            <a:r>
              <a:rPr lang="ru-RU" sz="1600" b="1" i="1" dirty="0" smtClean="0">
                <a:solidFill>
                  <a:schemeClr val="tx2">
                    <a:lumMod val="75000"/>
                  </a:schemeClr>
                </a:solidFill>
                <a:effectLst>
                  <a:outerShdw blurRad="38100" dist="38100" dir="2700000" algn="tl">
                    <a:srgbClr val="000000">
                      <a:alpha val="43137"/>
                    </a:srgbClr>
                  </a:outerShdw>
                </a:effectLst>
              </a:rPr>
              <a:t>35 СЛАЙД </a:t>
            </a:r>
            <a:endParaRPr lang="ru-RU" sz="1600" b="1" i="1" dirty="0">
              <a:solidFill>
                <a:schemeClr val="tx2">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2064768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Объект 4"/>
          <p:cNvGraphicFramePr>
            <a:graphicFrameLocks noGrp="1"/>
          </p:cNvGraphicFramePr>
          <p:nvPr>
            <p:ph idx="1"/>
            <p:extLst>
              <p:ext uri="{D42A27DB-BD31-4B8C-83A1-F6EECF244321}">
                <p14:modId xmlns:p14="http://schemas.microsoft.com/office/powerpoint/2010/main" val="2025247555"/>
              </p:ext>
            </p:extLst>
          </p:nvPr>
        </p:nvGraphicFramePr>
        <p:xfrm>
          <a:off x="398533" y="885979"/>
          <a:ext cx="11408229" cy="5004914"/>
        </p:xfrm>
        <a:graphic>
          <a:graphicData uri="http://schemas.openxmlformats.org/drawingml/2006/table">
            <a:tbl>
              <a:tblPr firstRow="1" bandRow="1">
                <a:tableStyleId>{5C22544A-7EE6-4342-B048-85BDC9FD1C3A}</a:tableStyleId>
              </a:tblPr>
              <a:tblGrid>
                <a:gridCol w="426720">
                  <a:extLst>
                    <a:ext uri="{9D8B030D-6E8A-4147-A177-3AD203B41FA5}">
                      <a16:colId xmlns:a16="http://schemas.microsoft.com/office/drawing/2014/main" val="20000"/>
                    </a:ext>
                  </a:extLst>
                </a:gridCol>
                <a:gridCol w="8577943">
                  <a:extLst>
                    <a:ext uri="{9D8B030D-6E8A-4147-A177-3AD203B41FA5}">
                      <a16:colId xmlns:a16="http://schemas.microsoft.com/office/drawing/2014/main" val="20001"/>
                    </a:ext>
                  </a:extLst>
                </a:gridCol>
                <a:gridCol w="2403566">
                  <a:extLst>
                    <a:ext uri="{9D8B030D-6E8A-4147-A177-3AD203B41FA5}">
                      <a16:colId xmlns:a16="http://schemas.microsoft.com/office/drawing/2014/main" val="20002"/>
                    </a:ext>
                  </a:extLst>
                </a:gridCol>
              </a:tblGrid>
              <a:tr h="370840">
                <a:tc>
                  <a:txBody>
                    <a:bodyPr/>
                    <a:lstStyle/>
                    <a:p>
                      <a:pPr algn="ctr">
                        <a:lnSpc>
                          <a:spcPct val="115000"/>
                        </a:lnSpc>
                        <a:spcAft>
                          <a:spcPts val="1000"/>
                        </a:spcAft>
                      </a:pPr>
                      <a:r>
                        <a:rPr lang="ru-RU" sz="900" dirty="0">
                          <a:effectLst/>
                          <a:latin typeface="Times New Roman" panose="02020603050405020304" pitchFamily="18" charset="0"/>
                          <a:ea typeface="Calibri" panose="020F0502020204030204" pitchFamily="34" charset="0"/>
                          <a:cs typeface="Times New Roman" panose="02020603050405020304" pitchFamily="18" charset="0"/>
                        </a:rPr>
                        <a:t>№ п/п</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ru-RU" sz="900" b="1" dirty="0">
                          <a:effectLst/>
                          <a:latin typeface="Times New Roman" panose="02020603050405020304" pitchFamily="18" charset="0"/>
                          <a:ea typeface="Calibri" panose="020F0502020204030204" pitchFamily="34" charset="0"/>
                          <a:cs typeface="Times New Roman" panose="02020603050405020304" pitchFamily="18" charset="0"/>
                        </a:rPr>
                        <a:t>Наименование </a:t>
                      </a:r>
                      <a:r>
                        <a:rPr lang="ru-RU" sz="900" b="1" dirty="0" smtClean="0">
                          <a:effectLst/>
                          <a:latin typeface="Times New Roman" panose="02020603050405020304" pitchFamily="18" charset="0"/>
                          <a:ea typeface="Calibri" panose="020F0502020204030204" pitchFamily="34" charset="0"/>
                          <a:cs typeface="Times New Roman" panose="02020603050405020304" pitchFamily="18" charset="0"/>
                        </a:rPr>
                        <a:t>МБТ</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ru-RU" sz="900" b="1" dirty="0" smtClean="0">
                          <a:effectLst/>
                          <a:latin typeface="Times New Roman" panose="02020603050405020304" pitchFamily="18" charset="0"/>
                          <a:ea typeface="Calibri" panose="020F0502020204030204" pitchFamily="34" charset="0"/>
                          <a:cs typeface="Times New Roman" panose="02020603050405020304" pitchFamily="18" charset="0"/>
                        </a:rPr>
                        <a:t>Реквизиты НПА</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0"/>
                  </a:ext>
                </a:extLst>
              </a:tr>
              <a:tr h="245409">
                <a:tc>
                  <a:txBody>
                    <a:bodyPr/>
                    <a:lstStyle/>
                    <a:p>
                      <a:pPr algn="ctr">
                        <a:lnSpc>
                          <a:spcPct val="115000"/>
                        </a:lnSpc>
                        <a:spcAft>
                          <a:spcPts val="1000"/>
                        </a:spcAft>
                      </a:pPr>
                      <a:r>
                        <a:rPr lang="ru-RU" sz="900" dirty="0">
                          <a:effectLst/>
                          <a:latin typeface="Times New Roman" panose="02020603050405020304" pitchFamily="18" charset="0"/>
                          <a:ea typeface="Calibri" panose="020F0502020204030204" pitchFamily="34" charset="0"/>
                          <a:cs typeface="Times New Roman" panose="02020603050405020304" pitchFamily="18" charset="0"/>
                        </a:rPr>
                        <a:t>13</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lnSpc>
                          <a:spcPct val="115000"/>
                        </a:lnSpc>
                        <a:spcAft>
                          <a:spcPts val="1000"/>
                        </a:spcAft>
                      </a:pPr>
                      <a:r>
                        <a:rPr lang="ru-RU" sz="900" dirty="0">
                          <a:effectLst/>
                          <a:latin typeface="Times New Roman" panose="02020603050405020304" pitchFamily="18" charset="0"/>
                          <a:ea typeface="Calibri" panose="020F0502020204030204" pitchFamily="34" charset="0"/>
                          <a:cs typeface="Times New Roman" panose="02020603050405020304" pitchFamily="18" charset="0"/>
                        </a:rPr>
                        <a:t>Субвенции для осуществления государственных полномочий по опеке и попечительству в Камчатском крае в части расходов на содержание специалистов, осуществляющих деятельность по опеке и попечительству </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rowSpan="5">
                  <a:txBody>
                    <a:bodyPr/>
                    <a:lstStyle/>
                    <a:p>
                      <a:pPr algn="l">
                        <a:lnSpc>
                          <a:spcPct val="115000"/>
                        </a:lnSpc>
                        <a:spcAft>
                          <a:spcPts val="1000"/>
                        </a:spcAft>
                      </a:pPr>
                      <a:r>
                        <a:rPr lang="ru-RU" sz="900" dirty="0">
                          <a:effectLst/>
                          <a:latin typeface="Times New Roman" panose="02020603050405020304" pitchFamily="18" charset="0"/>
                          <a:ea typeface="Calibri" panose="020F0502020204030204" pitchFamily="34" charset="0"/>
                          <a:cs typeface="Times New Roman" panose="02020603050405020304" pitchFamily="18" charset="0"/>
                        </a:rPr>
                        <a:t>Закон Камчатского края от 01.04.2014 № </a:t>
                      </a:r>
                      <a:r>
                        <a:rPr lang="ru-RU" sz="900" dirty="0" smtClean="0">
                          <a:effectLst/>
                          <a:latin typeface="Times New Roman" panose="02020603050405020304" pitchFamily="18" charset="0"/>
                          <a:ea typeface="Calibri" panose="020F0502020204030204" pitchFamily="34" charset="0"/>
                          <a:cs typeface="Times New Roman" panose="02020603050405020304" pitchFamily="18" charset="0"/>
                        </a:rPr>
                        <a:t>419</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1045754">
                <a:tc>
                  <a:txBody>
                    <a:bodyPr/>
                    <a:lstStyle/>
                    <a:p>
                      <a:pPr algn="ctr">
                        <a:lnSpc>
                          <a:spcPct val="115000"/>
                        </a:lnSpc>
                        <a:spcAft>
                          <a:spcPts val="1000"/>
                        </a:spcAft>
                      </a:pPr>
                      <a:r>
                        <a:rPr lang="ru-RU" sz="900" dirty="0">
                          <a:effectLst/>
                          <a:latin typeface="Times New Roman" panose="02020603050405020304" pitchFamily="18" charset="0"/>
                          <a:ea typeface="Calibri" panose="020F0502020204030204" pitchFamily="34" charset="0"/>
                          <a:cs typeface="Times New Roman" panose="02020603050405020304" pitchFamily="18" charset="0"/>
                        </a:rPr>
                        <a:t>14</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lnSpc>
                          <a:spcPct val="115000"/>
                        </a:lnSpc>
                        <a:spcAft>
                          <a:spcPts val="1000"/>
                        </a:spcAft>
                      </a:pPr>
                      <a:r>
                        <a:rPr lang="ru-RU" sz="900" dirty="0">
                          <a:effectLst/>
                          <a:latin typeface="Times New Roman" panose="02020603050405020304" pitchFamily="18" charset="0"/>
                          <a:ea typeface="Calibri" panose="020F0502020204030204" pitchFamily="34" charset="0"/>
                          <a:cs typeface="Times New Roman" panose="02020603050405020304" pitchFamily="18" charset="0"/>
                        </a:rPr>
                        <a:t>Субвенции для осуществления  государственных полномочий по опеке и попечительству в Камчатском крае в части социальной поддержки детей-сирот и детей, оставшихся без попечения родителей, переданных под опеку или попечительство (за исключением детей-сирот и детей, оставшихся без попечения родителей, переданных под опеку или попечительство, обучающихся в федеральных образовательных организациях), на предоставление дополнительной меры социальной поддержки по содержанию отдельных лиц из числа детей-сирот и детей, оставшихся без попечения родителей, обучающихся в общеобразовательных организациях и ранее находившихся под попечительством, попечителям которых выплачивались денежные средства на их содержание, на выплату ежемесячного вознаграждения приемным родителям, на организацию подготовки лиц, желающих принять на воспитание в свою семью ребенка, оставшегося без попечения родителей </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vMerge="1">
                  <a:txBody>
                    <a:bodyPr/>
                    <a:lstStyle/>
                    <a:p>
                      <a:endParaRPr lang="ru-RU"/>
                    </a:p>
                  </a:txBody>
                  <a:tcPr/>
                </a:tc>
                <a:extLst>
                  <a:ext uri="{0D108BD9-81ED-4DB2-BD59-A6C34878D82A}">
                    <a16:rowId xmlns:a16="http://schemas.microsoft.com/office/drawing/2014/main" val="10002"/>
                  </a:ext>
                </a:extLst>
              </a:tr>
              <a:tr h="370840">
                <a:tc>
                  <a:txBody>
                    <a:bodyPr/>
                    <a:lstStyle/>
                    <a:p>
                      <a:pPr algn="ctr">
                        <a:lnSpc>
                          <a:spcPct val="115000"/>
                        </a:lnSpc>
                        <a:spcAft>
                          <a:spcPts val="1000"/>
                        </a:spcAft>
                      </a:pPr>
                      <a:r>
                        <a:rPr lang="ru-RU" sz="900" dirty="0">
                          <a:effectLst/>
                          <a:latin typeface="Times New Roman" panose="02020603050405020304" pitchFamily="18" charset="0"/>
                          <a:ea typeface="Calibri" panose="020F0502020204030204" pitchFamily="34" charset="0"/>
                          <a:cs typeface="Times New Roman" panose="02020603050405020304" pitchFamily="18" charset="0"/>
                        </a:rPr>
                        <a:t>15</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lnSpc>
                          <a:spcPct val="115000"/>
                        </a:lnSpc>
                        <a:spcAft>
                          <a:spcPts val="1000"/>
                        </a:spcAft>
                      </a:pPr>
                      <a:r>
                        <a:rPr lang="ru-RU" sz="900" dirty="0">
                          <a:effectLst/>
                          <a:latin typeface="Times New Roman" panose="02020603050405020304" pitchFamily="18" charset="0"/>
                          <a:ea typeface="Calibri" panose="020F0502020204030204" pitchFamily="34" charset="0"/>
                          <a:cs typeface="Times New Roman" panose="02020603050405020304" pitchFamily="18" charset="0"/>
                        </a:rPr>
                        <a:t>Субвенции для осуществления  государственных полномочий по опеке и попечительству в Камчатском крае в части  расходов на выплату вознаграждения опекунам совершеннолетних недееспособных граждан, проживающим в Камчатском крае </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vMerge="1">
                  <a:txBody>
                    <a:bodyPr/>
                    <a:lstStyle/>
                    <a:p>
                      <a:endParaRPr lang="ru-RU"/>
                    </a:p>
                  </a:txBody>
                  <a:tcPr/>
                </a:tc>
                <a:extLst>
                  <a:ext uri="{0D108BD9-81ED-4DB2-BD59-A6C34878D82A}">
                    <a16:rowId xmlns:a16="http://schemas.microsoft.com/office/drawing/2014/main" val="10003"/>
                  </a:ext>
                </a:extLst>
              </a:tr>
              <a:tr h="370840">
                <a:tc>
                  <a:txBody>
                    <a:bodyPr/>
                    <a:lstStyle/>
                    <a:p>
                      <a:pPr algn="ctr">
                        <a:lnSpc>
                          <a:spcPct val="115000"/>
                        </a:lnSpc>
                        <a:spcAft>
                          <a:spcPts val="1000"/>
                        </a:spcAft>
                      </a:pPr>
                      <a:r>
                        <a:rPr lang="ru-RU" sz="900" dirty="0">
                          <a:effectLst/>
                          <a:latin typeface="Times New Roman" panose="02020603050405020304" pitchFamily="18" charset="0"/>
                          <a:ea typeface="Calibri" panose="020F0502020204030204" pitchFamily="34" charset="0"/>
                          <a:cs typeface="Times New Roman" panose="02020603050405020304" pitchFamily="18" charset="0"/>
                        </a:rPr>
                        <a:t>16</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lnSpc>
                          <a:spcPct val="115000"/>
                        </a:lnSpc>
                        <a:spcAft>
                          <a:spcPts val="1000"/>
                        </a:spcAft>
                      </a:pPr>
                      <a:r>
                        <a:rPr lang="ru-RU" sz="900" dirty="0">
                          <a:effectLst/>
                          <a:latin typeface="Times New Roman" panose="02020603050405020304" pitchFamily="18" charset="0"/>
                          <a:ea typeface="Calibri" panose="020F0502020204030204" pitchFamily="34" charset="0"/>
                          <a:cs typeface="Times New Roman" panose="02020603050405020304" pitchFamily="18" charset="0"/>
                        </a:rPr>
                        <a:t>Субвенции для осуществления  государственных полномочий Камчатского края в части расходов на предоставление  единовременной денежной выплаты гражданам, усыновившим (удочерившим) ребенка (детей) в Камчатском крае </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vMerge="1">
                  <a:txBody>
                    <a:bodyPr/>
                    <a:lstStyle/>
                    <a:p>
                      <a:endParaRPr lang="ru-RU"/>
                    </a:p>
                  </a:txBody>
                  <a:tcPr/>
                </a:tc>
                <a:extLst>
                  <a:ext uri="{0D108BD9-81ED-4DB2-BD59-A6C34878D82A}">
                    <a16:rowId xmlns:a16="http://schemas.microsoft.com/office/drawing/2014/main" val="10004"/>
                  </a:ext>
                </a:extLst>
              </a:tr>
              <a:tr h="158558">
                <a:tc>
                  <a:txBody>
                    <a:bodyPr/>
                    <a:lstStyle/>
                    <a:p>
                      <a:pPr algn="ctr">
                        <a:lnSpc>
                          <a:spcPct val="115000"/>
                        </a:lnSpc>
                        <a:spcAft>
                          <a:spcPts val="1000"/>
                        </a:spcAft>
                      </a:pPr>
                      <a:r>
                        <a:rPr lang="ru-RU" sz="900" dirty="0">
                          <a:effectLst/>
                          <a:latin typeface="Times New Roman" panose="02020603050405020304" pitchFamily="18" charset="0"/>
                          <a:ea typeface="Calibri" panose="020F0502020204030204" pitchFamily="34" charset="0"/>
                          <a:cs typeface="Times New Roman" panose="02020603050405020304" pitchFamily="18" charset="0"/>
                        </a:rPr>
                        <a:t>17</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lnSpc>
                          <a:spcPct val="115000"/>
                        </a:lnSpc>
                        <a:spcAft>
                          <a:spcPts val="1000"/>
                        </a:spcAft>
                      </a:pPr>
                      <a:r>
                        <a:rPr lang="ru-RU" sz="900" dirty="0">
                          <a:effectLst/>
                          <a:latin typeface="Times New Roman" panose="02020603050405020304" pitchFamily="18" charset="0"/>
                          <a:ea typeface="Calibri" panose="020F0502020204030204" pitchFamily="34" charset="0"/>
                          <a:cs typeface="Times New Roman" panose="02020603050405020304" pitchFamily="18" charset="0"/>
                        </a:rPr>
                        <a:t>Выплата единовременного пособия при всех формах устройства детей, лишенных родительского попечения, в семью</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vMerge="1">
                  <a:txBody>
                    <a:bodyPr/>
                    <a:lstStyle/>
                    <a:p>
                      <a:endParaRPr lang="ru-RU"/>
                    </a:p>
                  </a:txBody>
                  <a:tcPr/>
                </a:tc>
                <a:extLst>
                  <a:ext uri="{0D108BD9-81ED-4DB2-BD59-A6C34878D82A}">
                    <a16:rowId xmlns:a16="http://schemas.microsoft.com/office/drawing/2014/main" val="10005"/>
                  </a:ext>
                </a:extLst>
              </a:tr>
              <a:tr h="418011">
                <a:tc>
                  <a:txBody>
                    <a:bodyPr/>
                    <a:lstStyle/>
                    <a:p>
                      <a:pPr algn="ctr">
                        <a:lnSpc>
                          <a:spcPct val="115000"/>
                        </a:lnSpc>
                        <a:spcAft>
                          <a:spcPts val="1000"/>
                        </a:spcAft>
                      </a:pPr>
                      <a:r>
                        <a:rPr lang="ru-RU" sz="900" dirty="0">
                          <a:effectLst/>
                          <a:latin typeface="Times New Roman" panose="02020603050405020304" pitchFamily="18" charset="0"/>
                          <a:ea typeface="Calibri" panose="020F0502020204030204" pitchFamily="34" charset="0"/>
                          <a:cs typeface="Times New Roman" panose="02020603050405020304" pitchFamily="18" charset="0"/>
                        </a:rPr>
                        <a:t>18</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lnSpc>
                          <a:spcPct val="115000"/>
                        </a:lnSpc>
                        <a:spcAft>
                          <a:spcPts val="1000"/>
                        </a:spcAft>
                      </a:pPr>
                      <a:r>
                        <a:rPr lang="ru-RU" sz="900" dirty="0">
                          <a:effectLst/>
                          <a:latin typeface="Times New Roman" panose="02020603050405020304" pitchFamily="18" charset="0"/>
                          <a:ea typeface="Calibri" panose="020F0502020204030204" pitchFamily="34" charset="0"/>
                          <a:cs typeface="Times New Roman" panose="02020603050405020304" pitchFamily="18" charset="0"/>
                        </a:rPr>
                        <a:t>Субвенции для осуществления  государственных полномочий Камчатского края по предоставлению мер социальной поддержки отдельным категориям граждан в период получения ими образования в муниципальных общеобразовательных организациях в Камчатском крае </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ct val="115000"/>
                        </a:lnSpc>
                        <a:spcAft>
                          <a:spcPts val="1000"/>
                        </a:spcAft>
                      </a:pPr>
                      <a:r>
                        <a:rPr lang="ru-RU" sz="900" dirty="0">
                          <a:effectLst/>
                          <a:latin typeface="Times New Roman" panose="02020603050405020304" pitchFamily="18" charset="0"/>
                          <a:ea typeface="Calibri" panose="020F0502020204030204" pitchFamily="34" charset="0"/>
                          <a:cs typeface="Times New Roman" panose="02020603050405020304" pitchFamily="18" charset="0"/>
                        </a:rPr>
                        <a:t>Закон Камчатского края от 16.12.2009 № </a:t>
                      </a:r>
                      <a:r>
                        <a:rPr lang="ru-RU" sz="900" dirty="0" smtClean="0">
                          <a:effectLst/>
                          <a:latin typeface="Times New Roman" panose="02020603050405020304" pitchFamily="18" charset="0"/>
                          <a:ea typeface="Calibri" panose="020F0502020204030204" pitchFamily="34" charset="0"/>
                          <a:cs typeface="Times New Roman" panose="02020603050405020304" pitchFamily="18" charset="0"/>
                        </a:rPr>
                        <a:t>374</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6"/>
                  </a:ext>
                </a:extLst>
              </a:tr>
              <a:tr h="344062">
                <a:tc>
                  <a:txBody>
                    <a:bodyPr/>
                    <a:lstStyle/>
                    <a:p>
                      <a:pPr algn="ctr">
                        <a:lnSpc>
                          <a:spcPct val="115000"/>
                        </a:lnSpc>
                        <a:spcAft>
                          <a:spcPts val="1000"/>
                        </a:spcAft>
                      </a:pPr>
                      <a:r>
                        <a:rPr lang="ru-RU" sz="900" dirty="0">
                          <a:effectLst/>
                          <a:latin typeface="Times New Roman" panose="02020603050405020304" pitchFamily="18" charset="0"/>
                          <a:ea typeface="Calibri" panose="020F0502020204030204" pitchFamily="34" charset="0"/>
                          <a:cs typeface="Times New Roman" panose="02020603050405020304" pitchFamily="18" charset="0"/>
                        </a:rPr>
                        <a:t>19</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lnSpc>
                          <a:spcPct val="115000"/>
                        </a:lnSpc>
                        <a:spcAft>
                          <a:spcPts val="1000"/>
                        </a:spcAft>
                      </a:pPr>
                      <a:r>
                        <a:rPr lang="ru-RU" sz="900" dirty="0">
                          <a:effectLst/>
                          <a:latin typeface="Times New Roman" panose="02020603050405020304" pitchFamily="18" charset="0"/>
                          <a:ea typeface="Calibri" panose="020F0502020204030204" pitchFamily="34" charset="0"/>
                          <a:cs typeface="Times New Roman" panose="02020603050405020304" pitchFamily="18" charset="0"/>
                        </a:rPr>
                        <a:t>Субвенции на осуществление  государственных полномочий Камчатского края по организации проведения мероприятий по отлову и содержанию безнадзорных животных в Камчатском крае</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ct val="115000"/>
                        </a:lnSpc>
                        <a:spcAft>
                          <a:spcPts val="1000"/>
                        </a:spcAft>
                      </a:pPr>
                      <a:r>
                        <a:rPr lang="ru-RU" sz="900" dirty="0">
                          <a:effectLst/>
                          <a:latin typeface="Times New Roman" panose="02020603050405020304" pitchFamily="18" charset="0"/>
                          <a:ea typeface="Calibri" panose="020F0502020204030204" pitchFamily="34" charset="0"/>
                          <a:cs typeface="Times New Roman" panose="02020603050405020304" pitchFamily="18" charset="0"/>
                        </a:rPr>
                        <a:t>Закон Камчатского края от 08.06.2015 № </a:t>
                      </a:r>
                      <a:r>
                        <a:rPr lang="ru-RU" sz="900" dirty="0" smtClean="0">
                          <a:effectLst/>
                          <a:latin typeface="Times New Roman" panose="02020603050405020304" pitchFamily="18" charset="0"/>
                          <a:ea typeface="Calibri" panose="020F0502020204030204" pitchFamily="34" charset="0"/>
                          <a:cs typeface="Times New Roman" panose="02020603050405020304" pitchFamily="18" charset="0"/>
                        </a:rPr>
                        <a:t>606</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7"/>
                  </a:ext>
                </a:extLst>
              </a:tr>
              <a:tr h="117877">
                <a:tc>
                  <a:txBody>
                    <a:bodyPr/>
                    <a:lstStyle/>
                    <a:p>
                      <a:pPr algn="ctr">
                        <a:lnSpc>
                          <a:spcPct val="115000"/>
                        </a:lnSpc>
                        <a:spcAft>
                          <a:spcPts val="1000"/>
                        </a:spcAft>
                      </a:pPr>
                      <a:r>
                        <a:rPr lang="ru-RU" sz="900" dirty="0">
                          <a:effectLst/>
                          <a:latin typeface="Times New Roman" panose="02020603050405020304" pitchFamily="18" charset="0"/>
                          <a:ea typeface="Calibri" panose="020F0502020204030204" pitchFamily="34" charset="0"/>
                          <a:cs typeface="Times New Roman" panose="02020603050405020304" pitchFamily="18" charset="0"/>
                        </a:rPr>
                        <a:t>20</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lnSpc>
                          <a:spcPct val="115000"/>
                        </a:lnSpc>
                        <a:spcAft>
                          <a:spcPts val="1000"/>
                        </a:spcAft>
                      </a:pPr>
                      <a:r>
                        <a:rPr lang="ru-RU" sz="900" dirty="0">
                          <a:effectLst/>
                          <a:latin typeface="Times New Roman" panose="02020603050405020304" pitchFamily="18" charset="0"/>
                          <a:ea typeface="Calibri" panose="020F0502020204030204" pitchFamily="34" charset="0"/>
                          <a:cs typeface="Times New Roman" panose="02020603050405020304" pitchFamily="18" charset="0"/>
                        </a:rPr>
                        <a:t>Субвенции на осуществление государственных полномочий Камчатского края по установлению нормативов накопления твердых коммунальных отходов</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ct val="115000"/>
                        </a:lnSpc>
                        <a:spcAft>
                          <a:spcPts val="1000"/>
                        </a:spcAft>
                      </a:pPr>
                      <a:r>
                        <a:rPr lang="ru-RU" sz="900" dirty="0">
                          <a:effectLst/>
                          <a:latin typeface="Times New Roman" panose="02020603050405020304" pitchFamily="18" charset="0"/>
                          <a:ea typeface="Calibri" panose="020F0502020204030204" pitchFamily="34" charset="0"/>
                          <a:cs typeface="Times New Roman" panose="02020603050405020304" pitchFamily="18" charset="0"/>
                        </a:rPr>
                        <a:t>Закон Камчатского края от 21.06.2016 N </a:t>
                      </a:r>
                      <a:r>
                        <a:rPr lang="ru-RU" sz="900" dirty="0" smtClean="0">
                          <a:effectLst/>
                          <a:latin typeface="Times New Roman" panose="02020603050405020304" pitchFamily="18" charset="0"/>
                          <a:ea typeface="Calibri" panose="020F0502020204030204" pitchFamily="34" charset="0"/>
                          <a:cs typeface="Times New Roman" panose="02020603050405020304" pitchFamily="18" charset="0"/>
                        </a:rPr>
                        <a:t>822</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8"/>
                  </a:ext>
                </a:extLst>
              </a:tr>
              <a:tr h="138063">
                <a:tc>
                  <a:txBody>
                    <a:bodyPr/>
                    <a:lstStyle/>
                    <a:p>
                      <a:pPr algn="ctr">
                        <a:lnSpc>
                          <a:spcPct val="115000"/>
                        </a:lnSpc>
                        <a:spcAft>
                          <a:spcPts val="1000"/>
                        </a:spcAft>
                      </a:pPr>
                      <a:r>
                        <a:rPr lang="ru-RU" sz="900" dirty="0">
                          <a:effectLst/>
                          <a:latin typeface="Times New Roman" panose="02020603050405020304" pitchFamily="18" charset="0"/>
                          <a:ea typeface="Calibri" panose="020F0502020204030204" pitchFamily="34" charset="0"/>
                          <a:cs typeface="Times New Roman" panose="02020603050405020304" pitchFamily="18" charset="0"/>
                        </a:rPr>
                        <a:t>21</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lnSpc>
                          <a:spcPct val="115000"/>
                        </a:lnSpc>
                        <a:spcAft>
                          <a:spcPts val="1000"/>
                        </a:spcAft>
                      </a:pPr>
                      <a:r>
                        <a:rPr lang="ru-RU" sz="900" dirty="0">
                          <a:effectLst/>
                          <a:latin typeface="Times New Roman" panose="02020603050405020304" pitchFamily="18" charset="0"/>
                          <a:ea typeface="Calibri" panose="020F0502020204030204" pitchFamily="34" charset="0"/>
                          <a:cs typeface="Times New Roman" panose="02020603050405020304" pitchFamily="18" charset="0"/>
                        </a:rPr>
                        <a:t>Субвенции для осуществления  полномочий Камчатского края на государственную регистрации актов гражданского состояния </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ct val="115000"/>
                        </a:lnSpc>
                        <a:spcAft>
                          <a:spcPts val="1000"/>
                        </a:spcAft>
                      </a:pPr>
                      <a:r>
                        <a:rPr lang="ru-RU" sz="900" dirty="0">
                          <a:effectLst/>
                          <a:latin typeface="Times New Roman" panose="02020603050405020304" pitchFamily="18" charset="0"/>
                          <a:ea typeface="Calibri" panose="020F0502020204030204" pitchFamily="34" charset="0"/>
                          <a:cs typeface="Times New Roman" panose="02020603050405020304" pitchFamily="18" charset="0"/>
                        </a:rPr>
                        <a:t>Закон Камчатского края от 04.12.2008 № </a:t>
                      </a:r>
                      <a:r>
                        <a:rPr lang="ru-RU" sz="900" dirty="0" smtClean="0">
                          <a:effectLst/>
                          <a:latin typeface="Times New Roman" panose="02020603050405020304" pitchFamily="18" charset="0"/>
                          <a:ea typeface="Calibri" panose="020F0502020204030204" pitchFamily="34" charset="0"/>
                          <a:cs typeface="Times New Roman" panose="02020603050405020304" pitchFamily="18" charset="0"/>
                        </a:rPr>
                        <a:t>147</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9"/>
                  </a:ext>
                </a:extLst>
              </a:tr>
              <a:tr h="272634">
                <a:tc>
                  <a:txBody>
                    <a:bodyPr/>
                    <a:lstStyle/>
                    <a:p>
                      <a:pPr algn="ctr">
                        <a:lnSpc>
                          <a:spcPct val="115000"/>
                        </a:lnSpc>
                        <a:spcAft>
                          <a:spcPts val="1000"/>
                        </a:spcAft>
                      </a:pPr>
                      <a:r>
                        <a:rPr lang="ru-RU" sz="900" dirty="0">
                          <a:effectLst/>
                          <a:latin typeface="Times New Roman" panose="02020603050405020304" pitchFamily="18" charset="0"/>
                          <a:ea typeface="Calibri" panose="020F0502020204030204" pitchFamily="34" charset="0"/>
                          <a:cs typeface="Times New Roman" panose="02020603050405020304" pitchFamily="18" charset="0"/>
                        </a:rPr>
                        <a:t>22</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lnSpc>
                          <a:spcPct val="115000"/>
                        </a:lnSpc>
                        <a:spcAft>
                          <a:spcPts val="1000"/>
                        </a:spcAft>
                      </a:pPr>
                      <a:r>
                        <a:rPr lang="ru-RU" sz="900" dirty="0">
                          <a:effectLst/>
                          <a:latin typeface="Times New Roman" panose="02020603050405020304" pitchFamily="18" charset="0"/>
                          <a:ea typeface="Calibri" panose="020F0502020204030204" pitchFamily="34" charset="0"/>
                          <a:cs typeface="Times New Roman" panose="02020603050405020304" pitchFamily="18" charset="0"/>
                        </a:rPr>
                        <a:t>Осуществление первичного воинского учета на территориях, где отсутствуют военные комиссариаты</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ct val="115000"/>
                        </a:lnSpc>
                        <a:spcAft>
                          <a:spcPts val="1000"/>
                        </a:spcAft>
                      </a:pPr>
                      <a:r>
                        <a:rPr lang="ru-RU" sz="900" dirty="0">
                          <a:effectLst/>
                          <a:latin typeface="Times New Roman" panose="02020603050405020304" pitchFamily="18" charset="0"/>
                          <a:ea typeface="Calibri" panose="020F0502020204030204" pitchFamily="34" charset="0"/>
                          <a:cs typeface="Times New Roman" panose="02020603050405020304" pitchFamily="18" charset="0"/>
                        </a:rPr>
                        <a:t>Постановление Правительства РФ от 29.04.2006 N </a:t>
                      </a:r>
                      <a:r>
                        <a:rPr lang="ru-RU" sz="900" dirty="0" smtClean="0">
                          <a:effectLst/>
                          <a:latin typeface="Times New Roman" panose="02020603050405020304" pitchFamily="18" charset="0"/>
                          <a:ea typeface="Calibri" panose="020F0502020204030204" pitchFamily="34" charset="0"/>
                          <a:cs typeface="Times New Roman" panose="02020603050405020304" pitchFamily="18" charset="0"/>
                        </a:rPr>
                        <a:t>258</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10"/>
                  </a:ext>
                </a:extLst>
              </a:tr>
              <a:tr h="132030">
                <a:tc>
                  <a:txBody>
                    <a:bodyPr/>
                    <a:lstStyle/>
                    <a:p>
                      <a:pPr algn="ctr">
                        <a:lnSpc>
                          <a:spcPct val="115000"/>
                        </a:lnSpc>
                        <a:spcAft>
                          <a:spcPts val="1000"/>
                        </a:spcAft>
                      </a:pPr>
                      <a:r>
                        <a:rPr lang="ru-RU" sz="900" dirty="0">
                          <a:effectLst/>
                          <a:latin typeface="Times New Roman" panose="02020603050405020304" pitchFamily="18" charset="0"/>
                          <a:ea typeface="Calibri" panose="020F0502020204030204" pitchFamily="34" charset="0"/>
                          <a:cs typeface="Times New Roman" panose="02020603050405020304" pitchFamily="18" charset="0"/>
                        </a:rPr>
                        <a:t>23</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lnSpc>
                          <a:spcPct val="115000"/>
                        </a:lnSpc>
                        <a:spcAft>
                          <a:spcPts val="1000"/>
                        </a:spcAft>
                      </a:pPr>
                      <a:r>
                        <a:rPr lang="ru-RU" sz="900" dirty="0">
                          <a:effectLst/>
                          <a:latin typeface="Times New Roman" panose="02020603050405020304" pitchFamily="18" charset="0"/>
                          <a:ea typeface="Calibri" panose="020F0502020204030204" pitchFamily="34" charset="0"/>
                          <a:cs typeface="Times New Roman" panose="02020603050405020304" pitchFamily="18" charset="0"/>
                        </a:rPr>
                        <a:t>Проведение Всероссийской сельскохозяйственной переписи в 2016 году</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ct val="115000"/>
                        </a:lnSpc>
                        <a:spcAft>
                          <a:spcPts val="1000"/>
                        </a:spcAft>
                      </a:pPr>
                      <a:r>
                        <a:rPr lang="ru-RU" sz="900" dirty="0">
                          <a:effectLst/>
                          <a:latin typeface="Times New Roman" panose="02020603050405020304" pitchFamily="18" charset="0"/>
                          <a:ea typeface="Calibri" panose="020F0502020204030204" pitchFamily="34" charset="0"/>
                          <a:cs typeface="Times New Roman" panose="02020603050405020304" pitchFamily="18" charset="0"/>
                        </a:rPr>
                        <a:t>Закон Камчатского края от 07.12.2015 № </a:t>
                      </a:r>
                      <a:r>
                        <a:rPr lang="ru-RU" sz="900" dirty="0" smtClean="0">
                          <a:effectLst/>
                          <a:latin typeface="Times New Roman" panose="02020603050405020304" pitchFamily="18" charset="0"/>
                          <a:ea typeface="Calibri" panose="020F0502020204030204" pitchFamily="34" charset="0"/>
                          <a:cs typeface="Times New Roman" panose="02020603050405020304" pitchFamily="18" charset="0"/>
                        </a:rPr>
                        <a:t>714</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11"/>
                  </a:ext>
                </a:extLst>
              </a:tr>
              <a:tr h="245427">
                <a:tc>
                  <a:txBody>
                    <a:bodyPr/>
                    <a:lstStyle/>
                    <a:p>
                      <a:pPr algn="ctr">
                        <a:lnSpc>
                          <a:spcPct val="115000"/>
                        </a:lnSpc>
                        <a:spcAft>
                          <a:spcPts val="1000"/>
                        </a:spcAft>
                      </a:pPr>
                      <a:r>
                        <a:rPr lang="ru-RU" sz="900" dirty="0">
                          <a:effectLst/>
                          <a:latin typeface="Times New Roman" panose="02020603050405020304" pitchFamily="18" charset="0"/>
                          <a:ea typeface="Calibri" panose="020F0502020204030204" pitchFamily="34" charset="0"/>
                          <a:cs typeface="Times New Roman" panose="02020603050405020304" pitchFamily="18" charset="0"/>
                        </a:rPr>
                        <a:t>24</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lnSpc>
                          <a:spcPct val="115000"/>
                        </a:lnSpc>
                        <a:spcAft>
                          <a:spcPts val="1000"/>
                        </a:spcAft>
                      </a:pPr>
                      <a:r>
                        <a:rPr lang="ru-RU" sz="900" dirty="0">
                          <a:effectLst/>
                          <a:latin typeface="Times New Roman" panose="02020603050405020304" pitchFamily="18" charset="0"/>
                          <a:ea typeface="Calibri" panose="020F0502020204030204" pitchFamily="34" charset="0"/>
                          <a:cs typeface="Times New Roman" panose="02020603050405020304" pitchFamily="18" charset="0"/>
                        </a:rPr>
                        <a:t>Предоставление жилых помещений детям-сиротам и детям, оставшимся без попечения родителей, лицам из их числа по договорам найма специализированных жилых помещений</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ct val="115000"/>
                        </a:lnSpc>
                        <a:spcAft>
                          <a:spcPts val="1000"/>
                        </a:spcAft>
                      </a:pPr>
                      <a:r>
                        <a:rPr lang="ru-RU" sz="900" dirty="0">
                          <a:effectLst/>
                          <a:latin typeface="Times New Roman" panose="02020603050405020304" pitchFamily="18" charset="0"/>
                          <a:ea typeface="Calibri" panose="020F0502020204030204" pitchFamily="34" charset="0"/>
                          <a:cs typeface="Times New Roman" panose="02020603050405020304" pitchFamily="18" charset="0"/>
                        </a:rPr>
                        <a:t>Закон Камчатского края от 09.10.2012 №</a:t>
                      </a:r>
                      <a:r>
                        <a:rPr lang="ru-RU" sz="900" dirty="0" smtClean="0">
                          <a:effectLst/>
                          <a:latin typeface="Times New Roman" panose="02020603050405020304" pitchFamily="18" charset="0"/>
                          <a:ea typeface="Calibri" panose="020F0502020204030204" pitchFamily="34" charset="0"/>
                          <a:cs typeface="Times New Roman" panose="02020603050405020304" pitchFamily="18" charset="0"/>
                        </a:rPr>
                        <a:t>135</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12"/>
                  </a:ext>
                </a:extLst>
              </a:tr>
              <a:tr h="506403">
                <a:tc>
                  <a:txBody>
                    <a:bodyPr/>
                    <a:lstStyle/>
                    <a:p>
                      <a:pPr algn="ctr">
                        <a:lnSpc>
                          <a:spcPct val="115000"/>
                        </a:lnSpc>
                        <a:spcAft>
                          <a:spcPts val="1000"/>
                        </a:spcAft>
                      </a:pPr>
                      <a:r>
                        <a:rPr lang="ru-RU" sz="900" dirty="0" smtClean="0">
                          <a:effectLst/>
                          <a:latin typeface="Times New Roman" panose="02020603050405020304" pitchFamily="18" charset="0"/>
                          <a:ea typeface="Calibri" panose="020F0502020204030204" pitchFamily="34" charset="0"/>
                          <a:cs typeface="Times New Roman" panose="02020603050405020304" pitchFamily="18" charset="0"/>
                        </a:rPr>
                        <a:t>25</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lnSpc>
                          <a:spcPct val="115000"/>
                        </a:lnSpc>
                        <a:spcAft>
                          <a:spcPts val="1000"/>
                        </a:spcAft>
                      </a:pPr>
                      <a:r>
                        <a:rPr lang="ru-RU" sz="900" dirty="0">
                          <a:effectLst/>
                          <a:latin typeface="Times New Roman" panose="02020603050405020304" pitchFamily="18" charset="0"/>
                          <a:ea typeface="Times New Roman" panose="02020603050405020304" pitchFamily="18" charset="0"/>
                          <a:cs typeface="Times New Roman" panose="02020603050405020304" pitchFamily="18" charset="0"/>
                        </a:rPr>
                        <a:t>Субвенции, предоставляемые из краевого бюджета местным бюджетам на осуществление отдельных государственных полномочий Камчатского края по осуществлению регионального государственного жилищного надзора и лицензионного контроля в отношении юридических лиц или индивидуальных предпринимателей, осуществляющих деятельность по управлению многоквартирными домами на основании лицензии</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ct val="115000"/>
                        </a:lnSpc>
                        <a:spcAft>
                          <a:spcPts val="1000"/>
                        </a:spcAft>
                      </a:pPr>
                      <a:r>
                        <a:rPr lang="ru-RU" sz="900" dirty="0" smtClean="0">
                          <a:effectLst/>
                          <a:latin typeface="Times New Roman" panose="02020603050405020304" pitchFamily="18" charset="0"/>
                          <a:ea typeface="Calibri" panose="020F0502020204030204" pitchFamily="34" charset="0"/>
                          <a:cs typeface="Times New Roman" panose="02020603050405020304" pitchFamily="18" charset="0"/>
                        </a:rPr>
                        <a:t>Проект закона</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14"/>
                  </a:ext>
                </a:extLst>
              </a:tr>
            </a:tbl>
          </a:graphicData>
        </a:graphic>
      </p:graphicFrame>
      <p:sp>
        <p:nvSpPr>
          <p:cNvPr id="4" name="TextBox 3"/>
          <p:cNvSpPr txBox="1"/>
          <p:nvPr/>
        </p:nvSpPr>
        <p:spPr>
          <a:xfrm>
            <a:off x="10612315" y="90097"/>
            <a:ext cx="1342034" cy="338554"/>
          </a:xfrm>
          <a:prstGeom prst="rect">
            <a:avLst/>
          </a:prstGeom>
          <a:noFill/>
        </p:spPr>
        <p:txBody>
          <a:bodyPr wrap="none" rtlCol="0">
            <a:spAutoFit/>
          </a:bodyPr>
          <a:lstStyle/>
          <a:p>
            <a:r>
              <a:rPr lang="ru-RU" sz="1600" b="1" i="1" dirty="0">
                <a:solidFill>
                  <a:schemeClr val="tx2">
                    <a:lumMod val="75000"/>
                  </a:schemeClr>
                </a:solidFill>
                <a:effectLst>
                  <a:outerShdw blurRad="38100" dist="38100" dir="2700000" algn="tl">
                    <a:srgbClr val="000000">
                      <a:alpha val="43137"/>
                    </a:srgbClr>
                  </a:outerShdw>
                </a:effectLst>
              </a:rPr>
              <a:t>  </a:t>
            </a:r>
            <a:r>
              <a:rPr lang="ru-RU" sz="1600" b="1" i="1" dirty="0" smtClean="0">
                <a:solidFill>
                  <a:schemeClr val="tx2">
                    <a:lumMod val="75000"/>
                  </a:schemeClr>
                </a:solidFill>
                <a:effectLst>
                  <a:outerShdw blurRad="38100" dist="38100" dir="2700000" algn="tl">
                    <a:srgbClr val="000000">
                      <a:alpha val="43137"/>
                    </a:srgbClr>
                  </a:outerShdw>
                </a:effectLst>
              </a:rPr>
              <a:t>36 СЛАЙД </a:t>
            </a:r>
            <a:endParaRPr lang="ru-RU" sz="1600" b="1" i="1" dirty="0">
              <a:solidFill>
                <a:schemeClr val="tx2">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6080152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00853" y="869793"/>
            <a:ext cx="8229600" cy="720081"/>
          </a:xfrm>
        </p:spPr>
        <p:txBody>
          <a:bodyPr/>
          <a:lstStyle/>
          <a:p>
            <a:pPr>
              <a:lnSpc>
                <a:spcPct val="100000"/>
              </a:lnSpc>
            </a:pPr>
            <a:r>
              <a:rPr lang="ru-RU" sz="2600" dirty="0"/>
              <a:t/>
            </a:r>
            <a:br>
              <a:rPr lang="ru-RU" sz="2600" dirty="0"/>
            </a:br>
            <a:r>
              <a:rPr lang="ru-RU" sz="2600" dirty="0"/>
              <a:t/>
            </a:r>
            <a:br>
              <a:rPr lang="ru-RU" sz="2600" dirty="0"/>
            </a:br>
            <a:r>
              <a:rPr lang="ru-RU" sz="2600" b="1" dirty="0">
                <a:effectLst>
                  <a:outerShdw blurRad="38100" dist="38100" dir="2700000" algn="tl">
                    <a:srgbClr val="000000">
                      <a:alpha val="43137"/>
                    </a:srgbClr>
                  </a:outerShdw>
                </a:effectLst>
              </a:rPr>
              <a:t>Структура межбюджетных трансфертов местным бюджетам в </a:t>
            </a:r>
            <a:r>
              <a:rPr lang="ru-RU" sz="2600" b="1" dirty="0" smtClean="0">
                <a:effectLst>
                  <a:outerShdw blurRad="38100" dist="38100" dir="2700000" algn="tl">
                    <a:srgbClr val="000000">
                      <a:alpha val="43137"/>
                    </a:srgbClr>
                  </a:outerShdw>
                </a:effectLst>
              </a:rPr>
              <a:t>2016-2019 </a:t>
            </a:r>
            <a:r>
              <a:rPr lang="ru-RU" sz="2600" b="1" dirty="0">
                <a:effectLst>
                  <a:outerShdw blurRad="38100" dist="38100" dir="2700000" algn="tl">
                    <a:srgbClr val="000000">
                      <a:alpha val="43137"/>
                    </a:srgbClr>
                  </a:outerShdw>
                </a:effectLst>
              </a:rPr>
              <a:t>годах</a:t>
            </a:r>
            <a:r>
              <a:rPr lang="ru-RU" sz="2600" dirty="0">
                <a:effectLst>
                  <a:outerShdw blurRad="38100" dist="38100" dir="2700000" algn="tl">
                    <a:srgbClr val="000000">
                      <a:alpha val="43137"/>
                    </a:srgbClr>
                  </a:outerShdw>
                </a:effectLst>
              </a:rPr>
              <a:t/>
            </a:r>
            <a:br>
              <a:rPr lang="ru-RU" sz="2600" dirty="0">
                <a:effectLst>
                  <a:outerShdw blurRad="38100" dist="38100" dir="2700000" algn="tl">
                    <a:srgbClr val="000000">
                      <a:alpha val="43137"/>
                    </a:srgbClr>
                  </a:outerShdw>
                </a:effectLst>
              </a:rPr>
            </a:br>
            <a:r>
              <a:rPr lang="ru-RU" sz="1400" dirty="0">
                <a:effectLst>
                  <a:outerShdw blurRad="38100" dist="38100" dir="2700000" algn="tl">
                    <a:srgbClr val="000000">
                      <a:alpha val="43137"/>
                    </a:srgbClr>
                  </a:outerShdw>
                </a:effectLst>
              </a:rPr>
              <a:t> (без учета средств федерального бюджета,</a:t>
            </a:r>
            <a:br>
              <a:rPr lang="ru-RU" sz="1400" dirty="0">
                <a:effectLst>
                  <a:outerShdw blurRad="38100" dist="38100" dir="2700000" algn="tl">
                    <a:srgbClr val="000000">
                      <a:alpha val="43137"/>
                    </a:srgbClr>
                  </a:outerShdw>
                </a:effectLst>
              </a:rPr>
            </a:br>
            <a:r>
              <a:rPr lang="ru-RU" sz="1400" dirty="0">
                <a:effectLst>
                  <a:outerShdw blurRad="38100" dist="38100" dir="2700000" algn="tl">
                    <a:srgbClr val="000000">
                      <a:alpha val="43137"/>
                    </a:srgbClr>
                  </a:outerShdw>
                </a:effectLst>
              </a:rPr>
              <a:t>инвестиционных мероприятий и мероприятий «бывших» </a:t>
            </a:r>
            <a:r>
              <a:rPr lang="ru-RU" sz="1400" dirty="0" smtClean="0">
                <a:effectLst>
                  <a:outerShdw blurRad="38100" dist="38100" dir="2700000" algn="tl">
                    <a:srgbClr val="000000">
                      <a:alpha val="43137"/>
                    </a:srgbClr>
                  </a:outerShdw>
                </a:effectLst>
              </a:rPr>
              <a:t>ДКЦП)</a:t>
            </a:r>
            <a:endParaRPr lang="ru-RU" sz="1400" dirty="0">
              <a:effectLst>
                <a:outerShdw blurRad="38100" dist="38100" dir="2700000" algn="tl">
                  <a:srgbClr val="000000">
                    <a:alpha val="43137"/>
                  </a:srgbClr>
                </a:outerShdw>
              </a:effectLst>
            </a:endParaRPr>
          </a:p>
        </p:txBody>
      </p:sp>
      <p:graphicFrame>
        <p:nvGraphicFramePr>
          <p:cNvPr id="6" name="Объект 5"/>
          <p:cNvGraphicFramePr>
            <a:graphicFrameLocks noGrp="1"/>
          </p:cNvGraphicFramePr>
          <p:nvPr>
            <p:ph idx="1"/>
            <p:extLst>
              <p:ext uri="{D42A27DB-BD31-4B8C-83A1-F6EECF244321}">
                <p14:modId xmlns:p14="http://schemas.microsoft.com/office/powerpoint/2010/main" val="1726726174"/>
              </p:ext>
            </p:extLst>
          </p:nvPr>
        </p:nvGraphicFramePr>
        <p:xfrm>
          <a:off x="1591407" y="1937560"/>
          <a:ext cx="8886697" cy="3478502"/>
        </p:xfrm>
        <a:graphic>
          <a:graphicData uri="http://schemas.openxmlformats.org/drawingml/2006/table">
            <a:tbl>
              <a:tblPr firstRow="1" bandRow="1">
                <a:tableStyleId>{5C22544A-7EE6-4342-B048-85BDC9FD1C3A}</a:tableStyleId>
              </a:tblPr>
              <a:tblGrid>
                <a:gridCol w="2099802">
                  <a:extLst>
                    <a:ext uri="{9D8B030D-6E8A-4147-A177-3AD203B41FA5}">
                      <a16:colId xmlns:a16="http://schemas.microsoft.com/office/drawing/2014/main" val="20000"/>
                    </a:ext>
                  </a:extLst>
                </a:gridCol>
                <a:gridCol w="1762661">
                  <a:extLst>
                    <a:ext uri="{9D8B030D-6E8A-4147-A177-3AD203B41FA5}">
                      <a16:colId xmlns:a16="http://schemas.microsoft.com/office/drawing/2014/main" val="20001"/>
                    </a:ext>
                  </a:extLst>
                </a:gridCol>
                <a:gridCol w="1609386">
                  <a:extLst>
                    <a:ext uri="{9D8B030D-6E8A-4147-A177-3AD203B41FA5}">
                      <a16:colId xmlns:a16="http://schemas.microsoft.com/office/drawing/2014/main" val="20002"/>
                    </a:ext>
                  </a:extLst>
                </a:gridCol>
                <a:gridCol w="1707424">
                  <a:extLst>
                    <a:ext uri="{9D8B030D-6E8A-4147-A177-3AD203B41FA5}">
                      <a16:colId xmlns:a16="http://schemas.microsoft.com/office/drawing/2014/main" val="20003"/>
                    </a:ext>
                  </a:extLst>
                </a:gridCol>
                <a:gridCol w="1707424">
                  <a:extLst>
                    <a:ext uri="{9D8B030D-6E8A-4147-A177-3AD203B41FA5}">
                      <a16:colId xmlns:a16="http://schemas.microsoft.com/office/drawing/2014/main" val="20004"/>
                    </a:ext>
                  </a:extLst>
                </a:gridCol>
              </a:tblGrid>
              <a:tr h="524286">
                <a:tc>
                  <a:txBody>
                    <a:bodyPr/>
                    <a:lstStyle/>
                    <a:p>
                      <a:pPr algn="ctr"/>
                      <a:r>
                        <a:rPr lang="ru-RU" dirty="0" smtClean="0"/>
                        <a:t>Наименование</a:t>
                      </a:r>
                      <a:endParaRPr lang="ru-RU" dirty="0"/>
                    </a:p>
                  </a:txBody>
                  <a:tcPr/>
                </a:tc>
                <a:tc>
                  <a:txBody>
                    <a:bodyPr/>
                    <a:lstStyle/>
                    <a:p>
                      <a:pPr algn="ctr"/>
                      <a:r>
                        <a:rPr lang="ru-RU" dirty="0" smtClean="0">
                          <a:solidFill>
                            <a:schemeClr val="bg1"/>
                          </a:solidFill>
                        </a:rPr>
                        <a:t>2016 год</a:t>
                      </a:r>
                      <a:endParaRPr lang="ru-RU" dirty="0">
                        <a:solidFill>
                          <a:schemeClr val="bg1"/>
                        </a:solidFill>
                      </a:endParaRPr>
                    </a:p>
                  </a:txBody>
                  <a:tcPr/>
                </a:tc>
                <a:tc>
                  <a:txBody>
                    <a:bodyPr/>
                    <a:lstStyle/>
                    <a:p>
                      <a:pPr algn="ctr"/>
                      <a:r>
                        <a:rPr lang="ru-RU" dirty="0" smtClean="0"/>
                        <a:t>2017 год</a:t>
                      </a:r>
                      <a:endParaRPr lang="ru-RU" dirty="0"/>
                    </a:p>
                  </a:txBody>
                  <a:tcPr/>
                </a:tc>
                <a:tc>
                  <a:txBody>
                    <a:bodyPr/>
                    <a:lstStyle/>
                    <a:p>
                      <a:pPr algn="ctr"/>
                      <a:r>
                        <a:rPr lang="ru-RU" dirty="0" smtClean="0"/>
                        <a:t>2018 год</a:t>
                      </a:r>
                      <a:endParaRPr lang="ru-RU" dirty="0"/>
                    </a:p>
                  </a:txBody>
                  <a:tcPr/>
                </a:tc>
                <a:tc>
                  <a:txBody>
                    <a:bodyPr/>
                    <a:lstStyle/>
                    <a:p>
                      <a:pPr algn="ctr"/>
                      <a:r>
                        <a:rPr lang="ru-RU" dirty="0" smtClean="0"/>
                        <a:t>2019 год</a:t>
                      </a:r>
                      <a:endParaRPr lang="ru-RU" dirty="0"/>
                    </a:p>
                  </a:txBody>
                  <a:tcPr/>
                </a:tc>
                <a:extLst>
                  <a:ext uri="{0D108BD9-81ED-4DB2-BD59-A6C34878D82A}">
                    <a16:rowId xmlns:a16="http://schemas.microsoft.com/office/drawing/2014/main" val="10000"/>
                  </a:ext>
                </a:extLst>
              </a:tr>
              <a:tr h="597877">
                <a:tc>
                  <a:txBody>
                    <a:bodyPr/>
                    <a:lstStyle/>
                    <a:p>
                      <a:r>
                        <a:rPr lang="ru-RU" dirty="0" smtClean="0"/>
                        <a:t>Дотации</a:t>
                      </a:r>
                      <a:endParaRPr lang="ru-RU" dirty="0"/>
                    </a:p>
                  </a:txBody>
                  <a:tcPr anchor="ctr"/>
                </a:tc>
                <a:tc>
                  <a:txBody>
                    <a:bodyPr/>
                    <a:lstStyle/>
                    <a:p>
                      <a:pPr algn="ctr"/>
                      <a:r>
                        <a:rPr lang="ru-RU" dirty="0" smtClean="0">
                          <a:solidFill>
                            <a:schemeClr val="tx1"/>
                          </a:solidFill>
                        </a:rPr>
                        <a:t>2 161,2</a:t>
                      </a:r>
                      <a:endParaRPr lang="ru-RU" dirty="0">
                        <a:solidFill>
                          <a:schemeClr val="tx1"/>
                        </a:solidFill>
                      </a:endParaRPr>
                    </a:p>
                  </a:txBody>
                  <a:tcPr anchor="ctr"/>
                </a:tc>
                <a:tc>
                  <a:txBody>
                    <a:bodyPr/>
                    <a:lstStyle/>
                    <a:p>
                      <a:pPr algn="ctr"/>
                      <a:r>
                        <a:rPr lang="ru-RU" dirty="0" smtClean="0">
                          <a:solidFill>
                            <a:schemeClr val="tx1"/>
                          </a:solidFill>
                        </a:rPr>
                        <a:t>2 021,3</a:t>
                      </a:r>
                      <a:endParaRPr lang="ru-RU" dirty="0">
                        <a:solidFill>
                          <a:schemeClr val="tx1"/>
                        </a:solidFill>
                      </a:endParaRPr>
                    </a:p>
                  </a:txBody>
                  <a:tcPr anchor="ctr"/>
                </a:tc>
                <a:tc>
                  <a:txBody>
                    <a:bodyPr/>
                    <a:lstStyle/>
                    <a:p>
                      <a:pPr algn="ctr"/>
                      <a:r>
                        <a:rPr lang="ru-RU" dirty="0" smtClean="0">
                          <a:solidFill>
                            <a:schemeClr val="tx1"/>
                          </a:solidFill>
                        </a:rPr>
                        <a:t>2 021,3</a:t>
                      </a:r>
                      <a:endParaRPr lang="ru-RU" dirty="0">
                        <a:solidFill>
                          <a:schemeClr val="tx1"/>
                        </a:solidFill>
                      </a:endParaRPr>
                    </a:p>
                  </a:txBody>
                  <a:tcPr anchor="ctr"/>
                </a:tc>
                <a:tc>
                  <a:txBody>
                    <a:bodyPr/>
                    <a:lstStyle/>
                    <a:p>
                      <a:pPr algn="ctr"/>
                      <a:r>
                        <a:rPr lang="ru-RU" dirty="0" smtClean="0">
                          <a:solidFill>
                            <a:schemeClr val="tx1"/>
                          </a:solidFill>
                        </a:rPr>
                        <a:t>2 021,3</a:t>
                      </a:r>
                      <a:endParaRPr lang="ru-RU" dirty="0">
                        <a:solidFill>
                          <a:schemeClr val="tx1"/>
                        </a:solidFill>
                      </a:endParaRPr>
                    </a:p>
                  </a:txBody>
                  <a:tcPr anchor="ctr"/>
                </a:tc>
                <a:extLst>
                  <a:ext uri="{0D108BD9-81ED-4DB2-BD59-A6C34878D82A}">
                    <a16:rowId xmlns:a16="http://schemas.microsoft.com/office/drawing/2014/main" val="10001"/>
                  </a:ext>
                </a:extLst>
              </a:tr>
              <a:tr h="483577">
                <a:tc>
                  <a:txBody>
                    <a:bodyPr/>
                    <a:lstStyle/>
                    <a:p>
                      <a:r>
                        <a:rPr lang="ru-RU" dirty="0" smtClean="0"/>
                        <a:t>Субсидии</a:t>
                      </a:r>
                    </a:p>
                    <a:p>
                      <a:endParaRPr lang="ru-RU" sz="1600" dirty="0" smtClean="0"/>
                    </a:p>
                  </a:txBody>
                  <a:tcPr anchor="ctr"/>
                </a:tc>
                <a:tc>
                  <a:txBody>
                    <a:bodyPr/>
                    <a:lstStyle/>
                    <a:p>
                      <a:pPr algn="ctr"/>
                      <a:r>
                        <a:rPr lang="ru-RU" dirty="0" smtClean="0">
                          <a:solidFill>
                            <a:schemeClr val="tx1"/>
                          </a:solidFill>
                        </a:rPr>
                        <a:t>3 583,9</a:t>
                      </a:r>
                      <a:endParaRPr lang="ru-RU" dirty="0">
                        <a:solidFill>
                          <a:schemeClr val="tx1"/>
                        </a:solidFill>
                      </a:endParaRPr>
                    </a:p>
                  </a:txBody>
                  <a:tcPr anchor="ctr"/>
                </a:tc>
                <a:tc>
                  <a:txBody>
                    <a:bodyPr/>
                    <a:lstStyle/>
                    <a:p>
                      <a:pPr algn="ctr"/>
                      <a:r>
                        <a:rPr lang="ru-RU" dirty="0" smtClean="0">
                          <a:solidFill>
                            <a:schemeClr val="tx1"/>
                          </a:solidFill>
                        </a:rPr>
                        <a:t>3 000,8</a:t>
                      </a:r>
                      <a:endParaRPr lang="ru-RU" dirty="0">
                        <a:solidFill>
                          <a:schemeClr val="tx1"/>
                        </a:solidFill>
                      </a:endParaRPr>
                    </a:p>
                  </a:txBody>
                  <a:tcPr anchor="ctr"/>
                </a:tc>
                <a:tc>
                  <a:txBody>
                    <a:bodyPr/>
                    <a:lstStyle/>
                    <a:p>
                      <a:pPr algn="ctr"/>
                      <a:r>
                        <a:rPr lang="ru-RU" dirty="0" smtClean="0">
                          <a:solidFill>
                            <a:schemeClr val="tx1"/>
                          </a:solidFill>
                        </a:rPr>
                        <a:t>3 000,8</a:t>
                      </a:r>
                      <a:endParaRPr lang="ru-RU" dirty="0">
                        <a:solidFill>
                          <a:schemeClr val="tx1"/>
                        </a:solidFill>
                      </a:endParaRPr>
                    </a:p>
                  </a:txBody>
                  <a:tcPr anchor="ctr"/>
                </a:tc>
                <a:tc>
                  <a:txBody>
                    <a:bodyPr/>
                    <a:lstStyle/>
                    <a:p>
                      <a:pPr algn="ctr"/>
                      <a:r>
                        <a:rPr lang="ru-RU" dirty="0" smtClean="0">
                          <a:solidFill>
                            <a:schemeClr val="tx1"/>
                          </a:solidFill>
                        </a:rPr>
                        <a:t>3 000,8</a:t>
                      </a:r>
                      <a:endParaRPr lang="ru-RU" dirty="0">
                        <a:solidFill>
                          <a:schemeClr val="tx1"/>
                        </a:solidFill>
                      </a:endParaRPr>
                    </a:p>
                  </a:txBody>
                  <a:tcPr anchor="ctr"/>
                </a:tc>
                <a:extLst>
                  <a:ext uri="{0D108BD9-81ED-4DB2-BD59-A6C34878D82A}">
                    <a16:rowId xmlns:a16="http://schemas.microsoft.com/office/drawing/2014/main" val="10002"/>
                  </a:ext>
                </a:extLst>
              </a:tr>
              <a:tr h="546882">
                <a:tc>
                  <a:txBody>
                    <a:bodyPr/>
                    <a:lstStyle/>
                    <a:p>
                      <a:r>
                        <a:rPr lang="ru-RU" dirty="0" smtClean="0"/>
                        <a:t>Субвенции</a:t>
                      </a:r>
                      <a:endParaRPr lang="ru-RU" dirty="0"/>
                    </a:p>
                  </a:txBody>
                  <a:tcPr anchor="ctr"/>
                </a:tc>
                <a:tc>
                  <a:txBody>
                    <a:bodyPr/>
                    <a:lstStyle/>
                    <a:p>
                      <a:pPr algn="ctr"/>
                      <a:r>
                        <a:rPr lang="ru-RU" dirty="0" smtClean="0">
                          <a:solidFill>
                            <a:schemeClr val="tx1"/>
                          </a:solidFill>
                        </a:rPr>
                        <a:t>9 127,2</a:t>
                      </a:r>
                      <a:endParaRPr lang="ru-RU" dirty="0">
                        <a:solidFill>
                          <a:schemeClr val="tx1"/>
                        </a:solidFill>
                      </a:endParaRPr>
                    </a:p>
                  </a:txBody>
                  <a:tcPr anchor="ctr"/>
                </a:tc>
                <a:tc>
                  <a:txBody>
                    <a:bodyPr/>
                    <a:lstStyle/>
                    <a:p>
                      <a:pPr algn="ctr"/>
                      <a:r>
                        <a:rPr lang="ru-RU" dirty="0" smtClean="0">
                          <a:solidFill>
                            <a:schemeClr val="tx1"/>
                          </a:solidFill>
                        </a:rPr>
                        <a:t>10 042,0</a:t>
                      </a:r>
                      <a:endParaRPr lang="ru-RU" dirty="0">
                        <a:solidFill>
                          <a:schemeClr val="tx1"/>
                        </a:solidFill>
                      </a:endParaRPr>
                    </a:p>
                  </a:txBody>
                  <a:tcPr anchor="ctr"/>
                </a:tc>
                <a:tc>
                  <a:txBody>
                    <a:bodyPr/>
                    <a:lstStyle/>
                    <a:p>
                      <a:pPr algn="ctr"/>
                      <a:r>
                        <a:rPr lang="ru-RU" dirty="0" smtClean="0">
                          <a:solidFill>
                            <a:schemeClr val="tx1"/>
                          </a:solidFill>
                        </a:rPr>
                        <a:t>10 042,0</a:t>
                      </a:r>
                      <a:endParaRPr lang="ru-RU" dirty="0">
                        <a:solidFill>
                          <a:schemeClr val="tx1"/>
                        </a:solidFill>
                      </a:endParaRPr>
                    </a:p>
                  </a:txBody>
                  <a:tcPr anchor="ctr"/>
                </a:tc>
                <a:tc>
                  <a:txBody>
                    <a:bodyPr/>
                    <a:lstStyle/>
                    <a:p>
                      <a:pPr algn="ctr"/>
                      <a:r>
                        <a:rPr lang="ru-RU" dirty="0" smtClean="0">
                          <a:solidFill>
                            <a:schemeClr val="tx1"/>
                          </a:solidFill>
                        </a:rPr>
                        <a:t>10 042,0</a:t>
                      </a:r>
                      <a:endParaRPr lang="ru-RU" dirty="0">
                        <a:solidFill>
                          <a:schemeClr val="tx1"/>
                        </a:solidFill>
                      </a:endParaRPr>
                    </a:p>
                  </a:txBody>
                  <a:tcPr anchor="ctr"/>
                </a:tc>
                <a:extLst>
                  <a:ext uri="{0D108BD9-81ED-4DB2-BD59-A6C34878D82A}">
                    <a16:rowId xmlns:a16="http://schemas.microsoft.com/office/drawing/2014/main" val="10003"/>
                  </a:ext>
                </a:extLst>
              </a:tr>
              <a:tr h="553915">
                <a:tc>
                  <a:txBody>
                    <a:bodyPr/>
                    <a:lstStyle/>
                    <a:p>
                      <a:r>
                        <a:rPr lang="ru-RU" dirty="0" smtClean="0"/>
                        <a:t>Иные МБТ</a:t>
                      </a:r>
                      <a:endParaRPr lang="ru-RU" dirty="0"/>
                    </a:p>
                  </a:txBody>
                  <a:tcPr anchor="ctr"/>
                </a:tc>
                <a:tc>
                  <a:txBody>
                    <a:bodyPr/>
                    <a:lstStyle/>
                    <a:p>
                      <a:pPr algn="ctr"/>
                      <a:r>
                        <a:rPr lang="ru-RU" dirty="0" smtClean="0">
                          <a:solidFill>
                            <a:schemeClr val="tx1"/>
                          </a:solidFill>
                        </a:rPr>
                        <a:t>0</a:t>
                      </a:r>
                      <a:endParaRPr lang="ru-RU" dirty="0">
                        <a:solidFill>
                          <a:schemeClr val="tx1"/>
                        </a:solidFill>
                      </a:endParaRPr>
                    </a:p>
                  </a:txBody>
                  <a:tcPr anchor="ctr"/>
                </a:tc>
                <a:tc>
                  <a:txBody>
                    <a:bodyPr/>
                    <a:lstStyle/>
                    <a:p>
                      <a:pPr algn="ctr"/>
                      <a:r>
                        <a:rPr lang="ru-RU" dirty="0" smtClean="0">
                          <a:solidFill>
                            <a:schemeClr val="tx1"/>
                          </a:solidFill>
                        </a:rPr>
                        <a:t>5,1 </a:t>
                      </a:r>
                      <a:endParaRPr lang="ru-RU" dirty="0">
                        <a:solidFill>
                          <a:schemeClr val="tx1"/>
                        </a:solidFill>
                      </a:endParaRPr>
                    </a:p>
                  </a:txBody>
                  <a:tcPr anchor="ctr"/>
                </a:tc>
                <a:tc>
                  <a:txBody>
                    <a:bodyPr/>
                    <a:lstStyle/>
                    <a:p>
                      <a:pPr algn="ctr"/>
                      <a:r>
                        <a:rPr lang="ru-RU" dirty="0" smtClean="0">
                          <a:solidFill>
                            <a:schemeClr val="tx1"/>
                          </a:solidFill>
                        </a:rPr>
                        <a:t>5,1</a:t>
                      </a:r>
                      <a:endParaRPr lang="ru-RU" dirty="0">
                        <a:solidFill>
                          <a:schemeClr val="tx1"/>
                        </a:solidFill>
                      </a:endParaRPr>
                    </a:p>
                  </a:txBody>
                  <a:tcPr anchor="ctr"/>
                </a:tc>
                <a:tc>
                  <a:txBody>
                    <a:bodyPr/>
                    <a:lstStyle/>
                    <a:p>
                      <a:pPr algn="ctr"/>
                      <a:r>
                        <a:rPr lang="ru-RU" dirty="0" smtClean="0">
                          <a:solidFill>
                            <a:schemeClr val="tx1"/>
                          </a:solidFill>
                        </a:rPr>
                        <a:t>5,1</a:t>
                      </a:r>
                      <a:endParaRPr lang="ru-RU" dirty="0">
                        <a:solidFill>
                          <a:schemeClr val="tx1"/>
                        </a:solidFill>
                      </a:endParaRPr>
                    </a:p>
                  </a:txBody>
                  <a:tcPr anchor="ctr"/>
                </a:tc>
                <a:extLst>
                  <a:ext uri="{0D108BD9-81ED-4DB2-BD59-A6C34878D82A}">
                    <a16:rowId xmlns:a16="http://schemas.microsoft.com/office/drawing/2014/main" val="10004"/>
                  </a:ext>
                </a:extLst>
              </a:tr>
              <a:tr h="645942">
                <a:tc>
                  <a:txBody>
                    <a:bodyPr/>
                    <a:lstStyle/>
                    <a:p>
                      <a:r>
                        <a:rPr lang="ru-RU" dirty="0" smtClean="0"/>
                        <a:t>ИТОГО</a:t>
                      </a:r>
                      <a:endParaRPr lang="ru-RU" dirty="0"/>
                    </a:p>
                  </a:txBody>
                  <a:tcPr anchor="ctr"/>
                </a:tc>
                <a:tc>
                  <a:txBody>
                    <a:bodyPr/>
                    <a:lstStyle/>
                    <a:p>
                      <a:pPr algn="ctr"/>
                      <a:r>
                        <a:rPr lang="ru-RU" dirty="0" smtClean="0">
                          <a:solidFill>
                            <a:schemeClr val="tx1"/>
                          </a:solidFill>
                        </a:rPr>
                        <a:t>15 324,4</a:t>
                      </a:r>
                      <a:endParaRPr lang="ru-RU" dirty="0">
                        <a:solidFill>
                          <a:schemeClr val="tx1"/>
                        </a:solidFill>
                      </a:endParaRPr>
                    </a:p>
                  </a:txBody>
                  <a:tcPr anchor="ctr"/>
                </a:tc>
                <a:tc>
                  <a:txBody>
                    <a:bodyPr/>
                    <a:lstStyle/>
                    <a:p>
                      <a:pPr algn="ctr"/>
                      <a:r>
                        <a:rPr lang="ru-RU" dirty="0" smtClean="0">
                          <a:solidFill>
                            <a:schemeClr val="tx1"/>
                          </a:solidFill>
                        </a:rPr>
                        <a:t>15 069,2</a:t>
                      </a:r>
                      <a:endParaRPr lang="ru-RU" dirty="0">
                        <a:solidFill>
                          <a:schemeClr val="tx1"/>
                        </a:solidFill>
                      </a:endParaRPr>
                    </a:p>
                  </a:txBody>
                  <a:tcPr anchor="ctr"/>
                </a:tc>
                <a:tc>
                  <a:txBody>
                    <a:bodyPr/>
                    <a:lstStyle/>
                    <a:p>
                      <a:pPr algn="ctr"/>
                      <a:r>
                        <a:rPr lang="ru-RU" dirty="0" smtClean="0">
                          <a:solidFill>
                            <a:schemeClr val="tx1"/>
                          </a:solidFill>
                        </a:rPr>
                        <a:t>15 069,2</a:t>
                      </a:r>
                      <a:endParaRPr lang="ru-RU" dirty="0">
                        <a:solidFill>
                          <a:schemeClr val="tx1"/>
                        </a:solidFill>
                      </a:endParaRPr>
                    </a:p>
                  </a:txBody>
                  <a:tcPr anchor="ctr"/>
                </a:tc>
                <a:tc>
                  <a:txBody>
                    <a:bodyPr/>
                    <a:lstStyle/>
                    <a:p>
                      <a:pPr algn="ctr"/>
                      <a:r>
                        <a:rPr lang="ru-RU" dirty="0" smtClean="0">
                          <a:solidFill>
                            <a:schemeClr val="tx1"/>
                          </a:solidFill>
                        </a:rPr>
                        <a:t>15 069,2</a:t>
                      </a:r>
                      <a:endParaRPr lang="ru-RU" dirty="0">
                        <a:solidFill>
                          <a:schemeClr val="tx1"/>
                        </a:solidFill>
                      </a:endParaRPr>
                    </a:p>
                  </a:txBody>
                  <a:tcPr anchor="ctr"/>
                </a:tc>
                <a:extLst>
                  <a:ext uri="{0D108BD9-81ED-4DB2-BD59-A6C34878D82A}">
                    <a16:rowId xmlns:a16="http://schemas.microsoft.com/office/drawing/2014/main" val="10005"/>
                  </a:ext>
                </a:extLst>
              </a:tr>
            </a:tbl>
          </a:graphicData>
        </a:graphic>
      </p:graphicFrame>
      <p:sp>
        <p:nvSpPr>
          <p:cNvPr id="7" name="TextBox 6"/>
          <p:cNvSpPr txBox="1"/>
          <p:nvPr/>
        </p:nvSpPr>
        <p:spPr>
          <a:xfrm>
            <a:off x="9608304" y="1609828"/>
            <a:ext cx="1218603"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400" b="0" i="0" u="none" strike="noStrike" kern="1200" cap="none" spc="0" normalizeH="0" baseline="0" noProof="0" dirty="0">
                <a:ln>
                  <a:noFill/>
                </a:ln>
                <a:solidFill>
                  <a:prstClr val="black"/>
                </a:solidFill>
                <a:effectLst/>
                <a:uLnTx/>
                <a:uFillTx/>
                <a:latin typeface="Palatino Linotype"/>
                <a:ea typeface="+mn-ea"/>
                <a:cs typeface="+mn-cs"/>
              </a:rPr>
              <a:t>млн. </a:t>
            </a:r>
            <a:r>
              <a:rPr kumimoji="0" lang="ru-RU" sz="1400" b="0" i="0" u="none" strike="noStrike" kern="1200" cap="none" spc="0" normalizeH="0" baseline="0" noProof="0" dirty="0" smtClean="0">
                <a:ln>
                  <a:noFill/>
                </a:ln>
                <a:solidFill>
                  <a:prstClr val="black"/>
                </a:solidFill>
                <a:effectLst/>
                <a:uLnTx/>
                <a:uFillTx/>
                <a:latin typeface="Palatino Linotype"/>
                <a:ea typeface="+mn-ea"/>
                <a:cs typeface="+mn-cs"/>
              </a:rPr>
              <a:t>рублей</a:t>
            </a:r>
            <a:endParaRPr kumimoji="0" lang="ru-RU" sz="1400" b="0" i="0" u="none" strike="noStrike" kern="1200" cap="none" spc="0" normalizeH="0" baseline="0" noProof="0" dirty="0">
              <a:ln>
                <a:noFill/>
              </a:ln>
              <a:solidFill>
                <a:prstClr val="black"/>
              </a:solidFill>
              <a:effectLst/>
              <a:uLnTx/>
              <a:uFillTx/>
              <a:latin typeface="Palatino Linotype"/>
              <a:ea typeface="+mn-ea"/>
              <a:cs typeface="+mn-cs"/>
            </a:endParaRPr>
          </a:p>
        </p:txBody>
      </p:sp>
      <p:sp>
        <p:nvSpPr>
          <p:cNvPr id="9" name="TextBox 8"/>
          <p:cNvSpPr txBox="1"/>
          <p:nvPr/>
        </p:nvSpPr>
        <p:spPr>
          <a:xfrm>
            <a:off x="10612315" y="90097"/>
            <a:ext cx="1342034" cy="338554"/>
          </a:xfrm>
          <a:prstGeom prst="rect">
            <a:avLst/>
          </a:prstGeom>
          <a:noFill/>
        </p:spPr>
        <p:txBody>
          <a:bodyPr wrap="none" rtlCol="0">
            <a:spAutoFit/>
          </a:bodyPr>
          <a:lstStyle/>
          <a:p>
            <a:r>
              <a:rPr lang="ru-RU" sz="1600" b="1" i="1" dirty="0">
                <a:solidFill>
                  <a:schemeClr val="tx2">
                    <a:lumMod val="75000"/>
                  </a:schemeClr>
                </a:solidFill>
                <a:effectLst>
                  <a:outerShdw blurRad="38100" dist="38100" dir="2700000" algn="tl">
                    <a:srgbClr val="000000">
                      <a:alpha val="43137"/>
                    </a:srgbClr>
                  </a:outerShdw>
                </a:effectLst>
              </a:rPr>
              <a:t>  </a:t>
            </a:r>
            <a:r>
              <a:rPr lang="ru-RU" sz="1600" b="1" i="1" dirty="0" smtClean="0">
                <a:solidFill>
                  <a:schemeClr val="tx2">
                    <a:lumMod val="75000"/>
                  </a:schemeClr>
                </a:solidFill>
                <a:effectLst>
                  <a:outerShdw blurRad="38100" dist="38100" dir="2700000" algn="tl">
                    <a:srgbClr val="000000">
                      <a:alpha val="43137"/>
                    </a:srgbClr>
                  </a:outerShdw>
                </a:effectLst>
              </a:rPr>
              <a:t>37 СЛАЙД </a:t>
            </a:r>
            <a:endParaRPr lang="ru-RU" sz="1600" b="1" i="1" dirty="0">
              <a:solidFill>
                <a:schemeClr val="tx2">
                  <a:lumMod val="75000"/>
                </a:schemeClr>
              </a:solidFill>
              <a:effectLst>
                <a:outerShdw blurRad="38100" dist="38100" dir="2700000" algn="tl">
                  <a:srgbClr val="000000">
                    <a:alpha val="43137"/>
                  </a:srgbClr>
                </a:outerShdw>
              </a:effectLst>
            </a:endParaRPr>
          </a:p>
        </p:txBody>
      </p:sp>
      <p:sp>
        <p:nvSpPr>
          <p:cNvPr id="3" name="TextBox 2"/>
          <p:cNvSpPr txBox="1"/>
          <p:nvPr/>
        </p:nvSpPr>
        <p:spPr>
          <a:xfrm>
            <a:off x="1670538" y="5618285"/>
            <a:ext cx="8807566" cy="738664"/>
          </a:xfrm>
          <a:prstGeom prst="rect">
            <a:avLst/>
          </a:prstGeom>
          <a:noFill/>
        </p:spPr>
        <p:txBody>
          <a:bodyPr wrap="square" rtlCol="0">
            <a:spAutoFit/>
          </a:bodyPr>
          <a:lstStyle/>
          <a:p>
            <a:pPr algn="just"/>
            <a:r>
              <a:rPr lang="ru-RU" sz="1400" u="sng" dirty="0" smtClean="0"/>
              <a:t>Примечание:</a:t>
            </a:r>
            <a:r>
              <a:rPr lang="ru-RU" sz="1400" dirty="0" smtClean="0"/>
              <a:t> </a:t>
            </a:r>
            <a:r>
              <a:rPr lang="ru-RU" sz="1400" i="1" dirty="0" smtClean="0"/>
              <a:t>снижение объема межбюджетных трансфертов обусловлено передачей с 01.01.2017 года 20% от налога на имущество организаций в бюджеты муниципальных районов (городских округов) в Камчатском крае</a:t>
            </a:r>
            <a:endParaRPr lang="ru-RU" sz="1400" i="1" dirty="0"/>
          </a:p>
        </p:txBody>
      </p:sp>
    </p:spTree>
    <p:extLst>
      <p:ext uri="{BB962C8B-B14F-4D97-AF65-F5344CB8AC3E}">
        <p14:creationId xmlns:p14="http://schemas.microsoft.com/office/powerpoint/2010/main" val="23818201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89308" y="162038"/>
            <a:ext cx="10972800" cy="1043873"/>
          </a:xfrm>
          <a:noFill/>
          <a:ln>
            <a:noFill/>
          </a:ln>
        </p:spPr>
        <p:style>
          <a:lnRef idx="1">
            <a:schemeClr val="accent1"/>
          </a:lnRef>
          <a:fillRef idx="2">
            <a:schemeClr val="accent1"/>
          </a:fillRef>
          <a:effectRef idx="1">
            <a:schemeClr val="accent1"/>
          </a:effectRef>
          <a:fontRef idx="minor">
            <a:schemeClr val="dk1"/>
          </a:fontRef>
        </p:style>
        <p:txBody>
          <a:bodyPr/>
          <a:lstStyle/>
          <a:p>
            <a:r>
              <a:rPr lang="ru-RU" sz="1100" dirty="0" smtClean="0">
                <a:effectLst>
                  <a:outerShdw blurRad="38100" dist="38100" dir="2700000" algn="tl">
                    <a:srgbClr val="000000">
                      <a:alpha val="43137"/>
                    </a:srgbClr>
                  </a:outerShdw>
                </a:effectLst>
              </a:rPr>
              <a:t/>
            </a:r>
            <a:br>
              <a:rPr lang="ru-RU" sz="1100" dirty="0" smtClean="0">
                <a:effectLst>
                  <a:outerShdw blurRad="38100" dist="38100" dir="2700000" algn="tl">
                    <a:srgbClr val="000000">
                      <a:alpha val="43137"/>
                    </a:srgbClr>
                  </a:outerShdw>
                </a:effectLst>
              </a:rPr>
            </a:br>
            <a:r>
              <a:rPr lang="ru-RU" sz="1100" dirty="0">
                <a:effectLst>
                  <a:outerShdw blurRad="38100" dist="38100" dir="2700000" algn="tl">
                    <a:srgbClr val="000000">
                      <a:alpha val="43137"/>
                    </a:srgbClr>
                  </a:outerShdw>
                </a:effectLst>
              </a:rPr>
              <a:t/>
            </a:r>
            <a:br>
              <a:rPr lang="ru-RU" sz="1100" dirty="0">
                <a:effectLst>
                  <a:outerShdw blurRad="38100" dist="38100" dir="2700000" algn="tl">
                    <a:srgbClr val="000000">
                      <a:alpha val="43137"/>
                    </a:srgbClr>
                  </a:outerShdw>
                </a:effectLst>
              </a:rPr>
            </a:br>
            <a:r>
              <a:rPr lang="ru-RU" sz="1100" dirty="0" smtClean="0">
                <a:effectLst>
                  <a:outerShdw blurRad="38100" dist="38100" dir="2700000" algn="tl">
                    <a:srgbClr val="000000">
                      <a:alpha val="43137"/>
                    </a:srgbClr>
                  </a:outerShdw>
                </a:effectLst>
              </a:rPr>
              <a:t/>
            </a:r>
            <a:br>
              <a:rPr lang="ru-RU" sz="1100" dirty="0" smtClean="0">
                <a:effectLst>
                  <a:outerShdw blurRad="38100" dist="38100" dir="2700000" algn="tl">
                    <a:srgbClr val="000000">
                      <a:alpha val="43137"/>
                    </a:srgbClr>
                  </a:outerShdw>
                </a:effectLst>
              </a:rPr>
            </a:br>
            <a:r>
              <a:rPr lang="ru-RU" sz="1100" dirty="0" smtClean="0">
                <a:effectLst>
                  <a:outerShdw blurRad="38100" dist="38100" dir="2700000" algn="tl">
                    <a:srgbClr val="000000">
                      <a:alpha val="43137"/>
                    </a:srgbClr>
                  </a:outerShdw>
                </a:effectLst>
              </a:rPr>
              <a:t/>
            </a:r>
            <a:br>
              <a:rPr lang="ru-RU" sz="1100" dirty="0" smtClean="0">
                <a:effectLst>
                  <a:outerShdw blurRad="38100" dist="38100" dir="2700000" algn="tl">
                    <a:srgbClr val="000000">
                      <a:alpha val="43137"/>
                    </a:srgbClr>
                  </a:outerShdw>
                </a:effectLst>
              </a:rPr>
            </a:br>
            <a:r>
              <a:rPr lang="ru-RU" sz="2600" b="1" dirty="0" smtClean="0">
                <a:solidFill>
                  <a:schemeClr val="tx2"/>
                </a:solidFill>
                <a:effectLst>
                  <a:outerShdw blurRad="38100" dist="38100" dir="2700000" algn="tl">
                    <a:srgbClr val="000000">
                      <a:alpha val="43137"/>
                    </a:srgbClr>
                  </a:outerShdw>
                </a:effectLst>
              </a:rPr>
              <a:t>Зачем формировать и исполнять бюджет по программам?</a:t>
            </a:r>
            <a:endParaRPr lang="ru-RU" sz="2600" b="1" dirty="0">
              <a:solidFill>
                <a:schemeClr val="tx2"/>
              </a:solidFill>
              <a:effectLst>
                <a:outerShdw blurRad="38100" dist="38100" dir="2700000" algn="tl">
                  <a:srgbClr val="000000">
                    <a:alpha val="43137"/>
                  </a:srgbClr>
                </a:outerShdw>
              </a:effectLst>
            </a:endParaRPr>
          </a:p>
        </p:txBody>
      </p:sp>
      <p:sp>
        <p:nvSpPr>
          <p:cNvPr id="3" name="Объект 2"/>
          <p:cNvSpPr>
            <a:spLocks noGrp="1"/>
          </p:cNvSpPr>
          <p:nvPr>
            <p:ph idx="1"/>
          </p:nvPr>
        </p:nvSpPr>
        <p:spPr>
          <a:xfrm>
            <a:off x="558350" y="2006825"/>
            <a:ext cx="11024050" cy="3876085"/>
          </a:xfrm>
        </p:spPr>
        <p:txBody>
          <a:bodyPr>
            <a:normAutofit/>
          </a:bodyPr>
          <a:lstStyle/>
          <a:p>
            <a:pPr marL="0" indent="0" algn="just">
              <a:buNone/>
            </a:pPr>
            <a:r>
              <a:rPr lang="ru-RU" dirty="0" smtClean="0">
                <a:latin typeface="Times New Roman"/>
              </a:rPr>
              <a:t>	</a:t>
            </a:r>
            <a:r>
              <a:rPr lang="ru-RU" dirty="0" smtClean="0">
                <a:solidFill>
                  <a:schemeClr val="tx1"/>
                </a:solidFill>
                <a:latin typeface="Times New Roman"/>
              </a:rPr>
              <a:t>Преимуществом </a:t>
            </a:r>
            <a:r>
              <a:rPr lang="ru-RU" dirty="0">
                <a:solidFill>
                  <a:schemeClr val="tx1"/>
                </a:solidFill>
                <a:latin typeface="Times New Roman"/>
              </a:rPr>
              <a:t>программного бюджета является распределение расходов не </a:t>
            </a:r>
            <a:r>
              <a:rPr lang="ru-RU" dirty="0" smtClean="0">
                <a:solidFill>
                  <a:schemeClr val="tx1"/>
                </a:solidFill>
                <a:latin typeface="Times New Roman"/>
              </a:rPr>
              <a:t>по ведомственному </a:t>
            </a:r>
            <a:r>
              <a:rPr lang="ru-RU" dirty="0">
                <a:solidFill>
                  <a:schemeClr val="tx1"/>
                </a:solidFill>
                <a:latin typeface="Times New Roman"/>
              </a:rPr>
              <a:t>принципу, а по </a:t>
            </a:r>
            <a:r>
              <a:rPr lang="ru-RU" dirty="0" smtClean="0">
                <a:solidFill>
                  <a:schemeClr val="tx1"/>
                </a:solidFill>
                <a:latin typeface="Times New Roman"/>
              </a:rPr>
              <a:t>программам. Государственная </a:t>
            </a:r>
            <a:r>
              <a:rPr lang="ru-RU" dirty="0">
                <a:solidFill>
                  <a:schemeClr val="tx1"/>
                </a:solidFill>
                <a:latin typeface="Times New Roman"/>
              </a:rPr>
              <a:t>программа имеет цель, задачи </a:t>
            </a:r>
            <a:r>
              <a:rPr lang="ru-RU" dirty="0" smtClean="0">
                <a:solidFill>
                  <a:schemeClr val="tx1"/>
                </a:solidFill>
                <a:latin typeface="Times New Roman"/>
              </a:rPr>
              <a:t>и показатели </a:t>
            </a:r>
            <a:r>
              <a:rPr lang="ru-RU" dirty="0">
                <a:solidFill>
                  <a:schemeClr val="tx1"/>
                </a:solidFill>
                <a:latin typeface="Times New Roman"/>
              </a:rPr>
              <a:t>эффективности, которые отражают степень их достижения (решения), то </a:t>
            </a:r>
            <a:r>
              <a:rPr lang="ru-RU" dirty="0" smtClean="0">
                <a:solidFill>
                  <a:schemeClr val="tx1"/>
                </a:solidFill>
                <a:latin typeface="Times New Roman"/>
              </a:rPr>
              <a:t>есть действия </a:t>
            </a:r>
            <a:r>
              <a:rPr lang="ru-RU" dirty="0">
                <a:solidFill>
                  <a:schemeClr val="tx1"/>
                </a:solidFill>
                <a:latin typeface="Times New Roman"/>
              </a:rPr>
              <a:t>и бюджетные средства направлены на достижение заданного результата.</a:t>
            </a:r>
          </a:p>
          <a:p>
            <a:pPr marL="0" indent="0" algn="just">
              <a:buNone/>
            </a:pPr>
            <a:r>
              <a:rPr lang="ru-RU" dirty="0" smtClean="0">
                <a:solidFill>
                  <a:schemeClr val="tx1"/>
                </a:solidFill>
                <a:latin typeface="Times New Roman"/>
              </a:rPr>
              <a:t>	При </a:t>
            </a:r>
            <a:r>
              <a:rPr lang="ru-RU" dirty="0">
                <a:solidFill>
                  <a:schemeClr val="tx1"/>
                </a:solidFill>
                <a:latin typeface="Times New Roman"/>
              </a:rPr>
              <a:t>этом значение показателей является индикатором по данному </a:t>
            </a:r>
            <a:r>
              <a:rPr lang="ru-RU" dirty="0" smtClean="0">
                <a:solidFill>
                  <a:schemeClr val="tx1"/>
                </a:solidFill>
                <a:latin typeface="Times New Roman"/>
              </a:rPr>
              <a:t>направлению деятельности </a:t>
            </a:r>
            <a:r>
              <a:rPr lang="ru-RU" dirty="0">
                <a:solidFill>
                  <a:schemeClr val="tx1"/>
                </a:solidFill>
                <a:latin typeface="Times New Roman"/>
              </a:rPr>
              <a:t>и сигнализирует о плохом или хорошем результате, необходимости </a:t>
            </a:r>
            <a:r>
              <a:rPr lang="ru-RU" dirty="0" smtClean="0">
                <a:solidFill>
                  <a:schemeClr val="tx1"/>
                </a:solidFill>
                <a:latin typeface="Times New Roman"/>
              </a:rPr>
              <a:t>принятия новых </a:t>
            </a:r>
            <a:r>
              <a:rPr lang="ru-RU" dirty="0">
                <a:solidFill>
                  <a:schemeClr val="tx1"/>
                </a:solidFill>
                <a:latin typeface="Times New Roman"/>
              </a:rPr>
              <a:t>решений.</a:t>
            </a:r>
            <a:endParaRPr lang="ru-RU" dirty="0">
              <a:solidFill>
                <a:schemeClr val="tx1"/>
              </a:solidFill>
            </a:endParaRPr>
          </a:p>
        </p:txBody>
      </p:sp>
      <p:sp>
        <p:nvSpPr>
          <p:cNvPr id="5" name="TextBox 4"/>
          <p:cNvSpPr txBox="1"/>
          <p:nvPr/>
        </p:nvSpPr>
        <p:spPr>
          <a:xfrm>
            <a:off x="10612315" y="90097"/>
            <a:ext cx="1342034" cy="338554"/>
          </a:xfrm>
          <a:prstGeom prst="rect">
            <a:avLst/>
          </a:prstGeom>
          <a:noFill/>
        </p:spPr>
        <p:txBody>
          <a:bodyPr wrap="none" rtlCol="0">
            <a:spAutoFit/>
          </a:bodyPr>
          <a:lstStyle/>
          <a:p>
            <a:r>
              <a:rPr lang="ru-RU" sz="1600" b="1" i="1" dirty="0">
                <a:solidFill>
                  <a:schemeClr val="tx2">
                    <a:lumMod val="75000"/>
                  </a:schemeClr>
                </a:solidFill>
                <a:effectLst>
                  <a:outerShdw blurRad="38100" dist="38100" dir="2700000" algn="tl">
                    <a:srgbClr val="000000">
                      <a:alpha val="43137"/>
                    </a:srgbClr>
                  </a:outerShdw>
                </a:effectLst>
              </a:rPr>
              <a:t>  </a:t>
            </a:r>
            <a:r>
              <a:rPr lang="ru-RU" sz="1600" b="1" i="1" dirty="0" smtClean="0">
                <a:solidFill>
                  <a:schemeClr val="tx2">
                    <a:lumMod val="75000"/>
                  </a:schemeClr>
                </a:solidFill>
                <a:effectLst>
                  <a:outerShdw blurRad="38100" dist="38100" dir="2700000" algn="tl">
                    <a:srgbClr val="000000">
                      <a:alpha val="43137"/>
                    </a:srgbClr>
                  </a:outerShdw>
                </a:effectLst>
              </a:rPr>
              <a:t>38 СЛАЙД </a:t>
            </a:r>
            <a:endParaRPr lang="ru-RU" sz="1600" b="1" i="1" dirty="0">
              <a:solidFill>
                <a:schemeClr val="tx2">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790549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00101" y="428651"/>
            <a:ext cx="10550769" cy="6341426"/>
          </a:xfrm>
        </p:spPr>
        <p:txBody>
          <a:bodyPr>
            <a:noAutofit/>
          </a:bodyPr>
          <a:lstStyle/>
          <a:p>
            <a:pPr lvl="0" algn="just"/>
            <a:endParaRPr lang="ru-RU" sz="1800" b="1" dirty="0" smtClean="0">
              <a:solidFill>
                <a:schemeClr val="accent5">
                  <a:lumMod val="75000"/>
                </a:schemeClr>
              </a:solidFill>
              <a:latin typeface="+mn-lt"/>
            </a:endParaRPr>
          </a:p>
          <a:p>
            <a:pPr algn="just"/>
            <a:r>
              <a:rPr lang="ru-RU" sz="1800" b="1" dirty="0">
                <a:solidFill>
                  <a:schemeClr val="accent5">
                    <a:lumMod val="75000"/>
                  </a:schemeClr>
                </a:solidFill>
                <a:latin typeface="+mn-lt"/>
              </a:rPr>
              <a:t>Условно утвержденные расходы</a:t>
            </a:r>
            <a:r>
              <a:rPr lang="ru-RU" sz="1800" b="1" dirty="0">
                <a:latin typeface="+mn-lt"/>
              </a:rPr>
              <a:t> </a:t>
            </a:r>
            <a:r>
              <a:rPr lang="ru-RU" sz="1800" dirty="0">
                <a:latin typeface="+mn-lt"/>
              </a:rPr>
              <a:t>- не распределенные в плановом периоде в соответствии с классификацией расходов бюджетов бюджетные ассигнования ( согласно статье 184.1 БК РФ общий объем условно утвержденных расходов на первый год планового периода должен составлять не менее 2,5%, на второй год планового периода - не менее 5% общего объема расходов бюджета (без учета расходов бюджета, предусмотренных за счет межбюджетных трансфертов из других бюджетов бюджетной системы Российской Федерации, имеющих целевое назначение</a:t>
            </a:r>
            <a:r>
              <a:rPr lang="ru-RU" sz="1800" dirty="0" smtClean="0">
                <a:latin typeface="+mn-lt"/>
              </a:rPr>
              <a:t>).</a:t>
            </a:r>
            <a:endParaRPr lang="ru-RU" sz="1800" b="1" dirty="0" smtClean="0">
              <a:solidFill>
                <a:schemeClr val="accent5">
                  <a:lumMod val="75000"/>
                </a:schemeClr>
              </a:solidFill>
              <a:latin typeface="+mn-lt"/>
            </a:endParaRPr>
          </a:p>
          <a:p>
            <a:pPr lvl="0" algn="just"/>
            <a:r>
              <a:rPr lang="ru-RU" sz="1800" b="1" dirty="0" smtClean="0">
                <a:solidFill>
                  <a:schemeClr val="accent5">
                    <a:lumMod val="75000"/>
                  </a:schemeClr>
                </a:solidFill>
                <a:latin typeface="+mn-lt"/>
              </a:rPr>
              <a:t>Главный </a:t>
            </a:r>
            <a:r>
              <a:rPr lang="ru-RU" sz="1800" b="1" dirty="0">
                <a:solidFill>
                  <a:schemeClr val="accent5">
                    <a:lumMod val="75000"/>
                  </a:schemeClr>
                </a:solidFill>
                <a:latin typeface="+mn-lt"/>
              </a:rPr>
              <a:t>администратор доходов бюджета </a:t>
            </a:r>
            <a:r>
              <a:rPr lang="ru-RU" sz="1800" dirty="0">
                <a:solidFill>
                  <a:prstClr val="black">
                    <a:lumMod val="50000"/>
                    <a:lumOff val="50000"/>
                  </a:prstClr>
                </a:solidFill>
                <a:latin typeface="+mn-lt"/>
              </a:rPr>
              <a:t>- орган государственной власти (местного самоуправления), орган управления государственным внебюджетным фондом, Центральный банк Российской Федерации, казенное учреждение, имеющие в своем ведении администраторов доходов </a:t>
            </a:r>
            <a:r>
              <a:rPr lang="ru-RU" sz="1800" dirty="0" smtClean="0">
                <a:solidFill>
                  <a:prstClr val="black">
                    <a:lumMod val="50000"/>
                    <a:lumOff val="50000"/>
                  </a:prstClr>
                </a:solidFill>
                <a:latin typeface="+mn-lt"/>
              </a:rPr>
              <a:t>бюджета.</a:t>
            </a:r>
            <a:endParaRPr lang="ru-RU" sz="1800" dirty="0">
              <a:solidFill>
                <a:prstClr val="black">
                  <a:lumMod val="50000"/>
                  <a:lumOff val="50000"/>
                </a:prstClr>
              </a:solidFill>
              <a:latin typeface="+mn-lt"/>
            </a:endParaRPr>
          </a:p>
          <a:p>
            <a:pPr algn="just"/>
            <a:r>
              <a:rPr lang="ru-RU" sz="1800" b="1" dirty="0">
                <a:solidFill>
                  <a:schemeClr val="accent5">
                    <a:lumMod val="75000"/>
                  </a:schemeClr>
                </a:solidFill>
                <a:latin typeface="+mn-lt"/>
              </a:rPr>
              <a:t>Главный распорядитель бюджетных средств (ГРБС) </a:t>
            </a:r>
            <a:r>
              <a:rPr lang="ru-RU" sz="1800" b="1" dirty="0">
                <a:latin typeface="+mn-lt"/>
              </a:rPr>
              <a:t>- </a:t>
            </a:r>
            <a:r>
              <a:rPr lang="ru-RU" sz="1800" dirty="0">
                <a:latin typeface="+mn-lt"/>
              </a:rPr>
              <a:t>орган государственной власти (местного самоуправления), орган управления государственным внебюджетным фондом, или наиболее значимое учреждение науки, образования, культуры и здравоохранения, напрямую получающий(ее) средства из бюджета и наделенный правом распределять их между подведомственными распорядителями и получателями бюджетных </a:t>
            </a:r>
            <a:r>
              <a:rPr lang="ru-RU" sz="1800" dirty="0" smtClean="0">
                <a:latin typeface="+mn-lt"/>
              </a:rPr>
              <a:t>средств.</a:t>
            </a:r>
            <a:endParaRPr lang="ru-RU" sz="1800" dirty="0">
              <a:latin typeface="+mn-lt"/>
            </a:endParaRPr>
          </a:p>
          <a:p>
            <a:pPr algn="just"/>
            <a:r>
              <a:rPr lang="ru-RU" sz="1800" b="1" dirty="0">
                <a:solidFill>
                  <a:schemeClr val="accent5">
                    <a:lumMod val="75000"/>
                  </a:schemeClr>
                </a:solidFill>
                <a:latin typeface="+mn-lt"/>
              </a:rPr>
              <a:t>Государственная программа </a:t>
            </a:r>
            <a:r>
              <a:rPr lang="ru-RU" sz="1800" dirty="0">
                <a:latin typeface="+mn-lt"/>
              </a:rPr>
              <a:t>- система мероприятий и инструментов государственной политики, обеспечивающих в рамках реализации ключевых государственных функций достижение приоритетов и целей государственной политики в сфере социально-экономического развития и </a:t>
            </a:r>
            <a:r>
              <a:rPr lang="ru-RU" sz="1800" dirty="0" smtClean="0">
                <a:latin typeface="+mn-lt"/>
              </a:rPr>
              <a:t>безопасности.</a:t>
            </a:r>
            <a:endParaRPr lang="ru-RU" sz="1800" dirty="0">
              <a:latin typeface="+mn-lt"/>
            </a:endParaRPr>
          </a:p>
          <a:p>
            <a:pPr marL="0" indent="0" algn="just">
              <a:buNone/>
            </a:pPr>
            <a:endParaRPr lang="ru-RU" sz="1800" b="1" dirty="0">
              <a:latin typeface="+mn-lt"/>
            </a:endParaRPr>
          </a:p>
        </p:txBody>
      </p:sp>
      <p:sp>
        <p:nvSpPr>
          <p:cNvPr id="5" name="TextBox 4"/>
          <p:cNvSpPr txBox="1"/>
          <p:nvPr/>
        </p:nvSpPr>
        <p:spPr>
          <a:xfrm>
            <a:off x="10612315" y="90097"/>
            <a:ext cx="1239442" cy="338554"/>
          </a:xfrm>
          <a:prstGeom prst="rect">
            <a:avLst/>
          </a:prstGeom>
          <a:noFill/>
        </p:spPr>
        <p:txBody>
          <a:bodyPr wrap="none" rtlCol="0">
            <a:spAutoFit/>
          </a:bodyPr>
          <a:lstStyle/>
          <a:p>
            <a:r>
              <a:rPr lang="ru-RU" sz="1600" b="1" i="1" dirty="0">
                <a:solidFill>
                  <a:schemeClr val="tx2">
                    <a:lumMod val="75000"/>
                  </a:schemeClr>
                </a:solidFill>
                <a:effectLst>
                  <a:outerShdw blurRad="38100" dist="38100" dir="2700000" algn="tl">
                    <a:srgbClr val="000000">
                      <a:alpha val="43137"/>
                    </a:srgbClr>
                  </a:outerShdw>
                </a:effectLst>
              </a:rPr>
              <a:t>  3</a:t>
            </a:r>
            <a:r>
              <a:rPr lang="ru-RU" sz="1600" b="1" i="1" dirty="0" smtClean="0">
                <a:solidFill>
                  <a:schemeClr val="tx2">
                    <a:lumMod val="75000"/>
                  </a:schemeClr>
                </a:solidFill>
                <a:effectLst>
                  <a:outerShdw blurRad="38100" dist="38100" dir="2700000" algn="tl">
                    <a:srgbClr val="000000">
                      <a:alpha val="43137"/>
                    </a:srgbClr>
                  </a:outerShdw>
                </a:effectLst>
              </a:rPr>
              <a:t> СЛАЙД </a:t>
            </a:r>
            <a:endParaRPr lang="ru-RU" sz="1600" b="1" i="1" dirty="0">
              <a:solidFill>
                <a:schemeClr val="tx2">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9646466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37038" y="331315"/>
            <a:ext cx="10972800" cy="905608"/>
          </a:xfrm>
        </p:spPr>
        <p:txBody>
          <a:bodyPr/>
          <a:lstStyle/>
          <a:p>
            <a:pPr>
              <a:lnSpc>
                <a:spcPct val="100000"/>
              </a:lnSpc>
            </a:pPr>
            <a:r>
              <a:rPr lang="ru-RU" sz="2600" b="1" dirty="0">
                <a:effectLst>
                  <a:outerShdw blurRad="38100" dist="38100" dir="2700000" algn="tl">
                    <a:srgbClr val="000000">
                      <a:alpha val="43137"/>
                    </a:srgbClr>
                  </a:outerShdw>
                </a:effectLst>
              </a:rPr>
              <a:t>Государственные программы Камчатского края </a:t>
            </a:r>
            <a:r>
              <a:rPr lang="ru-RU" sz="2600" b="1" dirty="0" smtClean="0">
                <a:effectLst>
                  <a:outerShdw blurRad="38100" dist="38100" dir="2700000" algn="tl">
                    <a:srgbClr val="000000">
                      <a:alpha val="43137"/>
                    </a:srgbClr>
                  </a:outerShdw>
                </a:effectLst>
              </a:rPr>
              <a:t/>
            </a:r>
            <a:br>
              <a:rPr lang="ru-RU" sz="2600" b="1" dirty="0" smtClean="0">
                <a:effectLst>
                  <a:outerShdw blurRad="38100" dist="38100" dir="2700000" algn="tl">
                    <a:srgbClr val="000000">
                      <a:alpha val="43137"/>
                    </a:srgbClr>
                  </a:outerShdw>
                </a:effectLst>
              </a:rPr>
            </a:br>
            <a:r>
              <a:rPr lang="ru-RU" sz="2600" b="1" dirty="0" smtClean="0">
                <a:effectLst>
                  <a:outerShdw blurRad="38100" dist="38100" dir="2700000" algn="tl">
                    <a:srgbClr val="000000">
                      <a:alpha val="43137"/>
                    </a:srgbClr>
                  </a:outerShdw>
                </a:effectLst>
              </a:rPr>
              <a:t>в 2016 году </a:t>
            </a:r>
            <a:r>
              <a:rPr lang="ru-RU" sz="2600" b="1" dirty="0">
                <a:effectLst>
                  <a:outerShdw blurRad="38100" dist="38100" dir="2700000" algn="tl">
                    <a:srgbClr val="000000">
                      <a:alpha val="43137"/>
                    </a:srgbClr>
                  </a:outerShdw>
                </a:effectLst>
              </a:rPr>
              <a:t>и на 2017 </a:t>
            </a:r>
            <a:r>
              <a:rPr lang="ru-RU" sz="2600" b="1" dirty="0" smtClean="0">
                <a:effectLst>
                  <a:outerShdw blurRad="38100" dist="38100" dir="2700000" algn="tl">
                    <a:srgbClr val="000000">
                      <a:alpha val="43137"/>
                    </a:srgbClr>
                  </a:outerShdw>
                </a:effectLst>
              </a:rPr>
              <a:t>- 2019 </a:t>
            </a:r>
            <a:r>
              <a:rPr lang="ru-RU" sz="2600" b="1" dirty="0">
                <a:effectLst>
                  <a:outerShdw blurRad="38100" dist="38100" dir="2700000" algn="tl">
                    <a:srgbClr val="000000">
                      <a:alpha val="43137"/>
                    </a:srgbClr>
                  </a:outerShdw>
                </a:effectLst>
              </a:rPr>
              <a:t>годы</a:t>
            </a:r>
            <a:r>
              <a:rPr lang="ru-RU" sz="2600" b="1" dirty="0">
                <a:effectLst>
                  <a:outerShdw blurRad="38100" dist="38100" dir="2700000" algn="tl" rotWithShape="0">
                    <a:srgbClr val="000000">
                      <a:alpha val="43137"/>
                    </a:srgbClr>
                  </a:outerShdw>
                </a:effectLst>
              </a:rPr>
              <a:t> </a:t>
            </a:r>
          </a:p>
        </p:txBody>
      </p:sp>
      <p:graphicFrame>
        <p:nvGraphicFramePr>
          <p:cNvPr id="6" name="Объект 5"/>
          <p:cNvGraphicFramePr>
            <a:graphicFrameLocks noGrp="1"/>
          </p:cNvGraphicFramePr>
          <p:nvPr>
            <p:ph idx="1"/>
            <p:extLst>
              <p:ext uri="{D42A27DB-BD31-4B8C-83A1-F6EECF244321}">
                <p14:modId xmlns:p14="http://schemas.microsoft.com/office/powerpoint/2010/main" val="2482515189"/>
              </p:ext>
            </p:extLst>
          </p:nvPr>
        </p:nvGraphicFramePr>
        <p:xfrm>
          <a:off x="609600" y="1389190"/>
          <a:ext cx="10972800" cy="4944300"/>
        </p:xfrm>
        <a:graphic>
          <a:graphicData uri="http://schemas.openxmlformats.org/drawingml/2006/table">
            <a:tbl>
              <a:tblPr firstRow="1" bandRow="1">
                <a:tableStyleId>{5C22544A-7EE6-4342-B048-85BDC9FD1C3A}</a:tableStyleId>
              </a:tblPr>
              <a:tblGrid>
                <a:gridCol w="542192">
                  <a:extLst>
                    <a:ext uri="{9D8B030D-6E8A-4147-A177-3AD203B41FA5}">
                      <a16:colId xmlns:a16="http://schemas.microsoft.com/office/drawing/2014/main" val="3067034410"/>
                    </a:ext>
                  </a:extLst>
                </a:gridCol>
                <a:gridCol w="4944208">
                  <a:extLst>
                    <a:ext uri="{9D8B030D-6E8A-4147-A177-3AD203B41FA5}">
                      <a16:colId xmlns:a16="http://schemas.microsoft.com/office/drawing/2014/main" val="1077451854"/>
                    </a:ext>
                  </a:extLst>
                </a:gridCol>
                <a:gridCol w="533400">
                  <a:extLst>
                    <a:ext uri="{9D8B030D-6E8A-4147-A177-3AD203B41FA5}">
                      <a16:colId xmlns:a16="http://schemas.microsoft.com/office/drawing/2014/main" val="3292730800"/>
                    </a:ext>
                  </a:extLst>
                </a:gridCol>
                <a:gridCol w="4953000">
                  <a:extLst>
                    <a:ext uri="{9D8B030D-6E8A-4147-A177-3AD203B41FA5}">
                      <a16:colId xmlns:a16="http://schemas.microsoft.com/office/drawing/2014/main" val="3636546012"/>
                    </a:ext>
                  </a:extLst>
                </a:gridCol>
              </a:tblGrid>
              <a:tr h="387372">
                <a:tc>
                  <a:txBody>
                    <a:bodyPr/>
                    <a:lstStyle/>
                    <a:p>
                      <a:pPr algn="ctr" fontAlgn="ctr"/>
                      <a:r>
                        <a:rPr lang="ru-RU" sz="1400" b="0" i="0" u="none" strike="noStrike" dirty="0">
                          <a:solidFill>
                            <a:schemeClr val="bg1"/>
                          </a:solidFill>
                          <a:effectLst/>
                          <a:latin typeface="Times New Roman" panose="02020603050405020304" pitchFamily="18" charset="0"/>
                        </a:rPr>
                        <a:t>№ п/п</a:t>
                      </a:r>
                    </a:p>
                  </a:txBody>
                  <a:tcPr marL="9525" marR="9525" marT="9525" marB="0" anchor="ctr"/>
                </a:tc>
                <a:tc>
                  <a:txBody>
                    <a:bodyPr/>
                    <a:lstStyle/>
                    <a:p>
                      <a:pPr algn="ctr" fontAlgn="ctr"/>
                      <a:r>
                        <a:rPr lang="ru-RU" sz="1400" b="0" i="0" u="none" strike="noStrike" dirty="0">
                          <a:solidFill>
                            <a:schemeClr val="bg1"/>
                          </a:solidFill>
                          <a:effectLst/>
                          <a:latin typeface="Times New Roman" panose="02020603050405020304" pitchFamily="18" charset="0"/>
                        </a:rPr>
                        <a:t>Наименование в 2016 году</a:t>
                      </a:r>
                    </a:p>
                  </a:txBody>
                  <a:tcPr marL="9525" marR="9525" marT="9525" marB="0" anchor="ctr"/>
                </a:tc>
                <a:tc>
                  <a:txBody>
                    <a:bodyPr/>
                    <a:lstStyle/>
                    <a:p>
                      <a:pPr algn="ctr" fontAlgn="ctr"/>
                      <a:r>
                        <a:rPr lang="ru-RU" sz="1400" b="0" i="0" u="none" strike="noStrike" dirty="0">
                          <a:solidFill>
                            <a:schemeClr val="bg1"/>
                          </a:solidFill>
                          <a:effectLst/>
                          <a:latin typeface="Times New Roman" panose="02020603050405020304" pitchFamily="18" charset="0"/>
                        </a:rPr>
                        <a:t>№ п/п</a:t>
                      </a:r>
                    </a:p>
                  </a:txBody>
                  <a:tcPr marL="9525" marR="9525" marT="9525" marB="0" anchor="ctr"/>
                </a:tc>
                <a:tc>
                  <a:txBody>
                    <a:bodyPr/>
                    <a:lstStyle/>
                    <a:p>
                      <a:pPr algn="ctr" fontAlgn="ctr"/>
                      <a:r>
                        <a:rPr lang="ru-RU" sz="1400" b="0" i="0" u="none" strike="noStrike" dirty="0">
                          <a:solidFill>
                            <a:schemeClr val="bg1"/>
                          </a:solidFill>
                          <a:effectLst/>
                          <a:latin typeface="Times New Roman" panose="02020603050405020304" pitchFamily="18" charset="0"/>
                        </a:rPr>
                        <a:t>Наименование в 2017-2019 годах</a:t>
                      </a:r>
                    </a:p>
                  </a:txBody>
                  <a:tcPr marL="9525" marR="9525" marT="9525" marB="0" anchor="ctr"/>
                </a:tc>
                <a:extLst>
                  <a:ext uri="{0D108BD9-81ED-4DB2-BD59-A6C34878D82A}">
                    <a16:rowId xmlns:a16="http://schemas.microsoft.com/office/drawing/2014/main" val="1197088000"/>
                  </a:ext>
                </a:extLst>
              </a:tr>
              <a:tr h="387372">
                <a:tc>
                  <a:txBody>
                    <a:bodyPr/>
                    <a:lstStyle/>
                    <a:p>
                      <a:pPr algn="ctr" fontAlgn="ctr"/>
                      <a:r>
                        <a:rPr lang="ru-RU" sz="1100" b="0" i="0" u="none" strike="noStrike" dirty="0">
                          <a:solidFill>
                            <a:srgbClr val="000000"/>
                          </a:solidFill>
                          <a:effectLst/>
                          <a:latin typeface="Times New Roman" panose="02020603050405020304" pitchFamily="18" charset="0"/>
                        </a:rPr>
                        <a:t>1</a:t>
                      </a:r>
                    </a:p>
                  </a:txBody>
                  <a:tcPr marL="9525" marR="9525" marT="9525" marB="0" anchor="ctr"/>
                </a:tc>
                <a:tc>
                  <a:txBody>
                    <a:bodyPr/>
                    <a:lstStyle/>
                    <a:p>
                      <a:pPr algn="l" fontAlgn="ctr"/>
                      <a:r>
                        <a:rPr lang="ru-RU" sz="1100" b="0" i="0" u="none" strike="noStrike" dirty="0">
                          <a:solidFill>
                            <a:srgbClr val="000000"/>
                          </a:solidFill>
                          <a:effectLst/>
                          <a:latin typeface="Times New Roman" panose="02020603050405020304" pitchFamily="18" charset="0"/>
                        </a:rPr>
                        <a:t>Развитие здравоохранения Камчатского края на 2014-2020 годы</a:t>
                      </a:r>
                    </a:p>
                  </a:txBody>
                  <a:tcPr marL="9525" marR="9525" marT="9525" marB="0" anchor="ctr"/>
                </a:tc>
                <a:tc>
                  <a:txBody>
                    <a:bodyPr/>
                    <a:lstStyle/>
                    <a:p>
                      <a:pPr algn="ctr" fontAlgn="ctr"/>
                      <a:r>
                        <a:rPr lang="ru-RU" sz="1100" b="0" i="0" u="none" strike="noStrike" dirty="0">
                          <a:solidFill>
                            <a:srgbClr val="000000"/>
                          </a:solidFill>
                          <a:effectLst/>
                          <a:latin typeface="Times New Roman" panose="02020603050405020304" pitchFamily="18" charset="0"/>
                        </a:rPr>
                        <a:t>1</a:t>
                      </a:r>
                    </a:p>
                  </a:txBody>
                  <a:tcPr marL="9525" marR="9525" marT="9525" marB="0" anchor="ctr"/>
                </a:tc>
                <a:tc>
                  <a:txBody>
                    <a:bodyPr/>
                    <a:lstStyle/>
                    <a:p>
                      <a:pPr algn="l" fontAlgn="ctr"/>
                      <a:r>
                        <a:rPr lang="ru-RU" sz="1100" b="0" i="0" u="none" strike="noStrike" dirty="0">
                          <a:solidFill>
                            <a:srgbClr val="000000"/>
                          </a:solidFill>
                          <a:effectLst/>
                          <a:latin typeface="Times New Roman" panose="02020603050405020304" pitchFamily="18" charset="0"/>
                        </a:rPr>
                        <a:t>Развитие здравоохранения Камчатского края</a:t>
                      </a:r>
                    </a:p>
                  </a:txBody>
                  <a:tcPr marL="9525" marR="9525" marT="9525" marB="0" anchor="ctr"/>
                </a:tc>
                <a:extLst>
                  <a:ext uri="{0D108BD9-81ED-4DB2-BD59-A6C34878D82A}">
                    <a16:rowId xmlns:a16="http://schemas.microsoft.com/office/drawing/2014/main" val="2702463616"/>
                  </a:ext>
                </a:extLst>
              </a:tr>
              <a:tr h="387372">
                <a:tc>
                  <a:txBody>
                    <a:bodyPr/>
                    <a:lstStyle/>
                    <a:p>
                      <a:pPr algn="ctr" fontAlgn="ctr"/>
                      <a:r>
                        <a:rPr lang="ru-RU" sz="1100" b="0" i="0" u="none" strike="noStrike" dirty="0">
                          <a:solidFill>
                            <a:srgbClr val="000000"/>
                          </a:solidFill>
                          <a:effectLst/>
                          <a:latin typeface="Times New Roman" panose="02020603050405020304" pitchFamily="18" charset="0"/>
                        </a:rPr>
                        <a:t>2</a:t>
                      </a:r>
                    </a:p>
                  </a:txBody>
                  <a:tcPr marL="9525" marR="9525" marT="9525" marB="0" anchor="ctr"/>
                </a:tc>
                <a:tc>
                  <a:txBody>
                    <a:bodyPr/>
                    <a:lstStyle/>
                    <a:p>
                      <a:pPr algn="l" fontAlgn="ctr"/>
                      <a:r>
                        <a:rPr lang="ru-RU" sz="1100" b="0" i="0" u="none" strike="noStrike" dirty="0">
                          <a:solidFill>
                            <a:srgbClr val="000000"/>
                          </a:solidFill>
                          <a:effectLst/>
                          <a:latin typeface="Times New Roman" panose="02020603050405020304" pitchFamily="18" charset="0"/>
                        </a:rPr>
                        <a:t>Развитие образования в Камчатском крае на 2014-2020 годы</a:t>
                      </a:r>
                    </a:p>
                  </a:txBody>
                  <a:tcPr marL="9525" marR="9525" marT="9525" marB="0" anchor="ctr"/>
                </a:tc>
                <a:tc>
                  <a:txBody>
                    <a:bodyPr/>
                    <a:lstStyle/>
                    <a:p>
                      <a:pPr algn="ctr" fontAlgn="ctr"/>
                      <a:r>
                        <a:rPr lang="ru-RU" sz="1100" b="0" i="0" u="none" strike="noStrike" dirty="0">
                          <a:solidFill>
                            <a:srgbClr val="000000"/>
                          </a:solidFill>
                          <a:effectLst/>
                          <a:latin typeface="Times New Roman" panose="02020603050405020304" pitchFamily="18" charset="0"/>
                        </a:rPr>
                        <a:t>2</a:t>
                      </a:r>
                    </a:p>
                  </a:txBody>
                  <a:tcPr marL="9525" marR="9525" marT="9525" marB="0" anchor="ctr"/>
                </a:tc>
                <a:tc>
                  <a:txBody>
                    <a:bodyPr/>
                    <a:lstStyle/>
                    <a:p>
                      <a:pPr algn="l" fontAlgn="ctr"/>
                      <a:r>
                        <a:rPr lang="ru-RU" sz="1100" b="0" i="0" u="none" strike="noStrike" dirty="0">
                          <a:solidFill>
                            <a:srgbClr val="000000"/>
                          </a:solidFill>
                          <a:effectLst/>
                          <a:latin typeface="Times New Roman" panose="02020603050405020304" pitchFamily="18" charset="0"/>
                        </a:rPr>
                        <a:t>Развитие образования в Камчатском крае</a:t>
                      </a:r>
                    </a:p>
                  </a:txBody>
                  <a:tcPr marL="9525" marR="9525" marT="9525" marB="0" anchor="ctr"/>
                </a:tc>
                <a:extLst>
                  <a:ext uri="{0D108BD9-81ED-4DB2-BD59-A6C34878D82A}">
                    <a16:rowId xmlns:a16="http://schemas.microsoft.com/office/drawing/2014/main" val="2170311094"/>
                  </a:ext>
                </a:extLst>
              </a:tr>
              <a:tr h="387372">
                <a:tc>
                  <a:txBody>
                    <a:bodyPr/>
                    <a:lstStyle/>
                    <a:p>
                      <a:pPr algn="ctr" fontAlgn="ctr"/>
                      <a:r>
                        <a:rPr lang="ru-RU" sz="1100" b="0" i="0" u="none" strike="noStrike" dirty="0">
                          <a:solidFill>
                            <a:srgbClr val="000000"/>
                          </a:solidFill>
                          <a:effectLst/>
                          <a:latin typeface="Times New Roman" panose="02020603050405020304" pitchFamily="18" charset="0"/>
                        </a:rPr>
                        <a:t>3</a:t>
                      </a:r>
                    </a:p>
                  </a:txBody>
                  <a:tcPr marL="9525" marR="9525" marT="9525" marB="0" anchor="ctr"/>
                </a:tc>
                <a:tc>
                  <a:txBody>
                    <a:bodyPr/>
                    <a:lstStyle/>
                    <a:p>
                      <a:pPr algn="l" fontAlgn="ctr"/>
                      <a:r>
                        <a:rPr lang="ru-RU" sz="1100" b="0" i="0" u="none" strike="noStrike" dirty="0">
                          <a:solidFill>
                            <a:srgbClr val="000000"/>
                          </a:solidFill>
                          <a:effectLst/>
                          <a:latin typeface="Times New Roman" panose="02020603050405020304" pitchFamily="18" charset="0"/>
                        </a:rPr>
                        <a:t>Социальная поддержка граждан в Камчатском крае на 2015-2020 годы</a:t>
                      </a:r>
                    </a:p>
                  </a:txBody>
                  <a:tcPr marL="9525" marR="9525" marT="9525" marB="0" anchor="ctr"/>
                </a:tc>
                <a:tc>
                  <a:txBody>
                    <a:bodyPr/>
                    <a:lstStyle/>
                    <a:p>
                      <a:pPr algn="ctr" fontAlgn="ctr"/>
                      <a:r>
                        <a:rPr lang="ru-RU" sz="1100" b="0" i="0" u="none" strike="noStrike" dirty="0">
                          <a:solidFill>
                            <a:srgbClr val="000000"/>
                          </a:solidFill>
                          <a:effectLst/>
                          <a:latin typeface="Times New Roman" panose="02020603050405020304" pitchFamily="18" charset="0"/>
                        </a:rPr>
                        <a:t>3</a:t>
                      </a:r>
                    </a:p>
                  </a:txBody>
                  <a:tcPr marL="9525" marR="9525" marT="9525" marB="0" anchor="ctr"/>
                </a:tc>
                <a:tc>
                  <a:txBody>
                    <a:bodyPr/>
                    <a:lstStyle/>
                    <a:p>
                      <a:pPr algn="l" fontAlgn="ctr"/>
                      <a:r>
                        <a:rPr lang="ru-RU" sz="1100" b="0" i="0" u="none" strike="noStrike" dirty="0">
                          <a:solidFill>
                            <a:srgbClr val="000000"/>
                          </a:solidFill>
                          <a:effectLst/>
                          <a:latin typeface="Times New Roman" panose="02020603050405020304" pitchFamily="18" charset="0"/>
                        </a:rPr>
                        <a:t>Социальная поддержка граждан в Камчатском крае</a:t>
                      </a:r>
                    </a:p>
                  </a:txBody>
                  <a:tcPr marL="9525" marR="9525" marT="9525" marB="0" anchor="ctr"/>
                </a:tc>
                <a:extLst>
                  <a:ext uri="{0D108BD9-81ED-4DB2-BD59-A6C34878D82A}">
                    <a16:rowId xmlns:a16="http://schemas.microsoft.com/office/drawing/2014/main" val="2500582322"/>
                  </a:ext>
                </a:extLst>
              </a:tr>
              <a:tr h="387372">
                <a:tc>
                  <a:txBody>
                    <a:bodyPr/>
                    <a:lstStyle/>
                    <a:p>
                      <a:pPr algn="ctr" fontAlgn="ctr"/>
                      <a:r>
                        <a:rPr lang="ru-RU" sz="1100" b="0" i="0" u="none" strike="noStrike" dirty="0">
                          <a:solidFill>
                            <a:srgbClr val="000000"/>
                          </a:solidFill>
                          <a:effectLst/>
                          <a:latin typeface="Times New Roman" panose="02020603050405020304" pitchFamily="18" charset="0"/>
                        </a:rPr>
                        <a:t>4</a:t>
                      </a:r>
                    </a:p>
                  </a:txBody>
                  <a:tcPr marL="9525" marR="9525" marT="9525" marB="0" anchor="ctr"/>
                </a:tc>
                <a:tc>
                  <a:txBody>
                    <a:bodyPr/>
                    <a:lstStyle/>
                    <a:p>
                      <a:pPr algn="l" fontAlgn="ctr"/>
                      <a:r>
                        <a:rPr lang="ru-RU" sz="1100" b="0" i="0" u="none" strike="noStrike" dirty="0">
                          <a:solidFill>
                            <a:srgbClr val="000000"/>
                          </a:solidFill>
                          <a:effectLst/>
                          <a:latin typeface="Times New Roman" panose="02020603050405020304" pitchFamily="18" charset="0"/>
                        </a:rPr>
                        <a:t>Обеспечение доступным и комфортным жильем жителей Камчатского края на 2014-2018 годы</a:t>
                      </a:r>
                    </a:p>
                  </a:txBody>
                  <a:tcPr marL="9525" marR="9525" marT="9525" marB="0" anchor="ctr"/>
                </a:tc>
                <a:tc>
                  <a:txBody>
                    <a:bodyPr/>
                    <a:lstStyle/>
                    <a:p>
                      <a:pPr algn="ctr" fontAlgn="ctr"/>
                      <a:r>
                        <a:rPr lang="ru-RU" sz="1100" b="0" i="0" u="none" strike="noStrike" dirty="0">
                          <a:solidFill>
                            <a:srgbClr val="000000"/>
                          </a:solidFill>
                          <a:effectLst/>
                          <a:latin typeface="Times New Roman" panose="02020603050405020304" pitchFamily="18" charset="0"/>
                        </a:rPr>
                        <a:t>4</a:t>
                      </a:r>
                    </a:p>
                  </a:txBody>
                  <a:tcPr marL="9525" marR="9525" marT="9525" marB="0" anchor="ctr"/>
                </a:tc>
                <a:tc>
                  <a:txBody>
                    <a:bodyPr/>
                    <a:lstStyle/>
                    <a:p>
                      <a:pPr algn="l" fontAlgn="ctr"/>
                      <a:r>
                        <a:rPr lang="ru-RU" sz="1100" b="0" i="0" u="none" strike="noStrike" dirty="0">
                          <a:solidFill>
                            <a:srgbClr val="000000"/>
                          </a:solidFill>
                          <a:effectLst/>
                          <a:latin typeface="Times New Roman" panose="02020603050405020304" pitchFamily="18" charset="0"/>
                        </a:rPr>
                        <a:t>Обеспечение доступным и комфортным жильем жителей Камчатского края</a:t>
                      </a:r>
                    </a:p>
                  </a:txBody>
                  <a:tcPr marL="9525" marR="9525" marT="9525" marB="0" anchor="ctr"/>
                </a:tc>
                <a:extLst>
                  <a:ext uri="{0D108BD9-81ED-4DB2-BD59-A6C34878D82A}">
                    <a16:rowId xmlns:a16="http://schemas.microsoft.com/office/drawing/2014/main" val="3168008783"/>
                  </a:ext>
                </a:extLst>
              </a:tr>
              <a:tr h="535290">
                <a:tc>
                  <a:txBody>
                    <a:bodyPr/>
                    <a:lstStyle/>
                    <a:p>
                      <a:pPr algn="ctr" fontAlgn="ctr"/>
                      <a:r>
                        <a:rPr lang="ru-RU" sz="1100" b="0" i="0" u="none" strike="noStrike" dirty="0">
                          <a:solidFill>
                            <a:srgbClr val="000000"/>
                          </a:solidFill>
                          <a:effectLst/>
                          <a:latin typeface="Times New Roman" panose="02020603050405020304" pitchFamily="18" charset="0"/>
                        </a:rPr>
                        <a:t>5</a:t>
                      </a:r>
                    </a:p>
                  </a:txBody>
                  <a:tcPr marL="9525" marR="9525" marT="9525" marB="0" anchor="ctr"/>
                </a:tc>
                <a:tc>
                  <a:txBody>
                    <a:bodyPr/>
                    <a:lstStyle/>
                    <a:p>
                      <a:pPr algn="l" fontAlgn="ctr"/>
                      <a:r>
                        <a:rPr lang="ru-RU" sz="1100" b="0" i="0" u="none" strike="noStrike" dirty="0">
                          <a:solidFill>
                            <a:srgbClr val="000000"/>
                          </a:solidFill>
                          <a:effectLst/>
                          <a:latin typeface="Times New Roman" panose="02020603050405020304" pitchFamily="18" charset="0"/>
                        </a:rPr>
                        <a:t>Энергоэффективность, развитие энергетики и коммунального хозяйства, обеспечение жителей населенных пунктов Камчатского края коммунальными услугами и услугами по благоустройству территорий на 2014-2018 годы</a:t>
                      </a:r>
                    </a:p>
                  </a:txBody>
                  <a:tcPr marL="9525" marR="9525" marT="9525" marB="0" anchor="ctr"/>
                </a:tc>
                <a:tc>
                  <a:txBody>
                    <a:bodyPr/>
                    <a:lstStyle/>
                    <a:p>
                      <a:pPr algn="ctr" fontAlgn="ctr"/>
                      <a:r>
                        <a:rPr lang="ru-RU" sz="1100" b="0" i="0" u="none" strike="noStrike" dirty="0">
                          <a:solidFill>
                            <a:srgbClr val="000000"/>
                          </a:solidFill>
                          <a:effectLst/>
                          <a:latin typeface="Times New Roman" panose="02020603050405020304" pitchFamily="18" charset="0"/>
                        </a:rPr>
                        <a:t>5</a:t>
                      </a:r>
                    </a:p>
                  </a:txBody>
                  <a:tcPr marL="9525" marR="9525" marT="9525" marB="0" anchor="ctr"/>
                </a:tc>
                <a:tc>
                  <a:txBody>
                    <a:bodyPr/>
                    <a:lstStyle/>
                    <a:p>
                      <a:pPr algn="l" fontAlgn="ctr"/>
                      <a:r>
                        <a:rPr lang="ru-RU" sz="1100" b="0" i="0" u="none" strike="noStrike" dirty="0">
                          <a:solidFill>
                            <a:srgbClr val="000000"/>
                          </a:solidFill>
                          <a:effectLst/>
                          <a:latin typeface="Times New Roman" panose="02020603050405020304" pitchFamily="18" charset="0"/>
                        </a:rPr>
                        <a:t>Энергоэффективность, развитие энергетики и коммунального хозяйства, обеспечение жителей населенных пунктов Камчатского края коммунальными услугами и услугами по благоустройству территорий</a:t>
                      </a:r>
                    </a:p>
                  </a:txBody>
                  <a:tcPr marL="9525" marR="9525" marT="9525" marB="0" anchor="ctr"/>
                </a:tc>
                <a:extLst>
                  <a:ext uri="{0D108BD9-81ED-4DB2-BD59-A6C34878D82A}">
                    <a16:rowId xmlns:a16="http://schemas.microsoft.com/office/drawing/2014/main" val="2073831273"/>
                  </a:ext>
                </a:extLst>
              </a:tr>
              <a:tr h="387372">
                <a:tc>
                  <a:txBody>
                    <a:bodyPr/>
                    <a:lstStyle/>
                    <a:p>
                      <a:pPr algn="ctr" fontAlgn="ctr"/>
                      <a:r>
                        <a:rPr lang="ru-RU" sz="1100" b="0" i="0" u="none" strike="noStrike" dirty="0">
                          <a:solidFill>
                            <a:srgbClr val="000000"/>
                          </a:solidFill>
                          <a:effectLst/>
                          <a:latin typeface="Times New Roman" panose="02020603050405020304" pitchFamily="18" charset="0"/>
                        </a:rPr>
                        <a:t>6</a:t>
                      </a:r>
                    </a:p>
                  </a:txBody>
                  <a:tcPr marL="9525" marR="9525" marT="9525" marB="0" anchor="ctr"/>
                </a:tc>
                <a:tc>
                  <a:txBody>
                    <a:bodyPr/>
                    <a:lstStyle/>
                    <a:p>
                      <a:pPr algn="l" fontAlgn="ctr"/>
                      <a:r>
                        <a:rPr lang="ru-RU" sz="1100" b="0" i="0" u="none" strike="noStrike" dirty="0">
                          <a:solidFill>
                            <a:srgbClr val="000000"/>
                          </a:solidFill>
                          <a:effectLst/>
                          <a:latin typeface="Times New Roman" panose="02020603050405020304" pitchFamily="18" charset="0"/>
                        </a:rPr>
                        <a:t>Содействие занятости населения Камчатского края на 2014 -2018 годы</a:t>
                      </a:r>
                    </a:p>
                  </a:txBody>
                  <a:tcPr marL="9525" marR="9525" marT="9525" marB="0" anchor="ctr"/>
                </a:tc>
                <a:tc>
                  <a:txBody>
                    <a:bodyPr/>
                    <a:lstStyle/>
                    <a:p>
                      <a:pPr algn="ctr" fontAlgn="ctr"/>
                      <a:r>
                        <a:rPr lang="ru-RU" sz="1100" b="0" i="0" u="none" strike="noStrike" dirty="0">
                          <a:solidFill>
                            <a:srgbClr val="000000"/>
                          </a:solidFill>
                          <a:effectLst/>
                          <a:latin typeface="Times New Roman" panose="02020603050405020304" pitchFamily="18" charset="0"/>
                        </a:rPr>
                        <a:t>6</a:t>
                      </a:r>
                    </a:p>
                  </a:txBody>
                  <a:tcPr marL="9525" marR="9525" marT="9525" marB="0" anchor="ctr"/>
                </a:tc>
                <a:tc>
                  <a:txBody>
                    <a:bodyPr/>
                    <a:lstStyle/>
                    <a:p>
                      <a:pPr algn="l" fontAlgn="ctr"/>
                      <a:r>
                        <a:rPr lang="ru-RU" sz="1100" b="0" i="0" u="none" strike="noStrike" dirty="0">
                          <a:solidFill>
                            <a:srgbClr val="000000"/>
                          </a:solidFill>
                          <a:effectLst/>
                          <a:latin typeface="Times New Roman" panose="02020603050405020304" pitchFamily="18" charset="0"/>
                        </a:rPr>
                        <a:t>Содействие занятости населения Камчатского края</a:t>
                      </a:r>
                    </a:p>
                  </a:txBody>
                  <a:tcPr marL="9525" marR="9525" marT="9525" marB="0" anchor="ctr"/>
                </a:tc>
                <a:extLst>
                  <a:ext uri="{0D108BD9-81ED-4DB2-BD59-A6C34878D82A}">
                    <a16:rowId xmlns:a16="http://schemas.microsoft.com/office/drawing/2014/main" val="3776231424"/>
                  </a:ext>
                </a:extLst>
              </a:tr>
              <a:tr h="387372">
                <a:tc>
                  <a:txBody>
                    <a:bodyPr/>
                    <a:lstStyle/>
                    <a:p>
                      <a:pPr algn="ctr" fontAlgn="ctr"/>
                      <a:r>
                        <a:rPr lang="ru-RU" sz="1100" b="0" i="0" u="none" strike="noStrike" dirty="0">
                          <a:solidFill>
                            <a:srgbClr val="000000"/>
                          </a:solidFill>
                          <a:effectLst/>
                          <a:latin typeface="Times New Roman" panose="02020603050405020304" pitchFamily="18" charset="0"/>
                        </a:rPr>
                        <a:t>7</a:t>
                      </a:r>
                    </a:p>
                  </a:txBody>
                  <a:tcPr marL="9525" marR="9525" marT="9525" marB="0" anchor="ctr"/>
                </a:tc>
                <a:tc>
                  <a:txBody>
                    <a:bodyPr/>
                    <a:lstStyle/>
                    <a:p>
                      <a:pPr algn="l" fontAlgn="ctr"/>
                      <a:r>
                        <a:rPr lang="ru-RU" sz="1100" b="0" i="0" u="none" strike="noStrike" dirty="0">
                          <a:solidFill>
                            <a:srgbClr val="000000"/>
                          </a:solidFill>
                          <a:effectLst/>
                          <a:latin typeface="Times New Roman" panose="02020603050405020304" pitchFamily="18" charset="0"/>
                        </a:rPr>
                        <a:t>Профилактика правонарушений, терроризма, экстремизма, наркомании и алкоголизма в Камчатском крае на 2014-2018 годы</a:t>
                      </a:r>
                    </a:p>
                  </a:txBody>
                  <a:tcPr marL="9525" marR="9525" marT="9525" marB="0" anchor="ctr"/>
                </a:tc>
                <a:tc rowSpan="2">
                  <a:txBody>
                    <a:bodyPr/>
                    <a:lstStyle/>
                    <a:p>
                      <a:pPr algn="ctr" fontAlgn="ctr"/>
                      <a:r>
                        <a:rPr lang="ru-RU" sz="1100" b="0" i="0" u="none" strike="noStrike" dirty="0">
                          <a:solidFill>
                            <a:srgbClr val="000000"/>
                          </a:solidFill>
                          <a:effectLst/>
                          <a:latin typeface="Times New Roman" panose="02020603050405020304" pitchFamily="18" charset="0"/>
                        </a:rPr>
                        <a:t>7</a:t>
                      </a:r>
                    </a:p>
                  </a:txBody>
                  <a:tcPr marL="9525" marR="9525" marT="9525" marB="0" anchor="ctr"/>
                </a:tc>
                <a:tc rowSpan="2">
                  <a:txBody>
                    <a:bodyPr/>
                    <a:lstStyle/>
                    <a:p>
                      <a:pPr algn="l" fontAlgn="ctr"/>
                      <a:r>
                        <a:rPr lang="ru-RU" sz="1100" b="0" i="0" u="none" strike="noStrike" dirty="0">
                          <a:solidFill>
                            <a:srgbClr val="000000"/>
                          </a:solidFill>
                          <a:effectLst/>
                          <a:latin typeface="Times New Roman" panose="02020603050405020304" pitchFamily="18" charset="0"/>
                        </a:rPr>
                        <a:t>Безопасная Камчатка</a:t>
                      </a:r>
                    </a:p>
                  </a:txBody>
                  <a:tcPr marL="9525" marR="9525" marT="9525" marB="0" anchor="ctr"/>
                </a:tc>
                <a:extLst>
                  <a:ext uri="{0D108BD9-81ED-4DB2-BD59-A6C34878D82A}">
                    <a16:rowId xmlns:a16="http://schemas.microsoft.com/office/drawing/2014/main" val="1278334145"/>
                  </a:ext>
                </a:extLst>
              </a:tr>
              <a:tr h="535290">
                <a:tc>
                  <a:txBody>
                    <a:bodyPr/>
                    <a:lstStyle/>
                    <a:p>
                      <a:pPr algn="ctr" fontAlgn="ctr"/>
                      <a:r>
                        <a:rPr lang="ru-RU" sz="1100" b="0" i="0" u="none" strike="noStrike" dirty="0">
                          <a:solidFill>
                            <a:srgbClr val="000000"/>
                          </a:solidFill>
                          <a:effectLst/>
                          <a:latin typeface="Times New Roman" panose="02020603050405020304" pitchFamily="18" charset="0"/>
                        </a:rPr>
                        <a:t>8</a:t>
                      </a:r>
                    </a:p>
                  </a:txBody>
                  <a:tcPr marL="9525" marR="9525" marT="9525" marB="0" anchor="ctr"/>
                </a:tc>
                <a:tc>
                  <a:txBody>
                    <a:bodyPr/>
                    <a:lstStyle/>
                    <a:p>
                      <a:pPr algn="l" fontAlgn="ctr"/>
                      <a:r>
                        <a:rPr lang="ru-RU" sz="1100" b="0" i="0" u="none" strike="noStrike" dirty="0">
                          <a:solidFill>
                            <a:srgbClr val="000000"/>
                          </a:solidFill>
                          <a:effectLst/>
                          <a:latin typeface="Times New Roman" panose="02020603050405020304" pitchFamily="18" charset="0"/>
                        </a:rPr>
                        <a:t>Защита населения, территорий от чрезвычайных ситуаций, обеспечение пожарной безопасности, развитие гражданской обороны и поддержка российского казачества на 2014-2018 годы на территории Камчатского края</a:t>
                      </a:r>
                    </a:p>
                  </a:txBody>
                  <a:tcPr marL="9525" marR="9525" marT="9525" marB="0" anchor="ctr"/>
                </a:tc>
                <a:tc vMerge="1">
                  <a:txBody>
                    <a:bodyPr/>
                    <a:lstStyle/>
                    <a:p>
                      <a:endParaRPr lang="ru-RU"/>
                    </a:p>
                  </a:txBody>
                  <a:tcPr/>
                </a:tc>
                <a:tc vMerge="1">
                  <a:txBody>
                    <a:bodyPr/>
                    <a:lstStyle/>
                    <a:p>
                      <a:endParaRPr lang="ru-RU"/>
                    </a:p>
                  </a:txBody>
                  <a:tcPr/>
                </a:tc>
                <a:extLst>
                  <a:ext uri="{0D108BD9-81ED-4DB2-BD59-A6C34878D82A}">
                    <a16:rowId xmlns:a16="http://schemas.microsoft.com/office/drawing/2014/main" val="403778028"/>
                  </a:ext>
                </a:extLst>
              </a:tr>
              <a:tr h="387372">
                <a:tc>
                  <a:txBody>
                    <a:bodyPr/>
                    <a:lstStyle/>
                    <a:p>
                      <a:pPr algn="ctr" fontAlgn="ctr"/>
                      <a:r>
                        <a:rPr lang="ru-RU" sz="1100" b="0" i="0" u="none" strike="noStrike" dirty="0">
                          <a:solidFill>
                            <a:srgbClr val="000000"/>
                          </a:solidFill>
                          <a:effectLst/>
                          <a:latin typeface="Times New Roman" panose="02020603050405020304" pitchFamily="18" charset="0"/>
                        </a:rPr>
                        <a:t>9</a:t>
                      </a:r>
                    </a:p>
                  </a:txBody>
                  <a:tcPr marL="9525" marR="9525" marT="9525" marB="0" anchor="ctr"/>
                </a:tc>
                <a:tc>
                  <a:txBody>
                    <a:bodyPr/>
                    <a:lstStyle/>
                    <a:p>
                      <a:pPr algn="l" fontAlgn="ctr"/>
                      <a:r>
                        <a:rPr lang="ru-RU" sz="1100" b="0" i="0" u="none" strike="noStrike" dirty="0">
                          <a:solidFill>
                            <a:srgbClr val="000000"/>
                          </a:solidFill>
                          <a:effectLst/>
                          <a:latin typeface="Times New Roman" panose="02020603050405020304" pitchFamily="18" charset="0"/>
                        </a:rPr>
                        <a:t>Развитие внутреннего и въездного туризма в Камчатском крае на 2014-2018 годы</a:t>
                      </a:r>
                    </a:p>
                  </a:txBody>
                  <a:tcPr marL="9525" marR="9525" marT="9525" marB="0" anchor="ctr"/>
                </a:tc>
                <a:tc>
                  <a:txBody>
                    <a:bodyPr/>
                    <a:lstStyle/>
                    <a:p>
                      <a:pPr algn="ctr" fontAlgn="ctr"/>
                      <a:r>
                        <a:rPr lang="ru-RU" sz="1100" b="0" i="0" u="none" strike="noStrike" dirty="0">
                          <a:solidFill>
                            <a:srgbClr val="000000"/>
                          </a:solidFill>
                          <a:effectLst/>
                          <a:latin typeface="Times New Roman" panose="02020603050405020304" pitchFamily="18" charset="0"/>
                        </a:rPr>
                        <a:t>8</a:t>
                      </a:r>
                    </a:p>
                  </a:txBody>
                  <a:tcPr marL="9525" marR="9525" marT="9525" marB="0" anchor="ctr"/>
                </a:tc>
                <a:tc>
                  <a:txBody>
                    <a:bodyPr/>
                    <a:lstStyle/>
                    <a:p>
                      <a:pPr algn="l" fontAlgn="ctr"/>
                      <a:r>
                        <a:rPr lang="ru-RU" sz="1100" b="0" i="0" u="none" strike="noStrike" dirty="0">
                          <a:solidFill>
                            <a:srgbClr val="000000"/>
                          </a:solidFill>
                          <a:effectLst/>
                          <a:latin typeface="Times New Roman" panose="02020603050405020304" pitchFamily="18" charset="0"/>
                        </a:rPr>
                        <a:t>Развитие внутреннего и въездного туризма в Камчатском крае</a:t>
                      </a:r>
                    </a:p>
                  </a:txBody>
                  <a:tcPr marL="9525" marR="9525" marT="9525" marB="0" anchor="ctr"/>
                </a:tc>
                <a:extLst>
                  <a:ext uri="{0D108BD9-81ED-4DB2-BD59-A6C34878D82A}">
                    <a16:rowId xmlns:a16="http://schemas.microsoft.com/office/drawing/2014/main" val="2795377481"/>
                  </a:ext>
                </a:extLst>
              </a:tr>
              <a:tr h="387372">
                <a:tc>
                  <a:txBody>
                    <a:bodyPr/>
                    <a:lstStyle/>
                    <a:p>
                      <a:pPr algn="ctr" fontAlgn="ctr"/>
                      <a:r>
                        <a:rPr lang="ru-RU" sz="1100" b="0" i="0" u="none" strike="noStrike" dirty="0">
                          <a:solidFill>
                            <a:srgbClr val="000000"/>
                          </a:solidFill>
                          <a:effectLst/>
                          <a:latin typeface="Times New Roman" panose="02020603050405020304" pitchFamily="18" charset="0"/>
                        </a:rPr>
                        <a:t>10</a:t>
                      </a:r>
                    </a:p>
                  </a:txBody>
                  <a:tcPr marL="9525" marR="9525" marT="9525" marB="0" anchor="ctr"/>
                </a:tc>
                <a:tc>
                  <a:txBody>
                    <a:bodyPr/>
                    <a:lstStyle/>
                    <a:p>
                      <a:pPr algn="l" fontAlgn="ctr"/>
                      <a:r>
                        <a:rPr lang="ru-RU" sz="1100" b="0" i="0" u="none" strike="noStrike" dirty="0">
                          <a:solidFill>
                            <a:srgbClr val="000000"/>
                          </a:solidFill>
                          <a:effectLst/>
                          <a:latin typeface="Times New Roman" panose="02020603050405020304" pitchFamily="18" charset="0"/>
                        </a:rPr>
                        <a:t>Развитие культуры в Камчатском крае на 2014-2018 годы</a:t>
                      </a:r>
                    </a:p>
                  </a:txBody>
                  <a:tcPr marL="9525" marR="9525" marT="9525" marB="0" anchor="ctr"/>
                </a:tc>
                <a:tc>
                  <a:txBody>
                    <a:bodyPr/>
                    <a:lstStyle/>
                    <a:p>
                      <a:pPr algn="ctr" fontAlgn="ctr"/>
                      <a:r>
                        <a:rPr lang="ru-RU" sz="1100" b="0" i="0" u="none" strike="noStrike" dirty="0">
                          <a:solidFill>
                            <a:srgbClr val="000000"/>
                          </a:solidFill>
                          <a:effectLst/>
                          <a:latin typeface="Times New Roman" panose="02020603050405020304" pitchFamily="18" charset="0"/>
                        </a:rPr>
                        <a:t>9</a:t>
                      </a:r>
                    </a:p>
                  </a:txBody>
                  <a:tcPr marL="9525" marR="9525" marT="9525" marB="0" anchor="ctr"/>
                </a:tc>
                <a:tc>
                  <a:txBody>
                    <a:bodyPr/>
                    <a:lstStyle/>
                    <a:p>
                      <a:pPr algn="l" fontAlgn="ctr"/>
                      <a:r>
                        <a:rPr lang="ru-RU" sz="1100" b="0" i="0" u="none" strike="noStrike" dirty="0">
                          <a:solidFill>
                            <a:srgbClr val="000000"/>
                          </a:solidFill>
                          <a:effectLst/>
                          <a:latin typeface="Times New Roman" panose="02020603050405020304" pitchFamily="18" charset="0"/>
                        </a:rPr>
                        <a:t>Развитие культуры в Камчатском крае</a:t>
                      </a:r>
                    </a:p>
                  </a:txBody>
                  <a:tcPr marL="9525" marR="9525" marT="9525" marB="0" anchor="ctr"/>
                </a:tc>
                <a:extLst>
                  <a:ext uri="{0D108BD9-81ED-4DB2-BD59-A6C34878D82A}">
                    <a16:rowId xmlns:a16="http://schemas.microsoft.com/office/drawing/2014/main" val="2236496214"/>
                  </a:ext>
                </a:extLst>
              </a:tr>
              <a:tr h="387372">
                <a:tc>
                  <a:txBody>
                    <a:bodyPr/>
                    <a:lstStyle/>
                    <a:p>
                      <a:pPr algn="ctr" fontAlgn="ctr"/>
                      <a:r>
                        <a:rPr lang="ru-RU" sz="1100" b="0" i="0" u="none" strike="noStrike" dirty="0">
                          <a:solidFill>
                            <a:srgbClr val="000000"/>
                          </a:solidFill>
                          <a:effectLst/>
                          <a:latin typeface="Times New Roman" panose="02020603050405020304" pitchFamily="18" charset="0"/>
                        </a:rPr>
                        <a:t>11</a:t>
                      </a:r>
                    </a:p>
                  </a:txBody>
                  <a:tcPr marL="9525" marR="9525" marT="9525" marB="0" anchor="ctr"/>
                </a:tc>
                <a:tc>
                  <a:txBody>
                    <a:bodyPr/>
                    <a:lstStyle/>
                    <a:p>
                      <a:pPr algn="l" fontAlgn="ctr"/>
                      <a:r>
                        <a:rPr lang="ru-RU" sz="1100" b="0" i="0" u="none" strike="noStrike" dirty="0">
                          <a:solidFill>
                            <a:srgbClr val="000000"/>
                          </a:solidFill>
                          <a:effectLst/>
                          <a:latin typeface="Times New Roman" panose="02020603050405020304" pitchFamily="18" charset="0"/>
                        </a:rPr>
                        <a:t>Физическая культура, спорт, молодежная политика, отдых и оздоровление детей в Камчатском крае на 2014-2018 годы</a:t>
                      </a:r>
                    </a:p>
                  </a:txBody>
                  <a:tcPr marL="9525" marR="9525" marT="9525" marB="0" anchor="ctr"/>
                </a:tc>
                <a:tc>
                  <a:txBody>
                    <a:bodyPr/>
                    <a:lstStyle/>
                    <a:p>
                      <a:pPr algn="ctr" fontAlgn="ctr"/>
                      <a:r>
                        <a:rPr lang="ru-RU" sz="1100" b="0" i="0" u="none" strike="noStrike" dirty="0">
                          <a:solidFill>
                            <a:srgbClr val="000000"/>
                          </a:solidFill>
                          <a:effectLst/>
                          <a:latin typeface="Times New Roman" panose="02020603050405020304" pitchFamily="18" charset="0"/>
                        </a:rPr>
                        <a:t>10</a:t>
                      </a:r>
                    </a:p>
                  </a:txBody>
                  <a:tcPr marL="9525" marR="9525" marT="9525" marB="0" anchor="ctr"/>
                </a:tc>
                <a:tc>
                  <a:txBody>
                    <a:bodyPr/>
                    <a:lstStyle/>
                    <a:p>
                      <a:pPr algn="l" fontAlgn="ctr"/>
                      <a:r>
                        <a:rPr lang="ru-RU" sz="1100" b="0" i="0" u="none" strike="noStrike" dirty="0">
                          <a:solidFill>
                            <a:srgbClr val="000000"/>
                          </a:solidFill>
                          <a:effectLst/>
                          <a:latin typeface="Times New Roman" panose="02020603050405020304" pitchFamily="18" charset="0"/>
                        </a:rPr>
                        <a:t>Физическая культура, спорт, молодежная политика, отдых и оздоровление детей в Камчатском крае</a:t>
                      </a:r>
                    </a:p>
                  </a:txBody>
                  <a:tcPr marL="9525" marR="9525" marT="9525" marB="0" anchor="ctr"/>
                </a:tc>
                <a:extLst>
                  <a:ext uri="{0D108BD9-81ED-4DB2-BD59-A6C34878D82A}">
                    <a16:rowId xmlns:a16="http://schemas.microsoft.com/office/drawing/2014/main" val="2522474726"/>
                  </a:ext>
                </a:extLst>
              </a:tr>
            </a:tbl>
          </a:graphicData>
        </a:graphic>
      </p:graphicFrame>
      <p:sp>
        <p:nvSpPr>
          <p:cNvPr id="5" name="TextBox 4"/>
          <p:cNvSpPr txBox="1"/>
          <p:nvPr/>
        </p:nvSpPr>
        <p:spPr>
          <a:xfrm>
            <a:off x="10612315" y="90097"/>
            <a:ext cx="1342034" cy="338554"/>
          </a:xfrm>
          <a:prstGeom prst="rect">
            <a:avLst/>
          </a:prstGeom>
          <a:noFill/>
        </p:spPr>
        <p:txBody>
          <a:bodyPr wrap="none" rtlCol="0">
            <a:spAutoFit/>
          </a:bodyPr>
          <a:lstStyle/>
          <a:p>
            <a:r>
              <a:rPr lang="ru-RU" sz="1600" b="1" i="1" dirty="0">
                <a:solidFill>
                  <a:schemeClr val="tx2">
                    <a:lumMod val="75000"/>
                  </a:schemeClr>
                </a:solidFill>
                <a:effectLst>
                  <a:outerShdw blurRad="38100" dist="38100" dir="2700000" algn="tl">
                    <a:srgbClr val="000000">
                      <a:alpha val="43137"/>
                    </a:srgbClr>
                  </a:outerShdw>
                </a:effectLst>
              </a:rPr>
              <a:t>  </a:t>
            </a:r>
            <a:r>
              <a:rPr lang="ru-RU" sz="1600" b="1" i="1" dirty="0" smtClean="0">
                <a:solidFill>
                  <a:schemeClr val="tx2">
                    <a:lumMod val="75000"/>
                  </a:schemeClr>
                </a:solidFill>
                <a:effectLst>
                  <a:outerShdw blurRad="38100" dist="38100" dir="2700000" algn="tl">
                    <a:srgbClr val="000000">
                      <a:alpha val="43137"/>
                    </a:srgbClr>
                  </a:outerShdw>
                </a:effectLst>
              </a:rPr>
              <a:t>39 СЛАЙД </a:t>
            </a:r>
            <a:endParaRPr lang="ru-RU" sz="1600" b="1" i="1" dirty="0">
              <a:solidFill>
                <a:schemeClr val="tx2">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4191852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Объект 4"/>
          <p:cNvGraphicFramePr>
            <a:graphicFrameLocks noGrp="1"/>
          </p:cNvGraphicFramePr>
          <p:nvPr>
            <p:ph idx="1"/>
            <p:extLst>
              <p:ext uri="{D42A27DB-BD31-4B8C-83A1-F6EECF244321}">
                <p14:modId xmlns:p14="http://schemas.microsoft.com/office/powerpoint/2010/main" val="911386641"/>
              </p:ext>
            </p:extLst>
          </p:nvPr>
        </p:nvGraphicFramePr>
        <p:xfrm>
          <a:off x="609600" y="773724"/>
          <a:ext cx="10972800" cy="5716269"/>
        </p:xfrm>
        <a:graphic>
          <a:graphicData uri="http://schemas.openxmlformats.org/drawingml/2006/table">
            <a:tbl>
              <a:tblPr firstRow="1" bandRow="1">
                <a:tableStyleId>{5C22544A-7EE6-4342-B048-85BDC9FD1C3A}</a:tableStyleId>
              </a:tblPr>
              <a:tblGrid>
                <a:gridCol w="621323">
                  <a:extLst>
                    <a:ext uri="{9D8B030D-6E8A-4147-A177-3AD203B41FA5}">
                      <a16:colId xmlns:a16="http://schemas.microsoft.com/office/drawing/2014/main" val="3752535904"/>
                    </a:ext>
                  </a:extLst>
                </a:gridCol>
                <a:gridCol w="4865077">
                  <a:extLst>
                    <a:ext uri="{9D8B030D-6E8A-4147-A177-3AD203B41FA5}">
                      <a16:colId xmlns:a16="http://schemas.microsoft.com/office/drawing/2014/main" val="1399221833"/>
                    </a:ext>
                  </a:extLst>
                </a:gridCol>
                <a:gridCol w="630115">
                  <a:extLst>
                    <a:ext uri="{9D8B030D-6E8A-4147-A177-3AD203B41FA5}">
                      <a16:colId xmlns:a16="http://schemas.microsoft.com/office/drawing/2014/main" val="2411569645"/>
                    </a:ext>
                  </a:extLst>
                </a:gridCol>
                <a:gridCol w="4856285">
                  <a:extLst>
                    <a:ext uri="{9D8B030D-6E8A-4147-A177-3AD203B41FA5}">
                      <a16:colId xmlns:a16="http://schemas.microsoft.com/office/drawing/2014/main" val="3841982306"/>
                    </a:ext>
                  </a:extLst>
                </a:gridCol>
              </a:tblGrid>
              <a:tr h="439713">
                <a:tc>
                  <a:txBody>
                    <a:bodyPr/>
                    <a:lstStyle/>
                    <a:p>
                      <a:pPr algn="ctr" fontAlgn="ctr"/>
                      <a:r>
                        <a:rPr lang="ru-RU" sz="1400" b="0" i="0" u="none" strike="noStrike" dirty="0">
                          <a:solidFill>
                            <a:schemeClr val="bg1"/>
                          </a:solidFill>
                          <a:effectLst/>
                          <a:latin typeface="Times New Roman" panose="02020603050405020304" pitchFamily="18" charset="0"/>
                        </a:rPr>
                        <a:t>№ п/п</a:t>
                      </a:r>
                    </a:p>
                  </a:txBody>
                  <a:tcPr marL="9525" marR="9525" marT="9525" marB="0" anchor="ctr">
                    <a:solidFill>
                      <a:schemeClr val="accent1"/>
                    </a:solidFill>
                  </a:tcPr>
                </a:tc>
                <a:tc>
                  <a:txBody>
                    <a:bodyPr/>
                    <a:lstStyle/>
                    <a:p>
                      <a:pPr algn="ctr" fontAlgn="ctr"/>
                      <a:r>
                        <a:rPr lang="ru-RU" sz="1400" b="0" i="0" u="none" strike="noStrike" dirty="0">
                          <a:solidFill>
                            <a:schemeClr val="bg1"/>
                          </a:solidFill>
                          <a:effectLst/>
                          <a:latin typeface="Times New Roman" panose="02020603050405020304" pitchFamily="18" charset="0"/>
                        </a:rPr>
                        <a:t>Наименование в 2016 году</a:t>
                      </a:r>
                    </a:p>
                  </a:txBody>
                  <a:tcPr marL="9525" marR="9525" marT="9525" marB="0" anchor="ctr">
                    <a:solidFill>
                      <a:schemeClr val="accent1"/>
                    </a:solidFill>
                  </a:tcPr>
                </a:tc>
                <a:tc>
                  <a:txBody>
                    <a:bodyPr/>
                    <a:lstStyle/>
                    <a:p>
                      <a:pPr algn="ctr" fontAlgn="ctr"/>
                      <a:r>
                        <a:rPr lang="ru-RU" sz="1400" b="0" i="0" u="none" strike="noStrike" dirty="0">
                          <a:solidFill>
                            <a:schemeClr val="bg1"/>
                          </a:solidFill>
                          <a:effectLst/>
                          <a:latin typeface="Times New Roman" panose="02020603050405020304" pitchFamily="18" charset="0"/>
                        </a:rPr>
                        <a:t>№ п/п</a:t>
                      </a:r>
                    </a:p>
                  </a:txBody>
                  <a:tcPr marL="9525" marR="9525" marT="9525" marB="0" anchor="ctr">
                    <a:solidFill>
                      <a:schemeClr val="accent1"/>
                    </a:solidFill>
                  </a:tcPr>
                </a:tc>
                <a:tc>
                  <a:txBody>
                    <a:bodyPr/>
                    <a:lstStyle/>
                    <a:p>
                      <a:pPr algn="ctr" fontAlgn="ctr"/>
                      <a:r>
                        <a:rPr lang="ru-RU" sz="1400" b="0" i="0" u="none" strike="noStrike" dirty="0">
                          <a:solidFill>
                            <a:schemeClr val="bg1"/>
                          </a:solidFill>
                          <a:effectLst/>
                          <a:latin typeface="Times New Roman" panose="02020603050405020304" pitchFamily="18" charset="0"/>
                        </a:rPr>
                        <a:t>Наименование в 2017-2019 годах</a:t>
                      </a:r>
                    </a:p>
                  </a:txBody>
                  <a:tcPr marL="9525" marR="9525" marT="9525" marB="0" anchor="ctr">
                    <a:solidFill>
                      <a:schemeClr val="accent1"/>
                    </a:solidFill>
                  </a:tcPr>
                </a:tc>
                <a:extLst>
                  <a:ext uri="{0D108BD9-81ED-4DB2-BD59-A6C34878D82A}">
                    <a16:rowId xmlns:a16="http://schemas.microsoft.com/office/drawing/2014/main" val="2014631495"/>
                  </a:ext>
                </a:extLst>
              </a:tr>
              <a:tr h="439713">
                <a:tc>
                  <a:txBody>
                    <a:bodyPr/>
                    <a:lstStyle/>
                    <a:p>
                      <a:pPr algn="ctr" fontAlgn="ctr"/>
                      <a:r>
                        <a:rPr lang="ru-RU" sz="1100" b="0" i="0" u="none" strike="noStrike" dirty="0">
                          <a:solidFill>
                            <a:srgbClr val="000000"/>
                          </a:solidFill>
                          <a:effectLst/>
                          <a:latin typeface="Times New Roman" panose="02020603050405020304" pitchFamily="18" charset="0"/>
                        </a:rPr>
                        <a:t>12</a:t>
                      </a:r>
                    </a:p>
                  </a:txBody>
                  <a:tcPr marL="9525" marR="9525" marT="9525" marB="0" anchor="ctr"/>
                </a:tc>
                <a:tc>
                  <a:txBody>
                    <a:bodyPr/>
                    <a:lstStyle/>
                    <a:p>
                      <a:pPr algn="l" fontAlgn="ctr"/>
                      <a:r>
                        <a:rPr lang="ru-RU" sz="1100" b="0" i="0" u="none" strike="noStrike" dirty="0">
                          <a:solidFill>
                            <a:srgbClr val="000000"/>
                          </a:solidFill>
                          <a:effectLst/>
                          <a:latin typeface="Times New Roman" panose="02020603050405020304" pitchFamily="18" charset="0"/>
                        </a:rPr>
                        <a:t>Охрана окружающей среды, воспроизводство и использование природных ресурсов в Камчатском крае на 2016-2020 годы</a:t>
                      </a:r>
                    </a:p>
                  </a:txBody>
                  <a:tcPr marL="9525" marR="9525" marT="9525" marB="0" anchor="ctr"/>
                </a:tc>
                <a:tc>
                  <a:txBody>
                    <a:bodyPr/>
                    <a:lstStyle/>
                    <a:p>
                      <a:pPr algn="ctr" fontAlgn="ctr"/>
                      <a:r>
                        <a:rPr lang="ru-RU" sz="1100" b="0" i="0" u="none" strike="noStrike" dirty="0">
                          <a:solidFill>
                            <a:srgbClr val="000000"/>
                          </a:solidFill>
                          <a:effectLst/>
                          <a:latin typeface="Times New Roman" panose="02020603050405020304" pitchFamily="18" charset="0"/>
                        </a:rPr>
                        <a:t>11</a:t>
                      </a:r>
                    </a:p>
                  </a:txBody>
                  <a:tcPr marL="9525" marR="9525" marT="9525" marB="0" anchor="ctr"/>
                </a:tc>
                <a:tc>
                  <a:txBody>
                    <a:bodyPr/>
                    <a:lstStyle/>
                    <a:p>
                      <a:pPr algn="l" fontAlgn="ctr"/>
                      <a:r>
                        <a:rPr lang="ru-RU" sz="1100" b="0" i="0" u="none" strike="noStrike" dirty="0">
                          <a:solidFill>
                            <a:srgbClr val="000000"/>
                          </a:solidFill>
                          <a:effectLst/>
                          <a:latin typeface="Times New Roman" panose="02020603050405020304" pitchFamily="18" charset="0"/>
                        </a:rPr>
                        <a:t>Охрана окружающей среды, воспроизводство и использование</a:t>
                      </a:r>
                      <a:br>
                        <a:rPr lang="ru-RU" sz="1100" b="0" i="0" u="none" strike="noStrike" dirty="0">
                          <a:solidFill>
                            <a:srgbClr val="000000"/>
                          </a:solidFill>
                          <a:effectLst/>
                          <a:latin typeface="Times New Roman" panose="02020603050405020304" pitchFamily="18" charset="0"/>
                        </a:rPr>
                      </a:br>
                      <a:r>
                        <a:rPr lang="ru-RU" sz="1100" b="0" i="0" u="none" strike="noStrike" dirty="0">
                          <a:solidFill>
                            <a:srgbClr val="000000"/>
                          </a:solidFill>
                          <a:effectLst/>
                          <a:latin typeface="Times New Roman" panose="02020603050405020304" pitchFamily="18" charset="0"/>
                        </a:rPr>
                        <a:t>природных ресурсов в Камчатском крае</a:t>
                      </a:r>
                    </a:p>
                  </a:txBody>
                  <a:tcPr marL="9525" marR="9525" marT="9525" marB="0" anchor="ctr"/>
                </a:tc>
                <a:extLst>
                  <a:ext uri="{0D108BD9-81ED-4DB2-BD59-A6C34878D82A}">
                    <a16:rowId xmlns:a16="http://schemas.microsoft.com/office/drawing/2014/main" val="1305362825"/>
                  </a:ext>
                </a:extLst>
              </a:tr>
              <a:tr h="439713">
                <a:tc>
                  <a:txBody>
                    <a:bodyPr/>
                    <a:lstStyle/>
                    <a:p>
                      <a:pPr algn="ctr" fontAlgn="ctr"/>
                      <a:r>
                        <a:rPr lang="ru-RU" sz="1100" b="0" i="0" u="none" strike="noStrike" dirty="0">
                          <a:solidFill>
                            <a:srgbClr val="000000"/>
                          </a:solidFill>
                          <a:effectLst/>
                          <a:latin typeface="Times New Roman" panose="02020603050405020304" pitchFamily="18" charset="0"/>
                        </a:rPr>
                        <a:t>13</a:t>
                      </a:r>
                    </a:p>
                  </a:txBody>
                  <a:tcPr marL="9525" marR="9525" marT="9525" marB="0" anchor="ctr"/>
                </a:tc>
                <a:tc>
                  <a:txBody>
                    <a:bodyPr/>
                    <a:lstStyle/>
                    <a:p>
                      <a:pPr algn="l" fontAlgn="ctr"/>
                      <a:r>
                        <a:rPr lang="ru-RU" sz="1100" b="0" i="0" u="none" strike="noStrike" dirty="0">
                          <a:solidFill>
                            <a:srgbClr val="000000"/>
                          </a:solidFill>
                          <a:effectLst/>
                          <a:latin typeface="Times New Roman" panose="02020603050405020304" pitchFamily="18" charset="0"/>
                        </a:rPr>
                        <a:t>Развитие экономики и внешнеэкономической деятельности Камчатского края на 2014-2018 годы</a:t>
                      </a:r>
                    </a:p>
                  </a:txBody>
                  <a:tcPr marL="9525" marR="9525" marT="9525" marB="0" anchor="ctr"/>
                </a:tc>
                <a:tc>
                  <a:txBody>
                    <a:bodyPr/>
                    <a:lstStyle/>
                    <a:p>
                      <a:pPr algn="ctr" fontAlgn="ctr"/>
                      <a:r>
                        <a:rPr lang="ru-RU" sz="1100" b="0" i="0" u="none" strike="noStrike" dirty="0">
                          <a:solidFill>
                            <a:srgbClr val="000000"/>
                          </a:solidFill>
                          <a:effectLst/>
                          <a:latin typeface="Times New Roman" panose="02020603050405020304" pitchFamily="18" charset="0"/>
                        </a:rPr>
                        <a:t>12</a:t>
                      </a:r>
                    </a:p>
                  </a:txBody>
                  <a:tcPr marL="9525" marR="9525" marT="9525" marB="0" anchor="ctr"/>
                </a:tc>
                <a:tc>
                  <a:txBody>
                    <a:bodyPr/>
                    <a:lstStyle/>
                    <a:p>
                      <a:pPr algn="l" fontAlgn="ctr"/>
                      <a:r>
                        <a:rPr lang="ru-RU" sz="1100" b="0" i="0" u="none" strike="noStrike" dirty="0">
                          <a:solidFill>
                            <a:srgbClr val="000000"/>
                          </a:solidFill>
                          <a:effectLst/>
                          <a:latin typeface="Times New Roman" panose="02020603050405020304" pitchFamily="18" charset="0"/>
                        </a:rPr>
                        <a:t>Развитие экономики и внешнеэкономической деятельности Камчатского края</a:t>
                      </a:r>
                    </a:p>
                  </a:txBody>
                  <a:tcPr marL="9525" marR="9525" marT="9525" marB="0" anchor="ctr"/>
                </a:tc>
                <a:extLst>
                  <a:ext uri="{0D108BD9-81ED-4DB2-BD59-A6C34878D82A}">
                    <a16:rowId xmlns:a16="http://schemas.microsoft.com/office/drawing/2014/main" val="1830682353"/>
                  </a:ext>
                </a:extLst>
              </a:tr>
              <a:tr h="439713">
                <a:tc>
                  <a:txBody>
                    <a:bodyPr/>
                    <a:lstStyle/>
                    <a:p>
                      <a:pPr algn="ctr" fontAlgn="ctr"/>
                      <a:r>
                        <a:rPr lang="ru-RU" sz="1100" b="0" i="0" u="none" strike="noStrike" dirty="0">
                          <a:solidFill>
                            <a:srgbClr val="000000"/>
                          </a:solidFill>
                          <a:effectLst/>
                          <a:latin typeface="Times New Roman" panose="02020603050405020304" pitchFamily="18" charset="0"/>
                        </a:rPr>
                        <a:t>14</a:t>
                      </a:r>
                    </a:p>
                  </a:txBody>
                  <a:tcPr marL="9525" marR="9525" marT="9525" marB="0" anchor="ctr"/>
                </a:tc>
                <a:tc>
                  <a:txBody>
                    <a:bodyPr/>
                    <a:lstStyle/>
                    <a:p>
                      <a:pPr algn="l" fontAlgn="ctr"/>
                      <a:r>
                        <a:rPr lang="ru-RU" sz="1100" b="0" i="0" u="none" strike="noStrike" dirty="0">
                          <a:solidFill>
                            <a:srgbClr val="000000"/>
                          </a:solidFill>
                          <a:effectLst/>
                          <a:latin typeface="Times New Roman" panose="02020603050405020304" pitchFamily="18" charset="0"/>
                        </a:rPr>
                        <a:t>Информационное общество в Камчатском крае на 2014-2018 годы</a:t>
                      </a:r>
                    </a:p>
                  </a:txBody>
                  <a:tcPr marL="9525" marR="9525" marT="9525" marB="0" anchor="ctr"/>
                </a:tc>
                <a:tc>
                  <a:txBody>
                    <a:bodyPr/>
                    <a:lstStyle/>
                    <a:p>
                      <a:pPr algn="ctr" fontAlgn="ctr"/>
                      <a:r>
                        <a:rPr lang="ru-RU" sz="1100" b="0" i="0" u="none" strike="noStrike" dirty="0">
                          <a:solidFill>
                            <a:srgbClr val="000000"/>
                          </a:solidFill>
                          <a:effectLst/>
                          <a:latin typeface="Times New Roman" panose="02020603050405020304" pitchFamily="18" charset="0"/>
                        </a:rPr>
                        <a:t>13</a:t>
                      </a:r>
                    </a:p>
                  </a:txBody>
                  <a:tcPr marL="9525" marR="9525" marT="9525" marB="0" anchor="ctr"/>
                </a:tc>
                <a:tc>
                  <a:txBody>
                    <a:bodyPr/>
                    <a:lstStyle/>
                    <a:p>
                      <a:pPr algn="l" fontAlgn="ctr"/>
                      <a:r>
                        <a:rPr lang="ru-RU" sz="1100" b="0" i="0" u="none" strike="noStrike" dirty="0">
                          <a:solidFill>
                            <a:srgbClr val="000000"/>
                          </a:solidFill>
                          <a:effectLst/>
                          <a:latin typeface="Times New Roman" panose="02020603050405020304" pitchFamily="18" charset="0"/>
                        </a:rPr>
                        <a:t>Информационное общество в Камчатском крае</a:t>
                      </a:r>
                    </a:p>
                  </a:txBody>
                  <a:tcPr marL="9525" marR="9525" marT="9525" marB="0" anchor="ctr"/>
                </a:tc>
                <a:extLst>
                  <a:ext uri="{0D108BD9-81ED-4DB2-BD59-A6C34878D82A}">
                    <a16:rowId xmlns:a16="http://schemas.microsoft.com/office/drawing/2014/main" val="2737079058"/>
                  </a:ext>
                </a:extLst>
              </a:tr>
              <a:tr h="439713">
                <a:tc>
                  <a:txBody>
                    <a:bodyPr/>
                    <a:lstStyle/>
                    <a:p>
                      <a:pPr algn="ctr" fontAlgn="ctr"/>
                      <a:r>
                        <a:rPr lang="ru-RU" sz="1100" b="0" i="0" u="none" strike="noStrike" dirty="0">
                          <a:solidFill>
                            <a:srgbClr val="000000"/>
                          </a:solidFill>
                          <a:effectLst/>
                          <a:latin typeface="Times New Roman" panose="02020603050405020304" pitchFamily="18" charset="0"/>
                        </a:rPr>
                        <a:t>15</a:t>
                      </a:r>
                    </a:p>
                  </a:txBody>
                  <a:tcPr marL="9525" marR="9525" marT="9525" marB="0" anchor="ctr"/>
                </a:tc>
                <a:tc>
                  <a:txBody>
                    <a:bodyPr/>
                    <a:lstStyle/>
                    <a:p>
                      <a:pPr algn="l" fontAlgn="ctr"/>
                      <a:r>
                        <a:rPr lang="ru-RU" sz="1100" b="0" i="0" u="none" strike="noStrike" dirty="0">
                          <a:solidFill>
                            <a:srgbClr val="000000"/>
                          </a:solidFill>
                          <a:effectLst/>
                          <a:latin typeface="Times New Roman" panose="02020603050405020304" pitchFamily="18" charset="0"/>
                        </a:rPr>
                        <a:t>Развитие транспортной системы в Камчатском крае на 2014-2025 годы</a:t>
                      </a:r>
                    </a:p>
                  </a:txBody>
                  <a:tcPr marL="9525" marR="9525" marT="9525" marB="0" anchor="ctr"/>
                </a:tc>
                <a:tc>
                  <a:txBody>
                    <a:bodyPr/>
                    <a:lstStyle/>
                    <a:p>
                      <a:pPr algn="ctr" fontAlgn="ctr"/>
                      <a:r>
                        <a:rPr lang="ru-RU" sz="1100" b="0" i="0" u="none" strike="noStrike" dirty="0">
                          <a:solidFill>
                            <a:srgbClr val="000000"/>
                          </a:solidFill>
                          <a:effectLst/>
                          <a:latin typeface="Times New Roman" panose="02020603050405020304" pitchFamily="18" charset="0"/>
                        </a:rPr>
                        <a:t>14</a:t>
                      </a:r>
                    </a:p>
                  </a:txBody>
                  <a:tcPr marL="9525" marR="9525" marT="9525" marB="0" anchor="ctr"/>
                </a:tc>
                <a:tc>
                  <a:txBody>
                    <a:bodyPr/>
                    <a:lstStyle/>
                    <a:p>
                      <a:pPr algn="l" fontAlgn="ctr"/>
                      <a:r>
                        <a:rPr lang="ru-RU" sz="1100" b="0" i="0" u="none" strike="noStrike" dirty="0">
                          <a:solidFill>
                            <a:srgbClr val="000000"/>
                          </a:solidFill>
                          <a:effectLst/>
                          <a:latin typeface="Times New Roman" panose="02020603050405020304" pitchFamily="18" charset="0"/>
                        </a:rPr>
                        <a:t>Развитие транспортной системы в Камчатском крае</a:t>
                      </a:r>
                    </a:p>
                  </a:txBody>
                  <a:tcPr marL="9525" marR="9525" marT="9525" marB="0" anchor="ctr"/>
                </a:tc>
                <a:extLst>
                  <a:ext uri="{0D108BD9-81ED-4DB2-BD59-A6C34878D82A}">
                    <a16:rowId xmlns:a16="http://schemas.microsoft.com/office/drawing/2014/main" val="3333944887"/>
                  </a:ext>
                </a:extLst>
              </a:tr>
              <a:tr h="439713">
                <a:tc>
                  <a:txBody>
                    <a:bodyPr/>
                    <a:lstStyle/>
                    <a:p>
                      <a:pPr algn="ctr" fontAlgn="ctr"/>
                      <a:r>
                        <a:rPr lang="ru-RU" sz="1100" b="0" i="0" u="none" strike="noStrike" dirty="0">
                          <a:solidFill>
                            <a:srgbClr val="000000"/>
                          </a:solidFill>
                          <a:effectLst/>
                          <a:latin typeface="Times New Roman" panose="02020603050405020304" pitchFamily="18" charset="0"/>
                        </a:rPr>
                        <a:t>16</a:t>
                      </a:r>
                    </a:p>
                  </a:txBody>
                  <a:tcPr marL="9525" marR="9525" marT="9525" marB="0" anchor="ctr"/>
                </a:tc>
                <a:tc>
                  <a:txBody>
                    <a:bodyPr/>
                    <a:lstStyle/>
                    <a:p>
                      <a:pPr algn="l" fontAlgn="ctr"/>
                      <a:r>
                        <a:rPr lang="ru-RU" sz="1100" b="0" i="0" u="none" strike="noStrike" dirty="0">
                          <a:solidFill>
                            <a:srgbClr val="000000"/>
                          </a:solidFill>
                          <a:effectLst/>
                          <a:latin typeface="Times New Roman" panose="02020603050405020304" pitchFamily="18" charset="0"/>
                        </a:rPr>
                        <a:t>Развитие сельского хозяйства и регулирование рынков сельскохозяйственной продукции, сырья и продовольствия Камчатского края на 2014-2020 годы</a:t>
                      </a:r>
                    </a:p>
                  </a:txBody>
                  <a:tcPr marL="9525" marR="9525" marT="9525" marB="0" anchor="ctr"/>
                </a:tc>
                <a:tc>
                  <a:txBody>
                    <a:bodyPr/>
                    <a:lstStyle/>
                    <a:p>
                      <a:pPr algn="ctr" fontAlgn="ctr"/>
                      <a:r>
                        <a:rPr lang="ru-RU" sz="1100" b="0" i="0" u="none" strike="noStrike" dirty="0">
                          <a:solidFill>
                            <a:srgbClr val="000000"/>
                          </a:solidFill>
                          <a:effectLst/>
                          <a:latin typeface="Times New Roman" panose="02020603050405020304" pitchFamily="18" charset="0"/>
                        </a:rPr>
                        <a:t>15</a:t>
                      </a:r>
                    </a:p>
                  </a:txBody>
                  <a:tcPr marL="9525" marR="9525" marT="9525" marB="0" anchor="ctr"/>
                </a:tc>
                <a:tc>
                  <a:txBody>
                    <a:bodyPr/>
                    <a:lstStyle/>
                    <a:p>
                      <a:pPr algn="l" fontAlgn="ctr"/>
                      <a:r>
                        <a:rPr lang="ru-RU" sz="1100" b="0" i="0" u="none" strike="noStrike" dirty="0">
                          <a:solidFill>
                            <a:srgbClr val="000000"/>
                          </a:solidFill>
                          <a:effectLst/>
                          <a:latin typeface="Times New Roman" panose="02020603050405020304" pitchFamily="18" charset="0"/>
                        </a:rPr>
                        <a:t>Развитие сельского хозяйства и регулирование рынков сельскохозяйственной продукции, сырья и продовольствия Камчатского края</a:t>
                      </a:r>
                    </a:p>
                  </a:txBody>
                  <a:tcPr marL="9525" marR="9525" marT="9525" marB="0" anchor="ctr"/>
                </a:tc>
                <a:extLst>
                  <a:ext uri="{0D108BD9-81ED-4DB2-BD59-A6C34878D82A}">
                    <a16:rowId xmlns:a16="http://schemas.microsoft.com/office/drawing/2014/main" val="618450329"/>
                  </a:ext>
                </a:extLst>
              </a:tr>
              <a:tr h="439713">
                <a:tc>
                  <a:txBody>
                    <a:bodyPr/>
                    <a:lstStyle/>
                    <a:p>
                      <a:pPr algn="ctr" fontAlgn="ctr"/>
                      <a:r>
                        <a:rPr lang="ru-RU" sz="1100" b="0" i="0" u="none" strike="noStrike" dirty="0">
                          <a:solidFill>
                            <a:srgbClr val="000000"/>
                          </a:solidFill>
                          <a:effectLst/>
                          <a:latin typeface="Times New Roman" panose="02020603050405020304" pitchFamily="18" charset="0"/>
                        </a:rPr>
                        <a:t>17</a:t>
                      </a:r>
                    </a:p>
                  </a:txBody>
                  <a:tcPr marL="9525" marR="9525" marT="9525" marB="0" anchor="ctr"/>
                </a:tc>
                <a:tc>
                  <a:txBody>
                    <a:bodyPr/>
                    <a:lstStyle/>
                    <a:p>
                      <a:pPr algn="l" fontAlgn="ctr"/>
                      <a:r>
                        <a:rPr lang="ru-RU" sz="1100" b="0" i="0" u="none" strike="noStrike" dirty="0">
                          <a:solidFill>
                            <a:srgbClr val="000000"/>
                          </a:solidFill>
                          <a:effectLst/>
                          <a:latin typeface="Times New Roman" panose="02020603050405020304" pitchFamily="18" charset="0"/>
                        </a:rPr>
                        <a:t>Развитие рыбохозяйственного комплекса Камчатского края на 2014-2020 годы</a:t>
                      </a:r>
                    </a:p>
                  </a:txBody>
                  <a:tcPr marL="9525" marR="9525" marT="9525" marB="0" anchor="ctr"/>
                </a:tc>
                <a:tc>
                  <a:txBody>
                    <a:bodyPr/>
                    <a:lstStyle/>
                    <a:p>
                      <a:pPr algn="ctr" fontAlgn="ctr"/>
                      <a:r>
                        <a:rPr lang="ru-RU" sz="1100" b="0" i="0" u="none" strike="noStrike" dirty="0">
                          <a:solidFill>
                            <a:srgbClr val="000000"/>
                          </a:solidFill>
                          <a:effectLst/>
                          <a:latin typeface="Times New Roman" panose="02020603050405020304" pitchFamily="18" charset="0"/>
                        </a:rPr>
                        <a:t>16</a:t>
                      </a:r>
                    </a:p>
                  </a:txBody>
                  <a:tcPr marL="9525" marR="9525" marT="9525" marB="0" anchor="ctr"/>
                </a:tc>
                <a:tc>
                  <a:txBody>
                    <a:bodyPr/>
                    <a:lstStyle/>
                    <a:p>
                      <a:pPr algn="l" fontAlgn="ctr"/>
                      <a:r>
                        <a:rPr lang="ru-RU" sz="1100" b="0" i="0" u="none" strike="noStrike" dirty="0">
                          <a:solidFill>
                            <a:srgbClr val="000000"/>
                          </a:solidFill>
                          <a:effectLst/>
                          <a:latin typeface="Times New Roman" panose="02020603050405020304" pitchFamily="18" charset="0"/>
                        </a:rPr>
                        <a:t>Развитие рыбохозяйственного комплекса Камчатского края</a:t>
                      </a:r>
                    </a:p>
                  </a:txBody>
                  <a:tcPr marL="9525" marR="9525" marT="9525" marB="0" anchor="ctr"/>
                </a:tc>
                <a:extLst>
                  <a:ext uri="{0D108BD9-81ED-4DB2-BD59-A6C34878D82A}">
                    <a16:rowId xmlns:a16="http://schemas.microsoft.com/office/drawing/2014/main" val="2525605892"/>
                  </a:ext>
                </a:extLst>
              </a:tr>
              <a:tr h="439713">
                <a:tc>
                  <a:txBody>
                    <a:bodyPr/>
                    <a:lstStyle/>
                    <a:p>
                      <a:pPr algn="ctr" fontAlgn="ctr"/>
                      <a:r>
                        <a:rPr lang="ru-RU" sz="1100" b="0" i="0" u="none" strike="noStrike" dirty="0">
                          <a:solidFill>
                            <a:srgbClr val="000000"/>
                          </a:solidFill>
                          <a:effectLst/>
                          <a:latin typeface="Times New Roman" panose="02020603050405020304" pitchFamily="18" charset="0"/>
                        </a:rPr>
                        <a:t>18</a:t>
                      </a:r>
                    </a:p>
                  </a:txBody>
                  <a:tcPr marL="9525" marR="9525" marT="9525" marB="0" anchor="ctr"/>
                </a:tc>
                <a:tc>
                  <a:txBody>
                    <a:bodyPr/>
                    <a:lstStyle/>
                    <a:p>
                      <a:pPr algn="l" fontAlgn="ctr"/>
                      <a:r>
                        <a:rPr lang="ru-RU" sz="1100" b="0" i="0" u="none" strike="noStrike" dirty="0">
                          <a:solidFill>
                            <a:srgbClr val="000000"/>
                          </a:solidFill>
                          <a:effectLst/>
                          <a:latin typeface="Times New Roman" panose="02020603050405020304" pitchFamily="18" charset="0"/>
                        </a:rPr>
                        <a:t>Реализация государственной национальной политики и укрепление гражданского единства в Камчатском крае на 2014-2018 годы</a:t>
                      </a:r>
                    </a:p>
                  </a:txBody>
                  <a:tcPr marL="9525" marR="9525" marT="9525" marB="0" anchor="ctr"/>
                </a:tc>
                <a:tc>
                  <a:txBody>
                    <a:bodyPr/>
                    <a:lstStyle/>
                    <a:p>
                      <a:pPr algn="ctr" fontAlgn="ctr"/>
                      <a:r>
                        <a:rPr lang="ru-RU" sz="1100" b="0" i="0" u="none" strike="noStrike" dirty="0">
                          <a:solidFill>
                            <a:srgbClr val="000000"/>
                          </a:solidFill>
                          <a:effectLst/>
                          <a:latin typeface="Times New Roman" panose="02020603050405020304" pitchFamily="18" charset="0"/>
                        </a:rPr>
                        <a:t>17</a:t>
                      </a:r>
                    </a:p>
                  </a:txBody>
                  <a:tcPr marL="9525" marR="9525" marT="9525" marB="0" anchor="ctr"/>
                </a:tc>
                <a:tc>
                  <a:txBody>
                    <a:bodyPr/>
                    <a:lstStyle/>
                    <a:p>
                      <a:pPr algn="l" fontAlgn="ctr"/>
                      <a:r>
                        <a:rPr lang="ru-RU" sz="1100" b="0" i="0" u="none" strike="noStrike" dirty="0">
                          <a:solidFill>
                            <a:srgbClr val="000000"/>
                          </a:solidFill>
                          <a:effectLst/>
                          <a:latin typeface="Times New Roman" panose="02020603050405020304" pitchFamily="18" charset="0"/>
                        </a:rPr>
                        <a:t>Реализация государственной национальной политики и укрепление гражданского единства в Камчатском крае</a:t>
                      </a:r>
                    </a:p>
                  </a:txBody>
                  <a:tcPr marL="9525" marR="9525" marT="9525" marB="0" anchor="ctr"/>
                </a:tc>
                <a:extLst>
                  <a:ext uri="{0D108BD9-81ED-4DB2-BD59-A6C34878D82A}">
                    <a16:rowId xmlns:a16="http://schemas.microsoft.com/office/drawing/2014/main" val="1604874956"/>
                  </a:ext>
                </a:extLst>
              </a:tr>
              <a:tr h="439713">
                <a:tc>
                  <a:txBody>
                    <a:bodyPr/>
                    <a:lstStyle/>
                    <a:p>
                      <a:pPr algn="ctr" fontAlgn="ctr"/>
                      <a:r>
                        <a:rPr lang="ru-RU" sz="1100" b="0" i="0" u="none" strike="noStrike" dirty="0">
                          <a:solidFill>
                            <a:srgbClr val="000000"/>
                          </a:solidFill>
                          <a:effectLst/>
                          <a:latin typeface="Times New Roman" panose="02020603050405020304" pitchFamily="18" charset="0"/>
                        </a:rPr>
                        <a:t>19</a:t>
                      </a:r>
                    </a:p>
                  </a:txBody>
                  <a:tcPr marL="9525" marR="9525" marT="9525" marB="0" anchor="ctr"/>
                </a:tc>
                <a:tc>
                  <a:txBody>
                    <a:bodyPr/>
                    <a:lstStyle/>
                    <a:p>
                      <a:pPr algn="l" fontAlgn="ctr"/>
                      <a:r>
                        <a:rPr lang="ru-RU" sz="1100" b="0" i="0" u="none" strike="noStrike" dirty="0">
                          <a:solidFill>
                            <a:srgbClr val="000000"/>
                          </a:solidFill>
                          <a:effectLst/>
                          <a:latin typeface="Times New Roman" panose="02020603050405020304" pitchFamily="18" charset="0"/>
                        </a:rPr>
                        <a:t>Управление государственными финансами Камчатского края на 2014-2018 годы</a:t>
                      </a:r>
                    </a:p>
                  </a:txBody>
                  <a:tcPr marL="9525" marR="9525" marT="9525" marB="0" anchor="ctr"/>
                </a:tc>
                <a:tc>
                  <a:txBody>
                    <a:bodyPr/>
                    <a:lstStyle/>
                    <a:p>
                      <a:pPr algn="ctr" fontAlgn="ctr"/>
                      <a:r>
                        <a:rPr lang="ru-RU" sz="1100" b="0" i="0" u="none" strike="noStrike" dirty="0">
                          <a:solidFill>
                            <a:srgbClr val="000000"/>
                          </a:solidFill>
                          <a:effectLst/>
                          <a:latin typeface="Times New Roman" panose="02020603050405020304" pitchFamily="18" charset="0"/>
                        </a:rPr>
                        <a:t>18</a:t>
                      </a:r>
                    </a:p>
                  </a:txBody>
                  <a:tcPr marL="9525" marR="9525" marT="9525" marB="0" anchor="ctr"/>
                </a:tc>
                <a:tc>
                  <a:txBody>
                    <a:bodyPr/>
                    <a:lstStyle/>
                    <a:p>
                      <a:pPr algn="l" fontAlgn="ctr"/>
                      <a:r>
                        <a:rPr lang="ru-RU" sz="1100" b="0" i="0" u="none" strike="noStrike" dirty="0">
                          <a:solidFill>
                            <a:srgbClr val="000000"/>
                          </a:solidFill>
                          <a:effectLst/>
                          <a:latin typeface="Times New Roman" panose="02020603050405020304" pitchFamily="18" charset="0"/>
                        </a:rPr>
                        <a:t>Управление государственными финансами Камчатского края</a:t>
                      </a:r>
                    </a:p>
                  </a:txBody>
                  <a:tcPr marL="9525" marR="9525" marT="9525" marB="0" anchor="ctr"/>
                </a:tc>
                <a:extLst>
                  <a:ext uri="{0D108BD9-81ED-4DB2-BD59-A6C34878D82A}">
                    <a16:rowId xmlns:a16="http://schemas.microsoft.com/office/drawing/2014/main" val="1072662718"/>
                  </a:ext>
                </a:extLst>
              </a:tr>
              <a:tr h="439713">
                <a:tc>
                  <a:txBody>
                    <a:bodyPr/>
                    <a:lstStyle/>
                    <a:p>
                      <a:pPr algn="ctr" fontAlgn="ctr"/>
                      <a:r>
                        <a:rPr lang="ru-RU" sz="1100" b="0" i="0" u="none" strike="noStrike" dirty="0">
                          <a:solidFill>
                            <a:srgbClr val="000000"/>
                          </a:solidFill>
                          <a:effectLst/>
                          <a:latin typeface="Times New Roman" panose="02020603050405020304" pitchFamily="18" charset="0"/>
                        </a:rPr>
                        <a:t>20</a:t>
                      </a:r>
                    </a:p>
                  </a:txBody>
                  <a:tcPr marL="9525" marR="9525" marT="9525" marB="0" anchor="ctr"/>
                </a:tc>
                <a:tc>
                  <a:txBody>
                    <a:bodyPr/>
                    <a:lstStyle/>
                    <a:p>
                      <a:pPr algn="l" fontAlgn="ctr"/>
                      <a:r>
                        <a:rPr lang="ru-RU" sz="1100" b="0" i="0" u="none" strike="noStrike" dirty="0">
                          <a:solidFill>
                            <a:srgbClr val="000000"/>
                          </a:solidFill>
                          <a:effectLst/>
                          <a:latin typeface="Times New Roman" panose="02020603050405020304" pitchFamily="18" charset="0"/>
                        </a:rPr>
                        <a:t>Совершенствование управления краевым имуществом Камчатского края на 2014-2018 годы</a:t>
                      </a:r>
                    </a:p>
                  </a:txBody>
                  <a:tcPr marL="9525" marR="9525" marT="9525" marB="0" anchor="ctr"/>
                </a:tc>
                <a:tc>
                  <a:txBody>
                    <a:bodyPr/>
                    <a:lstStyle/>
                    <a:p>
                      <a:pPr algn="ctr" fontAlgn="ctr"/>
                      <a:r>
                        <a:rPr lang="ru-RU" sz="1100" b="0" i="0" u="none" strike="noStrike" dirty="0">
                          <a:solidFill>
                            <a:srgbClr val="000000"/>
                          </a:solidFill>
                          <a:effectLst/>
                          <a:latin typeface="Times New Roman" panose="02020603050405020304" pitchFamily="18" charset="0"/>
                        </a:rPr>
                        <a:t>19</a:t>
                      </a:r>
                    </a:p>
                  </a:txBody>
                  <a:tcPr marL="9525" marR="9525" marT="9525" marB="0" anchor="ctr"/>
                </a:tc>
                <a:tc>
                  <a:txBody>
                    <a:bodyPr/>
                    <a:lstStyle/>
                    <a:p>
                      <a:pPr algn="l" fontAlgn="ctr"/>
                      <a:r>
                        <a:rPr lang="ru-RU" sz="1100" b="0" i="0" u="none" strike="noStrike" dirty="0">
                          <a:solidFill>
                            <a:srgbClr val="000000"/>
                          </a:solidFill>
                          <a:effectLst/>
                          <a:latin typeface="Times New Roman" panose="02020603050405020304" pitchFamily="18" charset="0"/>
                        </a:rPr>
                        <a:t>Совершенствование управления имуществом, находящимся в государственной собственности Камчатского края</a:t>
                      </a:r>
                    </a:p>
                  </a:txBody>
                  <a:tcPr marL="9525" marR="9525" marT="9525" marB="0" anchor="ctr"/>
                </a:tc>
                <a:extLst>
                  <a:ext uri="{0D108BD9-81ED-4DB2-BD59-A6C34878D82A}">
                    <a16:rowId xmlns:a16="http://schemas.microsoft.com/office/drawing/2014/main" val="3495207836"/>
                  </a:ext>
                </a:extLst>
              </a:tr>
              <a:tr h="439713">
                <a:tc>
                  <a:txBody>
                    <a:bodyPr/>
                    <a:lstStyle/>
                    <a:p>
                      <a:pPr algn="ctr" fontAlgn="ctr"/>
                      <a:r>
                        <a:rPr lang="ru-RU" sz="1100" b="0" i="0" u="none" strike="noStrike" dirty="0">
                          <a:solidFill>
                            <a:srgbClr val="000000"/>
                          </a:solidFill>
                          <a:effectLst/>
                          <a:latin typeface="Times New Roman" panose="02020603050405020304" pitchFamily="18" charset="0"/>
                        </a:rPr>
                        <a:t>21</a:t>
                      </a:r>
                    </a:p>
                  </a:txBody>
                  <a:tcPr marL="9525" marR="9525" marT="9525" marB="0" anchor="ctr"/>
                </a:tc>
                <a:tc>
                  <a:txBody>
                    <a:bodyPr/>
                    <a:lstStyle/>
                    <a:p>
                      <a:pPr algn="l" fontAlgn="ctr"/>
                      <a:r>
                        <a:rPr lang="ru-RU" sz="1100" b="0" i="0" u="none" strike="noStrike" dirty="0">
                          <a:solidFill>
                            <a:srgbClr val="000000"/>
                          </a:solidFill>
                          <a:effectLst/>
                          <a:latin typeface="Times New Roman" panose="02020603050405020304" pitchFamily="18" charset="0"/>
                        </a:rPr>
                        <a:t>Социальное и экономическое развитие территории с особым статусом "Корякский округ" на период 2014-2018 годы</a:t>
                      </a:r>
                    </a:p>
                  </a:txBody>
                  <a:tcPr marL="9525" marR="9525" marT="9525" marB="0" anchor="ctr"/>
                </a:tc>
                <a:tc>
                  <a:txBody>
                    <a:bodyPr/>
                    <a:lstStyle/>
                    <a:p>
                      <a:pPr algn="ctr" fontAlgn="ctr"/>
                      <a:r>
                        <a:rPr lang="ru-RU" sz="1100" b="0" i="0" u="none" strike="noStrike" dirty="0">
                          <a:solidFill>
                            <a:srgbClr val="000000"/>
                          </a:solidFill>
                          <a:effectLst/>
                          <a:latin typeface="Times New Roman" panose="02020603050405020304" pitchFamily="18" charset="0"/>
                        </a:rPr>
                        <a:t>20</a:t>
                      </a:r>
                    </a:p>
                  </a:txBody>
                  <a:tcPr marL="9525" marR="9525" marT="9525" marB="0" anchor="ctr"/>
                </a:tc>
                <a:tc>
                  <a:txBody>
                    <a:bodyPr/>
                    <a:lstStyle/>
                    <a:p>
                      <a:pPr algn="l" fontAlgn="ctr"/>
                      <a:r>
                        <a:rPr lang="ru-RU" sz="1100" b="0" i="0" u="none" strike="noStrike" dirty="0">
                          <a:solidFill>
                            <a:srgbClr val="000000"/>
                          </a:solidFill>
                          <a:effectLst/>
                          <a:latin typeface="Times New Roman" panose="02020603050405020304" pitchFamily="18" charset="0"/>
                        </a:rPr>
                        <a:t>Социальное и экономическое развитие территории с особым статусом «Корякский округ» </a:t>
                      </a:r>
                    </a:p>
                  </a:txBody>
                  <a:tcPr marL="9525" marR="9525" marT="9525" marB="0" anchor="ctr"/>
                </a:tc>
                <a:extLst>
                  <a:ext uri="{0D108BD9-81ED-4DB2-BD59-A6C34878D82A}">
                    <a16:rowId xmlns:a16="http://schemas.microsoft.com/office/drawing/2014/main" val="3493803430"/>
                  </a:ext>
                </a:extLst>
              </a:tr>
              <a:tr h="439713">
                <a:tc>
                  <a:txBody>
                    <a:bodyPr/>
                    <a:lstStyle/>
                    <a:p>
                      <a:pPr algn="ctr" fontAlgn="ctr"/>
                      <a:r>
                        <a:rPr lang="ru-RU" sz="1100" b="0" i="0" u="none" strike="noStrike" dirty="0">
                          <a:solidFill>
                            <a:srgbClr val="000000"/>
                          </a:solidFill>
                          <a:effectLst/>
                          <a:latin typeface="Times New Roman" panose="02020603050405020304" pitchFamily="18" charset="0"/>
                        </a:rPr>
                        <a:t>22</a:t>
                      </a:r>
                    </a:p>
                  </a:txBody>
                  <a:tcPr marL="9525" marR="9525" marT="9525" marB="0" anchor="ctr"/>
                </a:tc>
                <a:tc>
                  <a:txBody>
                    <a:bodyPr/>
                    <a:lstStyle/>
                    <a:p>
                      <a:pPr algn="l" fontAlgn="ctr"/>
                      <a:r>
                        <a:rPr lang="ru-RU" sz="1100" b="0" i="0" u="none" strike="noStrike" dirty="0">
                          <a:solidFill>
                            <a:srgbClr val="000000"/>
                          </a:solidFill>
                          <a:effectLst/>
                          <a:latin typeface="Times New Roman" panose="02020603050405020304" pitchFamily="18" charset="0"/>
                        </a:rPr>
                        <a:t>Семья и дети Камчатки на 2015-2018 годы</a:t>
                      </a:r>
                    </a:p>
                  </a:txBody>
                  <a:tcPr marL="9525" marR="9525" marT="9525" marB="0" anchor="ctr"/>
                </a:tc>
                <a:tc>
                  <a:txBody>
                    <a:bodyPr/>
                    <a:lstStyle/>
                    <a:p>
                      <a:pPr algn="ctr" fontAlgn="ctr"/>
                      <a:r>
                        <a:rPr lang="ru-RU" sz="1100" b="0" i="0" u="none" strike="noStrike" dirty="0">
                          <a:solidFill>
                            <a:srgbClr val="000000"/>
                          </a:solidFill>
                          <a:effectLst/>
                          <a:latin typeface="Times New Roman" panose="02020603050405020304" pitchFamily="18" charset="0"/>
                        </a:rPr>
                        <a:t>21</a:t>
                      </a:r>
                    </a:p>
                  </a:txBody>
                  <a:tcPr marL="9525" marR="9525" marT="9525" marB="0" anchor="ctr"/>
                </a:tc>
                <a:tc>
                  <a:txBody>
                    <a:bodyPr/>
                    <a:lstStyle/>
                    <a:p>
                      <a:pPr algn="l" fontAlgn="ctr"/>
                      <a:r>
                        <a:rPr lang="ru-RU" sz="1100" b="0" i="0" u="none" strike="noStrike" dirty="0">
                          <a:solidFill>
                            <a:srgbClr val="000000"/>
                          </a:solidFill>
                          <a:effectLst/>
                          <a:latin typeface="Times New Roman" panose="02020603050405020304" pitchFamily="18" charset="0"/>
                        </a:rPr>
                        <a:t>Семья и дети Камчатки</a:t>
                      </a:r>
                    </a:p>
                  </a:txBody>
                  <a:tcPr marL="9525" marR="9525" marT="9525" marB="0" anchor="ctr"/>
                </a:tc>
                <a:extLst>
                  <a:ext uri="{0D108BD9-81ED-4DB2-BD59-A6C34878D82A}">
                    <a16:rowId xmlns:a16="http://schemas.microsoft.com/office/drawing/2014/main" val="2387506407"/>
                  </a:ext>
                </a:extLst>
              </a:tr>
              <a:tr h="439713">
                <a:tc>
                  <a:txBody>
                    <a:bodyPr/>
                    <a:lstStyle/>
                    <a:p>
                      <a:pPr algn="ctr" fontAlgn="ctr"/>
                      <a:r>
                        <a:rPr lang="ru-RU" sz="1100" b="0" i="0" u="none" strike="noStrike" dirty="0">
                          <a:solidFill>
                            <a:srgbClr val="000000"/>
                          </a:solidFill>
                          <a:effectLst/>
                          <a:latin typeface="Times New Roman" panose="02020603050405020304" pitchFamily="18" charset="0"/>
                        </a:rPr>
                        <a:t>23</a:t>
                      </a:r>
                    </a:p>
                  </a:txBody>
                  <a:tcPr marL="9525" marR="9525" marT="9525" marB="0" anchor="ctr"/>
                </a:tc>
                <a:tc>
                  <a:txBody>
                    <a:bodyPr/>
                    <a:lstStyle/>
                    <a:p>
                      <a:pPr algn="l" fontAlgn="ctr"/>
                      <a:r>
                        <a:rPr lang="ru-RU" sz="1100" b="0" i="0" u="none" strike="noStrike" dirty="0">
                          <a:solidFill>
                            <a:srgbClr val="000000"/>
                          </a:solidFill>
                          <a:effectLst/>
                          <a:latin typeface="Times New Roman" panose="02020603050405020304" pitchFamily="18" charset="0"/>
                        </a:rPr>
                        <a:t>Развитие лесного хозяйства, охрана и воспроизводство животного мира на территории Камчатского края на 2016-2020 годы</a:t>
                      </a:r>
                    </a:p>
                  </a:txBody>
                  <a:tcPr marL="9525" marR="9525" marT="9525" marB="0" anchor="ctr"/>
                </a:tc>
                <a:tc>
                  <a:txBody>
                    <a:bodyPr/>
                    <a:lstStyle/>
                    <a:p>
                      <a:pPr algn="ctr" fontAlgn="ctr"/>
                      <a:r>
                        <a:rPr lang="ru-RU" sz="1100" b="0" i="0" u="none" strike="noStrike" dirty="0">
                          <a:solidFill>
                            <a:srgbClr val="000000"/>
                          </a:solidFill>
                          <a:effectLst/>
                          <a:latin typeface="Times New Roman" panose="02020603050405020304" pitchFamily="18" charset="0"/>
                        </a:rPr>
                        <a:t>22</a:t>
                      </a:r>
                    </a:p>
                  </a:txBody>
                  <a:tcPr marL="9525" marR="9525" marT="9525" marB="0" anchor="ctr"/>
                </a:tc>
                <a:tc>
                  <a:txBody>
                    <a:bodyPr/>
                    <a:lstStyle/>
                    <a:p>
                      <a:pPr algn="l" fontAlgn="ctr"/>
                      <a:r>
                        <a:rPr lang="ru-RU" sz="1100" b="0" i="0" u="none" strike="noStrike" dirty="0">
                          <a:solidFill>
                            <a:srgbClr val="000000"/>
                          </a:solidFill>
                          <a:effectLst/>
                          <a:latin typeface="Times New Roman" panose="02020603050405020304" pitchFamily="18" charset="0"/>
                        </a:rPr>
                        <a:t>Развитие лесного хозяйства, охрана и воспроизводство животного мира на территории Камчатского края</a:t>
                      </a:r>
                    </a:p>
                  </a:txBody>
                  <a:tcPr marL="9525" marR="9525" marT="9525" marB="0" anchor="ctr"/>
                </a:tc>
                <a:extLst>
                  <a:ext uri="{0D108BD9-81ED-4DB2-BD59-A6C34878D82A}">
                    <a16:rowId xmlns:a16="http://schemas.microsoft.com/office/drawing/2014/main" val="1105900427"/>
                  </a:ext>
                </a:extLst>
              </a:tr>
            </a:tbl>
          </a:graphicData>
        </a:graphic>
      </p:graphicFrame>
      <p:sp>
        <p:nvSpPr>
          <p:cNvPr id="4" name="TextBox 3"/>
          <p:cNvSpPr txBox="1"/>
          <p:nvPr/>
        </p:nvSpPr>
        <p:spPr>
          <a:xfrm>
            <a:off x="10612315" y="90097"/>
            <a:ext cx="1342034" cy="338554"/>
          </a:xfrm>
          <a:prstGeom prst="rect">
            <a:avLst/>
          </a:prstGeom>
          <a:noFill/>
        </p:spPr>
        <p:txBody>
          <a:bodyPr wrap="none" rtlCol="0">
            <a:spAutoFit/>
          </a:bodyPr>
          <a:lstStyle/>
          <a:p>
            <a:r>
              <a:rPr lang="ru-RU" sz="1600" b="1" i="1" dirty="0">
                <a:solidFill>
                  <a:schemeClr val="tx2">
                    <a:lumMod val="75000"/>
                  </a:schemeClr>
                </a:solidFill>
                <a:effectLst>
                  <a:outerShdw blurRad="38100" dist="38100" dir="2700000" algn="tl">
                    <a:srgbClr val="000000">
                      <a:alpha val="43137"/>
                    </a:srgbClr>
                  </a:outerShdw>
                </a:effectLst>
              </a:rPr>
              <a:t>  </a:t>
            </a:r>
            <a:r>
              <a:rPr lang="ru-RU" sz="1600" b="1" i="1" dirty="0" smtClean="0">
                <a:solidFill>
                  <a:schemeClr val="tx2">
                    <a:lumMod val="75000"/>
                  </a:schemeClr>
                </a:solidFill>
                <a:effectLst>
                  <a:outerShdw blurRad="38100" dist="38100" dir="2700000" algn="tl">
                    <a:srgbClr val="000000">
                      <a:alpha val="43137"/>
                    </a:srgbClr>
                  </a:outerShdw>
                </a:effectLst>
              </a:rPr>
              <a:t>40 СЛАЙД </a:t>
            </a:r>
            <a:endParaRPr lang="ru-RU" sz="1600" b="1" i="1" dirty="0">
              <a:solidFill>
                <a:schemeClr val="tx2">
                  <a:lumMod val="75000"/>
                </a:schemeClr>
              </a:solidFill>
              <a:effectLst>
                <a:outerShdw blurRad="38100" dist="38100" dir="2700000" algn="tl">
                  <a:srgbClr val="000000">
                    <a:alpha val="43137"/>
                  </a:srgbClr>
                </a:outerShdw>
              </a:effectLst>
            </a:endParaRPr>
          </a:p>
        </p:txBody>
      </p:sp>
      <p:sp>
        <p:nvSpPr>
          <p:cNvPr id="6" name="Заголовок 2"/>
          <p:cNvSpPr>
            <a:spLocks noGrp="1"/>
          </p:cNvSpPr>
          <p:nvPr/>
        </p:nvSpPr>
        <p:spPr>
          <a:xfrm>
            <a:off x="609600" y="2628900"/>
            <a:ext cx="10972800" cy="1600200"/>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endParaRPr lang="ru-RU" dirty="0"/>
          </a:p>
        </p:txBody>
      </p:sp>
    </p:spTree>
    <p:extLst>
      <p:ext uri="{BB962C8B-B14F-4D97-AF65-F5344CB8AC3E}">
        <p14:creationId xmlns:p14="http://schemas.microsoft.com/office/powerpoint/2010/main" val="24008183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1314" y="395155"/>
            <a:ext cx="11868966" cy="719015"/>
          </a:xfrm>
          <a:noFill/>
          <a:ln>
            <a:noFill/>
          </a:ln>
        </p:spPr>
        <p:style>
          <a:lnRef idx="2">
            <a:schemeClr val="accent5"/>
          </a:lnRef>
          <a:fillRef idx="1">
            <a:schemeClr val="lt1"/>
          </a:fillRef>
          <a:effectRef idx="0">
            <a:schemeClr val="accent5"/>
          </a:effectRef>
          <a:fontRef idx="minor">
            <a:schemeClr val="dk1"/>
          </a:fontRef>
        </p:style>
        <p:txBody>
          <a:bodyPr/>
          <a:lstStyle/>
          <a:p>
            <a:pPr>
              <a:lnSpc>
                <a:spcPct val="100000"/>
              </a:lnSpc>
            </a:pPr>
            <a:r>
              <a:rPr lang="ru-RU" sz="2500" b="1" dirty="0" smtClean="0">
                <a:solidFill>
                  <a:schemeClr val="tx2"/>
                </a:solidFill>
                <a:effectLst>
                  <a:outerShdw blurRad="38100" dist="38100" dir="2700000" algn="tl">
                    <a:srgbClr val="000000">
                      <a:alpha val="43137"/>
                    </a:srgbClr>
                  </a:outerShdw>
                </a:effectLst>
              </a:rPr>
              <a:t>Распределение бюджетных ассигнований на реализацию государственных программ Камчатского края на 2017 год</a:t>
            </a:r>
            <a:endParaRPr lang="ru-RU" sz="2500" b="1" dirty="0">
              <a:solidFill>
                <a:schemeClr val="tx2"/>
              </a:solidFill>
              <a:effectLst>
                <a:outerShdw blurRad="38100" dist="38100" dir="2700000" algn="tl">
                  <a:srgbClr val="000000">
                    <a:alpha val="43137"/>
                  </a:srgbClr>
                </a:outerShdw>
              </a:effectLst>
            </a:endParaRPr>
          </a:p>
        </p:txBody>
      </p:sp>
      <p:graphicFrame>
        <p:nvGraphicFramePr>
          <p:cNvPr id="7" name="Объект 6"/>
          <p:cNvGraphicFramePr>
            <a:graphicFrameLocks noGrp="1"/>
          </p:cNvGraphicFramePr>
          <p:nvPr>
            <p:ph sz="quarter" idx="13"/>
            <p:extLst>
              <p:ext uri="{D42A27DB-BD31-4B8C-83A1-F6EECF244321}">
                <p14:modId xmlns:p14="http://schemas.microsoft.com/office/powerpoint/2010/main" val="3283028638"/>
              </p:ext>
            </p:extLst>
          </p:nvPr>
        </p:nvGraphicFramePr>
        <p:xfrm>
          <a:off x="0" y="1178010"/>
          <a:ext cx="7480663" cy="56013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Объект 6"/>
          <p:cNvGraphicFramePr>
            <a:graphicFrameLocks noGrp="1"/>
          </p:cNvGraphicFramePr>
          <p:nvPr>
            <p:ph sz="quarter" idx="13"/>
            <p:extLst>
              <p:ext uri="{D42A27DB-BD31-4B8C-83A1-F6EECF244321}">
                <p14:modId xmlns:p14="http://schemas.microsoft.com/office/powerpoint/2010/main" val="950924431"/>
              </p:ext>
            </p:extLst>
          </p:nvPr>
        </p:nvGraphicFramePr>
        <p:xfrm>
          <a:off x="5323522" y="1313472"/>
          <a:ext cx="7515225" cy="549361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3" name="TextBox 2"/>
          <p:cNvSpPr txBox="1"/>
          <p:nvPr/>
        </p:nvSpPr>
        <p:spPr>
          <a:xfrm>
            <a:off x="5902780" y="1345527"/>
            <a:ext cx="609600" cy="230832"/>
          </a:xfrm>
          <a:prstGeom prst="rect">
            <a:avLst/>
          </a:prstGeom>
          <a:noFill/>
        </p:spPr>
        <p:txBody>
          <a:bodyPr wrap="square" rtlCol="0">
            <a:spAutoFit/>
          </a:bodyPr>
          <a:lstStyle/>
          <a:p>
            <a:r>
              <a:rPr lang="en-US" sz="900" b="1" i="1" dirty="0" smtClean="0">
                <a:solidFill>
                  <a:prstClr val="black"/>
                </a:solidFill>
              </a:rPr>
              <a:t>7</a:t>
            </a:r>
            <a:r>
              <a:rPr lang="ru-RU" sz="900" b="1" i="1" dirty="0" smtClean="0">
                <a:solidFill>
                  <a:prstClr val="black"/>
                </a:solidFill>
              </a:rPr>
              <a:t> </a:t>
            </a:r>
            <a:r>
              <a:rPr lang="en-US" sz="900" b="1" i="1" dirty="0" smtClean="0">
                <a:solidFill>
                  <a:prstClr val="black"/>
                </a:solidFill>
              </a:rPr>
              <a:t>421,8</a:t>
            </a:r>
            <a:endParaRPr lang="ru-RU" sz="900" b="1" i="1" dirty="0">
              <a:solidFill>
                <a:prstClr val="black"/>
              </a:solidFill>
            </a:endParaRPr>
          </a:p>
        </p:txBody>
      </p:sp>
      <p:sp>
        <p:nvSpPr>
          <p:cNvPr id="14" name="TextBox 13"/>
          <p:cNvSpPr txBox="1"/>
          <p:nvPr/>
        </p:nvSpPr>
        <p:spPr>
          <a:xfrm>
            <a:off x="11187470" y="3561817"/>
            <a:ext cx="609600" cy="230832"/>
          </a:xfrm>
          <a:prstGeom prst="rect">
            <a:avLst/>
          </a:prstGeom>
          <a:noFill/>
        </p:spPr>
        <p:txBody>
          <a:bodyPr wrap="square" rtlCol="0">
            <a:spAutoFit/>
          </a:bodyPr>
          <a:lstStyle/>
          <a:p>
            <a:r>
              <a:rPr lang="ru-RU" sz="900" b="1" i="1" dirty="0" smtClean="0">
                <a:solidFill>
                  <a:prstClr val="black"/>
                </a:solidFill>
              </a:rPr>
              <a:t>8 054,8</a:t>
            </a:r>
            <a:endParaRPr lang="ru-RU" sz="900" b="1" i="1" dirty="0">
              <a:solidFill>
                <a:prstClr val="black"/>
              </a:solidFill>
            </a:endParaRPr>
          </a:p>
        </p:txBody>
      </p:sp>
      <p:sp>
        <p:nvSpPr>
          <p:cNvPr id="15" name="TextBox 14"/>
          <p:cNvSpPr txBox="1"/>
          <p:nvPr/>
        </p:nvSpPr>
        <p:spPr>
          <a:xfrm>
            <a:off x="11326262" y="2919832"/>
            <a:ext cx="609600" cy="230832"/>
          </a:xfrm>
          <a:prstGeom prst="rect">
            <a:avLst/>
          </a:prstGeom>
          <a:noFill/>
        </p:spPr>
        <p:txBody>
          <a:bodyPr wrap="square" rtlCol="0">
            <a:spAutoFit/>
          </a:bodyPr>
          <a:lstStyle/>
          <a:p>
            <a:r>
              <a:rPr lang="ru-RU" sz="900" b="1" i="1" dirty="0" smtClean="0">
                <a:solidFill>
                  <a:prstClr val="black"/>
                </a:solidFill>
              </a:rPr>
              <a:t>65,7</a:t>
            </a:r>
            <a:endParaRPr lang="ru-RU" sz="900" b="1" i="1" dirty="0">
              <a:solidFill>
                <a:prstClr val="black"/>
              </a:solidFill>
            </a:endParaRPr>
          </a:p>
        </p:txBody>
      </p:sp>
      <p:sp>
        <p:nvSpPr>
          <p:cNvPr id="16" name="TextBox 15"/>
          <p:cNvSpPr txBox="1"/>
          <p:nvPr/>
        </p:nvSpPr>
        <p:spPr>
          <a:xfrm>
            <a:off x="11178367" y="2428071"/>
            <a:ext cx="609600" cy="230832"/>
          </a:xfrm>
          <a:prstGeom prst="rect">
            <a:avLst/>
          </a:prstGeom>
          <a:noFill/>
        </p:spPr>
        <p:txBody>
          <a:bodyPr wrap="square" rtlCol="0">
            <a:spAutoFit/>
          </a:bodyPr>
          <a:lstStyle/>
          <a:p>
            <a:r>
              <a:rPr lang="ru-RU" sz="900" b="1" i="1" dirty="0" smtClean="0">
                <a:solidFill>
                  <a:prstClr val="black"/>
                </a:solidFill>
              </a:rPr>
              <a:t>1 239,7</a:t>
            </a:r>
            <a:endParaRPr lang="ru-RU" sz="900" b="1" i="1" dirty="0">
              <a:solidFill>
                <a:prstClr val="black"/>
              </a:solidFill>
            </a:endParaRPr>
          </a:p>
        </p:txBody>
      </p:sp>
      <p:sp>
        <p:nvSpPr>
          <p:cNvPr id="17" name="TextBox 16"/>
          <p:cNvSpPr txBox="1"/>
          <p:nvPr/>
        </p:nvSpPr>
        <p:spPr>
          <a:xfrm>
            <a:off x="11195958" y="1905761"/>
            <a:ext cx="609600" cy="230832"/>
          </a:xfrm>
          <a:prstGeom prst="rect">
            <a:avLst/>
          </a:prstGeom>
          <a:noFill/>
        </p:spPr>
        <p:txBody>
          <a:bodyPr wrap="square" rtlCol="0">
            <a:spAutoFit/>
          </a:bodyPr>
          <a:lstStyle/>
          <a:p>
            <a:r>
              <a:rPr lang="ru-RU" sz="900" b="1" i="1" dirty="0" smtClean="0">
                <a:solidFill>
                  <a:prstClr val="black"/>
                </a:solidFill>
              </a:rPr>
              <a:t>3 039,3</a:t>
            </a:r>
            <a:endParaRPr lang="ru-RU" sz="900" b="1" i="1" dirty="0">
              <a:solidFill>
                <a:prstClr val="black"/>
              </a:solidFill>
            </a:endParaRPr>
          </a:p>
        </p:txBody>
      </p:sp>
      <p:sp>
        <p:nvSpPr>
          <p:cNvPr id="18" name="TextBox 17"/>
          <p:cNvSpPr txBox="1"/>
          <p:nvPr/>
        </p:nvSpPr>
        <p:spPr>
          <a:xfrm>
            <a:off x="11178367" y="1408653"/>
            <a:ext cx="609600" cy="230832"/>
          </a:xfrm>
          <a:prstGeom prst="rect">
            <a:avLst/>
          </a:prstGeom>
          <a:noFill/>
        </p:spPr>
        <p:txBody>
          <a:bodyPr wrap="square" rtlCol="0">
            <a:spAutoFit/>
          </a:bodyPr>
          <a:lstStyle/>
          <a:p>
            <a:r>
              <a:rPr lang="ru-RU" sz="900" b="1" i="1" dirty="0" smtClean="0">
                <a:solidFill>
                  <a:prstClr val="black"/>
                </a:solidFill>
              </a:rPr>
              <a:t>1 211,4</a:t>
            </a:r>
            <a:endParaRPr lang="ru-RU" sz="900" b="1" i="1" dirty="0">
              <a:solidFill>
                <a:prstClr val="black"/>
              </a:solidFill>
            </a:endParaRPr>
          </a:p>
        </p:txBody>
      </p:sp>
      <p:sp>
        <p:nvSpPr>
          <p:cNvPr id="19" name="TextBox 18"/>
          <p:cNvSpPr txBox="1"/>
          <p:nvPr/>
        </p:nvSpPr>
        <p:spPr>
          <a:xfrm>
            <a:off x="5856515" y="4498427"/>
            <a:ext cx="609600" cy="230832"/>
          </a:xfrm>
          <a:prstGeom prst="rect">
            <a:avLst/>
          </a:prstGeom>
          <a:noFill/>
        </p:spPr>
        <p:txBody>
          <a:bodyPr wrap="square" rtlCol="0">
            <a:spAutoFit/>
          </a:bodyPr>
          <a:lstStyle/>
          <a:p>
            <a:r>
              <a:rPr lang="ru-RU" sz="900" b="1" i="1" dirty="0" smtClean="0">
                <a:solidFill>
                  <a:prstClr val="black"/>
                </a:solidFill>
              </a:rPr>
              <a:t>6 855,7</a:t>
            </a:r>
            <a:endParaRPr lang="ru-RU" sz="900" b="1" i="1" dirty="0">
              <a:solidFill>
                <a:prstClr val="black"/>
              </a:solidFill>
            </a:endParaRPr>
          </a:p>
        </p:txBody>
      </p:sp>
      <p:sp>
        <p:nvSpPr>
          <p:cNvPr id="20" name="TextBox 19"/>
          <p:cNvSpPr txBox="1"/>
          <p:nvPr/>
        </p:nvSpPr>
        <p:spPr>
          <a:xfrm>
            <a:off x="5902780" y="4970950"/>
            <a:ext cx="609600" cy="230832"/>
          </a:xfrm>
          <a:prstGeom prst="rect">
            <a:avLst/>
          </a:prstGeom>
          <a:noFill/>
        </p:spPr>
        <p:txBody>
          <a:bodyPr wrap="square" rtlCol="0">
            <a:spAutoFit/>
          </a:bodyPr>
          <a:lstStyle/>
          <a:p>
            <a:r>
              <a:rPr lang="ru-RU" sz="900" b="1" i="1" dirty="0" smtClean="0">
                <a:solidFill>
                  <a:prstClr val="black"/>
                </a:solidFill>
              </a:rPr>
              <a:t>195,4</a:t>
            </a:r>
            <a:endParaRPr lang="ru-RU" sz="900" b="1" i="1" dirty="0">
              <a:solidFill>
                <a:prstClr val="black"/>
              </a:solidFill>
            </a:endParaRPr>
          </a:p>
        </p:txBody>
      </p:sp>
      <p:sp>
        <p:nvSpPr>
          <p:cNvPr id="21" name="TextBox 20"/>
          <p:cNvSpPr txBox="1"/>
          <p:nvPr/>
        </p:nvSpPr>
        <p:spPr>
          <a:xfrm>
            <a:off x="5927588" y="5516388"/>
            <a:ext cx="609600" cy="230832"/>
          </a:xfrm>
          <a:prstGeom prst="rect">
            <a:avLst/>
          </a:prstGeom>
          <a:noFill/>
        </p:spPr>
        <p:txBody>
          <a:bodyPr wrap="square" rtlCol="0">
            <a:spAutoFit/>
          </a:bodyPr>
          <a:lstStyle/>
          <a:p>
            <a:r>
              <a:rPr lang="ru-RU" sz="900" b="1" i="1" dirty="0" smtClean="0">
                <a:solidFill>
                  <a:prstClr val="black"/>
                </a:solidFill>
              </a:rPr>
              <a:t>158,6</a:t>
            </a:r>
            <a:endParaRPr lang="ru-RU" sz="900" b="1" i="1" dirty="0">
              <a:solidFill>
                <a:prstClr val="black"/>
              </a:solidFill>
            </a:endParaRPr>
          </a:p>
        </p:txBody>
      </p:sp>
      <p:sp>
        <p:nvSpPr>
          <p:cNvPr id="22" name="TextBox 21"/>
          <p:cNvSpPr txBox="1"/>
          <p:nvPr/>
        </p:nvSpPr>
        <p:spPr>
          <a:xfrm>
            <a:off x="5856515" y="6013742"/>
            <a:ext cx="609600" cy="230832"/>
          </a:xfrm>
          <a:prstGeom prst="rect">
            <a:avLst/>
          </a:prstGeom>
          <a:noFill/>
        </p:spPr>
        <p:txBody>
          <a:bodyPr wrap="square" rtlCol="0">
            <a:spAutoFit/>
          </a:bodyPr>
          <a:lstStyle/>
          <a:p>
            <a:r>
              <a:rPr lang="ru-RU" sz="900" b="1" i="1" dirty="0" smtClean="0">
                <a:solidFill>
                  <a:prstClr val="black"/>
                </a:solidFill>
              </a:rPr>
              <a:t>1 400,8</a:t>
            </a:r>
            <a:endParaRPr lang="ru-RU" sz="900" b="1" i="1" dirty="0">
              <a:solidFill>
                <a:prstClr val="black"/>
              </a:solidFill>
            </a:endParaRPr>
          </a:p>
        </p:txBody>
      </p:sp>
      <p:sp>
        <p:nvSpPr>
          <p:cNvPr id="23" name="TextBox 22"/>
          <p:cNvSpPr txBox="1"/>
          <p:nvPr/>
        </p:nvSpPr>
        <p:spPr>
          <a:xfrm>
            <a:off x="5850997" y="4085917"/>
            <a:ext cx="609600" cy="230832"/>
          </a:xfrm>
          <a:prstGeom prst="rect">
            <a:avLst/>
          </a:prstGeom>
          <a:noFill/>
        </p:spPr>
        <p:txBody>
          <a:bodyPr wrap="square" rtlCol="0">
            <a:spAutoFit/>
          </a:bodyPr>
          <a:lstStyle/>
          <a:p>
            <a:r>
              <a:rPr lang="ru-RU" sz="900" b="1" i="1" dirty="0" smtClean="0">
                <a:solidFill>
                  <a:prstClr val="black"/>
                </a:solidFill>
              </a:rPr>
              <a:t>1 260,2</a:t>
            </a:r>
            <a:endParaRPr lang="ru-RU" sz="900" b="1" i="1" dirty="0">
              <a:solidFill>
                <a:prstClr val="black"/>
              </a:solidFill>
            </a:endParaRPr>
          </a:p>
        </p:txBody>
      </p:sp>
      <p:sp>
        <p:nvSpPr>
          <p:cNvPr id="24" name="TextBox 23"/>
          <p:cNvSpPr txBox="1"/>
          <p:nvPr/>
        </p:nvSpPr>
        <p:spPr>
          <a:xfrm>
            <a:off x="5902780" y="3472055"/>
            <a:ext cx="609600" cy="230832"/>
          </a:xfrm>
          <a:prstGeom prst="rect">
            <a:avLst/>
          </a:prstGeom>
          <a:noFill/>
        </p:spPr>
        <p:txBody>
          <a:bodyPr wrap="square" rtlCol="0">
            <a:spAutoFit/>
          </a:bodyPr>
          <a:lstStyle/>
          <a:p>
            <a:r>
              <a:rPr lang="ru-RU" sz="900" b="1" i="1" dirty="0" smtClean="0">
                <a:solidFill>
                  <a:prstClr val="black"/>
                </a:solidFill>
              </a:rPr>
              <a:t>514,6</a:t>
            </a:r>
            <a:endParaRPr lang="ru-RU" sz="900" b="1" i="1" dirty="0">
              <a:solidFill>
                <a:prstClr val="black"/>
              </a:solidFill>
            </a:endParaRPr>
          </a:p>
        </p:txBody>
      </p:sp>
      <p:sp>
        <p:nvSpPr>
          <p:cNvPr id="25" name="TextBox 24"/>
          <p:cNvSpPr txBox="1"/>
          <p:nvPr/>
        </p:nvSpPr>
        <p:spPr>
          <a:xfrm>
            <a:off x="5979387" y="2934292"/>
            <a:ext cx="609600" cy="230832"/>
          </a:xfrm>
          <a:prstGeom prst="rect">
            <a:avLst/>
          </a:prstGeom>
          <a:noFill/>
        </p:spPr>
        <p:txBody>
          <a:bodyPr wrap="square" rtlCol="0">
            <a:spAutoFit/>
          </a:bodyPr>
          <a:lstStyle/>
          <a:p>
            <a:r>
              <a:rPr lang="ru-RU" sz="900" b="1" i="1" dirty="0" smtClean="0">
                <a:solidFill>
                  <a:prstClr val="black"/>
                </a:solidFill>
              </a:rPr>
              <a:t>93,3</a:t>
            </a:r>
            <a:endParaRPr lang="ru-RU" sz="900" b="1" i="1" dirty="0">
              <a:solidFill>
                <a:prstClr val="black"/>
              </a:solidFill>
            </a:endParaRPr>
          </a:p>
        </p:txBody>
      </p:sp>
      <p:sp>
        <p:nvSpPr>
          <p:cNvPr id="26" name="TextBox 25"/>
          <p:cNvSpPr txBox="1"/>
          <p:nvPr/>
        </p:nvSpPr>
        <p:spPr>
          <a:xfrm>
            <a:off x="5857467" y="2394610"/>
            <a:ext cx="609600" cy="230832"/>
          </a:xfrm>
          <a:prstGeom prst="rect">
            <a:avLst/>
          </a:prstGeom>
          <a:noFill/>
        </p:spPr>
        <p:txBody>
          <a:bodyPr wrap="square" rtlCol="0">
            <a:spAutoFit/>
          </a:bodyPr>
          <a:lstStyle/>
          <a:p>
            <a:pPr algn="ctr"/>
            <a:r>
              <a:rPr lang="ru-RU" sz="900" b="1" i="1" dirty="0" smtClean="0">
                <a:solidFill>
                  <a:prstClr val="black"/>
                </a:solidFill>
              </a:rPr>
              <a:t>816,5</a:t>
            </a:r>
            <a:endParaRPr lang="ru-RU" sz="900" b="1" i="1" dirty="0">
              <a:solidFill>
                <a:prstClr val="black"/>
              </a:solidFill>
            </a:endParaRPr>
          </a:p>
        </p:txBody>
      </p:sp>
      <p:sp>
        <p:nvSpPr>
          <p:cNvPr id="27" name="TextBox 26"/>
          <p:cNvSpPr txBox="1"/>
          <p:nvPr/>
        </p:nvSpPr>
        <p:spPr>
          <a:xfrm>
            <a:off x="5850997" y="1848823"/>
            <a:ext cx="609600" cy="230832"/>
          </a:xfrm>
          <a:prstGeom prst="rect">
            <a:avLst/>
          </a:prstGeom>
          <a:noFill/>
        </p:spPr>
        <p:txBody>
          <a:bodyPr wrap="square" rtlCol="0">
            <a:spAutoFit/>
          </a:bodyPr>
          <a:lstStyle/>
          <a:p>
            <a:r>
              <a:rPr lang="ru-RU" sz="900" b="1" i="1" dirty="0" smtClean="0">
                <a:solidFill>
                  <a:prstClr val="black"/>
                </a:solidFill>
              </a:rPr>
              <a:t>11 524,7</a:t>
            </a:r>
            <a:endParaRPr lang="ru-RU" sz="900" b="1" i="1" dirty="0">
              <a:solidFill>
                <a:prstClr val="black"/>
              </a:solidFill>
            </a:endParaRPr>
          </a:p>
        </p:txBody>
      </p:sp>
      <p:sp>
        <p:nvSpPr>
          <p:cNvPr id="28" name="TextBox 27"/>
          <p:cNvSpPr txBox="1"/>
          <p:nvPr/>
        </p:nvSpPr>
        <p:spPr>
          <a:xfrm>
            <a:off x="5850997" y="6582012"/>
            <a:ext cx="609600" cy="230832"/>
          </a:xfrm>
          <a:prstGeom prst="rect">
            <a:avLst/>
          </a:prstGeom>
          <a:noFill/>
        </p:spPr>
        <p:txBody>
          <a:bodyPr wrap="square" rtlCol="0">
            <a:spAutoFit/>
          </a:bodyPr>
          <a:lstStyle/>
          <a:p>
            <a:r>
              <a:rPr lang="ru-RU" sz="900" b="1" i="1" dirty="0" smtClean="0">
                <a:solidFill>
                  <a:prstClr val="black"/>
                </a:solidFill>
              </a:rPr>
              <a:t>6 459,9</a:t>
            </a:r>
            <a:endParaRPr lang="ru-RU" sz="900" b="1" i="1" dirty="0">
              <a:solidFill>
                <a:prstClr val="black"/>
              </a:solidFill>
            </a:endParaRPr>
          </a:p>
        </p:txBody>
      </p:sp>
      <p:sp>
        <p:nvSpPr>
          <p:cNvPr id="29" name="TextBox 28"/>
          <p:cNvSpPr txBox="1"/>
          <p:nvPr/>
        </p:nvSpPr>
        <p:spPr>
          <a:xfrm>
            <a:off x="10603523" y="1050072"/>
            <a:ext cx="1237497" cy="276999"/>
          </a:xfrm>
          <a:prstGeom prst="rect">
            <a:avLst/>
          </a:prstGeom>
          <a:noFill/>
        </p:spPr>
        <p:txBody>
          <a:bodyPr wrap="square" rtlCol="0">
            <a:spAutoFit/>
          </a:bodyPr>
          <a:lstStyle/>
          <a:p>
            <a:r>
              <a:rPr lang="ru-RU" sz="1200" dirty="0">
                <a:solidFill>
                  <a:prstClr val="black"/>
                </a:solidFill>
              </a:rPr>
              <a:t>м</a:t>
            </a:r>
            <a:r>
              <a:rPr lang="ru-RU" sz="1200" dirty="0" smtClean="0">
                <a:solidFill>
                  <a:prstClr val="black"/>
                </a:solidFill>
              </a:rPr>
              <a:t>лн. рублей</a:t>
            </a:r>
            <a:endParaRPr lang="ru-RU" sz="1200" dirty="0">
              <a:solidFill>
                <a:prstClr val="black"/>
              </a:solidFill>
            </a:endParaRPr>
          </a:p>
        </p:txBody>
      </p:sp>
      <p:sp>
        <p:nvSpPr>
          <p:cNvPr id="53" name="TextBox 52"/>
          <p:cNvSpPr txBox="1"/>
          <p:nvPr/>
        </p:nvSpPr>
        <p:spPr>
          <a:xfrm>
            <a:off x="11326262" y="3992095"/>
            <a:ext cx="609600" cy="230832"/>
          </a:xfrm>
          <a:prstGeom prst="rect">
            <a:avLst/>
          </a:prstGeom>
          <a:noFill/>
        </p:spPr>
        <p:txBody>
          <a:bodyPr wrap="square" rtlCol="0">
            <a:spAutoFit/>
          </a:bodyPr>
          <a:lstStyle/>
          <a:p>
            <a:r>
              <a:rPr lang="ru-RU" sz="900" b="1" i="1" dirty="0" smtClean="0">
                <a:solidFill>
                  <a:prstClr val="black"/>
                </a:solidFill>
              </a:rPr>
              <a:t>21,1</a:t>
            </a:r>
            <a:endParaRPr lang="ru-RU" sz="900" b="1" i="1" dirty="0">
              <a:solidFill>
                <a:prstClr val="black"/>
              </a:solidFill>
            </a:endParaRPr>
          </a:p>
        </p:txBody>
      </p:sp>
      <p:sp>
        <p:nvSpPr>
          <p:cNvPr id="54" name="TextBox 53"/>
          <p:cNvSpPr txBox="1"/>
          <p:nvPr/>
        </p:nvSpPr>
        <p:spPr>
          <a:xfrm>
            <a:off x="11231420" y="4545339"/>
            <a:ext cx="609600" cy="230832"/>
          </a:xfrm>
          <a:prstGeom prst="rect">
            <a:avLst/>
          </a:prstGeom>
          <a:noFill/>
        </p:spPr>
        <p:txBody>
          <a:bodyPr wrap="square" rtlCol="0">
            <a:spAutoFit/>
          </a:bodyPr>
          <a:lstStyle/>
          <a:p>
            <a:r>
              <a:rPr lang="ru-RU" sz="900" b="1" i="1" dirty="0" smtClean="0">
                <a:solidFill>
                  <a:prstClr val="black"/>
                </a:solidFill>
              </a:rPr>
              <a:t>141,6</a:t>
            </a:r>
          </a:p>
        </p:txBody>
      </p:sp>
      <p:sp>
        <p:nvSpPr>
          <p:cNvPr id="55" name="TextBox 54"/>
          <p:cNvSpPr txBox="1"/>
          <p:nvPr/>
        </p:nvSpPr>
        <p:spPr>
          <a:xfrm>
            <a:off x="11195958" y="5019837"/>
            <a:ext cx="609600" cy="230832"/>
          </a:xfrm>
          <a:prstGeom prst="rect">
            <a:avLst/>
          </a:prstGeom>
          <a:noFill/>
        </p:spPr>
        <p:txBody>
          <a:bodyPr wrap="square" rtlCol="0">
            <a:spAutoFit/>
          </a:bodyPr>
          <a:lstStyle/>
          <a:p>
            <a:r>
              <a:rPr lang="ru-RU" sz="900" b="1" i="1" dirty="0" smtClean="0">
                <a:solidFill>
                  <a:prstClr val="black"/>
                </a:solidFill>
              </a:rPr>
              <a:t>6 799,5</a:t>
            </a:r>
            <a:endParaRPr lang="ru-RU" sz="900" b="1" i="1" dirty="0">
              <a:solidFill>
                <a:prstClr val="black"/>
              </a:solidFill>
            </a:endParaRPr>
          </a:p>
        </p:txBody>
      </p:sp>
      <p:sp>
        <p:nvSpPr>
          <p:cNvPr id="56" name="TextBox 55"/>
          <p:cNvSpPr txBox="1"/>
          <p:nvPr/>
        </p:nvSpPr>
        <p:spPr>
          <a:xfrm>
            <a:off x="11326262" y="5544799"/>
            <a:ext cx="609600" cy="230832"/>
          </a:xfrm>
          <a:prstGeom prst="rect">
            <a:avLst/>
          </a:prstGeom>
          <a:noFill/>
        </p:spPr>
        <p:txBody>
          <a:bodyPr wrap="square" rtlCol="0">
            <a:spAutoFit/>
          </a:bodyPr>
          <a:lstStyle/>
          <a:p>
            <a:r>
              <a:rPr lang="ru-RU" sz="900" b="1" i="1" dirty="0" smtClean="0">
                <a:solidFill>
                  <a:prstClr val="black"/>
                </a:solidFill>
              </a:rPr>
              <a:t>92,6</a:t>
            </a:r>
            <a:endParaRPr lang="ru-RU" sz="900" b="1" i="1" dirty="0">
              <a:solidFill>
                <a:prstClr val="black"/>
              </a:solidFill>
            </a:endParaRPr>
          </a:p>
        </p:txBody>
      </p:sp>
      <p:sp>
        <p:nvSpPr>
          <p:cNvPr id="57" name="TextBox 56"/>
          <p:cNvSpPr txBox="1"/>
          <p:nvPr/>
        </p:nvSpPr>
        <p:spPr>
          <a:xfrm>
            <a:off x="11231420" y="6056601"/>
            <a:ext cx="609600" cy="230832"/>
          </a:xfrm>
          <a:prstGeom prst="rect">
            <a:avLst/>
          </a:prstGeom>
          <a:noFill/>
        </p:spPr>
        <p:txBody>
          <a:bodyPr wrap="square" rtlCol="0">
            <a:spAutoFit/>
          </a:bodyPr>
          <a:lstStyle/>
          <a:p>
            <a:r>
              <a:rPr lang="ru-RU" sz="900" b="1" i="1" dirty="0" smtClean="0">
                <a:solidFill>
                  <a:prstClr val="black"/>
                </a:solidFill>
              </a:rPr>
              <a:t>124,9</a:t>
            </a:r>
            <a:endParaRPr lang="ru-RU" sz="900" b="1" i="1" dirty="0">
              <a:solidFill>
                <a:prstClr val="black"/>
              </a:solidFill>
            </a:endParaRPr>
          </a:p>
        </p:txBody>
      </p:sp>
      <p:sp>
        <p:nvSpPr>
          <p:cNvPr id="58" name="TextBox 57"/>
          <p:cNvSpPr txBox="1"/>
          <p:nvPr/>
        </p:nvSpPr>
        <p:spPr>
          <a:xfrm>
            <a:off x="11231420" y="6554075"/>
            <a:ext cx="609600" cy="230832"/>
          </a:xfrm>
          <a:prstGeom prst="rect">
            <a:avLst/>
          </a:prstGeom>
          <a:noFill/>
        </p:spPr>
        <p:txBody>
          <a:bodyPr wrap="square" rtlCol="0">
            <a:spAutoFit/>
          </a:bodyPr>
          <a:lstStyle/>
          <a:p>
            <a:r>
              <a:rPr lang="ru-RU" sz="900" b="1" i="1" dirty="0" smtClean="0">
                <a:solidFill>
                  <a:prstClr val="black"/>
                </a:solidFill>
              </a:rPr>
              <a:t>449,4</a:t>
            </a:r>
            <a:endParaRPr lang="ru-RU" sz="900" b="1" i="1" dirty="0">
              <a:solidFill>
                <a:prstClr val="black"/>
              </a:solidFill>
            </a:endParaRPr>
          </a:p>
        </p:txBody>
      </p:sp>
      <p:sp>
        <p:nvSpPr>
          <p:cNvPr id="30" name="TextBox 29"/>
          <p:cNvSpPr txBox="1"/>
          <p:nvPr/>
        </p:nvSpPr>
        <p:spPr>
          <a:xfrm>
            <a:off x="10612315" y="90097"/>
            <a:ext cx="1342034" cy="338554"/>
          </a:xfrm>
          <a:prstGeom prst="rect">
            <a:avLst/>
          </a:prstGeom>
          <a:noFill/>
        </p:spPr>
        <p:txBody>
          <a:bodyPr wrap="none" rtlCol="0">
            <a:spAutoFit/>
          </a:bodyPr>
          <a:lstStyle/>
          <a:p>
            <a:r>
              <a:rPr lang="ru-RU" sz="1600" b="1" i="1" dirty="0">
                <a:solidFill>
                  <a:schemeClr val="tx2">
                    <a:lumMod val="75000"/>
                  </a:schemeClr>
                </a:solidFill>
                <a:effectLst>
                  <a:outerShdw blurRad="38100" dist="38100" dir="2700000" algn="tl">
                    <a:srgbClr val="000000">
                      <a:alpha val="43137"/>
                    </a:srgbClr>
                  </a:outerShdw>
                </a:effectLst>
              </a:rPr>
              <a:t>  </a:t>
            </a:r>
            <a:r>
              <a:rPr lang="ru-RU" sz="1600" b="1" i="1" dirty="0" smtClean="0">
                <a:solidFill>
                  <a:schemeClr val="tx2">
                    <a:lumMod val="75000"/>
                  </a:schemeClr>
                </a:solidFill>
                <a:effectLst>
                  <a:outerShdw blurRad="38100" dist="38100" dir="2700000" algn="tl">
                    <a:srgbClr val="000000">
                      <a:alpha val="43137"/>
                    </a:srgbClr>
                  </a:outerShdw>
                </a:effectLst>
              </a:rPr>
              <a:t>41 СЛАЙД </a:t>
            </a:r>
            <a:endParaRPr lang="ru-RU" sz="1600" b="1" i="1" dirty="0">
              <a:solidFill>
                <a:schemeClr val="tx2">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0894960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76653" y="325316"/>
            <a:ext cx="10401300" cy="689110"/>
          </a:xfrm>
        </p:spPr>
        <p:txBody>
          <a:bodyPr/>
          <a:lstStyle/>
          <a:p>
            <a:pPr>
              <a:lnSpc>
                <a:spcPct val="100000"/>
              </a:lnSpc>
            </a:pPr>
            <a:r>
              <a:rPr lang="ru-RU" sz="2400" b="1" dirty="0">
                <a:effectLst/>
              </a:rPr>
              <a:t>Распределение ассигнований краевого бюджета на </a:t>
            </a:r>
            <a:r>
              <a:rPr lang="ru-RU" sz="2400" b="1" dirty="0" smtClean="0">
                <a:effectLst/>
              </a:rPr>
              <a:t>2017-2019 </a:t>
            </a:r>
            <a:r>
              <a:rPr lang="ru-RU" sz="2400" b="1" dirty="0">
                <a:effectLst/>
              </a:rPr>
              <a:t>годы </a:t>
            </a:r>
            <a:r>
              <a:rPr lang="ru-RU" sz="1800" b="1" dirty="0">
                <a:effectLst/>
              </a:rPr>
              <a:t>в разрезе государственных программ, подпрограмм, основных мероприятий</a:t>
            </a:r>
            <a:r>
              <a:rPr lang="ru-RU" sz="1800" dirty="0"/>
              <a:t> </a:t>
            </a:r>
          </a:p>
        </p:txBody>
      </p:sp>
      <p:graphicFrame>
        <p:nvGraphicFramePr>
          <p:cNvPr id="5" name="Объект 4"/>
          <p:cNvGraphicFramePr>
            <a:graphicFrameLocks noGrp="1"/>
          </p:cNvGraphicFramePr>
          <p:nvPr>
            <p:ph idx="1"/>
            <p:extLst>
              <p:ext uri="{D42A27DB-BD31-4B8C-83A1-F6EECF244321}">
                <p14:modId xmlns:p14="http://schemas.microsoft.com/office/powerpoint/2010/main" val="2337077976"/>
              </p:ext>
            </p:extLst>
          </p:nvPr>
        </p:nvGraphicFramePr>
        <p:xfrm>
          <a:off x="556846" y="1188571"/>
          <a:ext cx="10972800" cy="4985973"/>
        </p:xfrm>
        <a:graphic>
          <a:graphicData uri="http://schemas.openxmlformats.org/drawingml/2006/table">
            <a:tbl>
              <a:tblPr firstRow="1" bandRow="1">
                <a:tableStyleId>{5C22544A-7EE6-4342-B048-85BDC9FD1C3A}</a:tableStyleId>
              </a:tblPr>
              <a:tblGrid>
                <a:gridCol w="383931">
                  <a:extLst>
                    <a:ext uri="{9D8B030D-6E8A-4147-A177-3AD203B41FA5}">
                      <a16:colId xmlns:a16="http://schemas.microsoft.com/office/drawing/2014/main" val="362266838"/>
                    </a:ext>
                  </a:extLst>
                </a:gridCol>
                <a:gridCol w="7675685">
                  <a:extLst>
                    <a:ext uri="{9D8B030D-6E8A-4147-A177-3AD203B41FA5}">
                      <a16:colId xmlns:a16="http://schemas.microsoft.com/office/drawing/2014/main" val="2997573379"/>
                    </a:ext>
                  </a:extLst>
                </a:gridCol>
                <a:gridCol w="975946">
                  <a:extLst>
                    <a:ext uri="{9D8B030D-6E8A-4147-A177-3AD203B41FA5}">
                      <a16:colId xmlns:a16="http://schemas.microsoft.com/office/drawing/2014/main" val="1668693803"/>
                    </a:ext>
                  </a:extLst>
                </a:gridCol>
                <a:gridCol w="975946">
                  <a:extLst>
                    <a:ext uri="{9D8B030D-6E8A-4147-A177-3AD203B41FA5}">
                      <a16:colId xmlns:a16="http://schemas.microsoft.com/office/drawing/2014/main" val="1110253511"/>
                    </a:ext>
                  </a:extLst>
                </a:gridCol>
                <a:gridCol w="961292">
                  <a:extLst>
                    <a:ext uri="{9D8B030D-6E8A-4147-A177-3AD203B41FA5}">
                      <a16:colId xmlns:a16="http://schemas.microsoft.com/office/drawing/2014/main" val="3602214359"/>
                    </a:ext>
                  </a:extLst>
                </a:gridCol>
              </a:tblGrid>
              <a:tr h="253367">
                <a:tc gridSpan="2">
                  <a:txBody>
                    <a:bodyPr/>
                    <a:lstStyle/>
                    <a:p>
                      <a:pPr algn="ctr" fontAlgn="ctr"/>
                      <a:r>
                        <a:rPr lang="ru-RU" sz="1000" b="1" i="0" u="none" strike="noStrike" dirty="0" smtClean="0">
                          <a:solidFill>
                            <a:schemeClr val="bg1"/>
                          </a:solidFill>
                          <a:effectLst/>
                          <a:latin typeface="Times New Roman" panose="02020603050405020304" pitchFamily="18" charset="0"/>
                        </a:rPr>
                        <a:t>Наименование</a:t>
                      </a:r>
                      <a:endParaRPr lang="ru-RU" sz="1000" b="1" i="0" u="none" strike="noStrike" dirty="0">
                        <a:solidFill>
                          <a:schemeClr val="bg1"/>
                        </a:solidFill>
                        <a:effectLst/>
                        <a:latin typeface="Times New Roman" panose="02020603050405020304" pitchFamily="18" charset="0"/>
                      </a:endParaRPr>
                    </a:p>
                  </a:txBody>
                  <a:tcPr marL="9525" marR="9525" marT="9525" marB="0" anchor="ctr"/>
                </a:tc>
                <a:tc hMerge="1">
                  <a:txBody>
                    <a:bodyPr/>
                    <a:lstStyle/>
                    <a:p>
                      <a:pPr algn="ctr" fontAlgn="ctr"/>
                      <a:endParaRPr lang="ru-RU" sz="1000" b="1" i="0" u="none" strike="noStrike" dirty="0">
                        <a:solidFill>
                          <a:schemeClr val="bg1"/>
                        </a:solidFill>
                        <a:effectLst/>
                        <a:latin typeface="Times New Roman" panose="02020603050405020304" pitchFamily="18" charset="0"/>
                      </a:endParaRPr>
                    </a:p>
                  </a:txBody>
                  <a:tcPr marL="9525" marR="9525" marT="9525" marB="0" anchor="ctr"/>
                </a:tc>
                <a:tc>
                  <a:txBody>
                    <a:bodyPr/>
                    <a:lstStyle/>
                    <a:p>
                      <a:pPr algn="ctr" fontAlgn="ctr"/>
                      <a:r>
                        <a:rPr lang="ru-RU" sz="1000" b="1" i="0" u="none" strike="noStrike" dirty="0" smtClean="0">
                          <a:solidFill>
                            <a:schemeClr val="bg1"/>
                          </a:solidFill>
                          <a:effectLst/>
                          <a:latin typeface="Times New Roman" panose="02020603050405020304" pitchFamily="18" charset="0"/>
                        </a:rPr>
                        <a:t>2017 </a:t>
                      </a:r>
                      <a:r>
                        <a:rPr lang="ru-RU" sz="1000" b="1" i="0" u="none" strike="noStrike" dirty="0">
                          <a:solidFill>
                            <a:schemeClr val="bg1"/>
                          </a:solidFill>
                          <a:effectLst/>
                          <a:latin typeface="Times New Roman" panose="02020603050405020304" pitchFamily="18" charset="0"/>
                        </a:rPr>
                        <a:t>год</a:t>
                      </a:r>
                    </a:p>
                  </a:txBody>
                  <a:tcPr marL="9525" marR="9525" marT="9525" marB="0" anchor="ctr"/>
                </a:tc>
                <a:tc>
                  <a:txBody>
                    <a:bodyPr/>
                    <a:lstStyle/>
                    <a:p>
                      <a:pPr algn="ctr" fontAlgn="ctr"/>
                      <a:r>
                        <a:rPr lang="ru-RU" sz="1000" b="1" i="0" u="none" strike="noStrike" dirty="0" smtClean="0">
                          <a:solidFill>
                            <a:schemeClr val="bg1"/>
                          </a:solidFill>
                          <a:effectLst/>
                          <a:latin typeface="Times New Roman" panose="02020603050405020304" pitchFamily="18" charset="0"/>
                        </a:rPr>
                        <a:t>2018 </a:t>
                      </a:r>
                      <a:r>
                        <a:rPr lang="ru-RU" sz="1000" b="1" i="0" u="none" strike="noStrike" dirty="0">
                          <a:solidFill>
                            <a:schemeClr val="bg1"/>
                          </a:solidFill>
                          <a:effectLst/>
                          <a:latin typeface="Times New Roman" panose="02020603050405020304" pitchFamily="18" charset="0"/>
                        </a:rPr>
                        <a:t>год</a:t>
                      </a:r>
                    </a:p>
                  </a:txBody>
                  <a:tcPr marL="9525" marR="9525" marT="9525" marB="0" anchor="ctr"/>
                </a:tc>
                <a:tc>
                  <a:txBody>
                    <a:bodyPr/>
                    <a:lstStyle/>
                    <a:p>
                      <a:pPr algn="ctr" fontAlgn="ctr"/>
                      <a:r>
                        <a:rPr lang="ru-RU" sz="1000" b="1" i="0" u="none" strike="noStrike" dirty="0" smtClean="0">
                          <a:solidFill>
                            <a:schemeClr val="bg1"/>
                          </a:solidFill>
                          <a:effectLst/>
                          <a:latin typeface="Times New Roman" panose="02020603050405020304" pitchFamily="18" charset="0"/>
                        </a:rPr>
                        <a:t>2019 </a:t>
                      </a:r>
                      <a:r>
                        <a:rPr lang="ru-RU" sz="1000" b="1" i="0" u="none" strike="noStrike" dirty="0">
                          <a:solidFill>
                            <a:schemeClr val="bg1"/>
                          </a:solidFill>
                          <a:effectLst/>
                          <a:latin typeface="Times New Roman" panose="02020603050405020304" pitchFamily="18" charset="0"/>
                        </a:rPr>
                        <a:t>год</a:t>
                      </a:r>
                    </a:p>
                  </a:txBody>
                  <a:tcPr marL="9525" marR="9525" marT="9525" marB="0" anchor="ctr"/>
                </a:tc>
                <a:extLst>
                  <a:ext uri="{0D108BD9-81ED-4DB2-BD59-A6C34878D82A}">
                    <a16:rowId xmlns:a16="http://schemas.microsoft.com/office/drawing/2014/main" val="4173102718"/>
                  </a:ext>
                </a:extLst>
              </a:tr>
              <a:tr h="195132">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ru-RU" sz="900" b="1" i="0" u="none" strike="noStrike" dirty="0" smtClean="0">
                          <a:solidFill>
                            <a:srgbClr val="000000"/>
                          </a:solidFill>
                          <a:effectLst/>
                          <a:latin typeface="Times New Roman" panose="02020603050405020304" pitchFamily="18" charset="0"/>
                        </a:rPr>
                        <a:t>1.</a:t>
                      </a:r>
                    </a:p>
                  </a:txBody>
                  <a:tcPr marL="9525" marR="9525" marT="9525" marB="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ru-RU" sz="1000" b="1" i="0" u="none" strike="noStrike" dirty="0" smtClean="0">
                          <a:solidFill>
                            <a:srgbClr val="000000"/>
                          </a:solidFill>
                          <a:effectLst/>
                          <a:latin typeface="Times New Roman" panose="02020603050405020304" pitchFamily="18" charset="0"/>
                        </a:rPr>
                        <a:t>Государственная программа Камчатского края "Развитие здравоохранения Камчатского края"</a:t>
                      </a:r>
                    </a:p>
                  </a:txBody>
                  <a:tcPr marL="9525" marR="9525" marT="9525" marB="0" anchor="ctr"/>
                </a:tc>
                <a:tc>
                  <a:txBody>
                    <a:bodyPr/>
                    <a:lstStyle/>
                    <a:p>
                      <a:pPr algn="ctr" fontAlgn="ctr"/>
                      <a:r>
                        <a:rPr lang="ru-RU" sz="1000" b="1" i="0" u="none" strike="noStrike" dirty="0">
                          <a:solidFill>
                            <a:srgbClr val="000000"/>
                          </a:solidFill>
                          <a:effectLst/>
                          <a:latin typeface="Times New Roman" panose="02020603050405020304" pitchFamily="18" charset="0"/>
                        </a:rPr>
                        <a:t>7 421,8</a:t>
                      </a:r>
                    </a:p>
                  </a:txBody>
                  <a:tcPr marL="9525" marR="9525" marT="9525" marB="0" anchor="ctr"/>
                </a:tc>
                <a:tc>
                  <a:txBody>
                    <a:bodyPr/>
                    <a:lstStyle/>
                    <a:p>
                      <a:pPr algn="ctr" fontAlgn="ctr"/>
                      <a:r>
                        <a:rPr lang="ru-RU" sz="1000" b="1" i="0" u="none" strike="noStrike" dirty="0">
                          <a:solidFill>
                            <a:srgbClr val="000000"/>
                          </a:solidFill>
                          <a:effectLst/>
                          <a:latin typeface="Times New Roman" panose="02020603050405020304" pitchFamily="18" charset="0"/>
                        </a:rPr>
                        <a:t>7 252,9</a:t>
                      </a:r>
                    </a:p>
                  </a:txBody>
                  <a:tcPr marL="9525" marR="9525" marT="9525" marB="0" anchor="ctr"/>
                </a:tc>
                <a:tc>
                  <a:txBody>
                    <a:bodyPr/>
                    <a:lstStyle/>
                    <a:p>
                      <a:pPr algn="ctr" fontAlgn="ctr"/>
                      <a:r>
                        <a:rPr lang="ru-RU" sz="1000" b="1" i="0" u="none" strike="noStrike" dirty="0">
                          <a:solidFill>
                            <a:srgbClr val="000000"/>
                          </a:solidFill>
                          <a:effectLst/>
                          <a:latin typeface="Times New Roman" panose="02020603050405020304" pitchFamily="18" charset="0"/>
                        </a:rPr>
                        <a:t>7 160,9</a:t>
                      </a:r>
                    </a:p>
                  </a:txBody>
                  <a:tcPr marL="9525" marR="9525" marT="9525" marB="0" anchor="ctr"/>
                </a:tc>
                <a:extLst>
                  <a:ext uri="{0D108BD9-81ED-4DB2-BD59-A6C34878D82A}">
                    <a16:rowId xmlns:a16="http://schemas.microsoft.com/office/drawing/2014/main" val="1226554891"/>
                  </a:ext>
                </a:extLst>
              </a:tr>
              <a:tr h="195132">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ru-RU" sz="900" b="0" i="0" u="none" strike="noStrike" dirty="0" smtClean="0">
                          <a:solidFill>
                            <a:srgbClr val="000000"/>
                          </a:solidFill>
                          <a:effectLst/>
                          <a:latin typeface="Times New Roman" panose="02020603050405020304" pitchFamily="18" charset="0"/>
                        </a:rPr>
                        <a:t>1.1.</a:t>
                      </a:r>
                    </a:p>
                  </a:txBody>
                  <a:tcPr marL="9525" marR="9525" marT="9525" marB="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ru-RU" sz="1000" b="0" i="0" u="none" strike="noStrike" dirty="0" smtClean="0">
                          <a:solidFill>
                            <a:srgbClr val="000000"/>
                          </a:solidFill>
                          <a:effectLst/>
                          <a:latin typeface="Times New Roman" panose="02020603050405020304" pitchFamily="18" charset="0"/>
                        </a:rPr>
                        <a:t>Подпрограмма "Профилактика заболеваний и формирование здорового образа жизни. Развитие первичной медико-санитарной помощи"</a:t>
                      </a:r>
                    </a:p>
                  </a:txBody>
                  <a:tcPr marL="9525" marR="9525" marT="9525" marB="0" anchor="ctr"/>
                </a:tc>
                <a:tc>
                  <a:txBody>
                    <a:bodyPr/>
                    <a:lstStyle/>
                    <a:p>
                      <a:pPr algn="ctr" fontAlgn="ctr"/>
                      <a:r>
                        <a:rPr lang="ru-RU" sz="1000" b="0" i="0" u="none" strike="noStrike" dirty="0">
                          <a:solidFill>
                            <a:srgbClr val="000000"/>
                          </a:solidFill>
                          <a:effectLst/>
                          <a:latin typeface="Times New Roman" panose="02020603050405020304" pitchFamily="18" charset="0"/>
                        </a:rPr>
                        <a:t>454,5</a:t>
                      </a:r>
                    </a:p>
                  </a:txBody>
                  <a:tcPr marL="9525" marR="9525" marT="9525" marB="0" anchor="ctr"/>
                </a:tc>
                <a:tc>
                  <a:txBody>
                    <a:bodyPr/>
                    <a:lstStyle/>
                    <a:p>
                      <a:pPr algn="ctr" fontAlgn="ctr"/>
                      <a:r>
                        <a:rPr lang="ru-RU" sz="1000" b="0" i="0" u="none" strike="noStrike" dirty="0">
                          <a:solidFill>
                            <a:srgbClr val="000000"/>
                          </a:solidFill>
                          <a:effectLst/>
                          <a:latin typeface="Times New Roman" panose="02020603050405020304" pitchFamily="18" charset="0"/>
                        </a:rPr>
                        <a:t>458,7</a:t>
                      </a:r>
                    </a:p>
                  </a:txBody>
                  <a:tcPr marL="9525" marR="9525" marT="9525" marB="0" anchor="ctr"/>
                </a:tc>
                <a:tc>
                  <a:txBody>
                    <a:bodyPr/>
                    <a:lstStyle/>
                    <a:p>
                      <a:pPr algn="ctr" fontAlgn="ctr"/>
                      <a:r>
                        <a:rPr lang="ru-RU" sz="1000" b="0" i="0" u="none" strike="noStrike" dirty="0">
                          <a:solidFill>
                            <a:srgbClr val="000000"/>
                          </a:solidFill>
                          <a:effectLst/>
                          <a:latin typeface="Times New Roman" panose="02020603050405020304" pitchFamily="18" charset="0"/>
                        </a:rPr>
                        <a:t>459,5</a:t>
                      </a:r>
                    </a:p>
                  </a:txBody>
                  <a:tcPr marL="9525" marR="9525" marT="9525" marB="0" anchor="ctr"/>
                </a:tc>
                <a:extLst>
                  <a:ext uri="{0D108BD9-81ED-4DB2-BD59-A6C34878D82A}">
                    <a16:rowId xmlns:a16="http://schemas.microsoft.com/office/drawing/2014/main" val="403244114"/>
                  </a:ext>
                </a:extLst>
              </a:tr>
              <a:tr h="370840">
                <a:tc>
                  <a:txBody>
                    <a:bodyPr/>
                    <a:lstStyle/>
                    <a:p>
                      <a:pPr algn="ctr" fontAlgn="ctr"/>
                      <a:endParaRPr lang="ru-RU" sz="9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"Формирование здорового образа жизни, в том числе у детей, профилактика развития зависимостей, включая сокращение потребления табака, алкоголя, наркотических средств и психоактивных веществ, в том числе у детей"</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8,6</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9,7</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9,2</a:t>
                      </a:r>
                    </a:p>
                  </a:txBody>
                  <a:tcPr marL="9525" marR="9525" marT="9525" marB="0" anchor="ctr"/>
                </a:tc>
                <a:extLst>
                  <a:ext uri="{0D108BD9-81ED-4DB2-BD59-A6C34878D82A}">
                    <a16:rowId xmlns:a16="http://schemas.microsoft.com/office/drawing/2014/main" val="382191137"/>
                  </a:ext>
                </a:extLst>
              </a:tr>
              <a:tr h="370840">
                <a:tc>
                  <a:txBody>
                    <a:bodyPr/>
                    <a:lstStyle/>
                    <a:p>
                      <a:pPr algn="ctr"/>
                      <a:endParaRPr lang="ru-RU" sz="900"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"Развитие первичной медико-санитарной помощи, в том числе сельским жителям, развитие системы раннего выявления заболеваний и патологических состояний и факторов риска их развития, включая проведение медицинских осмотров и диспансеризации населения, профилактика инфекционных и неинфекционных заболеваний, включая иммунопрофилактику, в том числе у детей"</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409,8</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412,2</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414,3</a:t>
                      </a:r>
                    </a:p>
                  </a:txBody>
                  <a:tcPr marL="9525" marR="9525" marT="9525" marB="0" anchor="ctr"/>
                </a:tc>
                <a:extLst>
                  <a:ext uri="{0D108BD9-81ED-4DB2-BD59-A6C34878D82A}">
                    <a16:rowId xmlns:a16="http://schemas.microsoft.com/office/drawing/2014/main" val="2736943306"/>
                  </a:ext>
                </a:extLst>
              </a:tr>
              <a:tr h="370840">
                <a:tc>
                  <a:txBody>
                    <a:bodyPr/>
                    <a:lstStyle/>
                    <a:p>
                      <a:pPr algn="ctr"/>
                      <a:endParaRPr lang="ru-RU" sz="900"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"Совершенствование механизмов обеспечения населения лекарственными препаратами, медицинскими изделиями, специализированными продуктами лечебного питания для детей в амбулаторных условиях"</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36,1</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36,7</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36,0</a:t>
                      </a:r>
                    </a:p>
                  </a:txBody>
                  <a:tcPr marL="9525" marR="9525" marT="9525" marB="0" anchor="ctr"/>
                </a:tc>
                <a:extLst>
                  <a:ext uri="{0D108BD9-81ED-4DB2-BD59-A6C34878D82A}">
                    <a16:rowId xmlns:a16="http://schemas.microsoft.com/office/drawing/2014/main" val="1630671584"/>
                  </a:ext>
                </a:extLst>
              </a:tr>
              <a:tr h="370840">
                <a:tc>
                  <a:txBody>
                    <a:bodyPr/>
                    <a:lstStyle/>
                    <a:p>
                      <a:pPr algn="ctr"/>
                      <a:r>
                        <a:rPr lang="ru-RU" sz="900" dirty="0" smtClean="0"/>
                        <a:t>1.2.</a:t>
                      </a:r>
                      <a:endParaRPr lang="ru-RU" sz="900" dirty="0"/>
                    </a:p>
                  </a:txBody>
                  <a:tcPr/>
                </a:tc>
                <a:tc>
                  <a:txBody>
                    <a:bodyPr/>
                    <a:lstStyle/>
                    <a:p>
                      <a:pPr algn="l" fontAlgn="ctr"/>
                      <a:r>
                        <a:rPr lang="ru-RU" sz="1000" b="0" i="0" u="none" strike="noStrike" dirty="0">
                          <a:solidFill>
                            <a:srgbClr val="000000"/>
                          </a:solidFill>
                          <a:effectLst/>
                          <a:latin typeface="Times New Roman" panose="02020603050405020304" pitchFamily="18" charset="0"/>
                        </a:rPr>
                        <a:t>Подпрограмма "Совершенствование оказания специализированной, включая высокотехнологичную, медицинской помощи, скорой, в том числе скорой специализированной, медицинской помощи, медицинской эвакуации"</a:t>
                      </a:r>
                    </a:p>
                  </a:txBody>
                  <a:tcPr marL="9525" marR="9525" marT="9525" marB="0" anchor="ctr"/>
                </a:tc>
                <a:tc>
                  <a:txBody>
                    <a:bodyPr/>
                    <a:lstStyle/>
                    <a:p>
                      <a:pPr algn="ctr" fontAlgn="ctr"/>
                      <a:r>
                        <a:rPr lang="ru-RU" sz="1000" b="0" i="0" u="none" strike="noStrike" dirty="0">
                          <a:solidFill>
                            <a:srgbClr val="000000"/>
                          </a:solidFill>
                          <a:effectLst/>
                          <a:latin typeface="Times New Roman" panose="02020603050405020304" pitchFamily="18" charset="0"/>
                        </a:rPr>
                        <a:t>2 125,2</a:t>
                      </a:r>
                    </a:p>
                  </a:txBody>
                  <a:tcPr marL="9525" marR="9525" marT="9525" marB="0" anchor="ctr"/>
                </a:tc>
                <a:tc>
                  <a:txBody>
                    <a:bodyPr/>
                    <a:lstStyle/>
                    <a:p>
                      <a:pPr algn="ctr" fontAlgn="ctr"/>
                      <a:r>
                        <a:rPr lang="ru-RU" sz="1000" b="0" i="0" u="none" strike="noStrike" dirty="0">
                          <a:solidFill>
                            <a:srgbClr val="000000"/>
                          </a:solidFill>
                          <a:effectLst/>
                          <a:latin typeface="Times New Roman" panose="02020603050405020304" pitchFamily="18" charset="0"/>
                        </a:rPr>
                        <a:t>2 118,0</a:t>
                      </a:r>
                    </a:p>
                  </a:txBody>
                  <a:tcPr marL="9525" marR="9525" marT="9525" marB="0" anchor="ctr"/>
                </a:tc>
                <a:tc>
                  <a:txBody>
                    <a:bodyPr/>
                    <a:lstStyle/>
                    <a:p>
                      <a:pPr algn="ctr" fontAlgn="ctr"/>
                      <a:r>
                        <a:rPr lang="ru-RU" sz="1000" b="0" i="0" u="none" strike="noStrike" dirty="0">
                          <a:solidFill>
                            <a:srgbClr val="000000"/>
                          </a:solidFill>
                          <a:effectLst/>
                          <a:latin typeface="Times New Roman" panose="02020603050405020304" pitchFamily="18" charset="0"/>
                        </a:rPr>
                        <a:t>2 127,2</a:t>
                      </a:r>
                    </a:p>
                  </a:txBody>
                  <a:tcPr marL="9525" marR="9525" marT="9525" marB="0" anchor="ctr"/>
                </a:tc>
                <a:extLst>
                  <a:ext uri="{0D108BD9-81ED-4DB2-BD59-A6C34878D82A}">
                    <a16:rowId xmlns:a16="http://schemas.microsoft.com/office/drawing/2014/main" val="1628803903"/>
                  </a:ext>
                </a:extLst>
              </a:tr>
              <a:tr h="370840">
                <a:tc>
                  <a:txBody>
                    <a:bodyPr/>
                    <a:lstStyle/>
                    <a:p>
                      <a:pPr algn="ctr"/>
                      <a:endParaRPr lang="ru-RU" sz="900"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"Совершенствование системы оказания медицинской помощи больным при социально-значимых заболеваниях: туберкулезом, с психическими расстройствами и расстройствами поведения, лицам инфицированным вирусом иммунодефицита человека, гепатитами В и С, наркологическим, онкологическим больным и больным с заболеваниями, передающимися половым путем"</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1 176,4</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1 164,1</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1 169,0</a:t>
                      </a:r>
                    </a:p>
                  </a:txBody>
                  <a:tcPr marL="9525" marR="9525" marT="9525" marB="0" anchor="ctr"/>
                </a:tc>
                <a:extLst>
                  <a:ext uri="{0D108BD9-81ED-4DB2-BD59-A6C34878D82A}">
                    <a16:rowId xmlns:a16="http://schemas.microsoft.com/office/drawing/2014/main" val="1589852792"/>
                  </a:ext>
                </a:extLst>
              </a:tr>
              <a:tr h="370840">
                <a:tc>
                  <a:txBody>
                    <a:bodyPr/>
                    <a:lstStyle/>
                    <a:p>
                      <a:pPr algn="ctr"/>
                      <a:endParaRPr lang="ru-RU" sz="900"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"Совершенствование системы оказания медицинской помощи больным прочими заболеваниями, включая оказание высокотехнологичной медицинской помощи"</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524,4</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528,0</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531,5</a:t>
                      </a:r>
                    </a:p>
                  </a:txBody>
                  <a:tcPr marL="9525" marR="9525" marT="9525" marB="0" anchor="ctr"/>
                </a:tc>
                <a:extLst>
                  <a:ext uri="{0D108BD9-81ED-4DB2-BD59-A6C34878D82A}">
                    <a16:rowId xmlns:a16="http://schemas.microsoft.com/office/drawing/2014/main" val="2897535475"/>
                  </a:ext>
                </a:extLst>
              </a:tr>
              <a:tr h="370840">
                <a:tc>
                  <a:txBody>
                    <a:bodyPr/>
                    <a:lstStyle/>
                    <a:p>
                      <a:pPr algn="ctr"/>
                      <a:endParaRPr lang="ru-RU" sz="900"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"Совершенствование оказания скорой, в том числе скорой специализированной, медицинской помощи, медицинской эвакуации, медицинской помощи пострадавшим при дорожно-транспортных происшествиях, развитие службы крови"</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424,5</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425,9</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426,7</a:t>
                      </a:r>
                    </a:p>
                  </a:txBody>
                  <a:tcPr marL="9525" marR="9525" marT="9525" marB="0" anchor="ctr"/>
                </a:tc>
                <a:extLst>
                  <a:ext uri="{0D108BD9-81ED-4DB2-BD59-A6C34878D82A}">
                    <a16:rowId xmlns:a16="http://schemas.microsoft.com/office/drawing/2014/main" val="7666637"/>
                  </a:ext>
                </a:extLst>
              </a:tr>
              <a:tr h="212986">
                <a:tc>
                  <a:txBody>
                    <a:bodyPr/>
                    <a:lstStyle/>
                    <a:p>
                      <a:pPr algn="ctr"/>
                      <a:r>
                        <a:rPr lang="ru-RU" sz="900" dirty="0" smtClean="0"/>
                        <a:t>1.3.</a:t>
                      </a:r>
                      <a:endParaRPr lang="ru-RU" sz="900" dirty="0"/>
                    </a:p>
                  </a:txBody>
                  <a:tcPr/>
                </a:tc>
                <a:tc>
                  <a:txBody>
                    <a:bodyPr/>
                    <a:lstStyle/>
                    <a:p>
                      <a:pPr algn="l" fontAlgn="ctr"/>
                      <a:r>
                        <a:rPr lang="ru-RU" sz="1000" b="0" i="0" u="none" strike="noStrike" dirty="0">
                          <a:solidFill>
                            <a:srgbClr val="000000"/>
                          </a:solidFill>
                          <a:effectLst/>
                          <a:latin typeface="Times New Roman" panose="02020603050405020304" pitchFamily="18" charset="0"/>
                        </a:rPr>
                        <a:t>Подпрограмма "Управление развитием отрасли"</a:t>
                      </a:r>
                    </a:p>
                  </a:txBody>
                  <a:tcPr marL="9525" marR="9525" marT="9525" marB="0" anchor="ctr"/>
                </a:tc>
                <a:tc>
                  <a:txBody>
                    <a:bodyPr/>
                    <a:lstStyle/>
                    <a:p>
                      <a:pPr algn="ctr" fontAlgn="ctr"/>
                      <a:r>
                        <a:rPr lang="ru-RU" sz="1000" b="0" i="0" u="none" strike="noStrike" dirty="0">
                          <a:solidFill>
                            <a:srgbClr val="000000"/>
                          </a:solidFill>
                          <a:effectLst/>
                          <a:latin typeface="Times New Roman" panose="02020603050405020304" pitchFamily="18" charset="0"/>
                        </a:rPr>
                        <a:t>3 144,4</a:t>
                      </a:r>
                    </a:p>
                  </a:txBody>
                  <a:tcPr marL="9525" marR="9525" marT="9525" marB="0" anchor="ctr"/>
                </a:tc>
                <a:tc>
                  <a:txBody>
                    <a:bodyPr/>
                    <a:lstStyle/>
                    <a:p>
                      <a:pPr algn="ctr" fontAlgn="ctr"/>
                      <a:r>
                        <a:rPr lang="ru-RU" sz="1000" b="0" i="0" u="none" strike="noStrike" dirty="0">
                          <a:solidFill>
                            <a:srgbClr val="000000"/>
                          </a:solidFill>
                          <a:effectLst/>
                          <a:latin typeface="Times New Roman" panose="02020603050405020304" pitchFamily="18" charset="0"/>
                        </a:rPr>
                        <a:t>3 138,5</a:t>
                      </a:r>
                    </a:p>
                  </a:txBody>
                  <a:tcPr marL="9525" marR="9525" marT="9525" marB="0" anchor="ctr"/>
                </a:tc>
                <a:tc>
                  <a:txBody>
                    <a:bodyPr/>
                    <a:lstStyle/>
                    <a:p>
                      <a:pPr algn="ctr" fontAlgn="ctr"/>
                      <a:r>
                        <a:rPr lang="ru-RU" sz="1000" b="0" i="0" u="none" strike="noStrike" dirty="0">
                          <a:solidFill>
                            <a:srgbClr val="000000"/>
                          </a:solidFill>
                          <a:effectLst/>
                          <a:latin typeface="Times New Roman" panose="02020603050405020304" pitchFamily="18" charset="0"/>
                        </a:rPr>
                        <a:t>3 142,1</a:t>
                      </a:r>
                    </a:p>
                  </a:txBody>
                  <a:tcPr marL="9525" marR="9525" marT="9525" marB="0" anchor="ctr"/>
                </a:tc>
                <a:extLst>
                  <a:ext uri="{0D108BD9-81ED-4DB2-BD59-A6C34878D82A}">
                    <a16:rowId xmlns:a16="http://schemas.microsoft.com/office/drawing/2014/main" val="4080420532"/>
                  </a:ext>
                </a:extLst>
              </a:tr>
              <a:tr h="169024">
                <a:tc>
                  <a:txBody>
                    <a:bodyPr/>
                    <a:lstStyle/>
                    <a:p>
                      <a:pPr algn="ctr"/>
                      <a:endParaRPr lang="ru-RU" sz="900"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"Обеспечение деятельности системы здравоохранения"</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3 039,0</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3 040,2</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3 040,2</a:t>
                      </a:r>
                    </a:p>
                  </a:txBody>
                  <a:tcPr marL="9525" marR="9525" marT="9525" marB="0" anchor="ctr"/>
                </a:tc>
                <a:extLst>
                  <a:ext uri="{0D108BD9-81ED-4DB2-BD59-A6C34878D82A}">
                    <a16:rowId xmlns:a16="http://schemas.microsoft.com/office/drawing/2014/main" val="3330564503"/>
                  </a:ext>
                </a:extLst>
              </a:tr>
              <a:tr h="239363">
                <a:tc>
                  <a:txBody>
                    <a:bodyPr/>
                    <a:lstStyle/>
                    <a:p>
                      <a:pPr algn="ctr"/>
                      <a:endParaRPr lang="ru-RU" sz="900"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"Развитие информатизации в здравоохранении"</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89,5</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78,9</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79,9</a:t>
                      </a:r>
                    </a:p>
                  </a:txBody>
                  <a:tcPr marL="9525" marR="9525" marT="9525" marB="0" anchor="ctr"/>
                </a:tc>
                <a:extLst>
                  <a:ext uri="{0D108BD9-81ED-4DB2-BD59-A6C34878D82A}">
                    <a16:rowId xmlns:a16="http://schemas.microsoft.com/office/drawing/2014/main" val="2770597236"/>
                  </a:ext>
                </a:extLst>
              </a:tr>
              <a:tr h="246184">
                <a:tc>
                  <a:txBody>
                    <a:bodyPr/>
                    <a:lstStyle/>
                    <a:p>
                      <a:pPr algn="ctr"/>
                      <a:endParaRPr lang="ru-RU" sz="900"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"Энергосбережение и повышение энергоэффективности в государственных учреждениях здравоохранения Камчатского края"</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16,0</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19,3</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21,9</a:t>
                      </a:r>
                    </a:p>
                  </a:txBody>
                  <a:tcPr marL="9525" marR="9525" marT="9525" marB="0" anchor="ctr"/>
                </a:tc>
                <a:extLst>
                  <a:ext uri="{0D108BD9-81ED-4DB2-BD59-A6C34878D82A}">
                    <a16:rowId xmlns:a16="http://schemas.microsoft.com/office/drawing/2014/main" val="2681553235"/>
                  </a:ext>
                </a:extLst>
              </a:tr>
              <a:tr h="246185">
                <a:tc>
                  <a:txBody>
                    <a:bodyPr/>
                    <a:lstStyle/>
                    <a:p>
                      <a:pPr algn="ctr"/>
                      <a:r>
                        <a:rPr lang="ru-RU" sz="900" dirty="0" smtClean="0"/>
                        <a:t>1.4.</a:t>
                      </a:r>
                      <a:endParaRPr lang="ru-RU" sz="900" dirty="0"/>
                    </a:p>
                  </a:txBody>
                  <a:tcPr/>
                </a:tc>
                <a:tc>
                  <a:txBody>
                    <a:bodyPr/>
                    <a:lstStyle/>
                    <a:p>
                      <a:pPr algn="l" fontAlgn="ctr"/>
                      <a:r>
                        <a:rPr lang="ru-RU" sz="1000" b="0" i="0" u="none" strike="noStrike" dirty="0">
                          <a:solidFill>
                            <a:srgbClr val="000000"/>
                          </a:solidFill>
                          <a:effectLst/>
                          <a:latin typeface="Times New Roman" panose="02020603050405020304" pitchFamily="18" charset="0"/>
                        </a:rPr>
                        <a:t>Подпрограмма "Охрана здоровья матери и ребенка"</a:t>
                      </a:r>
                    </a:p>
                  </a:txBody>
                  <a:tcPr marL="9525" marR="9525" marT="9525" marB="0" anchor="ctr"/>
                </a:tc>
                <a:tc>
                  <a:txBody>
                    <a:bodyPr/>
                    <a:lstStyle/>
                    <a:p>
                      <a:pPr algn="ctr" fontAlgn="ctr"/>
                      <a:r>
                        <a:rPr lang="ru-RU" sz="1000" b="0" i="0" u="none" strike="noStrike" dirty="0">
                          <a:solidFill>
                            <a:srgbClr val="000000"/>
                          </a:solidFill>
                          <a:effectLst/>
                          <a:latin typeface="Times New Roman" panose="02020603050405020304" pitchFamily="18" charset="0"/>
                        </a:rPr>
                        <a:t>239,0</a:t>
                      </a:r>
                    </a:p>
                  </a:txBody>
                  <a:tcPr marL="9525" marR="9525" marT="9525" marB="0" anchor="ctr"/>
                </a:tc>
                <a:tc>
                  <a:txBody>
                    <a:bodyPr/>
                    <a:lstStyle/>
                    <a:p>
                      <a:pPr algn="ctr" fontAlgn="ctr"/>
                      <a:r>
                        <a:rPr lang="ru-RU" sz="1000" b="0" i="0" u="none" strike="noStrike" dirty="0">
                          <a:solidFill>
                            <a:srgbClr val="000000"/>
                          </a:solidFill>
                          <a:effectLst/>
                          <a:latin typeface="Times New Roman" panose="02020603050405020304" pitchFamily="18" charset="0"/>
                        </a:rPr>
                        <a:t>224,1</a:t>
                      </a:r>
                    </a:p>
                  </a:txBody>
                  <a:tcPr marL="9525" marR="9525" marT="9525" marB="0" anchor="ctr"/>
                </a:tc>
                <a:tc>
                  <a:txBody>
                    <a:bodyPr/>
                    <a:lstStyle/>
                    <a:p>
                      <a:pPr algn="ctr" fontAlgn="ctr"/>
                      <a:r>
                        <a:rPr lang="ru-RU" sz="1000" b="0" i="0" u="none" strike="noStrike" dirty="0">
                          <a:solidFill>
                            <a:srgbClr val="000000"/>
                          </a:solidFill>
                          <a:effectLst/>
                          <a:latin typeface="Times New Roman" panose="02020603050405020304" pitchFamily="18" charset="0"/>
                        </a:rPr>
                        <a:t>224,7</a:t>
                      </a:r>
                    </a:p>
                  </a:txBody>
                  <a:tcPr marL="9525" marR="9525" marT="9525" marB="0" anchor="ctr"/>
                </a:tc>
                <a:extLst>
                  <a:ext uri="{0D108BD9-81ED-4DB2-BD59-A6C34878D82A}">
                    <a16:rowId xmlns:a16="http://schemas.microsoft.com/office/drawing/2014/main" val="4231944240"/>
                  </a:ext>
                </a:extLst>
              </a:tr>
              <a:tr h="211015">
                <a:tc>
                  <a:txBody>
                    <a:bodyPr/>
                    <a:lstStyle/>
                    <a:p>
                      <a:pPr algn="ctr"/>
                      <a:endParaRPr lang="ru-RU" sz="900"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"Совершенствование оказания медицинской помощи женщинам в период родовспоможения"</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16,4</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15,6</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15,7</a:t>
                      </a:r>
                    </a:p>
                  </a:txBody>
                  <a:tcPr marL="9525" marR="9525" marT="9525" marB="0" anchor="ctr"/>
                </a:tc>
                <a:extLst>
                  <a:ext uri="{0D108BD9-81ED-4DB2-BD59-A6C34878D82A}">
                    <a16:rowId xmlns:a16="http://schemas.microsoft.com/office/drawing/2014/main" val="2475417192"/>
                  </a:ext>
                </a:extLst>
              </a:tr>
              <a:tr h="211015">
                <a:tc>
                  <a:txBody>
                    <a:bodyPr/>
                    <a:lstStyle/>
                    <a:p>
                      <a:pPr algn="ctr"/>
                      <a:endParaRPr lang="ru-RU" sz="900"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"Совершенствование оказания медицинской помощи детям"</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222,5</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208,4</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209,0</a:t>
                      </a:r>
                    </a:p>
                  </a:txBody>
                  <a:tcPr marL="9525" marR="9525" marT="9525" marB="0" anchor="ctr"/>
                </a:tc>
                <a:extLst>
                  <a:ext uri="{0D108BD9-81ED-4DB2-BD59-A6C34878D82A}">
                    <a16:rowId xmlns:a16="http://schemas.microsoft.com/office/drawing/2014/main" val="402550118"/>
                  </a:ext>
                </a:extLst>
              </a:tr>
            </a:tbl>
          </a:graphicData>
        </a:graphic>
      </p:graphicFrame>
      <p:sp>
        <p:nvSpPr>
          <p:cNvPr id="4" name="TextBox 3"/>
          <p:cNvSpPr txBox="1"/>
          <p:nvPr/>
        </p:nvSpPr>
        <p:spPr>
          <a:xfrm>
            <a:off x="10612315" y="90097"/>
            <a:ext cx="1342034" cy="338554"/>
          </a:xfrm>
          <a:prstGeom prst="rect">
            <a:avLst/>
          </a:prstGeom>
          <a:noFill/>
        </p:spPr>
        <p:txBody>
          <a:bodyPr wrap="none" rtlCol="0">
            <a:spAutoFit/>
          </a:bodyPr>
          <a:lstStyle/>
          <a:p>
            <a:r>
              <a:rPr lang="ru-RU" sz="1600" b="1" i="1" dirty="0">
                <a:solidFill>
                  <a:schemeClr val="tx2">
                    <a:lumMod val="75000"/>
                  </a:schemeClr>
                </a:solidFill>
                <a:effectLst>
                  <a:outerShdw blurRad="38100" dist="38100" dir="2700000" algn="tl">
                    <a:srgbClr val="000000">
                      <a:alpha val="43137"/>
                    </a:srgbClr>
                  </a:outerShdw>
                </a:effectLst>
              </a:rPr>
              <a:t>  </a:t>
            </a:r>
            <a:r>
              <a:rPr lang="ru-RU" sz="1600" b="1" i="1" dirty="0" smtClean="0">
                <a:solidFill>
                  <a:schemeClr val="tx2">
                    <a:lumMod val="75000"/>
                  </a:schemeClr>
                </a:solidFill>
                <a:effectLst>
                  <a:outerShdw blurRad="38100" dist="38100" dir="2700000" algn="tl">
                    <a:srgbClr val="000000">
                      <a:alpha val="43137"/>
                    </a:srgbClr>
                  </a:outerShdw>
                </a:effectLst>
              </a:rPr>
              <a:t>42 СЛАЙД </a:t>
            </a:r>
            <a:endParaRPr lang="ru-RU" sz="1600" b="1" i="1" dirty="0">
              <a:solidFill>
                <a:schemeClr val="tx2">
                  <a:lumMod val="75000"/>
                </a:schemeClr>
              </a:solidFill>
              <a:effectLst>
                <a:outerShdw blurRad="38100" dist="38100" dir="2700000" algn="tl">
                  <a:srgbClr val="000000">
                    <a:alpha val="43137"/>
                  </a:srgbClr>
                </a:outerShdw>
              </a:effectLst>
            </a:endParaRPr>
          </a:p>
        </p:txBody>
      </p:sp>
      <p:sp>
        <p:nvSpPr>
          <p:cNvPr id="6" name="TextBox 5"/>
          <p:cNvSpPr txBox="1"/>
          <p:nvPr/>
        </p:nvSpPr>
        <p:spPr>
          <a:xfrm>
            <a:off x="10462846" y="911572"/>
            <a:ext cx="1237497" cy="276999"/>
          </a:xfrm>
          <a:prstGeom prst="rect">
            <a:avLst/>
          </a:prstGeom>
          <a:noFill/>
        </p:spPr>
        <p:txBody>
          <a:bodyPr wrap="square" rtlCol="0">
            <a:spAutoFit/>
          </a:bodyPr>
          <a:lstStyle/>
          <a:p>
            <a:r>
              <a:rPr lang="ru-RU" sz="1200" dirty="0">
                <a:solidFill>
                  <a:prstClr val="black"/>
                </a:solidFill>
              </a:rPr>
              <a:t>м</a:t>
            </a:r>
            <a:r>
              <a:rPr lang="ru-RU" sz="1200" dirty="0" smtClean="0">
                <a:solidFill>
                  <a:prstClr val="black"/>
                </a:solidFill>
              </a:rPr>
              <a:t>лн. рублей</a:t>
            </a:r>
            <a:endParaRPr lang="ru-RU" sz="1200" dirty="0">
              <a:solidFill>
                <a:prstClr val="black"/>
              </a:solidFill>
            </a:endParaRPr>
          </a:p>
        </p:txBody>
      </p:sp>
    </p:spTree>
    <p:extLst>
      <p:ext uri="{BB962C8B-B14F-4D97-AF65-F5344CB8AC3E}">
        <p14:creationId xmlns:p14="http://schemas.microsoft.com/office/powerpoint/2010/main" val="89600859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Объект 4"/>
          <p:cNvGraphicFramePr>
            <a:graphicFrameLocks noGrp="1"/>
          </p:cNvGraphicFramePr>
          <p:nvPr>
            <p:ph idx="1"/>
            <p:extLst>
              <p:ext uri="{D42A27DB-BD31-4B8C-83A1-F6EECF244321}">
                <p14:modId xmlns:p14="http://schemas.microsoft.com/office/powerpoint/2010/main" val="1606161643"/>
              </p:ext>
            </p:extLst>
          </p:nvPr>
        </p:nvGraphicFramePr>
        <p:xfrm>
          <a:off x="565638" y="423640"/>
          <a:ext cx="10972800" cy="5984975"/>
        </p:xfrm>
        <a:graphic>
          <a:graphicData uri="http://schemas.openxmlformats.org/drawingml/2006/table">
            <a:tbl>
              <a:tblPr firstRow="1" bandRow="1">
                <a:tableStyleId>{5C22544A-7EE6-4342-B048-85BDC9FD1C3A}</a:tableStyleId>
              </a:tblPr>
              <a:tblGrid>
                <a:gridCol w="383931">
                  <a:extLst>
                    <a:ext uri="{9D8B030D-6E8A-4147-A177-3AD203B41FA5}">
                      <a16:colId xmlns:a16="http://schemas.microsoft.com/office/drawing/2014/main" val="362266838"/>
                    </a:ext>
                  </a:extLst>
                </a:gridCol>
                <a:gridCol w="7675685">
                  <a:extLst>
                    <a:ext uri="{9D8B030D-6E8A-4147-A177-3AD203B41FA5}">
                      <a16:colId xmlns:a16="http://schemas.microsoft.com/office/drawing/2014/main" val="2997573379"/>
                    </a:ext>
                  </a:extLst>
                </a:gridCol>
                <a:gridCol w="975946">
                  <a:extLst>
                    <a:ext uri="{9D8B030D-6E8A-4147-A177-3AD203B41FA5}">
                      <a16:colId xmlns:a16="http://schemas.microsoft.com/office/drawing/2014/main" val="1668693803"/>
                    </a:ext>
                  </a:extLst>
                </a:gridCol>
                <a:gridCol w="975946">
                  <a:extLst>
                    <a:ext uri="{9D8B030D-6E8A-4147-A177-3AD203B41FA5}">
                      <a16:colId xmlns:a16="http://schemas.microsoft.com/office/drawing/2014/main" val="1110253511"/>
                    </a:ext>
                  </a:extLst>
                </a:gridCol>
                <a:gridCol w="961292">
                  <a:extLst>
                    <a:ext uri="{9D8B030D-6E8A-4147-A177-3AD203B41FA5}">
                      <a16:colId xmlns:a16="http://schemas.microsoft.com/office/drawing/2014/main" val="3602214359"/>
                    </a:ext>
                  </a:extLst>
                </a:gridCol>
              </a:tblGrid>
              <a:tr h="235783">
                <a:tc gridSpan="2">
                  <a:txBody>
                    <a:bodyPr/>
                    <a:lstStyle/>
                    <a:p>
                      <a:pPr algn="ctr" fontAlgn="ctr"/>
                      <a:r>
                        <a:rPr lang="ru-RU" sz="1000" b="1" i="0" u="none" strike="noStrike" dirty="0" smtClean="0">
                          <a:solidFill>
                            <a:schemeClr val="bg1"/>
                          </a:solidFill>
                          <a:effectLst/>
                          <a:latin typeface="Times New Roman" panose="02020603050405020304" pitchFamily="18" charset="0"/>
                        </a:rPr>
                        <a:t>Наименование</a:t>
                      </a:r>
                      <a:endParaRPr lang="ru-RU" sz="1000" b="1" i="0" u="none" strike="noStrike" dirty="0">
                        <a:solidFill>
                          <a:schemeClr val="bg1"/>
                        </a:solidFill>
                        <a:effectLst/>
                        <a:latin typeface="Times New Roman" panose="02020603050405020304" pitchFamily="18" charset="0"/>
                      </a:endParaRPr>
                    </a:p>
                  </a:txBody>
                  <a:tcPr marL="9525" marR="9525" marT="9525" marB="0" anchor="ctr"/>
                </a:tc>
                <a:tc hMerge="1">
                  <a:txBody>
                    <a:bodyPr/>
                    <a:lstStyle/>
                    <a:p>
                      <a:pPr algn="ctr" fontAlgn="ctr"/>
                      <a:endParaRPr lang="ru-RU" sz="1000" b="1" i="0" u="none" strike="noStrike" dirty="0">
                        <a:solidFill>
                          <a:schemeClr val="bg1"/>
                        </a:solidFill>
                        <a:effectLst/>
                        <a:latin typeface="Times New Roman" panose="02020603050405020304" pitchFamily="18" charset="0"/>
                      </a:endParaRPr>
                    </a:p>
                  </a:txBody>
                  <a:tcPr marL="9525" marR="9525" marT="9525" marB="0" anchor="ctr"/>
                </a:tc>
                <a:tc>
                  <a:txBody>
                    <a:bodyPr/>
                    <a:lstStyle/>
                    <a:p>
                      <a:pPr algn="ctr" fontAlgn="ctr"/>
                      <a:r>
                        <a:rPr lang="ru-RU" sz="1000" b="1" i="0" u="none" strike="noStrike" dirty="0" smtClean="0">
                          <a:solidFill>
                            <a:schemeClr val="bg1"/>
                          </a:solidFill>
                          <a:effectLst/>
                          <a:latin typeface="Times New Roman" panose="02020603050405020304" pitchFamily="18" charset="0"/>
                        </a:rPr>
                        <a:t>2017 </a:t>
                      </a:r>
                      <a:r>
                        <a:rPr lang="ru-RU" sz="1000" b="1" i="0" u="none" strike="noStrike" dirty="0">
                          <a:solidFill>
                            <a:schemeClr val="bg1"/>
                          </a:solidFill>
                          <a:effectLst/>
                          <a:latin typeface="Times New Roman" panose="02020603050405020304" pitchFamily="18" charset="0"/>
                        </a:rPr>
                        <a:t>год</a:t>
                      </a:r>
                    </a:p>
                  </a:txBody>
                  <a:tcPr marL="9525" marR="9525" marT="9525" marB="0" anchor="ctr"/>
                </a:tc>
                <a:tc>
                  <a:txBody>
                    <a:bodyPr/>
                    <a:lstStyle/>
                    <a:p>
                      <a:pPr algn="ctr" fontAlgn="ctr"/>
                      <a:r>
                        <a:rPr lang="ru-RU" sz="1000" b="1" i="0" u="none" strike="noStrike" dirty="0" smtClean="0">
                          <a:solidFill>
                            <a:schemeClr val="bg1"/>
                          </a:solidFill>
                          <a:effectLst/>
                          <a:latin typeface="Times New Roman" panose="02020603050405020304" pitchFamily="18" charset="0"/>
                        </a:rPr>
                        <a:t>2018 </a:t>
                      </a:r>
                      <a:r>
                        <a:rPr lang="ru-RU" sz="1000" b="1" i="0" u="none" strike="noStrike" dirty="0">
                          <a:solidFill>
                            <a:schemeClr val="bg1"/>
                          </a:solidFill>
                          <a:effectLst/>
                          <a:latin typeface="Times New Roman" panose="02020603050405020304" pitchFamily="18" charset="0"/>
                        </a:rPr>
                        <a:t>год</a:t>
                      </a:r>
                    </a:p>
                  </a:txBody>
                  <a:tcPr marL="9525" marR="9525" marT="9525" marB="0" anchor="ctr"/>
                </a:tc>
                <a:tc>
                  <a:txBody>
                    <a:bodyPr/>
                    <a:lstStyle/>
                    <a:p>
                      <a:pPr algn="ctr" fontAlgn="ctr"/>
                      <a:r>
                        <a:rPr lang="ru-RU" sz="1000" b="1" i="0" u="none" strike="noStrike" dirty="0" smtClean="0">
                          <a:solidFill>
                            <a:schemeClr val="bg1"/>
                          </a:solidFill>
                          <a:effectLst/>
                          <a:latin typeface="Times New Roman" panose="02020603050405020304" pitchFamily="18" charset="0"/>
                        </a:rPr>
                        <a:t>2019 </a:t>
                      </a:r>
                      <a:r>
                        <a:rPr lang="ru-RU" sz="1000" b="1" i="0" u="none" strike="noStrike" dirty="0">
                          <a:solidFill>
                            <a:schemeClr val="bg1"/>
                          </a:solidFill>
                          <a:effectLst/>
                          <a:latin typeface="Times New Roman" panose="02020603050405020304" pitchFamily="18" charset="0"/>
                        </a:rPr>
                        <a:t>год</a:t>
                      </a:r>
                    </a:p>
                  </a:txBody>
                  <a:tcPr marL="9525" marR="9525" marT="9525" marB="0" anchor="ctr"/>
                </a:tc>
                <a:extLst>
                  <a:ext uri="{0D108BD9-81ED-4DB2-BD59-A6C34878D82A}">
                    <a16:rowId xmlns:a16="http://schemas.microsoft.com/office/drawing/2014/main" val="4173102718"/>
                  </a:ext>
                </a:extLst>
              </a:tr>
              <a:tr h="195132">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ru-RU" sz="900" b="0" i="0" u="none" strike="noStrike" dirty="0" smtClean="0">
                          <a:solidFill>
                            <a:srgbClr val="000000"/>
                          </a:solidFill>
                          <a:effectLst/>
                          <a:latin typeface="Times New Roman" panose="02020603050405020304" pitchFamily="18" charset="0"/>
                        </a:rPr>
                        <a:t>1.5.</a:t>
                      </a:r>
                    </a:p>
                  </a:txBody>
                  <a:tcPr marL="9525" marR="9525" marT="9525" marB="0" anchor="ctr"/>
                </a:tc>
                <a:tc>
                  <a:txBody>
                    <a:bodyPr/>
                    <a:lstStyle/>
                    <a:p>
                      <a:pPr algn="l" fontAlgn="ctr"/>
                      <a:r>
                        <a:rPr lang="ru-RU" sz="1000" b="0" i="0" u="none" strike="noStrike" dirty="0">
                          <a:solidFill>
                            <a:srgbClr val="000000"/>
                          </a:solidFill>
                          <a:effectLst/>
                          <a:latin typeface="Times New Roman" panose="02020603050405020304" pitchFamily="18" charset="0"/>
                        </a:rPr>
                        <a:t>Подпрограмма "Развитие медицинской реабилитации и санаторно-курортного лечения, в том числе детям"</a:t>
                      </a:r>
                    </a:p>
                  </a:txBody>
                  <a:tcPr marL="9525" marR="9525" marT="9525" marB="0" anchor="ctr"/>
                </a:tc>
                <a:tc>
                  <a:txBody>
                    <a:bodyPr/>
                    <a:lstStyle/>
                    <a:p>
                      <a:pPr algn="ctr" fontAlgn="ctr"/>
                      <a:r>
                        <a:rPr lang="ru-RU" sz="1000" b="0" i="0" u="none" strike="noStrike" dirty="0">
                          <a:solidFill>
                            <a:srgbClr val="000000"/>
                          </a:solidFill>
                          <a:effectLst/>
                          <a:latin typeface="Times New Roman" panose="02020603050405020304" pitchFamily="18" charset="0"/>
                        </a:rPr>
                        <a:t>11,4</a:t>
                      </a:r>
                    </a:p>
                  </a:txBody>
                  <a:tcPr marL="9525" marR="9525" marT="9525" marB="0" anchor="ctr"/>
                </a:tc>
                <a:tc>
                  <a:txBody>
                    <a:bodyPr/>
                    <a:lstStyle/>
                    <a:p>
                      <a:pPr algn="ctr" fontAlgn="ctr"/>
                      <a:r>
                        <a:rPr lang="ru-RU" sz="1000" b="0" i="0" u="none" strike="noStrike" dirty="0">
                          <a:solidFill>
                            <a:srgbClr val="000000"/>
                          </a:solidFill>
                          <a:effectLst/>
                          <a:latin typeface="Times New Roman" panose="02020603050405020304" pitchFamily="18" charset="0"/>
                        </a:rPr>
                        <a:t>12,0</a:t>
                      </a:r>
                    </a:p>
                  </a:txBody>
                  <a:tcPr marL="9525" marR="9525" marT="9525" marB="0" anchor="ctr"/>
                </a:tc>
                <a:tc>
                  <a:txBody>
                    <a:bodyPr/>
                    <a:lstStyle/>
                    <a:p>
                      <a:pPr algn="ctr" fontAlgn="ctr"/>
                      <a:r>
                        <a:rPr lang="ru-RU" sz="1000" b="0" i="0" u="none" strike="noStrike" dirty="0">
                          <a:solidFill>
                            <a:srgbClr val="000000"/>
                          </a:solidFill>
                          <a:effectLst/>
                          <a:latin typeface="Times New Roman" panose="02020603050405020304" pitchFamily="18" charset="0"/>
                        </a:rPr>
                        <a:t>12,4</a:t>
                      </a:r>
                    </a:p>
                  </a:txBody>
                  <a:tcPr marL="9525" marR="9525" marT="9525" marB="0" anchor="ctr"/>
                </a:tc>
                <a:extLst>
                  <a:ext uri="{0D108BD9-81ED-4DB2-BD59-A6C34878D82A}">
                    <a16:rowId xmlns:a16="http://schemas.microsoft.com/office/drawing/2014/main" val="1226554891"/>
                  </a:ext>
                </a:extLst>
              </a:tr>
              <a:tr h="195132">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ru-RU" sz="900" b="1" i="0" u="none" strike="noStrike" dirty="0" smtClean="0">
                        <a:solidFill>
                          <a:srgbClr val="000000"/>
                        </a:solidFill>
                        <a:effectLst/>
                        <a:latin typeface="Times New Roman" panose="02020603050405020304" pitchFamily="18" charset="0"/>
                      </a:endParaRPr>
                    </a:p>
                  </a:txBody>
                  <a:tcPr marL="9525" marR="9525" marT="9525" marB="0" anchor="ct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"Развитие медицинской реабилитации и санаторно-курортного лечения, в том числе детям"</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11,4</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12,0</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12,4</a:t>
                      </a:r>
                    </a:p>
                  </a:txBody>
                  <a:tcPr marL="9525" marR="9525" marT="9525" marB="0" anchor="ctr"/>
                </a:tc>
                <a:extLst>
                  <a:ext uri="{0D108BD9-81ED-4DB2-BD59-A6C34878D82A}">
                    <a16:rowId xmlns:a16="http://schemas.microsoft.com/office/drawing/2014/main" val="403244114"/>
                  </a:ext>
                </a:extLst>
              </a:tr>
              <a:tr h="198820">
                <a:tc>
                  <a:txBody>
                    <a:bodyPr/>
                    <a:lstStyle/>
                    <a:p>
                      <a:pPr algn="ctr" fontAlgn="ctr"/>
                      <a:r>
                        <a:rPr lang="ru-RU" sz="900" b="0" i="0" u="none" strike="noStrike" dirty="0" smtClean="0">
                          <a:solidFill>
                            <a:srgbClr val="000000"/>
                          </a:solidFill>
                          <a:effectLst/>
                          <a:latin typeface="Times New Roman" panose="02020603050405020304" pitchFamily="18" charset="0"/>
                        </a:rPr>
                        <a:t>1.6.</a:t>
                      </a:r>
                      <a:endParaRPr lang="ru-RU" sz="9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l" fontAlgn="ctr"/>
                      <a:r>
                        <a:rPr lang="ru-RU" sz="1000" b="0" i="0" u="none" strike="noStrike" dirty="0">
                          <a:solidFill>
                            <a:srgbClr val="000000"/>
                          </a:solidFill>
                          <a:effectLst/>
                          <a:latin typeface="Times New Roman" panose="02020603050405020304" pitchFamily="18" charset="0"/>
                        </a:rPr>
                        <a:t>Подпрограмма "Оказание паллиативной помощи, в том числе детям"</a:t>
                      </a:r>
                    </a:p>
                  </a:txBody>
                  <a:tcPr marL="9525" marR="9525" marT="9525" marB="0" anchor="ctr"/>
                </a:tc>
                <a:tc>
                  <a:txBody>
                    <a:bodyPr/>
                    <a:lstStyle/>
                    <a:p>
                      <a:pPr algn="ctr" fontAlgn="ctr"/>
                      <a:r>
                        <a:rPr lang="ru-RU" sz="1000" b="0" i="0" u="none" strike="noStrike" dirty="0">
                          <a:solidFill>
                            <a:srgbClr val="000000"/>
                          </a:solidFill>
                          <a:effectLst/>
                          <a:latin typeface="Times New Roman" panose="02020603050405020304" pitchFamily="18" charset="0"/>
                        </a:rPr>
                        <a:t>110,3</a:t>
                      </a:r>
                    </a:p>
                  </a:txBody>
                  <a:tcPr marL="9525" marR="9525" marT="9525" marB="0" anchor="ctr"/>
                </a:tc>
                <a:tc>
                  <a:txBody>
                    <a:bodyPr/>
                    <a:lstStyle/>
                    <a:p>
                      <a:pPr algn="ctr" fontAlgn="ctr"/>
                      <a:r>
                        <a:rPr lang="ru-RU" sz="1000" b="0" i="0" u="none" strike="noStrike" dirty="0">
                          <a:solidFill>
                            <a:srgbClr val="000000"/>
                          </a:solidFill>
                          <a:effectLst/>
                          <a:latin typeface="Times New Roman" panose="02020603050405020304" pitchFamily="18" charset="0"/>
                        </a:rPr>
                        <a:t>110,9</a:t>
                      </a:r>
                    </a:p>
                  </a:txBody>
                  <a:tcPr marL="9525" marR="9525" marT="9525" marB="0" anchor="ctr"/>
                </a:tc>
                <a:tc>
                  <a:txBody>
                    <a:bodyPr/>
                    <a:lstStyle/>
                    <a:p>
                      <a:pPr algn="ctr" fontAlgn="ctr"/>
                      <a:r>
                        <a:rPr lang="ru-RU" sz="1000" b="0" i="0" u="none" strike="noStrike" dirty="0">
                          <a:solidFill>
                            <a:srgbClr val="000000"/>
                          </a:solidFill>
                          <a:effectLst/>
                          <a:latin typeface="Times New Roman" panose="02020603050405020304" pitchFamily="18" charset="0"/>
                        </a:rPr>
                        <a:t>111,4</a:t>
                      </a:r>
                    </a:p>
                  </a:txBody>
                  <a:tcPr marL="9525" marR="9525" marT="9525" marB="0" anchor="ctr"/>
                </a:tc>
                <a:extLst>
                  <a:ext uri="{0D108BD9-81ED-4DB2-BD59-A6C34878D82A}">
                    <a16:rowId xmlns:a16="http://schemas.microsoft.com/office/drawing/2014/main" val="382191137"/>
                  </a:ext>
                </a:extLst>
              </a:tr>
              <a:tr h="219808">
                <a:tc>
                  <a:txBody>
                    <a:bodyPr/>
                    <a:lstStyle/>
                    <a:p>
                      <a:pPr algn="ctr"/>
                      <a:endParaRPr lang="ru-RU" sz="900" b="1"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"Оказание паллиативной помощи, в том числе детям"</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110,3</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110,9</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111,4</a:t>
                      </a:r>
                    </a:p>
                  </a:txBody>
                  <a:tcPr marL="9525" marR="9525" marT="9525" marB="0" anchor="ctr"/>
                </a:tc>
                <a:extLst>
                  <a:ext uri="{0D108BD9-81ED-4DB2-BD59-A6C34878D82A}">
                    <a16:rowId xmlns:a16="http://schemas.microsoft.com/office/drawing/2014/main" val="2736943306"/>
                  </a:ext>
                </a:extLst>
              </a:tr>
              <a:tr h="219808">
                <a:tc>
                  <a:txBody>
                    <a:bodyPr/>
                    <a:lstStyle/>
                    <a:p>
                      <a:pPr algn="ctr"/>
                      <a:r>
                        <a:rPr lang="ru-RU" sz="900" b="0" dirty="0" smtClean="0"/>
                        <a:t>1.7.</a:t>
                      </a:r>
                      <a:endParaRPr lang="ru-RU" sz="900" b="0" dirty="0"/>
                    </a:p>
                  </a:txBody>
                  <a:tcPr/>
                </a:tc>
                <a:tc>
                  <a:txBody>
                    <a:bodyPr/>
                    <a:lstStyle/>
                    <a:p>
                      <a:pPr algn="l" fontAlgn="ctr"/>
                      <a:r>
                        <a:rPr lang="ru-RU" sz="1000" b="0" i="0" u="none" strike="noStrike" dirty="0">
                          <a:solidFill>
                            <a:srgbClr val="000000"/>
                          </a:solidFill>
                          <a:effectLst/>
                          <a:latin typeface="Times New Roman" panose="02020603050405020304" pitchFamily="18" charset="0"/>
                        </a:rPr>
                        <a:t>Подпрограмма "Кадровое обеспечение системы здравоохранения"</a:t>
                      </a:r>
                    </a:p>
                  </a:txBody>
                  <a:tcPr marL="9525" marR="9525" marT="9525" marB="0" anchor="ctr"/>
                </a:tc>
                <a:tc>
                  <a:txBody>
                    <a:bodyPr/>
                    <a:lstStyle/>
                    <a:p>
                      <a:pPr algn="ctr" fontAlgn="ctr"/>
                      <a:r>
                        <a:rPr lang="ru-RU" sz="1000" b="0" i="0" u="none" strike="noStrike" dirty="0">
                          <a:solidFill>
                            <a:srgbClr val="000000"/>
                          </a:solidFill>
                          <a:effectLst/>
                          <a:latin typeface="Times New Roman" panose="02020603050405020304" pitchFamily="18" charset="0"/>
                        </a:rPr>
                        <a:t>339,9</a:t>
                      </a:r>
                    </a:p>
                  </a:txBody>
                  <a:tcPr marL="9525" marR="9525" marT="9525" marB="0" anchor="ctr"/>
                </a:tc>
                <a:tc>
                  <a:txBody>
                    <a:bodyPr/>
                    <a:lstStyle/>
                    <a:p>
                      <a:pPr algn="ctr" fontAlgn="ctr"/>
                      <a:r>
                        <a:rPr lang="ru-RU" sz="1000" b="0" i="0" u="none" strike="noStrike" dirty="0">
                          <a:solidFill>
                            <a:srgbClr val="000000"/>
                          </a:solidFill>
                          <a:effectLst/>
                          <a:latin typeface="Times New Roman" panose="02020603050405020304" pitchFamily="18" charset="0"/>
                        </a:rPr>
                        <a:t>359,3</a:t>
                      </a:r>
                    </a:p>
                  </a:txBody>
                  <a:tcPr marL="9525" marR="9525" marT="9525" marB="0" anchor="ctr"/>
                </a:tc>
                <a:tc>
                  <a:txBody>
                    <a:bodyPr/>
                    <a:lstStyle/>
                    <a:p>
                      <a:pPr algn="ctr" fontAlgn="ctr"/>
                      <a:r>
                        <a:rPr lang="ru-RU" sz="1000" b="0" i="0" u="none" strike="noStrike" dirty="0">
                          <a:solidFill>
                            <a:srgbClr val="000000"/>
                          </a:solidFill>
                          <a:effectLst/>
                          <a:latin typeface="Times New Roman" panose="02020603050405020304" pitchFamily="18" charset="0"/>
                        </a:rPr>
                        <a:t>291,6</a:t>
                      </a:r>
                    </a:p>
                  </a:txBody>
                  <a:tcPr marL="9525" marR="9525" marT="9525" marB="0" anchor="ctr"/>
                </a:tc>
                <a:extLst>
                  <a:ext uri="{0D108BD9-81ED-4DB2-BD59-A6C34878D82A}">
                    <a16:rowId xmlns:a16="http://schemas.microsoft.com/office/drawing/2014/main" val="1630671584"/>
                  </a:ext>
                </a:extLst>
              </a:tr>
              <a:tr h="301284">
                <a:tc>
                  <a:txBody>
                    <a:bodyPr/>
                    <a:lstStyle/>
                    <a:p>
                      <a:pPr algn="ctr"/>
                      <a:endParaRPr lang="ru-RU" sz="900" b="1"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"Профессиональная подготовка, повышение квалификации и профессиональная переподготовка врачей, средних медицинских и фармацевтических работников"</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149,6</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150,1</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150,4</a:t>
                      </a:r>
                    </a:p>
                  </a:txBody>
                  <a:tcPr marL="9525" marR="9525" marT="9525" marB="0" anchor="ctr"/>
                </a:tc>
                <a:extLst>
                  <a:ext uri="{0D108BD9-81ED-4DB2-BD59-A6C34878D82A}">
                    <a16:rowId xmlns:a16="http://schemas.microsoft.com/office/drawing/2014/main" val="1628803903"/>
                  </a:ext>
                </a:extLst>
              </a:tr>
              <a:tr h="211015">
                <a:tc>
                  <a:txBody>
                    <a:bodyPr/>
                    <a:lstStyle/>
                    <a:p>
                      <a:pPr algn="ctr"/>
                      <a:endParaRPr lang="ru-RU" sz="900" b="1"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"Меры социальной поддержки медицинских работников"</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190,4</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209,2</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141,2</a:t>
                      </a:r>
                    </a:p>
                  </a:txBody>
                  <a:tcPr marL="9525" marR="9525" marT="9525" marB="0" anchor="ctr"/>
                </a:tc>
                <a:extLst>
                  <a:ext uri="{0D108BD9-81ED-4DB2-BD59-A6C34878D82A}">
                    <a16:rowId xmlns:a16="http://schemas.microsoft.com/office/drawing/2014/main" val="1589852792"/>
                  </a:ext>
                </a:extLst>
              </a:tr>
              <a:tr h="219807">
                <a:tc>
                  <a:txBody>
                    <a:bodyPr/>
                    <a:lstStyle/>
                    <a:p>
                      <a:pPr algn="ctr"/>
                      <a:r>
                        <a:rPr lang="ru-RU" sz="900" b="0" dirty="0" smtClean="0"/>
                        <a:t>1.8.</a:t>
                      </a:r>
                      <a:endParaRPr lang="ru-RU" sz="900" b="0" dirty="0"/>
                    </a:p>
                  </a:txBody>
                  <a:tcPr/>
                </a:tc>
                <a:tc>
                  <a:txBody>
                    <a:bodyPr/>
                    <a:lstStyle/>
                    <a:p>
                      <a:pPr algn="l" fontAlgn="ctr"/>
                      <a:r>
                        <a:rPr lang="ru-RU" sz="1000" b="0" i="0" u="none" strike="noStrike" dirty="0">
                          <a:solidFill>
                            <a:srgbClr val="000000"/>
                          </a:solidFill>
                          <a:effectLst/>
                          <a:latin typeface="Times New Roman" panose="02020603050405020304" pitchFamily="18" charset="0"/>
                        </a:rPr>
                        <a:t>Подпрограмма "Совершенствование системы лекарственного обеспечения, в том числе в амбулаторных условиях"</a:t>
                      </a:r>
                    </a:p>
                  </a:txBody>
                  <a:tcPr marL="9525" marR="9525" marT="9525" marB="0" anchor="ctr"/>
                </a:tc>
                <a:tc>
                  <a:txBody>
                    <a:bodyPr/>
                    <a:lstStyle/>
                    <a:p>
                      <a:pPr algn="ctr" fontAlgn="ctr"/>
                      <a:r>
                        <a:rPr lang="ru-RU" sz="1000" b="0" i="0" u="none" strike="noStrike" dirty="0">
                          <a:solidFill>
                            <a:srgbClr val="000000"/>
                          </a:solidFill>
                          <a:effectLst/>
                          <a:latin typeface="Times New Roman" panose="02020603050405020304" pitchFamily="18" charset="0"/>
                        </a:rPr>
                        <a:t>757,2</a:t>
                      </a:r>
                    </a:p>
                  </a:txBody>
                  <a:tcPr marL="9525" marR="9525" marT="9525" marB="0" anchor="ctr"/>
                </a:tc>
                <a:tc>
                  <a:txBody>
                    <a:bodyPr/>
                    <a:lstStyle/>
                    <a:p>
                      <a:pPr algn="ctr" fontAlgn="ctr"/>
                      <a:r>
                        <a:rPr lang="ru-RU" sz="1000" b="0" i="0" u="none" strike="noStrike" dirty="0">
                          <a:solidFill>
                            <a:srgbClr val="000000"/>
                          </a:solidFill>
                          <a:effectLst/>
                          <a:latin typeface="Times New Roman" panose="02020603050405020304" pitchFamily="18" charset="0"/>
                        </a:rPr>
                        <a:t>756,8</a:t>
                      </a:r>
                    </a:p>
                  </a:txBody>
                  <a:tcPr marL="9525" marR="9525" marT="9525" marB="0" anchor="ctr"/>
                </a:tc>
                <a:tc>
                  <a:txBody>
                    <a:bodyPr/>
                    <a:lstStyle/>
                    <a:p>
                      <a:pPr algn="ctr" fontAlgn="ctr"/>
                      <a:r>
                        <a:rPr lang="ru-RU" sz="1000" b="0" i="0" u="none" strike="noStrike" dirty="0">
                          <a:solidFill>
                            <a:srgbClr val="000000"/>
                          </a:solidFill>
                          <a:effectLst/>
                          <a:latin typeface="Times New Roman" panose="02020603050405020304" pitchFamily="18" charset="0"/>
                        </a:rPr>
                        <a:t>756,7</a:t>
                      </a:r>
                    </a:p>
                  </a:txBody>
                  <a:tcPr marL="9525" marR="9525" marT="9525" marB="0" anchor="ctr"/>
                </a:tc>
                <a:extLst>
                  <a:ext uri="{0D108BD9-81ED-4DB2-BD59-A6C34878D82A}">
                    <a16:rowId xmlns:a16="http://schemas.microsoft.com/office/drawing/2014/main" val="2897535475"/>
                  </a:ext>
                </a:extLst>
              </a:tr>
              <a:tr h="178190">
                <a:tc>
                  <a:txBody>
                    <a:bodyPr/>
                    <a:lstStyle/>
                    <a:p>
                      <a:pPr algn="ctr"/>
                      <a:endParaRPr lang="ru-RU" sz="900" b="1"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"Совершенствование системы лекарственного обеспечения, в том числе в амбулаторных условиях"</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757,2</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756,8</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756,7</a:t>
                      </a:r>
                    </a:p>
                  </a:txBody>
                  <a:tcPr marL="9525" marR="9525" marT="9525" marB="0" anchor="ctr"/>
                </a:tc>
                <a:extLst>
                  <a:ext uri="{0D108BD9-81ED-4DB2-BD59-A6C34878D82A}">
                    <a16:rowId xmlns:a16="http://schemas.microsoft.com/office/drawing/2014/main" val="7666637"/>
                  </a:ext>
                </a:extLst>
              </a:tr>
              <a:tr h="178190">
                <a:tc>
                  <a:txBody>
                    <a:bodyPr/>
                    <a:lstStyle/>
                    <a:p>
                      <a:pPr algn="ctr"/>
                      <a:r>
                        <a:rPr lang="ru-RU" sz="900" b="0" dirty="0" smtClean="0"/>
                        <a:t>1.9.</a:t>
                      </a:r>
                      <a:endParaRPr lang="ru-RU" sz="900" b="0" dirty="0"/>
                    </a:p>
                  </a:txBody>
                  <a:tcPr/>
                </a:tc>
                <a:tc>
                  <a:txBody>
                    <a:bodyPr/>
                    <a:lstStyle/>
                    <a:p>
                      <a:pPr algn="l" fontAlgn="ctr"/>
                      <a:r>
                        <a:rPr lang="ru-RU" sz="1000" b="0" i="0" u="none" strike="noStrike" dirty="0">
                          <a:solidFill>
                            <a:srgbClr val="000000"/>
                          </a:solidFill>
                          <a:effectLst/>
                          <a:latin typeface="Times New Roman" panose="02020603050405020304" pitchFamily="18" charset="0"/>
                        </a:rPr>
                        <a:t>Подпрограмма "Инвестиционные мероприятия в здравоохранении Камчатского края"</a:t>
                      </a:r>
                    </a:p>
                  </a:txBody>
                  <a:tcPr marL="9525" marR="9525" marT="9525" marB="0" anchor="ctr"/>
                </a:tc>
                <a:tc>
                  <a:txBody>
                    <a:bodyPr/>
                    <a:lstStyle/>
                    <a:p>
                      <a:pPr algn="ctr" fontAlgn="ctr"/>
                      <a:r>
                        <a:rPr lang="ru-RU" sz="1000" b="0" i="0" u="none" strike="noStrike" dirty="0">
                          <a:solidFill>
                            <a:srgbClr val="000000"/>
                          </a:solidFill>
                          <a:effectLst/>
                          <a:latin typeface="Times New Roman" panose="02020603050405020304" pitchFamily="18" charset="0"/>
                        </a:rPr>
                        <a:t>239,8</a:t>
                      </a:r>
                    </a:p>
                  </a:txBody>
                  <a:tcPr marL="9525" marR="9525" marT="9525" marB="0" anchor="ctr"/>
                </a:tc>
                <a:tc>
                  <a:txBody>
                    <a:bodyPr/>
                    <a:lstStyle/>
                    <a:p>
                      <a:pPr algn="ctr" fontAlgn="ctr"/>
                      <a:r>
                        <a:rPr lang="ru-RU" sz="1000" b="0" i="0" u="none" strike="noStrike" dirty="0">
                          <a:solidFill>
                            <a:srgbClr val="000000"/>
                          </a:solidFill>
                          <a:effectLst/>
                          <a:latin typeface="Times New Roman" panose="02020603050405020304" pitchFamily="18" charset="0"/>
                        </a:rPr>
                        <a:t>74,6</a:t>
                      </a:r>
                    </a:p>
                  </a:txBody>
                  <a:tcPr marL="9525" marR="9525" marT="9525" marB="0" anchor="ctr"/>
                </a:tc>
                <a:tc>
                  <a:txBody>
                    <a:bodyPr/>
                    <a:lstStyle/>
                    <a:p>
                      <a:pPr algn="ctr" fontAlgn="ctr"/>
                      <a:r>
                        <a:rPr lang="ru-RU" sz="1000" b="0" i="0" u="none" strike="noStrike" dirty="0">
                          <a:solidFill>
                            <a:srgbClr val="000000"/>
                          </a:solidFill>
                          <a:effectLst/>
                          <a:latin typeface="Times New Roman" panose="02020603050405020304" pitchFamily="18" charset="0"/>
                        </a:rPr>
                        <a:t>35,3</a:t>
                      </a:r>
                    </a:p>
                  </a:txBody>
                  <a:tcPr marL="9525" marR="9525" marT="9525" marB="0" anchor="ctr"/>
                </a:tc>
                <a:extLst>
                  <a:ext uri="{0D108BD9-81ED-4DB2-BD59-A6C34878D82A}">
                    <a16:rowId xmlns:a16="http://schemas.microsoft.com/office/drawing/2014/main" val="4080420532"/>
                  </a:ext>
                </a:extLst>
              </a:tr>
              <a:tr h="186983">
                <a:tc>
                  <a:txBody>
                    <a:bodyPr/>
                    <a:lstStyle/>
                    <a:p>
                      <a:pPr algn="ctr"/>
                      <a:endParaRPr lang="ru-RU" sz="900" b="1"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"Строительство и реконструкция объектов здравоохранения Камчатского края"</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239,8</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74,6</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35,3</a:t>
                      </a:r>
                    </a:p>
                  </a:txBody>
                  <a:tcPr marL="9525" marR="9525" marT="9525" marB="0" anchor="ctr"/>
                </a:tc>
                <a:extLst>
                  <a:ext uri="{0D108BD9-81ED-4DB2-BD59-A6C34878D82A}">
                    <a16:rowId xmlns:a16="http://schemas.microsoft.com/office/drawing/2014/main" val="3330564503"/>
                  </a:ext>
                </a:extLst>
              </a:tr>
              <a:tr h="204567">
                <a:tc>
                  <a:txBody>
                    <a:bodyPr/>
                    <a:lstStyle/>
                    <a:p>
                      <a:pPr algn="ctr"/>
                      <a:r>
                        <a:rPr lang="ru-RU" sz="900" b="1" dirty="0" smtClean="0"/>
                        <a:t>2.</a:t>
                      </a:r>
                      <a:endParaRPr lang="ru-RU" sz="900" b="1" dirty="0"/>
                    </a:p>
                  </a:txBody>
                  <a:tcPr/>
                </a:tc>
                <a:tc>
                  <a:txBody>
                    <a:bodyPr/>
                    <a:lstStyle/>
                    <a:p>
                      <a:pPr algn="l" fontAlgn="ctr"/>
                      <a:r>
                        <a:rPr lang="ru-RU" sz="1000" b="1" i="0" u="none" strike="noStrike" dirty="0">
                          <a:solidFill>
                            <a:srgbClr val="000000"/>
                          </a:solidFill>
                          <a:effectLst/>
                          <a:latin typeface="Times New Roman" panose="02020603050405020304" pitchFamily="18" charset="0"/>
                        </a:rPr>
                        <a:t>Государственная программа Камчатского края  "Развитие образования в Камчатском крае"</a:t>
                      </a:r>
                    </a:p>
                  </a:txBody>
                  <a:tcPr marL="9525" marR="9525" marT="9525" marB="0" anchor="ctr"/>
                </a:tc>
                <a:tc>
                  <a:txBody>
                    <a:bodyPr/>
                    <a:lstStyle/>
                    <a:p>
                      <a:pPr algn="ctr" fontAlgn="ctr"/>
                      <a:r>
                        <a:rPr lang="ru-RU" sz="1000" b="1" i="0" u="none" strike="noStrike" dirty="0">
                          <a:solidFill>
                            <a:srgbClr val="000000"/>
                          </a:solidFill>
                          <a:effectLst/>
                          <a:latin typeface="Times New Roman" panose="02020603050405020304" pitchFamily="18" charset="0"/>
                        </a:rPr>
                        <a:t>11 524,7</a:t>
                      </a:r>
                    </a:p>
                  </a:txBody>
                  <a:tcPr marL="9525" marR="9525" marT="9525" marB="0" anchor="ctr"/>
                </a:tc>
                <a:tc>
                  <a:txBody>
                    <a:bodyPr/>
                    <a:lstStyle/>
                    <a:p>
                      <a:pPr algn="ctr" fontAlgn="ctr"/>
                      <a:r>
                        <a:rPr lang="ru-RU" sz="1000" b="1" i="0" u="none" strike="noStrike" dirty="0">
                          <a:solidFill>
                            <a:srgbClr val="000000"/>
                          </a:solidFill>
                          <a:effectLst/>
                          <a:latin typeface="Times New Roman" panose="02020603050405020304" pitchFamily="18" charset="0"/>
                        </a:rPr>
                        <a:t>11 516,9</a:t>
                      </a:r>
                    </a:p>
                  </a:txBody>
                  <a:tcPr marL="9525" marR="9525" marT="9525" marB="0" anchor="ctr"/>
                </a:tc>
                <a:tc>
                  <a:txBody>
                    <a:bodyPr/>
                    <a:lstStyle/>
                    <a:p>
                      <a:pPr algn="ctr" fontAlgn="ctr"/>
                      <a:r>
                        <a:rPr lang="ru-RU" sz="1000" b="1" i="0" u="none" strike="noStrike" dirty="0">
                          <a:solidFill>
                            <a:srgbClr val="000000"/>
                          </a:solidFill>
                          <a:effectLst/>
                          <a:latin typeface="Times New Roman" panose="02020603050405020304" pitchFamily="18" charset="0"/>
                        </a:rPr>
                        <a:t>11 228,1</a:t>
                      </a:r>
                    </a:p>
                  </a:txBody>
                  <a:tcPr marL="9525" marR="9525" marT="9525" marB="0" anchor="ctr"/>
                </a:tc>
                <a:extLst>
                  <a:ext uri="{0D108BD9-81ED-4DB2-BD59-A6C34878D82A}">
                    <a16:rowId xmlns:a16="http://schemas.microsoft.com/office/drawing/2014/main" val="2770597236"/>
                  </a:ext>
                </a:extLst>
              </a:tr>
              <a:tr h="230944">
                <a:tc>
                  <a:txBody>
                    <a:bodyPr/>
                    <a:lstStyle/>
                    <a:p>
                      <a:pPr algn="ctr"/>
                      <a:r>
                        <a:rPr lang="ru-RU" sz="900" b="0" dirty="0" smtClean="0"/>
                        <a:t>2.1.</a:t>
                      </a:r>
                      <a:endParaRPr lang="ru-RU" sz="900" b="0" dirty="0"/>
                    </a:p>
                  </a:txBody>
                  <a:tcPr/>
                </a:tc>
                <a:tc>
                  <a:txBody>
                    <a:bodyPr/>
                    <a:lstStyle/>
                    <a:p>
                      <a:pPr algn="l" fontAlgn="ctr"/>
                      <a:r>
                        <a:rPr lang="ru-RU" sz="1000" b="0" i="0" u="none" strike="noStrike" dirty="0">
                          <a:solidFill>
                            <a:srgbClr val="000000"/>
                          </a:solidFill>
                          <a:effectLst/>
                          <a:latin typeface="Times New Roman" panose="02020603050405020304" pitchFamily="18" charset="0"/>
                        </a:rPr>
                        <a:t>Подпрограмма "Развитие дошкольного, общего образования и дополнительного образования детей в Камчатском крае"</a:t>
                      </a:r>
                    </a:p>
                  </a:txBody>
                  <a:tcPr marL="9525" marR="9525" marT="9525" marB="0" anchor="ctr"/>
                </a:tc>
                <a:tc>
                  <a:txBody>
                    <a:bodyPr/>
                    <a:lstStyle/>
                    <a:p>
                      <a:pPr algn="ctr" fontAlgn="ctr"/>
                      <a:r>
                        <a:rPr lang="ru-RU" sz="1000" b="0" i="0" u="none" strike="noStrike" dirty="0">
                          <a:solidFill>
                            <a:srgbClr val="000000"/>
                          </a:solidFill>
                          <a:effectLst/>
                          <a:latin typeface="Times New Roman" panose="02020603050405020304" pitchFamily="18" charset="0"/>
                        </a:rPr>
                        <a:t>10 207,3</a:t>
                      </a:r>
                    </a:p>
                  </a:txBody>
                  <a:tcPr marL="9525" marR="9525" marT="9525" marB="0" anchor="ctr"/>
                </a:tc>
                <a:tc>
                  <a:txBody>
                    <a:bodyPr/>
                    <a:lstStyle/>
                    <a:p>
                      <a:pPr algn="ctr" fontAlgn="ctr"/>
                      <a:r>
                        <a:rPr lang="ru-RU" sz="1000" b="0" i="0" u="none" strike="noStrike" dirty="0">
                          <a:solidFill>
                            <a:srgbClr val="000000"/>
                          </a:solidFill>
                          <a:effectLst/>
                          <a:latin typeface="Times New Roman" panose="02020603050405020304" pitchFamily="18" charset="0"/>
                        </a:rPr>
                        <a:t>10 196,7</a:t>
                      </a:r>
                    </a:p>
                  </a:txBody>
                  <a:tcPr marL="9525" marR="9525" marT="9525" marB="0" anchor="ctr"/>
                </a:tc>
                <a:tc>
                  <a:txBody>
                    <a:bodyPr/>
                    <a:lstStyle/>
                    <a:p>
                      <a:pPr algn="ctr" fontAlgn="ctr"/>
                      <a:r>
                        <a:rPr lang="ru-RU" sz="1000" b="0" i="0" u="none" strike="noStrike" dirty="0">
                          <a:solidFill>
                            <a:srgbClr val="000000"/>
                          </a:solidFill>
                          <a:effectLst/>
                          <a:latin typeface="Times New Roman" panose="02020603050405020304" pitchFamily="18" charset="0"/>
                        </a:rPr>
                        <a:t>9 901,1</a:t>
                      </a:r>
                    </a:p>
                  </a:txBody>
                  <a:tcPr marL="9525" marR="9525" marT="9525" marB="0" anchor="ctr"/>
                </a:tc>
                <a:extLst>
                  <a:ext uri="{0D108BD9-81ED-4DB2-BD59-A6C34878D82A}">
                    <a16:rowId xmlns:a16="http://schemas.microsoft.com/office/drawing/2014/main" val="2613654590"/>
                  </a:ext>
                </a:extLst>
              </a:tr>
              <a:tr h="211016">
                <a:tc>
                  <a:txBody>
                    <a:bodyPr/>
                    <a:lstStyle/>
                    <a:p>
                      <a:pPr algn="ctr"/>
                      <a:endParaRPr lang="ru-RU" sz="900" b="1"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"Развитие дошкольного образования"</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2 315,1</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2 305,5</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2 305,7</a:t>
                      </a:r>
                    </a:p>
                  </a:txBody>
                  <a:tcPr marL="9525" marR="9525" marT="9525" marB="0" anchor="ctr"/>
                </a:tc>
                <a:extLst>
                  <a:ext uri="{0D108BD9-81ED-4DB2-BD59-A6C34878D82A}">
                    <a16:rowId xmlns:a16="http://schemas.microsoft.com/office/drawing/2014/main" val="1294302220"/>
                  </a:ext>
                </a:extLst>
              </a:tr>
              <a:tr h="193431">
                <a:tc>
                  <a:txBody>
                    <a:bodyPr/>
                    <a:lstStyle/>
                    <a:p>
                      <a:pPr algn="ctr"/>
                      <a:endParaRPr lang="ru-RU" sz="900" b="1"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"Развитие общего образования"</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5 871,0</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5 864,9</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5 868,5</a:t>
                      </a:r>
                    </a:p>
                  </a:txBody>
                  <a:tcPr marL="9525" marR="9525" marT="9525" marB="0" anchor="ctr"/>
                </a:tc>
                <a:extLst>
                  <a:ext uri="{0D108BD9-81ED-4DB2-BD59-A6C34878D82A}">
                    <a16:rowId xmlns:a16="http://schemas.microsoft.com/office/drawing/2014/main" val="2847286262"/>
                  </a:ext>
                </a:extLst>
              </a:tr>
              <a:tr h="193431">
                <a:tc>
                  <a:txBody>
                    <a:bodyPr/>
                    <a:lstStyle/>
                    <a:p>
                      <a:pPr algn="ctr"/>
                      <a:endParaRPr lang="ru-RU" sz="900" b="1"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"Развитие сферы дополнительного образования и социализации детей"</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1 094,4</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1 092,6</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1 096,0</a:t>
                      </a:r>
                    </a:p>
                  </a:txBody>
                  <a:tcPr marL="9525" marR="9525" marT="9525" marB="0" anchor="ctr"/>
                </a:tc>
                <a:extLst>
                  <a:ext uri="{0D108BD9-81ED-4DB2-BD59-A6C34878D82A}">
                    <a16:rowId xmlns:a16="http://schemas.microsoft.com/office/drawing/2014/main" val="3041175175"/>
                  </a:ext>
                </a:extLst>
              </a:tr>
              <a:tr h="219808">
                <a:tc>
                  <a:txBody>
                    <a:bodyPr/>
                    <a:lstStyle/>
                    <a:p>
                      <a:pPr algn="ctr"/>
                      <a:endParaRPr lang="ru-RU" sz="900" b="1"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"Выявление, поддержка и сопровождение одаренных детей и молодежи"</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6,9</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6,0</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6,0</a:t>
                      </a:r>
                    </a:p>
                  </a:txBody>
                  <a:tcPr marL="9525" marR="9525" marT="9525" marB="0" anchor="ctr"/>
                </a:tc>
                <a:extLst>
                  <a:ext uri="{0D108BD9-81ED-4DB2-BD59-A6C34878D82A}">
                    <a16:rowId xmlns:a16="http://schemas.microsoft.com/office/drawing/2014/main" val="753720518"/>
                  </a:ext>
                </a:extLst>
              </a:tr>
              <a:tr h="370840">
                <a:tc>
                  <a:txBody>
                    <a:bodyPr/>
                    <a:lstStyle/>
                    <a:p>
                      <a:pPr algn="ctr"/>
                      <a:endParaRPr lang="ru-RU" sz="900" b="1"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"Развитие кадрового потенциала системы дошкольного, общего и дополнительного образования детей, в том числе проведение конкурсов профессионального мастерства педагогических работников"</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72,6</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71,9</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71,9</a:t>
                      </a:r>
                    </a:p>
                  </a:txBody>
                  <a:tcPr marL="9525" marR="9525" marT="9525" marB="0" anchor="ctr"/>
                </a:tc>
                <a:extLst>
                  <a:ext uri="{0D108BD9-81ED-4DB2-BD59-A6C34878D82A}">
                    <a16:rowId xmlns:a16="http://schemas.microsoft.com/office/drawing/2014/main" val="4050347759"/>
                  </a:ext>
                </a:extLst>
              </a:tr>
              <a:tr h="183076">
                <a:tc>
                  <a:txBody>
                    <a:bodyPr/>
                    <a:lstStyle/>
                    <a:p>
                      <a:pPr algn="ctr"/>
                      <a:endParaRPr lang="ru-RU" sz="900" b="1"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"Сохранение и укрепление здоровья учащихся и воспитанников"</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281,9</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276,4</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276,5</a:t>
                      </a:r>
                    </a:p>
                  </a:txBody>
                  <a:tcPr marL="9525" marR="9525" marT="9525" marB="0" anchor="ctr"/>
                </a:tc>
                <a:extLst>
                  <a:ext uri="{0D108BD9-81ED-4DB2-BD59-A6C34878D82A}">
                    <a16:rowId xmlns:a16="http://schemas.microsoft.com/office/drawing/2014/main" val="1080416760"/>
                  </a:ext>
                </a:extLst>
              </a:tr>
              <a:tr h="165491">
                <a:tc>
                  <a:txBody>
                    <a:bodyPr/>
                    <a:lstStyle/>
                    <a:p>
                      <a:pPr algn="ctr"/>
                      <a:endParaRPr lang="ru-RU" sz="900" b="1"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"Развитие инфраструктуры дошкольного, общего образования и дополнительного образования детей"</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319,4</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324,9</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14,0</a:t>
                      </a:r>
                    </a:p>
                  </a:txBody>
                  <a:tcPr marL="9525" marR="9525" marT="9525" marB="0" anchor="ctr"/>
                </a:tc>
                <a:extLst>
                  <a:ext uri="{0D108BD9-81ED-4DB2-BD59-A6C34878D82A}">
                    <a16:rowId xmlns:a16="http://schemas.microsoft.com/office/drawing/2014/main" val="3020715768"/>
                  </a:ext>
                </a:extLst>
              </a:tr>
              <a:tr h="174283">
                <a:tc>
                  <a:txBody>
                    <a:bodyPr/>
                    <a:lstStyle/>
                    <a:p>
                      <a:pPr algn="ctr"/>
                      <a:endParaRPr lang="ru-RU" sz="900" b="1"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"Социальные гарантии работникам подведомственных организаций"</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54,3</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54,3</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54,3</a:t>
                      </a:r>
                    </a:p>
                  </a:txBody>
                  <a:tcPr marL="9525" marR="9525" marT="9525" marB="0" anchor="ctr"/>
                </a:tc>
                <a:extLst>
                  <a:ext uri="{0D108BD9-81ED-4DB2-BD59-A6C34878D82A}">
                    <a16:rowId xmlns:a16="http://schemas.microsoft.com/office/drawing/2014/main" val="1981999995"/>
                  </a:ext>
                </a:extLst>
              </a:tr>
              <a:tr h="183076">
                <a:tc>
                  <a:txBody>
                    <a:bodyPr/>
                    <a:lstStyle/>
                    <a:p>
                      <a:pPr algn="ctr"/>
                      <a:endParaRPr lang="ru-RU" sz="900" b="1"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"Обеспечение социальной поддержки обучающихся"</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191,6</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200,2</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208,2</a:t>
                      </a:r>
                    </a:p>
                  </a:txBody>
                  <a:tcPr marL="9525" marR="9525" marT="9525" marB="0" anchor="ctr"/>
                </a:tc>
                <a:extLst>
                  <a:ext uri="{0D108BD9-81ED-4DB2-BD59-A6C34878D82A}">
                    <a16:rowId xmlns:a16="http://schemas.microsoft.com/office/drawing/2014/main" val="4221629555"/>
                  </a:ext>
                </a:extLst>
              </a:tr>
              <a:tr h="200660">
                <a:tc>
                  <a:txBody>
                    <a:bodyPr/>
                    <a:lstStyle/>
                    <a:p>
                      <a:pPr algn="ctr"/>
                      <a:r>
                        <a:rPr lang="ru-RU" sz="900" b="0" dirty="0" smtClean="0"/>
                        <a:t>2.2.</a:t>
                      </a:r>
                      <a:endParaRPr lang="ru-RU" sz="900" b="0" dirty="0"/>
                    </a:p>
                  </a:txBody>
                  <a:tcPr/>
                </a:tc>
                <a:tc>
                  <a:txBody>
                    <a:bodyPr/>
                    <a:lstStyle/>
                    <a:p>
                      <a:pPr algn="l" fontAlgn="ctr"/>
                      <a:r>
                        <a:rPr lang="ru-RU" sz="1000" b="0" i="0" u="none" strike="noStrike" dirty="0">
                          <a:solidFill>
                            <a:srgbClr val="000000"/>
                          </a:solidFill>
                          <a:effectLst/>
                          <a:latin typeface="Times New Roman" panose="02020603050405020304" pitchFamily="18" charset="0"/>
                        </a:rPr>
                        <a:t>Подпрограмма "Развитие профессионального образования в Камчатском крае"</a:t>
                      </a:r>
                    </a:p>
                  </a:txBody>
                  <a:tcPr marL="9525" marR="9525" marT="9525" marB="0" anchor="ctr"/>
                </a:tc>
                <a:tc>
                  <a:txBody>
                    <a:bodyPr/>
                    <a:lstStyle/>
                    <a:p>
                      <a:pPr algn="ctr" fontAlgn="ctr"/>
                      <a:r>
                        <a:rPr lang="ru-RU" sz="1000" b="0" i="0" u="none" strike="noStrike" dirty="0">
                          <a:solidFill>
                            <a:srgbClr val="000000"/>
                          </a:solidFill>
                          <a:effectLst/>
                          <a:latin typeface="Times New Roman" panose="02020603050405020304" pitchFamily="18" charset="0"/>
                        </a:rPr>
                        <a:t>1 069,6</a:t>
                      </a:r>
                    </a:p>
                  </a:txBody>
                  <a:tcPr marL="9525" marR="9525" marT="9525" marB="0" anchor="ctr"/>
                </a:tc>
                <a:tc>
                  <a:txBody>
                    <a:bodyPr/>
                    <a:lstStyle/>
                    <a:p>
                      <a:pPr algn="ctr" fontAlgn="ctr"/>
                      <a:r>
                        <a:rPr lang="ru-RU" sz="1000" b="0" i="0" u="none" strike="noStrike" dirty="0">
                          <a:solidFill>
                            <a:srgbClr val="000000"/>
                          </a:solidFill>
                          <a:effectLst/>
                          <a:latin typeface="Times New Roman" panose="02020603050405020304" pitchFamily="18" charset="0"/>
                        </a:rPr>
                        <a:t>1 071,7</a:t>
                      </a:r>
                    </a:p>
                  </a:txBody>
                  <a:tcPr marL="9525" marR="9525" marT="9525" marB="0" anchor="ctr"/>
                </a:tc>
                <a:tc>
                  <a:txBody>
                    <a:bodyPr/>
                    <a:lstStyle/>
                    <a:p>
                      <a:pPr algn="ctr" fontAlgn="ctr"/>
                      <a:r>
                        <a:rPr lang="ru-RU" sz="1000" b="0" i="0" u="none" strike="noStrike" dirty="0">
                          <a:solidFill>
                            <a:srgbClr val="000000"/>
                          </a:solidFill>
                          <a:effectLst/>
                          <a:latin typeface="Times New Roman" panose="02020603050405020304" pitchFamily="18" charset="0"/>
                        </a:rPr>
                        <a:t>1 077,1</a:t>
                      </a:r>
                    </a:p>
                  </a:txBody>
                  <a:tcPr marL="9525" marR="9525" marT="9525" marB="0" anchor="ctr"/>
                </a:tc>
                <a:extLst>
                  <a:ext uri="{0D108BD9-81ED-4DB2-BD59-A6C34878D82A}">
                    <a16:rowId xmlns:a16="http://schemas.microsoft.com/office/drawing/2014/main" val="69768317"/>
                  </a:ext>
                </a:extLst>
              </a:tr>
              <a:tr h="370840">
                <a:tc>
                  <a:txBody>
                    <a:bodyPr/>
                    <a:lstStyle/>
                    <a:p>
                      <a:pPr algn="ctr"/>
                      <a:endParaRPr lang="ru-RU" sz="900" b="1"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"Реализация образовательных программ среднего профессионального образования и профессионального обучения на основе государственного задания с учетом выхода на эффективный контракт с педагогическими работниками"</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849,2</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856,7</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861,8</a:t>
                      </a:r>
                    </a:p>
                  </a:txBody>
                  <a:tcPr marL="9525" marR="9525" marT="9525" marB="0" anchor="ctr"/>
                </a:tc>
                <a:extLst>
                  <a:ext uri="{0D108BD9-81ED-4DB2-BD59-A6C34878D82A}">
                    <a16:rowId xmlns:a16="http://schemas.microsoft.com/office/drawing/2014/main" val="410944526"/>
                  </a:ext>
                </a:extLst>
              </a:tr>
            </a:tbl>
          </a:graphicData>
        </a:graphic>
      </p:graphicFrame>
      <p:sp>
        <p:nvSpPr>
          <p:cNvPr id="10" name="TextBox 9"/>
          <p:cNvSpPr txBox="1"/>
          <p:nvPr/>
        </p:nvSpPr>
        <p:spPr>
          <a:xfrm>
            <a:off x="10612315" y="90097"/>
            <a:ext cx="1342034" cy="338554"/>
          </a:xfrm>
          <a:prstGeom prst="rect">
            <a:avLst/>
          </a:prstGeom>
          <a:noFill/>
        </p:spPr>
        <p:txBody>
          <a:bodyPr wrap="none" rtlCol="0">
            <a:spAutoFit/>
          </a:bodyPr>
          <a:lstStyle/>
          <a:p>
            <a:r>
              <a:rPr lang="ru-RU" sz="1600" b="1" i="1" dirty="0">
                <a:solidFill>
                  <a:schemeClr val="tx2">
                    <a:lumMod val="75000"/>
                  </a:schemeClr>
                </a:solidFill>
                <a:effectLst>
                  <a:outerShdw blurRad="38100" dist="38100" dir="2700000" algn="tl">
                    <a:srgbClr val="000000">
                      <a:alpha val="43137"/>
                    </a:srgbClr>
                  </a:outerShdw>
                </a:effectLst>
              </a:rPr>
              <a:t>  </a:t>
            </a:r>
            <a:r>
              <a:rPr lang="ru-RU" sz="1600" b="1" i="1" dirty="0" smtClean="0">
                <a:solidFill>
                  <a:schemeClr val="tx2">
                    <a:lumMod val="75000"/>
                  </a:schemeClr>
                </a:solidFill>
                <a:effectLst>
                  <a:outerShdw blurRad="38100" dist="38100" dir="2700000" algn="tl">
                    <a:srgbClr val="000000">
                      <a:alpha val="43137"/>
                    </a:srgbClr>
                  </a:outerShdw>
                </a:effectLst>
              </a:rPr>
              <a:t>43 СЛАЙД </a:t>
            </a:r>
            <a:endParaRPr lang="ru-RU" sz="1600" b="1" i="1" dirty="0">
              <a:solidFill>
                <a:schemeClr val="tx2">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2675870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Объект 4"/>
          <p:cNvGraphicFramePr>
            <a:graphicFrameLocks noGrp="1"/>
          </p:cNvGraphicFramePr>
          <p:nvPr>
            <p:ph idx="1"/>
            <p:extLst>
              <p:ext uri="{D42A27DB-BD31-4B8C-83A1-F6EECF244321}">
                <p14:modId xmlns:p14="http://schemas.microsoft.com/office/powerpoint/2010/main" val="4063176909"/>
              </p:ext>
            </p:extLst>
          </p:nvPr>
        </p:nvGraphicFramePr>
        <p:xfrm>
          <a:off x="565638" y="423640"/>
          <a:ext cx="10972800" cy="5636074"/>
        </p:xfrm>
        <a:graphic>
          <a:graphicData uri="http://schemas.openxmlformats.org/drawingml/2006/table">
            <a:tbl>
              <a:tblPr firstRow="1" bandRow="1">
                <a:tableStyleId>{5C22544A-7EE6-4342-B048-85BDC9FD1C3A}</a:tableStyleId>
              </a:tblPr>
              <a:tblGrid>
                <a:gridCol w="383931">
                  <a:extLst>
                    <a:ext uri="{9D8B030D-6E8A-4147-A177-3AD203B41FA5}">
                      <a16:colId xmlns:a16="http://schemas.microsoft.com/office/drawing/2014/main" val="362266838"/>
                    </a:ext>
                  </a:extLst>
                </a:gridCol>
                <a:gridCol w="7675685">
                  <a:extLst>
                    <a:ext uri="{9D8B030D-6E8A-4147-A177-3AD203B41FA5}">
                      <a16:colId xmlns:a16="http://schemas.microsoft.com/office/drawing/2014/main" val="2997573379"/>
                    </a:ext>
                  </a:extLst>
                </a:gridCol>
                <a:gridCol w="975946">
                  <a:extLst>
                    <a:ext uri="{9D8B030D-6E8A-4147-A177-3AD203B41FA5}">
                      <a16:colId xmlns:a16="http://schemas.microsoft.com/office/drawing/2014/main" val="1668693803"/>
                    </a:ext>
                  </a:extLst>
                </a:gridCol>
                <a:gridCol w="975946">
                  <a:extLst>
                    <a:ext uri="{9D8B030D-6E8A-4147-A177-3AD203B41FA5}">
                      <a16:colId xmlns:a16="http://schemas.microsoft.com/office/drawing/2014/main" val="1110253511"/>
                    </a:ext>
                  </a:extLst>
                </a:gridCol>
                <a:gridCol w="961292">
                  <a:extLst>
                    <a:ext uri="{9D8B030D-6E8A-4147-A177-3AD203B41FA5}">
                      <a16:colId xmlns:a16="http://schemas.microsoft.com/office/drawing/2014/main" val="3602214359"/>
                    </a:ext>
                  </a:extLst>
                </a:gridCol>
              </a:tblGrid>
              <a:tr h="218198">
                <a:tc gridSpan="2">
                  <a:txBody>
                    <a:bodyPr/>
                    <a:lstStyle/>
                    <a:p>
                      <a:pPr algn="ctr" fontAlgn="ctr"/>
                      <a:r>
                        <a:rPr lang="ru-RU" sz="1000" b="1" i="0" u="none" strike="noStrike" dirty="0" smtClean="0">
                          <a:solidFill>
                            <a:schemeClr val="bg1"/>
                          </a:solidFill>
                          <a:effectLst/>
                          <a:latin typeface="Times New Roman" panose="02020603050405020304" pitchFamily="18" charset="0"/>
                        </a:rPr>
                        <a:t>Наименование</a:t>
                      </a:r>
                      <a:endParaRPr lang="ru-RU" sz="1000" b="1" i="0" u="none" strike="noStrike" dirty="0">
                        <a:solidFill>
                          <a:schemeClr val="bg1"/>
                        </a:solidFill>
                        <a:effectLst/>
                        <a:latin typeface="Times New Roman" panose="02020603050405020304" pitchFamily="18" charset="0"/>
                      </a:endParaRPr>
                    </a:p>
                  </a:txBody>
                  <a:tcPr marL="9525" marR="9525" marT="9525" marB="0" anchor="ctr"/>
                </a:tc>
                <a:tc hMerge="1">
                  <a:txBody>
                    <a:bodyPr/>
                    <a:lstStyle/>
                    <a:p>
                      <a:pPr algn="ctr" fontAlgn="ctr"/>
                      <a:endParaRPr lang="ru-RU" sz="1000" b="1" i="0" u="none" strike="noStrike" dirty="0">
                        <a:solidFill>
                          <a:schemeClr val="bg1"/>
                        </a:solidFill>
                        <a:effectLst/>
                        <a:latin typeface="Times New Roman" panose="02020603050405020304" pitchFamily="18" charset="0"/>
                      </a:endParaRPr>
                    </a:p>
                  </a:txBody>
                  <a:tcPr marL="9525" marR="9525" marT="9525" marB="0" anchor="ctr"/>
                </a:tc>
                <a:tc>
                  <a:txBody>
                    <a:bodyPr/>
                    <a:lstStyle/>
                    <a:p>
                      <a:pPr algn="ctr" fontAlgn="ctr"/>
                      <a:r>
                        <a:rPr lang="ru-RU" sz="1000" b="1" i="0" u="none" strike="noStrike" dirty="0" smtClean="0">
                          <a:solidFill>
                            <a:schemeClr val="bg1"/>
                          </a:solidFill>
                          <a:effectLst/>
                          <a:latin typeface="Times New Roman" panose="02020603050405020304" pitchFamily="18" charset="0"/>
                        </a:rPr>
                        <a:t>2017 </a:t>
                      </a:r>
                      <a:r>
                        <a:rPr lang="ru-RU" sz="1000" b="1" i="0" u="none" strike="noStrike" dirty="0">
                          <a:solidFill>
                            <a:schemeClr val="bg1"/>
                          </a:solidFill>
                          <a:effectLst/>
                          <a:latin typeface="Times New Roman" panose="02020603050405020304" pitchFamily="18" charset="0"/>
                        </a:rPr>
                        <a:t>год</a:t>
                      </a:r>
                    </a:p>
                  </a:txBody>
                  <a:tcPr marL="9525" marR="9525" marT="9525" marB="0" anchor="ctr"/>
                </a:tc>
                <a:tc>
                  <a:txBody>
                    <a:bodyPr/>
                    <a:lstStyle/>
                    <a:p>
                      <a:pPr algn="ctr" fontAlgn="ctr"/>
                      <a:r>
                        <a:rPr lang="ru-RU" sz="1000" b="1" i="0" u="none" strike="noStrike" dirty="0" smtClean="0">
                          <a:solidFill>
                            <a:schemeClr val="bg1"/>
                          </a:solidFill>
                          <a:effectLst/>
                          <a:latin typeface="Times New Roman" panose="02020603050405020304" pitchFamily="18" charset="0"/>
                        </a:rPr>
                        <a:t>2018 </a:t>
                      </a:r>
                      <a:r>
                        <a:rPr lang="ru-RU" sz="1000" b="1" i="0" u="none" strike="noStrike" dirty="0">
                          <a:solidFill>
                            <a:schemeClr val="bg1"/>
                          </a:solidFill>
                          <a:effectLst/>
                          <a:latin typeface="Times New Roman" panose="02020603050405020304" pitchFamily="18" charset="0"/>
                        </a:rPr>
                        <a:t>год</a:t>
                      </a:r>
                    </a:p>
                  </a:txBody>
                  <a:tcPr marL="9525" marR="9525" marT="9525" marB="0" anchor="ctr"/>
                </a:tc>
                <a:tc>
                  <a:txBody>
                    <a:bodyPr/>
                    <a:lstStyle/>
                    <a:p>
                      <a:pPr algn="ctr" fontAlgn="ctr"/>
                      <a:r>
                        <a:rPr lang="ru-RU" sz="1000" b="1" i="0" u="none" strike="noStrike" dirty="0" smtClean="0">
                          <a:solidFill>
                            <a:schemeClr val="bg1"/>
                          </a:solidFill>
                          <a:effectLst/>
                          <a:latin typeface="Times New Roman" panose="02020603050405020304" pitchFamily="18" charset="0"/>
                        </a:rPr>
                        <a:t>2019 </a:t>
                      </a:r>
                      <a:r>
                        <a:rPr lang="ru-RU" sz="1000" b="1" i="0" u="none" strike="noStrike" dirty="0">
                          <a:solidFill>
                            <a:schemeClr val="bg1"/>
                          </a:solidFill>
                          <a:effectLst/>
                          <a:latin typeface="Times New Roman" panose="02020603050405020304" pitchFamily="18" charset="0"/>
                        </a:rPr>
                        <a:t>год</a:t>
                      </a:r>
                    </a:p>
                  </a:txBody>
                  <a:tcPr marL="9525" marR="9525" marT="9525" marB="0" anchor="ctr"/>
                </a:tc>
                <a:extLst>
                  <a:ext uri="{0D108BD9-81ED-4DB2-BD59-A6C34878D82A}">
                    <a16:rowId xmlns:a16="http://schemas.microsoft.com/office/drawing/2014/main" val="4173102718"/>
                  </a:ext>
                </a:extLst>
              </a:tr>
              <a:tr h="195132">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ru-RU" sz="1000" b="0" i="0" u="none" strike="noStrike" dirty="0" smtClean="0">
                        <a:solidFill>
                          <a:srgbClr val="000000"/>
                        </a:solidFill>
                        <a:effectLst/>
                        <a:latin typeface="Times New Roman" panose="02020603050405020304" pitchFamily="18" charset="0"/>
                      </a:endParaRPr>
                    </a:p>
                  </a:txBody>
                  <a:tcPr marL="9525" marR="9525" marT="9525" marB="0" anchor="ct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"Формирование современной структуры сети профессиональных образовательных организаций, отражающей изменения в потребностях экономики и запросах населения. Повышение качества среднего профессионального образования"</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14,0</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12,8</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12,8</a:t>
                      </a:r>
                    </a:p>
                  </a:txBody>
                  <a:tcPr marL="9525" marR="9525" marT="9525" marB="0" anchor="ctr"/>
                </a:tc>
                <a:extLst>
                  <a:ext uri="{0D108BD9-81ED-4DB2-BD59-A6C34878D82A}">
                    <a16:rowId xmlns:a16="http://schemas.microsoft.com/office/drawing/2014/main" val="1226554891"/>
                  </a:ext>
                </a:extLst>
              </a:tr>
              <a:tr h="195132">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ru-RU" sz="900" b="1" i="0" u="none" strike="noStrike" dirty="0" smtClean="0">
                        <a:solidFill>
                          <a:srgbClr val="000000"/>
                        </a:solidFill>
                        <a:effectLst/>
                        <a:latin typeface="Times New Roman" panose="02020603050405020304" pitchFamily="18" charset="0"/>
                      </a:endParaRPr>
                    </a:p>
                  </a:txBody>
                  <a:tcPr marL="9525" marR="9525" marT="9525" marB="0" anchor="ct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"Опережающее развитие научной, культурной, спортивной составляющей профессионального образования"</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5,3</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4,6</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4,6</a:t>
                      </a:r>
                    </a:p>
                  </a:txBody>
                  <a:tcPr marL="9525" marR="9525" marT="9525" marB="0" anchor="ctr"/>
                </a:tc>
                <a:extLst>
                  <a:ext uri="{0D108BD9-81ED-4DB2-BD59-A6C34878D82A}">
                    <a16:rowId xmlns:a16="http://schemas.microsoft.com/office/drawing/2014/main" val="403244114"/>
                  </a:ext>
                </a:extLst>
              </a:tr>
              <a:tr h="198820">
                <a:tc>
                  <a:txBody>
                    <a:bodyPr/>
                    <a:lstStyle/>
                    <a:p>
                      <a:pPr algn="ctr" fontAlgn="ctr"/>
                      <a:endParaRPr lang="ru-RU" sz="9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"Развитие кадрового потенциала системы среднего профессионального образования"</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0,8</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0,7</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0,7</a:t>
                      </a:r>
                    </a:p>
                  </a:txBody>
                  <a:tcPr marL="9525" marR="9525" marT="9525" marB="0" anchor="ctr"/>
                </a:tc>
                <a:extLst>
                  <a:ext uri="{0D108BD9-81ED-4DB2-BD59-A6C34878D82A}">
                    <a16:rowId xmlns:a16="http://schemas.microsoft.com/office/drawing/2014/main" val="382191137"/>
                  </a:ext>
                </a:extLst>
              </a:tr>
              <a:tr h="219808">
                <a:tc>
                  <a:txBody>
                    <a:bodyPr/>
                    <a:lstStyle/>
                    <a:p>
                      <a:pPr algn="ctr"/>
                      <a:endParaRPr lang="ru-RU" sz="900" b="1"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"Развитие региональной системы дополнительного профессионального образования"</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99,3</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100,2</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100,8</a:t>
                      </a:r>
                    </a:p>
                  </a:txBody>
                  <a:tcPr marL="9525" marR="9525" marT="9525" marB="0" anchor="ctr"/>
                </a:tc>
                <a:extLst>
                  <a:ext uri="{0D108BD9-81ED-4DB2-BD59-A6C34878D82A}">
                    <a16:rowId xmlns:a16="http://schemas.microsoft.com/office/drawing/2014/main" val="2736943306"/>
                  </a:ext>
                </a:extLst>
              </a:tr>
              <a:tr h="201434">
                <a:tc>
                  <a:txBody>
                    <a:bodyPr/>
                    <a:lstStyle/>
                    <a:p>
                      <a:pPr algn="ctr"/>
                      <a:endParaRPr lang="ru-RU" sz="1000" b="0"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"Обеспечение социальной поддержки обучающихся по программам среднего профессионального образования"</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38,4</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38,4</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38,4</a:t>
                      </a:r>
                    </a:p>
                  </a:txBody>
                  <a:tcPr marL="9525" marR="9525" marT="9525" marB="0" anchor="ctr"/>
                </a:tc>
                <a:extLst>
                  <a:ext uri="{0D108BD9-81ED-4DB2-BD59-A6C34878D82A}">
                    <a16:rowId xmlns:a16="http://schemas.microsoft.com/office/drawing/2014/main" val="1630671584"/>
                  </a:ext>
                </a:extLst>
              </a:tr>
              <a:tr h="142232">
                <a:tc>
                  <a:txBody>
                    <a:bodyPr/>
                    <a:lstStyle/>
                    <a:p>
                      <a:pPr algn="ctr"/>
                      <a:endParaRPr lang="ru-RU" sz="900" b="1"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"Модернизация инфраструктуры системы профессионального образования"</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58,3</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54,8</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54,7</a:t>
                      </a:r>
                    </a:p>
                  </a:txBody>
                  <a:tcPr marL="9525" marR="9525" marT="9525" marB="0" anchor="ctr"/>
                </a:tc>
                <a:extLst>
                  <a:ext uri="{0D108BD9-81ED-4DB2-BD59-A6C34878D82A}">
                    <a16:rowId xmlns:a16="http://schemas.microsoft.com/office/drawing/2014/main" val="1628803903"/>
                  </a:ext>
                </a:extLst>
              </a:tr>
              <a:tr h="211015">
                <a:tc>
                  <a:txBody>
                    <a:bodyPr/>
                    <a:lstStyle/>
                    <a:p>
                      <a:pPr algn="ctr"/>
                      <a:endParaRPr lang="ru-RU" sz="900" b="1"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"Предоставление субсидий из краевого бюджета частным образовательным организациям, осуществляющим образовательную деятельность по образовательным программам среднего профессионального образования, в Камчатском крае"</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4,3</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3,5</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3,4</a:t>
                      </a:r>
                    </a:p>
                  </a:txBody>
                  <a:tcPr marL="9525" marR="9525" marT="9525" marB="0" anchor="ctr"/>
                </a:tc>
                <a:extLst>
                  <a:ext uri="{0D108BD9-81ED-4DB2-BD59-A6C34878D82A}">
                    <a16:rowId xmlns:a16="http://schemas.microsoft.com/office/drawing/2014/main" val="1589852792"/>
                  </a:ext>
                </a:extLst>
              </a:tr>
              <a:tr h="219807">
                <a:tc>
                  <a:txBody>
                    <a:bodyPr/>
                    <a:lstStyle/>
                    <a:p>
                      <a:pPr algn="ctr"/>
                      <a:r>
                        <a:rPr lang="ru-RU" sz="900" b="0" dirty="0" smtClean="0"/>
                        <a:t>2.3.</a:t>
                      </a:r>
                      <a:endParaRPr lang="ru-RU" sz="900" b="0" dirty="0"/>
                    </a:p>
                  </a:txBody>
                  <a:tcPr/>
                </a:tc>
                <a:tc>
                  <a:txBody>
                    <a:bodyPr/>
                    <a:lstStyle/>
                    <a:p>
                      <a:pPr algn="l" fontAlgn="ctr"/>
                      <a:r>
                        <a:rPr lang="ru-RU" sz="1000" b="0" i="0" u="none" strike="noStrike" dirty="0">
                          <a:solidFill>
                            <a:srgbClr val="000000"/>
                          </a:solidFill>
                          <a:effectLst/>
                          <a:latin typeface="Times New Roman" panose="02020603050405020304" pitchFamily="18" charset="0"/>
                        </a:rPr>
                        <a:t>Подпрограмма "Развитие региональной системы оценки качества образования и информационной прозрачности системы образования Камчатского края"</a:t>
                      </a:r>
                    </a:p>
                  </a:txBody>
                  <a:tcPr marL="9525" marR="9525" marT="9525" marB="0" anchor="ctr"/>
                </a:tc>
                <a:tc>
                  <a:txBody>
                    <a:bodyPr/>
                    <a:lstStyle/>
                    <a:p>
                      <a:pPr algn="ctr" fontAlgn="ctr"/>
                      <a:r>
                        <a:rPr lang="ru-RU" sz="1000" b="0" i="0" u="none" strike="noStrike" dirty="0">
                          <a:solidFill>
                            <a:srgbClr val="000000"/>
                          </a:solidFill>
                          <a:effectLst/>
                          <a:latin typeface="Times New Roman" panose="02020603050405020304" pitchFamily="18" charset="0"/>
                        </a:rPr>
                        <a:t>107,5</a:t>
                      </a:r>
                    </a:p>
                  </a:txBody>
                  <a:tcPr marL="9525" marR="9525" marT="9525" marB="0" anchor="ctr"/>
                </a:tc>
                <a:tc>
                  <a:txBody>
                    <a:bodyPr/>
                    <a:lstStyle/>
                    <a:p>
                      <a:pPr algn="ctr" fontAlgn="ctr"/>
                      <a:r>
                        <a:rPr lang="ru-RU" sz="1000" b="0" i="0" u="none" strike="noStrike" dirty="0">
                          <a:solidFill>
                            <a:srgbClr val="000000"/>
                          </a:solidFill>
                          <a:effectLst/>
                          <a:latin typeface="Times New Roman" panose="02020603050405020304" pitchFamily="18" charset="0"/>
                        </a:rPr>
                        <a:t>107,3</a:t>
                      </a:r>
                    </a:p>
                  </a:txBody>
                  <a:tcPr marL="9525" marR="9525" marT="9525" marB="0" anchor="ctr"/>
                </a:tc>
                <a:tc>
                  <a:txBody>
                    <a:bodyPr/>
                    <a:lstStyle/>
                    <a:p>
                      <a:pPr algn="ctr" fontAlgn="ctr"/>
                      <a:r>
                        <a:rPr lang="ru-RU" sz="1000" b="0" i="0" u="none" strike="noStrike" dirty="0">
                          <a:solidFill>
                            <a:srgbClr val="000000"/>
                          </a:solidFill>
                          <a:effectLst/>
                          <a:latin typeface="Times New Roman" panose="02020603050405020304" pitchFamily="18" charset="0"/>
                        </a:rPr>
                        <a:t>107,9</a:t>
                      </a:r>
                    </a:p>
                  </a:txBody>
                  <a:tcPr marL="9525" marR="9525" marT="9525" marB="0" anchor="ctr"/>
                </a:tc>
                <a:extLst>
                  <a:ext uri="{0D108BD9-81ED-4DB2-BD59-A6C34878D82A}">
                    <a16:rowId xmlns:a16="http://schemas.microsoft.com/office/drawing/2014/main" val="2897535475"/>
                  </a:ext>
                </a:extLst>
              </a:tr>
              <a:tr h="141939">
                <a:tc>
                  <a:txBody>
                    <a:bodyPr/>
                    <a:lstStyle/>
                    <a:p>
                      <a:pPr algn="ctr"/>
                      <a:endParaRPr lang="ru-RU" sz="900" b="1"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"Обеспечение  деятельности отдела контроля и надзора Министерства образования и науки Камчатского края"</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6,0</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6,0</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6,0</a:t>
                      </a:r>
                    </a:p>
                  </a:txBody>
                  <a:tcPr marL="9525" marR="9525" marT="9525" marB="0" anchor="ctr"/>
                </a:tc>
                <a:extLst>
                  <a:ext uri="{0D108BD9-81ED-4DB2-BD59-A6C34878D82A}">
                    <a16:rowId xmlns:a16="http://schemas.microsoft.com/office/drawing/2014/main" val="7666637"/>
                  </a:ext>
                </a:extLst>
              </a:tr>
              <a:tr h="185901">
                <a:tc>
                  <a:txBody>
                    <a:bodyPr/>
                    <a:lstStyle/>
                    <a:p>
                      <a:pPr algn="ctr"/>
                      <a:endParaRPr lang="ru-RU" sz="900" b="0"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"Формирование и развитие  региональной системы оценки качества образования"</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101,5</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101,3</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101,9</a:t>
                      </a:r>
                    </a:p>
                  </a:txBody>
                  <a:tcPr marL="9525" marR="9525" marT="9525" marB="0" anchor="ctr"/>
                </a:tc>
                <a:extLst>
                  <a:ext uri="{0D108BD9-81ED-4DB2-BD59-A6C34878D82A}">
                    <a16:rowId xmlns:a16="http://schemas.microsoft.com/office/drawing/2014/main" val="4080420532"/>
                  </a:ext>
                </a:extLst>
              </a:tr>
              <a:tr h="186983">
                <a:tc>
                  <a:txBody>
                    <a:bodyPr/>
                    <a:lstStyle/>
                    <a:p>
                      <a:pPr algn="ctr"/>
                      <a:r>
                        <a:rPr lang="ru-RU" sz="900" b="0" dirty="0" smtClean="0"/>
                        <a:t>2.4.</a:t>
                      </a:r>
                      <a:endParaRPr lang="ru-RU" sz="900" b="0" dirty="0"/>
                    </a:p>
                  </a:txBody>
                  <a:tcPr/>
                </a:tc>
                <a:tc>
                  <a:txBody>
                    <a:bodyPr/>
                    <a:lstStyle/>
                    <a:p>
                      <a:pPr algn="l" fontAlgn="ctr"/>
                      <a:r>
                        <a:rPr lang="ru-RU" sz="1000" b="0" i="0" u="none" strike="noStrike" dirty="0">
                          <a:solidFill>
                            <a:srgbClr val="000000"/>
                          </a:solidFill>
                          <a:effectLst/>
                          <a:latin typeface="Times New Roman" panose="02020603050405020304" pitchFamily="18" charset="0"/>
                        </a:rPr>
                        <a:t>Подпрограмма "Поддержка научной деятельности в Камчатском крае"</a:t>
                      </a:r>
                    </a:p>
                  </a:txBody>
                  <a:tcPr marL="9525" marR="9525" marT="9525" marB="0" anchor="ctr"/>
                </a:tc>
                <a:tc>
                  <a:txBody>
                    <a:bodyPr/>
                    <a:lstStyle/>
                    <a:p>
                      <a:pPr algn="ctr" fontAlgn="ctr"/>
                      <a:r>
                        <a:rPr lang="ru-RU" sz="1000" b="0" i="0" u="none" strike="noStrike" dirty="0">
                          <a:solidFill>
                            <a:srgbClr val="000000"/>
                          </a:solidFill>
                          <a:effectLst/>
                          <a:latin typeface="Times New Roman" panose="02020603050405020304" pitchFamily="18" charset="0"/>
                        </a:rPr>
                        <a:t>1,1</a:t>
                      </a:r>
                    </a:p>
                  </a:txBody>
                  <a:tcPr marL="9525" marR="9525" marT="9525" marB="0" anchor="ctr"/>
                </a:tc>
                <a:tc>
                  <a:txBody>
                    <a:bodyPr/>
                    <a:lstStyle/>
                    <a:p>
                      <a:pPr algn="ctr" fontAlgn="ctr"/>
                      <a:r>
                        <a:rPr lang="ru-RU" sz="1000" b="0" i="0" u="none" strike="noStrike" dirty="0">
                          <a:solidFill>
                            <a:srgbClr val="000000"/>
                          </a:solidFill>
                          <a:effectLst/>
                          <a:latin typeface="Times New Roman" panose="02020603050405020304" pitchFamily="18" charset="0"/>
                        </a:rPr>
                        <a:t>0,9</a:t>
                      </a:r>
                    </a:p>
                  </a:txBody>
                  <a:tcPr marL="9525" marR="9525" marT="9525" marB="0" anchor="ctr"/>
                </a:tc>
                <a:tc>
                  <a:txBody>
                    <a:bodyPr/>
                    <a:lstStyle/>
                    <a:p>
                      <a:pPr algn="ctr" fontAlgn="ctr"/>
                      <a:r>
                        <a:rPr lang="ru-RU" sz="1000" b="0" i="0" u="none" strike="noStrike" dirty="0">
                          <a:solidFill>
                            <a:srgbClr val="000000"/>
                          </a:solidFill>
                          <a:effectLst/>
                          <a:latin typeface="Times New Roman" panose="02020603050405020304" pitchFamily="18" charset="0"/>
                        </a:rPr>
                        <a:t>0,9</a:t>
                      </a:r>
                    </a:p>
                  </a:txBody>
                  <a:tcPr marL="9525" marR="9525" marT="9525" marB="0" anchor="ctr"/>
                </a:tc>
                <a:extLst>
                  <a:ext uri="{0D108BD9-81ED-4DB2-BD59-A6C34878D82A}">
                    <a16:rowId xmlns:a16="http://schemas.microsoft.com/office/drawing/2014/main" val="3330564503"/>
                  </a:ext>
                </a:extLst>
              </a:tr>
              <a:tr h="204567">
                <a:tc>
                  <a:txBody>
                    <a:bodyPr/>
                    <a:lstStyle/>
                    <a:p>
                      <a:pPr algn="ctr"/>
                      <a:endParaRPr lang="ru-RU" sz="900" b="1"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"Содействие ученым Камчатки по участию в мероприятиях, способствующих развитию научного потенциала региона"</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1,1</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0,9</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0,9</a:t>
                      </a:r>
                    </a:p>
                  </a:txBody>
                  <a:tcPr marL="9525" marR="9525" marT="9525" marB="0" anchor="ctr"/>
                </a:tc>
                <a:extLst>
                  <a:ext uri="{0D108BD9-81ED-4DB2-BD59-A6C34878D82A}">
                    <a16:rowId xmlns:a16="http://schemas.microsoft.com/office/drawing/2014/main" val="2770597236"/>
                  </a:ext>
                </a:extLst>
              </a:tr>
              <a:tr h="230944">
                <a:tc>
                  <a:txBody>
                    <a:bodyPr/>
                    <a:lstStyle/>
                    <a:p>
                      <a:pPr algn="ctr"/>
                      <a:r>
                        <a:rPr lang="ru-RU" sz="900" b="0" dirty="0" smtClean="0"/>
                        <a:t>2.5.</a:t>
                      </a:r>
                      <a:endParaRPr lang="ru-RU" sz="900" b="0" dirty="0"/>
                    </a:p>
                  </a:txBody>
                  <a:tcPr/>
                </a:tc>
                <a:tc>
                  <a:txBody>
                    <a:bodyPr/>
                    <a:lstStyle/>
                    <a:p>
                      <a:pPr algn="l" fontAlgn="ctr"/>
                      <a:r>
                        <a:rPr lang="ru-RU" sz="1000" b="0" i="0" u="none" strike="noStrike" dirty="0">
                          <a:solidFill>
                            <a:srgbClr val="000000"/>
                          </a:solidFill>
                          <a:effectLst/>
                          <a:latin typeface="Times New Roman" panose="02020603050405020304" pitchFamily="18" charset="0"/>
                        </a:rPr>
                        <a:t>Подпрограмма "Обеспечение реализации Программы и прочие мероприятия в области образования"</a:t>
                      </a:r>
                    </a:p>
                  </a:txBody>
                  <a:tcPr marL="9525" marR="9525" marT="9525" marB="0" anchor="ctr"/>
                </a:tc>
                <a:tc>
                  <a:txBody>
                    <a:bodyPr/>
                    <a:lstStyle/>
                    <a:p>
                      <a:pPr algn="ctr" fontAlgn="ctr"/>
                      <a:r>
                        <a:rPr lang="ru-RU" sz="1000" b="0" i="0" u="none" strike="noStrike" dirty="0">
                          <a:solidFill>
                            <a:srgbClr val="000000"/>
                          </a:solidFill>
                          <a:effectLst/>
                          <a:latin typeface="Times New Roman" panose="02020603050405020304" pitchFamily="18" charset="0"/>
                        </a:rPr>
                        <a:t>139,3</a:t>
                      </a:r>
                    </a:p>
                  </a:txBody>
                  <a:tcPr marL="9525" marR="9525" marT="9525" marB="0" anchor="ctr"/>
                </a:tc>
                <a:tc>
                  <a:txBody>
                    <a:bodyPr/>
                    <a:lstStyle/>
                    <a:p>
                      <a:pPr algn="ctr" fontAlgn="ctr"/>
                      <a:r>
                        <a:rPr lang="ru-RU" sz="1000" b="0" i="0" u="none" strike="noStrike" dirty="0">
                          <a:solidFill>
                            <a:srgbClr val="000000"/>
                          </a:solidFill>
                          <a:effectLst/>
                          <a:latin typeface="Times New Roman" panose="02020603050405020304" pitchFamily="18" charset="0"/>
                        </a:rPr>
                        <a:t>140,3</a:t>
                      </a:r>
                    </a:p>
                  </a:txBody>
                  <a:tcPr marL="9525" marR="9525" marT="9525" marB="0" anchor="ctr"/>
                </a:tc>
                <a:tc>
                  <a:txBody>
                    <a:bodyPr/>
                    <a:lstStyle/>
                    <a:p>
                      <a:pPr algn="ctr" fontAlgn="ctr"/>
                      <a:r>
                        <a:rPr lang="ru-RU" sz="1000" b="0" i="0" u="none" strike="noStrike" dirty="0">
                          <a:solidFill>
                            <a:srgbClr val="000000"/>
                          </a:solidFill>
                          <a:effectLst/>
                          <a:latin typeface="Times New Roman" panose="02020603050405020304" pitchFamily="18" charset="0"/>
                        </a:rPr>
                        <a:t>141,2</a:t>
                      </a:r>
                    </a:p>
                  </a:txBody>
                  <a:tcPr marL="9525" marR="9525" marT="9525" marB="0" anchor="ctr"/>
                </a:tc>
                <a:extLst>
                  <a:ext uri="{0D108BD9-81ED-4DB2-BD59-A6C34878D82A}">
                    <a16:rowId xmlns:a16="http://schemas.microsoft.com/office/drawing/2014/main" val="2613654590"/>
                  </a:ext>
                </a:extLst>
              </a:tr>
              <a:tr h="161868">
                <a:tc>
                  <a:txBody>
                    <a:bodyPr/>
                    <a:lstStyle/>
                    <a:p>
                      <a:pPr algn="ctr"/>
                      <a:endParaRPr lang="ru-RU" sz="900" b="1"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"Организационное, аналитическое, информационное обеспечение реализации Программы"</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138,9</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139,9</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140,8</a:t>
                      </a:r>
                    </a:p>
                  </a:txBody>
                  <a:tcPr marL="9525" marR="9525" marT="9525" marB="0" anchor="ctr"/>
                </a:tc>
                <a:extLst>
                  <a:ext uri="{0D108BD9-81ED-4DB2-BD59-A6C34878D82A}">
                    <a16:rowId xmlns:a16="http://schemas.microsoft.com/office/drawing/2014/main" val="1294302220"/>
                  </a:ext>
                </a:extLst>
              </a:tr>
              <a:tr h="193431">
                <a:tc>
                  <a:txBody>
                    <a:bodyPr/>
                    <a:lstStyle/>
                    <a:p>
                      <a:pPr algn="ctr"/>
                      <a:endParaRPr lang="ru-RU" sz="900" b="1"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"Другие вопросы в области образования"</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0,4</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0,3</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0,3</a:t>
                      </a:r>
                    </a:p>
                  </a:txBody>
                  <a:tcPr marL="9525" marR="9525" marT="9525" marB="0" anchor="ctr"/>
                </a:tc>
                <a:extLst>
                  <a:ext uri="{0D108BD9-81ED-4DB2-BD59-A6C34878D82A}">
                    <a16:rowId xmlns:a16="http://schemas.microsoft.com/office/drawing/2014/main" val="2847286262"/>
                  </a:ext>
                </a:extLst>
              </a:tr>
              <a:tr h="205830">
                <a:tc>
                  <a:txBody>
                    <a:bodyPr/>
                    <a:lstStyle/>
                    <a:p>
                      <a:pPr algn="ctr"/>
                      <a:r>
                        <a:rPr lang="ru-RU" sz="900" b="1" dirty="0" smtClean="0"/>
                        <a:t>3.</a:t>
                      </a:r>
                      <a:endParaRPr lang="ru-RU" sz="900" b="1" dirty="0"/>
                    </a:p>
                  </a:txBody>
                  <a:tcPr/>
                </a:tc>
                <a:tc>
                  <a:txBody>
                    <a:bodyPr/>
                    <a:lstStyle/>
                    <a:p>
                      <a:pPr algn="l" fontAlgn="ctr"/>
                      <a:r>
                        <a:rPr lang="ru-RU" sz="1000" b="1" i="0" u="none" strike="noStrike" dirty="0">
                          <a:solidFill>
                            <a:srgbClr val="000000"/>
                          </a:solidFill>
                          <a:effectLst/>
                          <a:latin typeface="Times New Roman" panose="02020603050405020304" pitchFamily="18" charset="0"/>
                        </a:rPr>
                        <a:t>Государственная программа Камчатского края "Развитие культуры в Камчатском крае"</a:t>
                      </a:r>
                    </a:p>
                  </a:txBody>
                  <a:tcPr marL="9525" marR="9525" marT="9525" marB="0" anchor="ctr"/>
                </a:tc>
                <a:tc>
                  <a:txBody>
                    <a:bodyPr/>
                    <a:lstStyle/>
                    <a:p>
                      <a:pPr algn="ctr" fontAlgn="ctr"/>
                      <a:r>
                        <a:rPr lang="ru-RU" sz="1000" b="1" i="0" u="none" strike="noStrike" dirty="0">
                          <a:solidFill>
                            <a:srgbClr val="000000"/>
                          </a:solidFill>
                          <a:effectLst/>
                          <a:latin typeface="Times New Roman" panose="02020603050405020304" pitchFamily="18" charset="0"/>
                        </a:rPr>
                        <a:t>816,5</a:t>
                      </a:r>
                    </a:p>
                  </a:txBody>
                  <a:tcPr marL="9525" marR="9525" marT="9525" marB="0" anchor="ctr"/>
                </a:tc>
                <a:tc>
                  <a:txBody>
                    <a:bodyPr/>
                    <a:lstStyle/>
                    <a:p>
                      <a:pPr algn="ctr" fontAlgn="ctr"/>
                      <a:r>
                        <a:rPr lang="ru-RU" sz="1000" b="1" i="0" u="none" strike="noStrike" dirty="0">
                          <a:solidFill>
                            <a:srgbClr val="000000"/>
                          </a:solidFill>
                          <a:effectLst/>
                          <a:latin typeface="Times New Roman" panose="02020603050405020304" pitchFamily="18" charset="0"/>
                        </a:rPr>
                        <a:t>864,4</a:t>
                      </a:r>
                    </a:p>
                  </a:txBody>
                  <a:tcPr marL="9525" marR="9525" marT="9525" marB="0" anchor="ctr"/>
                </a:tc>
                <a:tc>
                  <a:txBody>
                    <a:bodyPr/>
                    <a:lstStyle/>
                    <a:p>
                      <a:pPr algn="ctr" fontAlgn="ctr"/>
                      <a:r>
                        <a:rPr lang="ru-RU" sz="1000" b="1" i="0" u="none" strike="noStrike" dirty="0">
                          <a:solidFill>
                            <a:srgbClr val="000000"/>
                          </a:solidFill>
                          <a:effectLst/>
                          <a:latin typeface="Times New Roman" panose="02020603050405020304" pitchFamily="18" charset="0"/>
                        </a:rPr>
                        <a:t>902,3</a:t>
                      </a:r>
                    </a:p>
                  </a:txBody>
                  <a:tcPr marL="9525" marR="9525" marT="9525" marB="0" anchor="ctr"/>
                </a:tc>
                <a:extLst>
                  <a:ext uri="{0D108BD9-81ED-4DB2-BD59-A6C34878D82A}">
                    <a16:rowId xmlns:a16="http://schemas.microsoft.com/office/drawing/2014/main" val="3041175175"/>
                  </a:ext>
                </a:extLst>
              </a:tr>
              <a:tr h="179453">
                <a:tc>
                  <a:txBody>
                    <a:bodyPr/>
                    <a:lstStyle/>
                    <a:p>
                      <a:pPr algn="ctr"/>
                      <a:r>
                        <a:rPr lang="ru-RU" sz="900" b="0" dirty="0" smtClean="0"/>
                        <a:t>3.1.</a:t>
                      </a:r>
                      <a:endParaRPr lang="ru-RU" sz="900" b="0" dirty="0"/>
                    </a:p>
                  </a:txBody>
                  <a:tcPr/>
                </a:tc>
                <a:tc>
                  <a:txBody>
                    <a:bodyPr/>
                    <a:lstStyle/>
                    <a:p>
                      <a:pPr algn="l" fontAlgn="ctr"/>
                      <a:r>
                        <a:rPr lang="ru-RU" sz="1000" b="0" i="0" u="none" strike="noStrike" dirty="0">
                          <a:solidFill>
                            <a:srgbClr val="000000"/>
                          </a:solidFill>
                          <a:effectLst/>
                          <a:latin typeface="Times New Roman" panose="02020603050405020304" pitchFamily="18" charset="0"/>
                        </a:rPr>
                        <a:t>Подпрограмма "Наследие"</a:t>
                      </a:r>
                    </a:p>
                  </a:txBody>
                  <a:tcPr marL="9525" marR="9525" marT="9525" marB="0" anchor="ctr"/>
                </a:tc>
                <a:tc>
                  <a:txBody>
                    <a:bodyPr/>
                    <a:lstStyle/>
                    <a:p>
                      <a:pPr algn="ctr" fontAlgn="ctr"/>
                      <a:r>
                        <a:rPr lang="ru-RU" sz="1000" b="0" i="0" u="none" strike="noStrike" dirty="0">
                          <a:solidFill>
                            <a:srgbClr val="000000"/>
                          </a:solidFill>
                          <a:effectLst/>
                          <a:latin typeface="Times New Roman" panose="02020603050405020304" pitchFamily="18" charset="0"/>
                        </a:rPr>
                        <a:t>195,6</a:t>
                      </a:r>
                    </a:p>
                  </a:txBody>
                  <a:tcPr marL="9525" marR="9525" marT="9525" marB="0" anchor="ctr"/>
                </a:tc>
                <a:tc>
                  <a:txBody>
                    <a:bodyPr/>
                    <a:lstStyle/>
                    <a:p>
                      <a:pPr algn="ctr" fontAlgn="ctr"/>
                      <a:r>
                        <a:rPr lang="ru-RU" sz="1000" b="0" i="0" u="none" strike="noStrike" dirty="0">
                          <a:solidFill>
                            <a:srgbClr val="000000"/>
                          </a:solidFill>
                          <a:effectLst/>
                          <a:latin typeface="Times New Roman" panose="02020603050405020304" pitchFamily="18" charset="0"/>
                        </a:rPr>
                        <a:t>196,0</a:t>
                      </a:r>
                    </a:p>
                  </a:txBody>
                  <a:tcPr marL="9525" marR="9525" marT="9525" marB="0" anchor="ctr"/>
                </a:tc>
                <a:tc>
                  <a:txBody>
                    <a:bodyPr/>
                    <a:lstStyle/>
                    <a:p>
                      <a:pPr algn="ctr" fontAlgn="ctr"/>
                      <a:r>
                        <a:rPr lang="ru-RU" sz="1000" b="0" i="0" u="none" strike="noStrike" dirty="0">
                          <a:solidFill>
                            <a:srgbClr val="000000"/>
                          </a:solidFill>
                          <a:effectLst/>
                          <a:latin typeface="Times New Roman" panose="02020603050405020304" pitchFamily="18" charset="0"/>
                        </a:rPr>
                        <a:t>196,9</a:t>
                      </a:r>
                    </a:p>
                  </a:txBody>
                  <a:tcPr marL="9525" marR="9525" marT="9525" marB="0" anchor="ctr"/>
                </a:tc>
                <a:extLst>
                  <a:ext uri="{0D108BD9-81ED-4DB2-BD59-A6C34878D82A}">
                    <a16:rowId xmlns:a16="http://schemas.microsoft.com/office/drawing/2014/main" val="753720518"/>
                  </a:ext>
                </a:extLst>
              </a:tr>
              <a:tr h="170661">
                <a:tc>
                  <a:txBody>
                    <a:bodyPr/>
                    <a:lstStyle/>
                    <a:p>
                      <a:pPr algn="ctr"/>
                      <a:endParaRPr lang="ru-RU" sz="900" b="1"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"Развитие библиотечного дела"</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136,2</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136,5</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137,2</a:t>
                      </a:r>
                    </a:p>
                  </a:txBody>
                  <a:tcPr marL="9525" marR="9525" marT="9525" marB="0" anchor="ctr"/>
                </a:tc>
                <a:extLst>
                  <a:ext uri="{0D108BD9-81ED-4DB2-BD59-A6C34878D82A}">
                    <a16:rowId xmlns:a16="http://schemas.microsoft.com/office/drawing/2014/main" val="4050347759"/>
                  </a:ext>
                </a:extLst>
              </a:tr>
              <a:tr h="179453">
                <a:tc>
                  <a:txBody>
                    <a:bodyPr/>
                    <a:lstStyle/>
                    <a:p>
                      <a:pPr algn="ctr"/>
                      <a:endParaRPr lang="ru-RU" sz="900" b="1"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"Развитие музейного дела"</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59,4</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59,5</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59,7</a:t>
                      </a:r>
                    </a:p>
                  </a:txBody>
                  <a:tcPr marL="9525" marR="9525" marT="9525" marB="0" anchor="ctr"/>
                </a:tc>
                <a:extLst>
                  <a:ext uri="{0D108BD9-81ED-4DB2-BD59-A6C34878D82A}">
                    <a16:rowId xmlns:a16="http://schemas.microsoft.com/office/drawing/2014/main" val="1080416760"/>
                  </a:ext>
                </a:extLst>
              </a:tr>
              <a:tr h="205830">
                <a:tc>
                  <a:txBody>
                    <a:bodyPr/>
                    <a:lstStyle/>
                    <a:p>
                      <a:pPr algn="ctr"/>
                      <a:r>
                        <a:rPr lang="ru-RU" sz="900" b="0" dirty="0" smtClean="0"/>
                        <a:t>3.2.</a:t>
                      </a:r>
                      <a:endParaRPr lang="ru-RU" sz="900" b="0" dirty="0"/>
                    </a:p>
                  </a:txBody>
                  <a:tcPr/>
                </a:tc>
                <a:tc>
                  <a:txBody>
                    <a:bodyPr/>
                    <a:lstStyle/>
                    <a:p>
                      <a:pPr algn="l" fontAlgn="ctr"/>
                      <a:r>
                        <a:rPr lang="ru-RU" sz="1000" b="0" i="0" u="none" strike="noStrike" dirty="0">
                          <a:solidFill>
                            <a:srgbClr val="000000"/>
                          </a:solidFill>
                          <a:effectLst/>
                          <a:latin typeface="Times New Roman" panose="02020603050405020304" pitchFamily="18" charset="0"/>
                        </a:rPr>
                        <a:t>Подпрограмма "Искусство"</a:t>
                      </a:r>
                    </a:p>
                  </a:txBody>
                  <a:tcPr marL="9525" marR="9525" marT="9525" marB="0" anchor="ctr"/>
                </a:tc>
                <a:tc>
                  <a:txBody>
                    <a:bodyPr/>
                    <a:lstStyle/>
                    <a:p>
                      <a:pPr algn="ctr" fontAlgn="ctr"/>
                      <a:r>
                        <a:rPr lang="ru-RU" sz="1000" b="0" i="0" u="none" strike="noStrike" dirty="0">
                          <a:solidFill>
                            <a:srgbClr val="000000"/>
                          </a:solidFill>
                          <a:effectLst/>
                          <a:latin typeface="Times New Roman" panose="02020603050405020304" pitchFamily="18" charset="0"/>
                        </a:rPr>
                        <a:t>195,9</a:t>
                      </a:r>
                    </a:p>
                  </a:txBody>
                  <a:tcPr marL="9525" marR="9525" marT="9525" marB="0" anchor="ctr"/>
                </a:tc>
                <a:tc>
                  <a:txBody>
                    <a:bodyPr/>
                    <a:lstStyle/>
                    <a:p>
                      <a:pPr algn="ctr" fontAlgn="ctr"/>
                      <a:r>
                        <a:rPr lang="ru-RU" sz="1000" b="0" i="0" u="none" strike="noStrike" dirty="0">
                          <a:solidFill>
                            <a:srgbClr val="000000"/>
                          </a:solidFill>
                          <a:effectLst/>
                          <a:latin typeface="Times New Roman" panose="02020603050405020304" pitchFamily="18" charset="0"/>
                        </a:rPr>
                        <a:t>197,2</a:t>
                      </a:r>
                    </a:p>
                  </a:txBody>
                  <a:tcPr marL="9525" marR="9525" marT="9525" marB="0" anchor="ctr"/>
                </a:tc>
                <a:tc>
                  <a:txBody>
                    <a:bodyPr/>
                    <a:lstStyle/>
                    <a:p>
                      <a:pPr algn="ctr" fontAlgn="ctr"/>
                      <a:r>
                        <a:rPr lang="ru-RU" sz="1000" b="0" i="0" u="none" strike="noStrike" dirty="0">
                          <a:solidFill>
                            <a:srgbClr val="000000"/>
                          </a:solidFill>
                          <a:effectLst/>
                          <a:latin typeface="Times New Roman" panose="02020603050405020304" pitchFamily="18" charset="0"/>
                        </a:rPr>
                        <a:t>198,0</a:t>
                      </a:r>
                    </a:p>
                  </a:txBody>
                  <a:tcPr marL="9525" marR="9525" marT="9525" marB="0" anchor="ctr"/>
                </a:tc>
                <a:extLst>
                  <a:ext uri="{0D108BD9-81ED-4DB2-BD59-A6C34878D82A}">
                    <a16:rowId xmlns:a16="http://schemas.microsoft.com/office/drawing/2014/main" val="3020715768"/>
                  </a:ext>
                </a:extLst>
              </a:tr>
              <a:tr h="174283">
                <a:tc>
                  <a:txBody>
                    <a:bodyPr/>
                    <a:lstStyle/>
                    <a:p>
                      <a:pPr algn="ctr"/>
                      <a:endParaRPr lang="ru-RU" sz="900" b="1" dirty="0"/>
                    </a:p>
                  </a:txBody>
                  <a:tcPr/>
                </a:tc>
                <a:tc>
                  <a:txBody>
                    <a:bodyPr/>
                    <a:lstStyle/>
                    <a:p>
                      <a:pPr algn="l" fontAlgn="ctr"/>
                      <a:r>
                        <a:rPr lang="ru-RU" sz="1000" b="0" i="0" u="none" strike="noStrike" dirty="0">
                          <a:solidFill>
                            <a:srgbClr val="000000"/>
                          </a:solidFill>
                          <a:effectLst/>
                          <a:latin typeface="Times New Roman" panose="02020603050405020304" pitchFamily="18" charset="0"/>
                        </a:rPr>
                        <a:t>Основное мероприятие "Поддержка и развитие исполнительских искусств"</a:t>
                      </a:r>
                    </a:p>
                  </a:txBody>
                  <a:tcPr marL="9525" marR="9525" marT="9525" marB="0" anchor="ctr"/>
                </a:tc>
                <a:tc>
                  <a:txBody>
                    <a:bodyPr/>
                    <a:lstStyle/>
                    <a:p>
                      <a:pPr algn="ctr" fontAlgn="ctr"/>
                      <a:r>
                        <a:rPr lang="ru-RU" sz="1000" b="0" i="0" u="none" strike="noStrike" dirty="0">
                          <a:solidFill>
                            <a:srgbClr val="000000"/>
                          </a:solidFill>
                          <a:effectLst/>
                          <a:latin typeface="Times New Roman" panose="02020603050405020304" pitchFamily="18" charset="0"/>
                        </a:rPr>
                        <a:t>195,6</a:t>
                      </a:r>
                    </a:p>
                  </a:txBody>
                  <a:tcPr marL="9525" marR="9525" marT="9525" marB="0" anchor="ctr"/>
                </a:tc>
                <a:tc>
                  <a:txBody>
                    <a:bodyPr/>
                    <a:lstStyle/>
                    <a:p>
                      <a:pPr algn="ctr" fontAlgn="ctr"/>
                      <a:r>
                        <a:rPr lang="ru-RU" sz="1000" b="0" i="0" u="none" strike="noStrike" dirty="0">
                          <a:solidFill>
                            <a:srgbClr val="000000"/>
                          </a:solidFill>
                          <a:effectLst/>
                          <a:latin typeface="Times New Roman" panose="02020603050405020304" pitchFamily="18" charset="0"/>
                        </a:rPr>
                        <a:t>197,0</a:t>
                      </a:r>
                    </a:p>
                  </a:txBody>
                  <a:tcPr marL="9525" marR="9525" marT="9525" marB="0" anchor="ctr"/>
                </a:tc>
                <a:tc>
                  <a:txBody>
                    <a:bodyPr/>
                    <a:lstStyle/>
                    <a:p>
                      <a:pPr algn="ctr" fontAlgn="ctr"/>
                      <a:r>
                        <a:rPr lang="ru-RU" sz="1000" b="0" i="0" u="none" strike="noStrike" dirty="0">
                          <a:solidFill>
                            <a:srgbClr val="000000"/>
                          </a:solidFill>
                          <a:effectLst/>
                          <a:latin typeface="Times New Roman" panose="02020603050405020304" pitchFamily="18" charset="0"/>
                        </a:rPr>
                        <a:t>197,8</a:t>
                      </a:r>
                    </a:p>
                  </a:txBody>
                  <a:tcPr marL="9525" marR="9525" marT="9525" marB="0" anchor="ctr"/>
                </a:tc>
                <a:extLst>
                  <a:ext uri="{0D108BD9-81ED-4DB2-BD59-A6C34878D82A}">
                    <a16:rowId xmlns:a16="http://schemas.microsoft.com/office/drawing/2014/main" val="1981999995"/>
                  </a:ext>
                </a:extLst>
              </a:tr>
              <a:tr h="183076">
                <a:tc>
                  <a:txBody>
                    <a:bodyPr/>
                    <a:lstStyle/>
                    <a:p>
                      <a:pPr algn="ctr"/>
                      <a:endParaRPr lang="ru-RU" sz="900" b="1" dirty="0"/>
                    </a:p>
                  </a:txBody>
                  <a:tcPr/>
                </a:tc>
                <a:tc>
                  <a:txBody>
                    <a:bodyPr/>
                    <a:lstStyle/>
                    <a:p>
                      <a:pPr algn="l" fontAlgn="ctr"/>
                      <a:r>
                        <a:rPr lang="ru-RU" sz="1000" b="0" i="0" u="none" strike="noStrike" dirty="0">
                          <a:solidFill>
                            <a:srgbClr val="000000"/>
                          </a:solidFill>
                          <a:effectLst/>
                          <a:latin typeface="Times New Roman" panose="02020603050405020304" pitchFamily="18" charset="0"/>
                        </a:rPr>
                        <a:t>Основное мероприятие "Проведение мероприятий международного, межрегионального и регионального значения, посвященных значимым событиям региональной, отечественной и мировой культуры, а также мероприятий по развитию международного и межрегионального сотрудничества в сфере культуры"</a:t>
                      </a:r>
                    </a:p>
                  </a:txBody>
                  <a:tcPr marL="9525" marR="9525" marT="9525" marB="0" anchor="ctr"/>
                </a:tc>
                <a:tc>
                  <a:txBody>
                    <a:bodyPr/>
                    <a:lstStyle/>
                    <a:p>
                      <a:pPr algn="ctr" fontAlgn="ctr"/>
                      <a:r>
                        <a:rPr lang="ru-RU" sz="1000" b="0" i="0" u="none" strike="noStrike" dirty="0">
                          <a:solidFill>
                            <a:srgbClr val="000000"/>
                          </a:solidFill>
                          <a:effectLst/>
                          <a:latin typeface="Times New Roman" panose="02020603050405020304" pitchFamily="18" charset="0"/>
                        </a:rPr>
                        <a:t>0,3</a:t>
                      </a:r>
                    </a:p>
                  </a:txBody>
                  <a:tcPr marL="9525" marR="9525" marT="9525" marB="0" anchor="ctr"/>
                </a:tc>
                <a:tc>
                  <a:txBody>
                    <a:bodyPr/>
                    <a:lstStyle/>
                    <a:p>
                      <a:pPr algn="ctr" fontAlgn="ctr"/>
                      <a:r>
                        <a:rPr lang="ru-RU" sz="1000" b="0" i="0" u="none" strike="noStrike" dirty="0">
                          <a:solidFill>
                            <a:srgbClr val="000000"/>
                          </a:solidFill>
                          <a:effectLst/>
                          <a:latin typeface="Times New Roman" panose="02020603050405020304" pitchFamily="18" charset="0"/>
                        </a:rPr>
                        <a:t>0,2</a:t>
                      </a:r>
                    </a:p>
                  </a:txBody>
                  <a:tcPr marL="9525" marR="9525" marT="9525" marB="0" anchor="ctr"/>
                </a:tc>
                <a:tc>
                  <a:txBody>
                    <a:bodyPr/>
                    <a:lstStyle/>
                    <a:p>
                      <a:pPr algn="ctr" fontAlgn="ctr"/>
                      <a:r>
                        <a:rPr lang="ru-RU" sz="1000" b="0" i="0" u="none" strike="noStrike" dirty="0">
                          <a:solidFill>
                            <a:srgbClr val="000000"/>
                          </a:solidFill>
                          <a:effectLst/>
                          <a:latin typeface="Times New Roman" panose="02020603050405020304" pitchFamily="18" charset="0"/>
                        </a:rPr>
                        <a:t>0,2</a:t>
                      </a:r>
                    </a:p>
                  </a:txBody>
                  <a:tcPr marL="9525" marR="9525" marT="9525" marB="0" anchor="ctr"/>
                </a:tc>
                <a:extLst>
                  <a:ext uri="{0D108BD9-81ED-4DB2-BD59-A6C34878D82A}">
                    <a16:rowId xmlns:a16="http://schemas.microsoft.com/office/drawing/2014/main" val="4221629555"/>
                  </a:ext>
                </a:extLst>
              </a:tr>
            </a:tbl>
          </a:graphicData>
        </a:graphic>
      </p:graphicFrame>
      <p:sp>
        <p:nvSpPr>
          <p:cNvPr id="8" name="TextBox 7"/>
          <p:cNvSpPr txBox="1"/>
          <p:nvPr/>
        </p:nvSpPr>
        <p:spPr>
          <a:xfrm>
            <a:off x="10612315" y="90097"/>
            <a:ext cx="1342034" cy="338554"/>
          </a:xfrm>
          <a:prstGeom prst="rect">
            <a:avLst/>
          </a:prstGeom>
          <a:noFill/>
        </p:spPr>
        <p:txBody>
          <a:bodyPr wrap="none" rtlCol="0">
            <a:spAutoFit/>
          </a:bodyPr>
          <a:lstStyle/>
          <a:p>
            <a:r>
              <a:rPr lang="ru-RU" sz="1600" b="1" i="1" dirty="0">
                <a:solidFill>
                  <a:schemeClr val="tx2">
                    <a:lumMod val="75000"/>
                  </a:schemeClr>
                </a:solidFill>
                <a:effectLst>
                  <a:outerShdw blurRad="38100" dist="38100" dir="2700000" algn="tl">
                    <a:srgbClr val="000000">
                      <a:alpha val="43137"/>
                    </a:srgbClr>
                  </a:outerShdw>
                </a:effectLst>
              </a:rPr>
              <a:t>  </a:t>
            </a:r>
            <a:r>
              <a:rPr lang="ru-RU" sz="1600" b="1" i="1" dirty="0" smtClean="0">
                <a:solidFill>
                  <a:schemeClr val="tx2">
                    <a:lumMod val="75000"/>
                  </a:schemeClr>
                </a:solidFill>
                <a:effectLst>
                  <a:outerShdw blurRad="38100" dist="38100" dir="2700000" algn="tl">
                    <a:srgbClr val="000000">
                      <a:alpha val="43137"/>
                    </a:srgbClr>
                  </a:outerShdw>
                </a:effectLst>
              </a:rPr>
              <a:t>44 СЛАЙД </a:t>
            </a:r>
            <a:endParaRPr lang="ru-RU" sz="1600" b="1" i="1" dirty="0">
              <a:solidFill>
                <a:schemeClr val="tx2">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6907735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4"/>
          <p:cNvGraphicFramePr>
            <a:graphicFrameLocks noGrp="1"/>
          </p:cNvGraphicFramePr>
          <p:nvPr>
            <p:ph idx="1"/>
            <p:extLst>
              <p:ext uri="{D42A27DB-BD31-4B8C-83A1-F6EECF244321}">
                <p14:modId xmlns:p14="http://schemas.microsoft.com/office/powerpoint/2010/main" val="3006387161"/>
              </p:ext>
            </p:extLst>
          </p:nvPr>
        </p:nvGraphicFramePr>
        <p:xfrm>
          <a:off x="565638" y="351480"/>
          <a:ext cx="10972800" cy="6186130"/>
        </p:xfrm>
        <a:graphic>
          <a:graphicData uri="http://schemas.openxmlformats.org/drawingml/2006/table">
            <a:tbl>
              <a:tblPr firstRow="1" bandRow="1">
                <a:tableStyleId>{5C22544A-7EE6-4342-B048-85BDC9FD1C3A}</a:tableStyleId>
              </a:tblPr>
              <a:tblGrid>
                <a:gridCol w="383931">
                  <a:extLst>
                    <a:ext uri="{9D8B030D-6E8A-4147-A177-3AD203B41FA5}">
                      <a16:colId xmlns:a16="http://schemas.microsoft.com/office/drawing/2014/main" val="362266838"/>
                    </a:ext>
                  </a:extLst>
                </a:gridCol>
                <a:gridCol w="7675685">
                  <a:extLst>
                    <a:ext uri="{9D8B030D-6E8A-4147-A177-3AD203B41FA5}">
                      <a16:colId xmlns:a16="http://schemas.microsoft.com/office/drawing/2014/main" val="2997573379"/>
                    </a:ext>
                  </a:extLst>
                </a:gridCol>
                <a:gridCol w="975946">
                  <a:extLst>
                    <a:ext uri="{9D8B030D-6E8A-4147-A177-3AD203B41FA5}">
                      <a16:colId xmlns:a16="http://schemas.microsoft.com/office/drawing/2014/main" val="1668693803"/>
                    </a:ext>
                  </a:extLst>
                </a:gridCol>
                <a:gridCol w="975946">
                  <a:extLst>
                    <a:ext uri="{9D8B030D-6E8A-4147-A177-3AD203B41FA5}">
                      <a16:colId xmlns:a16="http://schemas.microsoft.com/office/drawing/2014/main" val="1110253511"/>
                    </a:ext>
                  </a:extLst>
                </a:gridCol>
                <a:gridCol w="961292">
                  <a:extLst>
                    <a:ext uri="{9D8B030D-6E8A-4147-A177-3AD203B41FA5}">
                      <a16:colId xmlns:a16="http://schemas.microsoft.com/office/drawing/2014/main" val="3602214359"/>
                    </a:ext>
                  </a:extLst>
                </a:gridCol>
              </a:tblGrid>
              <a:tr h="211228">
                <a:tc gridSpan="2">
                  <a:txBody>
                    <a:bodyPr/>
                    <a:lstStyle/>
                    <a:p>
                      <a:pPr algn="ctr" fontAlgn="ctr"/>
                      <a:r>
                        <a:rPr lang="ru-RU" sz="1000" b="1" i="0" u="none" strike="noStrike" dirty="0" smtClean="0">
                          <a:solidFill>
                            <a:schemeClr val="bg1"/>
                          </a:solidFill>
                          <a:effectLst/>
                          <a:latin typeface="Times New Roman" panose="02020603050405020304" pitchFamily="18" charset="0"/>
                        </a:rPr>
                        <a:t>Наименование</a:t>
                      </a:r>
                      <a:endParaRPr lang="ru-RU" sz="1000" b="1" i="0" u="none" strike="noStrike" dirty="0">
                        <a:solidFill>
                          <a:schemeClr val="bg1"/>
                        </a:solidFill>
                        <a:effectLst/>
                        <a:latin typeface="Times New Roman" panose="02020603050405020304" pitchFamily="18" charset="0"/>
                      </a:endParaRPr>
                    </a:p>
                  </a:txBody>
                  <a:tcPr marL="9525" marR="9525" marT="9525" marB="0" anchor="ctr"/>
                </a:tc>
                <a:tc hMerge="1">
                  <a:txBody>
                    <a:bodyPr/>
                    <a:lstStyle/>
                    <a:p>
                      <a:pPr algn="ctr" fontAlgn="ctr"/>
                      <a:endParaRPr lang="ru-RU" sz="1000" b="1" i="0" u="none" strike="noStrike" dirty="0">
                        <a:solidFill>
                          <a:schemeClr val="bg1"/>
                        </a:solidFill>
                        <a:effectLst/>
                        <a:latin typeface="Times New Roman" panose="02020603050405020304" pitchFamily="18" charset="0"/>
                      </a:endParaRPr>
                    </a:p>
                  </a:txBody>
                  <a:tcPr marL="9525" marR="9525" marT="9525" marB="0" anchor="ctr"/>
                </a:tc>
                <a:tc>
                  <a:txBody>
                    <a:bodyPr/>
                    <a:lstStyle/>
                    <a:p>
                      <a:pPr algn="ctr" fontAlgn="ctr"/>
                      <a:r>
                        <a:rPr lang="ru-RU" sz="1000" b="1" i="0" u="none" strike="noStrike" dirty="0" smtClean="0">
                          <a:solidFill>
                            <a:schemeClr val="bg1"/>
                          </a:solidFill>
                          <a:effectLst/>
                          <a:latin typeface="Times New Roman" panose="02020603050405020304" pitchFamily="18" charset="0"/>
                        </a:rPr>
                        <a:t>2017 </a:t>
                      </a:r>
                      <a:r>
                        <a:rPr lang="ru-RU" sz="1000" b="1" i="0" u="none" strike="noStrike" dirty="0">
                          <a:solidFill>
                            <a:schemeClr val="bg1"/>
                          </a:solidFill>
                          <a:effectLst/>
                          <a:latin typeface="Times New Roman" panose="02020603050405020304" pitchFamily="18" charset="0"/>
                        </a:rPr>
                        <a:t>год</a:t>
                      </a:r>
                    </a:p>
                  </a:txBody>
                  <a:tcPr marL="9525" marR="9525" marT="9525" marB="0" anchor="ctr"/>
                </a:tc>
                <a:tc>
                  <a:txBody>
                    <a:bodyPr/>
                    <a:lstStyle/>
                    <a:p>
                      <a:pPr algn="ctr" fontAlgn="ctr"/>
                      <a:r>
                        <a:rPr lang="ru-RU" sz="1000" b="1" i="0" u="none" strike="noStrike" dirty="0" smtClean="0">
                          <a:solidFill>
                            <a:schemeClr val="bg1"/>
                          </a:solidFill>
                          <a:effectLst/>
                          <a:latin typeface="Times New Roman" panose="02020603050405020304" pitchFamily="18" charset="0"/>
                        </a:rPr>
                        <a:t>2018 </a:t>
                      </a:r>
                      <a:r>
                        <a:rPr lang="ru-RU" sz="1000" b="1" i="0" u="none" strike="noStrike" dirty="0">
                          <a:solidFill>
                            <a:schemeClr val="bg1"/>
                          </a:solidFill>
                          <a:effectLst/>
                          <a:latin typeface="Times New Roman" panose="02020603050405020304" pitchFamily="18" charset="0"/>
                        </a:rPr>
                        <a:t>год</a:t>
                      </a:r>
                    </a:p>
                  </a:txBody>
                  <a:tcPr marL="9525" marR="9525" marT="9525" marB="0" anchor="ctr"/>
                </a:tc>
                <a:tc>
                  <a:txBody>
                    <a:bodyPr/>
                    <a:lstStyle/>
                    <a:p>
                      <a:pPr algn="ctr" fontAlgn="ctr"/>
                      <a:r>
                        <a:rPr lang="ru-RU" sz="1000" b="1" i="0" u="none" strike="noStrike" dirty="0" smtClean="0">
                          <a:solidFill>
                            <a:schemeClr val="bg1"/>
                          </a:solidFill>
                          <a:effectLst/>
                          <a:latin typeface="Times New Roman" panose="02020603050405020304" pitchFamily="18" charset="0"/>
                        </a:rPr>
                        <a:t>2019 </a:t>
                      </a:r>
                      <a:r>
                        <a:rPr lang="ru-RU" sz="1000" b="1" i="0" u="none" strike="noStrike" dirty="0">
                          <a:solidFill>
                            <a:schemeClr val="bg1"/>
                          </a:solidFill>
                          <a:effectLst/>
                          <a:latin typeface="Times New Roman" panose="02020603050405020304" pitchFamily="18" charset="0"/>
                        </a:rPr>
                        <a:t>год</a:t>
                      </a:r>
                    </a:p>
                  </a:txBody>
                  <a:tcPr marL="9525" marR="9525" marT="9525" marB="0" anchor="ctr"/>
                </a:tc>
                <a:extLst>
                  <a:ext uri="{0D108BD9-81ED-4DB2-BD59-A6C34878D82A}">
                    <a16:rowId xmlns:a16="http://schemas.microsoft.com/office/drawing/2014/main" val="4173102718"/>
                  </a:ext>
                </a:extLst>
              </a:tr>
              <a:tr h="195132">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ru-RU" sz="900" b="0" i="0" u="none" strike="noStrike" dirty="0" smtClean="0">
                          <a:solidFill>
                            <a:srgbClr val="000000"/>
                          </a:solidFill>
                          <a:effectLst/>
                          <a:latin typeface="Times New Roman" panose="02020603050405020304" pitchFamily="18" charset="0"/>
                        </a:rPr>
                        <a:t>3.3.</a:t>
                      </a:r>
                    </a:p>
                  </a:txBody>
                  <a:tcPr marL="9525" marR="9525" marT="9525" marB="0" anchor="ctr"/>
                </a:tc>
                <a:tc>
                  <a:txBody>
                    <a:bodyPr/>
                    <a:lstStyle/>
                    <a:p>
                      <a:pPr algn="l" fontAlgn="ctr"/>
                      <a:r>
                        <a:rPr lang="ru-RU" sz="1000" b="0" i="0" u="none" strike="noStrike" dirty="0">
                          <a:solidFill>
                            <a:srgbClr val="000000"/>
                          </a:solidFill>
                          <a:effectLst/>
                          <a:latin typeface="Times New Roman" panose="02020603050405020304" pitchFamily="18" charset="0"/>
                        </a:rPr>
                        <a:t>Подпрограмма "Традиционная культура и народное творчество"</a:t>
                      </a:r>
                    </a:p>
                  </a:txBody>
                  <a:tcPr marL="9525" marR="9525" marT="9525" marB="0" anchor="ctr"/>
                </a:tc>
                <a:tc>
                  <a:txBody>
                    <a:bodyPr/>
                    <a:lstStyle/>
                    <a:p>
                      <a:pPr algn="ctr" fontAlgn="ctr"/>
                      <a:r>
                        <a:rPr lang="ru-RU" sz="1000" b="0" i="0" u="none" strike="noStrike" dirty="0">
                          <a:solidFill>
                            <a:srgbClr val="000000"/>
                          </a:solidFill>
                          <a:effectLst/>
                          <a:latin typeface="Times New Roman" panose="02020603050405020304" pitchFamily="18" charset="0"/>
                        </a:rPr>
                        <a:t>82,8</a:t>
                      </a:r>
                    </a:p>
                  </a:txBody>
                  <a:tcPr marL="9525" marR="9525" marT="9525" marB="0" anchor="ctr"/>
                </a:tc>
                <a:tc>
                  <a:txBody>
                    <a:bodyPr/>
                    <a:lstStyle/>
                    <a:p>
                      <a:pPr algn="ctr" fontAlgn="ctr"/>
                      <a:r>
                        <a:rPr lang="ru-RU" sz="1000" b="0" i="0" u="none" strike="noStrike" dirty="0">
                          <a:solidFill>
                            <a:srgbClr val="000000"/>
                          </a:solidFill>
                          <a:effectLst/>
                          <a:latin typeface="Times New Roman" panose="02020603050405020304" pitchFamily="18" charset="0"/>
                        </a:rPr>
                        <a:t>82,5</a:t>
                      </a:r>
                    </a:p>
                  </a:txBody>
                  <a:tcPr marL="9525" marR="9525" marT="9525" marB="0" anchor="ctr"/>
                </a:tc>
                <a:tc>
                  <a:txBody>
                    <a:bodyPr/>
                    <a:lstStyle/>
                    <a:p>
                      <a:pPr algn="ctr" fontAlgn="ctr"/>
                      <a:r>
                        <a:rPr lang="ru-RU" sz="1000" b="0" i="0" u="none" strike="noStrike" dirty="0">
                          <a:solidFill>
                            <a:srgbClr val="000000"/>
                          </a:solidFill>
                          <a:effectLst/>
                          <a:latin typeface="Times New Roman" panose="02020603050405020304" pitchFamily="18" charset="0"/>
                        </a:rPr>
                        <a:t>82,7</a:t>
                      </a:r>
                    </a:p>
                  </a:txBody>
                  <a:tcPr marL="9525" marR="9525" marT="9525" marB="0" anchor="ctr"/>
                </a:tc>
                <a:extLst>
                  <a:ext uri="{0D108BD9-81ED-4DB2-BD59-A6C34878D82A}">
                    <a16:rowId xmlns:a16="http://schemas.microsoft.com/office/drawing/2014/main" val="1226554891"/>
                  </a:ext>
                </a:extLst>
              </a:tr>
              <a:tr h="195132">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ru-RU" sz="900" b="1" i="0" u="none" strike="noStrike" dirty="0" smtClean="0">
                        <a:solidFill>
                          <a:srgbClr val="000000"/>
                        </a:solidFill>
                        <a:effectLst/>
                        <a:latin typeface="Times New Roman" panose="02020603050405020304" pitchFamily="18" charset="0"/>
                      </a:endParaRPr>
                    </a:p>
                  </a:txBody>
                  <a:tcPr marL="9525" marR="9525" marT="9525" marB="0" anchor="ctr"/>
                </a:tc>
                <a:tc>
                  <a:txBody>
                    <a:bodyPr/>
                    <a:lstStyle/>
                    <a:p>
                      <a:pPr algn="l" fontAlgn="ctr"/>
                      <a:r>
                        <a:rPr lang="ru-RU" sz="1000" b="0" i="0" u="none" strike="noStrike" dirty="0">
                          <a:solidFill>
                            <a:srgbClr val="000000"/>
                          </a:solidFill>
                          <a:effectLst/>
                          <a:latin typeface="Times New Roman" panose="02020603050405020304" pitchFamily="18" charset="0"/>
                        </a:rPr>
                        <a:t>Основное мероприятие "Организация и проведение мероприятий по сохранению нематериального культурного наследия народов Камчатского края"</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1,0</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0,8</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0,8</a:t>
                      </a:r>
                    </a:p>
                  </a:txBody>
                  <a:tcPr marL="9525" marR="9525" marT="9525" marB="0" anchor="ctr"/>
                </a:tc>
                <a:extLst>
                  <a:ext uri="{0D108BD9-81ED-4DB2-BD59-A6C34878D82A}">
                    <a16:rowId xmlns:a16="http://schemas.microsoft.com/office/drawing/2014/main" val="403244114"/>
                  </a:ext>
                </a:extLst>
              </a:tr>
              <a:tr h="198820">
                <a:tc>
                  <a:txBody>
                    <a:bodyPr/>
                    <a:lstStyle/>
                    <a:p>
                      <a:pPr algn="ctr" fontAlgn="ctr"/>
                      <a:endParaRPr lang="ru-RU" sz="9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l" fontAlgn="ctr"/>
                      <a:r>
                        <a:rPr lang="ru-RU" sz="1000" b="0" i="0" u="none" strike="noStrike" dirty="0">
                          <a:solidFill>
                            <a:srgbClr val="000000"/>
                          </a:solidFill>
                          <a:effectLst/>
                          <a:latin typeface="Times New Roman" panose="02020603050405020304" pitchFamily="18" charset="0"/>
                        </a:rPr>
                        <a:t>Основное мероприятие "Поддержка разнообразных видов и форм традиционной народной культуры и творческих инициатив в области художественного самодеятельного творчества и обеспечение доступа граждан к участию в культурной жизни"</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81,8</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81,7</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81,9</a:t>
                      </a:r>
                    </a:p>
                  </a:txBody>
                  <a:tcPr marL="9525" marR="9525" marT="9525" marB="0" anchor="ctr"/>
                </a:tc>
                <a:extLst>
                  <a:ext uri="{0D108BD9-81ED-4DB2-BD59-A6C34878D82A}">
                    <a16:rowId xmlns:a16="http://schemas.microsoft.com/office/drawing/2014/main" val="382191137"/>
                  </a:ext>
                </a:extLst>
              </a:tr>
              <a:tr h="219808">
                <a:tc>
                  <a:txBody>
                    <a:bodyPr/>
                    <a:lstStyle/>
                    <a:p>
                      <a:pPr algn="ctr"/>
                      <a:r>
                        <a:rPr lang="ru-RU" sz="900" b="0" dirty="0" smtClean="0"/>
                        <a:t>3.4.</a:t>
                      </a:r>
                      <a:endParaRPr lang="ru-RU" sz="900" b="0" dirty="0"/>
                    </a:p>
                  </a:txBody>
                  <a:tcPr/>
                </a:tc>
                <a:tc>
                  <a:txBody>
                    <a:bodyPr/>
                    <a:lstStyle/>
                    <a:p>
                      <a:pPr algn="l" fontAlgn="ctr"/>
                      <a:r>
                        <a:rPr lang="ru-RU" sz="1000" b="0" i="0" u="none" strike="noStrike" dirty="0">
                          <a:solidFill>
                            <a:srgbClr val="000000"/>
                          </a:solidFill>
                          <a:effectLst/>
                          <a:latin typeface="Times New Roman" panose="02020603050405020304" pitchFamily="18" charset="0"/>
                        </a:rPr>
                        <a:t>Подпрограмма "Образование в сфере культуры"</a:t>
                      </a:r>
                    </a:p>
                  </a:txBody>
                  <a:tcPr marL="9525" marR="9525" marT="9525" marB="0" anchor="ctr"/>
                </a:tc>
                <a:tc>
                  <a:txBody>
                    <a:bodyPr/>
                    <a:lstStyle/>
                    <a:p>
                      <a:pPr algn="ctr" fontAlgn="ctr"/>
                      <a:r>
                        <a:rPr lang="ru-RU" sz="1000" b="0" i="0" u="none" strike="noStrike" dirty="0">
                          <a:solidFill>
                            <a:srgbClr val="000000"/>
                          </a:solidFill>
                          <a:effectLst/>
                          <a:latin typeface="Times New Roman" panose="02020603050405020304" pitchFamily="18" charset="0"/>
                        </a:rPr>
                        <a:t>152,5</a:t>
                      </a:r>
                    </a:p>
                  </a:txBody>
                  <a:tcPr marL="9525" marR="9525" marT="9525" marB="0" anchor="ctr"/>
                </a:tc>
                <a:tc>
                  <a:txBody>
                    <a:bodyPr/>
                    <a:lstStyle/>
                    <a:p>
                      <a:pPr algn="ctr" fontAlgn="ctr"/>
                      <a:r>
                        <a:rPr lang="ru-RU" sz="1000" b="0" i="0" u="none" strike="noStrike" dirty="0">
                          <a:solidFill>
                            <a:srgbClr val="000000"/>
                          </a:solidFill>
                          <a:effectLst/>
                          <a:latin typeface="Times New Roman" panose="02020603050405020304" pitchFamily="18" charset="0"/>
                        </a:rPr>
                        <a:t>152,7</a:t>
                      </a:r>
                    </a:p>
                  </a:txBody>
                  <a:tcPr marL="9525" marR="9525" marT="9525" marB="0" anchor="ctr"/>
                </a:tc>
                <a:tc>
                  <a:txBody>
                    <a:bodyPr/>
                    <a:lstStyle/>
                    <a:p>
                      <a:pPr algn="ctr" fontAlgn="ctr"/>
                      <a:r>
                        <a:rPr lang="ru-RU" sz="1000" b="0" i="0" u="none" strike="noStrike" dirty="0">
                          <a:solidFill>
                            <a:srgbClr val="000000"/>
                          </a:solidFill>
                          <a:effectLst/>
                          <a:latin typeface="Times New Roman" panose="02020603050405020304" pitchFamily="18" charset="0"/>
                        </a:rPr>
                        <a:t>153,0</a:t>
                      </a:r>
                    </a:p>
                  </a:txBody>
                  <a:tcPr marL="9525" marR="9525" marT="9525" marB="0" anchor="ctr"/>
                </a:tc>
                <a:extLst>
                  <a:ext uri="{0D108BD9-81ED-4DB2-BD59-A6C34878D82A}">
                    <a16:rowId xmlns:a16="http://schemas.microsoft.com/office/drawing/2014/main" val="2736943306"/>
                  </a:ext>
                </a:extLst>
              </a:tr>
              <a:tr h="207262">
                <a:tc>
                  <a:txBody>
                    <a:bodyPr/>
                    <a:lstStyle/>
                    <a:p>
                      <a:pPr algn="ctr"/>
                      <a:endParaRPr lang="ru-RU" sz="900" b="0"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"Развитие системы образования в сфере культуры и искусства"</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148,8</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149,6</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150,0</a:t>
                      </a:r>
                    </a:p>
                  </a:txBody>
                  <a:tcPr marL="9525" marR="9525" marT="9525" marB="0" anchor="ctr"/>
                </a:tc>
                <a:extLst>
                  <a:ext uri="{0D108BD9-81ED-4DB2-BD59-A6C34878D82A}">
                    <a16:rowId xmlns:a16="http://schemas.microsoft.com/office/drawing/2014/main" val="1630671584"/>
                  </a:ext>
                </a:extLst>
              </a:tr>
              <a:tr h="142232">
                <a:tc>
                  <a:txBody>
                    <a:bodyPr/>
                    <a:lstStyle/>
                    <a:p>
                      <a:pPr algn="ctr"/>
                      <a:endParaRPr lang="ru-RU" sz="900" b="1"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"Проведение мероприятий по выявлению художественно одаренных детей и молодежи по созданию условий для их творческого развития"</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3,7</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3,1</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3,1</a:t>
                      </a:r>
                    </a:p>
                  </a:txBody>
                  <a:tcPr marL="9525" marR="9525" marT="9525" marB="0" anchor="ctr"/>
                </a:tc>
                <a:extLst>
                  <a:ext uri="{0D108BD9-81ED-4DB2-BD59-A6C34878D82A}">
                    <a16:rowId xmlns:a16="http://schemas.microsoft.com/office/drawing/2014/main" val="1628803903"/>
                  </a:ext>
                </a:extLst>
              </a:tr>
              <a:tr h="211015">
                <a:tc>
                  <a:txBody>
                    <a:bodyPr/>
                    <a:lstStyle/>
                    <a:p>
                      <a:pPr algn="l"/>
                      <a:r>
                        <a:rPr lang="ru-RU" sz="900" b="0" dirty="0" smtClean="0"/>
                        <a:t>3.5.</a:t>
                      </a:r>
                      <a:endParaRPr lang="ru-RU" sz="900" b="0" dirty="0"/>
                    </a:p>
                  </a:txBody>
                  <a:tcPr/>
                </a:tc>
                <a:tc>
                  <a:txBody>
                    <a:bodyPr/>
                    <a:lstStyle/>
                    <a:p>
                      <a:pPr algn="l" fontAlgn="ctr"/>
                      <a:r>
                        <a:rPr lang="ru-RU" sz="1000" b="0" i="0" u="none" strike="noStrike" dirty="0">
                          <a:solidFill>
                            <a:srgbClr val="000000"/>
                          </a:solidFill>
                          <a:effectLst/>
                          <a:latin typeface="Times New Roman" panose="02020603050405020304" pitchFamily="18" charset="0"/>
                        </a:rPr>
                        <a:t>Подпрограмма "Обеспечение условий реализации Программы"</a:t>
                      </a:r>
                    </a:p>
                  </a:txBody>
                  <a:tcPr marL="9525" marR="9525" marT="9525" marB="0" anchor="ctr"/>
                </a:tc>
                <a:tc>
                  <a:txBody>
                    <a:bodyPr/>
                    <a:lstStyle/>
                    <a:p>
                      <a:pPr algn="ctr" fontAlgn="ctr"/>
                      <a:r>
                        <a:rPr lang="ru-RU" sz="1000" b="0" i="0" u="none" strike="noStrike" dirty="0">
                          <a:solidFill>
                            <a:srgbClr val="000000"/>
                          </a:solidFill>
                          <a:effectLst/>
                          <a:latin typeface="Times New Roman" panose="02020603050405020304" pitchFamily="18" charset="0"/>
                        </a:rPr>
                        <a:t>189,7</a:t>
                      </a:r>
                    </a:p>
                  </a:txBody>
                  <a:tcPr marL="9525" marR="9525" marT="9525" marB="0" anchor="ctr"/>
                </a:tc>
                <a:tc>
                  <a:txBody>
                    <a:bodyPr/>
                    <a:lstStyle/>
                    <a:p>
                      <a:pPr algn="ctr" fontAlgn="ctr"/>
                      <a:r>
                        <a:rPr lang="ru-RU" sz="1000" b="0" i="0" u="none" strike="noStrike" dirty="0">
                          <a:solidFill>
                            <a:srgbClr val="000000"/>
                          </a:solidFill>
                          <a:effectLst/>
                          <a:latin typeface="Times New Roman" panose="02020603050405020304" pitchFamily="18" charset="0"/>
                        </a:rPr>
                        <a:t>235,9</a:t>
                      </a:r>
                    </a:p>
                  </a:txBody>
                  <a:tcPr marL="9525" marR="9525" marT="9525" marB="0" anchor="ctr"/>
                </a:tc>
                <a:tc>
                  <a:txBody>
                    <a:bodyPr/>
                    <a:lstStyle/>
                    <a:p>
                      <a:pPr algn="ctr" fontAlgn="ctr"/>
                      <a:r>
                        <a:rPr lang="ru-RU" sz="1000" b="0" i="0" u="none" strike="noStrike" dirty="0">
                          <a:solidFill>
                            <a:srgbClr val="000000"/>
                          </a:solidFill>
                          <a:effectLst/>
                          <a:latin typeface="Times New Roman" panose="02020603050405020304" pitchFamily="18" charset="0"/>
                        </a:rPr>
                        <a:t>271,7</a:t>
                      </a:r>
                    </a:p>
                  </a:txBody>
                  <a:tcPr marL="9525" marR="9525" marT="9525" marB="0" anchor="ctr"/>
                </a:tc>
                <a:extLst>
                  <a:ext uri="{0D108BD9-81ED-4DB2-BD59-A6C34878D82A}">
                    <a16:rowId xmlns:a16="http://schemas.microsoft.com/office/drawing/2014/main" val="1589852792"/>
                  </a:ext>
                </a:extLst>
              </a:tr>
              <a:tr h="189531">
                <a:tc>
                  <a:txBody>
                    <a:bodyPr/>
                    <a:lstStyle/>
                    <a:p>
                      <a:pPr algn="ctr"/>
                      <a:endParaRPr lang="ru-RU" sz="900" b="0"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"Развитие системы управления в сфере культуры"</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40,3</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40,3</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40,3</a:t>
                      </a:r>
                    </a:p>
                  </a:txBody>
                  <a:tcPr marL="9525" marR="9525" marT="9525" marB="0" anchor="ctr"/>
                </a:tc>
                <a:extLst>
                  <a:ext uri="{0D108BD9-81ED-4DB2-BD59-A6C34878D82A}">
                    <a16:rowId xmlns:a16="http://schemas.microsoft.com/office/drawing/2014/main" val="2897535475"/>
                  </a:ext>
                </a:extLst>
              </a:tr>
              <a:tr h="147914">
                <a:tc>
                  <a:txBody>
                    <a:bodyPr/>
                    <a:lstStyle/>
                    <a:p>
                      <a:pPr algn="ctr"/>
                      <a:endParaRPr lang="ru-RU" sz="900" b="1"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"Развитие инфраструктуры в сфере культуры"</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129,3</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176,9</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212,7</a:t>
                      </a:r>
                    </a:p>
                  </a:txBody>
                  <a:tcPr marL="9525" marR="9525" marT="9525" marB="0" anchor="ctr"/>
                </a:tc>
                <a:extLst>
                  <a:ext uri="{0D108BD9-81ED-4DB2-BD59-A6C34878D82A}">
                    <a16:rowId xmlns:a16="http://schemas.microsoft.com/office/drawing/2014/main" val="7666637"/>
                  </a:ext>
                </a:extLst>
              </a:tr>
              <a:tr h="178190">
                <a:tc>
                  <a:txBody>
                    <a:bodyPr/>
                    <a:lstStyle/>
                    <a:p>
                      <a:pPr algn="ctr"/>
                      <a:endParaRPr lang="ru-RU" sz="900" b="0"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"Развитие кадрового потенциала в учреждениях культуры Камчатского края"</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16,4</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15,6</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15,6</a:t>
                      </a:r>
                    </a:p>
                  </a:txBody>
                  <a:tcPr marL="9525" marR="9525" marT="9525" marB="0" anchor="ctr"/>
                </a:tc>
                <a:extLst>
                  <a:ext uri="{0D108BD9-81ED-4DB2-BD59-A6C34878D82A}">
                    <a16:rowId xmlns:a16="http://schemas.microsoft.com/office/drawing/2014/main" val="4080420532"/>
                  </a:ext>
                </a:extLst>
              </a:tr>
              <a:tr h="186983">
                <a:tc>
                  <a:txBody>
                    <a:bodyPr/>
                    <a:lstStyle/>
                    <a:p>
                      <a:pPr algn="ctr"/>
                      <a:endParaRPr lang="ru-RU" sz="900" b="1"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"Развитие цифрового контента в сфере культуры"</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2,0</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1,6</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1,6</a:t>
                      </a:r>
                    </a:p>
                  </a:txBody>
                  <a:tcPr marL="9525" marR="9525" marT="9525" marB="0" anchor="ctr"/>
                </a:tc>
                <a:extLst>
                  <a:ext uri="{0D108BD9-81ED-4DB2-BD59-A6C34878D82A}">
                    <a16:rowId xmlns:a16="http://schemas.microsoft.com/office/drawing/2014/main" val="3330564503"/>
                  </a:ext>
                </a:extLst>
              </a:tr>
              <a:tr h="204567">
                <a:tc>
                  <a:txBody>
                    <a:bodyPr/>
                    <a:lstStyle/>
                    <a:p>
                      <a:pPr algn="ctr"/>
                      <a:endParaRPr lang="ru-RU" sz="900" b="1"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"Обеспечение проведения специальной оценки условий труда"</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0,2</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0,2</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0,2</a:t>
                      </a:r>
                    </a:p>
                  </a:txBody>
                  <a:tcPr marL="9525" marR="9525" marT="9525" marB="0" anchor="ctr"/>
                </a:tc>
                <a:extLst>
                  <a:ext uri="{0D108BD9-81ED-4DB2-BD59-A6C34878D82A}">
                    <a16:rowId xmlns:a16="http://schemas.microsoft.com/office/drawing/2014/main" val="2770597236"/>
                  </a:ext>
                </a:extLst>
              </a:tr>
              <a:tr h="230944">
                <a:tc>
                  <a:txBody>
                    <a:bodyPr/>
                    <a:lstStyle/>
                    <a:p>
                      <a:pPr algn="ctr"/>
                      <a:endParaRPr lang="ru-RU" sz="900" b="0"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"Организация и проведение торжественных мероприятий, посвященных праздничным, памятным и юбилейным датам, значимым для России и Камчатского края, а также иных имиджевых и торжественных мероприятий"</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1,5</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1,3</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1,3</a:t>
                      </a:r>
                    </a:p>
                  </a:txBody>
                  <a:tcPr marL="9525" marR="9525" marT="9525" marB="0" anchor="ctr"/>
                </a:tc>
                <a:extLst>
                  <a:ext uri="{0D108BD9-81ED-4DB2-BD59-A6C34878D82A}">
                    <a16:rowId xmlns:a16="http://schemas.microsoft.com/office/drawing/2014/main" val="2613654590"/>
                  </a:ext>
                </a:extLst>
              </a:tr>
              <a:tr h="211016">
                <a:tc>
                  <a:txBody>
                    <a:bodyPr/>
                    <a:lstStyle/>
                    <a:p>
                      <a:pPr algn="ctr"/>
                      <a:r>
                        <a:rPr lang="ru-RU" sz="900" b="1" dirty="0" smtClean="0"/>
                        <a:t>4.</a:t>
                      </a:r>
                      <a:endParaRPr lang="ru-RU" sz="900" b="1" dirty="0"/>
                    </a:p>
                  </a:txBody>
                  <a:tcPr/>
                </a:tc>
                <a:tc>
                  <a:txBody>
                    <a:bodyPr/>
                    <a:lstStyle/>
                    <a:p>
                      <a:pPr algn="l" fontAlgn="ctr"/>
                      <a:r>
                        <a:rPr lang="ru-RU" sz="1000" b="1" i="0" u="none" strike="noStrike" dirty="0">
                          <a:solidFill>
                            <a:srgbClr val="000000"/>
                          </a:solidFill>
                          <a:effectLst/>
                          <a:latin typeface="Times New Roman" panose="02020603050405020304" pitchFamily="18" charset="0"/>
                        </a:rPr>
                        <a:t>Государственная программа Камчатского края "Семья и дети Камчатки"</a:t>
                      </a:r>
                    </a:p>
                  </a:txBody>
                  <a:tcPr marL="9525" marR="9525" marT="9525" marB="0" anchor="ctr"/>
                </a:tc>
                <a:tc>
                  <a:txBody>
                    <a:bodyPr/>
                    <a:lstStyle/>
                    <a:p>
                      <a:pPr algn="ctr" fontAlgn="ctr"/>
                      <a:r>
                        <a:rPr lang="ru-RU" sz="1000" b="1" i="0" u="none" strike="noStrike" dirty="0">
                          <a:solidFill>
                            <a:srgbClr val="000000"/>
                          </a:solidFill>
                          <a:effectLst/>
                          <a:latin typeface="Times New Roman" panose="02020603050405020304" pitchFamily="18" charset="0"/>
                        </a:rPr>
                        <a:t>21,2</a:t>
                      </a:r>
                    </a:p>
                  </a:txBody>
                  <a:tcPr marL="9525" marR="9525" marT="9525" marB="0" anchor="ctr"/>
                </a:tc>
                <a:tc>
                  <a:txBody>
                    <a:bodyPr/>
                    <a:lstStyle/>
                    <a:p>
                      <a:pPr algn="ctr" fontAlgn="ctr"/>
                      <a:r>
                        <a:rPr lang="ru-RU" sz="1000" b="1" i="0" u="none" strike="noStrike" dirty="0">
                          <a:solidFill>
                            <a:srgbClr val="000000"/>
                          </a:solidFill>
                          <a:effectLst/>
                          <a:latin typeface="Times New Roman" panose="02020603050405020304" pitchFamily="18" charset="0"/>
                        </a:rPr>
                        <a:t>19,0</a:t>
                      </a:r>
                    </a:p>
                  </a:txBody>
                  <a:tcPr marL="9525" marR="9525" marT="9525" marB="0" anchor="ctr"/>
                </a:tc>
                <a:tc>
                  <a:txBody>
                    <a:bodyPr/>
                    <a:lstStyle/>
                    <a:p>
                      <a:pPr algn="ctr" fontAlgn="ctr"/>
                      <a:r>
                        <a:rPr lang="ru-RU" sz="1000" b="1" i="0" u="none" strike="noStrike" dirty="0">
                          <a:solidFill>
                            <a:srgbClr val="000000"/>
                          </a:solidFill>
                          <a:effectLst/>
                          <a:latin typeface="Times New Roman" panose="02020603050405020304" pitchFamily="18" charset="0"/>
                        </a:rPr>
                        <a:t>19,1</a:t>
                      </a:r>
                    </a:p>
                  </a:txBody>
                  <a:tcPr marL="9525" marR="9525" marT="9525" marB="0" anchor="ctr"/>
                </a:tc>
                <a:extLst>
                  <a:ext uri="{0D108BD9-81ED-4DB2-BD59-A6C34878D82A}">
                    <a16:rowId xmlns:a16="http://schemas.microsoft.com/office/drawing/2014/main" val="1294302220"/>
                  </a:ext>
                </a:extLst>
              </a:tr>
              <a:tr h="193431">
                <a:tc>
                  <a:txBody>
                    <a:bodyPr/>
                    <a:lstStyle/>
                    <a:p>
                      <a:pPr algn="ctr"/>
                      <a:r>
                        <a:rPr lang="ru-RU" sz="900" b="0" dirty="0" smtClean="0"/>
                        <a:t>4.1.</a:t>
                      </a:r>
                      <a:endParaRPr lang="ru-RU" sz="900" b="0" dirty="0"/>
                    </a:p>
                  </a:txBody>
                  <a:tcPr/>
                </a:tc>
                <a:tc>
                  <a:txBody>
                    <a:bodyPr/>
                    <a:lstStyle/>
                    <a:p>
                      <a:pPr algn="l" fontAlgn="ctr"/>
                      <a:r>
                        <a:rPr lang="ru-RU" sz="1000" b="0" i="0" u="none" strike="noStrike" dirty="0">
                          <a:solidFill>
                            <a:srgbClr val="000000"/>
                          </a:solidFill>
                          <a:effectLst/>
                          <a:latin typeface="Times New Roman" panose="02020603050405020304" pitchFamily="18" charset="0"/>
                        </a:rPr>
                        <a:t>Подпрограмма "Семья и дети Камчатки"</a:t>
                      </a:r>
                    </a:p>
                  </a:txBody>
                  <a:tcPr marL="9525" marR="9525" marT="9525" marB="0" anchor="ctr"/>
                </a:tc>
                <a:tc>
                  <a:txBody>
                    <a:bodyPr/>
                    <a:lstStyle/>
                    <a:p>
                      <a:pPr algn="ctr" fontAlgn="ctr"/>
                      <a:r>
                        <a:rPr lang="ru-RU" sz="1000" b="0" i="0" u="none" strike="noStrike" dirty="0">
                          <a:solidFill>
                            <a:srgbClr val="000000"/>
                          </a:solidFill>
                          <a:effectLst/>
                          <a:latin typeface="Times New Roman" panose="02020603050405020304" pitchFamily="18" charset="0"/>
                        </a:rPr>
                        <a:t>8,0</a:t>
                      </a:r>
                    </a:p>
                  </a:txBody>
                  <a:tcPr marL="9525" marR="9525" marT="9525" marB="0" anchor="ctr"/>
                </a:tc>
                <a:tc>
                  <a:txBody>
                    <a:bodyPr/>
                    <a:lstStyle/>
                    <a:p>
                      <a:pPr algn="ctr" fontAlgn="ctr"/>
                      <a:r>
                        <a:rPr lang="ru-RU" sz="1000" b="0" i="0" u="none" strike="noStrike" dirty="0">
                          <a:solidFill>
                            <a:srgbClr val="000000"/>
                          </a:solidFill>
                          <a:effectLst/>
                          <a:latin typeface="Times New Roman" panose="02020603050405020304" pitchFamily="18" charset="0"/>
                        </a:rPr>
                        <a:t>7,3</a:t>
                      </a:r>
                    </a:p>
                  </a:txBody>
                  <a:tcPr marL="9525" marR="9525" marT="9525" marB="0" anchor="ctr"/>
                </a:tc>
                <a:tc>
                  <a:txBody>
                    <a:bodyPr/>
                    <a:lstStyle/>
                    <a:p>
                      <a:pPr algn="ctr" fontAlgn="ctr"/>
                      <a:r>
                        <a:rPr lang="ru-RU" sz="1000" b="0" i="0" u="none" strike="noStrike" dirty="0">
                          <a:solidFill>
                            <a:srgbClr val="000000"/>
                          </a:solidFill>
                          <a:effectLst/>
                          <a:latin typeface="Times New Roman" panose="02020603050405020304" pitchFamily="18" charset="0"/>
                        </a:rPr>
                        <a:t>7,4</a:t>
                      </a:r>
                    </a:p>
                  </a:txBody>
                  <a:tcPr marL="9525" marR="9525" marT="9525" marB="0" anchor="ctr"/>
                </a:tc>
                <a:extLst>
                  <a:ext uri="{0D108BD9-81ED-4DB2-BD59-A6C34878D82A}">
                    <a16:rowId xmlns:a16="http://schemas.microsoft.com/office/drawing/2014/main" val="2847286262"/>
                  </a:ext>
                </a:extLst>
              </a:tr>
              <a:tr h="193431">
                <a:tc>
                  <a:txBody>
                    <a:bodyPr/>
                    <a:lstStyle/>
                    <a:p>
                      <a:pPr algn="ctr"/>
                      <a:endParaRPr lang="ru-RU" sz="900" b="1"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"Профилактика социального сиротства, семейного неблагополучия, детской безнадзорности. Поддержка детей-сирот и детей, оставшихся без попечения родителей, в Камчатском крае"</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0,9</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0,8</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0,8</a:t>
                      </a:r>
                    </a:p>
                  </a:txBody>
                  <a:tcPr marL="9525" marR="9525" marT="9525" marB="0" anchor="ctr"/>
                </a:tc>
                <a:extLst>
                  <a:ext uri="{0D108BD9-81ED-4DB2-BD59-A6C34878D82A}">
                    <a16:rowId xmlns:a16="http://schemas.microsoft.com/office/drawing/2014/main" val="3041175175"/>
                  </a:ext>
                </a:extLst>
              </a:tr>
              <a:tr h="219808">
                <a:tc>
                  <a:txBody>
                    <a:bodyPr/>
                    <a:lstStyle/>
                    <a:p>
                      <a:pPr algn="ctr"/>
                      <a:endParaRPr lang="ru-RU" sz="900" b="1"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"Укрепление социального института семьи, пропаганда положительных семейных традиций и семейных ценностей, формирование ответственного родительства в Камчатском крае. Патриотическое воспитание детей в Камчатском крае"</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7,1</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6,5</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6,6</a:t>
                      </a:r>
                    </a:p>
                  </a:txBody>
                  <a:tcPr marL="9525" marR="9525" marT="9525" marB="0" anchor="ctr"/>
                </a:tc>
                <a:extLst>
                  <a:ext uri="{0D108BD9-81ED-4DB2-BD59-A6C34878D82A}">
                    <a16:rowId xmlns:a16="http://schemas.microsoft.com/office/drawing/2014/main" val="753720518"/>
                  </a:ext>
                </a:extLst>
              </a:tr>
              <a:tr h="197884">
                <a:tc>
                  <a:txBody>
                    <a:bodyPr/>
                    <a:lstStyle/>
                    <a:p>
                      <a:pPr algn="ctr"/>
                      <a:r>
                        <a:rPr lang="ru-RU" sz="900" b="0" dirty="0" smtClean="0"/>
                        <a:t>4.2.</a:t>
                      </a:r>
                      <a:endParaRPr lang="ru-RU" sz="900" b="0" dirty="0"/>
                    </a:p>
                  </a:txBody>
                  <a:tcPr/>
                </a:tc>
                <a:tc>
                  <a:txBody>
                    <a:bodyPr/>
                    <a:lstStyle/>
                    <a:p>
                      <a:pPr algn="l" fontAlgn="ctr"/>
                      <a:r>
                        <a:rPr lang="ru-RU" sz="1000" b="0" i="0" u="none" strike="noStrike" dirty="0">
                          <a:solidFill>
                            <a:srgbClr val="000000"/>
                          </a:solidFill>
                          <a:effectLst/>
                          <a:latin typeface="Times New Roman" panose="02020603050405020304" pitchFamily="18" charset="0"/>
                        </a:rPr>
                        <a:t>Подпрограмма "Дети - инвалиды"</a:t>
                      </a:r>
                    </a:p>
                  </a:txBody>
                  <a:tcPr marL="9525" marR="9525" marT="9525" marB="0" anchor="ctr"/>
                </a:tc>
                <a:tc>
                  <a:txBody>
                    <a:bodyPr/>
                    <a:lstStyle/>
                    <a:p>
                      <a:pPr algn="ctr" fontAlgn="ctr"/>
                      <a:r>
                        <a:rPr lang="ru-RU" sz="1000" b="0" i="0" u="none" strike="noStrike" dirty="0">
                          <a:solidFill>
                            <a:srgbClr val="000000"/>
                          </a:solidFill>
                          <a:effectLst/>
                          <a:latin typeface="Times New Roman" panose="02020603050405020304" pitchFamily="18" charset="0"/>
                        </a:rPr>
                        <a:t>9,4</a:t>
                      </a:r>
                    </a:p>
                  </a:txBody>
                  <a:tcPr marL="9525" marR="9525" marT="9525" marB="0" anchor="ctr"/>
                </a:tc>
                <a:tc>
                  <a:txBody>
                    <a:bodyPr/>
                    <a:lstStyle/>
                    <a:p>
                      <a:pPr algn="ctr" fontAlgn="ctr"/>
                      <a:r>
                        <a:rPr lang="ru-RU" sz="1000" b="0" i="0" u="none" strike="noStrike" dirty="0">
                          <a:solidFill>
                            <a:srgbClr val="000000"/>
                          </a:solidFill>
                          <a:effectLst/>
                          <a:latin typeface="Times New Roman" panose="02020603050405020304" pitchFamily="18" charset="0"/>
                        </a:rPr>
                        <a:t>8,4</a:t>
                      </a:r>
                    </a:p>
                  </a:txBody>
                  <a:tcPr marL="9525" marR="9525" marT="9525" marB="0" anchor="ctr"/>
                </a:tc>
                <a:tc>
                  <a:txBody>
                    <a:bodyPr/>
                    <a:lstStyle/>
                    <a:p>
                      <a:pPr algn="ctr" fontAlgn="ctr"/>
                      <a:r>
                        <a:rPr lang="ru-RU" sz="1000" b="0" i="0" u="none" strike="noStrike" dirty="0">
                          <a:solidFill>
                            <a:srgbClr val="000000"/>
                          </a:solidFill>
                          <a:effectLst/>
                          <a:latin typeface="Times New Roman" panose="02020603050405020304" pitchFamily="18" charset="0"/>
                        </a:rPr>
                        <a:t>8,4</a:t>
                      </a:r>
                    </a:p>
                  </a:txBody>
                  <a:tcPr marL="9525" marR="9525" marT="9525" marB="0" anchor="ctr"/>
                </a:tc>
                <a:extLst>
                  <a:ext uri="{0D108BD9-81ED-4DB2-BD59-A6C34878D82A}">
                    <a16:rowId xmlns:a16="http://schemas.microsoft.com/office/drawing/2014/main" val="4050347759"/>
                  </a:ext>
                </a:extLst>
              </a:tr>
              <a:tr h="183076">
                <a:tc>
                  <a:txBody>
                    <a:bodyPr/>
                    <a:lstStyle/>
                    <a:p>
                      <a:pPr algn="ctr"/>
                      <a:endParaRPr lang="ru-RU" sz="900" b="1"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"Оказание своевременной медицинской помощи и проведение комплексной реабилитации детей-инвалидов и детей с ограниченными возможностями здоровья, способствующей максимально возможному восстановлению утраченных функций ребенка"</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5,0</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4,4</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4,4</a:t>
                      </a:r>
                    </a:p>
                  </a:txBody>
                  <a:tcPr marL="9525" marR="9525" marT="9525" marB="0" anchor="ctr"/>
                </a:tc>
                <a:extLst>
                  <a:ext uri="{0D108BD9-81ED-4DB2-BD59-A6C34878D82A}">
                    <a16:rowId xmlns:a16="http://schemas.microsoft.com/office/drawing/2014/main" val="1080416760"/>
                  </a:ext>
                </a:extLst>
              </a:tr>
              <a:tr h="165491">
                <a:tc>
                  <a:txBody>
                    <a:bodyPr/>
                    <a:lstStyle/>
                    <a:p>
                      <a:pPr algn="ctr"/>
                      <a:endParaRPr lang="ru-RU" sz="900" b="1"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"Внедрение инновационных технологий, методик, программ по реабилитации, социализации, интеграции детей-инвалидов, семей с детьми-инвалидами в общество"</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1,8</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1,8</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1,8</a:t>
                      </a:r>
                    </a:p>
                  </a:txBody>
                  <a:tcPr marL="9525" marR="9525" marT="9525" marB="0" anchor="ctr"/>
                </a:tc>
                <a:extLst>
                  <a:ext uri="{0D108BD9-81ED-4DB2-BD59-A6C34878D82A}">
                    <a16:rowId xmlns:a16="http://schemas.microsoft.com/office/drawing/2014/main" val="3020715768"/>
                  </a:ext>
                </a:extLst>
              </a:tr>
              <a:tr h="174283">
                <a:tc>
                  <a:txBody>
                    <a:bodyPr/>
                    <a:lstStyle/>
                    <a:p>
                      <a:pPr algn="ctr"/>
                      <a:endParaRPr lang="ru-RU" sz="900" b="1"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"Преодоление изолированности семей с детьми-инвалидами, повышение их адаптивных возможностей"</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1,2</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1,1</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1,2</a:t>
                      </a:r>
                    </a:p>
                  </a:txBody>
                  <a:tcPr marL="9525" marR="9525" marT="9525" marB="0" anchor="ctr"/>
                </a:tc>
                <a:extLst>
                  <a:ext uri="{0D108BD9-81ED-4DB2-BD59-A6C34878D82A}">
                    <a16:rowId xmlns:a16="http://schemas.microsoft.com/office/drawing/2014/main" val="1981999995"/>
                  </a:ext>
                </a:extLst>
              </a:tr>
              <a:tr h="183076">
                <a:tc>
                  <a:txBody>
                    <a:bodyPr/>
                    <a:lstStyle/>
                    <a:p>
                      <a:pPr algn="ctr"/>
                      <a:endParaRPr lang="ru-RU" sz="900" b="1"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"Создание условий, способствующих раскрытию творческого, спортивного потенциала детей-инвалидов, их профессиональная поддержка, интеграция в среду здоровых сверстников, воспитание толерантного отношения общества к детям-инвалидам"</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1,2</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1,0</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0,9</a:t>
                      </a:r>
                    </a:p>
                  </a:txBody>
                  <a:tcPr marL="9525" marR="9525" marT="9525" marB="0" anchor="ctr"/>
                </a:tc>
                <a:extLst>
                  <a:ext uri="{0D108BD9-81ED-4DB2-BD59-A6C34878D82A}">
                    <a16:rowId xmlns:a16="http://schemas.microsoft.com/office/drawing/2014/main" val="4221629555"/>
                  </a:ext>
                </a:extLst>
              </a:tr>
              <a:tr h="200660">
                <a:tc>
                  <a:txBody>
                    <a:bodyPr/>
                    <a:lstStyle/>
                    <a:p>
                      <a:pPr algn="ctr"/>
                      <a:endParaRPr lang="ru-RU" sz="900" b="0"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"Привлечение средств массовой информации к освещению вопросов, связанных с проблемами детей-инвалидов и их семей, социальной интеграции детей в общественную жизнь. Поддержка инициатив общественных организаций в обеспечении нормальных условий жизнедеятельности детей-инвалидов, их успешной интеграции в общество, развитие добровольческого движения"</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0,2</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0,1</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0,1</a:t>
                      </a:r>
                    </a:p>
                  </a:txBody>
                  <a:tcPr marL="9525" marR="9525" marT="9525" marB="0" anchor="ctr"/>
                </a:tc>
                <a:extLst>
                  <a:ext uri="{0D108BD9-81ED-4DB2-BD59-A6C34878D82A}">
                    <a16:rowId xmlns:a16="http://schemas.microsoft.com/office/drawing/2014/main" val="69768317"/>
                  </a:ext>
                </a:extLst>
              </a:tr>
            </a:tbl>
          </a:graphicData>
        </a:graphic>
      </p:graphicFrame>
      <p:sp>
        <p:nvSpPr>
          <p:cNvPr id="5" name="TextBox 4"/>
          <p:cNvSpPr txBox="1"/>
          <p:nvPr/>
        </p:nvSpPr>
        <p:spPr>
          <a:xfrm>
            <a:off x="10612315" y="90097"/>
            <a:ext cx="1342034" cy="338554"/>
          </a:xfrm>
          <a:prstGeom prst="rect">
            <a:avLst/>
          </a:prstGeom>
          <a:noFill/>
        </p:spPr>
        <p:txBody>
          <a:bodyPr wrap="none" rtlCol="0">
            <a:spAutoFit/>
          </a:bodyPr>
          <a:lstStyle/>
          <a:p>
            <a:r>
              <a:rPr lang="ru-RU" sz="1600" b="1" i="1" dirty="0">
                <a:solidFill>
                  <a:schemeClr val="tx2">
                    <a:lumMod val="75000"/>
                  </a:schemeClr>
                </a:solidFill>
                <a:effectLst>
                  <a:outerShdw blurRad="38100" dist="38100" dir="2700000" algn="tl">
                    <a:srgbClr val="000000">
                      <a:alpha val="43137"/>
                    </a:srgbClr>
                  </a:outerShdw>
                </a:effectLst>
              </a:rPr>
              <a:t>  </a:t>
            </a:r>
            <a:r>
              <a:rPr lang="ru-RU" sz="1600" b="1" i="1" dirty="0" smtClean="0">
                <a:solidFill>
                  <a:schemeClr val="tx2">
                    <a:lumMod val="75000"/>
                  </a:schemeClr>
                </a:solidFill>
                <a:effectLst>
                  <a:outerShdw blurRad="38100" dist="38100" dir="2700000" algn="tl">
                    <a:srgbClr val="000000">
                      <a:alpha val="43137"/>
                    </a:srgbClr>
                  </a:outerShdw>
                </a:effectLst>
              </a:rPr>
              <a:t>45 СЛАЙД </a:t>
            </a:r>
            <a:endParaRPr lang="ru-RU" sz="1600" b="1" i="1" dirty="0">
              <a:solidFill>
                <a:schemeClr val="tx2">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6381921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4"/>
          <p:cNvGraphicFramePr>
            <a:graphicFrameLocks noGrp="1"/>
          </p:cNvGraphicFramePr>
          <p:nvPr>
            <p:ph idx="1"/>
            <p:extLst>
              <p:ext uri="{D42A27DB-BD31-4B8C-83A1-F6EECF244321}">
                <p14:modId xmlns:p14="http://schemas.microsoft.com/office/powerpoint/2010/main" val="2789071005"/>
              </p:ext>
            </p:extLst>
          </p:nvPr>
        </p:nvGraphicFramePr>
        <p:xfrm>
          <a:off x="565638" y="423640"/>
          <a:ext cx="10972800" cy="5940809"/>
        </p:xfrm>
        <a:graphic>
          <a:graphicData uri="http://schemas.openxmlformats.org/drawingml/2006/table">
            <a:tbl>
              <a:tblPr firstRow="1" bandRow="1">
                <a:tableStyleId>{5C22544A-7EE6-4342-B048-85BDC9FD1C3A}</a:tableStyleId>
              </a:tblPr>
              <a:tblGrid>
                <a:gridCol w="383931">
                  <a:extLst>
                    <a:ext uri="{9D8B030D-6E8A-4147-A177-3AD203B41FA5}">
                      <a16:colId xmlns:a16="http://schemas.microsoft.com/office/drawing/2014/main" val="362266838"/>
                    </a:ext>
                  </a:extLst>
                </a:gridCol>
                <a:gridCol w="7675685">
                  <a:extLst>
                    <a:ext uri="{9D8B030D-6E8A-4147-A177-3AD203B41FA5}">
                      <a16:colId xmlns:a16="http://schemas.microsoft.com/office/drawing/2014/main" val="2997573379"/>
                    </a:ext>
                  </a:extLst>
                </a:gridCol>
                <a:gridCol w="975946">
                  <a:extLst>
                    <a:ext uri="{9D8B030D-6E8A-4147-A177-3AD203B41FA5}">
                      <a16:colId xmlns:a16="http://schemas.microsoft.com/office/drawing/2014/main" val="1668693803"/>
                    </a:ext>
                  </a:extLst>
                </a:gridCol>
                <a:gridCol w="975946">
                  <a:extLst>
                    <a:ext uri="{9D8B030D-6E8A-4147-A177-3AD203B41FA5}">
                      <a16:colId xmlns:a16="http://schemas.microsoft.com/office/drawing/2014/main" val="1110253511"/>
                    </a:ext>
                  </a:extLst>
                </a:gridCol>
                <a:gridCol w="961292">
                  <a:extLst>
                    <a:ext uri="{9D8B030D-6E8A-4147-A177-3AD203B41FA5}">
                      <a16:colId xmlns:a16="http://schemas.microsoft.com/office/drawing/2014/main" val="3602214359"/>
                    </a:ext>
                  </a:extLst>
                </a:gridCol>
              </a:tblGrid>
              <a:tr h="244575">
                <a:tc gridSpan="2">
                  <a:txBody>
                    <a:bodyPr/>
                    <a:lstStyle/>
                    <a:p>
                      <a:pPr algn="ctr" fontAlgn="ctr"/>
                      <a:r>
                        <a:rPr lang="ru-RU" sz="1000" b="1" i="0" u="none" strike="noStrike" dirty="0" smtClean="0">
                          <a:solidFill>
                            <a:schemeClr val="bg1"/>
                          </a:solidFill>
                          <a:effectLst/>
                          <a:latin typeface="Times New Roman" panose="02020603050405020304" pitchFamily="18" charset="0"/>
                        </a:rPr>
                        <a:t>Наименование</a:t>
                      </a:r>
                      <a:endParaRPr lang="ru-RU" sz="1000" b="1" i="0" u="none" strike="noStrike" dirty="0">
                        <a:solidFill>
                          <a:schemeClr val="bg1"/>
                        </a:solidFill>
                        <a:effectLst/>
                        <a:latin typeface="Times New Roman" panose="02020603050405020304" pitchFamily="18" charset="0"/>
                      </a:endParaRPr>
                    </a:p>
                  </a:txBody>
                  <a:tcPr marL="9525" marR="9525" marT="9525" marB="0" anchor="ctr"/>
                </a:tc>
                <a:tc hMerge="1">
                  <a:txBody>
                    <a:bodyPr/>
                    <a:lstStyle/>
                    <a:p>
                      <a:pPr algn="ctr" fontAlgn="ctr"/>
                      <a:endParaRPr lang="ru-RU" sz="1000" b="1" i="0" u="none" strike="noStrike" dirty="0">
                        <a:solidFill>
                          <a:schemeClr val="bg1"/>
                        </a:solidFill>
                        <a:effectLst/>
                        <a:latin typeface="Times New Roman" panose="02020603050405020304" pitchFamily="18" charset="0"/>
                      </a:endParaRPr>
                    </a:p>
                  </a:txBody>
                  <a:tcPr marL="9525" marR="9525" marT="9525" marB="0" anchor="ctr"/>
                </a:tc>
                <a:tc>
                  <a:txBody>
                    <a:bodyPr/>
                    <a:lstStyle/>
                    <a:p>
                      <a:pPr algn="ctr" fontAlgn="ctr"/>
                      <a:r>
                        <a:rPr lang="ru-RU" sz="1000" b="1" i="0" u="none" strike="noStrike" dirty="0" smtClean="0">
                          <a:solidFill>
                            <a:schemeClr val="bg1"/>
                          </a:solidFill>
                          <a:effectLst/>
                          <a:latin typeface="Times New Roman" panose="02020603050405020304" pitchFamily="18" charset="0"/>
                        </a:rPr>
                        <a:t>2017 </a:t>
                      </a:r>
                      <a:r>
                        <a:rPr lang="ru-RU" sz="1000" b="1" i="0" u="none" strike="noStrike" dirty="0">
                          <a:solidFill>
                            <a:schemeClr val="bg1"/>
                          </a:solidFill>
                          <a:effectLst/>
                          <a:latin typeface="Times New Roman" panose="02020603050405020304" pitchFamily="18" charset="0"/>
                        </a:rPr>
                        <a:t>год</a:t>
                      </a:r>
                    </a:p>
                  </a:txBody>
                  <a:tcPr marL="9525" marR="9525" marT="9525" marB="0" anchor="ctr"/>
                </a:tc>
                <a:tc>
                  <a:txBody>
                    <a:bodyPr/>
                    <a:lstStyle/>
                    <a:p>
                      <a:pPr algn="ctr" fontAlgn="ctr"/>
                      <a:r>
                        <a:rPr lang="ru-RU" sz="1000" b="1" i="0" u="none" strike="noStrike" dirty="0" smtClean="0">
                          <a:solidFill>
                            <a:schemeClr val="bg1"/>
                          </a:solidFill>
                          <a:effectLst/>
                          <a:latin typeface="Times New Roman" panose="02020603050405020304" pitchFamily="18" charset="0"/>
                        </a:rPr>
                        <a:t>2018 </a:t>
                      </a:r>
                      <a:r>
                        <a:rPr lang="ru-RU" sz="1000" b="1" i="0" u="none" strike="noStrike" dirty="0">
                          <a:solidFill>
                            <a:schemeClr val="bg1"/>
                          </a:solidFill>
                          <a:effectLst/>
                          <a:latin typeface="Times New Roman" panose="02020603050405020304" pitchFamily="18" charset="0"/>
                        </a:rPr>
                        <a:t>год</a:t>
                      </a:r>
                    </a:p>
                  </a:txBody>
                  <a:tcPr marL="9525" marR="9525" marT="9525" marB="0" anchor="ctr"/>
                </a:tc>
                <a:tc>
                  <a:txBody>
                    <a:bodyPr/>
                    <a:lstStyle/>
                    <a:p>
                      <a:pPr algn="ctr" fontAlgn="ctr"/>
                      <a:r>
                        <a:rPr lang="ru-RU" sz="1000" b="1" i="0" u="none" strike="noStrike" dirty="0" smtClean="0">
                          <a:solidFill>
                            <a:schemeClr val="bg1"/>
                          </a:solidFill>
                          <a:effectLst/>
                          <a:latin typeface="Times New Roman" panose="02020603050405020304" pitchFamily="18" charset="0"/>
                        </a:rPr>
                        <a:t>2019 </a:t>
                      </a:r>
                      <a:r>
                        <a:rPr lang="ru-RU" sz="1000" b="1" i="0" u="none" strike="noStrike" dirty="0">
                          <a:solidFill>
                            <a:schemeClr val="bg1"/>
                          </a:solidFill>
                          <a:effectLst/>
                          <a:latin typeface="Times New Roman" panose="02020603050405020304" pitchFamily="18" charset="0"/>
                        </a:rPr>
                        <a:t>год</a:t>
                      </a:r>
                    </a:p>
                  </a:txBody>
                  <a:tcPr marL="9525" marR="9525" marT="9525" marB="0" anchor="ctr"/>
                </a:tc>
                <a:extLst>
                  <a:ext uri="{0D108BD9-81ED-4DB2-BD59-A6C34878D82A}">
                    <a16:rowId xmlns:a16="http://schemas.microsoft.com/office/drawing/2014/main" val="4173102718"/>
                  </a:ext>
                </a:extLst>
              </a:tr>
              <a:tr h="195132">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ru-RU" sz="900" b="0" i="0" u="none" strike="noStrike" dirty="0" smtClean="0">
                          <a:solidFill>
                            <a:srgbClr val="000000"/>
                          </a:solidFill>
                          <a:effectLst/>
                          <a:latin typeface="Times New Roman" panose="02020603050405020304" pitchFamily="18" charset="0"/>
                        </a:rPr>
                        <a:t>4.3.</a:t>
                      </a:r>
                    </a:p>
                  </a:txBody>
                  <a:tcPr marL="9525" marR="9525" marT="9525" marB="0" anchor="ctr"/>
                </a:tc>
                <a:tc>
                  <a:txBody>
                    <a:bodyPr/>
                    <a:lstStyle/>
                    <a:p>
                      <a:pPr algn="l" fontAlgn="ctr"/>
                      <a:r>
                        <a:rPr lang="ru-RU" sz="1000" b="0" i="0" u="none" strike="noStrike" dirty="0">
                          <a:solidFill>
                            <a:srgbClr val="000000"/>
                          </a:solidFill>
                          <a:effectLst/>
                          <a:latin typeface="Times New Roman" panose="02020603050405020304" pitchFamily="18" charset="0"/>
                        </a:rPr>
                        <a:t>Подпрограмма "Детство без жестокости и насилия"</a:t>
                      </a:r>
                    </a:p>
                  </a:txBody>
                  <a:tcPr marL="9525" marR="9525" marT="9525" marB="0" anchor="ctr"/>
                </a:tc>
                <a:tc>
                  <a:txBody>
                    <a:bodyPr/>
                    <a:lstStyle/>
                    <a:p>
                      <a:pPr algn="ctr" fontAlgn="ctr"/>
                      <a:r>
                        <a:rPr lang="ru-RU" sz="1000" b="0" i="0" u="none" strike="noStrike" dirty="0">
                          <a:solidFill>
                            <a:srgbClr val="000000"/>
                          </a:solidFill>
                          <a:effectLst/>
                          <a:latin typeface="Times New Roman" panose="02020603050405020304" pitchFamily="18" charset="0"/>
                        </a:rPr>
                        <a:t>2,6</a:t>
                      </a:r>
                    </a:p>
                  </a:txBody>
                  <a:tcPr marL="9525" marR="9525" marT="9525" marB="0" anchor="ctr"/>
                </a:tc>
                <a:tc>
                  <a:txBody>
                    <a:bodyPr/>
                    <a:lstStyle/>
                    <a:p>
                      <a:pPr algn="ctr" fontAlgn="ctr"/>
                      <a:r>
                        <a:rPr lang="ru-RU" sz="1000" b="0" i="0" u="none" strike="noStrike" dirty="0">
                          <a:solidFill>
                            <a:srgbClr val="000000"/>
                          </a:solidFill>
                          <a:effectLst/>
                          <a:latin typeface="Times New Roman" panose="02020603050405020304" pitchFamily="18" charset="0"/>
                        </a:rPr>
                        <a:t>2,4</a:t>
                      </a:r>
                    </a:p>
                  </a:txBody>
                  <a:tcPr marL="9525" marR="9525" marT="9525" marB="0" anchor="ctr"/>
                </a:tc>
                <a:tc>
                  <a:txBody>
                    <a:bodyPr/>
                    <a:lstStyle/>
                    <a:p>
                      <a:pPr algn="ctr" fontAlgn="ctr"/>
                      <a:r>
                        <a:rPr lang="ru-RU" sz="1000" b="0" i="0" u="none" strike="noStrike" dirty="0">
                          <a:solidFill>
                            <a:srgbClr val="000000"/>
                          </a:solidFill>
                          <a:effectLst/>
                          <a:latin typeface="Times New Roman" panose="02020603050405020304" pitchFamily="18" charset="0"/>
                        </a:rPr>
                        <a:t>2,4</a:t>
                      </a:r>
                    </a:p>
                  </a:txBody>
                  <a:tcPr marL="9525" marR="9525" marT="9525" marB="0" anchor="ctr"/>
                </a:tc>
                <a:extLst>
                  <a:ext uri="{0D108BD9-81ED-4DB2-BD59-A6C34878D82A}">
                    <a16:rowId xmlns:a16="http://schemas.microsoft.com/office/drawing/2014/main" val="1226554891"/>
                  </a:ext>
                </a:extLst>
              </a:tr>
              <a:tr h="195132">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ru-RU" sz="900" b="1" i="0" u="none" strike="noStrike" dirty="0" smtClean="0">
                        <a:solidFill>
                          <a:srgbClr val="000000"/>
                        </a:solidFill>
                        <a:effectLst/>
                        <a:latin typeface="Times New Roman" panose="02020603050405020304" pitchFamily="18" charset="0"/>
                      </a:endParaRPr>
                    </a:p>
                  </a:txBody>
                  <a:tcPr marL="9525" marR="9525" marT="9525" marB="0" anchor="ct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"Организация межведомственного взаимодействия по вопросам оказания помощи детям, подвергшимся различным формам насилия, и семьям, в которых произошли случаи насилия"</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0,5</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0,5</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0,5</a:t>
                      </a:r>
                    </a:p>
                  </a:txBody>
                  <a:tcPr marL="9525" marR="9525" marT="9525" marB="0" anchor="ctr"/>
                </a:tc>
                <a:extLst>
                  <a:ext uri="{0D108BD9-81ED-4DB2-BD59-A6C34878D82A}">
                    <a16:rowId xmlns:a16="http://schemas.microsoft.com/office/drawing/2014/main" val="403244114"/>
                  </a:ext>
                </a:extLst>
              </a:tr>
              <a:tr h="198820">
                <a:tc>
                  <a:txBody>
                    <a:bodyPr/>
                    <a:lstStyle/>
                    <a:p>
                      <a:pPr algn="ctr" fontAlgn="ctr"/>
                      <a:endParaRPr lang="ru-RU" sz="9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"Своевременное оказание помощи детям, подвергшимся различным формам насилия, жестокого обращения, профилактика рисков жестокого обращения с детьми. Расширение спектра социальных услуг детям и семьям, попавшим в трудную жизненную ситуацию"</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2,1</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1,9</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1,9</a:t>
                      </a:r>
                    </a:p>
                  </a:txBody>
                  <a:tcPr marL="9525" marR="9525" marT="9525" marB="0" anchor="ctr"/>
                </a:tc>
                <a:extLst>
                  <a:ext uri="{0D108BD9-81ED-4DB2-BD59-A6C34878D82A}">
                    <a16:rowId xmlns:a16="http://schemas.microsoft.com/office/drawing/2014/main" val="382191137"/>
                  </a:ext>
                </a:extLst>
              </a:tr>
              <a:tr h="219808">
                <a:tc>
                  <a:txBody>
                    <a:bodyPr/>
                    <a:lstStyle/>
                    <a:p>
                      <a:pPr algn="ctr"/>
                      <a:endParaRPr lang="ru-RU" sz="900" b="1"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"Проведение мероприятий, направленных на предотвращение жестокого обращения с детьми и формирование в обществе нетерпимого отношения к различным проявлениям насилия по отношению к детям"</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0,1</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0,1</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0,1</a:t>
                      </a:r>
                    </a:p>
                  </a:txBody>
                  <a:tcPr marL="9525" marR="9525" marT="9525" marB="0" anchor="ctr"/>
                </a:tc>
                <a:extLst>
                  <a:ext uri="{0D108BD9-81ED-4DB2-BD59-A6C34878D82A}">
                    <a16:rowId xmlns:a16="http://schemas.microsoft.com/office/drawing/2014/main" val="2736943306"/>
                  </a:ext>
                </a:extLst>
              </a:tr>
              <a:tr h="201434">
                <a:tc>
                  <a:txBody>
                    <a:bodyPr/>
                    <a:lstStyle/>
                    <a:p>
                      <a:pPr algn="ctr"/>
                      <a:r>
                        <a:rPr lang="ru-RU" sz="900" b="0" dirty="0" smtClean="0"/>
                        <a:t>4.4.</a:t>
                      </a:r>
                      <a:endParaRPr lang="ru-RU" sz="900" b="0" dirty="0"/>
                    </a:p>
                  </a:txBody>
                  <a:tcPr/>
                </a:tc>
                <a:tc>
                  <a:txBody>
                    <a:bodyPr/>
                    <a:lstStyle/>
                    <a:p>
                      <a:pPr algn="l" fontAlgn="ctr"/>
                      <a:r>
                        <a:rPr lang="ru-RU" sz="1000" b="0" i="0" u="none" strike="noStrike" dirty="0">
                          <a:solidFill>
                            <a:srgbClr val="000000"/>
                          </a:solidFill>
                          <a:effectLst/>
                          <a:latin typeface="Times New Roman" panose="02020603050405020304" pitchFamily="18" charset="0"/>
                        </a:rPr>
                        <a:t>Подпрограмма "Не оступись!"</a:t>
                      </a:r>
                    </a:p>
                  </a:txBody>
                  <a:tcPr marL="9525" marR="9525" marT="9525" marB="0" anchor="ctr"/>
                </a:tc>
                <a:tc>
                  <a:txBody>
                    <a:bodyPr/>
                    <a:lstStyle/>
                    <a:p>
                      <a:pPr algn="ctr" fontAlgn="ctr"/>
                      <a:r>
                        <a:rPr lang="ru-RU" sz="1000" b="0" i="0" u="none" strike="noStrike" dirty="0">
                          <a:solidFill>
                            <a:srgbClr val="000000"/>
                          </a:solidFill>
                          <a:effectLst/>
                          <a:latin typeface="Times New Roman" panose="02020603050405020304" pitchFamily="18" charset="0"/>
                        </a:rPr>
                        <a:t>1,2</a:t>
                      </a:r>
                    </a:p>
                  </a:txBody>
                  <a:tcPr marL="9525" marR="9525" marT="9525" marB="0" anchor="ctr"/>
                </a:tc>
                <a:tc>
                  <a:txBody>
                    <a:bodyPr/>
                    <a:lstStyle/>
                    <a:p>
                      <a:pPr algn="ctr" fontAlgn="ctr"/>
                      <a:r>
                        <a:rPr lang="ru-RU" sz="1000" b="0" i="0" u="none" strike="noStrike" dirty="0">
                          <a:solidFill>
                            <a:srgbClr val="000000"/>
                          </a:solidFill>
                          <a:effectLst/>
                          <a:latin typeface="Times New Roman" panose="02020603050405020304" pitchFamily="18" charset="0"/>
                        </a:rPr>
                        <a:t>0,9</a:t>
                      </a:r>
                    </a:p>
                  </a:txBody>
                  <a:tcPr marL="9525" marR="9525" marT="9525" marB="0" anchor="ctr"/>
                </a:tc>
                <a:tc>
                  <a:txBody>
                    <a:bodyPr/>
                    <a:lstStyle/>
                    <a:p>
                      <a:pPr algn="ctr" fontAlgn="ctr"/>
                      <a:r>
                        <a:rPr lang="ru-RU" sz="1000" b="0" i="0" u="none" strike="noStrike" dirty="0">
                          <a:solidFill>
                            <a:srgbClr val="000000"/>
                          </a:solidFill>
                          <a:effectLst/>
                          <a:latin typeface="Times New Roman" panose="02020603050405020304" pitchFamily="18" charset="0"/>
                        </a:rPr>
                        <a:t>0,9</a:t>
                      </a:r>
                    </a:p>
                  </a:txBody>
                  <a:tcPr marL="9525" marR="9525" marT="9525" marB="0" anchor="ctr"/>
                </a:tc>
                <a:extLst>
                  <a:ext uri="{0D108BD9-81ED-4DB2-BD59-A6C34878D82A}">
                    <a16:rowId xmlns:a16="http://schemas.microsoft.com/office/drawing/2014/main" val="1630671584"/>
                  </a:ext>
                </a:extLst>
              </a:tr>
              <a:tr h="142232">
                <a:tc>
                  <a:txBody>
                    <a:bodyPr/>
                    <a:lstStyle/>
                    <a:p>
                      <a:pPr algn="ctr"/>
                      <a:endParaRPr lang="ru-RU" sz="900" b="1"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"Организация межведомственного взаимодействия по профилактической работе с несовершеннолетними, находящимися в конфликте с законом" </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0,1</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0,1</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0,1</a:t>
                      </a:r>
                    </a:p>
                  </a:txBody>
                  <a:tcPr marL="9525" marR="9525" marT="9525" marB="0" anchor="ctr"/>
                </a:tc>
                <a:extLst>
                  <a:ext uri="{0D108BD9-81ED-4DB2-BD59-A6C34878D82A}">
                    <a16:rowId xmlns:a16="http://schemas.microsoft.com/office/drawing/2014/main" val="1628803903"/>
                  </a:ext>
                </a:extLst>
              </a:tr>
              <a:tr h="211015">
                <a:tc>
                  <a:txBody>
                    <a:bodyPr/>
                    <a:lstStyle/>
                    <a:p>
                      <a:pPr algn="ctr"/>
                      <a:endParaRPr lang="ru-RU" sz="900" b="1"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"Создание и реализация инновационных технологий по предупреждению преступности и правонарушений несовершеннолетних, развитие системы социальных услуг. Внедрение технологий социального сопровождения несовершеннолетних, находящихся в конфликте с законом"</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0,2</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0,1</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0,1</a:t>
                      </a:r>
                    </a:p>
                  </a:txBody>
                  <a:tcPr marL="9525" marR="9525" marT="9525" marB="0" anchor="ctr"/>
                </a:tc>
                <a:extLst>
                  <a:ext uri="{0D108BD9-81ED-4DB2-BD59-A6C34878D82A}">
                    <a16:rowId xmlns:a16="http://schemas.microsoft.com/office/drawing/2014/main" val="1589852792"/>
                  </a:ext>
                </a:extLst>
              </a:tr>
              <a:tr h="219807">
                <a:tc>
                  <a:txBody>
                    <a:bodyPr/>
                    <a:lstStyle/>
                    <a:p>
                      <a:pPr algn="ctr"/>
                      <a:endParaRPr lang="ru-RU" sz="900" b="0"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"Информационно-методическое обеспечение профилактической деятельности по предупреждению безнадзорности, беспризорности, правонарушений и антиобщественных действий несовершеннолетних. Повышение  профессиональной  компетенции специалистов, работающих с несовершеннолетними "группы риска"</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0,9</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0,7</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0,7</a:t>
                      </a:r>
                    </a:p>
                  </a:txBody>
                  <a:tcPr marL="9525" marR="9525" marT="9525" marB="0" anchor="ctr"/>
                </a:tc>
                <a:extLst>
                  <a:ext uri="{0D108BD9-81ED-4DB2-BD59-A6C34878D82A}">
                    <a16:rowId xmlns:a16="http://schemas.microsoft.com/office/drawing/2014/main" val="2897535475"/>
                  </a:ext>
                </a:extLst>
              </a:tr>
              <a:tr h="178190">
                <a:tc>
                  <a:txBody>
                    <a:bodyPr/>
                    <a:lstStyle/>
                    <a:p>
                      <a:pPr algn="ctr"/>
                      <a:r>
                        <a:rPr lang="ru-RU" sz="900" b="1" dirty="0" smtClean="0"/>
                        <a:t>5.</a:t>
                      </a:r>
                      <a:endParaRPr lang="ru-RU" sz="900" b="1" dirty="0"/>
                    </a:p>
                  </a:txBody>
                  <a:tcPr/>
                </a:tc>
                <a:tc>
                  <a:txBody>
                    <a:bodyPr/>
                    <a:lstStyle/>
                    <a:p>
                      <a:pPr algn="l" fontAlgn="ctr"/>
                      <a:r>
                        <a:rPr lang="ru-RU" sz="1000" b="1" i="0" u="none" strike="noStrike" dirty="0">
                          <a:solidFill>
                            <a:srgbClr val="000000"/>
                          </a:solidFill>
                          <a:effectLst/>
                          <a:latin typeface="Times New Roman" panose="02020603050405020304" pitchFamily="18" charset="0"/>
                        </a:rPr>
                        <a:t>Государственная программа Камчатского края "Социальная поддержка граждан в Камчатском крае"</a:t>
                      </a:r>
                    </a:p>
                  </a:txBody>
                  <a:tcPr marL="9525" marR="9525" marT="9525" marB="0" anchor="ctr"/>
                </a:tc>
                <a:tc>
                  <a:txBody>
                    <a:bodyPr/>
                    <a:lstStyle/>
                    <a:p>
                      <a:pPr algn="ctr" fontAlgn="ctr"/>
                      <a:r>
                        <a:rPr lang="ru-RU" sz="1000" b="1" i="0" u="none" strike="noStrike" dirty="0">
                          <a:solidFill>
                            <a:srgbClr val="000000"/>
                          </a:solidFill>
                          <a:effectLst/>
                          <a:latin typeface="Times New Roman" panose="02020603050405020304" pitchFamily="18" charset="0"/>
                        </a:rPr>
                        <a:t>6 855,7</a:t>
                      </a:r>
                    </a:p>
                  </a:txBody>
                  <a:tcPr marL="9525" marR="9525" marT="9525" marB="0" anchor="ctr"/>
                </a:tc>
                <a:tc>
                  <a:txBody>
                    <a:bodyPr/>
                    <a:lstStyle/>
                    <a:p>
                      <a:pPr algn="ctr" fontAlgn="ctr"/>
                      <a:r>
                        <a:rPr lang="ru-RU" sz="1000" b="1" i="0" u="none" strike="noStrike" dirty="0">
                          <a:solidFill>
                            <a:srgbClr val="000000"/>
                          </a:solidFill>
                          <a:effectLst/>
                          <a:latin typeface="Times New Roman" panose="02020603050405020304" pitchFamily="18" charset="0"/>
                        </a:rPr>
                        <a:t>6 772,2</a:t>
                      </a:r>
                    </a:p>
                  </a:txBody>
                  <a:tcPr marL="9525" marR="9525" marT="9525" marB="0" anchor="ctr"/>
                </a:tc>
                <a:tc>
                  <a:txBody>
                    <a:bodyPr/>
                    <a:lstStyle/>
                    <a:p>
                      <a:pPr algn="ctr" fontAlgn="ctr"/>
                      <a:r>
                        <a:rPr lang="ru-RU" sz="1000" b="1" i="0" u="none" strike="noStrike" dirty="0">
                          <a:solidFill>
                            <a:srgbClr val="000000"/>
                          </a:solidFill>
                          <a:effectLst/>
                          <a:latin typeface="Times New Roman" panose="02020603050405020304" pitchFamily="18" charset="0"/>
                        </a:rPr>
                        <a:t>6 609,9</a:t>
                      </a:r>
                    </a:p>
                  </a:txBody>
                  <a:tcPr marL="9525" marR="9525" marT="9525" marB="0" anchor="ctr"/>
                </a:tc>
                <a:extLst>
                  <a:ext uri="{0D108BD9-81ED-4DB2-BD59-A6C34878D82A}">
                    <a16:rowId xmlns:a16="http://schemas.microsoft.com/office/drawing/2014/main" val="7666637"/>
                  </a:ext>
                </a:extLst>
              </a:tr>
              <a:tr h="217813">
                <a:tc>
                  <a:txBody>
                    <a:bodyPr/>
                    <a:lstStyle/>
                    <a:p>
                      <a:pPr algn="ctr"/>
                      <a:r>
                        <a:rPr lang="ru-RU" sz="900" b="0" dirty="0" smtClean="0"/>
                        <a:t>5.1.</a:t>
                      </a:r>
                      <a:endParaRPr lang="ru-RU" sz="900" b="0" dirty="0"/>
                    </a:p>
                  </a:txBody>
                  <a:tcPr/>
                </a:tc>
                <a:tc>
                  <a:txBody>
                    <a:bodyPr/>
                    <a:lstStyle/>
                    <a:p>
                      <a:pPr algn="l" fontAlgn="ctr"/>
                      <a:r>
                        <a:rPr lang="ru-RU" sz="1000" b="0" i="0" u="none" strike="noStrike" dirty="0">
                          <a:solidFill>
                            <a:srgbClr val="000000"/>
                          </a:solidFill>
                          <a:effectLst/>
                          <a:latin typeface="Times New Roman" panose="02020603050405020304" pitchFamily="18" charset="0"/>
                        </a:rPr>
                        <a:t>Подпрограмма "Старшее поколение в Камчатском крае"</a:t>
                      </a:r>
                    </a:p>
                  </a:txBody>
                  <a:tcPr marL="9525" marR="9525" marT="9525" marB="0" anchor="ctr"/>
                </a:tc>
                <a:tc>
                  <a:txBody>
                    <a:bodyPr/>
                    <a:lstStyle/>
                    <a:p>
                      <a:pPr algn="ctr" fontAlgn="ctr"/>
                      <a:r>
                        <a:rPr lang="ru-RU" sz="1000" b="0" i="0" u="none" strike="noStrike" dirty="0">
                          <a:solidFill>
                            <a:srgbClr val="000000"/>
                          </a:solidFill>
                          <a:effectLst/>
                          <a:latin typeface="Times New Roman" panose="02020603050405020304" pitchFamily="18" charset="0"/>
                        </a:rPr>
                        <a:t>33,2</a:t>
                      </a:r>
                    </a:p>
                  </a:txBody>
                  <a:tcPr marL="9525" marR="9525" marT="9525" marB="0" anchor="ctr"/>
                </a:tc>
                <a:tc>
                  <a:txBody>
                    <a:bodyPr/>
                    <a:lstStyle/>
                    <a:p>
                      <a:pPr algn="ctr" fontAlgn="ctr"/>
                      <a:r>
                        <a:rPr lang="ru-RU" sz="1000" b="0" i="0" u="none" strike="noStrike" dirty="0">
                          <a:solidFill>
                            <a:srgbClr val="000000"/>
                          </a:solidFill>
                          <a:effectLst/>
                          <a:latin typeface="Times New Roman" panose="02020603050405020304" pitchFamily="18" charset="0"/>
                        </a:rPr>
                        <a:t>32,1</a:t>
                      </a:r>
                    </a:p>
                  </a:txBody>
                  <a:tcPr marL="9525" marR="9525" marT="9525" marB="0" anchor="ctr"/>
                </a:tc>
                <a:tc>
                  <a:txBody>
                    <a:bodyPr/>
                    <a:lstStyle/>
                    <a:p>
                      <a:pPr algn="ctr" fontAlgn="ctr"/>
                      <a:r>
                        <a:rPr lang="ru-RU" sz="1000" b="0" i="0" u="none" strike="noStrike" dirty="0">
                          <a:solidFill>
                            <a:srgbClr val="000000"/>
                          </a:solidFill>
                          <a:effectLst/>
                          <a:latin typeface="Times New Roman" panose="02020603050405020304" pitchFamily="18" charset="0"/>
                        </a:rPr>
                        <a:t>32,1</a:t>
                      </a:r>
                    </a:p>
                  </a:txBody>
                  <a:tcPr marL="9525" marR="9525" marT="9525" marB="0" anchor="ctr"/>
                </a:tc>
                <a:extLst>
                  <a:ext uri="{0D108BD9-81ED-4DB2-BD59-A6C34878D82A}">
                    <a16:rowId xmlns:a16="http://schemas.microsoft.com/office/drawing/2014/main" val="4080420532"/>
                  </a:ext>
                </a:extLst>
              </a:tr>
              <a:tr h="173852">
                <a:tc>
                  <a:txBody>
                    <a:bodyPr/>
                    <a:lstStyle/>
                    <a:p>
                      <a:pPr algn="ctr"/>
                      <a:endParaRPr lang="ru-RU" sz="900" b="1"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"Укрепление социальной защищенности граждан пожилого возраста"</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1,5</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1,2</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1,2</a:t>
                      </a:r>
                    </a:p>
                  </a:txBody>
                  <a:tcPr marL="9525" marR="9525" marT="9525" marB="0" anchor="ctr"/>
                </a:tc>
                <a:extLst>
                  <a:ext uri="{0D108BD9-81ED-4DB2-BD59-A6C34878D82A}">
                    <a16:rowId xmlns:a16="http://schemas.microsoft.com/office/drawing/2014/main" val="3330564503"/>
                  </a:ext>
                </a:extLst>
              </a:tr>
              <a:tr h="0">
                <a:tc>
                  <a:txBody>
                    <a:bodyPr/>
                    <a:lstStyle/>
                    <a:p>
                      <a:pPr algn="ctr"/>
                      <a:endParaRPr lang="ru-RU" sz="900" b="1"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"Укрепление здоровья граждан пожилого возраста "</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30,0</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30,0</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30,0</a:t>
                      </a:r>
                    </a:p>
                  </a:txBody>
                  <a:tcPr marL="9525" marR="9525" marT="9525" marB="0" anchor="ctr"/>
                </a:tc>
                <a:extLst>
                  <a:ext uri="{0D108BD9-81ED-4DB2-BD59-A6C34878D82A}">
                    <a16:rowId xmlns:a16="http://schemas.microsoft.com/office/drawing/2014/main" val="2770597236"/>
                  </a:ext>
                </a:extLst>
              </a:tr>
              <a:tr h="230944">
                <a:tc>
                  <a:txBody>
                    <a:bodyPr/>
                    <a:lstStyle/>
                    <a:p>
                      <a:pPr algn="ctr"/>
                      <a:endParaRPr lang="ru-RU" sz="900" b="0"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"Совершенствование коммуникационных связей и развитие интеллектуального потенциала граждан пожилого возраста"</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0,8</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0,6</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0,6</a:t>
                      </a:r>
                    </a:p>
                  </a:txBody>
                  <a:tcPr marL="9525" marR="9525" marT="9525" marB="0" anchor="ctr"/>
                </a:tc>
                <a:extLst>
                  <a:ext uri="{0D108BD9-81ED-4DB2-BD59-A6C34878D82A}">
                    <a16:rowId xmlns:a16="http://schemas.microsoft.com/office/drawing/2014/main" val="2613654590"/>
                  </a:ext>
                </a:extLst>
              </a:tr>
              <a:tr h="211016">
                <a:tc>
                  <a:txBody>
                    <a:bodyPr/>
                    <a:lstStyle/>
                    <a:p>
                      <a:pPr algn="ctr"/>
                      <a:endParaRPr lang="ru-RU" sz="900" b="1"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"Организация свободного времени и культурного досуга граждан пожилого возраста"</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0,9</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0,4</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0,3</a:t>
                      </a:r>
                    </a:p>
                  </a:txBody>
                  <a:tcPr marL="9525" marR="9525" marT="9525" marB="0" anchor="ctr"/>
                </a:tc>
                <a:extLst>
                  <a:ext uri="{0D108BD9-81ED-4DB2-BD59-A6C34878D82A}">
                    <a16:rowId xmlns:a16="http://schemas.microsoft.com/office/drawing/2014/main" val="1294302220"/>
                  </a:ext>
                </a:extLst>
              </a:tr>
              <a:tr h="193431">
                <a:tc>
                  <a:txBody>
                    <a:bodyPr/>
                    <a:lstStyle/>
                    <a:p>
                      <a:pPr algn="ctr"/>
                      <a:endParaRPr lang="ru-RU" sz="900" b="1"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"Научно-методическое и информационное обеспечение деятельности по социальной поддержке граждан пожилого возраста"</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0,0</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0,0</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0,0</a:t>
                      </a:r>
                    </a:p>
                  </a:txBody>
                  <a:tcPr marL="9525" marR="9525" marT="9525" marB="0" anchor="ctr"/>
                </a:tc>
                <a:extLst>
                  <a:ext uri="{0D108BD9-81ED-4DB2-BD59-A6C34878D82A}">
                    <a16:rowId xmlns:a16="http://schemas.microsoft.com/office/drawing/2014/main" val="2847286262"/>
                  </a:ext>
                </a:extLst>
              </a:tr>
              <a:tr h="193431">
                <a:tc>
                  <a:txBody>
                    <a:bodyPr/>
                    <a:lstStyle/>
                    <a:p>
                      <a:pPr algn="ctr"/>
                      <a:r>
                        <a:rPr lang="ru-RU" sz="900" b="0" dirty="0" smtClean="0"/>
                        <a:t>5.2.</a:t>
                      </a:r>
                      <a:endParaRPr lang="ru-RU" sz="900" b="0" dirty="0"/>
                    </a:p>
                  </a:txBody>
                  <a:tcPr/>
                </a:tc>
                <a:tc>
                  <a:txBody>
                    <a:bodyPr/>
                    <a:lstStyle/>
                    <a:p>
                      <a:pPr algn="l" fontAlgn="ctr"/>
                      <a:r>
                        <a:rPr lang="ru-RU" sz="1000" b="0" i="0" u="none" strike="noStrike" dirty="0">
                          <a:solidFill>
                            <a:srgbClr val="000000"/>
                          </a:solidFill>
                          <a:effectLst/>
                          <a:latin typeface="Times New Roman" panose="02020603050405020304" pitchFamily="18" charset="0"/>
                        </a:rPr>
                        <a:t>Подпрограмма "Меры социальной поддержки отдельных категорий граждан в Камчатском крае"</a:t>
                      </a:r>
                    </a:p>
                  </a:txBody>
                  <a:tcPr marL="9525" marR="9525" marT="9525" marB="0" anchor="ctr"/>
                </a:tc>
                <a:tc>
                  <a:txBody>
                    <a:bodyPr/>
                    <a:lstStyle/>
                    <a:p>
                      <a:pPr algn="ctr" fontAlgn="ctr"/>
                      <a:r>
                        <a:rPr lang="ru-RU" sz="1000" b="0" i="0" u="none" strike="noStrike" dirty="0">
                          <a:solidFill>
                            <a:srgbClr val="000000"/>
                          </a:solidFill>
                          <a:effectLst/>
                          <a:latin typeface="Times New Roman" panose="02020603050405020304" pitchFamily="18" charset="0"/>
                        </a:rPr>
                        <a:t>5 009,0</a:t>
                      </a:r>
                    </a:p>
                  </a:txBody>
                  <a:tcPr marL="9525" marR="9525" marT="9525" marB="0" anchor="ctr"/>
                </a:tc>
                <a:tc>
                  <a:txBody>
                    <a:bodyPr/>
                    <a:lstStyle/>
                    <a:p>
                      <a:pPr algn="ctr" fontAlgn="ctr"/>
                      <a:r>
                        <a:rPr lang="ru-RU" sz="1000" b="0" i="0" u="none" strike="noStrike" dirty="0">
                          <a:solidFill>
                            <a:srgbClr val="000000"/>
                          </a:solidFill>
                          <a:effectLst/>
                          <a:latin typeface="Times New Roman" panose="02020603050405020304" pitchFamily="18" charset="0"/>
                        </a:rPr>
                        <a:t>4 950,2</a:t>
                      </a:r>
                    </a:p>
                  </a:txBody>
                  <a:tcPr marL="9525" marR="9525" marT="9525" marB="0" anchor="ctr"/>
                </a:tc>
                <a:tc>
                  <a:txBody>
                    <a:bodyPr/>
                    <a:lstStyle/>
                    <a:p>
                      <a:pPr algn="ctr" fontAlgn="ctr"/>
                      <a:r>
                        <a:rPr lang="ru-RU" sz="1000" b="0" i="0" u="none" strike="noStrike" dirty="0">
                          <a:solidFill>
                            <a:srgbClr val="000000"/>
                          </a:solidFill>
                          <a:effectLst/>
                          <a:latin typeface="Times New Roman" panose="02020603050405020304" pitchFamily="18" charset="0"/>
                        </a:rPr>
                        <a:t>4 781,4</a:t>
                      </a:r>
                    </a:p>
                  </a:txBody>
                  <a:tcPr marL="9525" marR="9525" marT="9525" marB="0" anchor="ctr"/>
                </a:tc>
                <a:extLst>
                  <a:ext uri="{0D108BD9-81ED-4DB2-BD59-A6C34878D82A}">
                    <a16:rowId xmlns:a16="http://schemas.microsoft.com/office/drawing/2014/main" val="3041175175"/>
                  </a:ext>
                </a:extLst>
              </a:tr>
              <a:tr h="219808">
                <a:tc>
                  <a:txBody>
                    <a:bodyPr/>
                    <a:lstStyle/>
                    <a:p>
                      <a:pPr algn="ctr"/>
                      <a:endParaRPr lang="ru-RU" sz="900" b="1"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"Реализация мер социальной поддержки отдельных категорий граждан, установленных федеральным законодательством"</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1 033,2</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1 058,7</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1 081,4</a:t>
                      </a:r>
                    </a:p>
                  </a:txBody>
                  <a:tcPr marL="9525" marR="9525" marT="9525" marB="0" anchor="ctr"/>
                </a:tc>
                <a:extLst>
                  <a:ext uri="{0D108BD9-81ED-4DB2-BD59-A6C34878D82A}">
                    <a16:rowId xmlns:a16="http://schemas.microsoft.com/office/drawing/2014/main" val="753720518"/>
                  </a:ext>
                </a:extLst>
              </a:tr>
              <a:tr h="200229">
                <a:tc>
                  <a:txBody>
                    <a:bodyPr/>
                    <a:lstStyle/>
                    <a:p>
                      <a:pPr algn="ctr"/>
                      <a:endParaRPr lang="ru-RU" sz="900" b="1"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"Реализация мер социальной поддержки отдельных категорий граждан, установленных законодательством Камчатского края"</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1 807,9</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1 807,9</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1 807,9</a:t>
                      </a:r>
                    </a:p>
                  </a:txBody>
                  <a:tcPr marL="9525" marR="9525" marT="9525" marB="0" anchor="ctr"/>
                </a:tc>
                <a:extLst>
                  <a:ext uri="{0D108BD9-81ED-4DB2-BD59-A6C34878D82A}">
                    <a16:rowId xmlns:a16="http://schemas.microsoft.com/office/drawing/2014/main" val="4050347759"/>
                  </a:ext>
                </a:extLst>
              </a:tr>
              <a:tr h="183076">
                <a:tc>
                  <a:txBody>
                    <a:bodyPr/>
                    <a:lstStyle/>
                    <a:p>
                      <a:pPr algn="ctr"/>
                      <a:endParaRPr lang="ru-RU" sz="900" b="1"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"Реализация дополнительных мер социальной поддержки отдельных категорий граждан"</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533,8</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528,7</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528,7</a:t>
                      </a:r>
                    </a:p>
                  </a:txBody>
                  <a:tcPr marL="9525" marR="9525" marT="9525" marB="0" anchor="ctr"/>
                </a:tc>
                <a:extLst>
                  <a:ext uri="{0D108BD9-81ED-4DB2-BD59-A6C34878D82A}">
                    <a16:rowId xmlns:a16="http://schemas.microsoft.com/office/drawing/2014/main" val="1080416760"/>
                  </a:ext>
                </a:extLst>
              </a:tr>
              <a:tr h="165491">
                <a:tc>
                  <a:txBody>
                    <a:bodyPr/>
                    <a:lstStyle/>
                    <a:p>
                      <a:pPr algn="ctr"/>
                      <a:endParaRPr lang="ru-RU" sz="900" b="1"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"Реализация мер социальной поддержки семей с детьми"</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1 578,7</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1 499,5</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1 308,0</a:t>
                      </a:r>
                    </a:p>
                  </a:txBody>
                  <a:tcPr marL="9525" marR="9525" marT="9525" marB="0" anchor="ctr"/>
                </a:tc>
                <a:extLst>
                  <a:ext uri="{0D108BD9-81ED-4DB2-BD59-A6C34878D82A}">
                    <a16:rowId xmlns:a16="http://schemas.microsoft.com/office/drawing/2014/main" val="3020715768"/>
                  </a:ext>
                </a:extLst>
              </a:tr>
              <a:tr h="174283">
                <a:tc>
                  <a:txBody>
                    <a:bodyPr/>
                    <a:lstStyle/>
                    <a:p>
                      <a:pPr algn="ctr"/>
                      <a:endParaRPr lang="ru-RU" sz="900" b="1"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"Оказание поддержки гражданам, оказавшимся в трудной жизненной ситуации"</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55,4</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55,4</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55,4</a:t>
                      </a:r>
                    </a:p>
                  </a:txBody>
                  <a:tcPr marL="9525" marR="9525" marT="9525" marB="0" anchor="ctr"/>
                </a:tc>
                <a:extLst>
                  <a:ext uri="{0D108BD9-81ED-4DB2-BD59-A6C34878D82A}">
                    <a16:rowId xmlns:a16="http://schemas.microsoft.com/office/drawing/2014/main" val="1981999995"/>
                  </a:ext>
                </a:extLst>
              </a:tr>
              <a:tr h="174283">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ru-RU" sz="900" b="0" i="0" u="none" strike="noStrike" dirty="0" smtClean="0">
                          <a:solidFill>
                            <a:srgbClr val="000000"/>
                          </a:solidFill>
                          <a:effectLst/>
                          <a:latin typeface="Times New Roman" panose="02020603050405020304" pitchFamily="18" charset="0"/>
                        </a:rPr>
                        <a:t>5.3.</a:t>
                      </a:r>
                    </a:p>
                  </a:txBody>
                  <a:tcPr marL="9525" marR="9525" marT="9525" marB="0" anchor="ctr"/>
                </a:tc>
                <a:tc>
                  <a:txBody>
                    <a:bodyPr/>
                    <a:lstStyle/>
                    <a:p>
                      <a:pPr algn="l" fontAlgn="ctr"/>
                      <a:r>
                        <a:rPr lang="ru-RU" sz="1000" b="0" i="0" u="none" strike="noStrike" dirty="0">
                          <a:solidFill>
                            <a:srgbClr val="000000"/>
                          </a:solidFill>
                          <a:effectLst/>
                          <a:latin typeface="Times New Roman" panose="02020603050405020304" pitchFamily="18" charset="0"/>
                        </a:rPr>
                        <a:t>Подпрограмма "Доступная среда в Камчатском крае"</a:t>
                      </a:r>
                    </a:p>
                  </a:txBody>
                  <a:tcPr marL="9525" marR="9525" marT="9525" marB="0" anchor="ctr"/>
                </a:tc>
                <a:tc>
                  <a:txBody>
                    <a:bodyPr/>
                    <a:lstStyle/>
                    <a:p>
                      <a:pPr algn="ctr" fontAlgn="ctr"/>
                      <a:r>
                        <a:rPr lang="ru-RU" sz="1000" b="0" i="0" u="none" strike="noStrike" dirty="0">
                          <a:solidFill>
                            <a:srgbClr val="000000"/>
                          </a:solidFill>
                          <a:effectLst/>
                          <a:latin typeface="Times New Roman" panose="02020603050405020304" pitchFamily="18" charset="0"/>
                        </a:rPr>
                        <a:t>13,9</a:t>
                      </a:r>
                    </a:p>
                  </a:txBody>
                  <a:tcPr marL="9525" marR="9525" marT="9525" marB="0" anchor="ctr"/>
                </a:tc>
                <a:tc>
                  <a:txBody>
                    <a:bodyPr/>
                    <a:lstStyle/>
                    <a:p>
                      <a:pPr algn="ctr" fontAlgn="ctr"/>
                      <a:r>
                        <a:rPr lang="ru-RU" sz="1000" b="0" i="0" u="none" strike="noStrike" dirty="0">
                          <a:solidFill>
                            <a:srgbClr val="000000"/>
                          </a:solidFill>
                          <a:effectLst/>
                          <a:latin typeface="Times New Roman" panose="02020603050405020304" pitchFamily="18" charset="0"/>
                        </a:rPr>
                        <a:t>12,9</a:t>
                      </a:r>
                    </a:p>
                  </a:txBody>
                  <a:tcPr marL="9525" marR="9525" marT="9525" marB="0" anchor="ctr"/>
                </a:tc>
                <a:tc>
                  <a:txBody>
                    <a:bodyPr/>
                    <a:lstStyle/>
                    <a:p>
                      <a:pPr algn="ctr" fontAlgn="ctr"/>
                      <a:r>
                        <a:rPr lang="ru-RU" sz="1000" b="0" i="0" u="none" strike="noStrike" dirty="0">
                          <a:solidFill>
                            <a:srgbClr val="000000"/>
                          </a:solidFill>
                          <a:effectLst/>
                          <a:latin typeface="Times New Roman" panose="02020603050405020304" pitchFamily="18" charset="0"/>
                        </a:rPr>
                        <a:t>10,8</a:t>
                      </a:r>
                    </a:p>
                  </a:txBody>
                  <a:tcPr marL="9525" marR="9525" marT="9525" marB="0" anchor="ctr"/>
                </a:tc>
                <a:extLst>
                  <a:ext uri="{0D108BD9-81ED-4DB2-BD59-A6C34878D82A}">
                    <a16:rowId xmlns:a16="http://schemas.microsoft.com/office/drawing/2014/main" val="3323864844"/>
                  </a:ext>
                </a:extLst>
              </a:tr>
              <a:tr h="174283">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ru-RU" sz="900" b="1" i="0" u="none" strike="noStrike" dirty="0" smtClean="0">
                        <a:solidFill>
                          <a:srgbClr val="000000"/>
                        </a:solidFill>
                        <a:effectLst/>
                        <a:latin typeface="Times New Roman" panose="02020603050405020304" pitchFamily="18" charset="0"/>
                      </a:endParaRPr>
                    </a:p>
                  </a:txBody>
                  <a:tcPr marL="9525" marR="9525" marT="9525" marB="0" anchor="ct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"Повышение уровня доступности и качества приоритетных объектов и услуг в основных сферах жизнедеятельности инвалидов и других  маломобильных групп населения"</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9,1</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9,1</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7,3</a:t>
                      </a:r>
                    </a:p>
                  </a:txBody>
                  <a:tcPr marL="9525" marR="9525" marT="9525" marB="0" anchor="ctr"/>
                </a:tc>
                <a:extLst>
                  <a:ext uri="{0D108BD9-81ED-4DB2-BD59-A6C34878D82A}">
                    <a16:rowId xmlns:a16="http://schemas.microsoft.com/office/drawing/2014/main" val="356287838"/>
                  </a:ext>
                </a:extLst>
              </a:tr>
            </a:tbl>
          </a:graphicData>
        </a:graphic>
      </p:graphicFrame>
      <p:sp>
        <p:nvSpPr>
          <p:cNvPr id="5" name="TextBox 4"/>
          <p:cNvSpPr txBox="1"/>
          <p:nvPr/>
        </p:nvSpPr>
        <p:spPr>
          <a:xfrm>
            <a:off x="10612315" y="90097"/>
            <a:ext cx="1342034" cy="338554"/>
          </a:xfrm>
          <a:prstGeom prst="rect">
            <a:avLst/>
          </a:prstGeom>
          <a:noFill/>
        </p:spPr>
        <p:txBody>
          <a:bodyPr wrap="none" rtlCol="0">
            <a:spAutoFit/>
          </a:bodyPr>
          <a:lstStyle/>
          <a:p>
            <a:r>
              <a:rPr lang="ru-RU" sz="1600" b="1" i="1" dirty="0">
                <a:solidFill>
                  <a:schemeClr val="tx2">
                    <a:lumMod val="75000"/>
                  </a:schemeClr>
                </a:solidFill>
                <a:effectLst>
                  <a:outerShdw blurRad="38100" dist="38100" dir="2700000" algn="tl">
                    <a:srgbClr val="000000">
                      <a:alpha val="43137"/>
                    </a:srgbClr>
                  </a:outerShdw>
                </a:effectLst>
              </a:rPr>
              <a:t>  </a:t>
            </a:r>
            <a:r>
              <a:rPr lang="ru-RU" sz="1600" b="1" i="1" dirty="0" smtClean="0">
                <a:solidFill>
                  <a:schemeClr val="tx2">
                    <a:lumMod val="75000"/>
                  </a:schemeClr>
                </a:solidFill>
                <a:effectLst>
                  <a:outerShdw blurRad="38100" dist="38100" dir="2700000" algn="tl">
                    <a:srgbClr val="000000">
                      <a:alpha val="43137"/>
                    </a:srgbClr>
                  </a:outerShdw>
                </a:effectLst>
              </a:rPr>
              <a:t>46 СЛАЙД </a:t>
            </a:r>
            <a:endParaRPr lang="ru-RU" sz="1600" b="1" i="1" dirty="0">
              <a:solidFill>
                <a:schemeClr val="tx2">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9521977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4"/>
          <p:cNvGraphicFramePr>
            <a:graphicFrameLocks noGrp="1"/>
          </p:cNvGraphicFramePr>
          <p:nvPr>
            <p:ph idx="1"/>
            <p:extLst>
              <p:ext uri="{D42A27DB-BD31-4B8C-83A1-F6EECF244321}">
                <p14:modId xmlns:p14="http://schemas.microsoft.com/office/powerpoint/2010/main" val="1387016811"/>
              </p:ext>
            </p:extLst>
          </p:nvPr>
        </p:nvGraphicFramePr>
        <p:xfrm>
          <a:off x="592014" y="294882"/>
          <a:ext cx="10972800" cy="6314393"/>
        </p:xfrm>
        <a:graphic>
          <a:graphicData uri="http://schemas.openxmlformats.org/drawingml/2006/table">
            <a:tbl>
              <a:tblPr firstRow="1" bandRow="1">
                <a:tableStyleId>{5C22544A-7EE6-4342-B048-85BDC9FD1C3A}</a:tableStyleId>
              </a:tblPr>
              <a:tblGrid>
                <a:gridCol w="383931">
                  <a:extLst>
                    <a:ext uri="{9D8B030D-6E8A-4147-A177-3AD203B41FA5}">
                      <a16:colId xmlns:a16="http://schemas.microsoft.com/office/drawing/2014/main" val="362266838"/>
                    </a:ext>
                  </a:extLst>
                </a:gridCol>
                <a:gridCol w="7675685">
                  <a:extLst>
                    <a:ext uri="{9D8B030D-6E8A-4147-A177-3AD203B41FA5}">
                      <a16:colId xmlns:a16="http://schemas.microsoft.com/office/drawing/2014/main" val="2997573379"/>
                    </a:ext>
                  </a:extLst>
                </a:gridCol>
                <a:gridCol w="975946">
                  <a:extLst>
                    <a:ext uri="{9D8B030D-6E8A-4147-A177-3AD203B41FA5}">
                      <a16:colId xmlns:a16="http://schemas.microsoft.com/office/drawing/2014/main" val="1668693803"/>
                    </a:ext>
                  </a:extLst>
                </a:gridCol>
                <a:gridCol w="975946">
                  <a:extLst>
                    <a:ext uri="{9D8B030D-6E8A-4147-A177-3AD203B41FA5}">
                      <a16:colId xmlns:a16="http://schemas.microsoft.com/office/drawing/2014/main" val="1110253511"/>
                    </a:ext>
                  </a:extLst>
                </a:gridCol>
                <a:gridCol w="961292">
                  <a:extLst>
                    <a:ext uri="{9D8B030D-6E8A-4147-A177-3AD203B41FA5}">
                      <a16:colId xmlns:a16="http://schemas.microsoft.com/office/drawing/2014/main" val="3602214359"/>
                    </a:ext>
                  </a:extLst>
                </a:gridCol>
              </a:tblGrid>
              <a:tr h="241449">
                <a:tc gridSpan="2">
                  <a:txBody>
                    <a:bodyPr/>
                    <a:lstStyle/>
                    <a:p>
                      <a:pPr algn="ctr" fontAlgn="ctr"/>
                      <a:r>
                        <a:rPr lang="ru-RU" sz="1000" b="1" i="0" u="none" strike="noStrike" dirty="0" smtClean="0">
                          <a:solidFill>
                            <a:schemeClr val="bg1"/>
                          </a:solidFill>
                          <a:effectLst/>
                          <a:latin typeface="Times New Roman" panose="02020603050405020304" pitchFamily="18" charset="0"/>
                        </a:rPr>
                        <a:t>Наименование</a:t>
                      </a:r>
                      <a:endParaRPr lang="ru-RU" sz="1000" b="1" i="0" u="none" strike="noStrike" dirty="0">
                        <a:solidFill>
                          <a:schemeClr val="bg1"/>
                        </a:solidFill>
                        <a:effectLst/>
                        <a:latin typeface="Times New Roman" panose="02020603050405020304" pitchFamily="18" charset="0"/>
                      </a:endParaRPr>
                    </a:p>
                  </a:txBody>
                  <a:tcPr marL="9525" marR="9525" marT="9525" marB="0" anchor="ctr"/>
                </a:tc>
                <a:tc hMerge="1">
                  <a:txBody>
                    <a:bodyPr/>
                    <a:lstStyle/>
                    <a:p>
                      <a:pPr algn="ctr" fontAlgn="ctr"/>
                      <a:endParaRPr lang="ru-RU" sz="1000" b="1" i="0" u="none" strike="noStrike" dirty="0">
                        <a:solidFill>
                          <a:schemeClr val="bg1"/>
                        </a:solidFill>
                        <a:effectLst/>
                        <a:latin typeface="Times New Roman" panose="02020603050405020304" pitchFamily="18" charset="0"/>
                      </a:endParaRPr>
                    </a:p>
                  </a:txBody>
                  <a:tcPr marL="9525" marR="9525" marT="9525" marB="0" anchor="ctr"/>
                </a:tc>
                <a:tc>
                  <a:txBody>
                    <a:bodyPr/>
                    <a:lstStyle/>
                    <a:p>
                      <a:pPr algn="ctr" fontAlgn="ctr"/>
                      <a:r>
                        <a:rPr lang="ru-RU" sz="1000" b="1" i="0" u="none" strike="noStrike" dirty="0" smtClean="0">
                          <a:solidFill>
                            <a:schemeClr val="bg1"/>
                          </a:solidFill>
                          <a:effectLst/>
                          <a:latin typeface="Times New Roman" panose="02020603050405020304" pitchFamily="18" charset="0"/>
                        </a:rPr>
                        <a:t>2017 </a:t>
                      </a:r>
                      <a:r>
                        <a:rPr lang="ru-RU" sz="1000" b="1" i="0" u="none" strike="noStrike" dirty="0">
                          <a:solidFill>
                            <a:schemeClr val="bg1"/>
                          </a:solidFill>
                          <a:effectLst/>
                          <a:latin typeface="Times New Roman" panose="02020603050405020304" pitchFamily="18" charset="0"/>
                        </a:rPr>
                        <a:t>год</a:t>
                      </a:r>
                    </a:p>
                  </a:txBody>
                  <a:tcPr marL="9525" marR="9525" marT="9525" marB="0" anchor="ctr"/>
                </a:tc>
                <a:tc>
                  <a:txBody>
                    <a:bodyPr/>
                    <a:lstStyle/>
                    <a:p>
                      <a:pPr algn="ctr" fontAlgn="ctr"/>
                      <a:r>
                        <a:rPr lang="ru-RU" sz="1000" b="1" i="0" u="none" strike="noStrike" dirty="0" smtClean="0">
                          <a:solidFill>
                            <a:schemeClr val="bg1"/>
                          </a:solidFill>
                          <a:effectLst/>
                          <a:latin typeface="Times New Roman" panose="02020603050405020304" pitchFamily="18" charset="0"/>
                        </a:rPr>
                        <a:t>2018 </a:t>
                      </a:r>
                      <a:r>
                        <a:rPr lang="ru-RU" sz="1000" b="1" i="0" u="none" strike="noStrike" dirty="0">
                          <a:solidFill>
                            <a:schemeClr val="bg1"/>
                          </a:solidFill>
                          <a:effectLst/>
                          <a:latin typeface="Times New Roman" panose="02020603050405020304" pitchFamily="18" charset="0"/>
                        </a:rPr>
                        <a:t>год</a:t>
                      </a:r>
                    </a:p>
                  </a:txBody>
                  <a:tcPr marL="9525" marR="9525" marT="9525" marB="0" anchor="ctr"/>
                </a:tc>
                <a:tc>
                  <a:txBody>
                    <a:bodyPr/>
                    <a:lstStyle/>
                    <a:p>
                      <a:pPr algn="ctr" fontAlgn="ctr"/>
                      <a:r>
                        <a:rPr lang="ru-RU" sz="1000" b="1" i="0" u="none" strike="noStrike" dirty="0" smtClean="0">
                          <a:solidFill>
                            <a:schemeClr val="bg1"/>
                          </a:solidFill>
                          <a:effectLst/>
                          <a:latin typeface="Times New Roman" panose="02020603050405020304" pitchFamily="18" charset="0"/>
                        </a:rPr>
                        <a:t>2019 </a:t>
                      </a:r>
                      <a:r>
                        <a:rPr lang="ru-RU" sz="1000" b="1" i="0" u="none" strike="noStrike" dirty="0">
                          <a:solidFill>
                            <a:schemeClr val="bg1"/>
                          </a:solidFill>
                          <a:effectLst/>
                          <a:latin typeface="Times New Roman" panose="02020603050405020304" pitchFamily="18" charset="0"/>
                        </a:rPr>
                        <a:t>год</a:t>
                      </a:r>
                    </a:p>
                  </a:txBody>
                  <a:tcPr marL="9525" marR="9525" marT="9525" marB="0" anchor="ctr"/>
                </a:tc>
                <a:extLst>
                  <a:ext uri="{0D108BD9-81ED-4DB2-BD59-A6C34878D82A}">
                    <a16:rowId xmlns:a16="http://schemas.microsoft.com/office/drawing/2014/main" val="4173102718"/>
                  </a:ext>
                </a:extLst>
              </a:tr>
              <a:tr h="195132">
                <a:tc>
                  <a:txBody>
                    <a:bodyPr/>
                    <a:lstStyle/>
                    <a:p>
                      <a:pPr algn="ctr" fontAlgn="ctr"/>
                      <a:endParaRPr lang="ru-RU" sz="9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"Повышение уровня доступности и качества реабилитационных услуг (развитие системы реабилитации и социальной интеграции инвалидов в общество)"</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4,5</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3,5</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3,0</a:t>
                      </a:r>
                    </a:p>
                  </a:txBody>
                  <a:tcPr marL="9525" marR="9525" marT="9525" marB="0" anchor="ctr"/>
                </a:tc>
                <a:extLst>
                  <a:ext uri="{0D108BD9-81ED-4DB2-BD59-A6C34878D82A}">
                    <a16:rowId xmlns:a16="http://schemas.microsoft.com/office/drawing/2014/main" val="1226554891"/>
                  </a:ext>
                </a:extLst>
              </a:tr>
              <a:tr h="195132">
                <a:tc>
                  <a:txBody>
                    <a:bodyPr/>
                    <a:lstStyle/>
                    <a:p>
                      <a:pPr algn="ctr"/>
                      <a:endParaRPr lang="ru-RU" sz="900" b="1"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"Информационно-методическое и кадровое обеспечение системы реабилитации и социальной интеграции инвалидов в общество"</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0,1</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0,0</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0,0</a:t>
                      </a:r>
                    </a:p>
                  </a:txBody>
                  <a:tcPr marL="9525" marR="9525" marT="9525" marB="0" anchor="ctr"/>
                </a:tc>
                <a:extLst>
                  <a:ext uri="{0D108BD9-81ED-4DB2-BD59-A6C34878D82A}">
                    <a16:rowId xmlns:a16="http://schemas.microsoft.com/office/drawing/2014/main" val="403244114"/>
                  </a:ext>
                </a:extLst>
              </a:tr>
              <a:tr h="198820">
                <a:tc>
                  <a:txBody>
                    <a:bodyPr/>
                    <a:lstStyle/>
                    <a:p>
                      <a:pPr algn="ctr"/>
                      <a:endParaRPr lang="ru-RU" sz="900" b="0"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"Преодоление социальной разобщенности в обществе и формирование позитивного  отношения к проблемам инвалидов и к вопросам обеспечения доступной среды жизнедеятельности для инвалидов и других маломобильных групп населения"</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0,3</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0,3</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0,4</a:t>
                      </a:r>
                    </a:p>
                  </a:txBody>
                  <a:tcPr marL="9525" marR="9525" marT="9525" marB="0" anchor="ctr"/>
                </a:tc>
                <a:extLst>
                  <a:ext uri="{0D108BD9-81ED-4DB2-BD59-A6C34878D82A}">
                    <a16:rowId xmlns:a16="http://schemas.microsoft.com/office/drawing/2014/main" val="382191137"/>
                  </a:ext>
                </a:extLst>
              </a:tr>
              <a:tr h="169162">
                <a:tc>
                  <a:txBody>
                    <a:bodyPr/>
                    <a:lstStyle/>
                    <a:p>
                      <a:pPr algn="ctr"/>
                      <a:r>
                        <a:rPr lang="ru-RU" sz="900" b="0" dirty="0" smtClean="0"/>
                        <a:t>5.4.</a:t>
                      </a:r>
                      <a:endParaRPr lang="ru-RU" sz="900" b="0" dirty="0"/>
                    </a:p>
                  </a:txBody>
                  <a:tcPr/>
                </a:tc>
                <a:tc>
                  <a:txBody>
                    <a:bodyPr/>
                    <a:lstStyle/>
                    <a:p>
                      <a:pPr algn="l" fontAlgn="ctr"/>
                      <a:r>
                        <a:rPr lang="ru-RU" sz="1000" b="0" i="0" u="none" strike="noStrike" dirty="0">
                          <a:solidFill>
                            <a:srgbClr val="000000"/>
                          </a:solidFill>
                          <a:effectLst/>
                          <a:latin typeface="Times New Roman" panose="02020603050405020304" pitchFamily="18" charset="0"/>
                        </a:rPr>
                        <a:t>Подпрограмма "Развитие системы социального обслуживания населения в Камчатском крае"</a:t>
                      </a:r>
                    </a:p>
                  </a:txBody>
                  <a:tcPr marL="9525" marR="9525" marT="9525" marB="0" anchor="ctr"/>
                </a:tc>
                <a:tc>
                  <a:txBody>
                    <a:bodyPr/>
                    <a:lstStyle/>
                    <a:p>
                      <a:pPr algn="ctr" fontAlgn="ctr"/>
                      <a:r>
                        <a:rPr lang="ru-RU" sz="1000" b="0" i="0" u="none" strike="noStrike" dirty="0">
                          <a:solidFill>
                            <a:srgbClr val="000000"/>
                          </a:solidFill>
                          <a:effectLst/>
                          <a:latin typeface="Times New Roman" panose="02020603050405020304" pitchFamily="18" charset="0"/>
                        </a:rPr>
                        <a:t>62,7</a:t>
                      </a:r>
                    </a:p>
                  </a:txBody>
                  <a:tcPr marL="9525" marR="9525" marT="9525" marB="0" anchor="ctr"/>
                </a:tc>
                <a:tc>
                  <a:txBody>
                    <a:bodyPr/>
                    <a:lstStyle/>
                    <a:p>
                      <a:pPr algn="ctr" fontAlgn="ctr"/>
                      <a:r>
                        <a:rPr lang="ru-RU" sz="1000" b="0" i="0" u="none" strike="noStrike" dirty="0">
                          <a:solidFill>
                            <a:srgbClr val="000000"/>
                          </a:solidFill>
                          <a:effectLst/>
                          <a:latin typeface="Times New Roman" panose="02020603050405020304" pitchFamily="18" charset="0"/>
                        </a:rPr>
                        <a:t>35,4</a:t>
                      </a:r>
                    </a:p>
                  </a:txBody>
                  <a:tcPr marL="9525" marR="9525" marT="9525" marB="0" anchor="ctr"/>
                </a:tc>
                <a:tc>
                  <a:txBody>
                    <a:bodyPr/>
                    <a:lstStyle/>
                    <a:p>
                      <a:pPr algn="ctr" fontAlgn="ctr"/>
                      <a:r>
                        <a:rPr lang="ru-RU" sz="1000" b="0" i="0" u="none" strike="noStrike" dirty="0">
                          <a:solidFill>
                            <a:srgbClr val="000000"/>
                          </a:solidFill>
                          <a:effectLst/>
                          <a:latin typeface="Times New Roman" panose="02020603050405020304" pitchFamily="18" charset="0"/>
                        </a:rPr>
                        <a:t>37,7</a:t>
                      </a:r>
                    </a:p>
                  </a:txBody>
                  <a:tcPr marL="9525" marR="9525" marT="9525" marB="0" anchor="ctr"/>
                </a:tc>
                <a:extLst>
                  <a:ext uri="{0D108BD9-81ED-4DB2-BD59-A6C34878D82A}">
                    <a16:rowId xmlns:a16="http://schemas.microsoft.com/office/drawing/2014/main" val="2736943306"/>
                  </a:ext>
                </a:extLst>
              </a:tr>
              <a:tr h="164416">
                <a:tc>
                  <a:txBody>
                    <a:bodyPr/>
                    <a:lstStyle/>
                    <a:p>
                      <a:pPr algn="ctr"/>
                      <a:endParaRPr lang="ru-RU" sz="900" b="0"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"Расширение сети социальных учреждений (инвестиционные мероприятия)"</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25,0</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0,0</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0,0</a:t>
                      </a:r>
                    </a:p>
                  </a:txBody>
                  <a:tcPr marL="9525" marR="9525" marT="9525" marB="0" anchor="ctr"/>
                </a:tc>
                <a:extLst>
                  <a:ext uri="{0D108BD9-81ED-4DB2-BD59-A6C34878D82A}">
                    <a16:rowId xmlns:a16="http://schemas.microsoft.com/office/drawing/2014/main" val="1630671584"/>
                  </a:ext>
                </a:extLst>
              </a:tr>
              <a:tr h="0">
                <a:tc>
                  <a:txBody>
                    <a:bodyPr/>
                    <a:lstStyle/>
                    <a:p>
                      <a:pPr algn="ctr"/>
                      <a:endParaRPr lang="ru-RU" sz="900" b="0"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"Обеспечение комплексной безопасности учреждений социального обслуживания граждан"</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27,1</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23,3</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24,2</a:t>
                      </a:r>
                    </a:p>
                  </a:txBody>
                  <a:tcPr marL="9525" marR="9525" marT="9525" marB="0" anchor="ctr"/>
                </a:tc>
                <a:extLst>
                  <a:ext uri="{0D108BD9-81ED-4DB2-BD59-A6C34878D82A}">
                    <a16:rowId xmlns:a16="http://schemas.microsoft.com/office/drawing/2014/main" val="1628803903"/>
                  </a:ext>
                </a:extLst>
              </a:tr>
              <a:tr h="211015">
                <a:tc>
                  <a:txBody>
                    <a:bodyPr/>
                    <a:lstStyle/>
                    <a:p>
                      <a:pPr algn="ctr"/>
                      <a:endParaRPr lang="ru-RU" sz="900" b="1"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"Укрепление материально-технической базы учреждений социального обслуживания граждан"</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10,3</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12,1</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13,2</a:t>
                      </a:r>
                    </a:p>
                  </a:txBody>
                  <a:tcPr marL="9525" marR="9525" marT="9525" marB="0" anchor="ctr"/>
                </a:tc>
                <a:extLst>
                  <a:ext uri="{0D108BD9-81ED-4DB2-BD59-A6C34878D82A}">
                    <a16:rowId xmlns:a16="http://schemas.microsoft.com/office/drawing/2014/main" val="1589852792"/>
                  </a:ext>
                </a:extLst>
              </a:tr>
              <a:tr h="219807">
                <a:tc>
                  <a:txBody>
                    <a:bodyPr/>
                    <a:lstStyle/>
                    <a:p>
                      <a:pPr algn="ctr"/>
                      <a:endParaRPr lang="ru-RU" sz="900" b="0"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"Повышение квалификации персонала учреждений социального обслуживания граждан, в том числе в области информационно-коммуникационных технологий"</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0,3</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0,0</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0,4</a:t>
                      </a:r>
                    </a:p>
                  </a:txBody>
                  <a:tcPr marL="9525" marR="9525" marT="9525" marB="0" anchor="ctr"/>
                </a:tc>
                <a:extLst>
                  <a:ext uri="{0D108BD9-81ED-4DB2-BD59-A6C34878D82A}">
                    <a16:rowId xmlns:a16="http://schemas.microsoft.com/office/drawing/2014/main" val="2897535475"/>
                  </a:ext>
                </a:extLst>
              </a:tr>
              <a:tr h="178190">
                <a:tc>
                  <a:txBody>
                    <a:bodyPr/>
                    <a:lstStyle/>
                    <a:p>
                      <a:pPr algn="ctr"/>
                      <a:r>
                        <a:rPr lang="ru-RU" sz="900" b="0" dirty="0" smtClean="0"/>
                        <a:t>5.5.</a:t>
                      </a:r>
                      <a:endParaRPr lang="ru-RU" sz="900" b="0" dirty="0"/>
                    </a:p>
                  </a:txBody>
                  <a:tcPr/>
                </a:tc>
                <a:tc>
                  <a:txBody>
                    <a:bodyPr/>
                    <a:lstStyle/>
                    <a:p>
                      <a:pPr algn="l" fontAlgn="ctr"/>
                      <a:r>
                        <a:rPr lang="ru-RU" sz="1000" b="0" i="0" u="none" strike="noStrike" dirty="0">
                          <a:solidFill>
                            <a:srgbClr val="000000"/>
                          </a:solidFill>
                          <a:effectLst/>
                          <a:latin typeface="Times New Roman" panose="02020603050405020304" pitchFamily="18" charset="0"/>
                        </a:rPr>
                        <a:t>Подпрограмма "Повышение эффективности государственной поддержки социально ориентированных некоммерческих организаций"</a:t>
                      </a:r>
                    </a:p>
                  </a:txBody>
                  <a:tcPr marL="9525" marR="9525" marT="9525" marB="0" anchor="ctr"/>
                </a:tc>
                <a:tc>
                  <a:txBody>
                    <a:bodyPr/>
                    <a:lstStyle/>
                    <a:p>
                      <a:pPr algn="ctr" fontAlgn="ctr"/>
                      <a:r>
                        <a:rPr lang="ru-RU" sz="1000" b="0" i="0" u="none" strike="noStrike" dirty="0">
                          <a:solidFill>
                            <a:srgbClr val="000000"/>
                          </a:solidFill>
                          <a:effectLst/>
                          <a:latin typeface="Times New Roman" panose="02020603050405020304" pitchFamily="18" charset="0"/>
                        </a:rPr>
                        <a:t>14,2</a:t>
                      </a:r>
                    </a:p>
                  </a:txBody>
                  <a:tcPr marL="9525" marR="9525" marT="9525" marB="0" anchor="ctr"/>
                </a:tc>
                <a:tc>
                  <a:txBody>
                    <a:bodyPr/>
                    <a:lstStyle/>
                    <a:p>
                      <a:pPr algn="ctr" fontAlgn="ctr"/>
                      <a:r>
                        <a:rPr lang="ru-RU" sz="1000" b="0" i="0" u="none" strike="noStrike" dirty="0">
                          <a:solidFill>
                            <a:srgbClr val="000000"/>
                          </a:solidFill>
                          <a:effectLst/>
                          <a:latin typeface="Times New Roman" panose="02020603050405020304" pitchFamily="18" charset="0"/>
                        </a:rPr>
                        <a:t>11,0</a:t>
                      </a:r>
                    </a:p>
                  </a:txBody>
                  <a:tcPr marL="9525" marR="9525" marT="9525" marB="0" anchor="ctr"/>
                </a:tc>
                <a:tc>
                  <a:txBody>
                    <a:bodyPr/>
                    <a:lstStyle/>
                    <a:p>
                      <a:pPr algn="ctr" fontAlgn="ctr"/>
                      <a:r>
                        <a:rPr lang="ru-RU" sz="1000" b="0" i="0" u="none" strike="noStrike" dirty="0">
                          <a:solidFill>
                            <a:srgbClr val="000000"/>
                          </a:solidFill>
                          <a:effectLst/>
                          <a:latin typeface="Times New Roman" panose="02020603050405020304" pitchFamily="18" charset="0"/>
                        </a:rPr>
                        <a:t>11,0</a:t>
                      </a:r>
                    </a:p>
                  </a:txBody>
                  <a:tcPr marL="9525" marR="9525" marT="9525" marB="0" anchor="ctr"/>
                </a:tc>
                <a:extLst>
                  <a:ext uri="{0D108BD9-81ED-4DB2-BD59-A6C34878D82A}">
                    <a16:rowId xmlns:a16="http://schemas.microsoft.com/office/drawing/2014/main" val="7666637"/>
                  </a:ext>
                </a:extLst>
              </a:tr>
              <a:tr h="178190">
                <a:tc>
                  <a:txBody>
                    <a:bodyPr/>
                    <a:lstStyle/>
                    <a:p>
                      <a:pPr algn="ctr"/>
                      <a:endParaRPr lang="ru-RU" sz="900" b="0"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"Финансовая поддержка деятельности социально ориентированных некоммерческих организаций на региональном и муниципальном уровнях"</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12,6</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10,1</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10,1</a:t>
                      </a:r>
                    </a:p>
                  </a:txBody>
                  <a:tcPr marL="9525" marR="9525" marT="9525" marB="0" anchor="ctr"/>
                </a:tc>
                <a:extLst>
                  <a:ext uri="{0D108BD9-81ED-4DB2-BD59-A6C34878D82A}">
                    <a16:rowId xmlns:a16="http://schemas.microsoft.com/office/drawing/2014/main" val="4080420532"/>
                  </a:ext>
                </a:extLst>
              </a:tr>
              <a:tr h="186983">
                <a:tc>
                  <a:txBody>
                    <a:bodyPr/>
                    <a:lstStyle/>
                    <a:p>
                      <a:pPr algn="ctr"/>
                      <a:endParaRPr lang="ru-RU" sz="900" b="1"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"Привлечение социально ориентированных некоммерческих организаций к реализации государственной политики в социальной сфере, развитие благотворительности и добровольчества, в том числе информационная поддержка"</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1,1</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0,6</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0,6</a:t>
                      </a:r>
                    </a:p>
                  </a:txBody>
                  <a:tcPr marL="9525" marR="9525" marT="9525" marB="0" anchor="ctr"/>
                </a:tc>
                <a:extLst>
                  <a:ext uri="{0D108BD9-81ED-4DB2-BD59-A6C34878D82A}">
                    <a16:rowId xmlns:a16="http://schemas.microsoft.com/office/drawing/2014/main" val="3330564503"/>
                  </a:ext>
                </a:extLst>
              </a:tr>
              <a:tr h="204567">
                <a:tc>
                  <a:txBody>
                    <a:bodyPr/>
                    <a:lstStyle/>
                    <a:p>
                      <a:pPr algn="ctr"/>
                      <a:endParaRPr lang="ru-RU" sz="900" b="1"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"Изучение состояния некоммерческого сектора, консультирование и содействие дополнительному профессиональному образованию"</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0,5</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0,4</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0,4</a:t>
                      </a:r>
                    </a:p>
                  </a:txBody>
                  <a:tcPr marL="9525" marR="9525" marT="9525" marB="0" anchor="ctr"/>
                </a:tc>
                <a:extLst>
                  <a:ext uri="{0D108BD9-81ED-4DB2-BD59-A6C34878D82A}">
                    <a16:rowId xmlns:a16="http://schemas.microsoft.com/office/drawing/2014/main" val="2770597236"/>
                  </a:ext>
                </a:extLst>
              </a:tr>
              <a:tr h="230944">
                <a:tc>
                  <a:txBody>
                    <a:bodyPr/>
                    <a:lstStyle/>
                    <a:p>
                      <a:pPr algn="ctr"/>
                      <a:r>
                        <a:rPr lang="ru-RU" sz="900" b="0" dirty="0" smtClean="0"/>
                        <a:t>5.6.</a:t>
                      </a:r>
                      <a:endParaRPr lang="ru-RU" sz="900" b="0" dirty="0"/>
                    </a:p>
                  </a:txBody>
                  <a:tcPr/>
                </a:tc>
                <a:tc>
                  <a:txBody>
                    <a:bodyPr/>
                    <a:lstStyle/>
                    <a:p>
                      <a:pPr algn="l" fontAlgn="ctr"/>
                      <a:r>
                        <a:rPr lang="ru-RU" sz="1000" b="0" i="0" u="none" strike="noStrike" dirty="0">
                          <a:solidFill>
                            <a:srgbClr val="000000"/>
                          </a:solidFill>
                          <a:effectLst/>
                          <a:latin typeface="Times New Roman" panose="02020603050405020304" pitchFamily="18" charset="0"/>
                        </a:rPr>
                        <a:t>Подпрограмма "Обеспечение защиты трудовых прав работников в Камчатском крае"</a:t>
                      </a:r>
                    </a:p>
                  </a:txBody>
                  <a:tcPr marL="9525" marR="9525" marT="9525" marB="0" anchor="ctr"/>
                </a:tc>
                <a:tc>
                  <a:txBody>
                    <a:bodyPr/>
                    <a:lstStyle/>
                    <a:p>
                      <a:pPr algn="ctr" fontAlgn="ctr"/>
                      <a:r>
                        <a:rPr lang="ru-RU" sz="1000" b="0" i="0" u="none" strike="noStrike" dirty="0">
                          <a:solidFill>
                            <a:srgbClr val="000000"/>
                          </a:solidFill>
                          <a:effectLst/>
                          <a:latin typeface="Times New Roman" panose="02020603050405020304" pitchFamily="18" charset="0"/>
                        </a:rPr>
                        <a:t>0,8</a:t>
                      </a:r>
                    </a:p>
                  </a:txBody>
                  <a:tcPr marL="9525" marR="9525" marT="9525" marB="0" anchor="ctr"/>
                </a:tc>
                <a:tc>
                  <a:txBody>
                    <a:bodyPr/>
                    <a:lstStyle/>
                    <a:p>
                      <a:pPr algn="ctr" fontAlgn="ctr"/>
                      <a:r>
                        <a:rPr lang="ru-RU" sz="1000" b="0" i="0" u="none" strike="noStrike" dirty="0">
                          <a:solidFill>
                            <a:srgbClr val="000000"/>
                          </a:solidFill>
                          <a:effectLst/>
                          <a:latin typeface="Times New Roman" panose="02020603050405020304" pitchFamily="18" charset="0"/>
                        </a:rPr>
                        <a:t>0,6</a:t>
                      </a:r>
                    </a:p>
                  </a:txBody>
                  <a:tcPr marL="9525" marR="9525" marT="9525" marB="0" anchor="ctr"/>
                </a:tc>
                <a:tc>
                  <a:txBody>
                    <a:bodyPr/>
                    <a:lstStyle/>
                    <a:p>
                      <a:pPr algn="ctr" fontAlgn="ctr"/>
                      <a:r>
                        <a:rPr lang="ru-RU" sz="1000" b="0" i="0" u="none" strike="noStrike" dirty="0">
                          <a:solidFill>
                            <a:srgbClr val="000000"/>
                          </a:solidFill>
                          <a:effectLst/>
                          <a:latin typeface="Times New Roman" panose="02020603050405020304" pitchFamily="18" charset="0"/>
                        </a:rPr>
                        <a:t>0,6</a:t>
                      </a:r>
                    </a:p>
                  </a:txBody>
                  <a:tcPr marL="9525" marR="9525" marT="9525" marB="0" anchor="ctr"/>
                </a:tc>
                <a:extLst>
                  <a:ext uri="{0D108BD9-81ED-4DB2-BD59-A6C34878D82A}">
                    <a16:rowId xmlns:a16="http://schemas.microsoft.com/office/drawing/2014/main" val="2613654590"/>
                  </a:ext>
                </a:extLst>
              </a:tr>
              <a:tr h="211016">
                <a:tc>
                  <a:txBody>
                    <a:bodyPr/>
                    <a:lstStyle/>
                    <a:p>
                      <a:pPr algn="ctr"/>
                      <a:endParaRPr lang="ru-RU" sz="900" b="1"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"Обеспечение проведения специальной оценки условий труда работающих в организациях, расположенных на территории Камчатского края"</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0,4</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0,1</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0,1</a:t>
                      </a:r>
                    </a:p>
                  </a:txBody>
                  <a:tcPr marL="9525" marR="9525" marT="9525" marB="0" anchor="ctr"/>
                </a:tc>
                <a:extLst>
                  <a:ext uri="{0D108BD9-81ED-4DB2-BD59-A6C34878D82A}">
                    <a16:rowId xmlns:a16="http://schemas.microsoft.com/office/drawing/2014/main" val="1294302220"/>
                  </a:ext>
                </a:extLst>
              </a:tr>
              <a:tr h="163098">
                <a:tc>
                  <a:txBody>
                    <a:bodyPr/>
                    <a:lstStyle/>
                    <a:p>
                      <a:pPr algn="ctr"/>
                      <a:endParaRPr lang="ru-RU" sz="900" b="1"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"Реализация превентивных мер, направленных на снижение производственного травматизма и профессиональной заболеваемости"</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0,1</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0,1</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0,1</a:t>
                      </a:r>
                    </a:p>
                  </a:txBody>
                  <a:tcPr marL="9525" marR="9525" marT="9525" marB="0" anchor="ctr"/>
                </a:tc>
                <a:extLst>
                  <a:ext uri="{0D108BD9-81ED-4DB2-BD59-A6C34878D82A}">
                    <a16:rowId xmlns:a16="http://schemas.microsoft.com/office/drawing/2014/main" val="2847286262"/>
                  </a:ext>
                </a:extLst>
              </a:tr>
              <a:tr h="119136">
                <a:tc>
                  <a:txBody>
                    <a:bodyPr/>
                    <a:lstStyle/>
                    <a:p>
                      <a:pPr algn="ctr"/>
                      <a:endParaRPr lang="ru-RU" sz="900" b="1"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"Обеспечение непрерывной подготовки работников по охране труда на основе современных технологий обучения"</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0,0</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0,1</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0,1</a:t>
                      </a:r>
                    </a:p>
                  </a:txBody>
                  <a:tcPr marL="9525" marR="9525" marT="9525" marB="0" anchor="ctr"/>
                </a:tc>
                <a:extLst>
                  <a:ext uri="{0D108BD9-81ED-4DB2-BD59-A6C34878D82A}">
                    <a16:rowId xmlns:a16="http://schemas.microsoft.com/office/drawing/2014/main" val="3041175175"/>
                  </a:ext>
                </a:extLst>
              </a:tr>
              <a:tr h="219808">
                <a:tc>
                  <a:txBody>
                    <a:bodyPr/>
                    <a:lstStyle/>
                    <a:p>
                      <a:pPr algn="ctr"/>
                      <a:endParaRPr lang="ru-RU" sz="900" b="1"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"Информационное обеспечение и пропаганда охраны труда"</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0,3</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0,3</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0,3</a:t>
                      </a:r>
                    </a:p>
                  </a:txBody>
                  <a:tcPr marL="9525" marR="9525" marT="9525" marB="0" anchor="ctr"/>
                </a:tc>
                <a:extLst>
                  <a:ext uri="{0D108BD9-81ED-4DB2-BD59-A6C34878D82A}">
                    <a16:rowId xmlns:a16="http://schemas.microsoft.com/office/drawing/2014/main" val="753720518"/>
                  </a:ext>
                </a:extLst>
              </a:tr>
              <a:tr h="207059">
                <a:tc>
                  <a:txBody>
                    <a:bodyPr/>
                    <a:lstStyle/>
                    <a:p>
                      <a:pPr algn="ctr"/>
                      <a:r>
                        <a:rPr lang="ru-RU" sz="900" b="0" dirty="0" smtClean="0"/>
                        <a:t>5.7.</a:t>
                      </a:r>
                      <a:endParaRPr lang="ru-RU" sz="900" b="0" dirty="0"/>
                    </a:p>
                  </a:txBody>
                  <a:tcPr/>
                </a:tc>
                <a:tc>
                  <a:txBody>
                    <a:bodyPr/>
                    <a:lstStyle/>
                    <a:p>
                      <a:pPr algn="l" fontAlgn="ctr"/>
                      <a:r>
                        <a:rPr lang="ru-RU" sz="1000" b="0" i="0" u="none" strike="noStrike" dirty="0">
                          <a:solidFill>
                            <a:srgbClr val="000000"/>
                          </a:solidFill>
                          <a:effectLst/>
                          <a:latin typeface="Times New Roman" panose="02020603050405020304" pitchFamily="18" charset="0"/>
                        </a:rPr>
                        <a:t>Подпрограмма "Обеспечение реализации Программы"</a:t>
                      </a:r>
                    </a:p>
                  </a:txBody>
                  <a:tcPr marL="9525" marR="9525" marT="9525" marB="0" anchor="ctr"/>
                </a:tc>
                <a:tc>
                  <a:txBody>
                    <a:bodyPr/>
                    <a:lstStyle/>
                    <a:p>
                      <a:pPr algn="ctr" fontAlgn="ctr"/>
                      <a:r>
                        <a:rPr lang="ru-RU" sz="1000" b="0" i="0" u="none" strike="noStrike" dirty="0">
                          <a:solidFill>
                            <a:srgbClr val="000000"/>
                          </a:solidFill>
                          <a:effectLst/>
                          <a:latin typeface="Times New Roman" panose="02020603050405020304" pitchFamily="18" charset="0"/>
                        </a:rPr>
                        <a:t>1 722,0</a:t>
                      </a:r>
                    </a:p>
                  </a:txBody>
                  <a:tcPr marL="9525" marR="9525" marT="9525" marB="0" anchor="ctr"/>
                </a:tc>
                <a:tc>
                  <a:txBody>
                    <a:bodyPr/>
                    <a:lstStyle/>
                    <a:p>
                      <a:pPr algn="ctr" fontAlgn="ctr"/>
                      <a:r>
                        <a:rPr lang="ru-RU" sz="1000" b="0" i="0" u="none" strike="noStrike" dirty="0">
                          <a:solidFill>
                            <a:srgbClr val="000000"/>
                          </a:solidFill>
                          <a:effectLst/>
                          <a:latin typeface="Times New Roman" panose="02020603050405020304" pitchFamily="18" charset="0"/>
                        </a:rPr>
                        <a:t>1 730,0</a:t>
                      </a:r>
                    </a:p>
                  </a:txBody>
                  <a:tcPr marL="9525" marR="9525" marT="9525" marB="0" anchor="ctr"/>
                </a:tc>
                <a:tc>
                  <a:txBody>
                    <a:bodyPr/>
                    <a:lstStyle/>
                    <a:p>
                      <a:pPr algn="ctr" fontAlgn="ctr"/>
                      <a:r>
                        <a:rPr lang="ru-RU" sz="1000" b="0" i="0" u="none" strike="noStrike" dirty="0">
                          <a:solidFill>
                            <a:srgbClr val="000000"/>
                          </a:solidFill>
                          <a:effectLst/>
                          <a:latin typeface="Times New Roman" panose="02020603050405020304" pitchFamily="18" charset="0"/>
                        </a:rPr>
                        <a:t>1 736,3</a:t>
                      </a:r>
                    </a:p>
                  </a:txBody>
                  <a:tcPr marL="9525" marR="9525" marT="9525" marB="0" anchor="ctr"/>
                </a:tc>
                <a:extLst>
                  <a:ext uri="{0D108BD9-81ED-4DB2-BD59-A6C34878D82A}">
                    <a16:rowId xmlns:a16="http://schemas.microsoft.com/office/drawing/2014/main" val="4050347759"/>
                  </a:ext>
                </a:extLst>
              </a:tr>
              <a:tr h="183076">
                <a:tc>
                  <a:txBody>
                    <a:bodyPr/>
                    <a:lstStyle/>
                    <a:p>
                      <a:pPr algn="ctr"/>
                      <a:endParaRPr lang="ru-RU" sz="900" b="1"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"Финансовая поддержка подведомственных учреждений"</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1 581,4</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1 588,9</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1 594,7</a:t>
                      </a:r>
                    </a:p>
                  </a:txBody>
                  <a:tcPr marL="9525" marR="9525" marT="9525" marB="0" anchor="ctr"/>
                </a:tc>
                <a:extLst>
                  <a:ext uri="{0D108BD9-81ED-4DB2-BD59-A6C34878D82A}">
                    <a16:rowId xmlns:a16="http://schemas.microsoft.com/office/drawing/2014/main" val="1080416760"/>
                  </a:ext>
                </a:extLst>
              </a:tr>
              <a:tr h="165491">
                <a:tc>
                  <a:txBody>
                    <a:bodyPr/>
                    <a:lstStyle/>
                    <a:p>
                      <a:pPr algn="ctr"/>
                      <a:endParaRPr lang="ru-RU" sz="900" b="1"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"Проведение тематических мероприятий"</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6,2</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6,2</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6,2</a:t>
                      </a:r>
                    </a:p>
                  </a:txBody>
                  <a:tcPr marL="9525" marR="9525" marT="9525" marB="0" anchor="ctr"/>
                </a:tc>
                <a:extLst>
                  <a:ext uri="{0D108BD9-81ED-4DB2-BD59-A6C34878D82A}">
                    <a16:rowId xmlns:a16="http://schemas.microsoft.com/office/drawing/2014/main" val="3020715768"/>
                  </a:ext>
                </a:extLst>
              </a:tr>
              <a:tr h="174283">
                <a:tc>
                  <a:txBody>
                    <a:bodyPr/>
                    <a:lstStyle/>
                    <a:p>
                      <a:pPr algn="ctr"/>
                      <a:endParaRPr lang="ru-RU" sz="900" b="1"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"Финансовое обеспечение деятельности Министерства социального развития и труда Камчатского края"</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86,8</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87,3</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87,8</a:t>
                      </a:r>
                    </a:p>
                  </a:txBody>
                  <a:tcPr marL="9525" marR="9525" marT="9525" marB="0" anchor="ctr"/>
                </a:tc>
                <a:extLst>
                  <a:ext uri="{0D108BD9-81ED-4DB2-BD59-A6C34878D82A}">
                    <a16:rowId xmlns:a16="http://schemas.microsoft.com/office/drawing/2014/main" val="1981999995"/>
                  </a:ext>
                </a:extLst>
              </a:tr>
              <a:tr h="156650">
                <a:tc>
                  <a:txBody>
                    <a:bodyPr/>
                    <a:lstStyle/>
                    <a:p>
                      <a:pPr algn="ctr"/>
                      <a:endParaRPr lang="ru-RU" sz="900" b="1"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"Финансовое обеспечение мероприятий, направленных на организацию социального обслуживания"</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30,2</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30,2</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30,2</a:t>
                      </a:r>
                    </a:p>
                  </a:txBody>
                  <a:tcPr marL="9525" marR="9525" marT="9525" marB="0" anchor="ctr"/>
                </a:tc>
                <a:extLst>
                  <a:ext uri="{0D108BD9-81ED-4DB2-BD59-A6C34878D82A}">
                    <a16:rowId xmlns:a16="http://schemas.microsoft.com/office/drawing/2014/main" val="4221629555"/>
                  </a:ext>
                </a:extLst>
              </a:tr>
              <a:tr h="200660">
                <a:tc>
                  <a:txBody>
                    <a:bodyPr/>
                    <a:lstStyle/>
                    <a:p>
                      <a:pPr algn="ctr"/>
                      <a:endParaRPr lang="ru-RU" sz="900" b="0"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"Обеспечение перевозки несовершеннолетних, самовольно ушедших из семей, организаций для детей-сирот и детей, оставшихся без попечения родителей, образовательных организаций и иных организаций, в Камчатском крае"</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0,4</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0,4</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0,4</a:t>
                      </a:r>
                    </a:p>
                  </a:txBody>
                  <a:tcPr marL="9525" marR="9525" marT="9525" marB="0" anchor="ctr"/>
                </a:tc>
                <a:extLst>
                  <a:ext uri="{0D108BD9-81ED-4DB2-BD59-A6C34878D82A}">
                    <a16:rowId xmlns:a16="http://schemas.microsoft.com/office/drawing/2014/main" val="69768317"/>
                  </a:ext>
                </a:extLst>
              </a:tr>
              <a:tr h="370840">
                <a:tc>
                  <a:txBody>
                    <a:bodyPr/>
                    <a:lstStyle/>
                    <a:p>
                      <a:pPr algn="ctr"/>
                      <a:endParaRPr lang="ru-RU" sz="900" b="1"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"Финансовое обеспечение организации и осуществления деятельности по опеке и попечительству в отношении совершеннолетних граждан"</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17,0</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17,0</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17,0</a:t>
                      </a:r>
                    </a:p>
                  </a:txBody>
                  <a:tcPr marL="9525" marR="9525" marT="9525" marB="0" anchor="ctr"/>
                </a:tc>
                <a:extLst>
                  <a:ext uri="{0D108BD9-81ED-4DB2-BD59-A6C34878D82A}">
                    <a16:rowId xmlns:a16="http://schemas.microsoft.com/office/drawing/2014/main" val="410944526"/>
                  </a:ext>
                </a:extLst>
              </a:tr>
            </a:tbl>
          </a:graphicData>
        </a:graphic>
      </p:graphicFrame>
      <p:sp>
        <p:nvSpPr>
          <p:cNvPr id="5" name="TextBox 4"/>
          <p:cNvSpPr txBox="1"/>
          <p:nvPr/>
        </p:nvSpPr>
        <p:spPr>
          <a:xfrm>
            <a:off x="10585938" y="0"/>
            <a:ext cx="1342034" cy="338554"/>
          </a:xfrm>
          <a:prstGeom prst="rect">
            <a:avLst/>
          </a:prstGeom>
          <a:noFill/>
        </p:spPr>
        <p:txBody>
          <a:bodyPr wrap="none" rtlCol="0">
            <a:spAutoFit/>
          </a:bodyPr>
          <a:lstStyle/>
          <a:p>
            <a:r>
              <a:rPr lang="ru-RU" sz="1600" b="1" i="1" dirty="0">
                <a:solidFill>
                  <a:schemeClr val="tx2">
                    <a:lumMod val="75000"/>
                  </a:schemeClr>
                </a:solidFill>
                <a:effectLst>
                  <a:outerShdw blurRad="38100" dist="38100" dir="2700000" algn="tl">
                    <a:srgbClr val="000000">
                      <a:alpha val="43137"/>
                    </a:srgbClr>
                  </a:outerShdw>
                </a:effectLst>
              </a:rPr>
              <a:t>  </a:t>
            </a:r>
            <a:r>
              <a:rPr lang="ru-RU" sz="1600" b="1" i="1" dirty="0" smtClean="0">
                <a:solidFill>
                  <a:schemeClr val="tx2">
                    <a:lumMod val="75000"/>
                  </a:schemeClr>
                </a:solidFill>
                <a:effectLst>
                  <a:outerShdw blurRad="38100" dist="38100" dir="2700000" algn="tl">
                    <a:srgbClr val="000000">
                      <a:alpha val="43137"/>
                    </a:srgbClr>
                  </a:outerShdw>
                </a:effectLst>
              </a:rPr>
              <a:t>47 СЛАЙД </a:t>
            </a:r>
            <a:endParaRPr lang="ru-RU" sz="1600" b="1" i="1" dirty="0">
              <a:solidFill>
                <a:schemeClr val="tx2">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5916688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4"/>
          <p:cNvGraphicFramePr>
            <a:graphicFrameLocks noGrp="1"/>
          </p:cNvGraphicFramePr>
          <p:nvPr>
            <p:ph idx="1"/>
            <p:extLst>
              <p:ext uri="{D42A27DB-BD31-4B8C-83A1-F6EECF244321}">
                <p14:modId xmlns:p14="http://schemas.microsoft.com/office/powerpoint/2010/main" val="2173861665"/>
              </p:ext>
            </p:extLst>
          </p:nvPr>
        </p:nvGraphicFramePr>
        <p:xfrm>
          <a:off x="583223" y="573110"/>
          <a:ext cx="10972800" cy="5867987"/>
        </p:xfrm>
        <a:graphic>
          <a:graphicData uri="http://schemas.openxmlformats.org/drawingml/2006/table">
            <a:tbl>
              <a:tblPr firstRow="1" bandRow="1">
                <a:tableStyleId>{5C22544A-7EE6-4342-B048-85BDC9FD1C3A}</a:tableStyleId>
              </a:tblPr>
              <a:tblGrid>
                <a:gridCol w="383931">
                  <a:extLst>
                    <a:ext uri="{9D8B030D-6E8A-4147-A177-3AD203B41FA5}">
                      <a16:colId xmlns:a16="http://schemas.microsoft.com/office/drawing/2014/main" val="362266838"/>
                    </a:ext>
                  </a:extLst>
                </a:gridCol>
                <a:gridCol w="7675685">
                  <a:extLst>
                    <a:ext uri="{9D8B030D-6E8A-4147-A177-3AD203B41FA5}">
                      <a16:colId xmlns:a16="http://schemas.microsoft.com/office/drawing/2014/main" val="2997573379"/>
                    </a:ext>
                  </a:extLst>
                </a:gridCol>
                <a:gridCol w="975946">
                  <a:extLst>
                    <a:ext uri="{9D8B030D-6E8A-4147-A177-3AD203B41FA5}">
                      <a16:colId xmlns:a16="http://schemas.microsoft.com/office/drawing/2014/main" val="1668693803"/>
                    </a:ext>
                  </a:extLst>
                </a:gridCol>
                <a:gridCol w="975946">
                  <a:extLst>
                    <a:ext uri="{9D8B030D-6E8A-4147-A177-3AD203B41FA5}">
                      <a16:colId xmlns:a16="http://schemas.microsoft.com/office/drawing/2014/main" val="1110253511"/>
                    </a:ext>
                  </a:extLst>
                </a:gridCol>
                <a:gridCol w="961292">
                  <a:extLst>
                    <a:ext uri="{9D8B030D-6E8A-4147-A177-3AD203B41FA5}">
                      <a16:colId xmlns:a16="http://schemas.microsoft.com/office/drawing/2014/main" val="3602214359"/>
                    </a:ext>
                  </a:extLst>
                </a:gridCol>
              </a:tblGrid>
              <a:tr h="253367">
                <a:tc gridSpan="2">
                  <a:txBody>
                    <a:bodyPr/>
                    <a:lstStyle/>
                    <a:p>
                      <a:pPr algn="ctr" fontAlgn="ctr"/>
                      <a:r>
                        <a:rPr lang="ru-RU" sz="1000" b="1" i="0" u="none" strike="noStrike" dirty="0" smtClean="0">
                          <a:solidFill>
                            <a:schemeClr val="bg1"/>
                          </a:solidFill>
                          <a:effectLst/>
                          <a:latin typeface="Times New Roman" panose="02020603050405020304" pitchFamily="18" charset="0"/>
                        </a:rPr>
                        <a:t>Наименование</a:t>
                      </a:r>
                      <a:endParaRPr lang="ru-RU" sz="1000" b="1" i="0" u="none" strike="noStrike" dirty="0">
                        <a:solidFill>
                          <a:schemeClr val="bg1"/>
                        </a:solidFill>
                        <a:effectLst/>
                        <a:latin typeface="Times New Roman" panose="02020603050405020304" pitchFamily="18" charset="0"/>
                      </a:endParaRPr>
                    </a:p>
                  </a:txBody>
                  <a:tcPr marL="9525" marR="9525" marT="9525" marB="0" anchor="ctr"/>
                </a:tc>
                <a:tc hMerge="1">
                  <a:txBody>
                    <a:bodyPr/>
                    <a:lstStyle/>
                    <a:p>
                      <a:pPr algn="ctr" fontAlgn="ctr"/>
                      <a:endParaRPr lang="ru-RU" sz="1000" b="1" i="0" u="none" strike="noStrike" dirty="0">
                        <a:solidFill>
                          <a:schemeClr val="bg1"/>
                        </a:solidFill>
                        <a:effectLst/>
                        <a:latin typeface="Times New Roman" panose="02020603050405020304" pitchFamily="18" charset="0"/>
                      </a:endParaRPr>
                    </a:p>
                  </a:txBody>
                  <a:tcPr marL="9525" marR="9525" marT="9525" marB="0" anchor="ctr"/>
                </a:tc>
                <a:tc>
                  <a:txBody>
                    <a:bodyPr/>
                    <a:lstStyle/>
                    <a:p>
                      <a:pPr algn="ctr" fontAlgn="ctr"/>
                      <a:r>
                        <a:rPr lang="ru-RU" sz="1000" b="1" i="0" u="none" strike="noStrike" dirty="0" smtClean="0">
                          <a:solidFill>
                            <a:schemeClr val="bg1"/>
                          </a:solidFill>
                          <a:effectLst/>
                          <a:latin typeface="Times New Roman" panose="02020603050405020304" pitchFamily="18" charset="0"/>
                        </a:rPr>
                        <a:t>2017 </a:t>
                      </a:r>
                      <a:r>
                        <a:rPr lang="ru-RU" sz="1000" b="1" i="0" u="none" strike="noStrike" dirty="0">
                          <a:solidFill>
                            <a:schemeClr val="bg1"/>
                          </a:solidFill>
                          <a:effectLst/>
                          <a:latin typeface="Times New Roman" panose="02020603050405020304" pitchFamily="18" charset="0"/>
                        </a:rPr>
                        <a:t>год</a:t>
                      </a:r>
                    </a:p>
                  </a:txBody>
                  <a:tcPr marL="9525" marR="9525" marT="9525" marB="0" anchor="ctr"/>
                </a:tc>
                <a:tc>
                  <a:txBody>
                    <a:bodyPr/>
                    <a:lstStyle/>
                    <a:p>
                      <a:pPr algn="ctr" fontAlgn="ctr"/>
                      <a:r>
                        <a:rPr lang="ru-RU" sz="1000" b="1" i="0" u="none" strike="noStrike" dirty="0" smtClean="0">
                          <a:solidFill>
                            <a:schemeClr val="bg1"/>
                          </a:solidFill>
                          <a:effectLst/>
                          <a:latin typeface="Times New Roman" panose="02020603050405020304" pitchFamily="18" charset="0"/>
                        </a:rPr>
                        <a:t>2018 </a:t>
                      </a:r>
                      <a:r>
                        <a:rPr lang="ru-RU" sz="1000" b="1" i="0" u="none" strike="noStrike" dirty="0">
                          <a:solidFill>
                            <a:schemeClr val="bg1"/>
                          </a:solidFill>
                          <a:effectLst/>
                          <a:latin typeface="Times New Roman" panose="02020603050405020304" pitchFamily="18" charset="0"/>
                        </a:rPr>
                        <a:t>год</a:t>
                      </a:r>
                    </a:p>
                  </a:txBody>
                  <a:tcPr marL="9525" marR="9525" marT="9525" marB="0" anchor="ctr"/>
                </a:tc>
                <a:tc>
                  <a:txBody>
                    <a:bodyPr/>
                    <a:lstStyle/>
                    <a:p>
                      <a:pPr algn="ctr" fontAlgn="ctr"/>
                      <a:r>
                        <a:rPr lang="ru-RU" sz="1000" b="1" i="0" u="none" strike="noStrike" dirty="0" smtClean="0">
                          <a:solidFill>
                            <a:schemeClr val="bg1"/>
                          </a:solidFill>
                          <a:effectLst/>
                          <a:latin typeface="Times New Roman" panose="02020603050405020304" pitchFamily="18" charset="0"/>
                        </a:rPr>
                        <a:t>2019 </a:t>
                      </a:r>
                      <a:r>
                        <a:rPr lang="ru-RU" sz="1000" b="1" i="0" u="none" strike="noStrike" dirty="0">
                          <a:solidFill>
                            <a:schemeClr val="bg1"/>
                          </a:solidFill>
                          <a:effectLst/>
                          <a:latin typeface="Times New Roman" panose="02020603050405020304" pitchFamily="18" charset="0"/>
                        </a:rPr>
                        <a:t>год</a:t>
                      </a:r>
                    </a:p>
                  </a:txBody>
                  <a:tcPr marL="9525" marR="9525" marT="9525" marB="0" anchor="ctr"/>
                </a:tc>
                <a:extLst>
                  <a:ext uri="{0D108BD9-81ED-4DB2-BD59-A6C34878D82A}">
                    <a16:rowId xmlns:a16="http://schemas.microsoft.com/office/drawing/2014/main" val="4173102718"/>
                  </a:ext>
                </a:extLst>
              </a:tr>
              <a:tr h="195132">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ru-RU" sz="900" b="1" i="0" u="none" strike="noStrike" dirty="0" smtClean="0">
                          <a:solidFill>
                            <a:srgbClr val="000000"/>
                          </a:solidFill>
                          <a:effectLst/>
                          <a:latin typeface="Times New Roman" panose="02020603050405020304" pitchFamily="18" charset="0"/>
                        </a:rPr>
                        <a:t>6.</a:t>
                      </a:r>
                    </a:p>
                  </a:txBody>
                  <a:tcPr marL="9525" marR="9525" marT="9525" marB="0" anchor="ctr"/>
                </a:tc>
                <a:tc>
                  <a:txBody>
                    <a:bodyPr/>
                    <a:lstStyle/>
                    <a:p>
                      <a:pPr algn="l" fontAlgn="ctr"/>
                      <a:r>
                        <a:rPr lang="ru-RU" sz="1000" b="1" i="0" u="none" strike="noStrike" dirty="0">
                          <a:solidFill>
                            <a:srgbClr val="000000"/>
                          </a:solidFill>
                          <a:effectLst/>
                          <a:latin typeface="Times New Roman" panose="02020603050405020304" pitchFamily="18" charset="0"/>
                        </a:rPr>
                        <a:t>Государственная программа Камчатского края "Содействие занятости населения Камчатского края"</a:t>
                      </a:r>
                    </a:p>
                  </a:txBody>
                  <a:tcPr marL="9525" marR="9525" marT="9525" marB="0" anchor="ctr"/>
                </a:tc>
                <a:tc>
                  <a:txBody>
                    <a:bodyPr/>
                    <a:lstStyle/>
                    <a:p>
                      <a:pPr algn="ctr" fontAlgn="ctr"/>
                      <a:r>
                        <a:rPr lang="ru-RU" sz="1000" b="1" i="0" u="none" strike="noStrike" dirty="0">
                          <a:solidFill>
                            <a:srgbClr val="000000"/>
                          </a:solidFill>
                          <a:effectLst/>
                          <a:latin typeface="Times New Roman" panose="02020603050405020304" pitchFamily="18" charset="0"/>
                        </a:rPr>
                        <a:t>514,6</a:t>
                      </a:r>
                    </a:p>
                  </a:txBody>
                  <a:tcPr marL="9525" marR="9525" marT="9525" marB="0" anchor="ctr"/>
                </a:tc>
                <a:tc>
                  <a:txBody>
                    <a:bodyPr/>
                    <a:lstStyle/>
                    <a:p>
                      <a:pPr algn="ctr" fontAlgn="ctr"/>
                      <a:r>
                        <a:rPr lang="ru-RU" sz="1000" b="1" i="0" u="none" strike="noStrike" dirty="0">
                          <a:solidFill>
                            <a:srgbClr val="000000"/>
                          </a:solidFill>
                          <a:effectLst/>
                          <a:latin typeface="Times New Roman" panose="02020603050405020304" pitchFamily="18" charset="0"/>
                        </a:rPr>
                        <a:t>513,9</a:t>
                      </a:r>
                    </a:p>
                  </a:txBody>
                  <a:tcPr marL="9525" marR="9525" marT="9525" marB="0" anchor="ctr"/>
                </a:tc>
                <a:tc>
                  <a:txBody>
                    <a:bodyPr/>
                    <a:lstStyle/>
                    <a:p>
                      <a:pPr algn="ctr" fontAlgn="ctr"/>
                      <a:r>
                        <a:rPr lang="ru-RU" sz="1000" b="1" i="0" u="none" strike="noStrike" dirty="0">
                          <a:solidFill>
                            <a:srgbClr val="000000"/>
                          </a:solidFill>
                          <a:effectLst/>
                          <a:latin typeface="Times New Roman" panose="02020603050405020304" pitchFamily="18" charset="0"/>
                        </a:rPr>
                        <a:t>517,3</a:t>
                      </a:r>
                    </a:p>
                  </a:txBody>
                  <a:tcPr marL="9525" marR="9525" marT="9525" marB="0" anchor="ctr"/>
                </a:tc>
                <a:extLst>
                  <a:ext uri="{0D108BD9-81ED-4DB2-BD59-A6C34878D82A}">
                    <a16:rowId xmlns:a16="http://schemas.microsoft.com/office/drawing/2014/main" val="1226554891"/>
                  </a:ext>
                </a:extLst>
              </a:tr>
              <a:tr h="195132">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ru-RU" sz="900" b="0" i="0" u="none" strike="noStrike" dirty="0" smtClean="0">
                          <a:solidFill>
                            <a:srgbClr val="000000"/>
                          </a:solidFill>
                          <a:effectLst/>
                          <a:latin typeface="Times New Roman" panose="02020603050405020304" pitchFamily="18" charset="0"/>
                        </a:rPr>
                        <a:t>6.1.</a:t>
                      </a:r>
                    </a:p>
                  </a:txBody>
                  <a:tcPr marL="9525" marR="9525" marT="9525" marB="0" anchor="ctr"/>
                </a:tc>
                <a:tc>
                  <a:txBody>
                    <a:bodyPr/>
                    <a:lstStyle/>
                    <a:p>
                      <a:pPr algn="l" fontAlgn="ctr"/>
                      <a:r>
                        <a:rPr lang="ru-RU" sz="1000" b="0" i="0" u="none" strike="noStrike" dirty="0">
                          <a:solidFill>
                            <a:srgbClr val="000000"/>
                          </a:solidFill>
                          <a:effectLst/>
                          <a:latin typeface="Times New Roman" panose="02020603050405020304" pitchFamily="18" charset="0"/>
                        </a:rPr>
                        <a:t>Подпрограмма "Активная политика занятости населения и социальная поддержка безработных граждан"</a:t>
                      </a:r>
                    </a:p>
                  </a:txBody>
                  <a:tcPr marL="9525" marR="9525" marT="9525" marB="0" anchor="ctr"/>
                </a:tc>
                <a:tc>
                  <a:txBody>
                    <a:bodyPr/>
                    <a:lstStyle/>
                    <a:p>
                      <a:pPr algn="ctr" fontAlgn="ctr"/>
                      <a:r>
                        <a:rPr lang="ru-RU" sz="1000" b="0" i="0" u="none" strike="noStrike" dirty="0">
                          <a:solidFill>
                            <a:srgbClr val="000000"/>
                          </a:solidFill>
                          <a:effectLst/>
                          <a:latin typeface="Times New Roman" panose="02020603050405020304" pitchFamily="18" charset="0"/>
                        </a:rPr>
                        <a:t>455,0</a:t>
                      </a:r>
                    </a:p>
                  </a:txBody>
                  <a:tcPr marL="9525" marR="9525" marT="9525" marB="0" anchor="ctr"/>
                </a:tc>
                <a:tc>
                  <a:txBody>
                    <a:bodyPr/>
                    <a:lstStyle/>
                    <a:p>
                      <a:pPr algn="ctr" fontAlgn="ctr"/>
                      <a:r>
                        <a:rPr lang="ru-RU" sz="1000" b="0" i="0" u="none" strike="noStrike" dirty="0">
                          <a:solidFill>
                            <a:srgbClr val="000000"/>
                          </a:solidFill>
                          <a:effectLst/>
                          <a:latin typeface="Times New Roman" panose="02020603050405020304" pitchFamily="18" charset="0"/>
                        </a:rPr>
                        <a:t>452,5</a:t>
                      </a:r>
                    </a:p>
                  </a:txBody>
                  <a:tcPr marL="9525" marR="9525" marT="9525" marB="0" anchor="ctr"/>
                </a:tc>
                <a:tc>
                  <a:txBody>
                    <a:bodyPr/>
                    <a:lstStyle/>
                    <a:p>
                      <a:pPr algn="ctr" fontAlgn="ctr"/>
                      <a:r>
                        <a:rPr lang="ru-RU" sz="1000" b="0" i="0" u="none" strike="noStrike" dirty="0">
                          <a:solidFill>
                            <a:srgbClr val="000000"/>
                          </a:solidFill>
                          <a:effectLst/>
                          <a:latin typeface="Times New Roman" panose="02020603050405020304" pitchFamily="18" charset="0"/>
                        </a:rPr>
                        <a:t>455,6</a:t>
                      </a:r>
                    </a:p>
                  </a:txBody>
                  <a:tcPr marL="9525" marR="9525" marT="9525" marB="0" anchor="ctr"/>
                </a:tc>
                <a:extLst>
                  <a:ext uri="{0D108BD9-81ED-4DB2-BD59-A6C34878D82A}">
                    <a16:rowId xmlns:a16="http://schemas.microsoft.com/office/drawing/2014/main" val="403244114"/>
                  </a:ext>
                </a:extLst>
              </a:tr>
              <a:tr h="198820">
                <a:tc>
                  <a:txBody>
                    <a:bodyPr/>
                    <a:lstStyle/>
                    <a:p>
                      <a:pPr algn="ctr" fontAlgn="ctr"/>
                      <a:endParaRPr lang="ru-RU" sz="9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"Реализация мероприятий активной политики занятости населения  и дополнительных мероприятий в сфере занятости населения"</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54,8</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49,9</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51,0</a:t>
                      </a:r>
                    </a:p>
                  </a:txBody>
                  <a:tcPr marL="9525" marR="9525" marT="9525" marB="0" anchor="ctr"/>
                </a:tc>
                <a:extLst>
                  <a:ext uri="{0D108BD9-81ED-4DB2-BD59-A6C34878D82A}">
                    <a16:rowId xmlns:a16="http://schemas.microsoft.com/office/drawing/2014/main" val="382191137"/>
                  </a:ext>
                </a:extLst>
              </a:tr>
              <a:tr h="175847">
                <a:tc>
                  <a:txBody>
                    <a:bodyPr/>
                    <a:lstStyle/>
                    <a:p>
                      <a:pPr algn="ctr"/>
                      <a:endParaRPr lang="ru-RU" sz="900" b="1"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"Социальные выплаты безработным гражданам"</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135,8</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137,3</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138,8</a:t>
                      </a:r>
                    </a:p>
                  </a:txBody>
                  <a:tcPr marL="9525" marR="9525" marT="9525" marB="0" anchor="ctr"/>
                </a:tc>
                <a:extLst>
                  <a:ext uri="{0D108BD9-81ED-4DB2-BD59-A6C34878D82A}">
                    <a16:rowId xmlns:a16="http://schemas.microsoft.com/office/drawing/2014/main" val="2736943306"/>
                  </a:ext>
                </a:extLst>
              </a:tr>
              <a:tr h="201434">
                <a:tc>
                  <a:txBody>
                    <a:bodyPr/>
                    <a:lstStyle/>
                    <a:p>
                      <a:pPr algn="ctr"/>
                      <a:endParaRPr lang="ru-RU" sz="900" b="0"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"Финансовое обеспечение деятельности центров занятости населения для оказания государственных услуг в сфере занятости населения"</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264,5</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265,3</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265,8</a:t>
                      </a:r>
                    </a:p>
                  </a:txBody>
                  <a:tcPr marL="9525" marR="9525" marT="9525" marB="0" anchor="ctr"/>
                </a:tc>
                <a:extLst>
                  <a:ext uri="{0D108BD9-81ED-4DB2-BD59-A6C34878D82A}">
                    <a16:rowId xmlns:a16="http://schemas.microsoft.com/office/drawing/2014/main" val="1630671584"/>
                  </a:ext>
                </a:extLst>
              </a:tr>
              <a:tr h="142232">
                <a:tc>
                  <a:txBody>
                    <a:bodyPr/>
                    <a:lstStyle/>
                    <a:p>
                      <a:pPr algn="ctr"/>
                      <a:r>
                        <a:rPr lang="ru-RU" sz="900" b="0" dirty="0" smtClean="0"/>
                        <a:t>6.2.</a:t>
                      </a:r>
                      <a:endParaRPr lang="ru-RU" sz="900" b="0" dirty="0"/>
                    </a:p>
                  </a:txBody>
                  <a:tcPr/>
                </a:tc>
                <a:tc>
                  <a:txBody>
                    <a:bodyPr/>
                    <a:lstStyle/>
                    <a:p>
                      <a:pPr algn="l" fontAlgn="ctr"/>
                      <a:r>
                        <a:rPr lang="ru-RU" sz="1000" b="0" i="0" u="none" strike="noStrike" dirty="0">
                          <a:solidFill>
                            <a:srgbClr val="000000"/>
                          </a:solidFill>
                          <a:effectLst/>
                          <a:latin typeface="Times New Roman" panose="02020603050405020304" pitchFamily="18" charset="0"/>
                        </a:rPr>
                        <a:t>Подпрограмма "Управление миграционными потоками в Камчатском крае"</a:t>
                      </a:r>
                    </a:p>
                  </a:txBody>
                  <a:tcPr marL="9525" marR="9525" marT="9525" marB="0" anchor="ctr"/>
                </a:tc>
                <a:tc>
                  <a:txBody>
                    <a:bodyPr/>
                    <a:lstStyle/>
                    <a:p>
                      <a:pPr algn="ctr" fontAlgn="ctr"/>
                      <a:r>
                        <a:rPr lang="ru-RU" sz="1000" b="0" i="0" u="none" strike="noStrike" dirty="0">
                          <a:solidFill>
                            <a:srgbClr val="000000"/>
                          </a:solidFill>
                          <a:effectLst/>
                          <a:latin typeface="Times New Roman" panose="02020603050405020304" pitchFamily="18" charset="0"/>
                        </a:rPr>
                        <a:t>0,2</a:t>
                      </a:r>
                    </a:p>
                  </a:txBody>
                  <a:tcPr marL="9525" marR="9525" marT="9525" marB="0" anchor="ctr"/>
                </a:tc>
                <a:tc>
                  <a:txBody>
                    <a:bodyPr/>
                    <a:lstStyle/>
                    <a:p>
                      <a:pPr algn="ctr" fontAlgn="ctr"/>
                      <a:r>
                        <a:rPr lang="ru-RU" sz="1000" b="0" i="0" u="none" strike="noStrike" dirty="0">
                          <a:solidFill>
                            <a:srgbClr val="000000"/>
                          </a:solidFill>
                          <a:effectLst/>
                          <a:latin typeface="Times New Roman" panose="02020603050405020304" pitchFamily="18" charset="0"/>
                        </a:rPr>
                        <a:t>3,3</a:t>
                      </a:r>
                    </a:p>
                  </a:txBody>
                  <a:tcPr marL="9525" marR="9525" marT="9525" marB="0" anchor="ctr"/>
                </a:tc>
                <a:tc>
                  <a:txBody>
                    <a:bodyPr/>
                    <a:lstStyle/>
                    <a:p>
                      <a:pPr algn="ctr" fontAlgn="ctr"/>
                      <a:r>
                        <a:rPr lang="ru-RU" sz="1000" b="0" i="0" u="none" strike="noStrike" dirty="0">
                          <a:solidFill>
                            <a:srgbClr val="000000"/>
                          </a:solidFill>
                          <a:effectLst/>
                          <a:latin typeface="Times New Roman" panose="02020603050405020304" pitchFamily="18" charset="0"/>
                        </a:rPr>
                        <a:t>3,4</a:t>
                      </a:r>
                    </a:p>
                  </a:txBody>
                  <a:tcPr marL="9525" marR="9525" marT="9525" marB="0" anchor="ctr"/>
                </a:tc>
                <a:extLst>
                  <a:ext uri="{0D108BD9-81ED-4DB2-BD59-A6C34878D82A}">
                    <a16:rowId xmlns:a16="http://schemas.microsoft.com/office/drawing/2014/main" val="1628803903"/>
                  </a:ext>
                </a:extLst>
              </a:tr>
              <a:tr h="182148">
                <a:tc>
                  <a:txBody>
                    <a:bodyPr/>
                    <a:lstStyle/>
                    <a:p>
                      <a:pPr algn="ctr"/>
                      <a:endParaRPr lang="ru-RU" sz="900" b="1"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"Разработка комплексного подхода к управлению миграционными потоками в Камчатском крае"</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0,2</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3,3</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3,4</a:t>
                      </a:r>
                    </a:p>
                  </a:txBody>
                  <a:tcPr marL="9525" marR="9525" marT="9525" marB="0" anchor="ctr"/>
                </a:tc>
                <a:extLst>
                  <a:ext uri="{0D108BD9-81ED-4DB2-BD59-A6C34878D82A}">
                    <a16:rowId xmlns:a16="http://schemas.microsoft.com/office/drawing/2014/main" val="1589852792"/>
                  </a:ext>
                </a:extLst>
              </a:tr>
              <a:tr h="219807">
                <a:tc>
                  <a:txBody>
                    <a:bodyPr/>
                    <a:lstStyle/>
                    <a:p>
                      <a:pPr algn="ctr"/>
                      <a:r>
                        <a:rPr lang="ru-RU" sz="900" b="0" dirty="0" smtClean="0"/>
                        <a:t>6.3.</a:t>
                      </a:r>
                      <a:endParaRPr lang="ru-RU" sz="900" b="0" dirty="0"/>
                    </a:p>
                  </a:txBody>
                  <a:tcPr/>
                </a:tc>
                <a:tc>
                  <a:txBody>
                    <a:bodyPr/>
                    <a:lstStyle/>
                    <a:p>
                      <a:pPr algn="l" fontAlgn="ctr"/>
                      <a:r>
                        <a:rPr lang="ru-RU" sz="1000" b="0" i="0" u="none" strike="noStrike" dirty="0">
                          <a:solidFill>
                            <a:srgbClr val="000000"/>
                          </a:solidFill>
                          <a:effectLst/>
                          <a:latin typeface="Times New Roman" panose="02020603050405020304" pitchFamily="18" charset="0"/>
                        </a:rPr>
                        <a:t>Подпрограмма "Оказание содействия добровольному переселению в Камчатский край соотечественников, проживающих за рубежом, на 2014 - 2017 годы"</a:t>
                      </a:r>
                    </a:p>
                  </a:txBody>
                  <a:tcPr marL="9525" marR="9525" marT="9525" marB="0" anchor="ctr"/>
                </a:tc>
                <a:tc>
                  <a:txBody>
                    <a:bodyPr/>
                    <a:lstStyle/>
                    <a:p>
                      <a:pPr algn="ctr" fontAlgn="ctr"/>
                      <a:r>
                        <a:rPr lang="ru-RU" sz="1000" b="0" i="0" u="none" strike="noStrike" dirty="0">
                          <a:solidFill>
                            <a:srgbClr val="000000"/>
                          </a:solidFill>
                          <a:effectLst/>
                          <a:latin typeface="Times New Roman" panose="02020603050405020304" pitchFamily="18" charset="0"/>
                        </a:rPr>
                        <a:t>3,0</a:t>
                      </a:r>
                    </a:p>
                  </a:txBody>
                  <a:tcPr marL="9525" marR="9525" marT="9525" marB="0" anchor="ctr"/>
                </a:tc>
                <a:tc>
                  <a:txBody>
                    <a:bodyPr/>
                    <a:lstStyle/>
                    <a:p>
                      <a:pPr algn="ctr" fontAlgn="ctr"/>
                      <a:r>
                        <a:rPr lang="ru-RU" sz="1000" b="0" i="0" u="none" strike="noStrike" dirty="0">
                          <a:solidFill>
                            <a:srgbClr val="000000"/>
                          </a:solidFill>
                          <a:effectLst/>
                          <a:latin typeface="Times New Roman" panose="02020603050405020304" pitchFamily="18" charset="0"/>
                        </a:rPr>
                        <a:t>0,0</a:t>
                      </a:r>
                    </a:p>
                  </a:txBody>
                  <a:tcPr marL="9525" marR="9525" marT="9525" marB="0" anchor="ctr"/>
                </a:tc>
                <a:tc>
                  <a:txBody>
                    <a:bodyPr/>
                    <a:lstStyle/>
                    <a:p>
                      <a:pPr algn="ctr" fontAlgn="ctr"/>
                      <a:r>
                        <a:rPr lang="ru-RU" sz="1000" b="0" i="0" u="none" strike="noStrike" dirty="0">
                          <a:solidFill>
                            <a:srgbClr val="000000"/>
                          </a:solidFill>
                          <a:effectLst/>
                          <a:latin typeface="Times New Roman" panose="02020603050405020304" pitchFamily="18" charset="0"/>
                        </a:rPr>
                        <a:t>0,0</a:t>
                      </a:r>
                    </a:p>
                  </a:txBody>
                  <a:tcPr marL="9525" marR="9525" marT="9525" marB="0" anchor="ctr"/>
                </a:tc>
                <a:extLst>
                  <a:ext uri="{0D108BD9-81ED-4DB2-BD59-A6C34878D82A}">
                    <a16:rowId xmlns:a16="http://schemas.microsoft.com/office/drawing/2014/main" val="2897535475"/>
                  </a:ext>
                </a:extLst>
              </a:tr>
              <a:tr h="178190">
                <a:tc>
                  <a:txBody>
                    <a:bodyPr/>
                    <a:lstStyle/>
                    <a:p>
                      <a:pPr algn="ctr"/>
                      <a:endParaRPr lang="ru-RU" sz="900" b="1"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"Создание условий, способствующих добровольному переселению в Камчатский край соотечественников, проживающих за рубежом"</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2,8</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0,0</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0,0</a:t>
                      </a:r>
                    </a:p>
                  </a:txBody>
                  <a:tcPr marL="9525" marR="9525" marT="9525" marB="0" anchor="ctr"/>
                </a:tc>
                <a:extLst>
                  <a:ext uri="{0D108BD9-81ED-4DB2-BD59-A6C34878D82A}">
                    <a16:rowId xmlns:a16="http://schemas.microsoft.com/office/drawing/2014/main" val="7666637"/>
                  </a:ext>
                </a:extLst>
              </a:tr>
              <a:tr h="178190">
                <a:tc>
                  <a:txBody>
                    <a:bodyPr/>
                    <a:lstStyle/>
                    <a:p>
                      <a:pPr algn="ctr"/>
                      <a:endParaRPr lang="ru-RU" sz="900" b="0"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"Содействие обеспечению потребности экономики Камчатского края в квалифицированных кадрах, дальнейшему развитию малого и среднего предпринимательства. Привлечение талантливой молодежи для получения образования в образовательных организациях в Камчатском крае"</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0,2</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0,0</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0,0</a:t>
                      </a:r>
                    </a:p>
                  </a:txBody>
                  <a:tcPr marL="9525" marR="9525" marT="9525" marB="0" anchor="ctr"/>
                </a:tc>
                <a:extLst>
                  <a:ext uri="{0D108BD9-81ED-4DB2-BD59-A6C34878D82A}">
                    <a16:rowId xmlns:a16="http://schemas.microsoft.com/office/drawing/2014/main" val="4080420532"/>
                  </a:ext>
                </a:extLst>
              </a:tr>
              <a:tr h="232117">
                <a:tc>
                  <a:txBody>
                    <a:bodyPr/>
                    <a:lstStyle/>
                    <a:p>
                      <a:pPr algn="ctr"/>
                      <a:r>
                        <a:rPr lang="ru-RU" sz="900" b="0" dirty="0" smtClean="0"/>
                        <a:t>6.4.</a:t>
                      </a:r>
                      <a:endParaRPr lang="ru-RU" sz="900" b="0" dirty="0"/>
                    </a:p>
                  </a:txBody>
                  <a:tcPr/>
                </a:tc>
                <a:tc>
                  <a:txBody>
                    <a:bodyPr/>
                    <a:lstStyle/>
                    <a:p>
                      <a:pPr algn="l" fontAlgn="ctr"/>
                      <a:r>
                        <a:rPr lang="ru-RU" sz="1000" b="0" i="0" u="none" strike="noStrike" dirty="0">
                          <a:solidFill>
                            <a:srgbClr val="000000"/>
                          </a:solidFill>
                          <a:effectLst/>
                          <a:latin typeface="Times New Roman" panose="02020603050405020304" pitchFamily="18" charset="0"/>
                        </a:rPr>
                        <a:t>Подпрограмма "Обеспечение реализации Государственной программы"</a:t>
                      </a:r>
                    </a:p>
                  </a:txBody>
                  <a:tcPr marL="9525" marR="9525" marT="9525" marB="0" anchor="ctr"/>
                </a:tc>
                <a:tc>
                  <a:txBody>
                    <a:bodyPr/>
                    <a:lstStyle/>
                    <a:p>
                      <a:pPr algn="ctr" fontAlgn="ctr"/>
                      <a:r>
                        <a:rPr lang="ru-RU" sz="1000" b="0" i="0" u="none" strike="noStrike" dirty="0">
                          <a:solidFill>
                            <a:srgbClr val="000000"/>
                          </a:solidFill>
                          <a:effectLst/>
                          <a:latin typeface="Times New Roman" panose="02020603050405020304" pitchFamily="18" charset="0"/>
                        </a:rPr>
                        <a:t>55,4</a:t>
                      </a:r>
                    </a:p>
                  </a:txBody>
                  <a:tcPr marL="9525" marR="9525" marT="9525" marB="0" anchor="ctr"/>
                </a:tc>
                <a:tc>
                  <a:txBody>
                    <a:bodyPr/>
                    <a:lstStyle/>
                    <a:p>
                      <a:pPr algn="ctr" fontAlgn="ctr"/>
                      <a:r>
                        <a:rPr lang="ru-RU" sz="1000" b="0" i="0" u="none" strike="noStrike" dirty="0">
                          <a:solidFill>
                            <a:srgbClr val="000000"/>
                          </a:solidFill>
                          <a:effectLst/>
                          <a:latin typeface="Times New Roman" panose="02020603050405020304" pitchFamily="18" charset="0"/>
                        </a:rPr>
                        <a:t>55,4</a:t>
                      </a:r>
                    </a:p>
                  </a:txBody>
                  <a:tcPr marL="9525" marR="9525" marT="9525" marB="0" anchor="ctr"/>
                </a:tc>
                <a:tc>
                  <a:txBody>
                    <a:bodyPr/>
                    <a:lstStyle/>
                    <a:p>
                      <a:pPr algn="ctr" fontAlgn="ctr"/>
                      <a:r>
                        <a:rPr lang="ru-RU" sz="1000" b="0" i="0" u="none" strike="noStrike" dirty="0">
                          <a:solidFill>
                            <a:srgbClr val="000000"/>
                          </a:solidFill>
                          <a:effectLst/>
                          <a:latin typeface="Times New Roman" panose="02020603050405020304" pitchFamily="18" charset="0"/>
                        </a:rPr>
                        <a:t>55,4</a:t>
                      </a:r>
                    </a:p>
                  </a:txBody>
                  <a:tcPr marL="9525" marR="9525" marT="9525" marB="0" anchor="ctr"/>
                </a:tc>
                <a:extLst>
                  <a:ext uri="{0D108BD9-81ED-4DB2-BD59-A6C34878D82A}">
                    <a16:rowId xmlns:a16="http://schemas.microsoft.com/office/drawing/2014/main" val="3330564503"/>
                  </a:ext>
                </a:extLst>
              </a:tr>
              <a:tr h="204567">
                <a:tc>
                  <a:txBody>
                    <a:bodyPr/>
                    <a:lstStyle/>
                    <a:p>
                      <a:pPr algn="ctr"/>
                      <a:endParaRPr lang="ru-RU" sz="900" b="1"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"Освоение финансовых средств, направленных на оплату труда  и дополнительных выплат и компенсаций с учетом страховых взносов"</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50,4</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50,4</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50,4</a:t>
                      </a:r>
                    </a:p>
                  </a:txBody>
                  <a:tcPr marL="9525" marR="9525" marT="9525" marB="0" anchor="ctr"/>
                </a:tc>
                <a:extLst>
                  <a:ext uri="{0D108BD9-81ED-4DB2-BD59-A6C34878D82A}">
                    <a16:rowId xmlns:a16="http://schemas.microsoft.com/office/drawing/2014/main" val="2770597236"/>
                  </a:ext>
                </a:extLst>
              </a:tr>
              <a:tr h="230944">
                <a:tc>
                  <a:txBody>
                    <a:bodyPr/>
                    <a:lstStyle/>
                    <a:p>
                      <a:pPr algn="ctr"/>
                      <a:endParaRPr lang="ru-RU" sz="900" b="0"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"Освоение финансовых средств, направленных на обеспечение государственных нужд"</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5,0</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5,0</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5,0</a:t>
                      </a:r>
                    </a:p>
                  </a:txBody>
                  <a:tcPr marL="9525" marR="9525" marT="9525" marB="0" anchor="ctr"/>
                </a:tc>
                <a:extLst>
                  <a:ext uri="{0D108BD9-81ED-4DB2-BD59-A6C34878D82A}">
                    <a16:rowId xmlns:a16="http://schemas.microsoft.com/office/drawing/2014/main" val="2613654590"/>
                  </a:ext>
                </a:extLst>
              </a:tr>
              <a:tr h="211016">
                <a:tc>
                  <a:txBody>
                    <a:bodyPr/>
                    <a:lstStyle/>
                    <a:p>
                      <a:pPr algn="ctr"/>
                      <a:r>
                        <a:rPr lang="ru-RU" sz="900" b="0" dirty="0" smtClean="0"/>
                        <a:t>6.5.</a:t>
                      </a:r>
                      <a:endParaRPr lang="ru-RU" sz="900" b="0" dirty="0"/>
                    </a:p>
                  </a:txBody>
                  <a:tcPr/>
                </a:tc>
                <a:tc>
                  <a:txBody>
                    <a:bodyPr/>
                    <a:lstStyle/>
                    <a:p>
                      <a:pPr algn="l" fontAlgn="ctr"/>
                      <a:r>
                        <a:rPr lang="ru-RU" sz="1000" b="0" i="0" u="none" strike="noStrike" dirty="0">
                          <a:solidFill>
                            <a:srgbClr val="000000"/>
                          </a:solidFill>
                          <a:effectLst/>
                          <a:latin typeface="Times New Roman" panose="02020603050405020304" pitchFamily="18" charset="0"/>
                        </a:rPr>
                        <a:t>Подпрограмма "Повышение мобильности трудовых ресурсов Камчатского края"</a:t>
                      </a:r>
                    </a:p>
                  </a:txBody>
                  <a:tcPr marL="9525" marR="9525" marT="9525" marB="0" anchor="ctr"/>
                </a:tc>
                <a:tc>
                  <a:txBody>
                    <a:bodyPr/>
                    <a:lstStyle/>
                    <a:p>
                      <a:pPr algn="ctr" fontAlgn="ctr"/>
                      <a:r>
                        <a:rPr lang="ru-RU" sz="1000" b="0" i="0" u="none" strike="noStrike" dirty="0">
                          <a:solidFill>
                            <a:srgbClr val="000000"/>
                          </a:solidFill>
                          <a:effectLst/>
                          <a:latin typeface="Times New Roman" panose="02020603050405020304" pitchFamily="18" charset="0"/>
                        </a:rPr>
                        <a:t>1,0</a:t>
                      </a:r>
                    </a:p>
                  </a:txBody>
                  <a:tcPr marL="9525" marR="9525" marT="9525" marB="0" anchor="ctr"/>
                </a:tc>
                <a:tc>
                  <a:txBody>
                    <a:bodyPr/>
                    <a:lstStyle/>
                    <a:p>
                      <a:pPr algn="ctr" fontAlgn="ctr"/>
                      <a:r>
                        <a:rPr lang="ru-RU" sz="1000" b="0" i="0" u="none" strike="noStrike" dirty="0">
                          <a:solidFill>
                            <a:srgbClr val="000000"/>
                          </a:solidFill>
                          <a:effectLst/>
                          <a:latin typeface="Times New Roman" panose="02020603050405020304" pitchFamily="18" charset="0"/>
                        </a:rPr>
                        <a:t>2,8</a:t>
                      </a:r>
                    </a:p>
                  </a:txBody>
                  <a:tcPr marL="9525" marR="9525" marT="9525" marB="0" anchor="ctr"/>
                </a:tc>
                <a:tc>
                  <a:txBody>
                    <a:bodyPr/>
                    <a:lstStyle/>
                    <a:p>
                      <a:pPr algn="ctr" fontAlgn="ctr"/>
                      <a:r>
                        <a:rPr lang="ru-RU" sz="1000" b="0" i="0" u="none" strike="noStrike" dirty="0">
                          <a:solidFill>
                            <a:srgbClr val="000000"/>
                          </a:solidFill>
                          <a:effectLst/>
                          <a:latin typeface="Times New Roman" panose="02020603050405020304" pitchFamily="18" charset="0"/>
                        </a:rPr>
                        <a:t>2,9</a:t>
                      </a:r>
                    </a:p>
                  </a:txBody>
                  <a:tcPr marL="9525" marR="9525" marT="9525" marB="0" anchor="ctr"/>
                </a:tc>
                <a:extLst>
                  <a:ext uri="{0D108BD9-81ED-4DB2-BD59-A6C34878D82A}">
                    <a16:rowId xmlns:a16="http://schemas.microsoft.com/office/drawing/2014/main" val="1294302220"/>
                  </a:ext>
                </a:extLst>
              </a:tr>
              <a:tr h="193431">
                <a:tc>
                  <a:txBody>
                    <a:bodyPr/>
                    <a:lstStyle/>
                    <a:p>
                      <a:pPr algn="ctr"/>
                      <a:endParaRPr lang="ru-RU" sz="900" b="1"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"Содействие работодателям в привлечении трудовых ресурсов для реализации в Камчатском крае инвестиционных проектов"</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1,0</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2,8</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2,9</a:t>
                      </a:r>
                    </a:p>
                  </a:txBody>
                  <a:tcPr marL="9525" marR="9525" marT="9525" marB="0" anchor="ctr"/>
                </a:tc>
                <a:extLst>
                  <a:ext uri="{0D108BD9-81ED-4DB2-BD59-A6C34878D82A}">
                    <a16:rowId xmlns:a16="http://schemas.microsoft.com/office/drawing/2014/main" val="2847286262"/>
                  </a:ext>
                </a:extLst>
              </a:tr>
              <a:tr h="193431">
                <a:tc>
                  <a:txBody>
                    <a:bodyPr/>
                    <a:lstStyle/>
                    <a:p>
                      <a:pPr algn="ctr"/>
                      <a:r>
                        <a:rPr lang="ru-RU" sz="900" b="1" dirty="0" smtClean="0"/>
                        <a:t>7.</a:t>
                      </a:r>
                      <a:endParaRPr lang="ru-RU" sz="900" b="1" dirty="0"/>
                    </a:p>
                  </a:txBody>
                  <a:tcPr/>
                </a:tc>
                <a:tc>
                  <a:txBody>
                    <a:bodyPr/>
                    <a:lstStyle/>
                    <a:p>
                      <a:pPr algn="l" fontAlgn="ctr"/>
                      <a:r>
                        <a:rPr lang="ru-RU" sz="1000" b="1" i="0" u="none" strike="noStrike" dirty="0">
                          <a:solidFill>
                            <a:srgbClr val="000000"/>
                          </a:solidFill>
                          <a:effectLst/>
                          <a:latin typeface="Times New Roman" panose="02020603050405020304" pitchFamily="18" charset="0"/>
                        </a:rPr>
                        <a:t>Государственная программа Камчатского края "Физическая культура, спорт, молодежная политика, отдых и оздоровление детей в Камчатском крае"</a:t>
                      </a:r>
                    </a:p>
                  </a:txBody>
                  <a:tcPr marL="9525" marR="9525" marT="9525" marB="0" anchor="ctr"/>
                </a:tc>
                <a:tc>
                  <a:txBody>
                    <a:bodyPr/>
                    <a:lstStyle/>
                    <a:p>
                      <a:pPr algn="ctr" fontAlgn="ctr"/>
                      <a:r>
                        <a:rPr lang="ru-RU" sz="1000" b="1" i="0" u="none" strike="noStrike" dirty="0">
                          <a:solidFill>
                            <a:srgbClr val="000000"/>
                          </a:solidFill>
                          <a:effectLst/>
                          <a:latin typeface="Times New Roman" panose="02020603050405020304" pitchFamily="18" charset="0"/>
                        </a:rPr>
                        <a:t>1 400,9</a:t>
                      </a:r>
                    </a:p>
                  </a:txBody>
                  <a:tcPr marL="9525" marR="9525" marT="9525" marB="0" anchor="ctr"/>
                </a:tc>
                <a:tc>
                  <a:txBody>
                    <a:bodyPr/>
                    <a:lstStyle/>
                    <a:p>
                      <a:pPr algn="ctr" fontAlgn="ctr"/>
                      <a:r>
                        <a:rPr lang="ru-RU" sz="1000" b="1" i="0" u="none" strike="noStrike" dirty="0">
                          <a:solidFill>
                            <a:srgbClr val="000000"/>
                          </a:solidFill>
                          <a:effectLst/>
                          <a:latin typeface="Times New Roman" panose="02020603050405020304" pitchFamily="18" charset="0"/>
                        </a:rPr>
                        <a:t>1 307,3</a:t>
                      </a:r>
                    </a:p>
                  </a:txBody>
                  <a:tcPr marL="9525" marR="9525" marT="9525" marB="0" anchor="ctr"/>
                </a:tc>
                <a:tc>
                  <a:txBody>
                    <a:bodyPr/>
                    <a:lstStyle/>
                    <a:p>
                      <a:pPr algn="ctr" fontAlgn="ctr"/>
                      <a:r>
                        <a:rPr lang="ru-RU" sz="1000" b="1" i="0" u="none" strike="noStrike" dirty="0">
                          <a:solidFill>
                            <a:srgbClr val="000000"/>
                          </a:solidFill>
                          <a:effectLst/>
                          <a:latin typeface="Times New Roman" panose="02020603050405020304" pitchFamily="18" charset="0"/>
                        </a:rPr>
                        <a:t>1 145,8</a:t>
                      </a:r>
                    </a:p>
                  </a:txBody>
                  <a:tcPr marL="9525" marR="9525" marT="9525" marB="0" anchor="ctr"/>
                </a:tc>
                <a:extLst>
                  <a:ext uri="{0D108BD9-81ED-4DB2-BD59-A6C34878D82A}">
                    <a16:rowId xmlns:a16="http://schemas.microsoft.com/office/drawing/2014/main" val="3041175175"/>
                  </a:ext>
                </a:extLst>
              </a:tr>
              <a:tr h="219808">
                <a:tc>
                  <a:txBody>
                    <a:bodyPr/>
                    <a:lstStyle/>
                    <a:p>
                      <a:pPr algn="ctr"/>
                      <a:r>
                        <a:rPr lang="ru-RU" sz="900" b="0" dirty="0" smtClean="0"/>
                        <a:t>7.1.</a:t>
                      </a:r>
                      <a:endParaRPr lang="ru-RU" sz="900" b="0" dirty="0"/>
                    </a:p>
                  </a:txBody>
                  <a:tcPr/>
                </a:tc>
                <a:tc>
                  <a:txBody>
                    <a:bodyPr/>
                    <a:lstStyle/>
                    <a:p>
                      <a:pPr algn="l" fontAlgn="ctr"/>
                      <a:r>
                        <a:rPr lang="ru-RU" sz="1000" b="0" i="0" u="none" strike="noStrike" dirty="0">
                          <a:solidFill>
                            <a:srgbClr val="000000"/>
                          </a:solidFill>
                          <a:effectLst/>
                          <a:latin typeface="Times New Roman" panose="02020603050405020304" pitchFamily="18" charset="0"/>
                        </a:rPr>
                        <a:t>Подпрограмма "Развитие массовой физической культуры и спорта в Камчатском крае"</a:t>
                      </a:r>
                    </a:p>
                  </a:txBody>
                  <a:tcPr marL="9525" marR="9525" marT="9525" marB="0" anchor="ctr"/>
                </a:tc>
                <a:tc>
                  <a:txBody>
                    <a:bodyPr/>
                    <a:lstStyle/>
                    <a:p>
                      <a:pPr algn="ctr" fontAlgn="ctr"/>
                      <a:r>
                        <a:rPr lang="ru-RU" sz="1000" b="0" i="0" u="none" strike="noStrike" dirty="0">
                          <a:solidFill>
                            <a:srgbClr val="000000"/>
                          </a:solidFill>
                          <a:effectLst/>
                          <a:latin typeface="Times New Roman" panose="02020603050405020304" pitchFamily="18" charset="0"/>
                        </a:rPr>
                        <a:t>38,2</a:t>
                      </a:r>
                    </a:p>
                  </a:txBody>
                  <a:tcPr marL="9525" marR="9525" marT="9525" marB="0" anchor="ctr"/>
                </a:tc>
                <a:tc>
                  <a:txBody>
                    <a:bodyPr/>
                    <a:lstStyle/>
                    <a:p>
                      <a:pPr algn="ctr" fontAlgn="ctr"/>
                      <a:r>
                        <a:rPr lang="ru-RU" sz="1000" b="0" i="0" u="none" strike="noStrike" dirty="0">
                          <a:solidFill>
                            <a:srgbClr val="000000"/>
                          </a:solidFill>
                          <a:effectLst/>
                          <a:latin typeface="Times New Roman" panose="02020603050405020304" pitchFamily="18" charset="0"/>
                        </a:rPr>
                        <a:t>9,3</a:t>
                      </a:r>
                    </a:p>
                  </a:txBody>
                  <a:tcPr marL="9525" marR="9525" marT="9525" marB="0" anchor="ctr"/>
                </a:tc>
                <a:tc>
                  <a:txBody>
                    <a:bodyPr/>
                    <a:lstStyle/>
                    <a:p>
                      <a:pPr algn="ctr" fontAlgn="ctr"/>
                      <a:r>
                        <a:rPr lang="ru-RU" sz="1000" b="0" i="0" u="none" strike="noStrike" dirty="0">
                          <a:solidFill>
                            <a:srgbClr val="000000"/>
                          </a:solidFill>
                          <a:effectLst/>
                          <a:latin typeface="Times New Roman" panose="02020603050405020304" pitchFamily="18" charset="0"/>
                        </a:rPr>
                        <a:t>11,6</a:t>
                      </a:r>
                    </a:p>
                  </a:txBody>
                  <a:tcPr marL="9525" marR="9525" marT="9525" marB="0" anchor="ctr"/>
                </a:tc>
                <a:extLst>
                  <a:ext uri="{0D108BD9-81ED-4DB2-BD59-A6C34878D82A}">
                    <a16:rowId xmlns:a16="http://schemas.microsoft.com/office/drawing/2014/main" val="753720518"/>
                  </a:ext>
                </a:extLst>
              </a:tr>
              <a:tr h="217171">
                <a:tc>
                  <a:txBody>
                    <a:bodyPr/>
                    <a:lstStyle/>
                    <a:p>
                      <a:pPr algn="ctr"/>
                      <a:endParaRPr lang="ru-RU" sz="900" b="1"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"Мероприятия по вовлечению населения в занятия физической культурой и массовым спортом"</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2,0</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0,5</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0,7</a:t>
                      </a:r>
                    </a:p>
                  </a:txBody>
                  <a:tcPr marL="9525" marR="9525" marT="9525" marB="0" anchor="ctr"/>
                </a:tc>
                <a:extLst>
                  <a:ext uri="{0D108BD9-81ED-4DB2-BD59-A6C34878D82A}">
                    <a16:rowId xmlns:a16="http://schemas.microsoft.com/office/drawing/2014/main" val="4050347759"/>
                  </a:ext>
                </a:extLst>
              </a:tr>
              <a:tr h="183076">
                <a:tc>
                  <a:txBody>
                    <a:bodyPr/>
                    <a:lstStyle/>
                    <a:p>
                      <a:pPr algn="ctr"/>
                      <a:endParaRPr lang="ru-RU" sz="900" b="1"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"Физическое воспитание и обеспечение организации и проведения физкультурных мероприятий и массовых спортивных мероприятий"</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36,2</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8,8</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10,9</a:t>
                      </a:r>
                    </a:p>
                  </a:txBody>
                  <a:tcPr marL="9525" marR="9525" marT="9525" marB="0" anchor="ctr"/>
                </a:tc>
                <a:extLst>
                  <a:ext uri="{0D108BD9-81ED-4DB2-BD59-A6C34878D82A}">
                    <a16:rowId xmlns:a16="http://schemas.microsoft.com/office/drawing/2014/main" val="1080416760"/>
                  </a:ext>
                </a:extLst>
              </a:tr>
              <a:tr h="165491">
                <a:tc>
                  <a:txBody>
                    <a:bodyPr/>
                    <a:lstStyle/>
                    <a:p>
                      <a:pPr algn="ctr"/>
                      <a:r>
                        <a:rPr lang="ru-RU" sz="900" b="0" dirty="0" smtClean="0"/>
                        <a:t>7.2.</a:t>
                      </a:r>
                      <a:endParaRPr lang="ru-RU" sz="900" b="0" dirty="0"/>
                    </a:p>
                  </a:txBody>
                  <a:tcPr/>
                </a:tc>
                <a:tc>
                  <a:txBody>
                    <a:bodyPr/>
                    <a:lstStyle/>
                    <a:p>
                      <a:pPr algn="l" fontAlgn="ctr"/>
                      <a:r>
                        <a:rPr lang="ru-RU" sz="1000" b="0" i="0" u="none" strike="noStrike" dirty="0">
                          <a:solidFill>
                            <a:srgbClr val="000000"/>
                          </a:solidFill>
                          <a:effectLst/>
                          <a:latin typeface="Times New Roman" panose="02020603050405020304" pitchFamily="18" charset="0"/>
                        </a:rPr>
                        <a:t>Подпрограмма "Развитие спорта высших достижений и системы подготовки спортивного резерва"</a:t>
                      </a:r>
                    </a:p>
                  </a:txBody>
                  <a:tcPr marL="9525" marR="9525" marT="9525" marB="0" anchor="ctr"/>
                </a:tc>
                <a:tc>
                  <a:txBody>
                    <a:bodyPr/>
                    <a:lstStyle/>
                    <a:p>
                      <a:pPr algn="ctr" fontAlgn="ctr"/>
                      <a:r>
                        <a:rPr lang="ru-RU" sz="1000" b="0" i="0" u="none" strike="noStrike" dirty="0">
                          <a:solidFill>
                            <a:srgbClr val="000000"/>
                          </a:solidFill>
                          <a:effectLst/>
                          <a:latin typeface="Times New Roman" panose="02020603050405020304" pitchFamily="18" charset="0"/>
                        </a:rPr>
                        <a:t>770,2</a:t>
                      </a:r>
                    </a:p>
                  </a:txBody>
                  <a:tcPr marL="9525" marR="9525" marT="9525" marB="0" anchor="ctr"/>
                </a:tc>
                <a:tc>
                  <a:txBody>
                    <a:bodyPr/>
                    <a:lstStyle/>
                    <a:p>
                      <a:pPr algn="ctr" fontAlgn="ctr"/>
                      <a:r>
                        <a:rPr lang="ru-RU" sz="1000" b="0" i="0" u="none" strike="noStrike" dirty="0">
                          <a:solidFill>
                            <a:srgbClr val="000000"/>
                          </a:solidFill>
                          <a:effectLst/>
                          <a:latin typeface="Times New Roman" panose="02020603050405020304" pitchFamily="18" charset="0"/>
                        </a:rPr>
                        <a:t>741,2</a:t>
                      </a:r>
                    </a:p>
                  </a:txBody>
                  <a:tcPr marL="9525" marR="9525" marT="9525" marB="0" anchor="ctr"/>
                </a:tc>
                <a:tc>
                  <a:txBody>
                    <a:bodyPr/>
                    <a:lstStyle/>
                    <a:p>
                      <a:pPr algn="ctr" fontAlgn="ctr"/>
                      <a:r>
                        <a:rPr lang="ru-RU" sz="1000" b="0" i="0" u="none" strike="noStrike" dirty="0">
                          <a:solidFill>
                            <a:srgbClr val="000000"/>
                          </a:solidFill>
                          <a:effectLst/>
                          <a:latin typeface="Times New Roman" panose="02020603050405020304" pitchFamily="18" charset="0"/>
                        </a:rPr>
                        <a:t>751,4</a:t>
                      </a:r>
                    </a:p>
                  </a:txBody>
                  <a:tcPr marL="9525" marR="9525" marT="9525" marB="0" anchor="ctr"/>
                </a:tc>
                <a:extLst>
                  <a:ext uri="{0D108BD9-81ED-4DB2-BD59-A6C34878D82A}">
                    <a16:rowId xmlns:a16="http://schemas.microsoft.com/office/drawing/2014/main" val="3020715768"/>
                  </a:ext>
                </a:extLst>
              </a:tr>
              <a:tr h="174283">
                <a:tc>
                  <a:txBody>
                    <a:bodyPr/>
                    <a:lstStyle/>
                    <a:p>
                      <a:pPr algn="ctr"/>
                      <a:endParaRPr lang="ru-RU" sz="900" b="1"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"Обеспечение спортивной подготовки спортсменов высокого класса и спортивного резерва"</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9,9</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6,1</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7,2</a:t>
                      </a:r>
                    </a:p>
                  </a:txBody>
                  <a:tcPr marL="9525" marR="9525" marT="9525" marB="0" anchor="ctr"/>
                </a:tc>
                <a:extLst>
                  <a:ext uri="{0D108BD9-81ED-4DB2-BD59-A6C34878D82A}">
                    <a16:rowId xmlns:a16="http://schemas.microsoft.com/office/drawing/2014/main" val="1981999995"/>
                  </a:ext>
                </a:extLst>
              </a:tr>
              <a:tr h="183076">
                <a:tc>
                  <a:txBody>
                    <a:bodyPr/>
                    <a:lstStyle/>
                    <a:p>
                      <a:pPr algn="ctr"/>
                      <a:endParaRPr lang="ru-RU" sz="900" b="1"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"Развитие учреждений сферы физической культуры и спорта"</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760,1</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735,1</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744,1</a:t>
                      </a:r>
                    </a:p>
                  </a:txBody>
                  <a:tcPr marL="9525" marR="9525" marT="9525" marB="0" anchor="ctr"/>
                </a:tc>
                <a:extLst>
                  <a:ext uri="{0D108BD9-81ED-4DB2-BD59-A6C34878D82A}">
                    <a16:rowId xmlns:a16="http://schemas.microsoft.com/office/drawing/2014/main" val="4221629555"/>
                  </a:ext>
                </a:extLst>
              </a:tr>
              <a:tr h="200660">
                <a:tc>
                  <a:txBody>
                    <a:bodyPr/>
                    <a:lstStyle/>
                    <a:p>
                      <a:pPr algn="ctr"/>
                      <a:endParaRPr lang="ru-RU" sz="900" b="0"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"Укрепление кадрового потенциала в сфере физической культуры и спорта"</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0,1</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0,0</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0,0</a:t>
                      </a:r>
                    </a:p>
                  </a:txBody>
                  <a:tcPr marL="9525" marR="9525" marT="9525" marB="0" anchor="ctr"/>
                </a:tc>
                <a:extLst>
                  <a:ext uri="{0D108BD9-81ED-4DB2-BD59-A6C34878D82A}">
                    <a16:rowId xmlns:a16="http://schemas.microsoft.com/office/drawing/2014/main" val="69768317"/>
                  </a:ext>
                </a:extLst>
              </a:tr>
            </a:tbl>
          </a:graphicData>
        </a:graphic>
      </p:graphicFrame>
      <p:sp>
        <p:nvSpPr>
          <p:cNvPr id="5" name="TextBox 4"/>
          <p:cNvSpPr txBox="1"/>
          <p:nvPr/>
        </p:nvSpPr>
        <p:spPr>
          <a:xfrm>
            <a:off x="10585938" y="142851"/>
            <a:ext cx="1342034" cy="338554"/>
          </a:xfrm>
          <a:prstGeom prst="rect">
            <a:avLst/>
          </a:prstGeom>
          <a:noFill/>
        </p:spPr>
        <p:txBody>
          <a:bodyPr wrap="none" rtlCol="0">
            <a:spAutoFit/>
          </a:bodyPr>
          <a:lstStyle/>
          <a:p>
            <a:r>
              <a:rPr lang="ru-RU" sz="1600" b="1" i="1" dirty="0">
                <a:solidFill>
                  <a:schemeClr val="tx2">
                    <a:lumMod val="75000"/>
                  </a:schemeClr>
                </a:solidFill>
                <a:effectLst>
                  <a:outerShdw blurRad="38100" dist="38100" dir="2700000" algn="tl">
                    <a:srgbClr val="000000">
                      <a:alpha val="43137"/>
                    </a:srgbClr>
                  </a:outerShdw>
                </a:effectLst>
              </a:rPr>
              <a:t>  </a:t>
            </a:r>
            <a:r>
              <a:rPr lang="ru-RU" sz="1600" b="1" i="1" dirty="0" smtClean="0">
                <a:solidFill>
                  <a:schemeClr val="tx2">
                    <a:lumMod val="75000"/>
                  </a:schemeClr>
                </a:solidFill>
                <a:effectLst>
                  <a:outerShdw blurRad="38100" dist="38100" dir="2700000" algn="tl">
                    <a:srgbClr val="000000">
                      <a:alpha val="43137"/>
                    </a:srgbClr>
                  </a:outerShdw>
                </a:effectLst>
              </a:rPr>
              <a:t>48 СЛАЙД </a:t>
            </a:r>
            <a:endParaRPr lang="ru-RU" sz="1600" b="1" i="1" dirty="0">
              <a:solidFill>
                <a:schemeClr val="tx2">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057283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38553" y="888023"/>
            <a:ext cx="10585937" cy="5275385"/>
          </a:xfrm>
        </p:spPr>
        <p:txBody>
          <a:bodyPr>
            <a:noAutofit/>
          </a:bodyPr>
          <a:lstStyle/>
          <a:p>
            <a:pPr algn="just"/>
            <a:r>
              <a:rPr lang="ru-RU" sz="1800" b="1" dirty="0">
                <a:solidFill>
                  <a:schemeClr val="accent5">
                    <a:lumMod val="75000"/>
                  </a:schemeClr>
                </a:solidFill>
                <a:latin typeface="+mn-lt"/>
              </a:rPr>
              <a:t>Межбюджетные отношения </a:t>
            </a:r>
            <a:r>
              <a:rPr lang="ru-RU" sz="1800" dirty="0">
                <a:latin typeface="+mn-lt"/>
              </a:rPr>
              <a:t>- взаимоотношения между публично-правовыми образованиями по вопросам осуществления бюджетного процесса</a:t>
            </a:r>
            <a:r>
              <a:rPr lang="ru-RU" sz="1800" dirty="0" smtClean="0">
                <a:latin typeface="+mn-lt"/>
              </a:rPr>
              <a:t>.</a:t>
            </a:r>
            <a:endParaRPr lang="ru-RU" sz="1800" b="1" dirty="0" smtClean="0">
              <a:solidFill>
                <a:schemeClr val="accent5">
                  <a:lumMod val="75000"/>
                </a:schemeClr>
              </a:solidFill>
              <a:latin typeface="+mn-lt"/>
            </a:endParaRPr>
          </a:p>
          <a:p>
            <a:pPr algn="just"/>
            <a:r>
              <a:rPr lang="ru-RU" sz="1800" b="1" dirty="0" smtClean="0">
                <a:solidFill>
                  <a:schemeClr val="accent5">
                    <a:lumMod val="75000"/>
                  </a:schemeClr>
                </a:solidFill>
                <a:latin typeface="+mn-lt"/>
              </a:rPr>
              <a:t>Расходные </a:t>
            </a:r>
            <a:r>
              <a:rPr lang="ru-RU" sz="1800" b="1" dirty="0">
                <a:solidFill>
                  <a:schemeClr val="accent5">
                    <a:lumMod val="75000"/>
                  </a:schemeClr>
                </a:solidFill>
                <a:latin typeface="+mn-lt"/>
              </a:rPr>
              <a:t>обязательства </a:t>
            </a:r>
            <a:r>
              <a:rPr lang="ru-RU" sz="1800" dirty="0">
                <a:latin typeface="+mn-lt"/>
              </a:rPr>
              <a:t>- обусловленные законом, иным нормативным правовым актом, договором или соглашением обязанности публично-правового образования (Российской Федерации, субъекта Российской Федерации, муниципального образования) или действующего от его имени казенного учреждения предоставить физическому или юридическому лицу, иному публично-правовому образованию, субъекту международного права средства из соответствующего </a:t>
            </a:r>
            <a:r>
              <a:rPr lang="ru-RU" sz="1800" dirty="0" smtClean="0">
                <a:latin typeface="+mn-lt"/>
              </a:rPr>
              <a:t>бюджета.</a:t>
            </a:r>
            <a:endParaRPr lang="ru-RU" sz="1800" dirty="0">
              <a:latin typeface="+mn-lt"/>
            </a:endParaRPr>
          </a:p>
          <a:p>
            <a:pPr algn="just"/>
            <a:r>
              <a:rPr lang="ru-RU" sz="1800" b="1" dirty="0">
                <a:solidFill>
                  <a:schemeClr val="accent5">
                    <a:lumMod val="75000"/>
                  </a:schemeClr>
                </a:solidFill>
                <a:latin typeface="+mn-lt"/>
              </a:rPr>
              <a:t>Публичные нормативные обязательства</a:t>
            </a:r>
            <a:r>
              <a:rPr lang="ru-RU" sz="1800" dirty="0">
                <a:latin typeface="+mn-lt"/>
              </a:rPr>
              <a:t> - публичные обязательства перед физическим лицом, подлежащие исполнению в денежной форме в установленном соответствующим законом, иным нормативным правовым актом размере или имеющие установленный порядок его индексации, за исключением выплат физическому лицу, предусмотренных статусом государственных (муниципальных) служащих, а также лиц, замещающих государственные должности Российской Федерации, государственные должности субъектов Российской Федерации, муниципальные должности, работников казенных учреждений, военнослужащих, проходящих военную службу по призыву (обладающих статусом военнослужащих, проходящих военную службу по призыву), лиц, обучающихся (воспитанников) в государственных (муниципальных) образовательных </a:t>
            </a:r>
            <a:r>
              <a:rPr lang="ru-RU" sz="1800" dirty="0" smtClean="0">
                <a:latin typeface="+mn-lt"/>
              </a:rPr>
              <a:t>учреждениях.</a:t>
            </a:r>
            <a:endParaRPr lang="ru-RU" sz="1800" dirty="0">
              <a:latin typeface="+mn-lt"/>
            </a:endParaRPr>
          </a:p>
          <a:p>
            <a:endParaRPr lang="ru-RU" sz="1800" dirty="0">
              <a:latin typeface="+mn-lt"/>
            </a:endParaRPr>
          </a:p>
          <a:p>
            <a:pPr algn="just"/>
            <a:endParaRPr lang="ru-RU" sz="1800" dirty="0" smtClean="0">
              <a:latin typeface="+mn-lt"/>
            </a:endParaRPr>
          </a:p>
        </p:txBody>
      </p:sp>
      <p:sp>
        <p:nvSpPr>
          <p:cNvPr id="5" name="TextBox 4"/>
          <p:cNvSpPr txBox="1"/>
          <p:nvPr/>
        </p:nvSpPr>
        <p:spPr>
          <a:xfrm>
            <a:off x="10612315" y="90097"/>
            <a:ext cx="1239442" cy="338554"/>
          </a:xfrm>
          <a:prstGeom prst="rect">
            <a:avLst/>
          </a:prstGeom>
          <a:noFill/>
        </p:spPr>
        <p:txBody>
          <a:bodyPr wrap="none" rtlCol="0">
            <a:spAutoFit/>
          </a:bodyPr>
          <a:lstStyle/>
          <a:p>
            <a:r>
              <a:rPr lang="ru-RU" sz="1600" b="1" i="1" dirty="0">
                <a:solidFill>
                  <a:schemeClr val="tx2">
                    <a:lumMod val="75000"/>
                  </a:schemeClr>
                </a:solidFill>
                <a:effectLst>
                  <a:outerShdw blurRad="38100" dist="38100" dir="2700000" algn="tl">
                    <a:srgbClr val="000000">
                      <a:alpha val="43137"/>
                    </a:srgbClr>
                  </a:outerShdw>
                </a:effectLst>
              </a:rPr>
              <a:t>  </a:t>
            </a:r>
            <a:r>
              <a:rPr lang="ru-RU" sz="1600" b="1" i="1" dirty="0" smtClean="0">
                <a:solidFill>
                  <a:schemeClr val="tx2">
                    <a:lumMod val="75000"/>
                  </a:schemeClr>
                </a:solidFill>
                <a:effectLst>
                  <a:outerShdw blurRad="38100" dist="38100" dir="2700000" algn="tl">
                    <a:srgbClr val="000000">
                      <a:alpha val="43137"/>
                    </a:srgbClr>
                  </a:outerShdw>
                </a:effectLst>
              </a:rPr>
              <a:t>4 СЛАЙД </a:t>
            </a:r>
            <a:endParaRPr lang="ru-RU" sz="1600" b="1" i="1" dirty="0">
              <a:solidFill>
                <a:schemeClr val="tx2">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9749330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4"/>
          <p:cNvGraphicFramePr>
            <a:graphicFrameLocks noGrp="1"/>
          </p:cNvGraphicFramePr>
          <p:nvPr>
            <p:ph idx="1"/>
            <p:extLst>
              <p:ext uri="{D42A27DB-BD31-4B8C-83A1-F6EECF244321}">
                <p14:modId xmlns:p14="http://schemas.microsoft.com/office/powerpoint/2010/main" val="4092093913"/>
              </p:ext>
            </p:extLst>
          </p:nvPr>
        </p:nvGraphicFramePr>
        <p:xfrm>
          <a:off x="574430" y="502771"/>
          <a:ext cx="10972800" cy="5901692"/>
        </p:xfrm>
        <a:graphic>
          <a:graphicData uri="http://schemas.openxmlformats.org/drawingml/2006/table">
            <a:tbl>
              <a:tblPr firstRow="1" bandRow="1">
                <a:tableStyleId>{5C22544A-7EE6-4342-B048-85BDC9FD1C3A}</a:tableStyleId>
              </a:tblPr>
              <a:tblGrid>
                <a:gridCol w="383931">
                  <a:extLst>
                    <a:ext uri="{9D8B030D-6E8A-4147-A177-3AD203B41FA5}">
                      <a16:colId xmlns:a16="http://schemas.microsoft.com/office/drawing/2014/main" val="362266838"/>
                    </a:ext>
                  </a:extLst>
                </a:gridCol>
                <a:gridCol w="7675685">
                  <a:extLst>
                    <a:ext uri="{9D8B030D-6E8A-4147-A177-3AD203B41FA5}">
                      <a16:colId xmlns:a16="http://schemas.microsoft.com/office/drawing/2014/main" val="2997573379"/>
                    </a:ext>
                  </a:extLst>
                </a:gridCol>
                <a:gridCol w="975946">
                  <a:extLst>
                    <a:ext uri="{9D8B030D-6E8A-4147-A177-3AD203B41FA5}">
                      <a16:colId xmlns:a16="http://schemas.microsoft.com/office/drawing/2014/main" val="1668693803"/>
                    </a:ext>
                  </a:extLst>
                </a:gridCol>
                <a:gridCol w="975946">
                  <a:extLst>
                    <a:ext uri="{9D8B030D-6E8A-4147-A177-3AD203B41FA5}">
                      <a16:colId xmlns:a16="http://schemas.microsoft.com/office/drawing/2014/main" val="1110253511"/>
                    </a:ext>
                  </a:extLst>
                </a:gridCol>
                <a:gridCol w="961292">
                  <a:extLst>
                    <a:ext uri="{9D8B030D-6E8A-4147-A177-3AD203B41FA5}">
                      <a16:colId xmlns:a16="http://schemas.microsoft.com/office/drawing/2014/main" val="3602214359"/>
                    </a:ext>
                  </a:extLst>
                </a:gridCol>
              </a:tblGrid>
              <a:tr h="235783">
                <a:tc gridSpan="2">
                  <a:txBody>
                    <a:bodyPr/>
                    <a:lstStyle/>
                    <a:p>
                      <a:pPr algn="ctr" fontAlgn="ctr"/>
                      <a:r>
                        <a:rPr lang="ru-RU" sz="1000" b="1" i="0" u="none" strike="noStrike" dirty="0" smtClean="0">
                          <a:solidFill>
                            <a:schemeClr val="bg1"/>
                          </a:solidFill>
                          <a:effectLst/>
                          <a:latin typeface="Times New Roman" panose="02020603050405020304" pitchFamily="18" charset="0"/>
                        </a:rPr>
                        <a:t>Наименование</a:t>
                      </a:r>
                      <a:endParaRPr lang="ru-RU" sz="1000" b="1" i="0" u="none" strike="noStrike" dirty="0">
                        <a:solidFill>
                          <a:schemeClr val="bg1"/>
                        </a:solidFill>
                        <a:effectLst/>
                        <a:latin typeface="Times New Roman" panose="02020603050405020304" pitchFamily="18" charset="0"/>
                      </a:endParaRPr>
                    </a:p>
                  </a:txBody>
                  <a:tcPr marL="9525" marR="9525" marT="9525" marB="0" anchor="ctr"/>
                </a:tc>
                <a:tc hMerge="1">
                  <a:txBody>
                    <a:bodyPr/>
                    <a:lstStyle/>
                    <a:p>
                      <a:pPr algn="ctr" fontAlgn="ctr"/>
                      <a:endParaRPr lang="ru-RU" sz="1000" b="1" i="0" u="none" strike="noStrike" dirty="0">
                        <a:solidFill>
                          <a:schemeClr val="bg1"/>
                        </a:solidFill>
                        <a:effectLst/>
                        <a:latin typeface="Times New Roman" panose="02020603050405020304" pitchFamily="18" charset="0"/>
                      </a:endParaRPr>
                    </a:p>
                  </a:txBody>
                  <a:tcPr marL="9525" marR="9525" marT="9525" marB="0" anchor="ctr"/>
                </a:tc>
                <a:tc>
                  <a:txBody>
                    <a:bodyPr/>
                    <a:lstStyle/>
                    <a:p>
                      <a:pPr algn="ctr" fontAlgn="ctr"/>
                      <a:r>
                        <a:rPr lang="ru-RU" sz="1000" b="1" i="0" u="none" strike="noStrike" dirty="0" smtClean="0">
                          <a:solidFill>
                            <a:schemeClr val="bg1"/>
                          </a:solidFill>
                          <a:effectLst/>
                          <a:latin typeface="Times New Roman" panose="02020603050405020304" pitchFamily="18" charset="0"/>
                        </a:rPr>
                        <a:t>2017 </a:t>
                      </a:r>
                      <a:r>
                        <a:rPr lang="ru-RU" sz="1000" b="1" i="0" u="none" strike="noStrike" dirty="0">
                          <a:solidFill>
                            <a:schemeClr val="bg1"/>
                          </a:solidFill>
                          <a:effectLst/>
                          <a:latin typeface="Times New Roman" panose="02020603050405020304" pitchFamily="18" charset="0"/>
                        </a:rPr>
                        <a:t>год</a:t>
                      </a:r>
                    </a:p>
                  </a:txBody>
                  <a:tcPr marL="9525" marR="9525" marT="9525" marB="0" anchor="ctr"/>
                </a:tc>
                <a:tc>
                  <a:txBody>
                    <a:bodyPr/>
                    <a:lstStyle/>
                    <a:p>
                      <a:pPr algn="ctr" fontAlgn="ctr"/>
                      <a:r>
                        <a:rPr lang="ru-RU" sz="1000" b="1" i="0" u="none" strike="noStrike" dirty="0" smtClean="0">
                          <a:solidFill>
                            <a:schemeClr val="bg1"/>
                          </a:solidFill>
                          <a:effectLst/>
                          <a:latin typeface="Times New Roman" panose="02020603050405020304" pitchFamily="18" charset="0"/>
                        </a:rPr>
                        <a:t>2018 </a:t>
                      </a:r>
                      <a:r>
                        <a:rPr lang="ru-RU" sz="1000" b="1" i="0" u="none" strike="noStrike" dirty="0">
                          <a:solidFill>
                            <a:schemeClr val="bg1"/>
                          </a:solidFill>
                          <a:effectLst/>
                          <a:latin typeface="Times New Roman" panose="02020603050405020304" pitchFamily="18" charset="0"/>
                        </a:rPr>
                        <a:t>год</a:t>
                      </a:r>
                    </a:p>
                  </a:txBody>
                  <a:tcPr marL="9525" marR="9525" marT="9525" marB="0" anchor="ctr"/>
                </a:tc>
                <a:tc>
                  <a:txBody>
                    <a:bodyPr/>
                    <a:lstStyle/>
                    <a:p>
                      <a:pPr algn="ctr" fontAlgn="ctr"/>
                      <a:r>
                        <a:rPr lang="ru-RU" sz="1000" b="1" i="0" u="none" strike="noStrike" dirty="0" smtClean="0">
                          <a:solidFill>
                            <a:schemeClr val="bg1"/>
                          </a:solidFill>
                          <a:effectLst/>
                          <a:latin typeface="Times New Roman" panose="02020603050405020304" pitchFamily="18" charset="0"/>
                        </a:rPr>
                        <a:t>2019 </a:t>
                      </a:r>
                      <a:r>
                        <a:rPr lang="ru-RU" sz="1000" b="1" i="0" u="none" strike="noStrike" dirty="0">
                          <a:solidFill>
                            <a:schemeClr val="bg1"/>
                          </a:solidFill>
                          <a:effectLst/>
                          <a:latin typeface="Times New Roman" panose="02020603050405020304" pitchFamily="18" charset="0"/>
                        </a:rPr>
                        <a:t>год</a:t>
                      </a:r>
                    </a:p>
                  </a:txBody>
                  <a:tcPr marL="9525" marR="9525" marT="9525" marB="0" anchor="ctr"/>
                </a:tc>
                <a:extLst>
                  <a:ext uri="{0D108BD9-81ED-4DB2-BD59-A6C34878D82A}">
                    <a16:rowId xmlns:a16="http://schemas.microsoft.com/office/drawing/2014/main" val="4173102718"/>
                  </a:ext>
                </a:extLst>
              </a:tr>
              <a:tr h="195132">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ru-RU" sz="900" b="0" i="0" u="none" strike="noStrike" dirty="0" smtClean="0">
                          <a:solidFill>
                            <a:srgbClr val="000000"/>
                          </a:solidFill>
                          <a:effectLst/>
                          <a:latin typeface="Times New Roman" panose="02020603050405020304" pitchFamily="18" charset="0"/>
                        </a:rPr>
                        <a:t>7.3.</a:t>
                      </a:r>
                    </a:p>
                  </a:txBody>
                  <a:tcPr marL="9525" marR="9525" marT="9525" marB="0" anchor="ctr"/>
                </a:tc>
                <a:tc>
                  <a:txBody>
                    <a:bodyPr/>
                    <a:lstStyle/>
                    <a:p>
                      <a:pPr algn="l" fontAlgn="ctr"/>
                      <a:r>
                        <a:rPr lang="ru-RU" sz="1000" b="0" i="0" u="none" strike="noStrike" dirty="0">
                          <a:solidFill>
                            <a:srgbClr val="000000"/>
                          </a:solidFill>
                          <a:effectLst/>
                          <a:latin typeface="Times New Roman" panose="02020603050405020304" pitchFamily="18" charset="0"/>
                        </a:rPr>
                        <a:t>Подпрограмма "Обеспечение реализации Программы"</a:t>
                      </a:r>
                    </a:p>
                  </a:txBody>
                  <a:tcPr marL="9525" marR="9525" marT="9525" marB="0" anchor="ctr"/>
                </a:tc>
                <a:tc>
                  <a:txBody>
                    <a:bodyPr/>
                    <a:lstStyle/>
                    <a:p>
                      <a:pPr algn="ctr" fontAlgn="ctr"/>
                      <a:r>
                        <a:rPr lang="ru-RU" sz="1000" b="0" i="0" u="none" strike="noStrike" dirty="0">
                          <a:solidFill>
                            <a:srgbClr val="000000"/>
                          </a:solidFill>
                          <a:effectLst/>
                          <a:latin typeface="Times New Roman" panose="02020603050405020304" pitchFamily="18" charset="0"/>
                        </a:rPr>
                        <a:t>54,5</a:t>
                      </a:r>
                    </a:p>
                  </a:txBody>
                  <a:tcPr marL="9525" marR="9525" marT="9525" marB="0" anchor="ctr"/>
                </a:tc>
                <a:tc>
                  <a:txBody>
                    <a:bodyPr/>
                    <a:lstStyle/>
                    <a:p>
                      <a:pPr algn="ctr" fontAlgn="ctr"/>
                      <a:r>
                        <a:rPr lang="ru-RU" sz="1000" b="0" i="0" u="none" strike="noStrike" dirty="0">
                          <a:solidFill>
                            <a:srgbClr val="000000"/>
                          </a:solidFill>
                          <a:effectLst/>
                          <a:latin typeface="Times New Roman" panose="02020603050405020304" pitchFamily="18" charset="0"/>
                        </a:rPr>
                        <a:t>54,5</a:t>
                      </a:r>
                    </a:p>
                  </a:txBody>
                  <a:tcPr marL="9525" marR="9525" marT="9525" marB="0" anchor="ctr"/>
                </a:tc>
                <a:tc>
                  <a:txBody>
                    <a:bodyPr/>
                    <a:lstStyle/>
                    <a:p>
                      <a:pPr algn="ctr" fontAlgn="ctr"/>
                      <a:r>
                        <a:rPr lang="ru-RU" sz="1000" b="0" i="0" u="none" strike="noStrike" dirty="0">
                          <a:solidFill>
                            <a:srgbClr val="000000"/>
                          </a:solidFill>
                          <a:effectLst/>
                          <a:latin typeface="Times New Roman" panose="02020603050405020304" pitchFamily="18" charset="0"/>
                        </a:rPr>
                        <a:t>54,5</a:t>
                      </a:r>
                    </a:p>
                  </a:txBody>
                  <a:tcPr marL="9525" marR="9525" marT="9525" marB="0" anchor="ctr"/>
                </a:tc>
                <a:extLst>
                  <a:ext uri="{0D108BD9-81ED-4DB2-BD59-A6C34878D82A}">
                    <a16:rowId xmlns:a16="http://schemas.microsoft.com/office/drawing/2014/main" val="1226554891"/>
                  </a:ext>
                </a:extLst>
              </a:tr>
              <a:tr h="195132">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ru-RU" sz="900" b="1" i="0" u="none" strike="noStrike" dirty="0" smtClean="0">
                        <a:solidFill>
                          <a:srgbClr val="000000"/>
                        </a:solidFill>
                        <a:effectLst/>
                        <a:latin typeface="Times New Roman" panose="02020603050405020304" pitchFamily="18" charset="0"/>
                      </a:endParaRPr>
                    </a:p>
                  </a:txBody>
                  <a:tcPr marL="9525" marR="9525" marT="9525" marB="0" anchor="ct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"Обеспечение функционирования Министерства спорта и молодежной политики Камчатского края"</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54,5</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54,5</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54,5</a:t>
                      </a:r>
                    </a:p>
                  </a:txBody>
                  <a:tcPr marL="9525" marR="9525" marT="9525" marB="0" anchor="ctr"/>
                </a:tc>
                <a:extLst>
                  <a:ext uri="{0D108BD9-81ED-4DB2-BD59-A6C34878D82A}">
                    <a16:rowId xmlns:a16="http://schemas.microsoft.com/office/drawing/2014/main" val="403244114"/>
                  </a:ext>
                </a:extLst>
              </a:tr>
              <a:tr h="198820">
                <a:tc>
                  <a:txBody>
                    <a:bodyPr/>
                    <a:lstStyle/>
                    <a:p>
                      <a:pPr algn="ctr" fontAlgn="ctr"/>
                      <a:r>
                        <a:rPr lang="ru-RU" sz="900" b="0" i="0" u="none" strike="noStrike" dirty="0" smtClean="0">
                          <a:solidFill>
                            <a:srgbClr val="000000"/>
                          </a:solidFill>
                          <a:effectLst/>
                          <a:latin typeface="Times New Roman" panose="02020603050405020304" pitchFamily="18" charset="0"/>
                        </a:rPr>
                        <a:t>7.4.</a:t>
                      </a:r>
                      <a:endParaRPr lang="ru-RU" sz="9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l" fontAlgn="ctr"/>
                      <a:r>
                        <a:rPr lang="ru-RU" sz="1000" b="0" i="0" u="none" strike="noStrike" dirty="0">
                          <a:solidFill>
                            <a:srgbClr val="000000"/>
                          </a:solidFill>
                          <a:effectLst/>
                          <a:latin typeface="Times New Roman" panose="02020603050405020304" pitchFamily="18" charset="0"/>
                        </a:rPr>
                        <a:t>Подпрограмма "Развитие инфраструктуры для занятий физической культурой и спортом"</a:t>
                      </a:r>
                    </a:p>
                  </a:txBody>
                  <a:tcPr marL="9525" marR="9525" marT="9525" marB="0" anchor="ctr"/>
                </a:tc>
                <a:tc>
                  <a:txBody>
                    <a:bodyPr/>
                    <a:lstStyle/>
                    <a:p>
                      <a:pPr algn="ctr" fontAlgn="ctr"/>
                      <a:r>
                        <a:rPr lang="ru-RU" sz="1000" b="0" i="0" u="none" strike="noStrike" dirty="0">
                          <a:solidFill>
                            <a:srgbClr val="000000"/>
                          </a:solidFill>
                          <a:effectLst/>
                          <a:latin typeface="Times New Roman" panose="02020603050405020304" pitchFamily="18" charset="0"/>
                        </a:rPr>
                        <a:t>154,8</a:t>
                      </a:r>
                    </a:p>
                  </a:txBody>
                  <a:tcPr marL="9525" marR="9525" marT="9525" marB="0" anchor="ctr"/>
                </a:tc>
                <a:tc>
                  <a:txBody>
                    <a:bodyPr/>
                    <a:lstStyle/>
                    <a:p>
                      <a:pPr algn="ctr" fontAlgn="ctr"/>
                      <a:r>
                        <a:rPr lang="ru-RU" sz="1000" b="0" i="0" u="none" strike="noStrike" dirty="0">
                          <a:solidFill>
                            <a:srgbClr val="000000"/>
                          </a:solidFill>
                          <a:effectLst/>
                          <a:latin typeface="Times New Roman" panose="02020603050405020304" pitchFamily="18" charset="0"/>
                        </a:rPr>
                        <a:t>175,4</a:t>
                      </a:r>
                    </a:p>
                  </a:txBody>
                  <a:tcPr marL="9525" marR="9525" marT="9525" marB="0" anchor="ctr"/>
                </a:tc>
                <a:tc>
                  <a:txBody>
                    <a:bodyPr/>
                    <a:lstStyle/>
                    <a:p>
                      <a:pPr algn="ctr" fontAlgn="ctr"/>
                      <a:r>
                        <a:rPr lang="ru-RU" sz="1000" b="0" i="0" u="none" strike="noStrike" dirty="0">
                          <a:solidFill>
                            <a:srgbClr val="000000"/>
                          </a:solidFill>
                          <a:effectLst/>
                          <a:latin typeface="Times New Roman" panose="02020603050405020304" pitchFamily="18" charset="0"/>
                        </a:rPr>
                        <a:t>0,0</a:t>
                      </a:r>
                    </a:p>
                  </a:txBody>
                  <a:tcPr marL="9525" marR="9525" marT="9525" marB="0" anchor="ctr"/>
                </a:tc>
                <a:extLst>
                  <a:ext uri="{0D108BD9-81ED-4DB2-BD59-A6C34878D82A}">
                    <a16:rowId xmlns:a16="http://schemas.microsoft.com/office/drawing/2014/main" val="382191137"/>
                  </a:ext>
                </a:extLst>
              </a:tr>
              <a:tr h="219808">
                <a:tc>
                  <a:txBody>
                    <a:bodyPr/>
                    <a:lstStyle/>
                    <a:p>
                      <a:pPr algn="ctr"/>
                      <a:endParaRPr lang="ru-RU" sz="900" b="1"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"Проектирование, строительство, реконструкция и модернизация  спортивных объектов для подготовки спортивного резерва и спортсменов высокого класса"</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154,8</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175,4</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0,0</a:t>
                      </a:r>
                    </a:p>
                  </a:txBody>
                  <a:tcPr marL="9525" marR="9525" marT="9525" marB="0" anchor="ctr"/>
                </a:tc>
                <a:extLst>
                  <a:ext uri="{0D108BD9-81ED-4DB2-BD59-A6C34878D82A}">
                    <a16:rowId xmlns:a16="http://schemas.microsoft.com/office/drawing/2014/main" val="2736943306"/>
                  </a:ext>
                </a:extLst>
              </a:tr>
              <a:tr h="201434">
                <a:tc>
                  <a:txBody>
                    <a:bodyPr/>
                    <a:lstStyle/>
                    <a:p>
                      <a:pPr algn="ctr"/>
                      <a:r>
                        <a:rPr lang="ru-RU" sz="900" b="0" dirty="0" smtClean="0"/>
                        <a:t>7.5.</a:t>
                      </a:r>
                      <a:endParaRPr lang="ru-RU" sz="900" b="0" dirty="0"/>
                    </a:p>
                  </a:txBody>
                  <a:tcPr/>
                </a:tc>
                <a:tc>
                  <a:txBody>
                    <a:bodyPr/>
                    <a:lstStyle/>
                    <a:p>
                      <a:pPr algn="l" fontAlgn="ctr"/>
                      <a:r>
                        <a:rPr lang="ru-RU" sz="1000" b="0" i="0" u="none" strike="noStrike" dirty="0">
                          <a:solidFill>
                            <a:srgbClr val="000000"/>
                          </a:solidFill>
                          <a:effectLst/>
                          <a:latin typeface="Times New Roman" panose="02020603050405020304" pitchFamily="18" charset="0"/>
                        </a:rPr>
                        <a:t>Подпрограмма "Молодежь Камчатки"</a:t>
                      </a:r>
                    </a:p>
                  </a:txBody>
                  <a:tcPr marL="9525" marR="9525" marT="9525" marB="0" anchor="ctr"/>
                </a:tc>
                <a:tc>
                  <a:txBody>
                    <a:bodyPr/>
                    <a:lstStyle/>
                    <a:p>
                      <a:pPr algn="ctr" fontAlgn="ctr"/>
                      <a:r>
                        <a:rPr lang="ru-RU" sz="1000" b="0" i="0" u="none" strike="noStrike" dirty="0">
                          <a:solidFill>
                            <a:srgbClr val="000000"/>
                          </a:solidFill>
                          <a:effectLst/>
                          <a:latin typeface="Times New Roman" panose="02020603050405020304" pitchFamily="18" charset="0"/>
                        </a:rPr>
                        <a:t>39,6</a:t>
                      </a:r>
                    </a:p>
                  </a:txBody>
                  <a:tcPr marL="9525" marR="9525" marT="9525" marB="0" anchor="ctr"/>
                </a:tc>
                <a:tc>
                  <a:txBody>
                    <a:bodyPr/>
                    <a:lstStyle/>
                    <a:p>
                      <a:pPr algn="ctr" fontAlgn="ctr"/>
                      <a:r>
                        <a:rPr lang="ru-RU" sz="1000" b="0" i="0" u="none" strike="noStrike" dirty="0">
                          <a:solidFill>
                            <a:srgbClr val="000000"/>
                          </a:solidFill>
                          <a:effectLst/>
                          <a:latin typeface="Times New Roman" panose="02020603050405020304" pitchFamily="18" charset="0"/>
                        </a:rPr>
                        <a:t>28,4</a:t>
                      </a:r>
                    </a:p>
                  </a:txBody>
                  <a:tcPr marL="9525" marR="9525" marT="9525" marB="0" anchor="ctr"/>
                </a:tc>
                <a:tc>
                  <a:txBody>
                    <a:bodyPr/>
                    <a:lstStyle/>
                    <a:p>
                      <a:pPr algn="ctr" fontAlgn="ctr"/>
                      <a:r>
                        <a:rPr lang="ru-RU" sz="1000" b="0" i="0" u="none" strike="noStrike" dirty="0">
                          <a:solidFill>
                            <a:srgbClr val="000000"/>
                          </a:solidFill>
                          <a:effectLst/>
                          <a:latin typeface="Times New Roman" panose="02020603050405020304" pitchFamily="18" charset="0"/>
                        </a:rPr>
                        <a:t>29,8</a:t>
                      </a:r>
                    </a:p>
                  </a:txBody>
                  <a:tcPr marL="9525" marR="9525" marT="9525" marB="0" anchor="ctr"/>
                </a:tc>
                <a:extLst>
                  <a:ext uri="{0D108BD9-81ED-4DB2-BD59-A6C34878D82A}">
                    <a16:rowId xmlns:a16="http://schemas.microsoft.com/office/drawing/2014/main" val="1630671584"/>
                  </a:ext>
                </a:extLst>
              </a:tr>
              <a:tr h="0">
                <a:tc>
                  <a:txBody>
                    <a:bodyPr/>
                    <a:lstStyle/>
                    <a:p>
                      <a:pPr algn="ctr"/>
                      <a:endParaRPr lang="ru-RU" sz="900" b="1"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"Вовлечение молодёжи в социальную практику и её информирование о потенциальных возможностях развития"</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1,6</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0,5</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1,0</a:t>
                      </a:r>
                    </a:p>
                  </a:txBody>
                  <a:tcPr marL="9525" marR="9525" marT="9525" marB="0" anchor="ctr"/>
                </a:tc>
                <a:extLst>
                  <a:ext uri="{0D108BD9-81ED-4DB2-BD59-A6C34878D82A}">
                    <a16:rowId xmlns:a16="http://schemas.microsoft.com/office/drawing/2014/main" val="1628803903"/>
                  </a:ext>
                </a:extLst>
              </a:tr>
              <a:tr h="211015">
                <a:tc>
                  <a:txBody>
                    <a:bodyPr/>
                    <a:lstStyle/>
                    <a:p>
                      <a:pPr algn="ctr"/>
                      <a:endParaRPr lang="ru-RU" sz="900" b="1"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"Создание условий для интеллектуального, творческого развития молодежи, реализации ее научно-технического и творческого потенциала"</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13,9</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3,6</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4,5</a:t>
                      </a:r>
                    </a:p>
                  </a:txBody>
                  <a:tcPr marL="9525" marR="9525" marT="9525" marB="0" anchor="ctr"/>
                </a:tc>
                <a:extLst>
                  <a:ext uri="{0D108BD9-81ED-4DB2-BD59-A6C34878D82A}">
                    <a16:rowId xmlns:a16="http://schemas.microsoft.com/office/drawing/2014/main" val="1589852792"/>
                  </a:ext>
                </a:extLst>
              </a:tr>
              <a:tr h="153280">
                <a:tc>
                  <a:txBody>
                    <a:bodyPr/>
                    <a:lstStyle/>
                    <a:p>
                      <a:pPr algn="ctr"/>
                      <a:endParaRPr lang="ru-RU" sz="900" b="0"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"Укрепление института молодой семьи"</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0,2</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0,2</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0,2</a:t>
                      </a:r>
                    </a:p>
                  </a:txBody>
                  <a:tcPr marL="9525" marR="9525" marT="9525" marB="0" anchor="ctr"/>
                </a:tc>
                <a:extLst>
                  <a:ext uri="{0D108BD9-81ED-4DB2-BD59-A6C34878D82A}">
                    <a16:rowId xmlns:a16="http://schemas.microsoft.com/office/drawing/2014/main" val="2897535475"/>
                  </a:ext>
                </a:extLst>
              </a:tr>
              <a:tr h="135695">
                <a:tc>
                  <a:txBody>
                    <a:bodyPr/>
                    <a:lstStyle/>
                    <a:p>
                      <a:pPr algn="ctr"/>
                      <a:endParaRPr lang="ru-RU" sz="900" b="1"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"Обеспечение деятельности учреждений сферы молодежной политики"</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23,8</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24,0</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24,2</a:t>
                      </a:r>
                    </a:p>
                  </a:txBody>
                  <a:tcPr marL="9525" marR="9525" marT="9525" marB="0" anchor="ctr"/>
                </a:tc>
                <a:extLst>
                  <a:ext uri="{0D108BD9-81ED-4DB2-BD59-A6C34878D82A}">
                    <a16:rowId xmlns:a16="http://schemas.microsoft.com/office/drawing/2014/main" val="7666637"/>
                  </a:ext>
                </a:extLst>
              </a:tr>
              <a:tr h="178190">
                <a:tc>
                  <a:txBody>
                    <a:bodyPr/>
                    <a:lstStyle/>
                    <a:p>
                      <a:pPr algn="ctr"/>
                      <a:r>
                        <a:rPr lang="ru-RU" sz="900" b="0" dirty="0" smtClean="0"/>
                        <a:t>7.6.</a:t>
                      </a:r>
                      <a:endParaRPr lang="ru-RU" sz="900" b="0" dirty="0"/>
                    </a:p>
                  </a:txBody>
                  <a:tcPr/>
                </a:tc>
                <a:tc>
                  <a:txBody>
                    <a:bodyPr/>
                    <a:lstStyle/>
                    <a:p>
                      <a:pPr algn="l" fontAlgn="ctr"/>
                      <a:r>
                        <a:rPr lang="ru-RU" sz="1000" b="0" i="0" u="none" strike="noStrike" dirty="0">
                          <a:solidFill>
                            <a:srgbClr val="000000"/>
                          </a:solidFill>
                          <a:effectLst/>
                          <a:latin typeface="Times New Roman" panose="02020603050405020304" pitchFamily="18" charset="0"/>
                        </a:rPr>
                        <a:t>Подпрограмма "Организация отдыха, оздоровления и занятости детей и молодежи в Камчатском крае"</a:t>
                      </a:r>
                    </a:p>
                  </a:txBody>
                  <a:tcPr marL="9525" marR="9525" marT="9525" marB="0" anchor="ctr"/>
                </a:tc>
                <a:tc>
                  <a:txBody>
                    <a:bodyPr/>
                    <a:lstStyle/>
                    <a:p>
                      <a:pPr algn="ctr" fontAlgn="ctr"/>
                      <a:r>
                        <a:rPr lang="ru-RU" sz="1000" b="0" i="0" u="none" strike="noStrike" dirty="0">
                          <a:solidFill>
                            <a:srgbClr val="000000"/>
                          </a:solidFill>
                          <a:effectLst/>
                          <a:latin typeface="Times New Roman" panose="02020603050405020304" pitchFamily="18" charset="0"/>
                        </a:rPr>
                        <a:t>343,6</a:t>
                      </a:r>
                    </a:p>
                  </a:txBody>
                  <a:tcPr marL="9525" marR="9525" marT="9525" marB="0" anchor="ctr"/>
                </a:tc>
                <a:tc>
                  <a:txBody>
                    <a:bodyPr/>
                    <a:lstStyle/>
                    <a:p>
                      <a:pPr algn="ctr" fontAlgn="ctr"/>
                      <a:r>
                        <a:rPr lang="ru-RU" sz="1000" b="0" i="0" u="none" strike="noStrike" dirty="0">
                          <a:solidFill>
                            <a:srgbClr val="000000"/>
                          </a:solidFill>
                          <a:effectLst/>
                          <a:latin typeface="Times New Roman" panose="02020603050405020304" pitchFamily="18" charset="0"/>
                        </a:rPr>
                        <a:t>298,6</a:t>
                      </a:r>
                    </a:p>
                  </a:txBody>
                  <a:tcPr marL="9525" marR="9525" marT="9525" marB="0" anchor="ctr"/>
                </a:tc>
                <a:tc>
                  <a:txBody>
                    <a:bodyPr/>
                    <a:lstStyle/>
                    <a:p>
                      <a:pPr algn="ctr" fontAlgn="ctr"/>
                      <a:r>
                        <a:rPr lang="ru-RU" sz="1000" b="0" i="0" u="none" strike="noStrike" dirty="0">
                          <a:solidFill>
                            <a:srgbClr val="000000"/>
                          </a:solidFill>
                          <a:effectLst/>
                          <a:latin typeface="Times New Roman" panose="02020603050405020304" pitchFamily="18" charset="0"/>
                        </a:rPr>
                        <a:t>298,6</a:t>
                      </a:r>
                    </a:p>
                  </a:txBody>
                  <a:tcPr marL="9525" marR="9525" marT="9525" marB="0" anchor="ctr"/>
                </a:tc>
                <a:extLst>
                  <a:ext uri="{0D108BD9-81ED-4DB2-BD59-A6C34878D82A}">
                    <a16:rowId xmlns:a16="http://schemas.microsoft.com/office/drawing/2014/main" val="4080420532"/>
                  </a:ext>
                </a:extLst>
              </a:tr>
              <a:tr h="206034">
                <a:tc>
                  <a:txBody>
                    <a:bodyPr/>
                    <a:lstStyle/>
                    <a:p>
                      <a:pPr algn="ctr"/>
                      <a:endParaRPr lang="ru-RU" sz="900" b="1"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"Координация и организация проведения оздоровительной кампании в Камчатском крае"</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0,0</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0,0</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0,0</a:t>
                      </a:r>
                    </a:p>
                  </a:txBody>
                  <a:tcPr marL="9525" marR="9525" marT="9525" marB="0" anchor="ctr"/>
                </a:tc>
                <a:extLst>
                  <a:ext uri="{0D108BD9-81ED-4DB2-BD59-A6C34878D82A}">
                    <a16:rowId xmlns:a16="http://schemas.microsoft.com/office/drawing/2014/main" val="3330564503"/>
                  </a:ext>
                </a:extLst>
              </a:tr>
              <a:tr h="144487">
                <a:tc>
                  <a:txBody>
                    <a:bodyPr/>
                    <a:lstStyle/>
                    <a:p>
                      <a:pPr algn="ctr"/>
                      <a:endParaRPr lang="ru-RU" sz="900" b="1"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"Мероприятия по повышению качества услуг, предоставляемых организациями отдыха детей и их оздоровления"</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208,7</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208,7</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208,7</a:t>
                      </a:r>
                    </a:p>
                  </a:txBody>
                  <a:tcPr marL="9525" marR="9525" marT="9525" marB="0" anchor="ctr"/>
                </a:tc>
                <a:extLst>
                  <a:ext uri="{0D108BD9-81ED-4DB2-BD59-A6C34878D82A}">
                    <a16:rowId xmlns:a16="http://schemas.microsoft.com/office/drawing/2014/main" val="2770597236"/>
                  </a:ext>
                </a:extLst>
              </a:tr>
              <a:tr h="230944">
                <a:tc>
                  <a:txBody>
                    <a:bodyPr/>
                    <a:lstStyle/>
                    <a:p>
                      <a:pPr algn="ctr"/>
                      <a:endParaRPr lang="ru-RU" sz="900" b="0"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"Обеспечение отдыха и оздоровления отдельных категорий детей и подростков, нуждающихся в психолого-педагогическом и ином специальном сопровождении, в том числе детей и подростков, оказавшихся в трудной жизненной ситуации"</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89,0</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89,0</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89,0</a:t>
                      </a:r>
                    </a:p>
                  </a:txBody>
                  <a:tcPr marL="9525" marR="9525" marT="9525" marB="0" anchor="ctr"/>
                </a:tc>
                <a:extLst>
                  <a:ext uri="{0D108BD9-81ED-4DB2-BD59-A6C34878D82A}">
                    <a16:rowId xmlns:a16="http://schemas.microsoft.com/office/drawing/2014/main" val="2613654590"/>
                  </a:ext>
                </a:extLst>
              </a:tr>
              <a:tr h="211016">
                <a:tc>
                  <a:txBody>
                    <a:bodyPr/>
                    <a:lstStyle/>
                    <a:p>
                      <a:pPr algn="ctr"/>
                      <a:endParaRPr lang="ru-RU" sz="900" b="1"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"Страхование детей и подростков во время их пребывания в организациях отдыха и оздоровления, а также во время их проезда к месту отдыха и обратно"</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0,3</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0,3</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0,3</a:t>
                      </a:r>
                    </a:p>
                  </a:txBody>
                  <a:tcPr marL="9525" marR="9525" marT="9525" marB="0" anchor="ctr"/>
                </a:tc>
                <a:extLst>
                  <a:ext uri="{0D108BD9-81ED-4DB2-BD59-A6C34878D82A}">
                    <a16:rowId xmlns:a16="http://schemas.microsoft.com/office/drawing/2014/main" val="1294302220"/>
                  </a:ext>
                </a:extLst>
              </a:tr>
              <a:tr h="193431">
                <a:tc>
                  <a:txBody>
                    <a:bodyPr/>
                    <a:lstStyle/>
                    <a:p>
                      <a:pPr algn="ctr"/>
                      <a:endParaRPr lang="ru-RU" sz="900" b="1"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"Мероприятия по улучшению инфраструктуры и материально-технической базы загородных оздоровительных лагерей, созданию новых зон отдыха"</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45,0</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0,0</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0,0</a:t>
                      </a:r>
                    </a:p>
                  </a:txBody>
                  <a:tcPr marL="9525" marR="9525" marT="9525" marB="0" anchor="ctr"/>
                </a:tc>
                <a:extLst>
                  <a:ext uri="{0D108BD9-81ED-4DB2-BD59-A6C34878D82A}">
                    <a16:rowId xmlns:a16="http://schemas.microsoft.com/office/drawing/2014/main" val="2847286262"/>
                  </a:ext>
                </a:extLst>
              </a:tr>
              <a:tr h="193431">
                <a:tc>
                  <a:txBody>
                    <a:bodyPr/>
                    <a:lstStyle/>
                    <a:p>
                      <a:pPr algn="ctr"/>
                      <a:endParaRPr lang="ru-RU" sz="900" b="1"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"Научно-методическое, кадровое и информационное обеспечение оздоровительной кампании детей в Камчатском крае"</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0,6</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0,6</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0,6</a:t>
                      </a:r>
                    </a:p>
                  </a:txBody>
                  <a:tcPr marL="9525" marR="9525" marT="9525" marB="0" anchor="ctr"/>
                </a:tc>
                <a:extLst>
                  <a:ext uri="{0D108BD9-81ED-4DB2-BD59-A6C34878D82A}">
                    <a16:rowId xmlns:a16="http://schemas.microsoft.com/office/drawing/2014/main" val="3041175175"/>
                  </a:ext>
                </a:extLst>
              </a:tr>
              <a:tr h="219808">
                <a:tc>
                  <a:txBody>
                    <a:bodyPr/>
                    <a:lstStyle/>
                    <a:p>
                      <a:pPr algn="ctr"/>
                      <a:r>
                        <a:rPr lang="ru-RU" sz="900" b="1" dirty="0" smtClean="0"/>
                        <a:t>8.</a:t>
                      </a:r>
                      <a:endParaRPr lang="ru-RU" sz="900" b="1" dirty="0"/>
                    </a:p>
                  </a:txBody>
                  <a:tcPr/>
                </a:tc>
                <a:tc>
                  <a:txBody>
                    <a:bodyPr/>
                    <a:lstStyle/>
                    <a:p>
                      <a:pPr algn="l" fontAlgn="ctr"/>
                      <a:r>
                        <a:rPr lang="ru-RU" sz="1000" b="1" i="0" u="none" strike="noStrike" dirty="0">
                          <a:solidFill>
                            <a:srgbClr val="000000"/>
                          </a:solidFill>
                          <a:effectLst/>
                          <a:latin typeface="Times New Roman" panose="02020603050405020304" pitchFamily="18" charset="0"/>
                        </a:rPr>
                        <a:t>Государственная программа Камчатского края "Развитие экономики и внешнеэкономической деятельности Камчатского края"</a:t>
                      </a:r>
                    </a:p>
                  </a:txBody>
                  <a:tcPr marL="9525" marR="9525" marT="9525" marB="0" anchor="ctr"/>
                </a:tc>
                <a:tc>
                  <a:txBody>
                    <a:bodyPr/>
                    <a:lstStyle/>
                    <a:p>
                      <a:pPr algn="ctr" fontAlgn="ctr"/>
                      <a:r>
                        <a:rPr lang="ru-RU" sz="1000" b="1" i="0" u="none" strike="noStrike" dirty="0">
                          <a:solidFill>
                            <a:srgbClr val="000000"/>
                          </a:solidFill>
                          <a:effectLst/>
                          <a:latin typeface="Times New Roman" panose="02020603050405020304" pitchFamily="18" charset="0"/>
                        </a:rPr>
                        <a:t>6 460,0</a:t>
                      </a:r>
                    </a:p>
                  </a:txBody>
                  <a:tcPr marL="9525" marR="9525" marT="9525" marB="0" anchor="ctr"/>
                </a:tc>
                <a:tc>
                  <a:txBody>
                    <a:bodyPr/>
                    <a:lstStyle/>
                    <a:p>
                      <a:pPr algn="ctr" fontAlgn="ctr"/>
                      <a:r>
                        <a:rPr lang="ru-RU" sz="1000" b="1" i="0" u="none" strike="noStrike" dirty="0">
                          <a:solidFill>
                            <a:srgbClr val="000000"/>
                          </a:solidFill>
                          <a:effectLst/>
                          <a:latin typeface="Times New Roman" panose="02020603050405020304" pitchFamily="18" charset="0"/>
                        </a:rPr>
                        <a:t>5 767,6</a:t>
                      </a:r>
                    </a:p>
                  </a:txBody>
                  <a:tcPr marL="9525" marR="9525" marT="9525" marB="0" anchor="ctr"/>
                </a:tc>
                <a:tc>
                  <a:txBody>
                    <a:bodyPr/>
                    <a:lstStyle/>
                    <a:p>
                      <a:pPr algn="ctr" fontAlgn="ctr"/>
                      <a:r>
                        <a:rPr lang="ru-RU" sz="1000" b="1" i="0" u="none" strike="noStrike" dirty="0">
                          <a:solidFill>
                            <a:srgbClr val="000000"/>
                          </a:solidFill>
                          <a:effectLst/>
                          <a:latin typeface="Times New Roman" panose="02020603050405020304" pitchFamily="18" charset="0"/>
                        </a:rPr>
                        <a:t>5 776,3</a:t>
                      </a:r>
                    </a:p>
                  </a:txBody>
                  <a:tcPr marL="9525" marR="9525" marT="9525" marB="0" anchor="ctr"/>
                </a:tc>
                <a:extLst>
                  <a:ext uri="{0D108BD9-81ED-4DB2-BD59-A6C34878D82A}">
                    <a16:rowId xmlns:a16="http://schemas.microsoft.com/office/drawing/2014/main" val="753720518"/>
                  </a:ext>
                </a:extLst>
              </a:tr>
              <a:tr h="224937">
                <a:tc>
                  <a:txBody>
                    <a:bodyPr/>
                    <a:lstStyle/>
                    <a:p>
                      <a:pPr algn="ctr"/>
                      <a:r>
                        <a:rPr lang="ru-RU" sz="900" b="0" dirty="0" smtClean="0"/>
                        <a:t>8.1.</a:t>
                      </a:r>
                      <a:endParaRPr lang="ru-RU" sz="900" b="0" dirty="0"/>
                    </a:p>
                  </a:txBody>
                  <a:tcPr/>
                </a:tc>
                <a:tc>
                  <a:txBody>
                    <a:bodyPr/>
                    <a:lstStyle/>
                    <a:p>
                      <a:pPr algn="l" fontAlgn="ctr"/>
                      <a:r>
                        <a:rPr lang="ru-RU" sz="1000" b="0" i="0" u="none" strike="noStrike" dirty="0">
                          <a:solidFill>
                            <a:srgbClr val="000000"/>
                          </a:solidFill>
                          <a:effectLst/>
                          <a:latin typeface="Times New Roman" panose="02020603050405020304" pitchFamily="18" charset="0"/>
                        </a:rPr>
                        <a:t>Подпрограмма "Формирование благоприятной инвестиционной среды"</a:t>
                      </a:r>
                    </a:p>
                  </a:txBody>
                  <a:tcPr marL="9525" marR="9525" marT="9525" marB="0" anchor="ctr"/>
                </a:tc>
                <a:tc>
                  <a:txBody>
                    <a:bodyPr/>
                    <a:lstStyle/>
                    <a:p>
                      <a:pPr algn="ctr" fontAlgn="ctr"/>
                      <a:r>
                        <a:rPr lang="ru-RU" sz="1000" b="0" i="0" u="none" strike="noStrike" dirty="0">
                          <a:solidFill>
                            <a:srgbClr val="000000"/>
                          </a:solidFill>
                          <a:effectLst/>
                          <a:latin typeface="Times New Roman" panose="02020603050405020304" pitchFamily="18" charset="0"/>
                        </a:rPr>
                        <a:t>132,5</a:t>
                      </a:r>
                    </a:p>
                  </a:txBody>
                  <a:tcPr marL="9525" marR="9525" marT="9525" marB="0" anchor="ctr"/>
                </a:tc>
                <a:tc>
                  <a:txBody>
                    <a:bodyPr/>
                    <a:lstStyle/>
                    <a:p>
                      <a:pPr algn="ctr" fontAlgn="ctr"/>
                      <a:r>
                        <a:rPr lang="ru-RU" sz="1000" b="0" i="0" u="none" strike="noStrike" dirty="0">
                          <a:solidFill>
                            <a:srgbClr val="000000"/>
                          </a:solidFill>
                          <a:effectLst/>
                          <a:latin typeface="Times New Roman" panose="02020603050405020304" pitchFamily="18" charset="0"/>
                        </a:rPr>
                        <a:t>137,5</a:t>
                      </a:r>
                    </a:p>
                  </a:txBody>
                  <a:tcPr marL="9525" marR="9525" marT="9525" marB="0" anchor="ctr"/>
                </a:tc>
                <a:tc>
                  <a:txBody>
                    <a:bodyPr/>
                    <a:lstStyle/>
                    <a:p>
                      <a:pPr algn="ctr" fontAlgn="ctr"/>
                      <a:r>
                        <a:rPr lang="ru-RU" sz="1000" b="0" i="0" u="none" strike="noStrike" dirty="0">
                          <a:solidFill>
                            <a:srgbClr val="000000"/>
                          </a:solidFill>
                          <a:effectLst/>
                          <a:latin typeface="Times New Roman" panose="02020603050405020304" pitchFamily="18" charset="0"/>
                        </a:rPr>
                        <a:t>143,0</a:t>
                      </a:r>
                    </a:p>
                  </a:txBody>
                  <a:tcPr marL="9525" marR="9525" marT="9525" marB="0" anchor="ctr"/>
                </a:tc>
                <a:extLst>
                  <a:ext uri="{0D108BD9-81ED-4DB2-BD59-A6C34878D82A}">
                    <a16:rowId xmlns:a16="http://schemas.microsoft.com/office/drawing/2014/main" val="4050347759"/>
                  </a:ext>
                </a:extLst>
              </a:tr>
              <a:tr h="180975">
                <a:tc>
                  <a:txBody>
                    <a:bodyPr/>
                    <a:lstStyle/>
                    <a:p>
                      <a:pPr algn="ctr"/>
                      <a:endParaRPr lang="ru-RU" sz="900" b="1"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"Разработка и реализация системных мер, направленных на улучшение условий ведения инвестиционной деятельности"</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56,9</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58,6</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60,1</a:t>
                      </a:r>
                    </a:p>
                  </a:txBody>
                  <a:tcPr marL="9525" marR="9525" marT="9525" marB="0" anchor="ctr"/>
                </a:tc>
                <a:extLst>
                  <a:ext uri="{0D108BD9-81ED-4DB2-BD59-A6C34878D82A}">
                    <a16:rowId xmlns:a16="http://schemas.microsoft.com/office/drawing/2014/main" val="1080416760"/>
                  </a:ext>
                </a:extLst>
              </a:tr>
              <a:tr h="165491">
                <a:tc>
                  <a:txBody>
                    <a:bodyPr/>
                    <a:lstStyle/>
                    <a:p>
                      <a:pPr algn="ctr"/>
                      <a:endParaRPr lang="ru-RU" sz="900" b="1"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"Формирование и продвижение инвестиционного имиджа Камчатского края"</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75,5</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78,9</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82,9</a:t>
                      </a:r>
                    </a:p>
                  </a:txBody>
                  <a:tcPr marL="9525" marR="9525" marT="9525" marB="0" anchor="ctr"/>
                </a:tc>
                <a:extLst>
                  <a:ext uri="{0D108BD9-81ED-4DB2-BD59-A6C34878D82A}">
                    <a16:rowId xmlns:a16="http://schemas.microsoft.com/office/drawing/2014/main" val="3020715768"/>
                  </a:ext>
                </a:extLst>
              </a:tr>
              <a:tr h="174283">
                <a:tc>
                  <a:txBody>
                    <a:bodyPr/>
                    <a:lstStyle/>
                    <a:p>
                      <a:pPr algn="ctr"/>
                      <a:r>
                        <a:rPr lang="ru-RU" sz="900" b="0" dirty="0" smtClean="0"/>
                        <a:t>8.2.</a:t>
                      </a:r>
                      <a:endParaRPr lang="ru-RU" sz="900" b="0" dirty="0"/>
                    </a:p>
                  </a:txBody>
                  <a:tcPr/>
                </a:tc>
                <a:tc>
                  <a:txBody>
                    <a:bodyPr/>
                    <a:lstStyle/>
                    <a:p>
                      <a:pPr algn="l" fontAlgn="ctr"/>
                      <a:r>
                        <a:rPr lang="ru-RU" sz="1000" b="0" i="0" u="none" strike="noStrike" dirty="0">
                          <a:solidFill>
                            <a:srgbClr val="000000"/>
                          </a:solidFill>
                          <a:effectLst/>
                          <a:latin typeface="Times New Roman" panose="02020603050405020304" pitchFamily="18" charset="0"/>
                        </a:rPr>
                        <a:t>Подпрограмма "Развитие субъектов малого и среднего предпринимательства"</a:t>
                      </a:r>
                    </a:p>
                  </a:txBody>
                  <a:tcPr marL="9525" marR="9525" marT="9525" marB="0" anchor="ctr"/>
                </a:tc>
                <a:tc>
                  <a:txBody>
                    <a:bodyPr/>
                    <a:lstStyle/>
                    <a:p>
                      <a:pPr algn="ctr" fontAlgn="ctr"/>
                      <a:r>
                        <a:rPr lang="ru-RU" sz="1000" b="0" i="0" u="none" strike="noStrike" dirty="0">
                          <a:solidFill>
                            <a:srgbClr val="000000"/>
                          </a:solidFill>
                          <a:effectLst/>
                          <a:latin typeface="Times New Roman" panose="02020603050405020304" pitchFamily="18" charset="0"/>
                        </a:rPr>
                        <a:t>83,7</a:t>
                      </a:r>
                    </a:p>
                  </a:txBody>
                  <a:tcPr marL="9525" marR="9525" marT="9525" marB="0" anchor="ctr"/>
                </a:tc>
                <a:tc>
                  <a:txBody>
                    <a:bodyPr/>
                    <a:lstStyle/>
                    <a:p>
                      <a:pPr algn="ctr" fontAlgn="ctr"/>
                      <a:r>
                        <a:rPr lang="ru-RU" sz="1000" b="0" i="0" u="none" strike="noStrike" dirty="0">
                          <a:solidFill>
                            <a:srgbClr val="000000"/>
                          </a:solidFill>
                          <a:effectLst/>
                          <a:latin typeface="Times New Roman" panose="02020603050405020304" pitchFamily="18" charset="0"/>
                        </a:rPr>
                        <a:t>76,4</a:t>
                      </a:r>
                    </a:p>
                  </a:txBody>
                  <a:tcPr marL="9525" marR="9525" marT="9525" marB="0" anchor="ctr"/>
                </a:tc>
                <a:tc>
                  <a:txBody>
                    <a:bodyPr/>
                    <a:lstStyle/>
                    <a:p>
                      <a:pPr algn="ctr" fontAlgn="ctr"/>
                      <a:r>
                        <a:rPr lang="ru-RU" sz="1000" b="0" i="0" u="none" strike="noStrike" dirty="0">
                          <a:solidFill>
                            <a:srgbClr val="000000"/>
                          </a:solidFill>
                          <a:effectLst/>
                          <a:latin typeface="Times New Roman" panose="02020603050405020304" pitchFamily="18" charset="0"/>
                        </a:rPr>
                        <a:t>72,2</a:t>
                      </a:r>
                    </a:p>
                  </a:txBody>
                  <a:tcPr marL="9525" marR="9525" marT="9525" marB="0" anchor="ctr"/>
                </a:tc>
                <a:extLst>
                  <a:ext uri="{0D108BD9-81ED-4DB2-BD59-A6C34878D82A}">
                    <a16:rowId xmlns:a16="http://schemas.microsoft.com/office/drawing/2014/main" val="1981999995"/>
                  </a:ext>
                </a:extLst>
              </a:tr>
              <a:tr h="183076">
                <a:tc>
                  <a:txBody>
                    <a:bodyPr/>
                    <a:lstStyle/>
                    <a:p>
                      <a:pPr algn="ctr"/>
                      <a:endParaRPr lang="ru-RU" sz="900" b="1"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"Оказание мер государственной поддержки субъектам малого и среднего предпринимательства"</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83,7</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76,4</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72,2</a:t>
                      </a:r>
                    </a:p>
                  </a:txBody>
                  <a:tcPr marL="9525" marR="9525" marT="9525" marB="0" anchor="ctr"/>
                </a:tc>
                <a:extLst>
                  <a:ext uri="{0D108BD9-81ED-4DB2-BD59-A6C34878D82A}">
                    <a16:rowId xmlns:a16="http://schemas.microsoft.com/office/drawing/2014/main" val="4221629555"/>
                  </a:ext>
                </a:extLst>
              </a:tr>
              <a:tr h="200660">
                <a:tc>
                  <a:txBody>
                    <a:bodyPr/>
                    <a:lstStyle/>
                    <a:p>
                      <a:pPr algn="ctr"/>
                      <a:r>
                        <a:rPr lang="ru-RU" sz="900" b="0" dirty="0" smtClean="0"/>
                        <a:t>8.3.</a:t>
                      </a:r>
                      <a:endParaRPr lang="ru-RU" sz="900" b="0" dirty="0"/>
                    </a:p>
                  </a:txBody>
                  <a:tcPr/>
                </a:tc>
                <a:tc>
                  <a:txBody>
                    <a:bodyPr/>
                    <a:lstStyle/>
                    <a:p>
                      <a:pPr algn="l" fontAlgn="ctr"/>
                      <a:r>
                        <a:rPr lang="ru-RU" sz="1000" b="0" i="0" u="none" strike="noStrike" dirty="0">
                          <a:solidFill>
                            <a:srgbClr val="000000"/>
                          </a:solidFill>
                          <a:effectLst/>
                          <a:latin typeface="Times New Roman" panose="02020603050405020304" pitchFamily="18" charset="0"/>
                        </a:rPr>
                        <a:t>Подпрограмма "Развитие промышленности, внешнеэкономической деятельности, конкуренции"</a:t>
                      </a:r>
                    </a:p>
                  </a:txBody>
                  <a:tcPr marL="9525" marR="9525" marT="9525" marB="0" anchor="ctr"/>
                </a:tc>
                <a:tc>
                  <a:txBody>
                    <a:bodyPr/>
                    <a:lstStyle/>
                    <a:p>
                      <a:pPr algn="ctr" fontAlgn="ctr"/>
                      <a:r>
                        <a:rPr lang="ru-RU" sz="1000" b="0" i="0" u="none" strike="noStrike" dirty="0">
                          <a:solidFill>
                            <a:srgbClr val="000000"/>
                          </a:solidFill>
                          <a:effectLst/>
                          <a:latin typeface="Times New Roman" panose="02020603050405020304" pitchFamily="18" charset="0"/>
                        </a:rPr>
                        <a:t>0,4</a:t>
                      </a:r>
                    </a:p>
                  </a:txBody>
                  <a:tcPr marL="9525" marR="9525" marT="9525" marB="0" anchor="ctr"/>
                </a:tc>
                <a:tc>
                  <a:txBody>
                    <a:bodyPr/>
                    <a:lstStyle/>
                    <a:p>
                      <a:pPr algn="ctr" fontAlgn="ctr"/>
                      <a:r>
                        <a:rPr lang="ru-RU" sz="1000" b="0" i="0" u="none" strike="noStrike" dirty="0">
                          <a:solidFill>
                            <a:srgbClr val="000000"/>
                          </a:solidFill>
                          <a:effectLst/>
                          <a:latin typeface="Times New Roman" panose="02020603050405020304" pitchFamily="18" charset="0"/>
                        </a:rPr>
                        <a:t>0,4</a:t>
                      </a:r>
                    </a:p>
                  </a:txBody>
                  <a:tcPr marL="9525" marR="9525" marT="9525" marB="0" anchor="ctr"/>
                </a:tc>
                <a:tc>
                  <a:txBody>
                    <a:bodyPr/>
                    <a:lstStyle/>
                    <a:p>
                      <a:pPr algn="ctr" fontAlgn="ctr"/>
                      <a:r>
                        <a:rPr lang="ru-RU" sz="1000" b="0" i="0" u="none" strike="noStrike" dirty="0">
                          <a:solidFill>
                            <a:srgbClr val="000000"/>
                          </a:solidFill>
                          <a:effectLst/>
                          <a:latin typeface="Times New Roman" panose="02020603050405020304" pitchFamily="18" charset="0"/>
                        </a:rPr>
                        <a:t>0,4</a:t>
                      </a:r>
                    </a:p>
                  </a:txBody>
                  <a:tcPr marL="9525" marR="9525" marT="9525" marB="0" anchor="ctr"/>
                </a:tc>
                <a:extLst>
                  <a:ext uri="{0D108BD9-81ED-4DB2-BD59-A6C34878D82A}">
                    <a16:rowId xmlns:a16="http://schemas.microsoft.com/office/drawing/2014/main" val="69768317"/>
                  </a:ext>
                </a:extLst>
              </a:tr>
              <a:tr h="207352">
                <a:tc>
                  <a:txBody>
                    <a:bodyPr/>
                    <a:lstStyle/>
                    <a:p>
                      <a:pPr algn="ctr"/>
                      <a:endParaRPr lang="ru-RU" sz="900" b="1" dirty="0"/>
                    </a:p>
                  </a:txBody>
                  <a:tcPr/>
                </a:tc>
                <a:tc>
                  <a:txBody>
                    <a:bodyPr/>
                    <a:lstStyle/>
                    <a:p>
                      <a:pPr algn="l" fontAlgn="ctr"/>
                      <a:r>
                        <a:rPr lang="ru-RU" sz="1000" b="0" i="0" u="none" strike="noStrike" dirty="0">
                          <a:solidFill>
                            <a:srgbClr val="000000"/>
                          </a:solidFill>
                          <a:effectLst/>
                          <a:latin typeface="Times New Roman" panose="02020603050405020304" pitchFamily="18" charset="0"/>
                        </a:rPr>
                        <a:t>Основное мероприятие "Подготовка управленческих кадров для отраслей экономики Камчатского края"</a:t>
                      </a:r>
                    </a:p>
                  </a:txBody>
                  <a:tcPr marL="9525" marR="9525" marT="9525" marB="0" anchor="ctr"/>
                </a:tc>
                <a:tc>
                  <a:txBody>
                    <a:bodyPr/>
                    <a:lstStyle/>
                    <a:p>
                      <a:pPr algn="ctr" fontAlgn="ctr"/>
                      <a:r>
                        <a:rPr lang="ru-RU" sz="1000" b="0" i="0" u="none" strike="noStrike" dirty="0">
                          <a:solidFill>
                            <a:srgbClr val="000000"/>
                          </a:solidFill>
                          <a:effectLst/>
                          <a:latin typeface="Times New Roman" panose="02020603050405020304" pitchFamily="18" charset="0"/>
                        </a:rPr>
                        <a:t>0,4</a:t>
                      </a:r>
                    </a:p>
                  </a:txBody>
                  <a:tcPr marL="9525" marR="9525" marT="9525" marB="0" anchor="ctr"/>
                </a:tc>
                <a:tc>
                  <a:txBody>
                    <a:bodyPr/>
                    <a:lstStyle/>
                    <a:p>
                      <a:pPr algn="ctr" fontAlgn="ctr"/>
                      <a:r>
                        <a:rPr lang="ru-RU" sz="1000" b="0" i="0" u="none" strike="noStrike" dirty="0">
                          <a:solidFill>
                            <a:srgbClr val="000000"/>
                          </a:solidFill>
                          <a:effectLst/>
                          <a:latin typeface="Times New Roman" panose="02020603050405020304" pitchFamily="18" charset="0"/>
                        </a:rPr>
                        <a:t>0,4</a:t>
                      </a:r>
                    </a:p>
                  </a:txBody>
                  <a:tcPr marL="9525" marR="9525" marT="9525" marB="0" anchor="ctr"/>
                </a:tc>
                <a:tc>
                  <a:txBody>
                    <a:bodyPr/>
                    <a:lstStyle/>
                    <a:p>
                      <a:pPr algn="ctr" fontAlgn="ctr"/>
                      <a:r>
                        <a:rPr lang="ru-RU" sz="1000" b="0" i="0" u="none" strike="noStrike" dirty="0">
                          <a:solidFill>
                            <a:srgbClr val="000000"/>
                          </a:solidFill>
                          <a:effectLst/>
                          <a:latin typeface="Times New Roman" panose="02020603050405020304" pitchFamily="18" charset="0"/>
                        </a:rPr>
                        <a:t>0,4</a:t>
                      </a:r>
                    </a:p>
                  </a:txBody>
                  <a:tcPr marL="9525" marR="9525" marT="9525" marB="0" anchor="ctr"/>
                </a:tc>
                <a:extLst>
                  <a:ext uri="{0D108BD9-81ED-4DB2-BD59-A6C34878D82A}">
                    <a16:rowId xmlns:a16="http://schemas.microsoft.com/office/drawing/2014/main" val="410944526"/>
                  </a:ext>
                </a:extLst>
              </a:tr>
            </a:tbl>
          </a:graphicData>
        </a:graphic>
      </p:graphicFrame>
      <p:sp>
        <p:nvSpPr>
          <p:cNvPr id="5" name="TextBox 4"/>
          <p:cNvSpPr txBox="1"/>
          <p:nvPr/>
        </p:nvSpPr>
        <p:spPr>
          <a:xfrm>
            <a:off x="10612315" y="90097"/>
            <a:ext cx="1342034" cy="338554"/>
          </a:xfrm>
          <a:prstGeom prst="rect">
            <a:avLst/>
          </a:prstGeom>
          <a:noFill/>
        </p:spPr>
        <p:txBody>
          <a:bodyPr wrap="none" rtlCol="0">
            <a:spAutoFit/>
          </a:bodyPr>
          <a:lstStyle/>
          <a:p>
            <a:r>
              <a:rPr lang="ru-RU" sz="1600" b="1" i="1" dirty="0">
                <a:solidFill>
                  <a:schemeClr val="tx2">
                    <a:lumMod val="75000"/>
                  </a:schemeClr>
                </a:solidFill>
                <a:effectLst>
                  <a:outerShdw blurRad="38100" dist="38100" dir="2700000" algn="tl">
                    <a:srgbClr val="000000">
                      <a:alpha val="43137"/>
                    </a:srgbClr>
                  </a:outerShdw>
                </a:effectLst>
              </a:rPr>
              <a:t>  </a:t>
            </a:r>
            <a:r>
              <a:rPr lang="ru-RU" sz="1600" b="1" i="1" dirty="0" smtClean="0">
                <a:solidFill>
                  <a:schemeClr val="tx2">
                    <a:lumMod val="75000"/>
                  </a:schemeClr>
                </a:solidFill>
                <a:effectLst>
                  <a:outerShdw blurRad="38100" dist="38100" dir="2700000" algn="tl">
                    <a:srgbClr val="000000">
                      <a:alpha val="43137"/>
                    </a:srgbClr>
                  </a:outerShdw>
                </a:effectLst>
              </a:rPr>
              <a:t>49 СЛАЙД </a:t>
            </a:r>
            <a:endParaRPr lang="ru-RU" sz="1600" b="1" i="1" dirty="0">
              <a:solidFill>
                <a:schemeClr val="tx2">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7238986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4"/>
          <p:cNvGraphicFramePr>
            <a:graphicFrameLocks noGrp="1"/>
          </p:cNvGraphicFramePr>
          <p:nvPr>
            <p:ph idx="1"/>
            <p:extLst>
              <p:ext uri="{D42A27DB-BD31-4B8C-83A1-F6EECF244321}">
                <p14:modId xmlns:p14="http://schemas.microsoft.com/office/powerpoint/2010/main" val="537375117"/>
              </p:ext>
            </p:extLst>
          </p:nvPr>
        </p:nvGraphicFramePr>
        <p:xfrm>
          <a:off x="565638" y="423640"/>
          <a:ext cx="10972800" cy="6176923"/>
        </p:xfrm>
        <a:graphic>
          <a:graphicData uri="http://schemas.openxmlformats.org/drawingml/2006/table">
            <a:tbl>
              <a:tblPr firstRow="1" bandRow="1">
                <a:tableStyleId>{5C22544A-7EE6-4342-B048-85BDC9FD1C3A}</a:tableStyleId>
              </a:tblPr>
              <a:tblGrid>
                <a:gridCol w="383931">
                  <a:extLst>
                    <a:ext uri="{9D8B030D-6E8A-4147-A177-3AD203B41FA5}">
                      <a16:colId xmlns:a16="http://schemas.microsoft.com/office/drawing/2014/main" val="362266838"/>
                    </a:ext>
                  </a:extLst>
                </a:gridCol>
                <a:gridCol w="7675685">
                  <a:extLst>
                    <a:ext uri="{9D8B030D-6E8A-4147-A177-3AD203B41FA5}">
                      <a16:colId xmlns:a16="http://schemas.microsoft.com/office/drawing/2014/main" val="2997573379"/>
                    </a:ext>
                  </a:extLst>
                </a:gridCol>
                <a:gridCol w="975946">
                  <a:extLst>
                    <a:ext uri="{9D8B030D-6E8A-4147-A177-3AD203B41FA5}">
                      <a16:colId xmlns:a16="http://schemas.microsoft.com/office/drawing/2014/main" val="1668693803"/>
                    </a:ext>
                  </a:extLst>
                </a:gridCol>
                <a:gridCol w="975946">
                  <a:extLst>
                    <a:ext uri="{9D8B030D-6E8A-4147-A177-3AD203B41FA5}">
                      <a16:colId xmlns:a16="http://schemas.microsoft.com/office/drawing/2014/main" val="1110253511"/>
                    </a:ext>
                  </a:extLst>
                </a:gridCol>
                <a:gridCol w="961292">
                  <a:extLst>
                    <a:ext uri="{9D8B030D-6E8A-4147-A177-3AD203B41FA5}">
                      <a16:colId xmlns:a16="http://schemas.microsoft.com/office/drawing/2014/main" val="3602214359"/>
                    </a:ext>
                  </a:extLst>
                </a:gridCol>
              </a:tblGrid>
              <a:tr h="244575">
                <a:tc gridSpan="2">
                  <a:txBody>
                    <a:bodyPr/>
                    <a:lstStyle/>
                    <a:p>
                      <a:pPr algn="ctr" fontAlgn="ctr"/>
                      <a:r>
                        <a:rPr lang="ru-RU" sz="1000" b="1" i="0" u="none" strike="noStrike" dirty="0" smtClean="0">
                          <a:solidFill>
                            <a:schemeClr val="bg1"/>
                          </a:solidFill>
                          <a:effectLst/>
                          <a:latin typeface="Times New Roman" panose="02020603050405020304" pitchFamily="18" charset="0"/>
                        </a:rPr>
                        <a:t>Наименование</a:t>
                      </a:r>
                      <a:endParaRPr lang="ru-RU" sz="1000" b="1" i="0" u="none" strike="noStrike" dirty="0">
                        <a:solidFill>
                          <a:schemeClr val="bg1"/>
                        </a:solidFill>
                        <a:effectLst/>
                        <a:latin typeface="Times New Roman" panose="02020603050405020304" pitchFamily="18" charset="0"/>
                      </a:endParaRPr>
                    </a:p>
                  </a:txBody>
                  <a:tcPr marL="9525" marR="9525" marT="9525" marB="0" anchor="ctr"/>
                </a:tc>
                <a:tc hMerge="1">
                  <a:txBody>
                    <a:bodyPr/>
                    <a:lstStyle/>
                    <a:p>
                      <a:pPr algn="ctr" fontAlgn="ctr"/>
                      <a:endParaRPr lang="ru-RU" sz="1000" b="1" i="0" u="none" strike="noStrike" dirty="0">
                        <a:solidFill>
                          <a:schemeClr val="bg1"/>
                        </a:solidFill>
                        <a:effectLst/>
                        <a:latin typeface="Times New Roman" panose="02020603050405020304" pitchFamily="18" charset="0"/>
                      </a:endParaRPr>
                    </a:p>
                  </a:txBody>
                  <a:tcPr marL="9525" marR="9525" marT="9525" marB="0" anchor="ctr"/>
                </a:tc>
                <a:tc>
                  <a:txBody>
                    <a:bodyPr/>
                    <a:lstStyle/>
                    <a:p>
                      <a:pPr algn="ctr" fontAlgn="ctr"/>
                      <a:r>
                        <a:rPr lang="ru-RU" sz="1000" b="1" i="0" u="none" strike="noStrike" dirty="0" smtClean="0">
                          <a:solidFill>
                            <a:schemeClr val="bg1"/>
                          </a:solidFill>
                          <a:effectLst/>
                          <a:latin typeface="Times New Roman" panose="02020603050405020304" pitchFamily="18" charset="0"/>
                        </a:rPr>
                        <a:t>2017 </a:t>
                      </a:r>
                      <a:r>
                        <a:rPr lang="ru-RU" sz="1000" b="1" i="0" u="none" strike="noStrike" dirty="0">
                          <a:solidFill>
                            <a:schemeClr val="bg1"/>
                          </a:solidFill>
                          <a:effectLst/>
                          <a:latin typeface="Times New Roman" panose="02020603050405020304" pitchFamily="18" charset="0"/>
                        </a:rPr>
                        <a:t>год</a:t>
                      </a:r>
                    </a:p>
                  </a:txBody>
                  <a:tcPr marL="9525" marR="9525" marT="9525" marB="0" anchor="ctr"/>
                </a:tc>
                <a:tc>
                  <a:txBody>
                    <a:bodyPr/>
                    <a:lstStyle/>
                    <a:p>
                      <a:pPr algn="ctr" fontAlgn="ctr"/>
                      <a:r>
                        <a:rPr lang="ru-RU" sz="1000" b="1" i="0" u="none" strike="noStrike" dirty="0" smtClean="0">
                          <a:solidFill>
                            <a:schemeClr val="bg1"/>
                          </a:solidFill>
                          <a:effectLst/>
                          <a:latin typeface="Times New Roman" panose="02020603050405020304" pitchFamily="18" charset="0"/>
                        </a:rPr>
                        <a:t>2018 </a:t>
                      </a:r>
                      <a:r>
                        <a:rPr lang="ru-RU" sz="1000" b="1" i="0" u="none" strike="noStrike" dirty="0">
                          <a:solidFill>
                            <a:schemeClr val="bg1"/>
                          </a:solidFill>
                          <a:effectLst/>
                          <a:latin typeface="Times New Roman" panose="02020603050405020304" pitchFamily="18" charset="0"/>
                        </a:rPr>
                        <a:t>год</a:t>
                      </a:r>
                    </a:p>
                  </a:txBody>
                  <a:tcPr marL="9525" marR="9525" marT="9525" marB="0" anchor="ctr"/>
                </a:tc>
                <a:tc>
                  <a:txBody>
                    <a:bodyPr/>
                    <a:lstStyle/>
                    <a:p>
                      <a:pPr algn="ctr" fontAlgn="ctr"/>
                      <a:r>
                        <a:rPr lang="ru-RU" sz="1000" b="1" i="0" u="none" strike="noStrike" dirty="0" smtClean="0">
                          <a:solidFill>
                            <a:schemeClr val="bg1"/>
                          </a:solidFill>
                          <a:effectLst/>
                          <a:latin typeface="Times New Roman" panose="02020603050405020304" pitchFamily="18" charset="0"/>
                        </a:rPr>
                        <a:t>2019 </a:t>
                      </a:r>
                      <a:r>
                        <a:rPr lang="ru-RU" sz="1000" b="1" i="0" u="none" strike="noStrike" dirty="0">
                          <a:solidFill>
                            <a:schemeClr val="bg1"/>
                          </a:solidFill>
                          <a:effectLst/>
                          <a:latin typeface="Times New Roman" panose="02020603050405020304" pitchFamily="18" charset="0"/>
                        </a:rPr>
                        <a:t>год</a:t>
                      </a:r>
                    </a:p>
                  </a:txBody>
                  <a:tcPr marL="9525" marR="9525" marT="9525" marB="0" anchor="ctr"/>
                </a:tc>
                <a:extLst>
                  <a:ext uri="{0D108BD9-81ED-4DB2-BD59-A6C34878D82A}">
                    <a16:rowId xmlns:a16="http://schemas.microsoft.com/office/drawing/2014/main" val="4173102718"/>
                  </a:ext>
                </a:extLst>
              </a:tr>
              <a:tr h="195132">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ru-RU" sz="900" b="0" i="0" u="none" strike="noStrike" dirty="0" smtClean="0">
                          <a:solidFill>
                            <a:srgbClr val="000000"/>
                          </a:solidFill>
                          <a:effectLst/>
                          <a:latin typeface="Times New Roman" panose="02020603050405020304" pitchFamily="18" charset="0"/>
                        </a:rPr>
                        <a:t>8.4.</a:t>
                      </a:r>
                    </a:p>
                  </a:txBody>
                  <a:tcPr marL="9525" marR="9525" marT="9525" marB="0" anchor="ctr"/>
                </a:tc>
                <a:tc>
                  <a:txBody>
                    <a:bodyPr/>
                    <a:lstStyle/>
                    <a:p>
                      <a:pPr algn="l" fontAlgn="ctr"/>
                      <a:r>
                        <a:rPr lang="ru-RU" sz="1000" b="0" i="0" u="none" strike="noStrike" dirty="0">
                          <a:solidFill>
                            <a:srgbClr val="000000"/>
                          </a:solidFill>
                          <a:effectLst/>
                          <a:latin typeface="Times New Roman" panose="02020603050405020304" pitchFamily="18" charset="0"/>
                        </a:rPr>
                        <a:t>Подпрограмма "Обеспечение доступности энергетических ресурсов"</a:t>
                      </a:r>
                    </a:p>
                  </a:txBody>
                  <a:tcPr marL="9525" marR="9525" marT="9525" marB="0" anchor="ctr"/>
                </a:tc>
                <a:tc>
                  <a:txBody>
                    <a:bodyPr/>
                    <a:lstStyle/>
                    <a:p>
                      <a:pPr algn="ctr" fontAlgn="ctr"/>
                      <a:r>
                        <a:rPr lang="ru-RU" sz="1000" b="0" i="0" u="none" strike="noStrike" dirty="0">
                          <a:solidFill>
                            <a:srgbClr val="000000"/>
                          </a:solidFill>
                          <a:effectLst/>
                          <a:latin typeface="Times New Roman" panose="02020603050405020304" pitchFamily="18" charset="0"/>
                        </a:rPr>
                        <a:t>5 834,6</a:t>
                      </a:r>
                    </a:p>
                  </a:txBody>
                  <a:tcPr marL="9525" marR="9525" marT="9525" marB="0" anchor="ctr"/>
                </a:tc>
                <a:tc>
                  <a:txBody>
                    <a:bodyPr/>
                    <a:lstStyle/>
                    <a:p>
                      <a:pPr algn="ctr" fontAlgn="ctr"/>
                      <a:r>
                        <a:rPr lang="ru-RU" sz="1000" b="0" i="0" u="none" strike="noStrike" dirty="0">
                          <a:solidFill>
                            <a:srgbClr val="000000"/>
                          </a:solidFill>
                          <a:effectLst/>
                          <a:latin typeface="Times New Roman" panose="02020603050405020304" pitchFamily="18" charset="0"/>
                        </a:rPr>
                        <a:t>5 148,6</a:t>
                      </a:r>
                    </a:p>
                  </a:txBody>
                  <a:tcPr marL="9525" marR="9525" marT="9525" marB="0" anchor="ctr"/>
                </a:tc>
                <a:tc>
                  <a:txBody>
                    <a:bodyPr/>
                    <a:lstStyle/>
                    <a:p>
                      <a:pPr algn="ctr" fontAlgn="ctr"/>
                      <a:r>
                        <a:rPr lang="ru-RU" sz="1000" b="0" i="0" u="none" strike="noStrike" dirty="0">
                          <a:solidFill>
                            <a:srgbClr val="000000"/>
                          </a:solidFill>
                          <a:effectLst/>
                          <a:latin typeface="Times New Roman" panose="02020603050405020304" pitchFamily="18" charset="0"/>
                        </a:rPr>
                        <a:t>5 154,8</a:t>
                      </a:r>
                    </a:p>
                  </a:txBody>
                  <a:tcPr marL="9525" marR="9525" marT="9525" marB="0" anchor="ctr"/>
                </a:tc>
                <a:extLst>
                  <a:ext uri="{0D108BD9-81ED-4DB2-BD59-A6C34878D82A}">
                    <a16:rowId xmlns:a16="http://schemas.microsoft.com/office/drawing/2014/main" val="1226554891"/>
                  </a:ext>
                </a:extLst>
              </a:tr>
              <a:tr h="195132">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ru-RU" sz="900" b="1" i="0" u="none" strike="noStrike" dirty="0" smtClean="0">
                        <a:solidFill>
                          <a:srgbClr val="000000"/>
                        </a:solidFill>
                        <a:effectLst/>
                        <a:latin typeface="Times New Roman" panose="02020603050405020304" pitchFamily="18" charset="0"/>
                      </a:endParaRPr>
                    </a:p>
                  </a:txBody>
                  <a:tcPr marL="9525" marR="9525" marT="9525" marB="0" anchor="ct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"Предоставление мер государственной поддержки при осуществлении тарифообразования на электрическую энергию"</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5 834,6</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5 148,6</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5 154,8</a:t>
                      </a:r>
                    </a:p>
                  </a:txBody>
                  <a:tcPr marL="9525" marR="9525" marT="9525" marB="0" anchor="ctr"/>
                </a:tc>
                <a:extLst>
                  <a:ext uri="{0D108BD9-81ED-4DB2-BD59-A6C34878D82A}">
                    <a16:rowId xmlns:a16="http://schemas.microsoft.com/office/drawing/2014/main" val="403244114"/>
                  </a:ext>
                </a:extLst>
              </a:tr>
              <a:tr h="198820">
                <a:tc>
                  <a:txBody>
                    <a:bodyPr/>
                    <a:lstStyle/>
                    <a:p>
                      <a:pPr algn="ctr" fontAlgn="ctr"/>
                      <a:r>
                        <a:rPr lang="ru-RU" sz="900" b="0" i="0" u="none" strike="noStrike" dirty="0" smtClean="0">
                          <a:solidFill>
                            <a:srgbClr val="000000"/>
                          </a:solidFill>
                          <a:effectLst/>
                          <a:latin typeface="Times New Roman" panose="02020603050405020304" pitchFamily="18" charset="0"/>
                        </a:rPr>
                        <a:t>8.5.</a:t>
                      </a:r>
                      <a:endParaRPr lang="ru-RU" sz="9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l" fontAlgn="ctr"/>
                      <a:r>
                        <a:rPr lang="ru-RU" sz="1000" b="0" i="0" u="none" strike="noStrike" dirty="0">
                          <a:solidFill>
                            <a:srgbClr val="000000"/>
                          </a:solidFill>
                          <a:effectLst/>
                          <a:latin typeface="Times New Roman" panose="02020603050405020304" pitchFamily="18" charset="0"/>
                        </a:rPr>
                        <a:t>Подпрограмма "Снижение административных барьеров, повышение качества предоставления и доступности государственных услуг в Камчатском крае"</a:t>
                      </a:r>
                    </a:p>
                  </a:txBody>
                  <a:tcPr marL="9525" marR="9525" marT="9525" marB="0" anchor="ctr"/>
                </a:tc>
                <a:tc>
                  <a:txBody>
                    <a:bodyPr/>
                    <a:lstStyle/>
                    <a:p>
                      <a:pPr algn="ctr" fontAlgn="ctr"/>
                      <a:r>
                        <a:rPr lang="ru-RU" sz="1000" b="0" i="0" u="none" strike="noStrike" dirty="0">
                          <a:solidFill>
                            <a:srgbClr val="000000"/>
                          </a:solidFill>
                          <a:effectLst/>
                          <a:latin typeface="Times New Roman" panose="02020603050405020304" pitchFamily="18" charset="0"/>
                        </a:rPr>
                        <a:t>302,3</a:t>
                      </a:r>
                    </a:p>
                  </a:txBody>
                  <a:tcPr marL="9525" marR="9525" marT="9525" marB="0" anchor="ctr"/>
                </a:tc>
                <a:tc>
                  <a:txBody>
                    <a:bodyPr/>
                    <a:lstStyle/>
                    <a:p>
                      <a:pPr algn="ctr" fontAlgn="ctr"/>
                      <a:r>
                        <a:rPr lang="ru-RU" sz="1000" b="0" i="0" u="none" strike="noStrike" dirty="0">
                          <a:solidFill>
                            <a:srgbClr val="000000"/>
                          </a:solidFill>
                          <a:effectLst/>
                          <a:latin typeface="Times New Roman" panose="02020603050405020304" pitchFamily="18" charset="0"/>
                        </a:rPr>
                        <a:t>297,3</a:t>
                      </a:r>
                    </a:p>
                  </a:txBody>
                  <a:tcPr marL="9525" marR="9525" marT="9525" marB="0" anchor="ctr"/>
                </a:tc>
                <a:tc>
                  <a:txBody>
                    <a:bodyPr/>
                    <a:lstStyle/>
                    <a:p>
                      <a:pPr algn="ctr" fontAlgn="ctr"/>
                      <a:r>
                        <a:rPr lang="ru-RU" sz="1000" b="0" i="0" u="none" strike="noStrike" dirty="0">
                          <a:solidFill>
                            <a:srgbClr val="000000"/>
                          </a:solidFill>
                          <a:effectLst/>
                          <a:latin typeface="Times New Roman" panose="02020603050405020304" pitchFamily="18" charset="0"/>
                        </a:rPr>
                        <a:t>297,4</a:t>
                      </a:r>
                    </a:p>
                  </a:txBody>
                  <a:tcPr marL="9525" marR="9525" marT="9525" marB="0" anchor="ctr"/>
                </a:tc>
                <a:extLst>
                  <a:ext uri="{0D108BD9-81ED-4DB2-BD59-A6C34878D82A}">
                    <a16:rowId xmlns:a16="http://schemas.microsoft.com/office/drawing/2014/main" val="382191137"/>
                  </a:ext>
                </a:extLst>
              </a:tr>
              <a:tr h="219808">
                <a:tc>
                  <a:txBody>
                    <a:bodyPr/>
                    <a:lstStyle/>
                    <a:p>
                      <a:pPr algn="ctr"/>
                      <a:endParaRPr lang="ru-RU" sz="900" b="1"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"Обеспечение предоставления государственных и муниципальных услуг по принципу "одного окна" в Камчатском крае"</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302,3</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297,3</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297,4</a:t>
                      </a:r>
                    </a:p>
                  </a:txBody>
                  <a:tcPr marL="9525" marR="9525" marT="9525" marB="0" anchor="ctr"/>
                </a:tc>
                <a:extLst>
                  <a:ext uri="{0D108BD9-81ED-4DB2-BD59-A6C34878D82A}">
                    <a16:rowId xmlns:a16="http://schemas.microsoft.com/office/drawing/2014/main" val="2736943306"/>
                  </a:ext>
                </a:extLst>
              </a:tr>
              <a:tr h="201434">
                <a:tc>
                  <a:txBody>
                    <a:bodyPr/>
                    <a:lstStyle/>
                    <a:p>
                      <a:pPr algn="ctr"/>
                      <a:r>
                        <a:rPr lang="ru-RU" sz="900" b="0" dirty="0" smtClean="0"/>
                        <a:t>8.6.</a:t>
                      </a:r>
                      <a:endParaRPr lang="ru-RU" sz="900" b="0" dirty="0"/>
                    </a:p>
                  </a:txBody>
                  <a:tcPr/>
                </a:tc>
                <a:tc>
                  <a:txBody>
                    <a:bodyPr/>
                    <a:lstStyle/>
                    <a:p>
                      <a:pPr algn="l" fontAlgn="ctr"/>
                      <a:r>
                        <a:rPr lang="ru-RU" sz="1000" b="0" i="0" u="none" strike="noStrike" dirty="0">
                          <a:solidFill>
                            <a:srgbClr val="000000"/>
                          </a:solidFill>
                          <a:effectLst/>
                          <a:latin typeface="Times New Roman" panose="02020603050405020304" pitchFamily="18" charset="0"/>
                        </a:rPr>
                        <a:t>Подпрограмма "Обеспечение реализации государственной программы"</a:t>
                      </a:r>
                    </a:p>
                  </a:txBody>
                  <a:tcPr marL="9525" marR="9525" marT="9525" marB="0" anchor="ctr"/>
                </a:tc>
                <a:tc>
                  <a:txBody>
                    <a:bodyPr/>
                    <a:lstStyle/>
                    <a:p>
                      <a:pPr algn="ctr" fontAlgn="ctr"/>
                      <a:r>
                        <a:rPr lang="ru-RU" sz="1000" b="0" i="0" u="none" strike="noStrike" dirty="0">
                          <a:solidFill>
                            <a:srgbClr val="000000"/>
                          </a:solidFill>
                          <a:effectLst/>
                          <a:latin typeface="Times New Roman" panose="02020603050405020304" pitchFamily="18" charset="0"/>
                        </a:rPr>
                        <a:t>106,6</a:t>
                      </a:r>
                    </a:p>
                  </a:txBody>
                  <a:tcPr marL="9525" marR="9525" marT="9525" marB="0" anchor="ctr"/>
                </a:tc>
                <a:tc>
                  <a:txBody>
                    <a:bodyPr/>
                    <a:lstStyle/>
                    <a:p>
                      <a:pPr algn="ctr" fontAlgn="ctr"/>
                      <a:r>
                        <a:rPr lang="ru-RU" sz="1000" b="0" i="0" u="none" strike="noStrike" dirty="0">
                          <a:solidFill>
                            <a:srgbClr val="000000"/>
                          </a:solidFill>
                          <a:effectLst/>
                          <a:latin typeface="Times New Roman" panose="02020603050405020304" pitchFamily="18" charset="0"/>
                        </a:rPr>
                        <a:t>107,4</a:t>
                      </a:r>
                    </a:p>
                  </a:txBody>
                  <a:tcPr marL="9525" marR="9525" marT="9525" marB="0" anchor="ctr"/>
                </a:tc>
                <a:tc>
                  <a:txBody>
                    <a:bodyPr/>
                    <a:lstStyle/>
                    <a:p>
                      <a:pPr algn="ctr" fontAlgn="ctr"/>
                      <a:r>
                        <a:rPr lang="ru-RU" sz="1000" b="0" i="0" u="none" strike="noStrike" dirty="0">
                          <a:solidFill>
                            <a:srgbClr val="000000"/>
                          </a:solidFill>
                          <a:effectLst/>
                          <a:latin typeface="Times New Roman" panose="02020603050405020304" pitchFamily="18" charset="0"/>
                        </a:rPr>
                        <a:t>108,4</a:t>
                      </a:r>
                    </a:p>
                  </a:txBody>
                  <a:tcPr marL="9525" marR="9525" marT="9525" marB="0" anchor="ctr"/>
                </a:tc>
                <a:extLst>
                  <a:ext uri="{0D108BD9-81ED-4DB2-BD59-A6C34878D82A}">
                    <a16:rowId xmlns:a16="http://schemas.microsoft.com/office/drawing/2014/main" val="1630671584"/>
                  </a:ext>
                </a:extLst>
              </a:tr>
              <a:tr h="142232">
                <a:tc>
                  <a:txBody>
                    <a:bodyPr/>
                    <a:lstStyle/>
                    <a:p>
                      <a:pPr algn="ctr"/>
                      <a:endParaRPr lang="ru-RU" sz="900" b="1"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"Обеспечение деятельности Министерства экономического развития и торговли Камчатского края"</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67,7</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68,3</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69,0</a:t>
                      </a:r>
                    </a:p>
                  </a:txBody>
                  <a:tcPr marL="9525" marR="9525" marT="9525" marB="0" anchor="ctr"/>
                </a:tc>
                <a:extLst>
                  <a:ext uri="{0D108BD9-81ED-4DB2-BD59-A6C34878D82A}">
                    <a16:rowId xmlns:a16="http://schemas.microsoft.com/office/drawing/2014/main" val="1628803903"/>
                  </a:ext>
                </a:extLst>
              </a:tr>
              <a:tr h="211015">
                <a:tc>
                  <a:txBody>
                    <a:bodyPr/>
                    <a:lstStyle/>
                    <a:p>
                      <a:pPr algn="ctr"/>
                      <a:endParaRPr lang="ru-RU" sz="900" b="1"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"Всероссийский конкурс "Российская организация высокой социальной эффективности""</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0,6</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0,6</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0,6</a:t>
                      </a:r>
                    </a:p>
                  </a:txBody>
                  <a:tcPr marL="9525" marR="9525" marT="9525" marB="0" anchor="ctr"/>
                </a:tc>
                <a:extLst>
                  <a:ext uri="{0D108BD9-81ED-4DB2-BD59-A6C34878D82A}">
                    <a16:rowId xmlns:a16="http://schemas.microsoft.com/office/drawing/2014/main" val="1589852792"/>
                  </a:ext>
                </a:extLst>
              </a:tr>
              <a:tr h="219807">
                <a:tc>
                  <a:txBody>
                    <a:bodyPr/>
                    <a:lstStyle/>
                    <a:p>
                      <a:pPr algn="ctr"/>
                      <a:endParaRPr lang="ru-RU" sz="900" b="0"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"Обеспечение деятельности Агентства инвестиций и предпринимательства Камчатского края"</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38,3</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38,6</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38,9</a:t>
                      </a:r>
                    </a:p>
                  </a:txBody>
                  <a:tcPr marL="9525" marR="9525" marT="9525" marB="0" anchor="ctr"/>
                </a:tc>
                <a:extLst>
                  <a:ext uri="{0D108BD9-81ED-4DB2-BD59-A6C34878D82A}">
                    <a16:rowId xmlns:a16="http://schemas.microsoft.com/office/drawing/2014/main" val="2897535475"/>
                  </a:ext>
                </a:extLst>
              </a:tr>
              <a:tr h="178190">
                <a:tc>
                  <a:txBody>
                    <a:bodyPr/>
                    <a:lstStyle/>
                    <a:p>
                      <a:pPr algn="ctr"/>
                      <a:r>
                        <a:rPr lang="ru-RU" sz="900" b="1" dirty="0" smtClean="0"/>
                        <a:t>9.</a:t>
                      </a:r>
                      <a:endParaRPr lang="ru-RU" sz="900" b="1" dirty="0"/>
                    </a:p>
                  </a:txBody>
                  <a:tcPr/>
                </a:tc>
                <a:tc>
                  <a:txBody>
                    <a:bodyPr/>
                    <a:lstStyle/>
                    <a:p>
                      <a:pPr algn="l" fontAlgn="ctr"/>
                      <a:r>
                        <a:rPr lang="ru-RU" sz="1000" b="1" i="0" u="none" strike="noStrike" dirty="0">
                          <a:solidFill>
                            <a:srgbClr val="000000"/>
                          </a:solidFill>
                          <a:effectLst/>
                          <a:latin typeface="Times New Roman" panose="02020603050405020304" pitchFamily="18" charset="0"/>
                        </a:rPr>
                        <a:t>Государственная программа Камчатского края "Развитие сельского хозяйства и регулирование рынков сельскохозяйственной продукции, сырья и продовольствия Камчатского края"</a:t>
                      </a:r>
                    </a:p>
                  </a:txBody>
                  <a:tcPr marL="9525" marR="9525" marT="9525" marB="0" anchor="ctr"/>
                </a:tc>
                <a:tc>
                  <a:txBody>
                    <a:bodyPr/>
                    <a:lstStyle/>
                    <a:p>
                      <a:pPr algn="ctr" fontAlgn="ctr"/>
                      <a:r>
                        <a:rPr lang="ru-RU" sz="1000" b="1" i="0" u="none" strike="noStrike" dirty="0">
                          <a:solidFill>
                            <a:srgbClr val="000000"/>
                          </a:solidFill>
                          <a:effectLst/>
                          <a:latin typeface="Times New Roman" panose="02020603050405020304" pitchFamily="18" charset="0"/>
                        </a:rPr>
                        <a:t>1 239,7</a:t>
                      </a:r>
                    </a:p>
                  </a:txBody>
                  <a:tcPr marL="9525" marR="9525" marT="9525" marB="0" anchor="ctr"/>
                </a:tc>
                <a:tc>
                  <a:txBody>
                    <a:bodyPr/>
                    <a:lstStyle/>
                    <a:p>
                      <a:pPr algn="ctr" fontAlgn="ctr"/>
                      <a:r>
                        <a:rPr lang="ru-RU" sz="1000" b="1" i="0" u="none" strike="noStrike" dirty="0">
                          <a:solidFill>
                            <a:srgbClr val="000000"/>
                          </a:solidFill>
                          <a:effectLst/>
                          <a:latin typeface="Times New Roman" panose="02020603050405020304" pitchFamily="18" charset="0"/>
                        </a:rPr>
                        <a:t>1 061,8</a:t>
                      </a:r>
                    </a:p>
                  </a:txBody>
                  <a:tcPr marL="9525" marR="9525" marT="9525" marB="0" anchor="ctr"/>
                </a:tc>
                <a:tc>
                  <a:txBody>
                    <a:bodyPr/>
                    <a:lstStyle/>
                    <a:p>
                      <a:pPr algn="ctr" fontAlgn="ctr"/>
                      <a:r>
                        <a:rPr lang="ru-RU" sz="1000" b="1" i="0" u="none" strike="noStrike" dirty="0">
                          <a:solidFill>
                            <a:srgbClr val="000000"/>
                          </a:solidFill>
                          <a:effectLst/>
                          <a:latin typeface="Times New Roman" panose="02020603050405020304" pitchFamily="18" charset="0"/>
                        </a:rPr>
                        <a:t>1 008,1</a:t>
                      </a:r>
                    </a:p>
                  </a:txBody>
                  <a:tcPr marL="9525" marR="9525" marT="9525" marB="0" anchor="ctr"/>
                </a:tc>
                <a:extLst>
                  <a:ext uri="{0D108BD9-81ED-4DB2-BD59-A6C34878D82A}">
                    <a16:rowId xmlns:a16="http://schemas.microsoft.com/office/drawing/2014/main" val="7666637"/>
                  </a:ext>
                </a:extLst>
              </a:tr>
              <a:tr h="178190">
                <a:tc>
                  <a:txBody>
                    <a:bodyPr/>
                    <a:lstStyle/>
                    <a:p>
                      <a:pPr algn="ctr"/>
                      <a:r>
                        <a:rPr lang="ru-RU" sz="900" b="0" dirty="0" smtClean="0"/>
                        <a:t>9.1.</a:t>
                      </a:r>
                      <a:endParaRPr lang="ru-RU" sz="900" b="0" dirty="0"/>
                    </a:p>
                  </a:txBody>
                  <a:tcPr/>
                </a:tc>
                <a:tc>
                  <a:txBody>
                    <a:bodyPr/>
                    <a:lstStyle/>
                    <a:p>
                      <a:pPr algn="l" fontAlgn="ctr"/>
                      <a:r>
                        <a:rPr lang="ru-RU" sz="1000" b="0" i="0" u="none" strike="noStrike" dirty="0">
                          <a:solidFill>
                            <a:srgbClr val="000000"/>
                          </a:solidFill>
                          <a:effectLst/>
                          <a:latin typeface="Times New Roman" panose="02020603050405020304" pitchFamily="18" charset="0"/>
                        </a:rPr>
                        <a:t>Подпрограмма "Развитие растениеводства и мелиорации земель сельскохозяйственного назначения"</a:t>
                      </a:r>
                    </a:p>
                  </a:txBody>
                  <a:tcPr marL="9525" marR="9525" marT="9525" marB="0" anchor="ctr"/>
                </a:tc>
                <a:tc>
                  <a:txBody>
                    <a:bodyPr/>
                    <a:lstStyle/>
                    <a:p>
                      <a:pPr algn="ctr" fontAlgn="ctr"/>
                      <a:r>
                        <a:rPr lang="ru-RU" sz="1000" b="0" i="0" u="none" strike="noStrike" dirty="0">
                          <a:solidFill>
                            <a:srgbClr val="000000"/>
                          </a:solidFill>
                          <a:effectLst/>
                          <a:latin typeface="Times New Roman" panose="02020603050405020304" pitchFamily="18" charset="0"/>
                        </a:rPr>
                        <a:t>98,6</a:t>
                      </a:r>
                    </a:p>
                  </a:txBody>
                  <a:tcPr marL="9525" marR="9525" marT="9525" marB="0" anchor="ctr"/>
                </a:tc>
                <a:tc>
                  <a:txBody>
                    <a:bodyPr/>
                    <a:lstStyle/>
                    <a:p>
                      <a:pPr algn="ctr" fontAlgn="ctr"/>
                      <a:r>
                        <a:rPr lang="ru-RU" sz="1000" b="0" i="0" u="none" strike="noStrike" dirty="0">
                          <a:solidFill>
                            <a:srgbClr val="000000"/>
                          </a:solidFill>
                          <a:effectLst/>
                          <a:latin typeface="Times New Roman" panose="02020603050405020304" pitchFamily="18" charset="0"/>
                        </a:rPr>
                        <a:t>93,9</a:t>
                      </a:r>
                    </a:p>
                  </a:txBody>
                  <a:tcPr marL="9525" marR="9525" marT="9525" marB="0" anchor="ctr"/>
                </a:tc>
                <a:tc>
                  <a:txBody>
                    <a:bodyPr/>
                    <a:lstStyle/>
                    <a:p>
                      <a:pPr algn="ctr" fontAlgn="ctr"/>
                      <a:r>
                        <a:rPr lang="ru-RU" sz="1000" b="0" i="0" u="none" strike="noStrike" dirty="0">
                          <a:solidFill>
                            <a:srgbClr val="000000"/>
                          </a:solidFill>
                          <a:effectLst/>
                          <a:latin typeface="Times New Roman" panose="02020603050405020304" pitchFamily="18" charset="0"/>
                        </a:rPr>
                        <a:t>93,2</a:t>
                      </a:r>
                    </a:p>
                  </a:txBody>
                  <a:tcPr marL="9525" marR="9525" marT="9525" marB="0" anchor="ctr"/>
                </a:tc>
                <a:extLst>
                  <a:ext uri="{0D108BD9-81ED-4DB2-BD59-A6C34878D82A}">
                    <a16:rowId xmlns:a16="http://schemas.microsoft.com/office/drawing/2014/main" val="4080420532"/>
                  </a:ext>
                </a:extLst>
              </a:tr>
              <a:tr h="186983">
                <a:tc>
                  <a:txBody>
                    <a:bodyPr/>
                    <a:lstStyle/>
                    <a:p>
                      <a:pPr algn="ctr"/>
                      <a:endParaRPr lang="ru-RU" sz="900" b="1"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"Проведение мелиоративных мероприятий"</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5,0</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3,5</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2,5</a:t>
                      </a:r>
                    </a:p>
                  </a:txBody>
                  <a:tcPr marL="9525" marR="9525" marT="9525" marB="0" anchor="ctr"/>
                </a:tc>
                <a:extLst>
                  <a:ext uri="{0D108BD9-81ED-4DB2-BD59-A6C34878D82A}">
                    <a16:rowId xmlns:a16="http://schemas.microsoft.com/office/drawing/2014/main" val="3330564503"/>
                  </a:ext>
                </a:extLst>
              </a:tr>
              <a:tr h="204567">
                <a:tc>
                  <a:txBody>
                    <a:bodyPr/>
                    <a:lstStyle/>
                    <a:p>
                      <a:pPr algn="ctr"/>
                      <a:endParaRPr lang="ru-RU" sz="900" b="1"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"Повышение плодородия почв"</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34,5</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35,0</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35,0</a:t>
                      </a:r>
                    </a:p>
                  </a:txBody>
                  <a:tcPr marL="9525" marR="9525" marT="9525" marB="0" anchor="ctr"/>
                </a:tc>
                <a:extLst>
                  <a:ext uri="{0D108BD9-81ED-4DB2-BD59-A6C34878D82A}">
                    <a16:rowId xmlns:a16="http://schemas.microsoft.com/office/drawing/2014/main" val="2770597236"/>
                  </a:ext>
                </a:extLst>
              </a:tr>
              <a:tr h="230944">
                <a:tc>
                  <a:txBody>
                    <a:bodyPr/>
                    <a:lstStyle/>
                    <a:p>
                      <a:pPr algn="ctr"/>
                      <a:endParaRPr lang="ru-RU" sz="900" b="0"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"Поддержка отдельных подотраслей растениеводства"</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59,1</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55,4</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55,7</a:t>
                      </a:r>
                    </a:p>
                  </a:txBody>
                  <a:tcPr marL="9525" marR="9525" marT="9525" marB="0" anchor="ctr"/>
                </a:tc>
                <a:extLst>
                  <a:ext uri="{0D108BD9-81ED-4DB2-BD59-A6C34878D82A}">
                    <a16:rowId xmlns:a16="http://schemas.microsoft.com/office/drawing/2014/main" val="2613654590"/>
                  </a:ext>
                </a:extLst>
              </a:tr>
              <a:tr h="211016">
                <a:tc>
                  <a:txBody>
                    <a:bodyPr/>
                    <a:lstStyle/>
                    <a:p>
                      <a:pPr algn="ctr"/>
                      <a:r>
                        <a:rPr lang="ru-RU" sz="900" b="0" dirty="0" smtClean="0"/>
                        <a:t>9.2.</a:t>
                      </a:r>
                      <a:endParaRPr lang="ru-RU" sz="900" b="0" dirty="0"/>
                    </a:p>
                  </a:txBody>
                  <a:tcPr/>
                </a:tc>
                <a:tc>
                  <a:txBody>
                    <a:bodyPr/>
                    <a:lstStyle/>
                    <a:p>
                      <a:pPr algn="l" fontAlgn="ctr"/>
                      <a:r>
                        <a:rPr lang="ru-RU" sz="1000" b="0" i="0" u="none" strike="noStrike" dirty="0">
                          <a:solidFill>
                            <a:srgbClr val="000000"/>
                          </a:solidFill>
                          <a:effectLst/>
                          <a:latin typeface="Times New Roman" panose="02020603050405020304" pitchFamily="18" charset="0"/>
                        </a:rPr>
                        <a:t>Подпрограмма "Развитие животноводства"</a:t>
                      </a:r>
                    </a:p>
                  </a:txBody>
                  <a:tcPr marL="9525" marR="9525" marT="9525" marB="0" anchor="ctr"/>
                </a:tc>
                <a:tc>
                  <a:txBody>
                    <a:bodyPr/>
                    <a:lstStyle/>
                    <a:p>
                      <a:pPr algn="ctr" fontAlgn="ctr"/>
                      <a:r>
                        <a:rPr lang="ru-RU" sz="1000" b="0" i="0" u="none" strike="noStrike" dirty="0">
                          <a:solidFill>
                            <a:srgbClr val="000000"/>
                          </a:solidFill>
                          <a:effectLst/>
                          <a:latin typeface="Times New Roman" panose="02020603050405020304" pitchFamily="18" charset="0"/>
                        </a:rPr>
                        <a:t>560,3</a:t>
                      </a:r>
                    </a:p>
                  </a:txBody>
                  <a:tcPr marL="9525" marR="9525" marT="9525" marB="0" anchor="ctr"/>
                </a:tc>
                <a:tc>
                  <a:txBody>
                    <a:bodyPr/>
                    <a:lstStyle/>
                    <a:p>
                      <a:pPr algn="ctr" fontAlgn="ctr"/>
                      <a:r>
                        <a:rPr lang="ru-RU" sz="1000" b="0" i="0" u="none" strike="noStrike" dirty="0">
                          <a:solidFill>
                            <a:srgbClr val="000000"/>
                          </a:solidFill>
                          <a:effectLst/>
                          <a:latin typeface="Times New Roman" panose="02020603050405020304" pitchFamily="18" charset="0"/>
                        </a:rPr>
                        <a:t>579,2</a:t>
                      </a:r>
                    </a:p>
                  </a:txBody>
                  <a:tcPr marL="9525" marR="9525" marT="9525" marB="0" anchor="ctr"/>
                </a:tc>
                <a:tc>
                  <a:txBody>
                    <a:bodyPr/>
                    <a:lstStyle/>
                    <a:p>
                      <a:pPr algn="ctr" fontAlgn="ctr"/>
                      <a:r>
                        <a:rPr lang="ru-RU" sz="1000" b="0" i="0" u="none" strike="noStrike" dirty="0">
                          <a:solidFill>
                            <a:srgbClr val="000000"/>
                          </a:solidFill>
                          <a:effectLst/>
                          <a:latin typeface="Times New Roman" panose="02020603050405020304" pitchFamily="18" charset="0"/>
                        </a:rPr>
                        <a:t>549,8</a:t>
                      </a:r>
                    </a:p>
                  </a:txBody>
                  <a:tcPr marL="9525" marR="9525" marT="9525" marB="0" anchor="ctr"/>
                </a:tc>
                <a:extLst>
                  <a:ext uri="{0D108BD9-81ED-4DB2-BD59-A6C34878D82A}">
                    <a16:rowId xmlns:a16="http://schemas.microsoft.com/office/drawing/2014/main" val="1294302220"/>
                  </a:ext>
                </a:extLst>
              </a:tr>
              <a:tr h="193431">
                <a:tc>
                  <a:txBody>
                    <a:bodyPr/>
                    <a:lstStyle/>
                    <a:p>
                      <a:pPr algn="ctr"/>
                      <a:endParaRPr lang="ru-RU" sz="900" b="1"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"Развитие племенного дела в животноводстве"</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12,0</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14,0</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15,0</a:t>
                      </a:r>
                    </a:p>
                  </a:txBody>
                  <a:tcPr marL="9525" marR="9525" marT="9525" marB="0" anchor="ctr"/>
                </a:tc>
                <a:extLst>
                  <a:ext uri="{0D108BD9-81ED-4DB2-BD59-A6C34878D82A}">
                    <a16:rowId xmlns:a16="http://schemas.microsoft.com/office/drawing/2014/main" val="2847286262"/>
                  </a:ext>
                </a:extLst>
              </a:tr>
              <a:tr h="193431">
                <a:tc>
                  <a:txBody>
                    <a:bodyPr/>
                    <a:lstStyle/>
                    <a:p>
                      <a:pPr algn="ctr"/>
                      <a:endParaRPr lang="ru-RU" sz="900" b="1"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"Развитие производства продукции животноводства"</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343,5</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383,7</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354,0</a:t>
                      </a:r>
                    </a:p>
                  </a:txBody>
                  <a:tcPr marL="9525" marR="9525" marT="9525" marB="0" anchor="ctr"/>
                </a:tc>
                <a:extLst>
                  <a:ext uri="{0D108BD9-81ED-4DB2-BD59-A6C34878D82A}">
                    <a16:rowId xmlns:a16="http://schemas.microsoft.com/office/drawing/2014/main" val="3041175175"/>
                  </a:ext>
                </a:extLst>
              </a:tr>
              <a:tr h="219808">
                <a:tc>
                  <a:txBody>
                    <a:bodyPr/>
                    <a:lstStyle/>
                    <a:p>
                      <a:pPr algn="ctr"/>
                      <a:endParaRPr lang="ru-RU" sz="900" b="1"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"Поддержка отдельных подотраслей животноводства"</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18,7</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5,0</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4,5</a:t>
                      </a:r>
                    </a:p>
                  </a:txBody>
                  <a:tcPr marL="9525" marR="9525" marT="9525" marB="0" anchor="ctr"/>
                </a:tc>
                <a:extLst>
                  <a:ext uri="{0D108BD9-81ED-4DB2-BD59-A6C34878D82A}">
                    <a16:rowId xmlns:a16="http://schemas.microsoft.com/office/drawing/2014/main" val="753720518"/>
                  </a:ext>
                </a:extLst>
              </a:tr>
              <a:tr h="200873">
                <a:tc>
                  <a:txBody>
                    <a:bodyPr/>
                    <a:lstStyle/>
                    <a:p>
                      <a:pPr algn="ctr"/>
                      <a:endParaRPr lang="ru-RU" sz="900" b="1"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"Обеспечение деятельности учреждения, предоставляющего услуги в области животноводства"</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30,6</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30,6</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30,6</a:t>
                      </a:r>
                    </a:p>
                  </a:txBody>
                  <a:tcPr marL="9525" marR="9525" marT="9525" marB="0" anchor="ctr"/>
                </a:tc>
                <a:extLst>
                  <a:ext uri="{0D108BD9-81ED-4DB2-BD59-A6C34878D82A}">
                    <a16:rowId xmlns:a16="http://schemas.microsoft.com/office/drawing/2014/main" val="4050347759"/>
                  </a:ext>
                </a:extLst>
              </a:tr>
              <a:tr h="183076">
                <a:tc>
                  <a:txBody>
                    <a:bodyPr/>
                    <a:lstStyle/>
                    <a:p>
                      <a:pPr algn="ctr"/>
                      <a:endParaRPr lang="ru-RU" sz="900" b="1"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"Поддержка и развитие северного оленеводства в Камчатском крае"</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155,6</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145,9</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145,6</a:t>
                      </a:r>
                    </a:p>
                  </a:txBody>
                  <a:tcPr marL="9525" marR="9525" marT="9525" marB="0" anchor="ctr"/>
                </a:tc>
                <a:extLst>
                  <a:ext uri="{0D108BD9-81ED-4DB2-BD59-A6C34878D82A}">
                    <a16:rowId xmlns:a16="http://schemas.microsoft.com/office/drawing/2014/main" val="1080416760"/>
                  </a:ext>
                </a:extLst>
              </a:tr>
              <a:tr h="165491">
                <a:tc>
                  <a:txBody>
                    <a:bodyPr/>
                    <a:lstStyle/>
                    <a:p>
                      <a:pPr algn="ctr"/>
                      <a:r>
                        <a:rPr lang="ru-RU" sz="900" b="0" dirty="0" smtClean="0"/>
                        <a:t>9.3.</a:t>
                      </a:r>
                      <a:endParaRPr lang="ru-RU" sz="900" b="0" dirty="0"/>
                    </a:p>
                  </a:txBody>
                  <a:tcPr/>
                </a:tc>
                <a:tc>
                  <a:txBody>
                    <a:bodyPr/>
                    <a:lstStyle/>
                    <a:p>
                      <a:pPr algn="l" fontAlgn="ctr"/>
                      <a:r>
                        <a:rPr lang="ru-RU" sz="1000" b="0" i="0" u="none" strike="noStrike" dirty="0">
                          <a:solidFill>
                            <a:srgbClr val="000000"/>
                          </a:solidFill>
                          <a:effectLst/>
                          <a:latin typeface="Times New Roman" panose="02020603050405020304" pitchFamily="18" charset="0"/>
                        </a:rPr>
                        <a:t>Подпрограмма "Развитие пищевой и перерабатывающей промышленности"</a:t>
                      </a:r>
                    </a:p>
                  </a:txBody>
                  <a:tcPr marL="9525" marR="9525" marT="9525" marB="0" anchor="ctr"/>
                </a:tc>
                <a:tc>
                  <a:txBody>
                    <a:bodyPr/>
                    <a:lstStyle/>
                    <a:p>
                      <a:pPr algn="ctr" fontAlgn="ctr"/>
                      <a:r>
                        <a:rPr lang="ru-RU" sz="1000" b="0" i="0" u="none" strike="noStrike" dirty="0">
                          <a:solidFill>
                            <a:srgbClr val="000000"/>
                          </a:solidFill>
                          <a:effectLst/>
                          <a:latin typeface="Times New Roman" panose="02020603050405020304" pitchFamily="18" charset="0"/>
                        </a:rPr>
                        <a:t>58,5</a:t>
                      </a:r>
                    </a:p>
                  </a:txBody>
                  <a:tcPr marL="9525" marR="9525" marT="9525" marB="0" anchor="ctr"/>
                </a:tc>
                <a:tc>
                  <a:txBody>
                    <a:bodyPr/>
                    <a:lstStyle/>
                    <a:p>
                      <a:pPr algn="ctr" fontAlgn="ctr"/>
                      <a:r>
                        <a:rPr lang="ru-RU" sz="1000" b="0" i="0" u="none" strike="noStrike" dirty="0">
                          <a:solidFill>
                            <a:srgbClr val="000000"/>
                          </a:solidFill>
                          <a:effectLst/>
                          <a:latin typeface="Times New Roman" panose="02020603050405020304" pitchFamily="18" charset="0"/>
                        </a:rPr>
                        <a:t>60,0</a:t>
                      </a:r>
                    </a:p>
                  </a:txBody>
                  <a:tcPr marL="9525" marR="9525" marT="9525" marB="0" anchor="ctr"/>
                </a:tc>
                <a:tc>
                  <a:txBody>
                    <a:bodyPr/>
                    <a:lstStyle/>
                    <a:p>
                      <a:pPr algn="ctr" fontAlgn="ctr"/>
                      <a:r>
                        <a:rPr lang="ru-RU" sz="1000" b="0" i="0" u="none" strike="noStrike" dirty="0">
                          <a:solidFill>
                            <a:srgbClr val="000000"/>
                          </a:solidFill>
                          <a:effectLst/>
                          <a:latin typeface="Times New Roman" panose="02020603050405020304" pitchFamily="18" charset="0"/>
                        </a:rPr>
                        <a:t>60,0</a:t>
                      </a:r>
                    </a:p>
                  </a:txBody>
                  <a:tcPr marL="9525" marR="9525" marT="9525" marB="0" anchor="ctr"/>
                </a:tc>
                <a:extLst>
                  <a:ext uri="{0D108BD9-81ED-4DB2-BD59-A6C34878D82A}">
                    <a16:rowId xmlns:a16="http://schemas.microsoft.com/office/drawing/2014/main" val="3020715768"/>
                  </a:ext>
                </a:extLst>
              </a:tr>
              <a:tr h="174283">
                <a:tc>
                  <a:txBody>
                    <a:bodyPr/>
                    <a:lstStyle/>
                    <a:p>
                      <a:pPr algn="ctr"/>
                      <a:endParaRPr lang="ru-RU" sz="900" b="1"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"Создание условий для увеличения объемов производства, расширения ассортимента и улучшения качества продукции Камчатского края"</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54,2</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55,0</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55,0</a:t>
                      </a:r>
                    </a:p>
                  </a:txBody>
                  <a:tcPr marL="9525" marR="9525" marT="9525" marB="0" anchor="ctr"/>
                </a:tc>
                <a:extLst>
                  <a:ext uri="{0D108BD9-81ED-4DB2-BD59-A6C34878D82A}">
                    <a16:rowId xmlns:a16="http://schemas.microsoft.com/office/drawing/2014/main" val="1981999995"/>
                  </a:ext>
                </a:extLst>
              </a:tr>
              <a:tr h="183076">
                <a:tc>
                  <a:txBody>
                    <a:bodyPr/>
                    <a:lstStyle/>
                    <a:p>
                      <a:pPr algn="ctr"/>
                      <a:endParaRPr lang="ru-RU" sz="900" b="1"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"Создание условий для продвижения продукции предприятий пищевой и перерабатывающей промышленности на потребительский рынок Камчатского края и за его пределы"</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4,3</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5,0</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5,0</a:t>
                      </a:r>
                    </a:p>
                  </a:txBody>
                  <a:tcPr marL="9525" marR="9525" marT="9525" marB="0" anchor="ctr"/>
                </a:tc>
                <a:extLst>
                  <a:ext uri="{0D108BD9-81ED-4DB2-BD59-A6C34878D82A}">
                    <a16:rowId xmlns:a16="http://schemas.microsoft.com/office/drawing/2014/main" val="4221629555"/>
                  </a:ext>
                </a:extLst>
              </a:tr>
              <a:tr h="200660">
                <a:tc>
                  <a:txBody>
                    <a:bodyPr/>
                    <a:lstStyle/>
                    <a:p>
                      <a:pPr algn="ctr"/>
                      <a:r>
                        <a:rPr lang="ru-RU" sz="900" b="0" dirty="0" smtClean="0"/>
                        <a:t>9.4.</a:t>
                      </a:r>
                      <a:endParaRPr lang="ru-RU" sz="900" b="0" dirty="0"/>
                    </a:p>
                  </a:txBody>
                  <a:tcPr/>
                </a:tc>
                <a:tc>
                  <a:txBody>
                    <a:bodyPr/>
                    <a:lstStyle/>
                    <a:p>
                      <a:pPr algn="l" fontAlgn="ctr"/>
                      <a:r>
                        <a:rPr lang="ru-RU" sz="1000" b="0" i="0" u="none" strike="noStrike" dirty="0">
                          <a:solidFill>
                            <a:srgbClr val="000000"/>
                          </a:solidFill>
                          <a:effectLst/>
                          <a:latin typeface="Times New Roman" panose="02020603050405020304" pitchFamily="18" charset="0"/>
                        </a:rPr>
                        <a:t>Подпрограмма "Техническая и технологическая модернизация, инновационное развитие агропромышленного комплекса"</a:t>
                      </a:r>
                    </a:p>
                  </a:txBody>
                  <a:tcPr marL="9525" marR="9525" marT="9525" marB="0" anchor="ctr"/>
                </a:tc>
                <a:tc>
                  <a:txBody>
                    <a:bodyPr/>
                    <a:lstStyle/>
                    <a:p>
                      <a:pPr algn="ctr" fontAlgn="ctr"/>
                      <a:r>
                        <a:rPr lang="ru-RU" sz="1000" b="0" i="0" u="none" strike="noStrike" dirty="0">
                          <a:solidFill>
                            <a:srgbClr val="000000"/>
                          </a:solidFill>
                          <a:effectLst/>
                          <a:latin typeface="Times New Roman" panose="02020603050405020304" pitchFamily="18" charset="0"/>
                        </a:rPr>
                        <a:t>121,0</a:t>
                      </a:r>
                    </a:p>
                  </a:txBody>
                  <a:tcPr marL="9525" marR="9525" marT="9525" marB="0" anchor="ctr"/>
                </a:tc>
                <a:tc>
                  <a:txBody>
                    <a:bodyPr/>
                    <a:lstStyle/>
                    <a:p>
                      <a:pPr algn="ctr" fontAlgn="ctr"/>
                      <a:r>
                        <a:rPr lang="ru-RU" sz="1000" b="0" i="0" u="none" strike="noStrike" dirty="0">
                          <a:solidFill>
                            <a:srgbClr val="000000"/>
                          </a:solidFill>
                          <a:effectLst/>
                          <a:latin typeface="Times New Roman" panose="02020603050405020304" pitchFamily="18" charset="0"/>
                        </a:rPr>
                        <a:t>80,0</a:t>
                      </a:r>
                    </a:p>
                  </a:txBody>
                  <a:tcPr marL="9525" marR="9525" marT="9525" marB="0" anchor="ctr"/>
                </a:tc>
                <a:tc>
                  <a:txBody>
                    <a:bodyPr/>
                    <a:lstStyle/>
                    <a:p>
                      <a:pPr algn="ctr" fontAlgn="ctr"/>
                      <a:r>
                        <a:rPr lang="ru-RU" sz="1000" b="0" i="0" u="none" strike="noStrike" dirty="0">
                          <a:solidFill>
                            <a:srgbClr val="000000"/>
                          </a:solidFill>
                          <a:effectLst/>
                          <a:latin typeface="Times New Roman" panose="02020603050405020304" pitchFamily="18" charset="0"/>
                        </a:rPr>
                        <a:t>60,0</a:t>
                      </a:r>
                    </a:p>
                  </a:txBody>
                  <a:tcPr marL="9525" marR="9525" marT="9525" marB="0" anchor="ctr"/>
                </a:tc>
                <a:extLst>
                  <a:ext uri="{0D108BD9-81ED-4DB2-BD59-A6C34878D82A}">
                    <a16:rowId xmlns:a16="http://schemas.microsoft.com/office/drawing/2014/main" val="69768317"/>
                  </a:ext>
                </a:extLst>
              </a:tr>
              <a:tr h="169513">
                <a:tc>
                  <a:txBody>
                    <a:bodyPr/>
                    <a:lstStyle/>
                    <a:p>
                      <a:pPr algn="ctr"/>
                      <a:endParaRPr lang="ru-RU" sz="900" b="1"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"Государственная поддержка кредитования технической и технологической модернизации производства"</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1,0</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0,0</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0,0</a:t>
                      </a:r>
                    </a:p>
                  </a:txBody>
                  <a:tcPr marL="9525" marR="9525" marT="9525" marB="0" anchor="ctr"/>
                </a:tc>
                <a:extLst>
                  <a:ext uri="{0D108BD9-81ED-4DB2-BD59-A6C34878D82A}">
                    <a16:rowId xmlns:a16="http://schemas.microsoft.com/office/drawing/2014/main" val="410944526"/>
                  </a:ext>
                </a:extLst>
              </a:tr>
              <a:tr h="178306">
                <a:tc>
                  <a:txBody>
                    <a:bodyPr/>
                    <a:lstStyle/>
                    <a:p>
                      <a:pPr algn="ctr"/>
                      <a:endParaRPr lang="ru-RU" sz="900" b="1"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"Создание условий для технического переоснащения агропромышленного комплекса Камчатского края"</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120,0</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80,0</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60,0</a:t>
                      </a:r>
                    </a:p>
                  </a:txBody>
                  <a:tcPr marL="9525" marR="9525" marT="9525" marB="0" anchor="ctr"/>
                </a:tc>
                <a:extLst>
                  <a:ext uri="{0D108BD9-81ED-4DB2-BD59-A6C34878D82A}">
                    <a16:rowId xmlns:a16="http://schemas.microsoft.com/office/drawing/2014/main" val="2878510654"/>
                  </a:ext>
                </a:extLst>
              </a:tr>
            </a:tbl>
          </a:graphicData>
        </a:graphic>
      </p:graphicFrame>
      <p:sp>
        <p:nvSpPr>
          <p:cNvPr id="5" name="TextBox 4"/>
          <p:cNvSpPr txBox="1"/>
          <p:nvPr/>
        </p:nvSpPr>
        <p:spPr>
          <a:xfrm>
            <a:off x="10612315" y="90097"/>
            <a:ext cx="1342034" cy="338554"/>
          </a:xfrm>
          <a:prstGeom prst="rect">
            <a:avLst/>
          </a:prstGeom>
          <a:noFill/>
        </p:spPr>
        <p:txBody>
          <a:bodyPr wrap="none" rtlCol="0">
            <a:spAutoFit/>
          </a:bodyPr>
          <a:lstStyle/>
          <a:p>
            <a:r>
              <a:rPr lang="ru-RU" sz="1600" b="1" i="1" dirty="0">
                <a:solidFill>
                  <a:schemeClr val="tx2">
                    <a:lumMod val="75000"/>
                  </a:schemeClr>
                </a:solidFill>
                <a:effectLst>
                  <a:outerShdw blurRad="38100" dist="38100" dir="2700000" algn="tl">
                    <a:srgbClr val="000000">
                      <a:alpha val="43137"/>
                    </a:srgbClr>
                  </a:outerShdw>
                </a:effectLst>
              </a:rPr>
              <a:t>  </a:t>
            </a:r>
            <a:r>
              <a:rPr lang="ru-RU" sz="1600" b="1" i="1" dirty="0" smtClean="0">
                <a:solidFill>
                  <a:schemeClr val="tx2">
                    <a:lumMod val="75000"/>
                  </a:schemeClr>
                </a:solidFill>
                <a:effectLst>
                  <a:outerShdw blurRad="38100" dist="38100" dir="2700000" algn="tl">
                    <a:srgbClr val="000000">
                      <a:alpha val="43137"/>
                    </a:srgbClr>
                  </a:outerShdw>
                </a:effectLst>
              </a:rPr>
              <a:t>50 СЛАЙД </a:t>
            </a:r>
            <a:endParaRPr lang="ru-RU" sz="1600" b="1" i="1" dirty="0">
              <a:solidFill>
                <a:schemeClr val="tx2">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2354859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4"/>
          <p:cNvGraphicFramePr>
            <a:graphicFrameLocks noGrp="1"/>
          </p:cNvGraphicFramePr>
          <p:nvPr>
            <p:ph idx="1"/>
            <p:extLst>
              <p:ext uri="{D42A27DB-BD31-4B8C-83A1-F6EECF244321}">
                <p14:modId xmlns:p14="http://schemas.microsoft.com/office/powerpoint/2010/main" val="1810496903"/>
              </p:ext>
            </p:extLst>
          </p:nvPr>
        </p:nvGraphicFramePr>
        <p:xfrm>
          <a:off x="556845" y="599486"/>
          <a:ext cx="10972800" cy="5756269"/>
        </p:xfrm>
        <a:graphic>
          <a:graphicData uri="http://schemas.openxmlformats.org/drawingml/2006/table">
            <a:tbl>
              <a:tblPr firstRow="1" bandRow="1">
                <a:tableStyleId>{5C22544A-7EE6-4342-B048-85BDC9FD1C3A}</a:tableStyleId>
              </a:tblPr>
              <a:tblGrid>
                <a:gridCol w="383931">
                  <a:extLst>
                    <a:ext uri="{9D8B030D-6E8A-4147-A177-3AD203B41FA5}">
                      <a16:colId xmlns:a16="http://schemas.microsoft.com/office/drawing/2014/main" val="362266838"/>
                    </a:ext>
                  </a:extLst>
                </a:gridCol>
                <a:gridCol w="7675685">
                  <a:extLst>
                    <a:ext uri="{9D8B030D-6E8A-4147-A177-3AD203B41FA5}">
                      <a16:colId xmlns:a16="http://schemas.microsoft.com/office/drawing/2014/main" val="2997573379"/>
                    </a:ext>
                  </a:extLst>
                </a:gridCol>
                <a:gridCol w="975946">
                  <a:extLst>
                    <a:ext uri="{9D8B030D-6E8A-4147-A177-3AD203B41FA5}">
                      <a16:colId xmlns:a16="http://schemas.microsoft.com/office/drawing/2014/main" val="1668693803"/>
                    </a:ext>
                  </a:extLst>
                </a:gridCol>
                <a:gridCol w="975946">
                  <a:extLst>
                    <a:ext uri="{9D8B030D-6E8A-4147-A177-3AD203B41FA5}">
                      <a16:colId xmlns:a16="http://schemas.microsoft.com/office/drawing/2014/main" val="1110253511"/>
                    </a:ext>
                  </a:extLst>
                </a:gridCol>
                <a:gridCol w="961292">
                  <a:extLst>
                    <a:ext uri="{9D8B030D-6E8A-4147-A177-3AD203B41FA5}">
                      <a16:colId xmlns:a16="http://schemas.microsoft.com/office/drawing/2014/main" val="3602214359"/>
                    </a:ext>
                  </a:extLst>
                </a:gridCol>
              </a:tblGrid>
              <a:tr h="253368">
                <a:tc gridSpan="2">
                  <a:txBody>
                    <a:bodyPr/>
                    <a:lstStyle/>
                    <a:p>
                      <a:pPr algn="ctr" fontAlgn="ctr"/>
                      <a:r>
                        <a:rPr lang="ru-RU" sz="1000" b="1" i="0" u="none" strike="noStrike" dirty="0" smtClean="0">
                          <a:solidFill>
                            <a:schemeClr val="bg1"/>
                          </a:solidFill>
                          <a:effectLst/>
                          <a:latin typeface="Times New Roman" panose="02020603050405020304" pitchFamily="18" charset="0"/>
                        </a:rPr>
                        <a:t>Наименование</a:t>
                      </a:r>
                      <a:endParaRPr lang="ru-RU" sz="1000" b="1" i="0" u="none" strike="noStrike" dirty="0">
                        <a:solidFill>
                          <a:schemeClr val="bg1"/>
                        </a:solidFill>
                        <a:effectLst/>
                        <a:latin typeface="Times New Roman" panose="02020603050405020304" pitchFamily="18" charset="0"/>
                      </a:endParaRPr>
                    </a:p>
                  </a:txBody>
                  <a:tcPr marL="9525" marR="9525" marT="9525" marB="0" anchor="ctr"/>
                </a:tc>
                <a:tc hMerge="1">
                  <a:txBody>
                    <a:bodyPr/>
                    <a:lstStyle/>
                    <a:p>
                      <a:pPr algn="ctr" fontAlgn="ctr"/>
                      <a:endParaRPr lang="ru-RU" sz="1000" b="1" i="0" u="none" strike="noStrike" dirty="0">
                        <a:solidFill>
                          <a:schemeClr val="bg1"/>
                        </a:solidFill>
                        <a:effectLst/>
                        <a:latin typeface="Times New Roman" panose="02020603050405020304" pitchFamily="18" charset="0"/>
                      </a:endParaRPr>
                    </a:p>
                  </a:txBody>
                  <a:tcPr marL="9525" marR="9525" marT="9525" marB="0" anchor="ctr"/>
                </a:tc>
                <a:tc>
                  <a:txBody>
                    <a:bodyPr/>
                    <a:lstStyle/>
                    <a:p>
                      <a:pPr algn="ctr" fontAlgn="ctr"/>
                      <a:r>
                        <a:rPr lang="ru-RU" sz="1000" b="1" i="0" u="none" strike="noStrike" dirty="0" smtClean="0">
                          <a:solidFill>
                            <a:schemeClr val="bg1"/>
                          </a:solidFill>
                          <a:effectLst/>
                          <a:latin typeface="Times New Roman" panose="02020603050405020304" pitchFamily="18" charset="0"/>
                        </a:rPr>
                        <a:t>2017 </a:t>
                      </a:r>
                      <a:r>
                        <a:rPr lang="ru-RU" sz="1000" b="1" i="0" u="none" strike="noStrike" dirty="0">
                          <a:solidFill>
                            <a:schemeClr val="bg1"/>
                          </a:solidFill>
                          <a:effectLst/>
                          <a:latin typeface="Times New Roman" panose="02020603050405020304" pitchFamily="18" charset="0"/>
                        </a:rPr>
                        <a:t>год</a:t>
                      </a:r>
                    </a:p>
                  </a:txBody>
                  <a:tcPr marL="9525" marR="9525" marT="9525" marB="0" anchor="ctr"/>
                </a:tc>
                <a:tc>
                  <a:txBody>
                    <a:bodyPr/>
                    <a:lstStyle/>
                    <a:p>
                      <a:pPr algn="ctr" fontAlgn="ctr"/>
                      <a:r>
                        <a:rPr lang="ru-RU" sz="1000" b="1" i="0" u="none" strike="noStrike" dirty="0" smtClean="0">
                          <a:solidFill>
                            <a:schemeClr val="bg1"/>
                          </a:solidFill>
                          <a:effectLst/>
                          <a:latin typeface="Times New Roman" panose="02020603050405020304" pitchFamily="18" charset="0"/>
                        </a:rPr>
                        <a:t>2018 </a:t>
                      </a:r>
                      <a:r>
                        <a:rPr lang="ru-RU" sz="1000" b="1" i="0" u="none" strike="noStrike" dirty="0">
                          <a:solidFill>
                            <a:schemeClr val="bg1"/>
                          </a:solidFill>
                          <a:effectLst/>
                          <a:latin typeface="Times New Roman" panose="02020603050405020304" pitchFamily="18" charset="0"/>
                        </a:rPr>
                        <a:t>год</a:t>
                      </a:r>
                    </a:p>
                  </a:txBody>
                  <a:tcPr marL="9525" marR="9525" marT="9525" marB="0" anchor="ctr"/>
                </a:tc>
                <a:tc>
                  <a:txBody>
                    <a:bodyPr/>
                    <a:lstStyle/>
                    <a:p>
                      <a:pPr algn="ctr" fontAlgn="ctr"/>
                      <a:r>
                        <a:rPr lang="ru-RU" sz="1000" b="1" i="0" u="none" strike="noStrike" dirty="0" smtClean="0">
                          <a:solidFill>
                            <a:schemeClr val="bg1"/>
                          </a:solidFill>
                          <a:effectLst/>
                          <a:latin typeface="Times New Roman" panose="02020603050405020304" pitchFamily="18" charset="0"/>
                        </a:rPr>
                        <a:t>2019 </a:t>
                      </a:r>
                      <a:r>
                        <a:rPr lang="ru-RU" sz="1000" b="1" i="0" u="none" strike="noStrike" dirty="0">
                          <a:solidFill>
                            <a:schemeClr val="bg1"/>
                          </a:solidFill>
                          <a:effectLst/>
                          <a:latin typeface="Times New Roman" panose="02020603050405020304" pitchFamily="18" charset="0"/>
                        </a:rPr>
                        <a:t>год</a:t>
                      </a:r>
                    </a:p>
                  </a:txBody>
                  <a:tcPr marL="9525" marR="9525" marT="9525" marB="0" anchor="ctr"/>
                </a:tc>
                <a:extLst>
                  <a:ext uri="{0D108BD9-81ED-4DB2-BD59-A6C34878D82A}">
                    <a16:rowId xmlns:a16="http://schemas.microsoft.com/office/drawing/2014/main" val="4173102718"/>
                  </a:ext>
                </a:extLst>
              </a:tr>
              <a:tr h="195132">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ru-RU" sz="900" b="0" i="0" u="none" strike="noStrike" dirty="0" smtClean="0">
                          <a:solidFill>
                            <a:srgbClr val="000000"/>
                          </a:solidFill>
                          <a:effectLst/>
                          <a:latin typeface="Times New Roman" panose="02020603050405020304" pitchFamily="18" charset="0"/>
                        </a:rPr>
                        <a:t>9.5.</a:t>
                      </a:r>
                    </a:p>
                  </a:txBody>
                  <a:tcPr marL="9525" marR="9525" marT="9525" marB="0" anchor="ctr"/>
                </a:tc>
                <a:tc>
                  <a:txBody>
                    <a:bodyPr/>
                    <a:lstStyle/>
                    <a:p>
                      <a:pPr algn="l" fontAlgn="ctr"/>
                      <a:r>
                        <a:rPr lang="ru-RU" sz="1000" b="0" i="0" u="none" strike="noStrike" dirty="0">
                          <a:solidFill>
                            <a:srgbClr val="000000"/>
                          </a:solidFill>
                          <a:effectLst/>
                          <a:latin typeface="Times New Roman" panose="02020603050405020304" pitchFamily="18" charset="0"/>
                        </a:rPr>
                        <a:t>Подпрограмма "Устойчивое развитие сельских территорий"</a:t>
                      </a:r>
                    </a:p>
                  </a:txBody>
                  <a:tcPr marL="9525" marR="9525" marT="9525" marB="0" anchor="ctr"/>
                </a:tc>
                <a:tc>
                  <a:txBody>
                    <a:bodyPr/>
                    <a:lstStyle/>
                    <a:p>
                      <a:pPr algn="ctr" fontAlgn="ctr"/>
                      <a:r>
                        <a:rPr lang="ru-RU" sz="1000" b="0" i="0" u="none" strike="noStrike" dirty="0">
                          <a:solidFill>
                            <a:srgbClr val="000000"/>
                          </a:solidFill>
                          <a:effectLst/>
                          <a:latin typeface="Times New Roman" panose="02020603050405020304" pitchFamily="18" charset="0"/>
                        </a:rPr>
                        <a:t>124,0</a:t>
                      </a:r>
                    </a:p>
                  </a:txBody>
                  <a:tcPr marL="9525" marR="9525" marT="9525" marB="0" anchor="ctr"/>
                </a:tc>
                <a:tc>
                  <a:txBody>
                    <a:bodyPr/>
                    <a:lstStyle/>
                    <a:p>
                      <a:pPr algn="ctr" fontAlgn="ctr"/>
                      <a:r>
                        <a:rPr lang="ru-RU" sz="1000" b="0" i="0" u="none" strike="noStrike" dirty="0">
                          <a:solidFill>
                            <a:srgbClr val="000000"/>
                          </a:solidFill>
                          <a:effectLst/>
                          <a:latin typeface="Times New Roman" panose="02020603050405020304" pitchFamily="18" charset="0"/>
                        </a:rPr>
                        <a:t>0,0</a:t>
                      </a:r>
                    </a:p>
                  </a:txBody>
                  <a:tcPr marL="9525" marR="9525" marT="9525" marB="0" anchor="ctr"/>
                </a:tc>
                <a:tc>
                  <a:txBody>
                    <a:bodyPr/>
                    <a:lstStyle/>
                    <a:p>
                      <a:pPr algn="ctr" fontAlgn="ctr"/>
                      <a:r>
                        <a:rPr lang="ru-RU" sz="1000" b="0" i="0" u="none" strike="noStrike" dirty="0">
                          <a:solidFill>
                            <a:srgbClr val="000000"/>
                          </a:solidFill>
                          <a:effectLst/>
                          <a:latin typeface="Times New Roman" panose="02020603050405020304" pitchFamily="18" charset="0"/>
                        </a:rPr>
                        <a:t>0,0</a:t>
                      </a:r>
                    </a:p>
                  </a:txBody>
                  <a:tcPr marL="9525" marR="9525" marT="9525" marB="0" anchor="ctr"/>
                </a:tc>
                <a:extLst>
                  <a:ext uri="{0D108BD9-81ED-4DB2-BD59-A6C34878D82A}">
                    <a16:rowId xmlns:a16="http://schemas.microsoft.com/office/drawing/2014/main" val="1226554891"/>
                  </a:ext>
                </a:extLst>
              </a:tr>
              <a:tr h="195132">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ru-RU" sz="900" b="1" i="0" u="none" strike="noStrike" dirty="0" smtClean="0">
                        <a:solidFill>
                          <a:srgbClr val="000000"/>
                        </a:solidFill>
                        <a:effectLst/>
                        <a:latin typeface="Times New Roman" panose="02020603050405020304" pitchFamily="18" charset="0"/>
                      </a:endParaRPr>
                    </a:p>
                  </a:txBody>
                  <a:tcPr marL="9525" marR="9525" marT="9525" marB="0" anchor="ct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"Улучшение жилищных условий граждан, проживающих в сельской местности в Камчатском крае, и обеспечение доступным жильем молодых семей и молодых специалистов на селе"</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34,6</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0,0</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0,0</a:t>
                      </a:r>
                    </a:p>
                  </a:txBody>
                  <a:tcPr marL="9525" marR="9525" marT="9525" marB="0" anchor="ctr"/>
                </a:tc>
                <a:extLst>
                  <a:ext uri="{0D108BD9-81ED-4DB2-BD59-A6C34878D82A}">
                    <a16:rowId xmlns:a16="http://schemas.microsoft.com/office/drawing/2014/main" val="403244114"/>
                  </a:ext>
                </a:extLst>
              </a:tr>
              <a:tr h="198820">
                <a:tc>
                  <a:txBody>
                    <a:bodyPr/>
                    <a:lstStyle/>
                    <a:p>
                      <a:pPr algn="ctr" fontAlgn="ctr"/>
                      <a:endParaRPr lang="ru-RU" sz="9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"Повышение уровня развития социальной инфраструктуры и инженерного обустройства населенных пунктов, расположенных в сельской местности в Камчатском крае"</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87,4</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0,0</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0,0</a:t>
                      </a:r>
                    </a:p>
                  </a:txBody>
                  <a:tcPr marL="9525" marR="9525" marT="9525" marB="0" anchor="ctr"/>
                </a:tc>
                <a:extLst>
                  <a:ext uri="{0D108BD9-81ED-4DB2-BD59-A6C34878D82A}">
                    <a16:rowId xmlns:a16="http://schemas.microsoft.com/office/drawing/2014/main" val="382191137"/>
                  </a:ext>
                </a:extLst>
              </a:tr>
              <a:tr h="219808">
                <a:tc>
                  <a:txBody>
                    <a:bodyPr/>
                    <a:lstStyle/>
                    <a:p>
                      <a:pPr algn="ctr"/>
                      <a:endParaRPr lang="ru-RU" sz="900" b="1"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"Грантовая поддержка местных инициатив граждан, проживающих в сельской местности Камчатского края"</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2,0</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0,0</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0,0</a:t>
                      </a:r>
                    </a:p>
                  </a:txBody>
                  <a:tcPr marL="9525" marR="9525" marT="9525" marB="0" anchor="ctr"/>
                </a:tc>
                <a:extLst>
                  <a:ext uri="{0D108BD9-81ED-4DB2-BD59-A6C34878D82A}">
                    <a16:rowId xmlns:a16="http://schemas.microsoft.com/office/drawing/2014/main" val="2736943306"/>
                  </a:ext>
                </a:extLst>
              </a:tr>
              <a:tr h="201434">
                <a:tc>
                  <a:txBody>
                    <a:bodyPr/>
                    <a:lstStyle/>
                    <a:p>
                      <a:pPr algn="ctr"/>
                      <a:r>
                        <a:rPr lang="ru-RU" sz="900" b="0" dirty="0" smtClean="0"/>
                        <a:t>9.6.</a:t>
                      </a:r>
                      <a:endParaRPr lang="ru-RU" sz="900" b="0" dirty="0"/>
                    </a:p>
                  </a:txBody>
                  <a:tcPr/>
                </a:tc>
                <a:tc>
                  <a:txBody>
                    <a:bodyPr/>
                    <a:lstStyle/>
                    <a:p>
                      <a:pPr algn="l" fontAlgn="ctr"/>
                      <a:r>
                        <a:rPr lang="ru-RU" sz="1000" b="0" i="0" u="none" strike="noStrike" dirty="0">
                          <a:solidFill>
                            <a:srgbClr val="000000"/>
                          </a:solidFill>
                          <a:effectLst/>
                          <a:latin typeface="Times New Roman" panose="02020603050405020304" pitchFamily="18" charset="0"/>
                        </a:rPr>
                        <a:t>Подпрограмма "Развитие малых форм хозяйствования"</a:t>
                      </a:r>
                    </a:p>
                  </a:txBody>
                  <a:tcPr marL="9525" marR="9525" marT="9525" marB="0" anchor="ctr"/>
                </a:tc>
                <a:tc>
                  <a:txBody>
                    <a:bodyPr/>
                    <a:lstStyle/>
                    <a:p>
                      <a:pPr algn="ctr" fontAlgn="ctr"/>
                      <a:r>
                        <a:rPr lang="ru-RU" sz="1000" b="1" i="0" u="none" strike="noStrike" dirty="0">
                          <a:solidFill>
                            <a:srgbClr val="000000"/>
                          </a:solidFill>
                          <a:effectLst/>
                          <a:latin typeface="Times New Roman" panose="02020603050405020304" pitchFamily="18" charset="0"/>
                        </a:rPr>
                        <a:t>45,2</a:t>
                      </a:r>
                    </a:p>
                  </a:txBody>
                  <a:tcPr marL="9525" marR="9525" marT="9525" marB="0" anchor="ctr"/>
                </a:tc>
                <a:tc>
                  <a:txBody>
                    <a:bodyPr/>
                    <a:lstStyle/>
                    <a:p>
                      <a:pPr algn="ctr" fontAlgn="ctr"/>
                      <a:r>
                        <a:rPr lang="ru-RU" sz="1000" b="1" i="0" u="none" strike="noStrike" dirty="0">
                          <a:solidFill>
                            <a:srgbClr val="000000"/>
                          </a:solidFill>
                          <a:effectLst/>
                          <a:latin typeface="Times New Roman" panose="02020603050405020304" pitchFamily="18" charset="0"/>
                        </a:rPr>
                        <a:t>20,0</a:t>
                      </a:r>
                    </a:p>
                  </a:txBody>
                  <a:tcPr marL="9525" marR="9525" marT="9525" marB="0" anchor="ctr"/>
                </a:tc>
                <a:tc>
                  <a:txBody>
                    <a:bodyPr/>
                    <a:lstStyle/>
                    <a:p>
                      <a:pPr algn="ctr" fontAlgn="ctr"/>
                      <a:r>
                        <a:rPr lang="ru-RU" sz="1000" b="1" i="0" u="none" strike="noStrike" dirty="0">
                          <a:solidFill>
                            <a:srgbClr val="000000"/>
                          </a:solidFill>
                          <a:effectLst/>
                          <a:latin typeface="Times New Roman" panose="02020603050405020304" pitchFamily="18" charset="0"/>
                        </a:rPr>
                        <a:t>15,0</a:t>
                      </a:r>
                    </a:p>
                  </a:txBody>
                  <a:tcPr marL="9525" marR="9525" marT="9525" marB="0" anchor="ctr"/>
                </a:tc>
                <a:extLst>
                  <a:ext uri="{0D108BD9-81ED-4DB2-BD59-A6C34878D82A}">
                    <a16:rowId xmlns:a16="http://schemas.microsoft.com/office/drawing/2014/main" val="1630671584"/>
                  </a:ext>
                </a:extLst>
              </a:tr>
              <a:tr h="142232">
                <a:tc>
                  <a:txBody>
                    <a:bodyPr/>
                    <a:lstStyle/>
                    <a:p>
                      <a:pPr algn="ctr"/>
                      <a:endParaRPr lang="ru-RU" sz="900" b="1"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"Развитие семейных животноводческих ферм на базе крестьянских (фермерских) хозяйств и поддержка начинающих фермеров"</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45,0</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20,0</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15,0</a:t>
                      </a:r>
                    </a:p>
                  </a:txBody>
                  <a:tcPr marL="9525" marR="9525" marT="9525" marB="0" anchor="ctr"/>
                </a:tc>
                <a:extLst>
                  <a:ext uri="{0D108BD9-81ED-4DB2-BD59-A6C34878D82A}">
                    <a16:rowId xmlns:a16="http://schemas.microsoft.com/office/drawing/2014/main" val="1628803903"/>
                  </a:ext>
                </a:extLst>
              </a:tr>
              <a:tr h="211015">
                <a:tc>
                  <a:txBody>
                    <a:bodyPr/>
                    <a:lstStyle/>
                    <a:p>
                      <a:pPr algn="ctr"/>
                      <a:endParaRPr lang="ru-RU" sz="900" b="1"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"Поддержка кредитования малых форм хозяйствования"</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0,2</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0,0</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0,0</a:t>
                      </a:r>
                    </a:p>
                  </a:txBody>
                  <a:tcPr marL="9525" marR="9525" marT="9525" marB="0" anchor="ctr"/>
                </a:tc>
                <a:extLst>
                  <a:ext uri="{0D108BD9-81ED-4DB2-BD59-A6C34878D82A}">
                    <a16:rowId xmlns:a16="http://schemas.microsoft.com/office/drawing/2014/main" val="1589852792"/>
                  </a:ext>
                </a:extLst>
              </a:tr>
              <a:tr h="219807">
                <a:tc>
                  <a:txBody>
                    <a:bodyPr/>
                    <a:lstStyle/>
                    <a:p>
                      <a:pPr algn="ctr"/>
                      <a:r>
                        <a:rPr lang="ru-RU" sz="900" b="0" dirty="0" smtClean="0"/>
                        <a:t>9.7.</a:t>
                      </a:r>
                      <a:endParaRPr lang="ru-RU" sz="900" b="0" dirty="0"/>
                    </a:p>
                  </a:txBody>
                  <a:tcPr/>
                </a:tc>
                <a:tc>
                  <a:txBody>
                    <a:bodyPr/>
                    <a:lstStyle/>
                    <a:p>
                      <a:pPr algn="l" fontAlgn="ctr"/>
                      <a:r>
                        <a:rPr lang="ru-RU" sz="1000" b="0" i="0" u="none" strike="noStrike" dirty="0">
                          <a:solidFill>
                            <a:srgbClr val="000000"/>
                          </a:solidFill>
                          <a:effectLst/>
                          <a:latin typeface="Times New Roman" panose="02020603050405020304" pitchFamily="18" charset="0"/>
                        </a:rPr>
                        <a:t>Подпрограмма "Повышение уровня кадрового потенциала и информационного обеспечения агропромышленного комплекса"</a:t>
                      </a:r>
                    </a:p>
                  </a:txBody>
                  <a:tcPr marL="9525" marR="9525" marT="9525" marB="0" anchor="ctr"/>
                </a:tc>
                <a:tc>
                  <a:txBody>
                    <a:bodyPr/>
                    <a:lstStyle/>
                    <a:p>
                      <a:pPr algn="ctr" fontAlgn="ctr"/>
                      <a:r>
                        <a:rPr lang="ru-RU" sz="1000" b="0" i="0" u="none" strike="noStrike" dirty="0">
                          <a:solidFill>
                            <a:srgbClr val="000000"/>
                          </a:solidFill>
                          <a:effectLst/>
                          <a:latin typeface="Times New Roman" panose="02020603050405020304" pitchFamily="18" charset="0"/>
                        </a:rPr>
                        <a:t>11,3</a:t>
                      </a:r>
                    </a:p>
                  </a:txBody>
                  <a:tcPr marL="9525" marR="9525" marT="9525" marB="0" anchor="ctr"/>
                </a:tc>
                <a:tc>
                  <a:txBody>
                    <a:bodyPr/>
                    <a:lstStyle/>
                    <a:p>
                      <a:pPr algn="ctr" fontAlgn="ctr"/>
                      <a:r>
                        <a:rPr lang="ru-RU" sz="1000" b="0" i="0" u="none" strike="noStrike" dirty="0">
                          <a:solidFill>
                            <a:srgbClr val="000000"/>
                          </a:solidFill>
                          <a:effectLst/>
                          <a:latin typeface="Times New Roman" panose="02020603050405020304" pitchFamily="18" charset="0"/>
                        </a:rPr>
                        <a:t>12,0</a:t>
                      </a:r>
                    </a:p>
                  </a:txBody>
                  <a:tcPr marL="9525" marR="9525" marT="9525" marB="0" anchor="ctr"/>
                </a:tc>
                <a:tc>
                  <a:txBody>
                    <a:bodyPr/>
                    <a:lstStyle/>
                    <a:p>
                      <a:pPr algn="ctr" fontAlgn="ctr"/>
                      <a:r>
                        <a:rPr lang="ru-RU" sz="1000" b="0" i="0" u="none" strike="noStrike" dirty="0">
                          <a:solidFill>
                            <a:srgbClr val="000000"/>
                          </a:solidFill>
                          <a:effectLst/>
                          <a:latin typeface="Times New Roman" panose="02020603050405020304" pitchFamily="18" charset="0"/>
                        </a:rPr>
                        <a:t>13,0</a:t>
                      </a:r>
                    </a:p>
                  </a:txBody>
                  <a:tcPr marL="9525" marR="9525" marT="9525" marB="0" anchor="ctr"/>
                </a:tc>
                <a:extLst>
                  <a:ext uri="{0D108BD9-81ED-4DB2-BD59-A6C34878D82A}">
                    <a16:rowId xmlns:a16="http://schemas.microsoft.com/office/drawing/2014/main" val="2897535475"/>
                  </a:ext>
                </a:extLst>
              </a:tr>
              <a:tr h="178190">
                <a:tc>
                  <a:txBody>
                    <a:bodyPr/>
                    <a:lstStyle/>
                    <a:p>
                      <a:pPr algn="ctr"/>
                      <a:endParaRPr lang="ru-RU" sz="900" b="1"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"Обеспечение агропромышленного комплекса квалифицированными кадрами"</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5,5</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6,0</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6,0</a:t>
                      </a:r>
                    </a:p>
                  </a:txBody>
                  <a:tcPr marL="9525" marR="9525" marT="9525" marB="0" anchor="ctr"/>
                </a:tc>
                <a:extLst>
                  <a:ext uri="{0D108BD9-81ED-4DB2-BD59-A6C34878D82A}">
                    <a16:rowId xmlns:a16="http://schemas.microsoft.com/office/drawing/2014/main" val="7666637"/>
                  </a:ext>
                </a:extLst>
              </a:tr>
              <a:tr h="178190">
                <a:tc>
                  <a:txBody>
                    <a:bodyPr/>
                    <a:lstStyle/>
                    <a:p>
                      <a:pPr algn="ctr"/>
                      <a:endParaRPr lang="ru-RU" sz="900" b="0"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"Повышение престижа агропромышленного комплекса в Камчатском крае"</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5,8</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6,0</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7,0</a:t>
                      </a:r>
                    </a:p>
                  </a:txBody>
                  <a:tcPr marL="9525" marR="9525" marT="9525" marB="0" anchor="ctr"/>
                </a:tc>
                <a:extLst>
                  <a:ext uri="{0D108BD9-81ED-4DB2-BD59-A6C34878D82A}">
                    <a16:rowId xmlns:a16="http://schemas.microsoft.com/office/drawing/2014/main" val="4080420532"/>
                  </a:ext>
                </a:extLst>
              </a:tr>
              <a:tr h="186983">
                <a:tc>
                  <a:txBody>
                    <a:bodyPr/>
                    <a:lstStyle/>
                    <a:p>
                      <a:pPr algn="ctr"/>
                      <a:r>
                        <a:rPr lang="ru-RU" sz="900" b="0" dirty="0" smtClean="0"/>
                        <a:t>9.8.</a:t>
                      </a:r>
                      <a:endParaRPr lang="ru-RU" sz="900" b="0" dirty="0"/>
                    </a:p>
                  </a:txBody>
                  <a:tcPr/>
                </a:tc>
                <a:tc>
                  <a:txBody>
                    <a:bodyPr/>
                    <a:lstStyle/>
                    <a:p>
                      <a:pPr algn="l" fontAlgn="ctr"/>
                      <a:r>
                        <a:rPr lang="ru-RU" sz="1000" b="0" i="0" u="none" strike="noStrike" dirty="0">
                          <a:solidFill>
                            <a:srgbClr val="000000"/>
                          </a:solidFill>
                          <a:effectLst/>
                          <a:latin typeface="Times New Roman" panose="02020603050405020304" pitchFamily="18" charset="0"/>
                        </a:rPr>
                        <a:t>Подпрограмма "Обеспечение эпизоотического и ветеринарно-санитарного благополучия"</a:t>
                      </a:r>
                    </a:p>
                  </a:txBody>
                  <a:tcPr marL="9525" marR="9525" marT="9525" marB="0" anchor="ctr"/>
                </a:tc>
                <a:tc>
                  <a:txBody>
                    <a:bodyPr/>
                    <a:lstStyle/>
                    <a:p>
                      <a:pPr algn="ctr" fontAlgn="ctr"/>
                      <a:r>
                        <a:rPr lang="ru-RU" sz="1000" b="0" i="0" u="none" strike="noStrike" dirty="0">
                          <a:solidFill>
                            <a:srgbClr val="000000"/>
                          </a:solidFill>
                          <a:effectLst/>
                          <a:latin typeface="Times New Roman" panose="02020603050405020304" pitchFamily="18" charset="0"/>
                        </a:rPr>
                        <a:t>172,1</a:t>
                      </a:r>
                    </a:p>
                  </a:txBody>
                  <a:tcPr marL="9525" marR="9525" marT="9525" marB="0" anchor="ctr"/>
                </a:tc>
                <a:tc>
                  <a:txBody>
                    <a:bodyPr/>
                    <a:lstStyle/>
                    <a:p>
                      <a:pPr algn="ctr" fontAlgn="ctr"/>
                      <a:r>
                        <a:rPr lang="ru-RU" sz="1000" b="0" i="0" u="none" strike="noStrike" dirty="0">
                          <a:solidFill>
                            <a:srgbClr val="000000"/>
                          </a:solidFill>
                          <a:effectLst/>
                          <a:latin typeface="Times New Roman" panose="02020603050405020304" pitchFamily="18" charset="0"/>
                        </a:rPr>
                        <a:t>168,1</a:t>
                      </a:r>
                    </a:p>
                  </a:txBody>
                  <a:tcPr marL="9525" marR="9525" marT="9525" marB="0" anchor="ctr"/>
                </a:tc>
                <a:tc>
                  <a:txBody>
                    <a:bodyPr/>
                    <a:lstStyle/>
                    <a:p>
                      <a:pPr algn="ctr" fontAlgn="ctr"/>
                      <a:r>
                        <a:rPr lang="ru-RU" sz="1000" b="0" i="0" u="none" strike="noStrike" dirty="0">
                          <a:solidFill>
                            <a:srgbClr val="000000"/>
                          </a:solidFill>
                          <a:effectLst/>
                          <a:latin typeface="Times New Roman" panose="02020603050405020304" pitchFamily="18" charset="0"/>
                        </a:rPr>
                        <a:t>168,4</a:t>
                      </a:r>
                    </a:p>
                  </a:txBody>
                  <a:tcPr marL="9525" marR="9525" marT="9525" marB="0" anchor="ctr"/>
                </a:tc>
                <a:extLst>
                  <a:ext uri="{0D108BD9-81ED-4DB2-BD59-A6C34878D82A}">
                    <a16:rowId xmlns:a16="http://schemas.microsoft.com/office/drawing/2014/main" val="3330564503"/>
                  </a:ext>
                </a:extLst>
              </a:tr>
              <a:tr h="204567">
                <a:tc>
                  <a:txBody>
                    <a:bodyPr/>
                    <a:lstStyle/>
                    <a:p>
                      <a:pPr algn="ctr"/>
                      <a:endParaRPr lang="ru-RU" sz="900" b="1"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"Проведение плановых профилактических обработок и диагностических исследований"</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145,7</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146,1</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146,5</a:t>
                      </a:r>
                    </a:p>
                  </a:txBody>
                  <a:tcPr marL="9525" marR="9525" marT="9525" marB="0" anchor="ctr"/>
                </a:tc>
                <a:extLst>
                  <a:ext uri="{0D108BD9-81ED-4DB2-BD59-A6C34878D82A}">
                    <a16:rowId xmlns:a16="http://schemas.microsoft.com/office/drawing/2014/main" val="2770597236"/>
                  </a:ext>
                </a:extLst>
              </a:tr>
              <a:tr h="230944">
                <a:tc>
                  <a:txBody>
                    <a:bodyPr/>
                    <a:lstStyle/>
                    <a:p>
                      <a:pPr algn="ctr"/>
                      <a:endParaRPr lang="ru-RU" sz="900" b="0"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"Строительство объектов ветеринарного назначения"</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4,4</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0,0</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0,0</a:t>
                      </a:r>
                    </a:p>
                  </a:txBody>
                  <a:tcPr marL="9525" marR="9525" marT="9525" marB="0" anchor="ctr"/>
                </a:tc>
                <a:extLst>
                  <a:ext uri="{0D108BD9-81ED-4DB2-BD59-A6C34878D82A}">
                    <a16:rowId xmlns:a16="http://schemas.microsoft.com/office/drawing/2014/main" val="2613654590"/>
                  </a:ext>
                </a:extLst>
              </a:tr>
              <a:tr h="211016">
                <a:tc>
                  <a:txBody>
                    <a:bodyPr/>
                    <a:lstStyle/>
                    <a:p>
                      <a:pPr algn="ctr"/>
                      <a:endParaRPr lang="ru-RU" sz="900" b="1"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Краевая ведомственная целевая программа "Обеспечение эпизоотического благополучия Камчатского края, повышение качества и доступности ветеринарных услуг на территории Камчатского края"</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3,1</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3,1</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3,1</a:t>
                      </a:r>
                    </a:p>
                  </a:txBody>
                  <a:tcPr marL="9525" marR="9525" marT="9525" marB="0" anchor="ctr"/>
                </a:tc>
                <a:extLst>
                  <a:ext uri="{0D108BD9-81ED-4DB2-BD59-A6C34878D82A}">
                    <a16:rowId xmlns:a16="http://schemas.microsoft.com/office/drawing/2014/main" val="1294302220"/>
                  </a:ext>
                </a:extLst>
              </a:tr>
              <a:tr h="193431">
                <a:tc>
                  <a:txBody>
                    <a:bodyPr/>
                    <a:lstStyle/>
                    <a:p>
                      <a:pPr algn="ctr"/>
                      <a:endParaRPr lang="ru-RU" sz="900" b="1"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"Обеспечение реализации подпрограммы"</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18,8</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18,8</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18,8</a:t>
                      </a:r>
                    </a:p>
                  </a:txBody>
                  <a:tcPr marL="9525" marR="9525" marT="9525" marB="0" anchor="ctr"/>
                </a:tc>
                <a:extLst>
                  <a:ext uri="{0D108BD9-81ED-4DB2-BD59-A6C34878D82A}">
                    <a16:rowId xmlns:a16="http://schemas.microsoft.com/office/drawing/2014/main" val="2847286262"/>
                  </a:ext>
                </a:extLst>
              </a:tr>
              <a:tr h="193431">
                <a:tc>
                  <a:txBody>
                    <a:bodyPr/>
                    <a:lstStyle/>
                    <a:p>
                      <a:pPr algn="ctr"/>
                      <a:r>
                        <a:rPr lang="ru-RU" sz="900" b="0" dirty="0" smtClean="0"/>
                        <a:t>9.9.</a:t>
                      </a:r>
                      <a:endParaRPr lang="ru-RU" sz="900" b="0" dirty="0"/>
                    </a:p>
                  </a:txBody>
                  <a:tcPr/>
                </a:tc>
                <a:tc>
                  <a:txBody>
                    <a:bodyPr/>
                    <a:lstStyle/>
                    <a:p>
                      <a:pPr algn="l" fontAlgn="ctr"/>
                      <a:r>
                        <a:rPr lang="ru-RU" sz="1000" b="0" i="0" u="none" strike="noStrike" dirty="0">
                          <a:solidFill>
                            <a:srgbClr val="000000"/>
                          </a:solidFill>
                          <a:effectLst/>
                          <a:latin typeface="Times New Roman" panose="02020603050405020304" pitchFamily="18" charset="0"/>
                        </a:rPr>
                        <a:t>Подпрограмма "Обеспечение реализации государственной программы"</a:t>
                      </a:r>
                    </a:p>
                  </a:txBody>
                  <a:tcPr marL="9525" marR="9525" marT="9525" marB="0" anchor="ctr"/>
                </a:tc>
                <a:tc>
                  <a:txBody>
                    <a:bodyPr/>
                    <a:lstStyle/>
                    <a:p>
                      <a:pPr algn="ctr" fontAlgn="ctr"/>
                      <a:r>
                        <a:rPr lang="ru-RU" sz="1000" b="0" i="0" u="none" strike="noStrike" dirty="0">
                          <a:solidFill>
                            <a:srgbClr val="000000"/>
                          </a:solidFill>
                          <a:effectLst/>
                          <a:latin typeface="Times New Roman" panose="02020603050405020304" pitchFamily="18" charset="0"/>
                        </a:rPr>
                        <a:t>48,7</a:t>
                      </a:r>
                    </a:p>
                  </a:txBody>
                  <a:tcPr marL="9525" marR="9525" marT="9525" marB="0" anchor="ctr"/>
                </a:tc>
                <a:tc>
                  <a:txBody>
                    <a:bodyPr/>
                    <a:lstStyle/>
                    <a:p>
                      <a:pPr algn="ctr" fontAlgn="ctr"/>
                      <a:r>
                        <a:rPr lang="ru-RU" sz="1000" b="0" i="0" u="none" strike="noStrike" dirty="0">
                          <a:solidFill>
                            <a:srgbClr val="000000"/>
                          </a:solidFill>
                          <a:effectLst/>
                          <a:latin typeface="Times New Roman" panose="02020603050405020304" pitchFamily="18" charset="0"/>
                        </a:rPr>
                        <a:t>48,7</a:t>
                      </a:r>
                    </a:p>
                  </a:txBody>
                  <a:tcPr marL="9525" marR="9525" marT="9525" marB="0" anchor="ctr"/>
                </a:tc>
                <a:tc>
                  <a:txBody>
                    <a:bodyPr/>
                    <a:lstStyle/>
                    <a:p>
                      <a:pPr algn="ctr" fontAlgn="ctr"/>
                      <a:r>
                        <a:rPr lang="ru-RU" sz="1000" b="0" i="0" u="none" strike="noStrike" dirty="0">
                          <a:solidFill>
                            <a:srgbClr val="000000"/>
                          </a:solidFill>
                          <a:effectLst/>
                          <a:latin typeface="Times New Roman" panose="02020603050405020304" pitchFamily="18" charset="0"/>
                        </a:rPr>
                        <a:t>48,7</a:t>
                      </a:r>
                    </a:p>
                  </a:txBody>
                  <a:tcPr marL="9525" marR="9525" marT="9525" marB="0" anchor="ctr"/>
                </a:tc>
                <a:extLst>
                  <a:ext uri="{0D108BD9-81ED-4DB2-BD59-A6C34878D82A}">
                    <a16:rowId xmlns:a16="http://schemas.microsoft.com/office/drawing/2014/main" val="3041175175"/>
                  </a:ext>
                </a:extLst>
              </a:tr>
              <a:tr h="219808">
                <a:tc>
                  <a:txBody>
                    <a:bodyPr/>
                    <a:lstStyle/>
                    <a:p>
                      <a:pPr algn="ctr"/>
                      <a:endParaRPr lang="ru-RU" sz="900" b="1"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"Руководство и управление в сфере установленных функций органов государственной власти"</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45,7</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45,7</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45,7</a:t>
                      </a:r>
                    </a:p>
                  </a:txBody>
                  <a:tcPr marL="9525" marR="9525" marT="9525" marB="0" anchor="ctr"/>
                </a:tc>
                <a:extLst>
                  <a:ext uri="{0D108BD9-81ED-4DB2-BD59-A6C34878D82A}">
                    <a16:rowId xmlns:a16="http://schemas.microsoft.com/office/drawing/2014/main" val="753720518"/>
                  </a:ext>
                </a:extLst>
              </a:tr>
              <a:tr h="199497">
                <a:tc>
                  <a:txBody>
                    <a:bodyPr/>
                    <a:lstStyle/>
                    <a:p>
                      <a:pPr algn="ctr"/>
                      <a:endParaRPr lang="ru-RU" sz="900" b="1"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"Выполнение научно-исследовательских работ в области растениеводства"</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3,0</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3,0</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3,0</a:t>
                      </a:r>
                    </a:p>
                  </a:txBody>
                  <a:tcPr marL="9525" marR="9525" marT="9525" marB="0" anchor="ctr"/>
                </a:tc>
                <a:extLst>
                  <a:ext uri="{0D108BD9-81ED-4DB2-BD59-A6C34878D82A}">
                    <a16:rowId xmlns:a16="http://schemas.microsoft.com/office/drawing/2014/main" val="4050347759"/>
                  </a:ext>
                </a:extLst>
              </a:tr>
              <a:tr h="183076">
                <a:tc>
                  <a:txBody>
                    <a:bodyPr/>
                    <a:lstStyle/>
                    <a:p>
                      <a:pPr algn="ctr"/>
                      <a:r>
                        <a:rPr lang="ru-RU" sz="900" b="1" dirty="0" smtClean="0"/>
                        <a:t>10.</a:t>
                      </a:r>
                      <a:endParaRPr lang="ru-RU" sz="900" b="1" dirty="0"/>
                    </a:p>
                  </a:txBody>
                  <a:tcPr/>
                </a:tc>
                <a:tc>
                  <a:txBody>
                    <a:bodyPr/>
                    <a:lstStyle/>
                    <a:p>
                      <a:pPr algn="l" fontAlgn="ctr"/>
                      <a:r>
                        <a:rPr lang="ru-RU" sz="1000" b="1" i="0" u="none" strike="noStrike" dirty="0">
                          <a:solidFill>
                            <a:srgbClr val="000000"/>
                          </a:solidFill>
                          <a:effectLst/>
                          <a:latin typeface="Times New Roman" panose="02020603050405020304" pitchFamily="18" charset="0"/>
                        </a:rPr>
                        <a:t>Государственная программа Камчатского края "Обеспечение доступным и комфортным жильем жителей Камчатского края"</a:t>
                      </a:r>
                    </a:p>
                  </a:txBody>
                  <a:tcPr marL="9525" marR="9525" marT="9525" marB="0" anchor="ctr"/>
                </a:tc>
                <a:tc>
                  <a:txBody>
                    <a:bodyPr/>
                    <a:lstStyle/>
                    <a:p>
                      <a:pPr algn="ctr" fontAlgn="ctr"/>
                      <a:r>
                        <a:rPr lang="ru-RU" sz="1000" b="1" i="0" u="none" strike="noStrike" dirty="0">
                          <a:solidFill>
                            <a:srgbClr val="000000"/>
                          </a:solidFill>
                          <a:effectLst/>
                          <a:latin typeface="Times New Roman" panose="02020603050405020304" pitchFamily="18" charset="0"/>
                        </a:rPr>
                        <a:t>1 260,2</a:t>
                      </a:r>
                    </a:p>
                  </a:txBody>
                  <a:tcPr marL="9525" marR="9525" marT="9525" marB="0" anchor="ctr"/>
                </a:tc>
                <a:tc>
                  <a:txBody>
                    <a:bodyPr/>
                    <a:lstStyle/>
                    <a:p>
                      <a:pPr algn="ctr" fontAlgn="ctr"/>
                      <a:r>
                        <a:rPr lang="ru-RU" sz="1000" b="1" i="0" u="none" strike="noStrike" dirty="0">
                          <a:solidFill>
                            <a:srgbClr val="000000"/>
                          </a:solidFill>
                          <a:effectLst/>
                          <a:latin typeface="Times New Roman" panose="02020603050405020304" pitchFamily="18" charset="0"/>
                        </a:rPr>
                        <a:t>931,4</a:t>
                      </a:r>
                    </a:p>
                  </a:txBody>
                  <a:tcPr marL="9525" marR="9525" marT="9525" marB="0" anchor="ctr"/>
                </a:tc>
                <a:tc>
                  <a:txBody>
                    <a:bodyPr/>
                    <a:lstStyle/>
                    <a:p>
                      <a:pPr algn="ctr" fontAlgn="ctr"/>
                      <a:r>
                        <a:rPr lang="ru-RU" sz="1000" b="1" i="0" u="none" strike="noStrike" dirty="0">
                          <a:solidFill>
                            <a:srgbClr val="000000"/>
                          </a:solidFill>
                          <a:effectLst/>
                          <a:latin typeface="Times New Roman" panose="02020603050405020304" pitchFamily="18" charset="0"/>
                        </a:rPr>
                        <a:t>752,0</a:t>
                      </a:r>
                    </a:p>
                  </a:txBody>
                  <a:tcPr marL="9525" marR="9525" marT="9525" marB="0" anchor="ctr"/>
                </a:tc>
                <a:extLst>
                  <a:ext uri="{0D108BD9-81ED-4DB2-BD59-A6C34878D82A}">
                    <a16:rowId xmlns:a16="http://schemas.microsoft.com/office/drawing/2014/main" val="1080416760"/>
                  </a:ext>
                </a:extLst>
              </a:tr>
              <a:tr h="165491">
                <a:tc>
                  <a:txBody>
                    <a:bodyPr/>
                    <a:lstStyle/>
                    <a:p>
                      <a:pPr algn="ctr"/>
                      <a:r>
                        <a:rPr lang="ru-RU" sz="900" b="0" dirty="0" smtClean="0"/>
                        <a:t>10.1</a:t>
                      </a:r>
                      <a:endParaRPr lang="ru-RU" sz="900" b="0" dirty="0"/>
                    </a:p>
                  </a:txBody>
                  <a:tcPr/>
                </a:tc>
                <a:tc>
                  <a:txBody>
                    <a:bodyPr/>
                    <a:lstStyle/>
                    <a:p>
                      <a:pPr algn="l" fontAlgn="ctr"/>
                      <a:r>
                        <a:rPr lang="ru-RU" sz="1000" b="0" i="0" u="none" strike="noStrike" dirty="0">
                          <a:solidFill>
                            <a:srgbClr val="000000"/>
                          </a:solidFill>
                          <a:effectLst/>
                          <a:latin typeface="Times New Roman" panose="02020603050405020304" pitchFamily="18" charset="0"/>
                        </a:rPr>
                        <a:t>Подпрограмма "Стимулирование развития жилищного строительства в Камчатском крае"</a:t>
                      </a:r>
                    </a:p>
                  </a:txBody>
                  <a:tcPr marL="9525" marR="9525" marT="9525" marB="0" anchor="ctr"/>
                </a:tc>
                <a:tc>
                  <a:txBody>
                    <a:bodyPr/>
                    <a:lstStyle/>
                    <a:p>
                      <a:pPr algn="ctr" fontAlgn="ctr"/>
                      <a:r>
                        <a:rPr lang="ru-RU" sz="1000" b="0" i="0" u="none" strike="noStrike" dirty="0">
                          <a:solidFill>
                            <a:srgbClr val="000000"/>
                          </a:solidFill>
                          <a:effectLst/>
                          <a:latin typeface="Times New Roman" panose="02020603050405020304" pitchFamily="18" charset="0"/>
                        </a:rPr>
                        <a:t>186,5</a:t>
                      </a:r>
                    </a:p>
                  </a:txBody>
                  <a:tcPr marL="9525" marR="9525" marT="9525" marB="0" anchor="ctr"/>
                </a:tc>
                <a:tc>
                  <a:txBody>
                    <a:bodyPr/>
                    <a:lstStyle/>
                    <a:p>
                      <a:pPr algn="ctr" fontAlgn="ctr"/>
                      <a:r>
                        <a:rPr lang="ru-RU" sz="1000" b="0" i="0" u="none" strike="noStrike" dirty="0">
                          <a:solidFill>
                            <a:srgbClr val="000000"/>
                          </a:solidFill>
                          <a:effectLst/>
                          <a:latin typeface="Times New Roman" panose="02020603050405020304" pitchFamily="18" charset="0"/>
                        </a:rPr>
                        <a:t>70,0</a:t>
                      </a:r>
                    </a:p>
                  </a:txBody>
                  <a:tcPr marL="9525" marR="9525" marT="9525" marB="0" anchor="ctr"/>
                </a:tc>
                <a:tc>
                  <a:txBody>
                    <a:bodyPr/>
                    <a:lstStyle/>
                    <a:p>
                      <a:pPr algn="ctr" fontAlgn="ctr"/>
                      <a:r>
                        <a:rPr lang="ru-RU" sz="1000" b="0" i="0" u="none" strike="noStrike" dirty="0">
                          <a:solidFill>
                            <a:srgbClr val="000000"/>
                          </a:solidFill>
                          <a:effectLst/>
                          <a:latin typeface="Times New Roman" panose="02020603050405020304" pitchFamily="18" charset="0"/>
                        </a:rPr>
                        <a:t>50,0</a:t>
                      </a:r>
                    </a:p>
                  </a:txBody>
                  <a:tcPr marL="9525" marR="9525" marT="9525" marB="0" anchor="ctr"/>
                </a:tc>
                <a:extLst>
                  <a:ext uri="{0D108BD9-81ED-4DB2-BD59-A6C34878D82A}">
                    <a16:rowId xmlns:a16="http://schemas.microsoft.com/office/drawing/2014/main" val="3020715768"/>
                  </a:ext>
                </a:extLst>
              </a:tr>
              <a:tr h="174283">
                <a:tc>
                  <a:txBody>
                    <a:bodyPr/>
                    <a:lstStyle/>
                    <a:p>
                      <a:pPr algn="ctr"/>
                      <a:endParaRPr lang="ru-RU" sz="900" b="1"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"Разработка проектов планировки и проектов межевания  территорий поселений и городских округов в Камчатском крае"</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40,0</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40,0</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30,0</a:t>
                      </a:r>
                    </a:p>
                  </a:txBody>
                  <a:tcPr marL="9525" marR="9525" marT="9525" marB="0" anchor="ctr"/>
                </a:tc>
                <a:extLst>
                  <a:ext uri="{0D108BD9-81ED-4DB2-BD59-A6C34878D82A}">
                    <a16:rowId xmlns:a16="http://schemas.microsoft.com/office/drawing/2014/main" val="1981999995"/>
                  </a:ext>
                </a:extLst>
              </a:tr>
              <a:tr h="183076">
                <a:tc>
                  <a:txBody>
                    <a:bodyPr/>
                    <a:lstStyle/>
                    <a:p>
                      <a:pPr algn="ctr"/>
                      <a:endParaRPr lang="ru-RU" sz="900" b="1"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"Внесение изменений в схему территориального планирования Камчатского края и документы территориального планирования и градостроительного зонирования городских и сельских поселений"</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30,0</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30,0</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20,0</a:t>
                      </a:r>
                    </a:p>
                  </a:txBody>
                  <a:tcPr marL="9525" marR="9525" marT="9525" marB="0" anchor="ctr"/>
                </a:tc>
                <a:extLst>
                  <a:ext uri="{0D108BD9-81ED-4DB2-BD59-A6C34878D82A}">
                    <a16:rowId xmlns:a16="http://schemas.microsoft.com/office/drawing/2014/main" val="4221629555"/>
                  </a:ext>
                </a:extLst>
              </a:tr>
              <a:tr h="200660">
                <a:tc>
                  <a:txBody>
                    <a:bodyPr/>
                    <a:lstStyle/>
                    <a:p>
                      <a:pPr algn="ctr"/>
                      <a:endParaRPr lang="ru-RU" sz="900" b="0"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"Строительство инженерной инфраструктуры до границ земельных участков, предоставленных для строительства жилья эконом класса"</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116,5</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0,0</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0,0</a:t>
                      </a:r>
                    </a:p>
                  </a:txBody>
                  <a:tcPr marL="9525" marR="9525" marT="9525" marB="0" anchor="ctr"/>
                </a:tc>
                <a:extLst>
                  <a:ext uri="{0D108BD9-81ED-4DB2-BD59-A6C34878D82A}">
                    <a16:rowId xmlns:a16="http://schemas.microsoft.com/office/drawing/2014/main" val="69768317"/>
                  </a:ext>
                </a:extLst>
              </a:tr>
            </a:tbl>
          </a:graphicData>
        </a:graphic>
      </p:graphicFrame>
      <p:sp>
        <p:nvSpPr>
          <p:cNvPr id="5" name="TextBox 4"/>
          <p:cNvSpPr txBox="1"/>
          <p:nvPr/>
        </p:nvSpPr>
        <p:spPr>
          <a:xfrm>
            <a:off x="10612315" y="90097"/>
            <a:ext cx="1342034" cy="338554"/>
          </a:xfrm>
          <a:prstGeom prst="rect">
            <a:avLst/>
          </a:prstGeom>
          <a:noFill/>
        </p:spPr>
        <p:txBody>
          <a:bodyPr wrap="none" rtlCol="0">
            <a:spAutoFit/>
          </a:bodyPr>
          <a:lstStyle/>
          <a:p>
            <a:r>
              <a:rPr lang="ru-RU" sz="1600" b="1" i="1" dirty="0">
                <a:solidFill>
                  <a:schemeClr val="tx2">
                    <a:lumMod val="75000"/>
                  </a:schemeClr>
                </a:solidFill>
                <a:effectLst>
                  <a:outerShdw blurRad="38100" dist="38100" dir="2700000" algn="tl">
                    <a:srgbClr val="000000">
                      <a:alpha val="43137"/>
                    </a:srgbClr>
                  </a:outerShdw>
                </a:effectLst>
              </a:rPr>
              <a:t>  </a:t>
            </a:r>
            <a:r>
              <a:rPr lang="ru-RU" sz="1600" b="1" i="1" dirty="0" smtClean="0">
                <a:solidFill>
                  <a:schemeClr val="tx2">
                    <a:lumMod val="75000"/>
                  </a:schemeClr>
                </a:solidFill>
                <a:effectLst>
                  <a:outerShdw blurRad="38100" dist="38100" dir="2700000" algn="tl">
                    <a:srgbClr val="000000">
                      <a:alpha val="43137"/>
                    </a:srgbClr>
                  </a:outerShdw>
                </a:effectLst>
              </a:rPr>
              <a:t>51 СЛАЙД </a:t>
            </a:r>
            <a:endParaRPr lang="ru-RU" sz="1600" b="1" i="1" dirty="0">
              <a:solidFill>
                <a:schemeClr val="tx2">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0649215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4"/>
          <p:cNvGraphicFramePr>
            <a:graphicFrameLocks noGrp="1"/>
          </p:cNvGraphicFramePr>
          <p:nvPr>
            <p:ph idx="1"/>
            <p:extLst>
              <p:ext uri="{D42A27DB-BD31-4B8C-83A1-F6EECF244321}">
                <p14:modId xmlns:p14="http://schemas.microsoft.com/office/powerpoint/2010/main" val="2571490445"/>
              </p:ext>
            </p:extLst>
          </p:nvPr>
        </p:nvGraphicFramePr>
        <p:xfrm>
          <a:off x="518745" y="423640"/>
          <a:ext cx="11019693" cy="6115841"/>
        </p:xfrm>
        <a:graphic>
          <a:graphicData uri="http://schemas.openxmlformats.org/drawingml/2006/table">
            <a:tbl>
              <a:tblPr firstRow="1" bandRow="1">
                <a:tableStyleId>{5C22544A-7EE6-4342-B048-85BDC9FD1C3A}</a:tableStyleId>
              </a:tblPr>
              <a:tblGrid>
                <a:gridCol w="422032">
                  <a:extLst>
                    <a:ext uri="{9D8B030D-6E8A-4147-A177-3AD203B41FA5}">
                      <a16:colId xmlns:a16="http://schemas.microsoft.com/office/drawing/2014/main" val="362266838"/>
                    </a:ext>
                  </a:extLst>
                </a:gridCol>
                <a:gridCol w="7672027">
                  <a:extLst>
                    <a:ext uri="{9D8B030D-6E8A-4147-A177-3AD203B41FA5}">
                      <a16:colId xmlns:a16="http://schemas.microsoft.com/office/drawing/2014/main" val="2997573379"/>
                    </a:ext>
                  </a:extLst>
                </a:gridCol>
                <a:gridCol w="980117">
                  <a:extLst>
                    <a:ext uri="{9D8B030D-6E8A-4147-A177-3AD203B41FA5}">
                      <a16:colId xmlns:a16="http://schemas.microsoft.com/office/drawing/2014/main" val="1668693803"/>
                    </a:ext>
                  </a:extLst>
                </a:gridCol>
                <a:gridCol w="980117">
                  <a:extLst>
                    <a:ext uri="{9D8B030D-6E8A-4147-A177-3AD203B41FA5}">
                      <a16:colId xmlns:a16="http://schemas.microsoft.com/office/drawing/2014/main" val="1110253511"/>
                    </a:ext>
                  </a:extLst>
                </a:gridCol>
                <a:gridCol w="965400">
                  <a:extLst>
                    <a:ext uri="{9D8B030D-6E8A-4147-A177-3AD203B41FA5}">
                      <a16:colId xmlns:a16="http://schemas.microsoft.com/office/drawing/2014/main" val="3602214359"/>
                    </a:ext>
                  </a:extLst>
                </a:gridCol>
              </a:tblGrid>
              <a:tr h="244575">
                <a:tc gridSpan="2">
                  <a:txBody>
                    <a:bodyPr/>
                    <a:lstStyle/>
                    <a:p>
                      <a:pPr algn="ctr" fontAlgn="ctr"/>
                      <a:r>
                        <a:rPr lang="ru-RU" sz="1000" b="1" i="0" u="none" strike="noStrike" dirty="0" smtClean="0">
                          <a:solidFill>
                            <a:schemeClr val="bg1"/>
                          </a:solidFill>
                          <a:effectLst/>
                          <a:latin typeface="Times New Roman" panose="02020603050405020304" pitchFamily="18" charset="0"/>
                        </a:rPr>
                        <a:t>Наименование</a:t>
                      </a:r>
                      <a:endParaRPr lang="ru-RU" sz="1000" b="1" i="0" u="none" strike="noStrike" dirty="0">
                        <a:solidFill>
                          <a:schemeClr val="bg1"/>
                        </a:solidFill>
                        <a:effectLst/>
                        <a:latin typeface="Times New Roman" panose="02020603050405020304" pitchFamily="18" charset="0"/>
                      </a:endParaRPr>
                    </a:p>
                  </a:txBody>
                  <a:tcPr marL="9525" marR="9525" marT="9525" marB="0" anchor="ctr"/>
                </a:tc>
                <a:tc hMerge="1">
                  <a:txBody>
                    <a:bodyPr/>
                    <a:lstStyle/>
                    <a:p>
                      <a:pPr algn="ctr" fontAlgn="ctr"/>
                      <a:endParaRPr lang="ru-RU" sz="1000" b="1" i="0" u="none" strike="noStrike" dirty="0">
                        <a:solidFill>
                          <a:schemeClr val="bg1"/>
                        </a:solidFill>
                        <a:effectLst/>
                        <a:latin typeface="Times New Roman" panose="02020603050405020304" pitchFamily="18" charset="0"/>
                      </a:endParaRPr>
                    </a:p>
                  </a:txBody>
                  <a:tcPr marL="9525" marR="9525" marT="9525" marB="0" anchor="ctr"/>
                </a:tc>
                <a:tc>
                  <a:txBody>
                    <a:bodyPr/>
                    <a:lstStyle/>
                    <a:p>
                      <a:pPr algn="ctr" fontAlgn="ctr"/>
                      <a:r>
                        <a:rPr lang="ru-RU" sz="1000" b="1" i="0" u="none" strike="noStrike" dirty="0" smtClean="0">
                          <a:solidFill>
                            <a:schemeClr val="bg1"/>
                          </a:solidFill>
                          <a:effectLst/>
                          <a:latin typeface="Times New Roman" panose="02020603050405020304" pitchFamily="18" charset="0"/>
                        </a:rPr>
                        <a:t>2017 </a:t>
                      </a:r>
                      <a:r>
                        <a:rPr lang="ru-RU" sz="1000" b="1" i="0" u="none" strike="noStrike" dirty="0">
                          <a:solidFill>
                            <a:schemeClr val="bg1"/>
                          </a:solidFill>
                          <a:effectLst/>
                          <a:latin typeface="Times New Roman" panose="02020603050405020304" pitchFamily="18" charset="0"/>
                        </a:rPr>
                        <a:t>год</a:t>
                      </a:r>
                    </a:p>
                  </a:txBody>
                  <a:tcPr marL="9525" marR="9525" marT="9525" marB="0" anchor="ctr"/>
                </a:tc>
                <a:tc>
                  <a:txBody>
                    <a:bodyPr/>
                    <a:lstStyle/>
                    <a:p>
                      <a:pPr algn="ctr" fontAlgn="ctr"/>
                      <a:r>
                        <a:rPr lang="ru-RU" sz="1000" b="1" i="0" u="none" strike="noStrike" dirty="0" smtClean="0">
                          <a:solidFill>
                            <a:schemeClr val="bg1"/>
                          </a:solidFill>
                          <a:effectLst/>
                          <a:latin typeface="Times New Roman" panose="02020603050405020304" pitchFamily="18" charset="0"/>
                        </a:rPr>
                        <a:t>2018 </a:t>
                      </a:r>
                      <a:r>
                        <a:rPr lang="ru-RU" sz="1000" b="1" i="0" u="none" strike="noStrike" dirty="0">
                          <a:solidFill>
                            <a:schemeClr val="bg1"/>
                          </a:solidFill>
                          <a:effectLst/>
                          <a:latin typeface="Times New Roman" panose="02020603050405020304" pitchFamily="18" charset="0"/>
                        </a:rPr>
                        <a:t>год</a:t>
                      </a:r>
                    </a:p>
                  </a:txBody>
                  <a:tcPr marL="9525" marR="9525" marT="9525" marB="0" anchor="ctr"/>
                </a:tc>
                <a:tc>
                  <a:txBody>
                    <a:bodyPr/>
                    <a:lstStyle/>
                    <a:p>
                      <a:pPr algn="ctr" fontAlgn="ctr"/>
                      <a:r>
                        <a:rPr lang="ru-RU" sz="1000" b="1" i="0" u="none" strike="noStrike" dirty="0" smtClean="0">
                          <a:solidFill>
                            <a:schemeClr val="bg1"/>
                          </a:solidFill>
                          <a:effectLst/>
                          <a:latin typeface="Times New Roman" panose="02020603050405020304" pitchFamily="18" charset="0"/>
                        </a:rPr>
                        <a:t>2019 </a:t>
                      </a:r>
                      <a:r>
                        <a:rPr lang="ru-RU" sz="1000" b="1" i="0" u="none" strike="noStrike" dirty="0">
                          <a:solidFill>
                            <a:schemeClr val="bg1"/>
                          </a:solidFill>
                          <a:effectLst/>
                          <a:latin typeface="Times New Roman" panose="02020603050405020304" pitchFamily="18" charset="0"/>
                        </a:rPr>
                        <a:t>год</a:t>
                      </a:r>
                    </a:p>
                  </a:txBody>
                  <a:tcPr marL="9525" marR="9525" marT="9525" marB="0" anchor="ctr"/>
                </a:tc>
                <a:extLst>
                  <a:ext uri="{0D108BD9-81ED-4DB2-BD59-A6C34878D82A}">
                    <a16:rowId xmlns:a16="http://schemas.microsoft.com/office/drawing/2014/main" val="4173102718"/>
                  </a:ext>
                </a:extLst>
              </a:tr>
              <a:tr h="195132">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ru-RU" sz="1000" b="0" i="0" u="none" strike="noStrike" dirty="0" smtClean="0">
                          <a:solidFill>
                            <a:srgbClr val="000000"/>
                          </a:solidFill>
                          <a:effectLst/>
                          <a:latin typeface="Times New Roman" panose="02020603050405020304" pitchFamily="18" charset="0"/>
                        </a:rPr>
                        <a:t>10.2</a:t>
                      </a:r>
                    </a:p>
                  </a:txBody>
                  <a:tcPr marL="9525" marR="9525" marT="9525" marB="0" anchor="ctr"/>
                </a:tc>
                <a:tc>
                  <a:txBody>
                    <a:bodyPr/>
                    <a:lstStyle/>
                    <a:p>
                      <a:pPr algn="l" fontAlgn="ctr"/>
                      <a:r>
                        <a:rPr lang="ru-RU" sz="1000" b="0" i="0" u="none" strike="noStrike" dirty="0">
                          <a:solidFill>
                            <a:srgbClr val="000000"/>
                          </a:solidFill>
                          <a:effectLst/>
                          <a:latin typeface="Times New Roman" panose="02020603050405020304" pitchFamily="18" charset="0"/>
                        </a:rPr>
                        <a:t>Подпрограмма "Повышение устойчивости жилых домов, основных объектов и систем жизнеобеспечения в Камчатском крае"</a:t>
                      </a:r>
                    </a:p>
                  </a:txBody>
                  <a:tcPr marL="9525" marR="9525" marT="9525" marB="0" anchor="ctr"/>
                </a:tc>
                <a:tc>
                  <a:txBody>
                    <a:bodyPr/>
                    <a:lstStyle/>
                    <a:p>
                      <a:pPr algn="ctr" fontAlgn="ctr"/>
                      <a:r>
                        <a:rPr lang="ru-RU" sz="1000" b="0" i="0" u="none" strike="noStrike" dirty="0">
                          <a:solidFill>
                            <a:srgbClr val="000000"/>
                          </a:solidFill>
                          <a:effectLst/>
                          <a:latin typeface="Times New Roman" panose="02020603050405020304" pitchFamily="18" charset="0"/>
                        </a:rPr>
                        <a:t>160,6</a:t>
                      </a:r>
                    </a:p>
                  </a:txBody>
                  <a:tcPr marL="9525" marR="9525" marT="9525" marB="0" anchor="ctr"/>
                </a:tc>
                <a:tc>
                  <a:txBody>
                    <a:bodyPr/>
                    <a:lstStyle/>
                    <a:p>
                      <a:pPr algn="ctr" fontAlgn="ctr"/>
                      <a:r>
                        <a:rPr lang="ru-RU" sz="1000" b="0" i="0" u="none" strike="noStrike" dirty="0">
                          <a:solidFill>
                            <a:srgbClr val="000000"/>
                          </a:solidFill>
                          <a:effectLst/>
                          <a:latin typeface="Times New Roman" panose="02020603050405020304" pitchFamily="18" charset="0"/>
                        </a:rPr>
                        <a:t>120,0</a:t>
                      </a:r>
                    </a:p>
                  </a:txBody>
                  <a:tcPr marL="9525" marR="9525" marT="9525" marB="0" anchor="ctr"/>
                </a:tc>
                <a:tc>
                  <a:txBody>
                    <a:bodyPr/>
                    <a:lstStyle/>
                    <a:p>
                      <a:pPr algn="ctr" fontAlgn="ctr"/>
                      <a:r>
                        <a:rPr lang="ru-RU" sz="1000" b="0" i="0" u="none" strike="noStrike" dirty="0">
                          <a:solidFill>
                            <a:srgbClr val="000000"/>
                          </a:solidFill>
                          <a:effectLst/>
                          <a:latin typeface="Times New Roman" panose="02020603050405020304" pitchFamily="18" charset="0"/>
                        </a:rPr>
                        <a:t>220,0</a:t>
                      </a:r>
                    </a:p>
                  </a:txBody>
                  <a:tcPr marL="9525" marR="9525" marT="9525" marB="0" anchor="ctr"/>
                </a:tc>
                <a:extLst>
                  <a:ext uri="{0D108BD9-81ED-4DB2-BD59-A6C34878D82A}">
                    <a16:rowId xmlns:a16="http://schemas.microsoft.com/office/drawing/2014/main" val="1226554891"/>
                  </a:ext>
                </a:extLst>
              </a:tr>
              <a:tr h="195132">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ru-RU" sz="900" b="1" i="0" u="none" strike="noStrike" dirty="0" smtClean="0">
                        <a:solidFill>
                          <a:srgbClr val="000000"/>
                        </a:solidFill>
                        <a:effectLst/>
                        <a:latin typeface="Times New Roman" panose="02020603050405020304" pitchFamily="18" charset="0"/>
                      </a:endParaRPr>
                    </a:p>
                  </a:txBody>
                  <a:tcPr marL="9525" marR="9525" marT="9525" marB="0" anchor="ct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"Строительство сейсмостойких жилых домов взамен тех, сейсмоусиление или реконструкция которых экономически нецелесообразны"</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129,9</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120,0</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220,0</a:t>
                      </a:r>
                    </a:p>
                  </a:txBody>
                  <a:tcPr marL="9525" marR="9525" marT="9525" marB="0" anchor="ctr"/>
                </a:tc>
                <a:extLst>
                  <a:ext uri="{0D108BD9-81ED-4DB2-BD59-A6C34878D82A}">
                    <a16:rowId xmlns:a16="http://schemas.microsoft.com/office/drawing/2014/main" val="403244114"/>
                  </a:ext>
                </a:extLst>
              </a:tr>
              <a:tr h="198820">
                <a:tc>
                  <a:txBody>
                    <a:bodyPr/>
                    <a:lstStyle/>
                    <a:p>
                      <a:pPr algn="ctr" fontAlgn="ctr"/>
                      <a:endParaRPr lang="ru-RU" sz="9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"Повышение сейсмостойкости основных объектов и систем жизнеобеспечения"</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30,8</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0,0</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0,0</a:t>
                      </a:r>
                    </a:p>
                  </a:txBody>
                  <a:tcPr marL="9525" marR="9525" marT="9525" marB="0" anchor="ctr"/>
                </a:tc>
                <a:extLst>
                  <a:ext uri="{0D108BD9-81ED-4DB2-BD59-A6C34878D82A}">
                    <a16:rowId xmlns:a16="http://schemas.microsoft.com/office/drawing/2014/main" val="382191137"/>
                  </a:ext>
                </a:extLst>
              </a:tr>
              <a:tr h="219808">
                <a:tc>
                  <a:txBody>
                    <a:bodyPr/>
                    <a:lstStyle/>
                    <a:p>
                      <a:pPr algn="ctr"/>
                      <a:r>
                        <a:rPr lang="ru-RU" sz="900" b="0" dirty="0" smtClean="0"/>
                        <a:t>10.3</a:t>
                      </a:r>
                      <a:endParaRPr lang="ru-RU" sz="900" b="0" dirty="0"/>
                    </a:p>
                  </a:txBody>
                  <a:tcPr/>
                </a:tc>
                <a:tc>
                  <a:txBody>
                    <a:bodyPr/>
                    <a:lstStyle/>
                    <a:p>
                      <a:pPr algn="l" fontAlgn="ctr"/>
                      <a:r>
                        <a:rPr lang="ru-RU" sz="1000" b="0" i="0" u="none" strike="noStrike" dirty="0">
                          <a:solidFill>
                            <a:srgbClr val="000000"/>
                          </a:solidFill>
                          <a:effectLst/>
                          <a:latin typeface="Times New Roman" panose="02020603050405020304" pitchFamily="18" charset="0"/>
                        </a:rPr>
                        <a:t>Подпрограмма "Адресная программа по переселению граждан из аварийного жилищного фонда в Камчатском крае"</a:t>
                      </a:r>
                    </a:p>
                  </a:txBody>
                  <a:tcPr marL="9525" marR="9525" marT="9525" marB="0" anchor="ctr"/>
                </a:tc>
                <a:tc>
                  <a:txBody>
                    <a:bodyPr/>
                    <a:lstStyle/>
                    <a:p>
                      <a:pPr algn="ctr" fontAlgn="ctr"/>
                      <a:r>
                        <a:rPr lang="ru-RU" sz="1000" b="0" i="0" u="none" strike="noStrike" dirty="0">
                          <a:solidFill>
                            <a:srgbClr val="000000"/>
                          </a:solidFill>
                          <a:effectLst/>
                          <a:latin typeface="Times New Roman" panose="02020603050405020304" pitchFamily="18" charset="0"/>
                        </a:rPr>
                        <a:t>175,4</a:t>
                      </a:r>
                    </a:p>
                  </a:txBody>
                  <a:tcPr marL="9525" marR="9525" marT="9525" marB="0" anchor="ctr"/>
                </a:tc>
                <a:tc>
                  <a:txBody>
                    <a:bodyPr/>
                    <a:lstStyle/>
                    <a:p>
                      <a:pPr algn="ctr" fontAlgn="ctr"/>
                      <a:r>
                        <a:rPr lang="ru-RU" sz="1000" b="0" i="0" u="none" strike="noStrike" dirty="0">
                          <a:solidFill>
                            <a:srgbClr val="000000"/>
                          </a:solidFill>
                          <a:effectLst/>
                          <a:latin typeface="Times New Roman" panose="02020603050405020304" pitchFamily="18" charset="0"/>
                        </a:rPr>
                        <a:t>0,0</a:t>
                      </a:r>
                    </a:p>
                  </a:txBody>
                  <a:tcPr marL="9525" marR="9525" marT="9525" marB="0" anchor="ctr"/>
                </a:tc>
                <a:tc>
                  <a:txBody>
                    <a:bodyPr/>
                    <a:lstStyle/>
                    <a:p>
                      <a:pPr algn="ctr" fontAlgn="ctr"/>
                      <a:r>
                        <a:rPr lang="ru-RU" sz="1000" b="0" i="0" u="none" strike="noStrike" dirty="0">
                          <a:solidFill>
                            <a:srgbClr val="000000"/>
                          </a:solidFill>
                          <a:effectLst/>
                          <a:latin typeface="Times New Roman" panose="02020603050405020304" pitchFamily="18" charset="0"/>
                        </a:rPr>
                        <a:t>0,0</a:t>
                      </a:r>
                    </a:p>
                  </a:txBody>
                  <a:tcPr marL="9525" marR="9525" marT="9525" marB="0" anchor="ctr"/>
                </a:tc>
                <a:extLst>
                  <a:ext uri="{0D108BD9-81ED-4DB2-BD59-A6C34878D82A}">
                    <a16:rowId xmlns:a16="http://schemas.microsoft.com/office/drawing/2014/main" val="2736943306"/>
                  </a:ext>
                </a:extLst>
              </a:tr>
              <a:tr h="201434">
                <a:tc>
                  <a:txBody>
                    <a:bodyPr/>
                    <a:lstStyle/>
                    <a:p>
                      <a:pPr algn="ctr"/>
                      <a:endParaRPr lang="ru-RU" sz="1000" b="0"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"Переселение граждан из аварийного жилищного фонда в Камчатском крае в соответствии с жилищным законодательством"</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175,4</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0,0</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0,0</a:t>
                      </a:r>
                    </a:p>
                  </a:txBody>
                  <a:tcPr marL="9525" marR="9525" marT="9525" marB="0" anchor="ctr"/>
                </a:tc>
                <a:extLst>
                  <a:ext uri="{0D108BD9-81ED-4DB2-BD59-A6C34878D82A}">
                    <a16:rowId xmlns:a16="http://schemas.microsoft.com/office/drawing/2014/main" val="1630671584"/>
                  </a:ext>
                </a:extLst>
              </a:tr>
              <a:tr h="142232">
                <a:tc>
                  <a:txBody>
                    <a:bodyPr/>
                    <a:lstStyle/>
                    <a:p>
                      <a:pPr algn="ctr"/>
                      <a:r>
                        <a:rPr lang="ru-RU" sz="900" b="0" dirty="0" smtClean="0"/>
                        <a:t>10.4</a:t>
                      </a:r>
                      <a:endParaRPr lang="ru-RU" sz="900" b="0" dirty="0"/>
                    </a:p>
                  </a:txBody>
                  <a:tcPr/>
                </a:tc>
                <a:tc>
                  <a:txBody>
                    <a:bodyPr/>
                    <a:lstStyle/>
                    <a:p>
                      <a:pPr algn="l" fontAlgn="ctr"/>
                      <a:r>
                        <a:rPr lang="ru-RU" sz="1000" b="0" i="0" u="none" strike="noStrike" dirty="0">
                          <a:solidFill>
                            <a:srgbClr val="000000"/>
                          </a:solidFill>
                          <a:effectLst/>
                          <a:latin typeface="Times New Roman" panose="02020603050405020304" pitchFamily="18" charset="0"/>
                        </a:rPr>
                        <a:t>Подпрограмма "Переселение граждан из аварийных жилых домов и непригодных для проживания жилых помещений в Камчатском крае"</a:t>
                      </a:r>
                    </a:p>
                  </a:txBody>
                  <a:tcPr marL="9525" marR="9525" marT="9525" marB="0" anchor="ctr"/>
                </a:tc>
                <a:tc>
                  <a:txBody>
                    <a:bodyPr/>
                    <a:lstStyle/>
                    <a:p>
                      <a:pPr algn="ctr" fontAlgn="ctr"/>
                      <a:r>
                        <a:rPr lang="ru-RU" sz="1000" b="0" i="0" u="none" strike="noStrike" dirty="0">
                          <a:solidFill>
                            <a:srgbClr val="000000"/>
                          </a:solidFill>
                          <a:effectLst/>
                          <a:latin typeface="Times New Roman" panose="02020603050405020304" pitchFamily="18" charset="0"/>
                        </a:rPr>
                        <a:t>55,0</a:t>
                      </a:r>
                    </a:p>
                  </a:txBody>
                  <a:tcPr marL="9525" marR="9525" marT="9525" marB="0" anchor="ctr"/>
                </a:tc>
                <a:tc>
                  <a:txBody>
                    <a:bodyPr/>
                    <a:lstStyle/>
                    <a:p>
                      <a:pPr algn="ctr" fontAlgn="ctr"/>
                      <a:r>
                        <a:rPr lang="ru-RU" sz="1000" b="0" i="0" u="none" strike="noStrike" dirty="0">
                          <a:solidFill>
                            <a:srgbClr val="000000"/>
                          </a:solidFill>
                          <a:effectLst/>
                          <a:latin typeface="Times New Roman" panose="02020603050405020304" pitchFamily="18" charset="0"/>
                        </a:rPr>
                        <a:t>211,4</a:t>
                      </a:r>
                    </a:p>
                  </a:txBody>
                  <a:tcPr marL="9525" marR="9525" marT="9525" marB="0" anchor="ctr"/>
                </a:tc>
                <a:tc>
                  <a:txBody>
                    <a:bodyPr/>
                    <a:lstStyle/>
                    <a:p>
                      <a:pPr algn="ctr" fontAlgn="ctr"/>
                      <a:r>
                        <a:rPr lang="ru-RU" sz="1000" b="0" i="0" u="none" strike="noStrike" dirty="0">
                          <a:solidFill>
                            <a:srgbClr val="000000"/>
                          </a:solidFill>
                          <a:effectLst/>
                          <a:latin typeface="Times New Roman" panose="02020603050405020304" pitchFamily="18" charset="0"/>
                        </a:rPr>
                        <a:t>40,6</a:t>
                      </a:r>
                    </a:p>
                  </a:txBody>
                  <a:tcPr marL="9525" marR="9525" marT="9525" marB="0" anchor="ctr"/>
                </a:tc>
                <a:extLst>
                  <a:ext uri="{0D108BD9-81ED-4DB2-BD59-A6C34878D82A}">
                    <a16:rowId xmlns:a16="http://schemas.microsoft.com/office/drawing/2014/main" val="1628803903"/>
                  </a:ext>
                </a:extLst>
              </a:tr>
              <a:tr h="211015">
                <a:tc>
                  <a:txBody>
                    <a:bodyPr/>
                    <a:lstStyle/>
                    <a:p>
                      <a:pPr algn="ctr"/>
                      <a:endParaRPr lang="ru-RU" sz="900" b="1"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"Переселение граждан из аварийных жилых домов и непригодных для проживания жилых помещений в соответствии с жилищным законодательством"</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55,0</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211,4</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40,6</a:t>
                      </a:r>
                    </a:p>
                  </a:txBody>
                  <a:tcPr marL="9525" marR="9525" marT="9525" marB="0" anchor="ctr"/>
                </a:tc>
                <a:extLst>
                  <a:ext uri="{0D108BD9-81ED-4DB2-BD59-A6C34878D82A}">
                    <a16:rowId xmlns:a16="http://schemas.microsoft.com/office/drawing/2014/main" val="1589852792"/>
                  </a:ext>
                </a:extLst>
              </a:tr>
              <a:tr h="219807">
                <a:tc>
                  <a:txBody>
                    <a:bodyPr/>
                    <a:lstStyle/>
                    <a:p>
                      <a:pPr algn="ctr"/>
                      <a:r>
                        <a:rPr lang="ru-RU" sz="1000" b="0" dirty="0" smtClean="0"/>
                        <a:t>10.5</a:t>
                      </a:r>
                      <a:endParaRPr lang="ru-RU" sz="1000" b="0" dirty="0"/>
                    </a:p>
                  </a:txBody>
                  <a:tcPr/>
                </a:tc>
                <a:tc>
                  <a:txBody>
                    <a:bodyPr/>
                    <a:lstStyle/>
                    <a:p>
                      <a:pPr algn="l" fontAlgn="ctr"/>
                      <a:r>
                        <a:rPr lang="ru-RU" sz="1000" b="0" i="0" u="none" strike="noStrike" dirty="0">
                          <a:solidFill>
                            <a:srgbClr val="000000"/>
                          </a:solidFill>
                          <a:effectLst/>
                          <a:latin typeface="Times New Roman" panose="02020603050405020304" pitchFamily="18" charset="0"/>
                        </a:rPr>
                        <a:t>Подпрограмма "Обеспечение жильем молодых семей в Камчатском крае"</a:t>
                      </a:r>
                    </a:p>
                  </a:txBody>
                  <a:tcPr marL="9525" marR="9525" marT="9525" marB="0" anchor="ctr"/>
                </a:tc>
                <a:tc>
                  <a:txBody>
                    <a:bodyPr/>
                    <a:lstStyle/>
                    <a:p>
                      <a:pPr algn="ctr" fontAlgn="ctr"/>
                      <a:r>
                        <a:rPr lang="ru-RU" sz="1000" b="0" i="0" u="none" strike="noStrike" dirty="0">
                          <a:solidFill>
                            <a:srgbClr val="000000"/>
                          </a:solidFill>
                          <a:effectLst/>
                          <a:latin typeface="Times New Roman" panose="02020603050405020304" pitchFamily="18" charset="0"/>
                        </a:rPr>
                        <a:t>47,0</a:t>
                      </a:r>
                    </a:p>
                  </a:txBody>
                  <a:tcPr marL="9525" marR="9525" marT="9525" marB="0" anchor="ctr"/>
                </a:tc>
                <a:tc>
                  <a:txBody>
                    <a:bodyPr/>
                    <a:lstStyle/>
                    <a:p>
                      <a:pPr algn="ctr" fontAlgn="ctr"/>
                      <a:r>
                        <a:rPr lang="ru-RU" sz="1000" b="0" i="0" u="none" strike="noStrike" dirty="0">
                          <a:solidFill>
                            <a:srgbClr val="000000"/>
                          </a:solidFill>
                          <a:effectLst/>
                          <a:latin typeface="Times New Roman" panose="02020603050405020304" pitchFamily="18" charset="0"/>
                        </a:rPr>
                        <a:t>50,0</a:t>
                      </a:r>
                    </a:p>
                  </a:txBody>
                  <a:tcPr marL="9525" marR="9525" marT="9525" marB="0" anchor="ctr"/>
                </a:tc>
                <a:tc>
                  <a:txBody>
                    <a:bodyPr/>
                    <a:lstStyle/>
                    <a:p>
                      <a:pPr algn="ctr" fontAlgn="ctr"/>
                      <a:r>
                        <a:rPr lang="ru-RU" sz="1000" b="0" i="0" u="none" strike="noStrike" dirty="0">
                          <a:solidFill>
                            <a:srgbClr val="000000"/>
                          </a:solidFill>
                          <a:effectLst/>
                          <a:latin typeface="Times New Roman" panose="02020603050405020304" pitchFamily="18" charset="0"/>
                        </a:rPr>
                        <a:t>0,0</a:t>
                      </a:r>
                    </a:p>
                  </a:txBody>
                  <a:tcPr marL="9525" marR="9525" marT="9525" marB="0" anchor="ctr"/>
                </a:tc>
                <a:extLst>
                  <a:ext uri="{0D108BD9-81ED-4DB2-BD59-A6C34878D82A}">
                    <a16:rowId xmlns:a16="http://schemas.microsoft.com/office/drawing/2014/main" val="2897535475"/>
                  </a:ext>
                </a:extLst>
              </a:tr>
              <a:tr h="178190">
                <a:tc>
                  <a:txBody>
                    <a:bodyPr/>
                    <a:lstStyle/>
                    <a:p>
                      <a:pPr algn="ctr"/>
                      <a:endParaRPr lang="ru-RU" sz="900" b="1"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"Предоставление молодым семьям - участникам Подпрограммы социальных выплат на приобретение жилого помещения или строительство индивидуального жилого дома" </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47,0</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50,0</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0,0</a:t>
                      </a:r>
                    </a:p>
                  </a:txBody>
                  <a:tcPr marL="9525" marR="9525" marT="9525" marB="0" anchor="ctr"/>
                </a:tc>
                <a:extLst>
                  <a:ext uri="{0D108BD9-81ED-4DB2-BD59-A6C34878D82A}">
                    <a16:rowId xmlns:a16="http://schemas.microsoft.com/office/drawing/2014/main" val="7666637"/>
                  </a:ext>
                </a:extLst>
              </a:tr>
              <a:tr h="178190">
                <a:tc>
                  <a:txBody>
                    <a:bodyPr/>
                    <a:lstStyle/>
                    <a:p>
                      <a:pPr algn="ctr"/>
                      <a:r>
                        <a:rPr lang="ru-RU" sz="900" b="0" dirty="0" smtClean="0"/>
                        <a:t>10.6</a:t>
                      </a:r>
                      <a:endParaRPr lang="ru-RU" sz="900" b="0" dirty="0"/>
                    </a:p>
                  </a:txBody>
                  <a:tcPr/>
                </a:tc>
                <a:tc>
                  <a:txBody>
                    <a:bodyPr/>
                    <a:lstStyle/>
                    <a:p>
                      <a:pPr algn="l" fontAlgn="ctr"/>
                      <a:r>
                        <a:rPr lang="ru-RU" sz="1000" b="0" i="0" u="none" strike="noStrike" dirty="0">
                          <a:solidFill>
                            <a:srgbClr val="000000"/>
                          </a:solidFill>
                          <a:effectLst/>
                          <a:latin typeface="Times New Roman" panose="02020603050405020304" pitchFamily="18" charset="0"/>
                        </a:rPr>
                        <a:t>Подпрограмма "Развитие системы ипотечного жилищного кредитования в Камчатском крае"</a:t>
                      </a:r>
                    </a:p>
                  </a:txBody>
                  <a:tcPr marL="9525" marR="9525" marT="9525" marB="0" anchor="ctr"/>
                </a:tc>
                <a:tc>
                  <a:txBody>
                    <a:bodyPr/>
                    <a:lstStyle/>
                    <a:p>
                      <a:pPr algn="ctr" fontAlgn="ctr"/>
                      <a:r>
                        <a:rPr lang="ru-RU" sz="1000" b="0" i="0" u="none" strike="noStrike" dirty="0">
                          <a:solidFill>
                            <a:srgbClr val="000000"/>
                          </a:solidFill>
                          <a:effectLst/>
                          <a:latin typeface="Times New Roman" panose="02020603050405020304" pitchFamily="18" charset="0"/>
                        </a:rPr>
                        <a:t>37,0</a:t>
                      </a:r>
                    </a:p>
                  </a:txBody>
                  <a:tcPr marL="9525" marR="9525" marT="9525" marB="0" anchor="ctr"/>
                </a:tc>
                <a:tc>
                  <a:txBody>
                    <a:bodyPr/>
                    <a:lstStyle/>
                    <a:p>
                      <a:pPr algn="ctr" fontAlgn="ctr"/>
                      <a:r>
                        <a:rPr lang="ru-RU" sz="1000" b="0" i="0" u="none" strike="noStrike" dirty="0">
                          <a:solidFill>
                            <a:srgbClr val="000000"/>
                          </a:solidFill>
                          <a:effectLst/>
                          <a:latin typeface="Times New Roman" panose="02020603050405020304" pitchFamily="18" charset="0"/>
                        </a:rPr>
                        <a:t>52,3</a:t>
                      </a:r>
                    </a:p>
                  </a:txBody>
                  <a:tcPr marL="9525" marR="9525" marT="9525" marB="0" anchor="ctr"/>
                </a:tc>
                <a:tc>
                  <a:txBody>
                    <a:bodyPr/>
                    <a:lstStyle/>
                    <a:p>
                      <a:pPr algn="ctr" fontAlgn="ctr"/>
                      <a:r>
                        <a:rPr lang="ru-RU" sz="1000" b="0" i="0" u="none" strike="noStrike" dirty="0">
                          <a:solidFill>
                            <a:srgbClr val="000000"/>
                          </a:solidFill>
                          <a:effectLst/>
                          <a:latin typeface="Times New Roman" panose="02020603050405020304" pitchFamily="18" charset="0"/>
                        </a:rPr>
                        <a:t>0,0</a:t>
                      </a:r>
                    </a:p>
                  </a:txBody>
                  <a:tcPr marL="9525" marR="9525" marT="9525" marB="0" anchor="ctr"/>
                </a:tc>
                <a:extLst>
                  <a:ext uri="{0D108BD9-81ED-4DB2-BD59-A6C34878D82A}">
                    <a16:rowId xmlns:a16="http://schemas.microsoft.com/office/drawing/2014/main" val="4080420532"/>
                  </a:ext>
                </a:extLst>
              </a:tr>
              <a:tr h="186983">
                <a:tc>
                  <a:txBody>
                    <a:bodyPr/>
                    <a:lstStyle/>
                    <a:p>
                      <a:pPr algn="ctr"/>
                      <a:endParaRPr lang="ru-RU" sz="900" b="1"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"Предоставление социальных выплат отдельным категориям граждан, проживающим в Камчатском крае, для уплаты первоначального взноса по ипотечному жилищному кредиту (займу) на приобретение жилого помещения в Камчатском крае"</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30,0</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45,0</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0,0</a:t>
                      </a:r>
                    </a:p>
                  </a:txBody>
                  <a:tcPr marL="9525" marR="9525" marT="9525" marB="0" anchor="ctr"/>
                </a:tc>
                <a:extLst>
                  <a:ext uri="{0D108BD9-81ED-4DB2-BD59-A6C34878D82A}">
                    <a16:rowId xmlns:a16="http://schemas.microsoft.com/office/drawing/2014/main" val="3330564503"/>
                  </a:ext>
                </a:extLst>
              </a:tr>
              <a:tr h="204567">
                <a:tc>
                  <a:txBody>
                    <a:bodyPr/>
                    <a:lstStyle/>
                    <a:p>
                      <a:pPr algn="ctr"/>
                      <a:endParaRPr lang="ru-RU" sz="900" b="1"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"Предоставление учителям в возрасте до 35 лет (включительно) общеобразовательных учреждений в Камчатском крае социальных выплат для оплаты первоначального взноса по ипотечному жилищному кредиту (займу) на приобретение жилого помещения в Камчатском крае"</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7,0</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7,3</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0,0</a:t>
                      </a:r>
                    </a:p>
                  </a:txBody>
                  <a:tcPr marL="9525" marR="9525" marT="9525" marB="0" anchor="ctr"/>
                </a:tc>
                <a:extLst>
                  <a:ext uri="{0D108BD9-81ED-4DB2-BD59-A6C34878D82A}">
                    <a16:rowId xmlns:a16="http://schemas.microsoft.com/office/drawing/2014/main" val="2770597236"/>
                  </a:ext>
                </a:extLst>
              </a:tr>
              <a:tr h="230944">
                <a:tc>
                  <a:txBody>
                    <a:bodyPr/>
                    <a:lstStyle/>
                    <a:p>
                      <a:pPr algn="ctr"/>
                      <a:r>
                        <a:rPr lang="ru-RU" sz="900" b="0" dirty="0" smtClean="0"/>
                        <a:t>10.7</a:t>
                      </a:r>
                      <a:endParaRPr lang="ru-RU" sz="900" b="0" dirty="0"/>
                    </a:p>
                  </a:txBody>
                  <a:tcPr/>
                </a:tc>
                <a:tc>
                  <a:txBody>
                    <a:bodyPr/>
                    <a:lstStyle/>
                    <a:p>
                      <a:pPr algn="l" fontAlgn="ctr"/>
                      <a:r>
                        <a:rPr lang="ru-RU" sz="1000" b="0" i="0" u="none" strike="noStrike" dirty="0">
                          <a:solidFill>
                            <a:srgbClr val="000000"/>
                          </a:solidFill>
                          <a:effectLst/>
                          <a:latin typeface="Times New Roman" panose="02020603050405020304" pitchFamily="18" charset="0"/>
                        </a:rPr>
                        <a:t>Подпрограмма "Обеспечение реализации государственной программы"</a:t>
                      </a:r>
                    </a:p>
                  </a:txBody>
                  <a:tcPr marL="9525" marR="9525" marT="9525" marB="0" anchor="ctr"/>
                </a:tc>
                <a:tc>
                  <a:txBody>
                    <a:bodyPr/>
                    <a:lstStyle/>
                    <a:p>
                      <a:pPr algn="ctr" fontAlgn="ctr"/>
                      <a:r>
                        <a:rPr lang="ru-RU" sz="1000" b="0" i="0" u="none" strike="noStrike" dirty="0">
                          <a:solidFill>
                            <a:srgbClr val="000000"/>
                          </a:solidFill>
                          <a:effectLst/>
                          <a:latin typeface="Times New Roman" panose="02020603050405020304" pitchFamily="18" charset="0"/>
                        </a:rPr>
                        <a:t>252,2</a:t>
                      </a:r>
                    </a:p>
                  </a:txBody>
                  <a:tcPr marL="9525" marR="9525" marT="9525" marB="0" anchor="ctr"/>
                </a:tc>
                <a:tc>
                  <a:txBody>
                    <a:bodyPr/>
                    <a:lstStyle/>
                    <a:p>
                      <a:pPr algn="ctr" fontAlgn="ctr"/>
                      <a:r>
                        <a:rPr lang="ru-RU" sz="1000" b="0" i="0" u="none" strike="noStrike" dirty="0">
                          <a:solidFill>
                            <a:srgbClr val="000000"/>
                          </a:solidFill>
                          <a:effectLst/>
                          <a:latin typeface="Times New Roman" panose="02020603050405020304" pitchFamily="18" charset="0"/>
                        </a:rPr>
                        <a:t>130,1</a:t>
                      </a:r>
                    </a:p>
                  </a:txBody>
                  <a:tcPr marL="9525" marR="9525" marT="9525" marB="0" anchor="ctr"/>
                </a:tc>
                <a:tc>
                  <a:txBody>
                    <a:bodyPr/>
                    <a:lstStyle/>
                    <a:p>
                      <a:pPr algn="ctr" fontAlgn="ctr"/>
                      <a:r>
                        <a:rPr lang="ru-RU" sz="1000" b="0" i="0" u="none" strike="noStrike" dirty="0">
                          <a:solidFill>
                            <a:srgbClr val="000000"/>
                          </a:solidFill>
                          <a:effectLst/>
                          <a:latin typeface="Times New Roman" panose="02020603050405020304" pitchFamily="18" charset="0"/>
                        </a:rPr>
                        <a:t>130,2</a:t>
                      </a:r>
                    </a:p>
                  </a:txBody>
                  <a:tcPr marL="9525" marR="9525" marT="9525" marB="0" anchor="ctr"/>
                </a:tc>
                <a:extLst>
                  <a:ext uri="{0D108BD9-81ED-4DB2-BD59-A6C34878D82A}">
                    <a16:rowId xmlns:a16="http://schemas.microsoft.com/office/drawing/2014/main" val="2613654590"/>
                  </a:ext>
                </a:extLst>
              </a:tr>
              <a:tr h="211016">
                <a:tc>
                  <a:txBody>
                    <a:bodyPr/>
                    <a:lstStyle/>
                    <a:p>
                      <a:pPr algn="ctr"/>
                      <a:endParaRPr lang="ru-RU" sz="900" b="1"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"Обеспечение реализации государственной программы"</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252,2</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130,1</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130,2</a:t>
                      </a:r>
                    </a:p>
                  </a:txBody>
                  <a:tcPr marL="9525" marR="9525" marT="9525" marB="0" anchor="ctr"/>
                </a:tc>
                <a:extLst>
                  <a:ext uri="{0D108BD9-81ED-4DB2-BD59-A6C34878D82A}">
                    <a16:rowId xmlns:a16="http://schemas.microsoft.com/office/drawing/2014/main" val="1294302220"/>
                  </a:ext>
                </a:extLst>
              </a:tr>
              <a:tr h="193431">
                <a:tc>
                  <a:txBody>
                    <a:bodyPr/>
                    <a:lstStyle/>
                    <a:p>
                      <a:pPr algn="ctr"/>
                      <a:r>
                        <a:rPr lang="ru-RU" sz="900" b="0" dirty="0" smtClean="0"/>
                        <a:t>10.8</a:t>
                      </a:r>
                      <a:endParaRPr lang="ru-RU" sz="900" b="0" dirty="0"/>
                    </a:p>
                  </a:txBody>
                  <a:tcPr/>
                </a:tc>
                <a:tc>
                  <a:txBody>
                    <a:bodyPr/>
                    <a:lstStyle/>
                    <a:p>
                      <a:pPr algn="l" fontAlgn="ctr"/>
                      <a:r>
                        <a:rPr lang="ru-RU" sz="1000" b="0" i="0" u="none" strike="noStrike" dirty="0">
                          <a:solidFill>
                            <a:srgbClr val="000000"/>
                          </a:solidFill>
                          <a:effectLst/>
                          <a:latin typeface="Times New Roman" panose="02020603050405020304" pitchFamily="18" charset="0"/>
                        </a:rPr>
                        <a:t>Подпрограмма "Обеспечение жилыми помещениями граждан отдельных категорий в Камчатском крае"</a:t>
                      </a:r>
                    </a:p>
                  </a:txBody>
                  <a:tcPr marL="9525" marR="9525" marT="9525" marB="0" anchor="ctr"/>
                </a:tc>
                <a:tc>
                  <a:txBody>
                    <a:bodyPr/>
                    <a:lstStyle/>
                    <a:p>
                      <a:pPr algn="ctr" fontAlgn="ctr"/>
                      <a:r>
                        <a:rPr lang="ru-RU" sz="1000" b="0" i="0" u="none" strike="noStrike" dirty="0">
                          <a:solidFill>
                            <a:srgbClr val="000000"/>
                          </a:solidFill>
                          <a:effectLst/>
                          <a:latin typeface="Times New Roman" panose="02020603050405020304" pitchFamily="18" charset="0"/>
                        </a:rPr>
                        <a:t>346,6</a:t>
                      </a:r>
                    </a:p>
                  </a:txBody>
                  <a:tcPr marL="9525" marR="9525" marT="9525" marB="0" anchor="ctr"/>
                </a:tc>
                <a:tc>
                  <a:txBody>
                    <a:bodyPr/>
                    <a:lstStyle/>
                    <a:p>
                      <a:pPr algn="ctr" fontAlgn="ctr"/>
                      <a:r>
                        <a:rPr lang="ru-RU" sz="1000" b="0" i="0" u="none" strike="noStrike" dirty="0">
                          <a:solidFill>
                            <a:srgbClr val="000000"/>
                          </a:solidFill>
                          <a:effectLst/>
                          <a:latin typeface="Times New Roman" panose="02020603050405020304" pitchFamily="18" charset="0"/>
                        </a:rPr>
                        <a:t>297,5</a:t>
                      </a:r>
                    </a:p>
                  </a:txBody>
                  <a:tcPr marL="9525" marR="9525" marT="9525" marB="0" anchor="ctr"/>
                </a:tc>
                <a:tc>
                  <a:txBody>
                    <a:bodyPr/>
                    <a:lstStyle/>
                    <a:p>
                      <a:pPr algn="ctr" fontAlgn="ctr"/>
                      <a:r>
                        <a:rPr lang="ru-RU" sz="1000" b="0" i="0" u="none" strike="noStrike" dirty="0">
                          <a:solidFill>
                            <a:srgbClr val="000000"/>
                          </a:solidFill>
                          <a:effectLst/>
                          <a:latin typeface="Times New Roman" panose="02020603050405020304" pitchFamily="18" charset="0"/>
                        </a:rPr>
                        <a:t>311,3</a:t>
                      </a:r>
                    </a:p>
                  </a:txBody>
                  <a:tcPr marL="9525" marR="9525" marT="9525" marB="0" anchor="ctr"/>
                </a:tc>
                <a:extLst>
                  <a:ext uri="{0D108BD9-81ED-4DB2-BD59-A6C34878D82A}">
                    <a16:rowId xmlns:a16="http://schemas.microsoft.com/office/drawing/2014/main" val="2847286262"/>
                  </a:ext>
                </a:extLst>
              </a:tr>
              <a:tr h="193431">
                <a:tc>
                  <a:txBody>
                    <a:bodyPr/>
                    <a:lstStyle/>
                    <a:p>
                      <a:pPr algn="ctr"/>
                      <a:endParaRPr lang="ru-RU" sz="900" b="1"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"Обеспечение детей-сирот и детей, оставшихся без попечения родителей, лиц из числа детей-сирот и детей, оставшихся без попечения родителей, жилыми помещениями специализированного жилищного фонда по договорам найма специализированных жилых помещений"</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343,4</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297,5</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311,3</a:t>
                      </a:r>
                    </a:p>
                  </a:txBody>
                  <a:tcPr marL="9525" marR="9525" marT="9525" marB="0" anchor="ctr"/>
                </a:tc>
                <a:extLst>
                  <a:ext uri="{0D108BD9-81ED-4DB2-BD59-A6C34878D82A}">
                    <a16:rowId xmlns:a16="http://schemas.microsoft.com/office/drawing/2014/main" val="3041175175"/>
                  </a:ext>
                </a:extLst>
              </a:tr>
              <a:tr h="219808">
                <a:tc>
                  <a:txBody>
                    <a:bodyPr/>
                    <a:lstStyle/>
                    <a:p>
                      <a:pPr algn="ctr"/>
                      <a:endParaRPr lang="ru-RU" sz="900" b="1"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"Приобретение жилых помещений (предоставление единовременной денежной выплаты) в целях обеспечения жилыми помещениями отдельных категорий граждан в соответствии с Федеральным законом от 08.12.2010 № 342-ФЗ "О внесении изменений в Федеральный закон "О статусе военнослужащих" и об обеспечении жилыми помещениями некоторых категорий граждан"</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3,3</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0,0</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0,0</a:t>
                      </a:r>
                    </a:p>
                  </a:txBody>
                  <a:tcPr marL="9525" marR="9525" marT="9525" marB="0" anchor="ctr"/>
                </a:tc>
                <a:extLst>
                  <a:ext uri="{0D108BD9-81ED-4DB2-BD59-A6C34878D82A}">
                    <a16:rowId xmlns:a16="http://schemas.microsoft.com/office/drawing/2014/main" val="753720518"/>
                  </a:ext>
                </a:extLst>
              </a:tr>
              <a:tr h="370840">
                <a:tc>
                  <a:txBody>
                    <a:bodyPr/>
                    <a:lstStyle/>
                    <a:p>
                      <a:pPr algn="ctr"/>
                      <a:endParaRPr lang="ru-RU" sz="900" b="1" dirty="0" smtClean="0"/>
                    </a:p>
                    <a:p>
                      <a:pPr algn="ctr"/>
                      <a:r>
                        <a:rPr lang="ru-RU" sz="900" b="1" dirty="0" smtClean="0"/>
                        <a:t>11</a:t>
                      </a:r>
                      <a:endParaRPr lang="ru-RU" sz="900" b="1" dirty="0"/>
                    </a:p>
                  </a:txBody>
                  <a:tcPr/>
                </a:tc>
                <a:tc>
                  <a:txBody>
                    <a:bodyPr/>
                    <a:lstStyle/>
                    <a:p>
                      <a:pPr algn="l" fontAlgn="ctr"/>
                      <a:r>
                        <a:rPr lang="ru-RU" sz="1000" b="1" i="0" u="none" strike="noStrike" dirty="0">
                          <a:solidFill>
                            <a:srgbClr val="000000"/>
                          </a:solidFill>
                          <a:effectLst/>
                          <a:latin typeface="Times New Roman" panose="02020603050405020304" pitchFamily="18" charset="0"/>
                        </a:rPr>
                        <a:t>Государственная программа Камчатского края "Энергоэффективность, развитие энергетики и коммунального хозяйства, обеспечение жителей населенных пунктов Камчатского края коммунальными услугами и услугами по благоустройству территорий"</a:t>
                      </a:r>
                    </a:p>
                  </a:txBody>
                  <a:tcPr marL="9525" marR="9525" marT="9525" marB="0" anchor="ctr"/>
                </a:tc>
                <a:tc>
                  <a:txBody>
                    <a:bodyPr/>
                    <a:lstStyle/>
                    <a:p>
                      <a:pPr algn="ctr" fontAlgn="ctr"/>
                      <a:r>
                        <a:rPr lang="ru-RU" sz="1000" b="1" i="0" u="none" strike="noStrike" dirty="0">
                          <a:solidFill>
                            <a:srgbClr val="000000"/>
                          </a:solidFill>
                          <a:effectLst/>
                          <a:latin typeface="Times New Roman" panose="02020603050405020304" pitchFamily="18" charset="0"/>
                        </a:rPr>
                        <a:t>8 054,9</a:t>
                      </a:r>
                    </a:p>
                  </a:txBody>
                  <a:tcPr marL="9525" marR="9525" marT="9525" marB="0" anchor="ctr"/>
                </a:tc>
                <a:tc>
                  <a:txBody>
                    <a:bodyPr/>
                    <a:lstStyle/>
                    <a:p>
                      <a:pPr algn="ctr" fontAlgn="ctr"/>
                      <a:r>
                        <a:rPr lang="ru-RU" sz="1000" b="1" i="0" u="none" strike="noStrike" dirty="0">
                          <a:solidFill>
                            <a:srgbClr val="000000"/>
                          </a:solidFill>
                          <a:effectLst/>
                          <a:latin typeface="Times New Roman" panose="02020603050405020304" pitchFamily="18" charset="0"/>
                        </a:rPr>
                        <a:t>7 267,1</a:t>
                      </a:r>
                    </a:p>
                  </a:txBody>
                  <a:tcPr marL="9525" marR="9525" marT="9525" marB="0" anchor="ctr"/>
                </a:tc>
                <a:tc>
                  <a:txBody>
                    <a:bodyPr/>
                    <a:lstStyle/>
                    <a:p>
                      <a:pPr algn="ctr" fontAlgn="ctr"/>
                      <a:r>
                        <a:rPr lang="ru-RU" sz="1000" b="1" i="0" u="none" strike="noStrike" dirty="0">
                          <a:solidFill>
                            <a:srgbClr val="000000"/>
                          </a:solidFill>
                          <a:effectLst/>
                          <a:latin typeface="Times New Roman" panose="02020603050405020304" pitchFamily="18" charset="0"/>
                        </a:rPr>
                        <a:t>7 344,1</a:t>
                      </a:r>
                    </a:p>
                  </a:txBody>
                  <a:tcPr marL="9525" marR="9525" marT="9525" marB="0" anchor="ctr"/>
                </a:tc>
                <a:extLst>
                  <a:ext uri="{0D108BD9-81ED-4DB2-BD59-A6C34878D82A}">
                    <a16:rowId xmlns:a16="http://schemas.microsoft.com/office/drawing/2014/main" val="4050347759"/>
                  </a:ext>
                </a:extLst>
              </a:tr>
              <a:tr h="183076">
                <a:tc>
                  <a:txBody>
                    <a:bodyPr/>
                    <a:lstStyle/>
                    <a:p>
                      <a:pPr algn="ctr"/>
                      <a:r>
                        <a:rPr lang="ru-RU" sz="900" b="1" dirty="0" smtClean="0"/>
                        <a:t>11.1</a:t>
                      </a:r>
                      <a:endParaRPr lang="ru-RU" sz="900" b="1" dirty="0"/>
                    </a:p>
                  </a:txBody>
                  <a:tcPr/>
                </a:tc>
                <a:tc>
                  <a:txBody>
                    <a:bodyPr/>
                    <a:lstStyle/>
                    <a:p>
                      <a:pPr algn="l" fontAlgn="ctr"/>
                      <a:r>
                        <a:rPr lang="ru-RU" sz="1000" b="0" i="0" u="none" strike="noStrike" dirty="0">
                          <a:solidFill>
                            <a:srgbClr val="000000"/>
                          </a:solidFill>
                          <a:effectLst/>
                          <a:latin typeface="Times New Roman" panose="02020603050405020304" pitchFamily="18" charset="0"/>
                        </a:rPr>
                        <a:t>Подпрограмма "Энергосбережение и повышение энергетической эффективности в Камчатском крае"</a:t>
                      </a:r>
                    </a:p>
                  </a:txBody>
                  <a:tcPr marL="9525" marR="9525" marT="9525" marB="0" anchor="ctr"/>
                </a:tc>
                <a:tc>
                  <a:txBody>
                    <a:bodyPr/>
                    <a:lstStyle/>
                    <a:p>
                      <a:pPr algn="ctr" fontAlgn="ctr"/>
                      <a:r>
                        <a:rPr lang="ru-RU" sz="1000" b="0" i="0" u="none" strike="noStrike" dirty="0">
                          <a:solidFill>
                            <a:srgbClr val="000000"/>
                          </a:solidFill>
                          <a:effectLst/>
                          <a:latin typeface="Times New Roman" panose="02020603050405020304" pitchFamily="18" charset="0"/>
                        </a:rPr>
                        <a:t>6 619,3</a:t>
                      </a:r>
                    </a:p>
                  </a:txBody>
                  <a:tcPr marL="9525" marR="9525" marT="9525" marB="0" anchor="ctr"/>
                </a:tc>
                <a:tc>
                  <a:txBody>
                    <a:bodyPr/>
                    <a:lstStyle/>
                    <a:p>
                      <a:pPr algn="ctr" fontAlgn="ctr"/>
                      <a:r>
                        <a:rPr lang="ru-RU" sz="1000" b="0" i="0" u="none" strike="noStrike" dirty="0">
                          <a:solidFill>
                            <a:srgbClr val="000000"/>
                          </a:solidFill>
                          <a:effectLst/>
                          <a:latin typeface="Times New Roman" panose="02020603050405020304" pitchFamily="18" charset="0"/>
                        </a:rPr>
                        <a:t>6 041,6</a:t>
                      </a:r>
                    </a:p>
                  </a:txBody>
                  <a:tcPr marL="9525" marR="9525" marT="9525" marB="0" anchor="ctr"/>
                </a:tc>
                <a:tc>
                  <a:txBody>
                    <a:bodyPr/>
                    <a:lstStyle/>
                    <a:p>
                      <a:pPr algn="ctr" fontAlgn="ctr"/>
                      <a:r>
                        <a:rPr lang="ru-RU" sz="1000" b="0" i="0" u="none" strike="noStrike" dirty="0">
                          <a:solidFill>
                            <a:srgbClr val="000000"/>
                          </a:solidFill>
                          <a:effectLst/>
                          <a:latin typeface="Times New Roman" panose="02020603050405020304" pitchFamily="18" charset="0"/>
                        </a:rPr>
                        <a:t>6 153,4</a:t>
                      </a:r>
                    </a:p>
                  </a:txBody>
                  <a:tcPr marL="9525" marR="9525" marT="9525" marB="0" anchor="ctr"/>
                </a:tc>
                <a:extLst>
                  <a:ext uri="{0D108BD9-81ED-4DB2-BD59-A6C34878D82A}">
                    <a16:rowId xmlns:a16="http://schemas.microsoft.com/office/drawing/2014/main" val="1080416760"/>
                  </a:ext>
                </a:extLst>
              </a:tr>
              <a:tr h="165491">
                <a:tc>
                  <a:txBody>
                    <a:bodyPr/>
                    <a:lstStyle/>
                    <a:p>
                      <a:pPr algn="ctr"/>
                      <a:endParaRPr lang="ru-RU" sz="900" b="1"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"Проведение энергосберегающих мероприятий по результатам проведенных энергетических обследований согласно составленным энергетическим паспортам и программам энергосбережения в организациях с участием Камчатского края"</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12,0</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6,8</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6,8</a:t>
                      </a:r>
                    </a:p>
                  </a:txBody>
                  <a:tcPr marL="9525" marR="9525" marT="9525" marB="0" anchor="ctr"/>
                </a:tc>
                <a:extLst>
                  <a:ext uri="{0D108BD9-81ED-4DB2-BD59-A6C34878D82A}">
                    <a16:rowId xmlns:a16="http://schemas.microsoft.com/office/drawing/2014/main" val="3020715768"/>
                  </a:ext>
                </a:extLst>
              </a:tr>
              <a:tr h="174283">
                <a:tc>
                  <a:txBody>
                    <a:bodyPr/>
                    <a:lstStyle/>
                    <a:p>
                      <a:pPr algn="ctr"/>
                      <a:endParaRPr lang="ru-RU" sz="900" b="1"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"Проведение мероприятий, направленных на ремонт ветхих и аварийных сетей"</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103,2</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50,0</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50,0</a:t>
                      </a:r>
                    </a:p>
                  </a:txBody>
                  <a:tcPr marL="9525" marR="9525" marT="9525" marB="0" anchor="ctr"/>
                </a:tc>
                <a:extLst>
                  <a:ext uri="{0D108BD9-81ED-4DB2-BD59-A6C34878D82A}">
                    <a16:rowId xmlns:a16="http://schemas.microsoft.com/office/drawing/2014/main" val="1981999995"/>
                  </a:ext>
                </a:extLst>
              </a:tr>
              <a:tr h="183076">
                <a:tc>
                  <a:txBody>
                    <a:bodyPr/>
                    <a:lstStyle/>
                    <a:p>
                      <a:pPr algn="ctr"/>
                      <a:endParaRPr lang="ru-RU" sz="900" b="1"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"Мероприятия, направленные  на проведение работ по изготовлению технических планов и постановке на кадастровый учет объектов топливно-энергетического и жилищно-коммунального комплексов"</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15,0</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8,0</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8,0</a:t>
                      </a:r>
                    </a:p>
                  </a:txBody>
                  <a:tcPr marL="9525" marR="9525" marT="9525" marB="0" anchor="ctr"/>
                </a:tc>
                <a:extLst>
                  <a:ext uri="{0D108BD9-81ED-4DB2-BD59-A6C34878D82A}">
                    <a16:rowId xmlns:a16="http://schemas.microsoft.com/office/drawing/2014/main" val="4221629555"/>
                  </a:ext>
                </a:extLst>
              </a:tr>
            </a:tbl>
          </a:graphicData>
        </a:graphic>
      </p:graphicFrame>
      <p:sp>
        <p:nvSpPr>
          <p:cNvPr id="5" name="TextBox 4"/>
          <p:cNvSpPr txBox="1"/>
          <p:nvPr/>
        </p:nvSpPr>
        <p:spPr>
          <a:xfrm>
            <a:off x="10612315" y="90097"/>
            <a:ext cx="1342034" cy="338554"/>
          </a:xfrm>
          <a:prstGeom prst="rect">
            <a:avLst/>
          </a:prstGeom>
          <a:noFill/>
        </p:spPr>
        <p:txBody>
          <a:bodyPr wrap="none" rtlCol="0">
            <a:spAutoFit/>
          </a:bodyPr>
          <a:lstStyle/>
          <a:p>
            <a:r>
              <a:rPr lang="ru-RU" sz="1600" b="1" i="1" dirty="0">
                <a:solidFill>
                  <a:schemeClr val="tx2">
                    <a:lumMod val="75000"/>
                  </a:schemeClr>
                </a:solidFill>
                <a:effectLst>
                  <a:outerShdw blurRad="38100" dist="38100" dir="2700000" algn="tl">
                    <a:srgbClr val="000000">
                      <a:alpha val="43137"/>
                    </a:srgbClr>
                  </a:outerShdw>
                </a:effectLst>
              </a:rPr>
              <a:t>  </a:t>
            </a:r>
            <a:r>
              <a:rPr lang="ru-RU" sz="1600" b="1" i="1" dirty="0" smtClean="0">
                <a:solidFill>
                  <a:schemeClr val="tx2">
                    <a:lumMod val="75000"/>
                  </a:schemeClr>
                </a:solidFill>
                <a:effectLst>
                  <a:outerShdw blurRad="38100" dist="38100" dir="2700000" algn="tl">
                    <a:srgbClr val="000000">
                      <a:alpha val="43137"/>
                    </a:srgbClr>
                  </a:outerShdw>
                </a:effectLst>
              </a:rPr>
              <a:t>52 СЛАЙД </a:t>
            </a:r>
            <a:endParaRPr lang="ru-RU" sz="1600" b="1" i="1" dirty="0">
              <a:solidFill>
                <a:schemeClr val="tx2">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3293095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4"/>
          <p:cNvGraphicFramePr>
            <a:graphicFrameLocks noGrp="1"/>
          </p:cNvGraphicFramePr>
          <p:nvPr>
            <p:ph idx="1"/>
            <p:extLst>
              <p:ext uri="{D42A27DB-BD31-4B8C-83A1-F6EECF244321}">
                <p14:modId xmlns:p14="http://schemas.microsoft.com/office/powerpoint/2010/main" val="2731933805"/>
              </p:ext>
            </p:extLst>
          </p:nvPr>
        </p:nvGraphicFramePr>
        <p:xfrm>
          <a:off x="597878" y="549571"/>
          <a:ext cx="11072445" cy="5655112"/>
        </p:xfrm>
        <a:graphic>
          <a:graphicData uri="http://schemas.openxmlformats.org/drawingml/2006/table">
            <a:tbl>
              <a:tblPr firstRow="1" bandRow="1">
                <a:tableStyleId>{5C22544A-7EE6-4342-B048-85BDC9FD1C3A}</a:tableStyleId>
              </a:tblPr>
              <a:tblGrid>
                <a:gridCol w="413237">
                  <a:extLst>
                    <a:ext uri="{9D8B030D-6E8A-4147-A177-3AD203B41FA5}">
                      <a16:colId xmlns:a16="http://schemas.microsoft.com/office/drawing/2014/main" val="362266838"/>
                    </a:ext>
                  </a:extLst>
                </a:gridCol>
                <a:gridCol w="7719569">
                  <a:extLst>
                    <a:ext uri="{9D8B030D-6E8A-4147-A177-3AD203B41FA5}">
                      <a16:colId xmlns:a16="http://schemas.microsoft.com/office/drawing/2014/main" val="2997573379"/>
                    </a:ext>
                  </a:extLst>
                </a:gridCol>
                <a:gridCol w="984809">
                  <a:extLst>
                    <a:ext uri="{9D8B030D-6E8A-4147-A177-3AD203B41FA5}">
                      <a16:colId xmlns:a16="http://schemas.microsoft.com/office/drawing/2014/main" val="1668693803"/>
                    </a:ext>
                  </a:extLst>
                </a:gridCol>
                <a:gridCol w="984809">
                  <a:extLst>
                    <a:ext uri="{9D8B030D-6E8A-4147-A177-3AD203B41FA5}">
                      <a16:colId xmlns:a16="http://schemas.microsoft.com/office/drawing/2014/main" val="1110253511"/>
                    </a:ext>
                  </a:extLst>
                </a:gridCol>
                <a:gridCol w="970021">
                  <a:extLst>
                    <a:ext uri="{9D8B030D-6E8A-4147-A177-3AD203B41FA5}">
                      <a16:colId xmlns:a16="http://schemas.microsoft.com/office/drawing/2014/main" val="3602214359"/>
                    </a:ext>
                  </a:extLst>
                </a:gridCol>
              </a:tblGrid>
              <a:tr h="241737">
                <a:tc gridSpan="2">
                  <a:txBody>
                    <a:bodyPr/>
                    <a:lstStyle/>
                    <a:p>
                      <a:pPr algn="ctr" fontAlgn="ctr"/>
                      <a:r>
                        <a:rPr lang="ru-RU" sz="1000" b="1" i="0" u="none" strike="noStrike" dirty="0" smtClean="0">
                          <a:solidFill>
                            <a:schemeClr val="bg1"/>
                          </a:solidFill>
                          <a:effectLst/>
                          <a:latin typeface="Times New Roman" panose="02020603050405020304" pitchFamily="18" charset="0"/>
                        </a:rPr>
                        <a:t>Наименование</a:t>
                      </a:r>
                      <a:endParaRPr lang="ru-RU" sz="1000" b="1" i="0" u="none" strike="noStrike" dirty="0">
                        <a:solidFill>
                          <a:schemeClr val="bg1"/>
                        </a:solidFill>
                        <a:effectLst/>
                        <a:latin typeface="Times New Roman" panose="02020603050405020304" pitchFamily="18" charset="0"/>
                      </a:endParaRPr>
                    </a:p>
                  </a:txBody>
                  <a:tcPr marL="9525" marR="9525" marT="9525" marB="0" anchor="ctr"/>
                </a:tc>
                <a:tc hMerge="1">
                  <a:txBody>
                    <a:bodyPr/>
                    <a:lstStyle/>
                    <a:p>
                      <a:pPr algn="ctr" fontAlgn="ctr"/>
                      <a:endParaRPr lang="ru-RU" sz="1000" b="1" i="0" u="none" strike="noStrike" dirty="0">
                        <a:solidFill>
                          <a:schemeClr val="bg1"/>
                        </a:solidFill>
                        <a:effectLst/>
                        <a:latin typeface="Times New Roman" panose="02020603050405020304" pitchFamily="18" charset="0"/>
                      </a:endParaRPr>
                    </a:p>
                  </a:txBody>
                  <a:tcPr marL="9525" marR="9525" marT="9525" marB="0" anchor="ctr"/>
                </a:tc>
                <a:tc>
                  <a:txBody>
                    <a:bodyPr/>
                    <a:lstStyle/>
                    <a:p>
                      <a:pPr algn="ctr" fontAlgn="ctr"/>
                      <a:r>
                        <a:rPr lang="ru-RU" sz="1000" b="1" i="0" u="none" strike="noStrike" dirty="0" smtClean="0">
                          <a:solidFill>
                            <a:schemeClr val="bg1"/>
                          </a:solidFill>
                          <a:effectLst/>
                          <a:latin typeface="Times New Roman" panose="02020603050405020304" pitchFamily="18" charset="0"/>
                        </a:rPr>
                        <a:t>2017 </a:t>
                      </a:r>
                      <a:r>
                        <a:rPr lang="ru-RU" sz="1000" b="1" i="0" u="none" strike="noStrike" dirty="0">
                          <a:solidFill>
                            <a:schemeClr val="bg1"/>
                          </a:solidFill>
                          <a:effectLst/>
                          <a:latin typeface="Times New Roman" panose="02020603050405020304" pitchFamily="18" charset="0"/>
                        </a:rPr>
                        <a:t>год</a:t>
                      </a:r>
                    </a:p>
                  </a:txBody>
                  <a:tcPr marL="9525" marR="9525" marT="9525" marB="0" anchor="ctr"/>
                </a:tc>
                <a:tc>
                  <a:txBody>
                    <a:bodyPr/>
                    <a:lstStyle/>
                    <a:p>
                      <a:pPr algn="ctr" fontAlgn="ctr"/>
                      <a:r>
                        <a:rPr lang="ru-RU" sz="1000" b="1" i="0" u="none" strike="noStrike" dirty="0" smtClean="0">
                          <a:solidFill>
                            <a:schemeClr val="bg1"/>
                          </a:solidFill>
                          <a:effectLst/>
                          <a:latin typeface="Times New Roman" panose="02020603050405020304" pitchFamily="18" charset="0"/>
                        </a:rPr>
                        <a:t>2018 </a:t>
                      </a:r>
                      <a:r>
                        <a:rPr lang="ru-RU" sz="1000" b="1" i="0" u="none" strike="noStrike" dirty="0">
                          <a:solidFill>
                            <a:schemeClr val="bg1"/>
                          </a:solidFill>
                          <a:effectLst/>
                          <a:latin typeface="Times New Roman" panose="02020603050405020304" pitchFamily="18" charset="0"/>
                        </a:rPr>
                        <a:t>год</a:t>
                      </a:r>
                    </a:p>
                  </a:txBody>
                  <a:tcPr marL="9525" marR="9525" marT="9525" marB="0" anchor="ctr"/>
                </a:tc>
                <a:tc>
                  <a:txBody>
                    <a:bodyPr/>
                    <a:lstStyle/>
                    <a:p>
                      <a:pPr algn="ctr" fontAlgn="ctr"/>
                      <a:r>
                        <a:rPr lang="ru-RU" sz="1000" b="1" i="0" u="none" strike="noStrike" dirty="0" smtClean="0">
                          <a:solidFill>
                            <a:schemeClr val="bg1"/>
                          </a:solidFill>
                          <a:effectLst/>
                          <a:latin typeface="Times New Roman" panose="02020603050405020304" pitchFamily="18" charset="0"/>
                        </a:rPr>
                        <a:t>2019 </a:t>
                      </a:r>
                      <a:r>
                        <a:rPr lang="ru-RU" sz="1000" b="1" i="0" u="none" strike="noStrike" dirty="0">
                          <a:solidFill>
                            <a:schemeClr val="bg1"/>
                          </a:solidFill>
                          <a:effectLst/>
                          <a:latin typeface="Times New Roman" panose="02020603050405020304" pitchFamily="18" charset="0"/>
                        </a:rPr>
                        <a:t>год</a:t>
                      </a:r>
                    </a:p>
                  </a:txBody>
                  <a:tcPr marL="9525" marR="9525" marT="9525" marB="0" anchor="ctr"/>
                </a:tc>
                <a:extLst>
                  <a:ext uri="{0D108BD9-81ED-4DB2-BD59-A6C34878D82A}">
                    <a16:rowId xmlns:a16="http://schemas.microsoft.com/office/drawing/2014/main" val="4173102718"/>
                  </a:ext>
                </a:extLst>
              </a:tr>
              <a:tr h="195132">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ru-RU" sz="900" b="0" i="0" u="none" strike="noStrike" dirty="0" smtClean="0">
                        <a:solidFill>
                          <a:srgbClr val="000000"/>
                        </a:solidFill>
                        <a:effectLst/>
                        <a:latin typeface="Times New Roman" panose="02020603050405020304" pitchFamily="18" charset="0"/>
                      </a:endParaRPr>
                    </a:p>
                  </a:txBody>
                  <a:tcPr marL="9525" marR="9525" marT="9525" marB="0" anchor="ct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"Проведение мероприятий, направленных на приобретение, установку резервных источников электроснабжения на объектах тепло-, водоснабжения и водоотведения"</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6,0</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3,0</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3,0</a:t>
                      </a:r>
                    </a:p>
                  </a:txBody>
                  <a:tcPr marL="9525" marR="9525" marT="9525" marB="0" anchor="ctr"/>
                </a:tc>
                <a:extLst>
                  <a:ext uri="{0D108BD9-81ED-4DB2-BD59-A6C34878D82A}">
                    <a16:rowId xmlns:a16="http://schemas.microsoft.com/office/drawing/2014/main" val="1226554891"/>
                  </a:ext>
                </a:extLst>
              </a:tr>
              <a:tr h="195132">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ru-RU" sz="900" b="1" i="0" u="none" strike="noStrike" dirty="0" smtClean="0">
                        <a:solidFill>
                          <a:srgbClr val="000000"/>
                        </a:solidFill>
                        <a:effectLst/>
                        <a:latin typeface="Times New Roman" panose="02020603050405020304" pitchFamily="18" charset="0"/>
                      </a:endParaRPr>
                    </a:p>
                  </a:txBody>
                  <a:tcPr marL="9525" marR="9525" marT="9525" marB="0" anchor="ct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"Обеспечение выполнения органами местного самоуправления муниципальных образований в Камчатском крае государственных полномочий по предоставлению гражданам субсидий на оплату жилого помещения и коммунальных услуг"</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736,6</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736,6</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736,6</a:t>
                      </a:r>
                    </a:p>
                  </a:txBody>
                  <a:tcPr marL="9525" marR="9525" marT="9525" marB="0" anchor="ctr"/>
                </a:tc>
                <a:extLst>
                  <a:ext uri="{0D108BD9-81ED-4DB2-BD59-A6C34878D82A}">
                    <a16:rowId xmlns:a16="http://schemas.microsoft.com/office/drawing/2014/main" val="403244114"/>
                  </a:ext>
                </a:extLst>
              </a:tr>
              <a:tr h="198820">
                <a:tc>
                  <a:txBody>
                    <a:bodyPr/>
                    <a:lstStyle/>
                    <a:p>
                      <a:pPr algn="ctr" fontAlgn="ctr"/>
                      <a:endParaRPr lang="ru-RU" sz="9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"Возмещение предприятиям коммунального комплекса недополученных доходов в связи с оказанием потребителям коммунальных услуг по льготным (сниженным) тарифам"</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4 456,3</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4 974,4</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5 078,5</a:t>
                      </a:r>
                    </a:p>
                  </a:txBody>
                  <a:tcPr marL="9525" marR="9525" marT="9525" marB="0" anchor="ctr"/>
                </a:tc>
                <a:extLst>
                  <a:ext uri="{0D108BD9-81ED-4DB2-BD59-A6C34878D82A}">
                    <a16:rowId xmlns:a16="http://schemas.microsoft.com/office/drawing/2014/main" val="382191137"/>
                  </a:ext>
                </a:extLst>
              </a:tr>
              <a:tr h="219808">
                <a:tc>
                  <a:txBody>
                    <a:bodyPr/>
                    <a:lstStyle/>
                    <a:p>
                      <a:pPr algn="ctr"/>
                      <a:endParaRPr lang="ru-RU" sz="900" b="1"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"Возмещение предприятиям коммунального комплекса затрат или недополученных доходов  в связи с ограничением изменения вносимой гражданами платы за коммунальные услуги до установленного уровня"</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52,7</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52,7</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52,7</a:t>
                      </a:r>
                    </a:p>
                  </a:txBody>
                  <a:tcPr marL="9525" marR="9525" marT="9525" marB="0" anchor="ctr"/>
                </a:tc>
                <a:extLst>
                  <a:ext uri="{0D108BD9-81ED-4DB2-BD59-A6C34878D82A}">
                    <a16:rowId xmlns:a16="http://schemas.microsoft.com/office/drawing/2014/main" val="2736943306"/>
                  </a:ext>
                </a:extLst>
              </a:tr>
              <a:tr h="201434">
                <a:tc>
                  <a:txBody>
                    <a:bodyPr/>
                    <a:lstStyle/>
                    <a:p>
                      <a:pPr algn="ctr"/>
                      <a:endParaRPr lang="ru-RU" sz="900" b="0"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"Возмещение юридическим лицам недополученных доходов, связанных с фактическим превышением объемов тепловой энергии, потребленной на нагрев воды в открытой системе теплоснабжения и закрытой системе горячего водоснабжения для целей горячего водоснабжения, над утвержденной величиной норматива расхода тепловой энергии, используемой на подогрев холодной воды в целях предоставления коммунальной услуги по горячему водоснабжению"</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194,0</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209,0</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216,7</a:t>
                      </a:r>
                    </a:p>
                  </a:txBody>
                  <a:tcPr marL="9525" marR="9525" marT="9525" marB="0" anchor="ctr"/>
                </a:tc>
                <a:extLst>
                  <a:ext uri="{0D108BD9-81ED-4DB2-BD59-A6C34878D82A}">
                    <a16:rowId xmlns:a16="http://schemas.microsoft.com/office/drawing/2014/main" val="1630671584"/>
                  </a:ext>
                </a:extLst>
              </a:tr>
              <a:tr h="142232">
                <a:tc>
                  <a:txBody>
                    <a:bodyPr/>
                    <a:lstStyle/>
                    <a:p>
                      <a:pPr algn="ctr"/>
                      <a:endParaRPr lang="ru-RU" sz="900" b="1"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"Финансовое обеспечение затрат управляющей компании, осуществляющей функции по управлению территорией опережающего социально-экономического развития "Камчатка", в связи с выполнением работ по созданию отдельных объектов инженерной инфраструктуры на территории опережающего социально-экономического развития "Камчатка"</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1 042,3</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0,0</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0,0</a:t>
                      </a:r>
                    </a:p>
                  </a:txBody>
                  <a:tcPr marL="9525" marR="9525" marT="9525" marB="0" anchor="ctr"/>
                </a:tc>
                <a:extLst>
                  <a:ext uri="{0D108BD9-81ED-4DB2-BD59-A6C34878D82A}">
                    <a16:rowId xmlns:a16="http://schemas.microsoft.com/office/drawing/2014/main" val="1628803903"/>
                  </a:ext>
                </a:extLst>
              </a:tr>
              <a:tr h="211015">
                <a:tc>
                  <a:txBody>
                    <a:bodyPr/>
                    <a:lstStyle/>
                    <a:p>
                      <a:pPr algn="ctr"/>
                      <a:endParaRPr lang="ru-RU" sz="900" b="1"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"Обеспечение выполнения органами местного самоуправления муниципальных образований в Камчатском крае государственных полномочий по вопросам установления нормативов накопления твердых коммунальных отходов в Камчатском крае"</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1,2</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1,2</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1,2</a:t>
                      </a:r>
                    </a:p>
                  </a:txBody>
                  <a:tcPr marL="9525" marR="9525" marT="9525" marB="0" anchor="ctr"/>
                </a:tc>
                <a:extLst>
                  <a:ext uri="{0D108BD9-81ED-4DB2-BD59-A6C34878D82A}">
                    <a16:rowId xmlns:a16="http://schemas.microsoft.com/office/drawing/2014/main" val="1589852792"/>
                  </a:ext>
                </a:extLst>
              </a:tr>
              <a:tr h="219807">
                <a:tc>
                  <a:txBody>
                    <a:bodyPr/>
                    <a:lstStyle/>
                    <a:p>
                      <a:pPr algn="ctr"/>
                      <a:r>
                        <a:rPr lang="ru-RU" sz="900" b="0" dirty="0" smtClean="0"/>
                        <a:t>11.2</a:t>
                      </a:r>
                      <a:endParaRPr lang="ru-RU" sz="900" b="0" dirty="0"/>
                    </a:p>
                  </a:txBody>
                  <a:tcPr/>
                </a:tc>
                <a:tc>
                  <a:txBody>
                    <a:bodyPr/>
                    <a:lstStyle/>
                    <a:p>
                      <a:pPr algn="l" fontAlgn="ctr"/>
                      <a:r>
                        <a:rPr lang="ru-RU" sz="1000" b="0" i="0" u="none" strike="noStrike" dirty="0">
                          <a:solidFill>
                            <a:srgbClr val="000000"/>
                          </a:solidFill>
                          <a:effectLst/>
                          <a:latin typeface="Times New Roman" panose="02020603050405020304" pitchFamily="18" charset="0"/>
                        </a:rPr>
                        <a:t>Подпрограмма "Чистая вода в Камчатском крае"</a:t>
                      </a:r>
                    </a:p>
                  </a:txBody>
                  <a:tcPr marL="9525" marR="9525" marT="9525" marB="0" anchor="ctr"/>
                </a:tc>
                <a:tc>
                  <a:txBody>
                    <a:bodyPr/>
                    <a:lstStyle/>
                    <a:p>
                      <a:pPr algn="ctr" fontAlgn="ctr"/>
                      <a:r>
                        <a:rPr lang="ru-RU" sz="1000" b="0" i="0" u="none" strike="noStrike" dirty="0">
                          <a:solidFill>
                            <a:srgbClr val="000000"/>
                          </a:solidFill>
                          <a:effectLst/>
                          <a:latin typeface="Times New Roman" panose="02020603050405020304" pitchFamily="18" charset="0"/>
                        </a:rPr>
                        <a:t>229,2</a:t>
                      </a:r>
                    </a:p>
                  </a:txBody>
                  <a:tcPr marL="9525" marR="9525" marT="9525" marB="0" anchor="ctr"/>
                </a:tc>
                <a:tc>
                  <a:txBody>
                    <a:bodyPr/>
                    <a:lstStyle/>
                    <a:p>
                      <a:pPr algn="ctr" fontAlgn="ctr"/>
                      <a:r>
                        <a:rPr lang="ru-RU" sz="1000" b="0" i="0" u="none" strike="noStrike" dirty="0">
                          <a:solidFill>
                            <a:srgbClr val="000000"/>
                          </a:solidFill>
                          <a:effectLst/>
                          <a:latin typeface="Times New Roman" panose="02020603050405020304" pitchFamily="18" charset="0"/>
                        </a:rPr>
                        <a:t>251,9</a:t>
                      </a:r>
                    </a:p>
                  </a:txBody>
                  <a:tcPr marL="9525" marR="9525" marT="9525" marB="0" anchor="ctr"/>
                </a:tc>
                <a:tc>
                  <a:txBody>
                    <a:bodyPr/>
                    <a:lstStyle/>
                    <a:p>
                      <a:pPr algn="ctr" fontAlgn="ctr"/>
                      <a:r>
                        <a:rPr lang="ru-RU" sz="1000" b="0" i="0" u="none" strike="noStrike" dirty="0">
                          <a:solidFill>
                            <a:srgbClr val="000000"/>
                          </a:solidFill>
                          <a:effectLst/>
                          <a:latin typeface="Times New Roman" panose="02020603050405020304" pitchFamily="18" charset="0"/>
                        </a:rPr>
                        <a:t>151,8</a:t>
                      </a:r>
                    </a:p>
                  </a:txBody>
                  <a:tcPr marL="9525" marR="9525" marT="9525" marB="0" anchor="ctr"/>
                </a:tc>
                <a:extLst>
                  <a:ext uri="{0D108BD9-81ED-4DB2-BD59-A6C34878D82A}">
                    <a16:rowId xmlns:a16="http://schemas.microsoft.com/office/drawing/2014/main" val="2897535475"/>
                  </a:ext>
                </a:extLst>
              </a:tr>
              <a:tr h="178190">
                <a:tc>
                  <a:txBody>
                    <a:bodyPr/>
                    <a:lstStyle/>
                    <a:p>
                      <a:pPr algn="ctr"/>
                      <a:endParaRPr lang="ru-RU" sz="900" b="1"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"Проведение технических мероприятий, направленных на решение вопросов по улучшению работы систем водоснабжения и водоотведения"</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20,0</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0,0</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0,0</a:t>
                      </a:r>
                    </a:p>
                  </a:txBody>
                  <a:tcPr marL="9525" marR="9525" marT="9525" marB="0" anchor="ctr"/>
                </a:tc>
                <a:extLst>
                  <a:ext uri="{0D108BD9-81ED-4DB2-BD59-A6C34878D82A}">
                    <a16:rowId xmlns:a16="http://schemas.microsoft.com/office/drawing/2014/main" val="7666637"/>
                  </a:ext>
                </a:extLst>
              </a:tr>
              <a:tr h="178190">
                <a:tc>
                  <a:txBody>
                    <a:bodyPr/>
                    <a:lstStyle/>
                    <a:p>
                      <a:pPr algn="ctr"/>
                      <a:endParaRPr lang="ru-RU" sz="900" b="0"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"Проведение мероприятий, направленных на реконструкцию и строительство систем водоснабжения"</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12,4</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0,0</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0,0</a:t>
                      </a:r>
                    </a:p>
                  </a:txBody>
                  <a:tcPr marL="9525" marR="9525" marT="9525" marB="0" anchor="ctr"/>
                </a:tc>
                <a:extLst>
                  <a:ext uri="{0D108BD9-81ED-4DB2-BD59-A6C34878D82A}">
                    <a16:rowId xmlns:a16="http://schemas.microsoft.com/office/drawing/2014/main" val="4080420532"/>
                  </a:ext>
                </a:extLst>
              </a:tr>
              <a:tr h="186983">
                <a:tc>
                  <a:txBody>
                    <a:bodyPr/>
                    <a:lstStyle/>
                    <a:p>
                      <a:pPr algn="ctr"/>
                      <a:endParaRPr lang="ru-RU" sz="900" b="1"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"Проведение мероприятий, направленных на реконструкцию и строительство систем водоотведения"</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0,0</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100,1</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0,0</a:t>
                      </a:r>
                    </a:p>
                  </a:txBody>
                  <a:tcPr marL="9525" marR="9525" marT="9525" marB="0" anchor="ctr"/>
                </a:tc>
                <a:extLst>
                  <a:ext uri="{0D108BD9-81ED-4DB2-BD59-A6C34878D82A}">
                    <a16:rowId xmlns:a16="http://schemas.microsoft.com/office/drawing/2014/main" val="3330564503"/>
                  </a:ext>
                </a:extLst>
              </a:tr>
              <a:tr h="204567">
                <a:tc>
                  <a:txBody>
                    <a:bodyPr/>
                    <a:lstStyle/>
                    <a:p>
                      <a:pPr algn="ctr"/>
                      <a:endParaRPr lang="ru-RU" sz="900" b="1"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"Финансовое обеспечение (возмещение) юридическим лицам - государственным унитарным предприятиям Камчатского края, осуществляющим деятельность в сфере водоснабжения и водоотведения, затрат в связи с выполнением работ, оказанием услуг"</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140,0</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95,0</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95,0</a:t>
                      </a:r>
                    </a:p>
                  </a:txBody>
                  <a:tcPr marL="9525" marR="9525" marT="9525" marB="0" anchor="ctr"/>
                </a:tc>
                <a:extLst>
                  <a:ext uri="{0D108BD9-81ED-4DB2-BD59-A6C34878D82A}">
                    <a16:rowId xmlns:a16="http://schemas.microsoft.com/office/drawing/2014/main" val="2770597236"/>
                  </a:ext>
                </a:extLst>
              </a:tr>
              <a:tr h="230944">
                <a:tc>
                  <a:txBody>
                    <a:bodyPr/>
                    <a:lstStyle/>
                    <a:p>
                      <a:pPr algn="ctr"/>
                      <a:endParaRPr lang="ru-RU" sz="900" b="0"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"Финансовое обеспечение (возмещение)  юридическим лицам, осуществляющим деятельность в сфере водоснабжения и водоотведения, затрат по внесению платы за негативное воздействие на окружающую среду, возникших в связи с оказанием услуг по водоснабжению и водоотведению"</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56,8</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56,8</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56,8</a:t>
                      </a:r>
                    </a:p>
                  </a:txBody>
                  <a:tcPr marL="9525" marR="9525" marT="9525" marB="0" anchor="ctr"/>
                </a:tc>
                <a:extLst>
                  <a:ext uri="{0D108BD9-81ED-4DB2-BD59-A6C34878D82A}">
                    <a16:rowId xmlns:a16="http://schemas.microsoft.com/office/drawing/2014/main" val="2613654590"/>
                  </a:ext>
                </a:extLst>
              </a:tr>
              <a:tr h="211016">
                <a:tc>
                  <a:txBody>
                    <a:bodyPr/>
                    <a:lstStyle/>
                    <a:p>
                      <a:pPr algn="ctr"/>
                      <a:r>
                        <a:rPr lang="ru-RU" sz="900" b="0" dirty="0" smtClean="0"/>
                        <a:t>11.3</a:t>
                      </a:r>
                      <a:endParaRPr lang="ru-RU" sz="900" b="0" dirty="0"/>
                    </a:p>
                  </a:txBody>
                  <a:tcPr/>
                </a:tc>
                <a:tc>
                  <a:txBody>
                    <a:bodyPr/>
                    <a:lstStyle/>
                    <a:p>
                      <a:pPr algn="l" fontAlgn="ctr"/>
                      <a:r>
                        <a:rPr lang="ru-RU" sz="1000" b="0" i="0" u="none" strike="noStrike" dirty="0">
                          <a:solidFill>
                            <a:srgbClr val="000000"/>
                          </a:solidFill>
                          <a:effectLst/>
                          <a:latin typeface="Times New Roman" panose="02020603050405020304" pitchFamily="18" charset="0"/>
                        </a:rPr>
                        <a:t>Подпрограмма "Благоустройство территорий муниципальных образований в Камчатском крае"</a:t>
                      </a:r>
                    </a:p>
                  </a:txBody>
                  <a:tcPr marL="9525" marR="9525" marT="9525" marB="0" anchor="ctr"/>
                </a:tc>
                <a:tc>
                  <a:txBody>
                    <a:bodyPr/>
                    <a:lstStyle/>
                    <a:p>
                      <a:pPr algn="ctr" fontAlgn="ctr"/>
                      <a:r>
                        <a:rPr lang="ru-RU" sz="1000" b="0" i="0" u="none" strike="noStrike" dirty="0">
                          <a:solidFill>
                            <a:srgbClr val="000000"/>
                          </a:solidFill>
                          <a:effectLst/>
                          <a:latin typeface="Times New Roman" panose="02020603050405020304" pitchFamily="18" charset="0"/>
                        </a:rPr>
                        <a:t>550,0</a:t>
                      </a:r>
                    </a:p>
                  </a:txBody>
                  <a:tcPr marL="9525" marR="9525" marT="9525" marB="0" anchor="ctr"/>
                </a:tc>
                <a:tc>
                  <a:txBody>
                    <a:bodyPr/>
                    <a:lstStyle/>
                    <a:p>
                      <a:pPr algn="ctr" fontAlgn="ctr"/>
                      <a:r>
                        <a:rPr lang="ru-RU" sz="1000" b="0" i="0" u="none" strike="noStrike" dirty="0">
                          <a:solidFill>
                            <a:srgbClr val="000000"/>
                          </a:solidFill>
                          <a:effectLst/>
                          <a:latin typeface="Times New Roman" panose="02020603050405020304" pitchFamily="18" charset="0"/>
                        </a:rPr>
                        <a:t>296,5</a:t>
                      </a:r>
                    </a:p>
                  </a:txBody>
                  <a:tcPr marL="9525" marR="9525" marT="9525" marB="0" anchor="ctr"/>
                </a:tc>
                <a:tc>
                  <a:txBody>
                    <a:bodyPr/>
                    <a:lstStyle/>
                    <a:p>
                      <a:pPr algn="ctr" fontAlgn="ctr"/>
                      <a:r>
                        <a:rPr lang="ru-RU" sz="1000" b="0" i="0" u="none" strike="noStrike" dirty="0">
                          <a:solidFill>
                            <a:srgbClr val="000000"/>
                          </a:solidFill>
                          <a:effectLst/>
                          <a:latin typeface="Times New Roman" panose="02020603050405020304" pitchFamily="18" charset="0"/>
                        </a:rPr>
                        <a:t>341,5</a:t>
                      </a:r>
                    </a:p>
                  </a:txBody>
                  <a:tcPr marL="9525" marR="9525" marT="9525" marB="0" anchor="ctr"/>
                </a:tc>
                <a:extLst>
                  <a:ext uri="{0D108BD9-81ED-4DB2-BD59-A6C34878D82A}">
                    <a16:rowId xmlns:a16="http://schemas.microsoft.com/office/drawing/2014/main" val="1294302220"/>
                  </a:ext>
                </a:extLst>
              </a:tr>
              <a:tr h="193431">
                <a:tc>
                  <a:txBody>
                    <a:bodyPr/>
                    <a:lstStyle/>
                    <a:p>
                      <a:pPr algn="ctr"/>
                      <a:endParaRPr lang="ru-RU" sz="900" b="1"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"Капитальный ремонт и ремонт автомобильных дорог общего пользования населенных пунктов Камчатского края (в том числе элементов улично-дорожной сети, включая тротуары и парковки), дворовых территорий многоквартирных домов и проездов к ним"</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500,0</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276,5</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321,5</a:t>
                      </a:r>
                    </a:p>
                  </a:txBody>
                  <a:tcPr marL="9525" marR="9525" marT="9525" marB="0" anchor="ctr"/>
                </a:tc>
                <a:extLst>
                  <a:ext uri="{0D108BD9-81ED-4DB2-BD59-A6C34878D82A}">
                    <a16:rowId xmlns:a16="http://schemas.microsoft.com/office/drawing/2014/main" val="2847286262"/>
                  </a:ext>
                </a:extLst>
              </a:tr>
              <a:tr h="193431">
                <a:tc>
                  <a:txBody>
                    <a:bodyPr/>
                    <a:lstStyle/>
                    <a:p>
                      <a:pPr algn="ctr"/>
                      <a:endParaRPr lang="ru-RU" sz="900" b="1"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"Ремонт и реконструкция элементов архитектуры ландшафта"</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10,0</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0,0</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0,0</a:t>
                      </a:r>
                    </a:p>
                  </a:txBody>
                  <a:tcPr marL="9525" marR="9525" marT="9525" marB="0" anchor="ctr"/>
                </a:tc>
                <a:extLst>
                  <a:ext uri="{0D108BD9-81ED-4DB2-BD59-A6C34878D82A}">
                    <a16:rowId xmlns:a16="http://schemas.microsoft.com/office/drawing/2014/main" val="3041175175"/>
                  </a:ext>
                </a:extLst>
              </a:tr>
              <a:tr h="219808">
                <a:tc>
                  <a:txBody>
                    <a:bodyPr/>
                    <a:lstStyle/>
                    <a:p>
                      <a:pPr algn="ctr"/>
                      <a:endParaRPr lang="ru-RU" sz="900" b="1"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"Ремонт и устройство уличных сетей наружного освещения"</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20,0</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20,0</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20,0</a:t>
                      </a:r>
                    </a:p>
                  </a:txBody>
                  <a:tcPr marL="9525" marR="9525" marT="9525" marB="0" anchor="ctr"/>
                </a:tc>
                <a:extLst>
                  <a:ext uri="{0D108BD9-81ED-4DB2-BD59-A6C34878D82A}">
                    <a16:rowId xmlns:a16="http://schemas.microsoft.com/office/drawing/2014/main" val="753720518"/>
                  </a:ext>
                </a:extLst>
              </a:tr>
              <a:tr h="370840">
                <a:tc>
                  <a:txBody>
                    <a:bodyPr/>
                    <a:lstStyle/>
                    <a:p>
                      <a:pPr algn="ctr"/>
                      <a:endParaRPr lang="ru-RU" sz="900" b="1"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"Обустройство мест массового отдыха населения, мест традиционного захоронения, а также ремонт и устройство ограждений объектов социальной сферы, парков, скверов"</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20,0</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0,0</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0,0</a:t>
                      </a:r>
                    </a:p>
                  </a:txBody>
                  <a:tcPr marL="9525" marR="9525" marT="9525" marB="0" anchor="ctr"/>
                </a:tc>
                <a:extLst>
                  <a:ext uri="{0D108BD9-81ED-4DB2-BD59-A6C34878D82A}">
                    <a16:rowId xmlns:a16="http://schemas.microsoft.com/office/drawing/2014/main" val="4050347759"/>
                  </a:ext>
                </a:extLst>
              </a:tr>
            </a:tbl>
          </a:graphicData>
        </a:graphic>
      </p:graphicFrame>
      <p:sp>
        <p:nvSpPr>
          <p:cNvPr id="5" name="TextBox 4"/>
          <p:cNvSpPr txBox="1"/>
          <p:nvPr/>
        </p:nvSpPr>
        <p:spPr>
          <a:xfrm>
            <a:off x="10612315" y="90097"/>
            <a:ext cx="1342034" cy="338554"/>
          </a:xfrm>
          <a:prstGeom prst="rect">
            <a:avLst/>
          </a:prstGeom>
          <a:noFill/>
        </p:spPr>
        <p:txBody>
          <a:bodyPr wrap="none" rtlCol="0">
            <a:spAutoFit/>
          </a:bodyPr>
          <a:lstStyle/>
          <a:p>
            <a:r>
              <a:rPr lang="ru-RU" sz="1600" b="1" i="1" dirty="0">
                <a:solidFill>
                  <a:schemeClr val="tx2">
                    <a:lumMod val="75000"/>
                  </a:schemeClr>
                </a:solidFill>
                <a:effectLst>
                  <a:outerShdw blurRad="38100" dist="38100" dir="2700000" algn="tl">
                    <a:srgbClr val="000000">
                      <a:alpha val="43137"/>
                    </a:srgbClr>
                  </a:outerShdw>
                </a:effectLst>
              </a:rPr>
              <a:t>  </a:t>
            </a:r>
            <a:r>
              <a:rPr lang="ru-RU" sz="1600" b="1" i="1" dirty="0" smtClean="0">
                <a:solidFill>
                  <a:schemeClr val="tx2">
                    <a:lumMod val="75000"/>
                  </a:schemeClr>
                </a:solidFill>
                <a:effectLst>
                  <a:outerShdw blurRad="38100" dist="38100" dir="2700000" algn="tl">
                    <a:srgbClr val="000000">
                      <a:alpha val="43137"/>
                    </a:srgbClr>
                  </a:outerShdw>
                </a:effectLst>
              </a:rPr>
              <a:t>53 СЛАЙД </a:t>
            </a:r>
            <a:endParaRPr lang="ru-RU" sz="1600" b="1" i="1" dirty="0">
              <a:solidFill>
                <a:schemeClr val="tx2">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1194965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4"/>
          <p:cNvGraphicFramePr>
            <a:graphicFrameLocks noGrp="1"/>
          </p:cNvGraphicFramePr>
          <p:nvPr>
            <p:ph idx="1"/>
            <p:extLst>
              <p:ext uri="{D42A27DB-BD31-4B8C-83A1-F6EECF244321}">
                <p14:modId xmlns:p14="http://schemas.microsoft.com/office/powerpoint/2010/main" val="3956268394"/>
              </p:ext>
            </p:extLst>
          </p:nvPr>
        </p:nvGraphicFramePr>
        <p:xfrm>
          <a:off x="483577" y="423640"/>
          <a:ext cx="11054861" cy="6054093"/>
        </p:xfrm>
        <a:graphic>
          <a:graphicData uri="http://schemas.openxmlformats.org/drawingml/2006/table">
            <a:tbl>
              <a:tblPr firstRow="1" bandRow="1">
                <a:tableStyleId>{5C22544A-7EE6-4342-B048-85BDC9FD1C3A}</a:tableStyleId>
              </a:tblPr>
              <a:tblGrid>
                <a:gridCol w="448408">
                  <a:extLst>
                    <a:ext uri="{9D8B030D-6E8A-4147-A177-3AD203B41FA5}">
                      <a16:colId xmlns:a16="http://schemas.microsoft.com/office/drawing/2014/main" val="362266838"/>
                    </a:ext>
                  </a:extLst>
                </a:gridCol>
                <a:gridCol w="7671482">
                  <a:extLst>
                    <a:ext uri="{9D8B030D-6E8A-4147-A177-3AD203B41FA5}">
                      <a16:colId xmlns:a16="http://schemas.microsoft.com/office/drawing/2014/main" val="2997573379"/>
                    </a:ext>
                  </a:extLst>
                </a:gridCol>
                <a:gridCol w="983245">
                  <a:extLst>
                    <a:ext uri="{9D8B030D-6E8A-4147-A177-3AD203B41FA5}">
                      <a16:colId xmlns:a16="http://schemas.microsoft.com/office/drawing/2014/main" val="1668693803"/>
                    </a:ext>
                  </a:extLst>
                </a:gridCol>
                <a:gridCol w="983245">
                  <a:extLst>
                    <a:ext uri="{9D8B030D-6E8A-4147-A177-3AD203B41FA5}">
                      <a16:colId xmlns:a16="http://schemas.microsoft.com/office/drawing/2014/main" val="1110253511"/>
                    </a:ext>
                  </a:extLst>
                </a:gridCol>
                <a:gridCol w="968481">
                  <a:extLst>
                    <a:ext uri="{9D8B030D-6E8A-4147-A177-3AD203B41FA5}">
                      <a16:colId xmlns:a16="http://schemas.microsoft.com/office/drawing/2014/main" val="3602214359"/>
                    </a:ext>
                  </a:extLst>
                </a:gridCol>
              </a:tblGrid>
              <a:tr h="253368">
                <a:tc gridSpan="2">
                  <a:txBody>
                    <a:bodyPr/>
                    <a:lstStyle/>
                    <a:p>
                      <a:pPr algn="ctr" fontAlgn="ctr"/>
                      <a:r>
                        <a:rPr lang="ru-RU" sz="1000" b="1" i="0" u="none" strike="noStrike" dirty="0" smtClean="0">
                          <a:solidFill>
                            <a:schemeClr val="bg1"/>
                          </a:solidFill>
                          <a:effectLst/>
                          <a:latin typeface="Times New Roman" panose="02020603050405020304" pitchFamily="18" charset="0"/>
                        </a:rPr>
                        <a:t>Наименование</a:t>
                      </a:r>
                      <a:endParaRPr lang="ru-RU" sz="1000" b="1" i="0" u="none" strike="noStrike" dirty="0">
                        <a:solidFill>
                          <a:schemeClr val="bg1"/>
                        </a:solidFill>
                        <a:effectLst/>
                        <a:latin typeface="Times New Roman" panose="02020603050405020304" pitchFamily="18" charset="0"/>
                      </a:endParaRPr>
                    </a:p>
                  </a:txBody>
                  <a:tcPr marL="9525" marR="9525" marT="9525" marB="0" anchor="ctr"/>
                </a:tc>
                <a:tc hMerge="1">
                  <a:txBody>
                    <a:bodyPr/>
                    <a:lstStyle/>
                    <a:p>
                      <a:pPr algn="ctr" fontAlgn="ctr"/>
                      <a:endParaRPr lang="ru-RU" sz="1000" b="1" i="0" u="none" strike="noStrike" dirty="0">
                        <a:solidFill>
                          <a:schemeClr val="bg1"/>
                        </a:solidFill>
                        <a:effectLst/>
                        <a:latin typeface="Times New Roman" panose="02020603050405020304" pitchFamily="18" charset="0"/>
                      </a:endParaRPr>
                    </a:p>
                  </a:txBody>
                  <a:tcPr marL="9525" marR="9525" marT="9525" marB="0" anchor="ctr"/>
                </a:tc>
                <a:tc>
                  <a:txBody>
                    <a:bodyPr/>
                    <a:lstStyle/>
                    <a:p>
                      <a:pPr algn="ctr" fontAlgn="ctr"/>
                      <a:r>
                        <a:rPr lang="ru-RU" sz="1000" b="1" i="0" u="none" strike="noStrike" dirty="0" smtClean="0">
                          <a:solidFill>
                            <a:schemeClr val="bg1"/>
                          </a:solidFill>
                          <a:effectLst/>
                          <a:latin typeface="Times New Roman" panose="02020603050405020304" pitchFamily="18" charset="0"/>
                        </a:rPr>
                        <a:t>2017 </a:t>
                      </a:r>
                      <a:r>
                        <a:rPr lang="ru-RU" sz="1000" b="1" i="0" u="none" strike="noStrike" dirty="0">
                          <a:solidFill>
                            <a:schemeClr val="bg1"/>
                          </a:solidFill>
                          <a:effectLst/>
                          <a:latin typeface="Times New Roman" panose="02020603050405020304" pitchFamily="18" charset="0"/>
                        </a:rPr>
                        <a:t>год</a:t>
                      </a:r>
                    </a:p>
                  </a:txBody>
                  <a:tcPr marL="9525" marR="9525" marT="9525" marB="0" anchor="ctr"/>
                </a:tc>
                <a:tc>
                  <a:txBody>
                    <a:bodyPr/>
                    <a:lstStyle/>
                    <a:p>
                      <a:pPr algn="ctr" fontAlgn="ctr"/>
                      <a:r>
                        <a:rPr lang="ru-RU" sz="1000" b="1" i="0" u="none" strike="noStrike" dirty="0" smtClean="0">
                          <a:solidFill>
                            <a:schemeClr val="bg1"/>
                          </a:solidFill>
                          <a:effectLst/>
                          <a:latin typeface="Times New Roman" panose="02020603050405020304" pitchFamily="18" charset="0"/>
                        </a:rPr>
                        <a:t>2018 </a:t>
                      </a:r>
                      <a:r>
                        <a:rPr lang="ru-RU" sz="1000" b="1" i="0" u="none" strike="noStrike" dirty="0">
                          <a:solidFill>
                            <a:schemeClr val="bg1"/>
                          </a:solidFill>
                          <a:effectLst/>
                          <a:latin typeface="Times New Roman" panose="02020603050405020304" pitchFamily="18" charset="0"/>
                        </a:rPr>
                        <a:t>год</a:t>
                      </a:r>
                    </a:p>
                  </a:txBody>
                  <a:tcPr marL="9525" marR="9525" marT="9525" marB="0" anchor="ctr"/>
                </a:tc>
                <a:tc>
                  <a:txBody>
                    <a:bodyPr/>
                    <a:lstStyle/>
                    <a:p>
                      <a:pPr algn="ctr" fontAlgn="ctr"/>
                      <a:r>
                        <a:rPr lang="ru-RU" sz="1000" b="1" i="0" u="none" strike="noStrike" dirty="0" smtClean="0">
                          <a:solidFill>
                            <a:schemeClr val="bg1"/>
                          </a:solidFill>
                          <a:effectLst/>
                          <a:latin typeface="Times New Roman" panose="02020603050405020304" pitchFamily="18" charset="0"/>
                        </a:rPr>
                        <a:t>2019 </a:t>
                      </a:r>
                      <a:r>
                        <a:rPr lang="ru-RU" sz="1000" b="1" i="0" u="none" strike="noStrike" dirty="0">
                          <a:solidFill>
                            <a:schemeClr val="bg1"/>
                          </a:solidFill>
                          <a:effectLst/>
                          <a:latin typeface="Times New Roman" panose="02020603050405020304" pitchFamily="18" charset="0"/>
                        </a:rPr>
                        <a:t>год</a:t>
                      </a:r>
                    </a:p>
                  </a:txBody>
                  <a:tcPr marL="9525" marR="9525" marT="9525" marB="0" anchor="ctr"/>
                </a:tc>
                <a:extLst>
                  <a:ext uri="{0D108BD9-81ED-4DB2-BD59-A6C34878D82A}">
                    <a16:rowId xmlns:a16="http://schemas.microsoft.com/office/drawing/2014/main" val="4173102718"/>
                  </a:ext>
                </a:extLst>
              </a:tr>
              <a:tr h="195132">
                <a:tc>
                  <a:txBody>
                    <a:bodyPr/>
                    <a:lstStyle/>
                    <a:p>
                      <a:pPr algn="ctr"/>
                      <a:r>
                        <a:rPr lang="ru-RU" sz="900" b="0" dirty="0" smtClean="0"/>
                        <a:t>11.4</a:t>
                      </a:r>
                      <a:endParaRPr lang="ru-RU" sz="900" b="0" dirty="0"/>
                    </a:p>
                  </a:txBody>
                  <a:tcPr/>
                </a:tc>
                <a:tc>
                  <a:txBody>
                    <a:bodyPr/>
                    <a:lstStyle/>
                    <a:p>
                      <a:pPr algn="l" fontAlgn="ctr"/>
                      <a:r>
                        <a:rPr lang="ru-RU" sz="1000" b="0" i="0" u="none" strike="noStrike" dirty="0">
                          <a:solidFill>
                            <a:srgbClr val="000000"/>
                          </a:solidFill>
                          <a:effectLst/>
                          <a:latin typeface="Times New Roman" panose="02020603050405020304" pitchFamily="18" charset="0"/>
                        </a:rPr>
                        <a:t>Подпрограмма "Капитальный ремонт многоквартирных домов в Камчатском крае"</a:t>
                      </a:r>
                    </a:p>
                  </a:txBody>
                  <a:tcPr marL="9525" marR="9525" marT="9525" marB="0" anchor="ctr"/>
                </a:tc>
                <a:tc>
                  <a:txBody>
                    <a:bodyPr/>
                    <a:lstStyle/>
                    <a:p>
                      <a:pPr algn="ctr" fontAlgn="ctr"/>
                      <a:r>
                        <a:rPr lang="ru-RU" sz="1000" b="0" i="0" u="none" strike="noStrike" dirty="0">
                          <a:solidFill>
                            <a:srgbClr val="000000"/>
                          </a:solidFill>
                          <a:effectLst/>
                          <a:latin typeface="Times New Roman" panose="02020603050405020304" pitchFamily="18" charset="0"/>
                        </a:rPr>
                        <a:t>548,3</a:t>
                      </a:r>
                    </a:p>
                  </a:txBody>
                  <a:tcPr marL="9525" marR="9525" marT="9525" marB="0" anchor="ctr"/>
                </a:tc>
                <a:tc>
                  <a:txBody>
                    <a:bodyPr/>
                    <a:lstStyle/>
                    <a:p>
                      <a:pPr algn="ctr" fontAlgn="ctr"/>
                      <a:r>
                        <a:rPr lang="ru-RU" sz="1000" b="0" i="0" u="none" strike="noStrike" dirty="0">
                          <a:solidFill>
                            <a:srgbClr val="000000"/>
                          </a:solidFill>
                          <a:effectLst/>
                          <a:latin typeface="Times New Roman" panose="02020603050405020304" pitchFamily="18" charset="0"/>
                        </a:rPr>
                        <a:t>569,1</a:t>
                      </a:r>
                    </a:p>
                  </a:txBody>
                  <a:tcPr marL="9525" marR="9525" marT="9525" marB="0" anchor="ctr"/>
                </a:tc>
                <a:tc>
                  <a:txBody>
                    <a:bodyPr/>
                    <a:lstStyle/>
                    <a:p>
                      <a:pPr algn="ctr" fontAlgn="ctr"/>
                      <a:r>
                        <a:rPr lang="ru-RU" sz="1000" b="0" i="0" u="none" strike="noStrike" dirty="0">
                          <a:solidFill>
                            <a:srgbClr val="000000"/>
                          </a:solidFill>
                          <a:effectLst/>
                          <a:latin typeface="Times New Roman" panose="02020603050405020304" pitchFamily="18" charset="0"/>
                        </a:rPr>
                        <a:t>589,4</a:t>
                      </a:r>
                    </a:p>
                  </a:txBody>
                  <a:tcPr marL="9525" marR="9525" marT="9525" marB="0" anchor="ctr"/>
                </a:tc>
                <a:extLst>
                  <a:ext uri="{0D108BD9-81ED-4DB2-BD59-A6C34878D82A}">
                    <a16:rowId xmlns:a16="http://schemas.microsoft.com/office/drawing/2014/main" val="1226554891"/>
                  </a:ext>
                </a:extLst>
              </a:tr>
              <a:tr h="195132">
                <a:tc>
                  <a:txBody>
                    <a:bodyPr/>
                    <a:lstStyle/>
                    <a:p>
                      <a:pPr algn="ctr"/>
                      <a:endParaRPr lang="ru-RU" sz="900" b="1"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"Предоставление государственной поддержки на возмещение части расходов на оплату услуг и (или) работ по капитальному ремонту общего имущества в многоквартирных домах в связи с установлением минимального размера взноса на капитальный ремонт общего имущества в многоквартирных домах в Камчатском крае, а также  в целях стимулирования деятельности по капитальному ремонту общего имущества в многоквартирных домах в Камчатском крае"</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458,6</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479,4</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499,7</a:t>
                      </a:r>
                    </a:p>
                  </a:txBody>
                  <a:tcPr marL="9525" marR="9525" marT="9525" marB="0" anchor="ctr"/>
                </a:tc>
                <a:extLst>
                  <a:ext uri="{0D108BD9-81ED-4DB2-BD59-A6C34878D82A}">
                    <a16:rowId xmlns:a16="http://schemas.microsoft.com/office/drawing/2014/main" val="403244114"/>
                  </a:ext>
                </a:extLst>
              </a:tr>
              <a:tr h="198820">
                <a:tc>
                  <a:txBody>
                    <a:bodyPr/>
                    <a:lstStyle/>
                    <a:p>
                      <a:pPr algn="ctr" fontAlgn="ctr"/>
                      <a:endParaRPr lang="ru-RU" sz="9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"Обеспечение проведения некоммерческой организацией «Фонд капитального ремонта многоквартирных домов  Камчатского края» мероприятий, направленных на информирование граждан об их правах и обязанностях в сфере жилищно-коммунального хозяйства"</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3,3</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3,3</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3,3</a:t>
                      </a:r>
                    </a:p>
                  </a:txBody>
                  <a:tcPr marL="9525" marR="9525" marT="9525" marB="0" anchor="ctr"/>
                </a:tc>
                <a:extLst>
                  <a:ext uri="{0D108BD9-81ED-4DB2-BD59-A6C34878D82A}">
                    <a16:rowId xmlns:a16="http://schemas.microsoft.com/office/drawing/2014/main" val="382191137"/>
                  </a:ext>
                </a:extLst>
              </a:tr>
              <a:tr h="219808">
                <a:tc>
                  <a:txBody>
                    <a:bodyPr/>
                    <a:lstStyle/>
                    <a:p>
                      <a:pPr algn="ctr"/>
                      <a:endParaRPr lang="ru-RU" sz="900" b="1"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"Обеспечение административно-хозяйственной деятельности некоммерческой организации «Фонд капитального ремонта многоквартирных домов Камчатского края»"</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86,5</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86,5</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86,5</a:t>
                      </a:r>
                    </a:p>
                  </a:txBody>
                  <a:tcPr marL="9525" marR="9525" marT="9525" marB="0" anchor="ctr"/>
                </a:tc>
                <a:extLst>
                  <a:ext uri="{0D108BD9-81ED-4DB2-BD59-A6C34878D82A}">
                    <a16:rowId xmlns:a16="http://schemas.microsoft.com/office/drawing/2014/main" val="2736943306"/>
                  </a:ext>
                </a:extLst>
              </a:tr>
              <a:tr h="201434">
                <a:tc>
                  <a:txBody>
                    <a:bodyPr/>
                    <a:lstStyle/>
                    <a:p>
                      <a:pPr algn="ctr"/>
                      <a:r>
                        <a:rPr lang="ru-RU" sz="900" b="0" dirty="0" smtClean="0"/>
                        <a:t>11.5</a:t>
                      </a:r>
                      <a:endParaRPr lang="ru-RU" sz="900" b="0" dirty="0"/>
                    </a:p>
                  </a:txBody>
                  <a:tcPr/>
                </a:tc>
                <a:tc>
                  <a:txBody>
                    <a:bodyPr/>
                    <a:lstStyle/>
                    <a:p>
                      <a:pPr algn="l" fontAlgn="ctr"/>
                      <a:r>
                        <a:rPr lang="ru-RU" sz="1000" b="0" i="0" u="none" strike="noStrike" dirty="0">
                          <a:solidFill>
                            <a:srgbClr val="000000"/>
                          </a:solidFill>
                          <a:effectLst/>
                          <a:latin typeface="Times New Roman" panose="02020603050405020304" pitchFamily="18" charset="0"/>
                        </a:rPr>
                        <a:t>Подпрограмма "Обеспечение реализации Программы"</a:t>
                      </a:r>
                    </a:p>
                  </a:txBody>
                  <a:tcPr marL="9525" marR="9525" marT="9525" marB="0" anchor="ctr"/>
                </a:tc>
                <a:tc>
                  <a:txBody>
                    <a:bodyPr/>
                    <a:lstStyle/>
                    <a:p>
                      <a:pPr algn="ctr" fontAlgn="ctr"/>
                      <a:r>
                        <a:rPr lang="ru-RU" sz="1000" b="0" i="0" u="none" strike="noStrike" dirty="0">
                          <a:solidFill>
                            <a:srgbClr val="000000"/>
                          </a:solidFill>
                          <a:effectLst/>
                          <a:latin typeface="Times New Roman" panose="02020603050405020304" pitchFamily="18" charset="0"/>
                        </a:rPr>
                        <a:t>108,1</a:t>
                      </a:r>
                    </a:p>
                  </a:txBody>
                  <a:tcPr marL="9525" marR="9525" marT="9525" marB="0" anchor="ctr"/>
                </a:tc>
                <a:tc>
                  <a:txBody>
                    <a:bodyPr/>
                    <a:lstStyle/>
                    <a:p>
                      <a:pPr algn="ctr" fontAlgn="ctr"/>
                      <a:r>
                        <a:rPr lang="ru-RU" sz="1000" b="0" i="0" u="none" strike="noStrike" dirty="0">
                          <a:solidFill>
                            <a:srgbClr val="000000"/>
                          </a:solidFill>
                          <a:effectLst/>
                          <a:latin typeface="Times New Roman" panose="02020603050405020304" pitchFamily="18" charset="0"/>
                        </a:rPr>
                        <a:t>108,1</a:t>
                      </a:r>
                    </a:p>
                  </a:txBody>
                  <a:tcPr marL="9525" marR="9525" marT="9525" marB="0" anchor="ctr"/>
                </a:tc>
                <a:tc>
                  <a:txBody>
                    <a:bodyPr/>
                    <a:lstStyle/>
                    <a:p>
                      <a:pPr algn="ctr" fontAlgn="ctr"/>
                      <a:r>
                        <a:rPr lang="ru-RU" sz="1000" b="0" i="0" u="none" strike="noStrike" dirty="0">
                          <a:solidFill>
                            <a:srgbClr val="000000"/>
                          </a:solidFill>
                          <a:effectLst/>
                          <a:latin typeface="Times New Roman" panose="02020603050405020304" pitchFamily="18" charset="0"/>
                        </a:rPr>
                        <a:t>108,1</a:t>
                      </a:r>
                    </a:p>
                  </a:txBody>
                  <a:tcPr marL="9525" marR="9525" marT="9525" marB="0" anchor="ctr"/>
                </a:tc>
                <a:extLst>
                  <a:ext uri="{0D108BD9-81ED-4DB2-BD59-A6C34878D82A}">
                    <a16:rowId xmlns:a16="http://schemas.microsoft.com/office/drawing/2014/main" val="1630671584"/>
                  </a:ext>
                </a:extLst>
              </a:tr>
              <a:tr h="142232">
                <a:tc>
                  <a:txBody>
                    <a:bodyPr/>
                    <a:lstStyle/>
                    <a:p>
                      <a:pPr algn="ctr"/>
                      <a:endParaRPr lang="ru-RU" sz="900" b="1"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"Обеспечение деятельности Министерства жилищно-коммунального хозяйства и энергетики Камчатского края, как ответственного  исполнителя Программы"</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73,2</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73,2</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73,2</a:t>
                      </a:r>
                    </a:p>
                  </a:txBody>
                  <a:tcPr marL="9525" marR="9525" marT="9525" marB="0" anchor="ctr"/>
                </a:tc>
                <a:extLst>
                  <a:ext uri="{0D108BD9-81ED-4DB2-BD59-A6C34878D82A}">
                    <a16:rowId xmlns:a16="http://schemas.microsoft.com/office/drawing/2014/main" val="1628803903"/>
                  </a:ext>
                </a:extLst>
              </a:tr>
              <a:tr h="211015">
                <a:tc>
                  <a:txBody>
                    <a:bodyPr/>
                    <a:lstStyle/>
                    <a:p>
                      <a:pPr algn="ctr"/>
                      <a:endParaRPr lang="ru-RU" sz="900" b="1"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"Обеспечение деятельности подведомственных организаций"</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34,9</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34,9</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34,9</a:t>
                      </a:r>
                    </a:p>
                  </a:txBody>
                  <a:tcPr marL="9525" marR="9525" marT="9525" marB="0" anchor="ctr"/>
                </a:tc>
                <a:extLst>
                  <a:ext uri="{0D108BD9-81ED-4DB2-BD59-A6C34878D82A}">
                    <a16:rowId xmlns:a16="http://schemas.microsoft.com/office/drawing/2014/main" val="1589852792"/>
                  </a:ext>
                </a:extLst>
              </a:tr>
              <a:tr h="219807">
                <a:tc>
                  <a:txBody>
                    <a:bodyPr/>
                    <a:lstStyle/>
                    <a:p>
                      <a:pPr algn="ctr"/>
                      <a:r>
                        <a:rPr lang="ru-RU" sz="900" b="1" dirty="0" smtClean="0"/>
                        <a:t>12</a:t>
                      </a:r>
                      <a:endParaRPr lang="ru-RU" sz="900" b="1" dirty="0"/>
                    </a:p>
                  </a:txBody>
                  <a:tcPr/>
                </a:tc>
                <a:tc>
                  <a:txBody>
                    <a:bodyPr/>
                    <a:lstStyle/>
                    <a:p>
                      <a:pPr algn="l" fontAlgn="ctr"/>
                      <a:r>
                        <a:rPr lang="ru-RU" sz="1000" b="1" i="0" u="none" strike="noStrike" dirty="0">
                          <a:solidFill>
                            <a:srgbClr val="000000"/>
                          </a:solidFill>
                          <a:effectLst/>
                          <a:latin typeface="Times New Roman" panose="02020603050405020304" pitchFamily="18" charset="0"/>
                        </a:rPr>
                        <a:t>Государственная программа Камчатского края "Развитие транспортной системы в Камчатском крае"</a:t>
                      </a:r>
                    </a:p>
                  </a:txBody>
                  <a:tcPr marL="9525" marR="9525" marT="9525" marB="0" anchor="ctr"/>
                </a:tc>
                <a:tc>
                  <a:txBody>
                    <a:bodyPr/>
                    <a:lstStyle/>
                    <a:p>
                      <a:pPr algn="ctr" fontAlgn="ctr"/>
                      <a:r>
                        <a:rPr lang="ru-RU" sz="1000" b="1" i="0" u="none" strike="noStrike" dirty="0">
                          <a:solidFill>
                            <a:srgbClr val="000000"/>
                          </a:solidFill>
                          <a:effectLst/>
                          <a:latin typeface="Times New Roman" panose="02020603050405020304" pitchFamily="18" charset="0"/>
                        </a:rPr>
                        <a:t>3 039,3</a:t>
                      </a:r>
                    </a:p>
                  </a:txBody>
                  <a:tcPr marL="9525" marR="9525" marT="9525" marB="0" anchor="ctr"/>
                </a:tc>
                <a:tc>
                  <a:txBody>
                    <a:bodyPr/>
                    <a:lstStyle/>
                    <a:p>
                      <a:pPr algn="ctr" fontAlgn="ctr"/>
                      <a:r>
                        <a:rPr lang="ru-RU" sz="1000" b="1" i="0" u="none" strike="noStrike" dirty="0">
                          <a:solidFill>
                            <a:srgbClr val="000000"/>
                          </a:solidFill>
                          <a:effectLst/>
                          <a:latin typeface="Times New Roman" panose="02020603050405020304" pitchFamily="18" charset="0"/>
                        </a:rPr>
                        <a:t>1 875,3</a:t>
                      </a:r>
                    </a:p>
                  </a:txBody>
                  <a:tcPr marL="9525" marR="9525" marT="9525" marB="0" anchor="ctr"/>
                </a:tc>
                <a:tc>
                  <a:txBody>
                    <a:bodyPr/>
                    <a:lstStyle/>
                    <a:p>
                      <a:pPr algn="ctr" fontAlgn="ctr"/>
                      <a:r>
                        <a:rPr lang="ru-RU" sz="1000" b="1" i="0" u="none" strike="noStrike" dirty="0">
                          <a:solidFill>
                            <a:srgbClr val="000000"/>
                          </a:solidFill>
                          <a:effectLst/>
                          <a:latin typeface="Times New Roman" panose="02020603050405020304" pitchFamily="18" charset="0"/>
                        </a:rPr>
                        <a:t>2 143,9</a:t>
                      </a:r>
                    </a:p>
                  </a:txBody>
                  <a:tcPr marL="9525" marR="9525" marT="9525" marB="0" anchor="ctr"/>
                </a:tc>
                <a:extLst>
                  <a:ext uri="{0D108BD9-81ED-4DB2-BD59-A6C34878D82A}">
                    <a16:rowId xmlns:a16="http://schemas.microsoft.com/office/drawing/2014/main" val="2897535475"/>
                  </a:ext>
                </a:extLst>
              </a:tr>
              <a:tr h="178190">
                <a:tc>
                  <a:txBody>
                    <a:bodyPr/>
                    <a:lstStyle/>
                    <a:p>
                      <a:pPr algn="ctr"/>
                      <a:r>
                        <a:rPr lang="ru-RU" sz="900" b="0" dirty="0" smtClean="0"/>
                        <a:t>12.1</a:t>
                      </a:r>
                      <a:endParaRPr lang="ru-RU" sz="900" b="0" dirty="0"/>
                    </a:p>
                  </a:txBody>
                  <a:tcPr/>
                </a:tc>
                <a:tc>
                  <a:txBody>
                    <a:bodyPr/>
                    <a:lstStyle/>
                    <a:p>
                      <a:pPr algn="l" fontAlgn="ctr"/>
                      <a:r>
                        <a:rPr lang="ru-RU" sz="1000" b="0" i="0" u="none" strike="noStrike" dirty="0">
                          <a:solidFill>
                            <a:srgbClr val="000000"/>
                          </a:solidFill>
                          <a:effectLst/>
                          <a:latin typeface="Times New Roman" panose="02020603050405020304" pitchFamily="18" charset="0"/>
                        </a:rPr>
                        <a:t>Подпрограмма "Развитие дорожного хозяйства"</a:t>
                      </a:r>
                    </a:p>
                  </a:txBody>
                  <a:tcPr marL="9525" marR="9525" marT="9525" marB="0" anchor="ctr"/>
                </a:tc>
                <a:tc>
                  <a:txBody>
                    <a:bodyPr/>
                    <a:lstStyle/>
                    <a:p>
                      <a:pPr algn="ctr" fontAlgn="ctr"/>
                      <a:r>
                        <a:rPr lang="ru-RU" sz="1000" b="0" i="0" u="none" strike="noStrike" dirty="0">
                          <a:solidFill>
                            <a:srgbClr val="000000"/>
                          </a:solidFill>
                          <a:effectLst/>
                          <a:latin typeface="Times New Roman" panose="02020603050405020304" pitchFamily="18" charset="0"/>
                        </a:rPr>
                        <a:t>2 343,8</a:t>
                      </a:r>
                    </a:p>
                  </a:txBody>
                  <a:tcPr marL="9525" marR="9525" marT="9525" marB="0" anchor="ctr"/>
                </a:tc>
                <a:tc>
                  <a:txBody>
                    <a:bodyPr/>
                    <a:lstStyle/>
                    <a:p>
                      <a:pPr algn="ctr" fontAlgn="ctr"/>
                      <a:r>
                        <a:rPr lang="ru-RU" sz="1000" b="0" i="0" u="none" strike="noStrike" dirty="0">
                          <a:solidFill>
                            <a:srgbClr val="000000"/>
                          </a:solidFill>
                          <a:effectLst/>
                          <a:latin typeface="Times New Roman" panose="02020603050405020304" pitchFamily="18" charset="0"/>
                        </a:rPr>
                        <a:t>1 243,4</a:t>
                      </a:r>
                    </a:p>
                  </a:txBody>
                  <a:tcPr marL="9525" marR="9525" marT="9525" marB="0" anchor="ctr"/>
                </a:tc>
                <a:tc>
                  <a:txBody>
                    <a:bodyPr/>
                    <a:lstStyle/>
                    <a:p>
                      <a:pPr algn="ctr" fontAlgn="ctr"/>
                      <a:r>
                        <a:rPr lang="ru-RU" sz="1000" b="0" i="0" u="none" strike="noStrike" dirty="0">
                          <a:solidFill>
                            <a:srgbClr val="000000"/>
                          </a:solidFill>
                          <a:effectLst/>
                          <a:latin typeface="Times New Roman" panose="02020603050405020304" pitchFamily="18" charset="0"/>
                        </a:rPr>
                        <a:t>1 509,2</a:t>
                      </a:r>
                    </a:p>
                  </a:txBody>
                  <a:tcPr marL="9525" marR="9525" marT="9525" marB="0" anchor="ctr"/>
                </a:tc>
                <a:extLst>
                  <a:ext uri="{0D108BD9-81ED-4DB2-BD59-A6C34878D82A}">
                    <a16:rowId xmlns:a16="http://schemas.microsoft.com/office/drawing/2014/main" val="7666637"/>
                  </a:ext>
                </a:extLst>
              </a:tr>
              <a:tr h="178190">
                <a:tc>
                  <a:txBody>
                    <a:bodyPr/>
                    <a:lstStyle/>
                    <a:p>
                      <a:pPr algn="ctr"/>
                      <a:endParaRPr lang="ru-RU" sz="900" b="0"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"Капитальный ремонт, ремонт, содержание автомобильных дорог общего пользования регионального и межмуниципального значения"</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1 768,5</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987,5</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984,3</a:t>
                      </a:r>
                    </a:p>
                  </a:txBody>
                  <a:tcPr marL="9525" marR="9525" marT="9525" marB="0" anchor="ctr"/>
                </a:tc>
                <a:extLst>
                  <a:ext uri="{0D108BD9-81ED-4DB2-BD59-A6C34878D82A}">
                    <a16:rowId xmlns:a16="http://schemas.microsoft.com/office/drawing/2014/main" val="4080420532"/>
                  </a:ext>
                </a:extLst>
              </a:tr>
              <a:tr h="186983">
                <a:tc>
                  <a:txBody>
                    <a:bodyPr/>
                    <a:lstStyle/>
                    <a:p>
                      <a:pPr algn="ctr"/>
                      <a:endParaRPr lang="ru-RU" sz="900" b="1"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"Строительство и реконструкция автомобильных дорог регионального и межмуниципального значения, предусматривающие софинансирование из федерального бюджета"</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279,4</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0,0</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0,0</a:t>
                      </a:r>
                    </a:p>
                  </a:txBody>
                  <a:tcPr marL="9525" marR="9525" marT="9525" marB="0" anchor="ctr"/>
                </a:tc>
                <a:extLst>
                  <a:ext uri="{0D108BD9-81ED-4DB2-BD59-A6C34878D82A}">
                    <a16:rowId xmlns:a16="http://schemas.microsoft.com/office/drawing/2014/main" val="3330564503"/>
                  </a:ext>
                </a:extLst>
              </a:tr>
              <a:tr h="204567">
                <a:tc>
                  <a:txBody>
                    <a:bodyPr/>
                    <a:lstStyle/>
                    <a:p>
                      <a:pPr algn="ctr"/>
                      <a:endParaRPr lang="ru-RU" sz="900" b="1"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"Проектирование, строительство и реконструкция автомобильных дорог регионального и межмуниципального значения"</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36,3</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0,0</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0,0</a:t>
                      </a:r>
                    </a:p>
                  </a:txBody>
                  <a:tcPr marL="9525" marR="9525" marT="9525" marB="0" anchor="ctr"/>
                </a:tc>
                <a:extLst>
                  <a:ext uri="{0D108BD9-81ED-4DB2-BD59-A6C34878D82A}">
                    <a16:rowId xmlns:a16="http://schemas.microsoft.com/office/drawing/2014/main" val="2770597236"/>
                  </a:ext>
                </a:extLst>
              </a:tr>
              <a:tr h="230944">
                <a:tc>
                  <a:txBody>
                    <a:bodyPr/>
                    <a:lstStyle/>
                    <a:p>
                      <a:pPr algn="ctr"/>
                      <a:endParaRPr lang="ru-RU" sz="900" b="0"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"Строительство и реконструкция автомобильных дорог, транспортных развязок и мостовых переходов на автомобильных дорогах местного значения, предусматривающие  софинансирование из краевого бюджета"</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16,5</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0,0</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0,0</a:t>
                      </a:r>
                    </a:p>
                  </a:txBody>
                  <a:tcPr marL="9525" marR="9525" marT="9525" marB="0" anchor="ctr"/>
                </a:tc>
                <a:extLst>
                  <a:ext uri="{0D108BD9-81ED-4DB2-BD59-A6C34878D82A}">
                    <a16:rowId xmlns:a16="http://schemas.microsoft.com/office/drawing/2014/main" val="2613654590"/>
                  </a:ext>
                </a:extLst>
              </a:tr>
              <a:tr h="211016">
                <a:tc>
                  <a:txBody>
                    <a:bodyPr/>
                    <a:lstStyle/>
                    <a:p>
                      <a:pPr algn="ctr"/>
                      <a:endParaRPr lang="ru-RU" sz="900" b="1"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"Содержание автомобильных дорог общего пользования местного значения"</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5,6</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5,9</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6,2</a:t>
                      </a:r>
                    </a:p>
                  </a:txBody>
                  <a:tcPr marL="9525" marR="9525" marT="9525" marB="0" anchor="ctr"/>
                </a:tc>
                <a:extLst>
                  <a:ext uri="{0D108BD9-81ED-4DB2-BD59-A6C34878D82A}">
                    <a16:rowId xmlns:a16="http://schemas.microsoft.com/office/drawing/2014/main" val="1294302220"/>
                  </a:ext>
                </a:extLst>
              </a:tr>
              <a:tr h="193431">
                <a:tc>
                  <a:txBody>
                    <a:bodyPr/>
                    <a:lstStyle/>
                    <a:p>
                      <a:pPr algn="ctr"/>
                      <a:endParaRPr lang="ru-RU" sz="900" b="1"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"Развитие транспортной инфраструктуры ТОР "Камчатка"</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237,5</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250,0</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518,7</a:t>
                      </a:r>
                    </a:p>
                  </a:txBody>
                  <a:tcPr marL="9525" marR="9525" marT="9525" marB="0" anchor="ctr"/>
                </a:tc>
                <a:extLst>
                  <a:ext uri="{0D108BD9-81ED-4DB2-BD59-A6C34878D82A}">
                    <a16:rowId xmlns:a16="http://schemas.microsoft.com/office/drawing/2014/main" val="2847286262"/>
                  </a:ext>
                </a:extLst>
              </a:tr>
              <a:tr h="193431">
                <a:tc>
                  <a:txBody>
                    <a:bodyPr/>
                    <a:lstStyle/>
                    <a:p>
                      <a:pPr algn="ctr"/>
                      <a:r>
                        <a:rPr lang="ru-RU" sz="900" b="0" dirty="0" smtClean="0"/>
                        <a:t>12.2</a:t>
                      </a:r>
                      <a:endParaRPr lang="ru-RU" sz="900" b="0" dirty="0"/>
                    </a:p>
                  </a:txBody>
                  <a:tcPr/>
                </a:tc>
                <a:tc>
                  <a:txBody>
                    <a:bodyPr/>
                    <a:lstStyle/>
                    <a:p>
                      <a:pPr algn="l" fontAlgn="ctr"/>
                      <a:r>
                        <a:rPr lang="ru-RU" sz="1000" b="0" i="0" u="none" strike="noStrike" dirty="0">
                          <a:solidFill>
                            <a:srgbClr val="000000"/>
                          </a:solidFill>
                          <a:effectLst/>
                          <a:latin typeface="Times New Roman" panose="02020603050405020304" pitchFamily="18" charset="0"/>
                        </a:rPr>
                        <a:t>Государственная программа Камчатского края "Развитие транспортной системы в Камчатском крае"</a:t>
                      </a:r>
                    </a:p>
                  </a:txBody>
                  <a:tcPr marL="9525" marR="9525" marT="9525" marB="0" anchor="ctr"/>
                </a:tc>
                <a:tc>
                  <a:txBody>
                    <a:bodyPr/>
                    <a:lstStyle/>
                    <a:p>
                      <a:pPr algn="ctr" fontAlgn="ctr"/>
                      <a:r>
                        <a:rPr lang="ru-RU" sz="1000" b="0" i="0" u="none" strike="noStrike" dirty="0">
                          <a:solidFill>
                            <a:srgbClr val="000000"/>
                          </a:solidFill>
                          <a:effectLst/>
                          <a:latin typeface="Times New Roman" panose="02020603050405020304" pitchFamily="18" charset="0"/>
                        </a:rPr>
                        <a:t>70,5</a:t>
                      </a:r>
                    </a:p>
                  </a:txBody>
                  <a:tcPr marL="9525" marR="9525" marT="9525" marB="0" anchor="ctr"/>
                </a:tc>
                <a:tc>
                  <a:txBody>
                    <a:bodyPr/>
                    <a:lstStyle/>
                    <a:p>
                      <a:pPr algn="ctr" fontAlgn="ctr"/>
                      <a:r>
                        <a:rPr lang="ru-RU" sz="1000" b="0" i="0" u="none" strike="noStrike" dirty="0">
                          <a:solidFill>
                            <a:srgbClr val="000000"/>
                          </a:solidFill>
                          <a:effectLst/>
                          <a:latin typeface="Times New Roman" panose="02020603050405020304" pitchFamily="18" charset="0"/>
                        </a:rPr>
                        <a:t>6,6</a:t>
                      </a:r>
                    </a:p>
                  </a:txBody>
                  <a:tcPr marL="9525" marR="9525" marT="9525" marB="0" anchor="ctr"/>
                </a:tc>
                <a:tc>
                  <a:txBody>
                    <a:bodyPr/>
                    <a:lstStyle/>
                    <a:p>
                      <a:pPr algn="ctr" fontAlgn="ctr"/>
                      <a:r>
                        <a:rPr lang="ru-RU" sz="1000" b="0" i="0" u="none" strike="noStrike" dirty="0">
                          <a:solidFill>
                            <a:srgbClr val="000000"/>
                          </a:solidFill>
                          <a:effectLst/>
                          <a:latin typeface="Times New Roman" panose="02020603050405020304" pitchFamily="18" charset="0"/>
                        </a:rPr>
                        <a:t>9,5</a:t>
                      </a:r>
                    </a:p>
                  </a:txBody>
                  <a:tcPr marL="9525" marR="9525" marT="9525" marB="0" anchor="ctr"/>
                </a:tc>
                <a:extLst>
                  <a:ext uri="{0D108BD9-81ED-4DB2-BD59-A6C34878D82A}">
                    <a16:rowId xmlns:a16="http://schemas.microsoft.com/office/drawing/2014/main" val="3041175175"/>
                  </a:ext>
                </a:extLst>
              </a:tr>
              <a:tr h="219808">
                <a:tc>
                  <a:txBody>
                    <a:bodyPr/>
                    <a:lstStyle/>
                    <a:p>
                      <a:pPr algn="ctr"/>
                      <a:endParaRPr lang="ru-RU" sz="900" b="1"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"Обновление парка транспортных средств организаций пассажирского транспорта"</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7,0</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4,1</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7,0</a:t>
                      </a:r>
                    </a:p>
                  </a:txBody>
                  <a:tcPr marL="9525" marR="9525" marT="9525" marB="0" anchor="ctr"/>
                </a:tc>
                <a:extLst>
                  <a:ext uri="{0D108BD9-81ED-4DB2-BD59-A6C34878D82A}">
                    <a16:rowId xmlns:a16="http://schemas.microsoft.com/office/drawing/2014/main" val="753720518"/>
                  </a:ext>
                </a:extLst>
              </a:tr>
              <a:tr h="191819">
                <a:tc>
                  <a:txBody>
                    <a:bodyPr/>
                    <a:lstStyle/>
                    <a:p>
                      <a:pPr algn="ctr"/>
                      <a:endParaRPr lang="ru-RU" sz="900" b="1"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"Проектирование, строительство, реконструкция и капитальный ремонт объектов дорожного сервиса регионального значения"</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61,0</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0,0</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0,0</a:t>
                      </a:r>
                    </a:p>
                  </a:txBody>
                  <a:tcPr marL="9525" marR="9525" marT="9525" marB="0" anchor="ctr"/>
                </a:tc>
                <a:extLst>
                  <a:ext uri="{0D108BD9-81ED-4DB2-BD59-A6C34878D82A}">
                    <a16:rowId xmlns:a16="http://schemas.microsoft.com/office/drawing/2014/main" val="4050347759"/>
                  </a:ext>
                </a:extLst>
              </a:tr>
              <a:tr h="183076">
                <a:tc>
                  <a:txBody>
                    <a:bodyPr/>
                    <a:lstStyle/>
                    <a:p>
                      <a:pPr algn="ctr"/>
                      <a:endParaRPr lang="ru-RU" sz="900" b="1"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"Внедрение системы управления пассажирским автомобильным транспортом"</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2,5</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2,5</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2,5</a:t>
                      </a:r>
                    </a:p>
                  </a:txBody>
                  <a:tcPr marL="9525" marR="9525" marT="9525" marB="0" anchor="ctr"/>
                </a:tc>
                <a:extLst>
                  <a:ext uri="{0D108BD9-81ED-4DB2-BD59-A6C34878D82A}">
                    <a16:rowId xmlns:a16="http://schemas.microsoft.com/office/drawing/2014/main" val="1080416760"/>
                  </a:ext>
                </a:extLst>
              </a:tr>
              <a:tr h="165491">
                <a:tc>
                  <a:txBody>
                    <a:bodyPr/>
                    <a:lstStyle/>
                    <a:p>
                      <a:pPr algn="ctr"/>
                      <a:r>
                        <a:rPr lang="ru-RU" sz="900" b="0" dirty="0" smtClean="0"/>
                        <a:t>12.3</a:t>
                      </a:r>
                      <a:endParaRPr lang="ru-RU" sz="900" b="0" dirty="0"/>
                    </a:p>
                  </a:txBody>
                  <a:tcPr/>
                </a:tc>
                <a:tc>
                  <a:txBody>
                    <a:bodyPr/>
                    <a:lstStyle/>
                    <a:p>
                      <a:pPr algn="l" fontAlgn="ctr"/>
                      <a:r>
                        <a:rPr lang="ru-RU" sz="1000" b="0" i="0" u="none" strike="noStrike" dirty="0">
                          <a:solidFill>
                            <a:srgbClr val="000000"/>
                          </a:solidFill>
                          <a:effectLst/>
                          <a:latin typeface="Times New Roman" panose="02020603050405020304" pitchFamily="18" charset="0"/>
                        </a:rPr>
                        <a:t>Подпрограмма "Развитие водного транспорта"</a:t>
                      </a:r>
                    </a:p>
                  </a:txBody>
                  <a:tcPr marL="9525" marR="9525" marT="9525" marB="0" anchor="ctr"/>
                </a:tc>
                <a:tc>
                  <a:txBody>
                    <a:bodyPr/>
                    <a:lstStyle/>
                    <a:p>
                      <a:pPr algn="ctr" fontAlgn="ctr"/>
                      <a:r>
                        <a:rPr lang="ru-RU" sz="1000" b="0" i="0" u="none" strike="noStrike" dirty="0">
                          <a:solidFill>
                            <a:srgbClr val="000000"/>
                          </a:solidFill>
                          <a:effectLst/>
                          <a:latin typeface="Times New Roman" panose="02020603050405020304" pitchFamily="18" charset="0"/>
                        </a:rPr>
                        <a:t>42,6</a:t>
                      </a:r>
                    </a:p>
                  </a:txBody>
                  <a:tcPr marL="9525" marR="9525" marT="9525" marB="0" anchor="ctr"/>
                </a:tc>
                <a:tc>
                  <a:txBody>
                    <a:bodyPr/>
                    <a:lstStyle/>
                    <a:p>
                      <a:pPr algn="ctr" fontAlgn="ctr"/>
                      <a:r>
                        <a:rPr lang="ru-RU" sz="1000" b="0" i="0" u="none" strike="noStrike" dirty="0">
                          <a:solidFill>
                            <a:srgbClr val="000000"/>
                          </a:solidFill>
                          <a:effectLst/>
                          <a:latin typeface="Times New Roman" panose="02020603050405020304" pitchFamily="18" charset="0"/>
                        </a:rPr>
                        <a:t>42,6</a:t>
                      </a:r>
                    </a:p>
                  </a:txBody>
                  <a:tcPr marL="9525" marR="9525" marT="9525" marB="0" anchor="ctr"/>
                </a:tc>
                <a:tc>
                  <a:txBody>
                    <a:bodyPr/>
                    <a:lstStyle/>
                    <a:p>
                      <a:pPr algn="ctr" fontAlgn="ctr"/>
                      <a:r>
                        <a:rPr lang="ru-RU" sz="1000" b="0" i="0" u="none" strike="noStrike" dirty="0">
                          <a:solidFill>
                            <a:srgbClr val="000000"/>
                          </a:solidFill>
                          <a:effectLst/>
                          <a:latin typeface="Times New Roman" panose="02020603050405020304" pitchFamily="18" charset="0"/>
                        </a:rPr>
                        <a:t>42,6</a:t>
                      </a:r>
                    </a:p>
                  </a:txBody>
                  <a:tcPr marL="9525" marR="9525" marT="9525" marB="0" anchor="ctr"/>
                </a:tc>
                <a:extLst>
                  <a:ext uri="{0D108BD9-81ED-4DB2-BD59-A6C34878D82A}">
                    <a16:rowId xmlns:a16="http://schemas.microsoft.com/office/drawing/2014/main" val="3020715768"/>
                  </a:ext>
                </a:extLst>
              </a:tr>
              <a:tr h="174283">
                <a:tc>
                  <a:txBody>
                    <a:bodyPr/>
                    <a:lstStyle/>
                    <a:p>
                      <a:pPr algn="ctr"/>
                      <a:endParaRPr lang="ru-RU" sz="900" b="1"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"Государственная поддержка организаций, осуществляющих деятельность в сфере перевозок пассажиров водным транспортом на межмуниципальных маршрутах"</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22,5</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23,0</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21,5</a:t>
                      </a:r>
                    </a:p>
                  </a:txBody>
                  <a:tcPr marL="9525" marR="9525" marT="9525" marB="0" anchor="ctr"/>
                </a:tc>
                <a:extLst>
                  <a:ext uri="{0D108BD9-81ED-4DB2-BD59-A6C34878D82A}">
                    <a16:rowId xmlns:a16="http://schemas.microsoft.com/office/drawing/2014/main" val="1981999995"/>
                  </a:ext>
                </a:extLst>
              </a:tr>
              <a:tr h="183076">
                <a:tc>
                  <a:txBody>
                    <a:bodyPr/>
                    <a:lstStyle/>
                    <a:p>
                      <a:pPr algn="ctr"/>
                      <a:endParaRPr lang="ru-RU" sz="900" b="1"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"Организация перевозок пассажиров водным транспортом на внутримуниципальных маршрутах по сниженным тарифам (субсидии местным бюджетам)"</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20,1</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19,6</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21,1</a:t>
                      </a:r>
                    </a:p>
                  </a:txBody>
                  <a:tcPr marL="9525" marR="9525" marT="9525" marB="0" anchor="ctr"/>
                </a:tc>
                <a:extLst>
                  <a:ext uri="{0D108BD9-81ED-4DB2-BD59-A6C34878D82A}">
                    <a16:rowId xmlns:a16="http://schemas.microsoft.com/office/drawing/2014/main" val="4221629555"/>
                  </a:ext>
                </a:extLst>
              </a:tr>
            </a:tbl>
          </a:graphicData>
        </a:graphic>
      </p:graphicFrame>
      <p:sp>
        <p:nvSpPr>
          <p:cNvPr id="5" name="TextBox 4"/>
          <p:cNvSpPr txBox="1"/>
          <p:nvPr/>
        </p:nvSpPr>
        <p:spPr>
          <a:xfrm>
            <a:off x="10612315" y="90097"/>
            <a:ext cx="1342034" cy="338554"/>
          </a:xfrm>
          <a:prstGeom prst="rect">
            <a:avLst/>
          </a:prstGeom>
          <a:noFill/>
        </p:spPr>
        <p:txBody>
          <a:bodyPr wrap="none" rtlCol="0">
            <a:spAutoFit/>
          </a:bodyPr>
          <a:lstStyle/>
          <a:p>
            <a:r>
              <a:rPr lang="ru-RU" sz="1600" b="1" i="1" dirty="0">
                <a:solidFill>
                  <a:schemeClr val="tx2">
                    <a:lumMod val="75000"/>
                  </a:schemeClr>
                </a:solidFill>
                <a:effectLst>
                  <a:outerShdw blurRad="38100" dist="38100" dir="2700000" algn="tl">
                    <a:srgbClr val="000000">
                      <a:alpha val="43137"/>
                    </a:srgbClr>
                  </a:outerShdw>
                </a:effectLst>
              </a:rPr>
              <a:t>  </a:t>
            </a:r>
            <a:r>
              <a:rPr lang="ru-RU" sz="1600" b="1" i="1" dirty="0" smtClean="0">
                <a:solidFill>
                  <a:schemeClr val="tx2">
                    <a:lumMod val="75000"/>
                  </a:schemeClr>
                </a:solidFill>
                <a:effectLst>
                  <a:outerShdw blurRad="38100" dist="38100" dir="2700000" algn="tl">
                    <a:srgbClr val="000000">
                      <a:alpha val="43137"/>
                    </a:srgbClr>
                  </a:outerShdw>
                </a:effectLst>
              </a:rPr>
              <a:t>54 СЛАЙД </a:t>
            </a:r>
            <a:endParaRPr lang="ru-RU" sz="1600" b="1" i="1" dirty="0">
              <a:solidFill>
                <a:schemeClr val="tx2">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4742487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4"/>
          <p:cNvGraphicFramePr>
            <a:graphicFrameLocks noGrp="1"/>
          </p:cNvGraphicFramePr>
          <p:nvPr>
            <p:ph idx="1"/>
            <p:extLst>
              <p:ext uri="{D42A27DB-BD31-4B8C-83A1-F6EECF244321}">
                <p14:modId xmlns:p14="http://schemas.microsoft.com/office/powerpoint/2010/main" val="1387760045"/>
              </p:ext>
            </p:extLst>
          </p:nvPr>
        </p:nvGraphicFramePr>
        <p:xfrm>
          <a:off x="565638" y="493979"/>
          <a:ext cx="10972800" cy="5968367"/>
        </p:xfrm>
        <a:graphic>
          <a:graphicData uri="http://schemas.openxmlformats.org/drawingml/2006/table">
            <a:tbl>
              <a:tblPr firstRow="1" bandRow="1">
                <a:tableStyleId>{5C22544A-7EE6-4342-B048-85BDC9FD1C3A}</a:tableStyleId>
              </a:tblPr>
              <a:tblGrid>
                <a:gridCol w="383931">
                  <a:extLst>
                    <a:ext uri="{9D8B030D-6E8A-4147-A177-3AD203B41FA5}">
                      <a16:colId xmlns:a16="http://schemas.microsoft.com/office/drawing/2014/main" val="362266838"/>
                    </a:ext>
                  </a:extLst>
                </a:gridCol>
                <a:gridCol w="7675685">
                  <a:extLst>
                    <a:ext uri="{9D8B030D-6E8A-4147-A177-3AD203B41FA5}">
                      <a16:colId xmlns:a16="http://schemas.microsoft.com/office/drawing/2014/main" val="2997573379"/>
                    </a:ext>
                  </a:extLst>
                </a:gridCol>
                <a:gridCol w="975946">
                  <a:extLst>
                    <a:ext uri="{9D8B030D-6E8A-4147-A177-3AD203B41FA5}">
                      <a16:colId xmlns:a16="http://schemas.microsoft.com/office/drawing/2014/main" val="1668693803"/>
                    </a:ext>
                  </a:extLst>
                </a:gridCol>
                <a:gridCol w="975946">
                  <a:extLst>
                    <a:ext uri="{9D8B030D-6E8A-4147-A177-3AD203B41FA5}">
                      <a16:colId xmlns:a16="http://schemas.microsoft.com/office/drawing/2014/main" val="1110253511"/>
                    </a:ext>
                  </a:extLst>
                </a:gridCol>
                <a:gridCol w="961292">
                  <a:extLst>
                    <a:ext uri="{9D8B030D-6E8A-4147-A177-3AD203B41FA5}">
                      <a16:colId xmlns:a16="http://schemas.microsoft.com/office/drawing/2014/main" val="3602214359"/>
                    </a:ext>
                  </a:extLst>
                </a:gridCol>
              </a:tblGrid>
              <a:tr h="288536">
                <a:tc gridSpan="2">
                  <a:txBody>
                    <a:bodyPr/>
                    <a:lstStyle/>
                    <a:p>
                      <a:pPr algn="ctr" fontAlgn="ctr"/>
                      <a:r>
                        <a:rPr lang="ru-RU" sz="1000" b="1" i="0" u="none" strike="noStrike" dirty="0" smtClean="0">
                          <a:solidFill>
                            <a:schemeClr val="bg1"/>
                          </a:solidFill>
                          <a:effectLst/>
                          <a:latin typeface="Times New Roman" panose="02020603050405020304" pitchFamily="18" charset="0"/>
                        </a:rPr>
                        <a:t>Наименование</a:t>
                      </a:r>
                      <a:endParaRPr lang="ru-RU" sz="1000" b="1" i="0" u="none" strike="noStrike" dirty="0">
                        <a:solidFill>
                          <a:schemeClr val="bg1"/>
                        </a:solidFill>
                        <a:effectLst/>
                        <a:latin typeface="Times New Roman" panose="02020603050405020304" pitchFamily="18" charset="0"/>
                      </a:endParaRPr>
                    </a:p>
                  </a:txBody>
                  <a:tcPr marL="9525" marR="9525" marT="9525" marB="0" anchor="ctr"/>
                </a:tc>
                <a:tc hMerge="1">
                  <a:txBody>
                    <a:bodyPr/>
                    <a:lstStyle/>
                    <a:p>
                      <a:pPr algn="ctr" fontAlgn="ctr"/>
                      <a:endParaRPr lang="ru-RU" sz="1000" b="1" i="0" u="none" strike="noStrike" dirty="0">
                        <a:solidFill>
                          <a:schemeClr val="bg1"/>
                        </a:solidFill>
                        <a:effectLst/>
                        <a:latin typeface="Times New Roman" panose="02020603050405020304" pitchFamily="18" charset="0"/>
                      </a:endParaRPr>
                    </a:p>
                  </a:txBody>
                  <a:tcPr marL="9525" marR="9525" marT="9525" marB="0" anchor="ctr"/>
                </a:tc>
                <a:tc>
                  <a:txBody>
                    <a:bodyPr/>
                    <a:lstStyle/>
                    <a:p>
                      <a:pPr algn="ctr" fontAlgn="ctr"/>
                      <a:r>
                        <a:rPr lang="ru-RU" sz="1000" b="1" i="0" u="none" strike="noStrike" dirty="0" smtClean="0">
                          <a:solidFill>
                            <a:schemeClr val="bg1"/>
                          </a:solidFill>
                          <a:effectLst/>
                          <a:latin typeface="Times New Roman" panose="02020603050405020304" pitchFamily="18" charset="0"/>
                        </a:rPr>
                        <a:t>2017 </a:t>
                      </a:r>
                      <a:r>
                        <a:rPr lang="ru-RU" sz="1000" b="1" i="0" u="none" strike="noStrike" dirty="0">
                          <a:solidFill>
                            <a:schemeClr val="bg1"/>
                          </a:solidFill>
                          <a:effectLst/>
                          <a:latin typeface="Times New Roman" panose="02020603050405020304" pitchFamily="18" charset="0"/>
                        </a:rPr>
                        <a:t>год</a:t>
                      </a:r>
                    </a:p>
                  </a:txBody>
                  <a:tcPr marL="9525" marR="9525" marT="9525" marB="0" anchor="ctr"/>
                </a:tc>
                <a:tc>
                  <a:txBody>
                    <a:bodyPr/>
                    <a:lstStyle/>
                    <a:p>
                      <a:pPr algn="ctr" fontAlgn="ctr"/>
                      <a:r>
                        <a:rPr lang="ru-RU" sz="1000" b="1" i="0" u="none" strike="noStrike" dirty="0" smtClean="0">
                          <a:solidFill>
                            <a:schemeClr val="bg1"/>
                          </a:solidFill>
                          <a:effectLst/>
                          <a:latin typeface="Times New Roman" panose="02020603050405020304" pitchFamily="18" charset="0"/>
                        </a:rPr>
                        <a:t>2018 </a:t>
                      </a:r>
                      <a:r>
                        <a:rPr lang="ru-RU" sz="1000" b="1" i="0" u="none" strike="noStrike" dirty="0">
                          <a:solidFill>
                            <a:schemeClr val="bg1"/>
                          </a:solidFill>
                          <a:effectLst/>
                          <a:latin typeface="Times New Roman" panose="02020603050405020304" pitchFamily="18" charset="0"/>
                        </a:rPr>
                        <a:t>год</a:t>
                      </a:r>
                    </a:p>
                  </a:txBody>
                  <a:tcPr marL="9525" marR="9525" marT="9525" marB="0" anchor="ctr"/>
                </a:tc>
                <a:tc>
                  <a:txBody>
                    <a:bodyPr/>
                    <a:lstStyle/>
                    <a:p>
                      <a:pPr algn="ctr" fontAlgn="ctr"/>
                      <a:r>
                        <a:rPr lang="ru-RU" sz="1000" b="1" i="0" u="none" strike="noStrike" dirty="0" smtClean="0">
                          <a:solidFill>
                            <a:schemeClr val="bg1"/>
                          </a:solidFill>
                          <a:effectLst/>
                          <a:latin typeface="Times New Roman" panose="02020603050405020304" pitchFamily="18" charset="0"/>
                        </a:rPr>
                        <a:t>2019 </a:t>
                      </a:r>
                      <a:r>
                        <a:rPr lang="ru-RU" sz="1000" b="1" i="0" u="none" strike="noStrike" dirty="0">
                          <a:solidFill>
                            <a:schemeClr val="bg1"/>
                          </a:solidFill>
                          <a:effectLst/>
                          <a:latin typeface="Times New Roman" panose="02020603050405020304" pitchFamily="18" charset="0"/>
                        </a:rPr>
                        <a:t>год</a:t>
                      </a:r>
                    </a:p>
                  </a:txBody>
                  <a:tcPr marL="9525" marR="9525" marT="9525" marB="0" anchor="ctr"/>
                </a:tc>
                <a:extLst>
                  <a:ext uri="{0D108BD9-81ED-4DB2-BD59-A6C34878D82A}">
                    <a16:rowId xmlns:a16="http://schemas.microsoft.com/office/drawing/2014/main" val="4173102718"/>
                  </a:ext>
                </a:extLst>
              </a:tr>
              <a:tr h="195132">
                <a:tc>
                  <a:txBody>
                    <a:bodyPr/>
                    <a:lstStyle/>
                    <a:p>
                      <a:pPr algn="ctr"/>
                      <a:r>
                        <a:rPr lang="ru-RU" sz="900" b="0" dirty="0" smtClean="0"/>
                        <a:t>12.4</a:t>
                      </a:r>
                      <a:endParaRPr lang="ru-RU" sz="900" b="0" dirty="0"/>
                    </a:p>
                  </a:txBody>
                  <a:tcPr/>
                </a:tc>
                <a:tc>
                  <a:txBody>
                    <a:bodyPr/>
                    <a:lstStyle/>
                    <a:p>
                      <a:pPr algn="l" fontAlgn="ctr"/>
                      <a:r>
                        <a:rPr lang="ru-RU" sz="1000" b="0" i="0" u="none" strike="noStrike" dirty="0">
                          <a:solidFill>
                            <a:srgbClr val="000000"/>
                          </a:solidFill>
                          <a:effectLst/>
                          <a:latin typeface="Times New Roman" panose="02020603050405020304" pitchFamily="18" charset="0"/>
                        </a:rPr>
                        <a:t>Подпрограмма "Развитие воздушного транспорта"</a:t>
                      </a:r>
                    </a:p>
                  </a:txBody>
                  <a:tcPr marL="9525" marR="9525" marT="9525" marB="0" anchor="ctr"/>
                </a:tc>
                <a:tc>
                  <a:txBody>
                    <a:bodyPr/>
                    <a:lstStyle/>
                    <a:p>
                      <a:pPr algn="ctr" fontAlgn="ctr"/>
                      <a:r>
                        <a:rPr lang="ru-RU" sz="1000" b="0" i="0" u="none" strike="noStrike" dirty="0">
                          <a:solidFill>
                            <a:srgbClr val="000000"/>
                          </a:solidFill>
                          <a:effectLst/>
                          <a:latin typeface="Times New Roman" panose="02020603050405020304" pitchFamily="18" charset="0"/>
                        </a:rPr>
                        <a:t>460,8</a:t>
                      </a:r>
                    </a:p>
                  </a:txBody>
                  <a:tcPr marL="9525" marR="9525" marT="9525" marB="0" anchor="ctr"/>
                </a:tc>
                <a:tc>
                  <a:txBody>
                    <a:bodyPr/>
                    <a:lstStyle/>
                    <a:p>
                      <a:pPr algn="ctr" fontAlgn="ctr"/>
                      <a:r>
                        <a:rPr lang="ru-RU" sz="1000" b="0" i="0" u="none" strike="noStrike" dirty="0">
                          <a:solidFill>
                            <a:srgbClr val="000000"/>
                          </a:solidFill>
                          <a:effectLst/>
                          <a:latin typeface="Times New Roman" panose="02020603050405020304" pitchFamily="18" charset="0"/>
                        </a:rPr>
                        <a:t>460,8</a:t>
                      </a:r>
                    </a:p>
                  </a:txBody>
                  <a:tcPr marL="9525" marR="9525" marT="9525" marB="0" anchor="ctr"/>
                </a:tc>
                <a:tc>
                  <a:txBody>
                    <a:bodyPr/>
                    <a:lstStyle/>
                    <a:p>
                      <a:pPr algn="ctr" fontAlgn="ctr"/>
                      <a:r>
                        <a:rPr lang="ru-RU" sz="1000" b="0" i="0" u="none" strike="noStrike" dirty="0">
                          <a:solidFill>
                            <a:srgbClr val="000000"/>
                          </a:solidFill>
                          <a:effectLst/>
                          <a:latin typeface="Times New Roman" panose="02020603050405020304" pitchFamily="18" charset="0"/>
                        </a:rPr>
                        <a:t>460,8</a:t>
                      </a:r>
                    </a:p>
                  </a:txBody>
                  <a:tcPr marL="9525" marR="9525" marT="9525" marB="0" anchor="ctr"/>
                </a:tc>
                <a:extLst>
                  <a:ext uri="{0D108BD9-81ED-4DB2-BD59-A6C34878D82A}">
                    <a16:rowId xmlns:a16="http://schemas.microsoft.com/office/drawing/2014/main" val="1226554891"/>
                  </a:ext>
                </a:extLst>
              </a:tr>
              <a:tr h="195132">
                <a:tc>
                  <a:txBody>
                    <a:bodyPr/>
                    <a:lstStyle/>
                    <a:p>
                      <a:pPr algn="ctr"/>
                      <a:endParaRPr lang="ru-RU" sz="900" b="1"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"Государственная поддержка организаций, осуществляющих деятельность в сфере воздушных межмуниципальных перевозок населения"</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453,0</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453,0</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453,0</a:t>
                      </a:r>
                    </a:p>
                  </a:txBody>
                  <a:tcPr marL="9525" marR="9525" marT="9525" marB="0" anchor="ctr"/>
                </a:tc>
                <a:extLst>
                  <a:ext uri="{0D108BD9-81ED-4DB2-BD59-A6C34878D82A}">
                    <a16:rowId xmlns:a16="http://schemas.microsoft.com/office/drawing/2014/main" val="403244114"/>
                  </a:ext>
                </a:extLst>
              </a:tr>
              <a:tr h="198820">
                <a:tc>
                  <a:txBody>
                    <a:bodyPr/>
                    <a:lstStyle/>
                    <a:p>
                      <a:pPr algn="ctr" fontAlgn="ctr"/>
                      <a:endParaRPr lang="ru-RU" sz="9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"Государственная поддержка организаций, осуществляющих деятельность в сфере воздушных межрегиональных перевозок населения"</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7,8</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7,9</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7,8</a:t>
                      </a:r>
                    </a:p>
                  </a:txBody>
                  <a:tcPr marL="9525" marR="9525" marT="9525" marB="0" anchor="ctr"/>
                </a:tc>
                <a:extLst>
                  <a:ext uri="{0D108BD9-81ED-4DB2-BD59-A6C34878D82A}">
                    <a16:rowId xmlns:a16="http://schemas.microsoft.com/office/drawing/2014/main" val="382191137"/>
                  </a:ext>
                </a:extLst>
              </a:tr>
              <a:tr h="219808">
                <a:tc>
                  <a:txBody>
                    <a:bodyPr/>
                    <a:lstStyle/>
                    <a:p>
                      <a:pPr algn="ctr"/>
                      <a:r>
                        <a:rPr lang="ru-RU" sz="900" b="0" dirty="0" smtClean="0"/>
                        <a:t>12.5</a:t>
                      </a:r>
                      <a:endParaRPr lang="ru-RU" sz="900" b="0" dirty="0"/>
                    </a:p>
                  </a:txBody>
                  <a:tcPr/>
                </a:tc>
                <a:tc>
                  <a:txBody>
                    <a:bodyPr/>
                    <a:lstStyle/>
                    <a:p>
                      <a:pPr algn="l" fontAlgn="ctr"/>
                      <a:r>
                        <a:rPr lang="ru-RU" sz="1000" b="0" i="0" u="none" strike="noStrike" dirty="0">
                          <a:solidFill>
                            <a:srgbClr val="000000"/>
                          </a:solidFill>
                          <a:effectLst/>
                          <a:latin typeface="Times New Roman" panose="02020603050405020304" pitchFamily="18" charset="0"/>
                        </a:rPr>
                        <a:t>Подпрограмма "Обеспечение реализации Программы"</a:t>
                      </a:r>
                    </a:p>
                  </a:txBody>
                  <a:tcPr marL="9525" marR="9525" marT="9525" marB="0" anchor="ctr"/>
                </a:tc>
                <a:tc>
                  <a:txBody>
                    <a:bodyPr/>
                    <a:lstStyle/>
                    <a:p>
                      <a:pPr algn="ctr" fontAlgn="ctr"/>
                      <a:r>
                        <a:rPr lang="ru-RU" sz="1000" b="0" i="0" u="none" strike="noStrike" dirty="0">
                          <a:solidFill>
                            <a:srgbClr val="000000"/>
                          </a:solidFill>
                          <a:effectLst/>
                          <a:latin typeface="Times New Roman" panose="02020603050405020304" pitchFamily="18" charset="0"/>
                        </a:rPr>
                        <a:t>121,7</a:t>
                      </a:r>
                    </a:p>
                  </a:txBody>
                  <a:tcPr marL="9525" marR="9525" marT="9525" marB="0" anchor="ctr"/>
                </a:tc>
                <a:tc>
                  <a:txBody>
                    <a:bodyPr/>
                    <a:lstStyle/>
                    <a:p>
                      <a:pPr algn="ctr" fontAlgn="ctr"/>
                      <a:r>
                        <a:rPr lang="ru-RU" sz="1000" b="0" i="0" u="none" strike="noStrike" dirty="0">
                          <a:solidFill>
                            <a:srgbClr val="000000"/>
                          </a:solidFill>
                          <a:effectLst/>
                          <a:latin typeface="Times New Roman" panose="02020603050405020304" pitchFamily="18" charset="0"/>
                        </a:rPr>
                        <a:t>121,8</a:t>
                      </a:r>
                    </a:p>
                  </a:txBody>
                  <a:tcPr marL="9525" marR="9525" marT="9525" marB="0" anchor="ctr"/>
                </a:tc>
                <a:tc>
                  <a:txBody>
                    <a:bodyPr/>
                    <a:lstStyle/>
                    <a:p>
                      <a:pPr algn="ctr" fontAlgn="ctr"/>
                      <a:r>
                        <a:rPr lang="ru-RU" sz="1000" b="0" i="0" u="none" strike="noStrike" dirty="0">
                          <a:solidFill>
                            <a:srgbClr val="000000"/>
                          </a:solidFill>
                          <a:effectLst/>
                          <a:latin typeface="Times New Roman" panose="02020603050405020304" pitchFamily="18" charset="0"/>
                        </a:rPr>
                        <a:t>121,9</a:t>
                      </a:r>
                    </a:p>
                  </a:txBody>
                  <a:tcPr marL="9525" marR="9525" marT="9525" marB="0" anchor="ctr"/>
                </a:tc>
                <a:extLst>
                  <a:ext uri="{0D108BD9-81ED-4DB2-BD59-A6C34878D82A}">
                    <a16:rowId xmlns:a16="http://schemas.microsoft.com/office/drawing/2014/main" val="2736943306"/>
                  </a:ext>
                </a:extLst>
              </a:tr>
              <a:tr h="201434">
                <a:tc>
                  <a:txBody>
                    <a:bodyPr/>
                    <a:lstStyle/>
                    <a:p>
                      <a:pPr algn="ctr"/>
                      <a:endParaRPr lang="ru-RU" sz="900" b="0"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"Управление реализацией Программы"</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121,7</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121,8</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121,9</a:t>
                      </a:r>
                    </a:p>
                  </a:txBody>
                  <a:tcPr marL="9525" marR="9525" marT="9525" marB="0" anchor="ctr"/>
                </a:tc>
                <a:extLst>
                  <a:ext uri="{0D108BD9-81ED-4DB2-BD59-A6C34878D82A}">
                    <a16:rowId xmlns:a16="http://schemas.microsoft.com/office/drawing/2014/main" val="1630671584"/>
                  </a:ext>
                </a:extLst>
              </a:tr>
              <a:tr h="142232">
                <a:tc>
                  <a:txBody>
                    <a:bodyPr/>
                    <a:lstStyle/>
                    <a:p>
                      <a:pPr algn="ctr"/>
                      <a:r>
                        <a:rPr lang="ru-RU" sz="900" b="1" dirty="0" smtClean="0"/>
                        <a:t>13</a:t>
                      </a:r>
                      <a:endParaRPr lang="ru-RU" sz="900" b="1" dirty="0"/>
                    </a:p>
                  </a:txBody>
                  <a:tcPr/>
                </a:tc>
                <a:tc>
                  <a:txBody>
                    <a:bodyPr/>
                    <a:lstStyle/>
                    <a:p>
                      <a:pPr algn="l" fontAlgn="ctr"/>
                      <a:r>
                        <a:rPr lang="ru-RU" sz="1000" b="1" i="0" u="none" strike="noStrike" dirty="0">
                          <a:solidFill>
                            <a:srgbClr val="000000"/>
                          </a:solidFill>
                          <a:effectLst/>
                          <a:latin typeface="Times New Roman" panose="02020603050405020304" pitchFamily="18" charset="0"/>
                        </a:rPr>
                        <a:t>Государственная программа Камчатского края "Совершенствование управления имуществом, находящимся в государственной собственности Камчатского края"</a:t>
                      </a:r>
                    </a:p>
                  </a:txBody>
                  <a:tcPr marL="9525" marR="9525" marT="9525" marB="0" anchor="ctr"/>
                </a:tc>
                <a:tc>
                  <a:txBody>
                    <a:bodyPr/>
                    <a:lstStyle/>
                    <a:p>
                      <a:pPr algn="ctr" fontAlgn="ctr"/>
                      <a:r>
                        <a:rPr lang="ru-RU" sz="1000" b="1" i="0" u="none" strike="noStrike" dirty="0">
                          <a:solidFill>
                            <a:srgbClr val="000000"/>
                          </a:solidFill>
                          <a:effectLst/>
                          <a:latin typeface="Times New Roman" panose="02020603050405020304" pitchFamily="18" charset="0"/>
                        </a:rPr>
                        <a:t>92,7</a:t>
                      </a:r>
                    </a:p>
                  </a:txBody>
                  <a:tcPr marL="9525" marR="9525" marT="9525" marB="0" anchor="ctr"/>
                </a:tc>
                <a:tc>
                  <a:txBody>
                    <a:bodyPr/>
                    <a:lstStyle/>
                    <a:p>
                      <a:pPr algn="ctr" fontAlgn="ctr"/>
                      <a:r>
                        <a:rPr lang="ru-RU" sz="1000" b="1" i="0" u="none" strike="noStrike" dirty="0">
                          <a:solidFill>
                            <a:srgbClr val="000000"/>
                          </a:solidFill>
                          <a:effectLst/>
                          <a:latin typeface="Times New Roman" panose="02020603050405020304" pitchFamily="18" charset="0"/>
                        </a:rPr>
                        <a:t>289,4</a:t>
                      </a:r>
                    </a:p>
                  </a:txBody>
                  <a:tcPr marL="9525" marR="9525" marT="9525" marB="0" anchor="ctr"/>
                </a:tc>
                <a:tc>
                  <a:txBody>
                    <a:bodyPr/>
                    <a:lstStyle/>
                    <a:p>
                      <a:pPr algn="ctr" fontAlgn="ctr"/>
                      <a:r>
                        <a:rPr lang="ru-RU" sz="1000" b="1" i="0" u="none" strike="noStrike" dirty="0">
                          <a:solidFill>
                            <a:srgbClr val="000000"/>
                          </a:solidFill>
                          <a:effectLst/>
                          <a:latin typeface="Times New Roman" panose="02020603050405020304" pitchFamily="18" charset="0"/>
                        </a:rPr>
                        <a:t>98,3</a:t>
                      </a:r>
                    </a:p>
                  </a:txBody>
                  <a:tcPr marL="9525" marR="9525" marT="9525" marB="0" anchor="ctr"/>
                </a:tc>
                <a:extLst>
                  <a:ext uri="{0D108BD9-81ED-4DB2-BD59-A6C34878D82A}">
                    <a16:rowId xmlns:a16="http://schemas.microsoft.com/office/drawing/2014/main" val="1628803903"/>
                  </a:ext>
                </a:extLst>
              </a:tr>
              <a:tr h="211015">
                <a:tc>
                  <a:txBody>
                    <a:bodyPr/>
                    <a:lstStyle/>
                    <a:p>
                      <a:pPr algn="ctr"/>
                      <a:r>
                        <a:rPr lang="ru-RU" sz="900" b="0" dirty="0" smtClean="0"/>
                        <a:t>13.1</a:t>
                      </a:r>
                      <a:endParaRPr lang="ru-RU" sz="900" b="0" dirty="0"/>
                    </a:p>
                  </a:txBody>
                  <a:tcPr/>
                </a:tc>
                <a:tc>
                  <a:txBody>
                    <a:bodyPr/>
                    <a:lstStyle/>
                    <a:p>
                      <a:pPr algn="l" fontAlgn="ctr"/>
                      <a:r>
                        <a:rPr lang="ru-RU" sz="1000" b="0" i="0" u="none" strike="noStrike" dirty="0">
                          <a:solidFill>
                            <a:srgbClr val="000000"/>
                          </a:solidFill>
                          <a:effectLst/>
                          <a:latin typeface="Times New Roman" panose="02020603050405020304" pitchFamily="18" charset="0"/>
                        </a:rPr>
                        <a:t>Подпрограмма "Повышение эффективности управления краевым имуществом"</a:t>
                      </a:r>
                    </a:p>
                  </a:txBody>
                  <a:tcPr marL="9525" marR="9525" marT="9525" marB="0" anchor="ctr"/>
                </a:tc>
                <a:tc>
                  <a:txBody>
                    <a:bodyPr/>
                    <a:lstStyle/>
                    <a:p>
                      <a:pPr algn="ctr" fontAlgn="ctr"/>
                      <a:r>
                        <a:rPr lang="ru-RU" sz="1000" b="0" i="0" u="none" strike="noStrike" dirty="0">
                          <a:solidFill>
                            <a:srgbClr val="000000"/>
                          </a:solidFill>
                          <a:effectLst/>
                          <a:latin typeface="Times New Roman" panose="02020603050405020304" pitchFamily="18" charset="0"/>
                        </a:rPr>
                        <a:t>16,9</a:t>
                      </a:r>
                    </a:p>
                  </a:txBody>
                  <a:tcPr marL="9525" marR="9525" marT="9525" marB="0" anchor="ctr"/>
                </a:tc>
                <a:tc>
                  <a:txBody>
                    <a:bodyPr/>
                    <a:lstStyle/>
                    <a:p>
                      <a:pPr algn="ctr" fontAlgn="ctr"/>
                      <a:r>
                        <a:rPr lang="ru-RU" sz="1000" b="0" i="0" u="none" strike="noStrike" dirty="0">
                          <a:solidFill>
                            <a:srgbClr val="000000"/>
                          </a:solidFill>
                          <a:effectLst/>
                          <a:latin typeface="Times New Roman" panose="02020603050405020304" pitchFamily="18" charset="0"/>
                        </a:rPr>
                        <a:t>213,5</a:t>
                      </a:r>
                    </a:p>
                  </a:txBody>
                  <a:tcPr marL="9525" marR="9525" marT="9525" marB="0" anchor="ctr"/>
                </a:tc>
                <a:tc>
                  <a:txBody>
                    <a:bodyPr/>
                    <a:lstStyle/>
                    <a:p>
                      <a:pPr algn="ctr" fontAlgn="ctr"/>
                      <a:r>
                        <a:rPr lang="ru-RU" sz="1000" b="0" i="0" u="none" strike="noStrike" dirty="0">
                          <a:solidFill>
                            <a:srgbClr val="000000"/>
                          </a:solidFill>
                          <a:effectLst/>
                          <a:latin typeface="Times New Roman" panose="02020603050405020304" pitchFamily="18" charset="0"/>
                        </a:rPr>
                        <a:t>22,3</a:t>
                      </a:r>
                    </a:p>
                  </a:txBody>
                  <a:tcPr marL="9525" marR="9525" marT="9525" marB="0" anchor="ctr"/>
                </a:tc>
                <a:extLst>
                  <a:ext uri="{0D108BD9-81ED-4DB2-BD59-A6C34878D82A}">
                    <a16:rowId xmlns:a16="http://schemas.microsoft.com/office/drawing/2014/main" val="1589852792"/>
                  </a:ext>
                </a:extLst>
              </a:tr>
              <a:tr h="219807">
                <a:tc>
                  <a:txBody>
                    <a:bodyPr/>
                    <a:lstStyle/>
                    <a:p>
                      <a:pPr algn="ctr"/>
                      <a:endParaRPr lang="ru-RU" sz="900" b="0"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"Учет, содержание и распоряжение краевым имуществом"</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9,3</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6,2</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4,9</a:t>
                      </a:r>
                    </a:p>
                  </a:txBody>
                  <a:tcPr marL="9525" marR="9525" marT="9525" marB="0" anchor="ctr"/>
                </a:tc>
                <a:extLst>
                  <a:ext uri="{0D108BD9-81ED-4DB2-BD59-A6C34878D82A}">
                    <a16:rowId xmlns:a16="http://schemas.microsoft.com/office/drawing/2014/main" val="2897535475"/>
                  </a:ext>
                </a:extLst>
              </a:tr>
              <a:tr h="178190">
                <a:tc>
                  <a:txBody>
                    <a:bodyPr/>
                    <a:lstStyle/>
                    <a:p>
                      <a:pPr algn="ctr"/>
                      <a:endParaRPr lang="ru-RU" sz="900" b="1"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"Содержание жилищного фонда Камчатского края"</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0,6</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0,5</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1,0</a:t>
                      </a:r>
                    </a:p>
                  </a:txBody>
                  <a:tcPr marL="9525" marR="9525" marT="9525" marB="0" anchor="ctr"/>
                </a:tc>
                <a:extLst>
                  <a:ext uri="{0D108BD9-81ED-4DB2-BD59-A6C34878D82A}">
                    <a16:rowId xmlns:a16="http://schemas.microsoft.com/office/drawing/2014/main" val="7666637"/>
                  </a:ext>
                </a:extLst>
              </a:tr>
              <a:tr h="178190">
                <a:tc>
                  <a:txBody>
                    <a:bodyPr/>
                    <a:lstStyle/>
                    <a:p>
                      <a:pPr algn="ctr"/>
                      <a:endParaRPr lang="ru-RU" sz="900" b="0"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"Осуществление капитальных вложений в объекты государственной собственности Камчатского края и приобретение объектов недвижимого имущества в государственную собственность Камчатского края"</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0,0</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192,4</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0,0</a:t>
                      </a:r>
                    </a:p>
                  </a:txBody>
                  <a:tcPr marL="9525" marR="9525" marT="9525" marB="0" anchor="ctr"/>
                </a:tc>
                <a:extLst>
                  <a:ext uri="{0D108BD9-81ED-4DB2-BD59-A6C34878D82A}">
                    <a16:rowId xmlns:a16="http://schemas.microsoft.com/office/drawing/2014/main" val="4080420532"/>
                  </a:ext>
                </a:extLst>
              </a:tr>
              <a:tr h="186983">
                <a:tc>
                  <a:txBody>
                    <a:bodyPr/>
                    <a:lstStyle/>
                    <a:p>
                      <a:pPr algn="ctr"/>
                      <a:endParaRPr lang="ru-RU" sz="900" b="1"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"Организация проведения работ по координатному описанию границ муниципальных образований в Камчатском крае, населенных пунктов Камчатского края, границ Камчатского края, организация проведения работ по созданию опорной межевой сети, организация проведения кадастровых работ в целях государственного кадастрового учета земельных участков, находящихся в собственности Камчатского края, и земельных участков, государственная собственность на которые не разграничена"</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7,1</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14,4</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16,4</a:t>
                      </a:r>
                    </a:p>
                  </a:txBody>
                  <a:tcPr marL="9525" marR="9525" marT="9525" marB="0" anchor="ctr"/>
                </a:tc>
                <a:extLst>
                  <a:ext uri="{0D108BD9-81ED-4DB2-BD59-A6C34878D82A}">
                    <a16:rowId xmlns:a16="http://schemas.microsoft.com/office/drawing/2014/main" val="3330564503"/>
                  </a:ext>
                </a:extLst>
              </a:tr>
              <a:tr h="204567">
                <a:tc>
                  <a:txBody>
                    <a:bodyPr/>
                    <a:lstStyle/>
                    <a:p>
                      <a:pPr algn="ctr"/>
                      <a:r>
                        <a:rPr lang="ru-RU" sz="900" b="0" dirty="0" smtClean="0"/>
                        <a:t>13.2</a:t>
                      </a:r>
                      <a:endParaRPr lang="ru-RU" sz="900" b="0" dirty="0"/>
                    </a:p>
                  </a:txBody>
                  <a:tcPr/>
                </a:tc>
                <a:tc>
                  <a:txBody>
                    <a:bodyPr/>
                    <a:lstStyle/>
                    <a:p>
                      <a:pPr algn="l" fontAlgn="ctr"/>
                      <a:r>
                        <a:rPr lang="ru-RU" sz="1000" b="0" i="0" u="none" strike="noStrike" dirty="0">
                          <a:solidFill>
                            <a:srgbClr val="000000"/>
                          </a:solidFill>
                          <a:effectLst/>
                          <a:latin typeface="Times New Roman" panose="02020603050405020304" pitchFamily="18" charset="0"/>
                        </a:rPr>
                        <a:t>Подпрограмма "Обеспечение реализации Программы"</a:t>
                      </a:r>
                    </a:p>
                  </a:txBody>
                  <a:tcPr marL="9525" marR="9525" marT="9525" marB="0" anchor="ctr"/>
                </a:tc>
                <a:tc>
                  <a:txBody>
                    <a:bodyPr/>
                    <a:lstStyle/>
                    <a:p>
                      <a:pPr algn="ctr" fontAlgn="ctr"/>
                      <a:r>
                        <a:rPr lang="ru-RU" sz="1000" b="0" i="0" u="none" strike="noStrike" dirty="0">
                          <a:solidFill>
                            <a:srgbClr val="000000"/>
                          </a:solidFill>
                          <a:effectLst/>
                          <a:latin typeface="Times New Roman" panose="02020603050405020304" pitchFamily="18" charset="0"/>
                        </a:rPr>
                        <a:t>75,8</a:t>
                      </a:r>
                    </a:p>
                  </a:txBody>
                  <a:tcPr marL="9525" marR="9525" marT="9525" marB="0" anchor="ctr"/>
                </a:tc>
                <a:tc>
                  <a:txBody>
                    <a:bodyPr/>
                    <a:lstStyle/>
                    <a:p>
                      <a:pPr algn="ctr" fontAlgn="ctr"/>
                      <a:r>
                        <a:rPr lang="ru-RU" sz="1000" b="0" i="0" u="none" strike="noStrike" dirty="0">
                          <a:solidFill>
                            <a:srgbClr val="000000"/>
                          </a:solidFill>
                          <a:effectLst/>
                          <a:latin typeface="Times New Roman" panose="02020603050405020304" pitchFamily="18" charset="0"/>
                        </a:rPr>
                        <a:t>75,9</a:t>
                      </a:r>
                    </a:p>
                  </a:txBody>
                  <a:tcPr marL="9525" marR="9525" marT="9525" marB="0" anchor="ctr"/>
                </a:tc>
                <a:tc>
                  <a:txBody>
                    <a:bodyPr/>
                    <a:lstStyle/>
                    <a:p>
                      <a:pPr algn="ctr" fontAlgn="ctr"/>
                      <a:r>
                        <a:rPr lang="ru-RU" sz="1000" b="0" i="0" u="none" strike="noStrike" dirty="0">
                          <a:solidFill>
                            <a:srgbClr val="000000"/>
                          </a:solidFill>
                          <a:effectLst/>
                          <a:latin typeface="Times New Roman" panose="02020603050405020304" pitchFamily="18" charset="0"/>
                        </a:rPr>
                        <a:t>76,0</a:t>
                      </a:r>
                    </a:p>
                  </a:txBody>
                  <a:tcPr marL="9525" marR="9525" marT="9525" marB="0" anchor="ctr"/>
                </a:tc>
                <a:extLst>
                  <a:ext uri="{0D108BD9-81ED-4DB2-BD59-A6C34878D82A}">
                    <a16:rowId xmlns:a16="http://schemas.microsoft.com/office/drawing/2014/main" val="2770597236"/>
                  </a:ext>
                </a:extLst>
              </a:tr>
              <a:tr h="230944">
                <a:tc>
                  <a:txBody>
                    <a:bodyPr/>
                    <a:lstStyle/>
                    <a:p>
                      <a:pPr algn="ctr"/>
                      <a:endParaRPr lang="ru-RU" sz="900" b="0"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"Обеспечение деятельности Министерства"</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75,8</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75,9</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76,0</a:t>
                      </a:r>
                    </a:p>
                  </a:txBody>
                  <a:tcPr marL="9525" marR="9525" marT="9525" marB="0" anchor="ctr"/>
                </a:tc>
                <a:extLst>
                  <a:ext uri="{0D108BD9-81ED-4DB2-BD59-A6C34878D82A}">
                    <a16:rowId xmlns:a16="http://schemas.microsoft.com/office/drawing/2014/main" val="2613654590"/>
                  </a:ext>
                </a:extLst>
              </a:tr>
              <a:tr h="211016">
                <a:tc>
                  <a:txBody>
                    <a:bodyPr/>
                    <a:lstStyle/>
                    <a:p>
                      <a:pPr algn="ctr"/>
                      <a:r>
                        <a:rPr lang="ru-RU" sz="900" b="1" dirty="0" smtClean="0"/>
                        <a:t>14</a:t>
                      </a:r>
                      <a:endParaRPr lang="ru-RU" sz="900" b="1" dirty="0"/>
                    </a:p>
                  </a:txBody>
                  <a:tcPr/>
                </a:tc>
                <a:tc>
                  <a:txBody>
                    <a:bodyPr/>
                    <a:lstStyle/>
                    <a:p>
                      <a:pPr algn="l" fontAlgn="ctr"/>
                      <a:r>
                        <a:rPr lang="ru-RU" sz="1000" b="1" i="0" u="none" strike="noStrike" dirty="0">
                          <a:solidFill>
                            <a:srgbClr val="000000"/>
                          </a:solidFill>
                          <a:effectLst/>
                          <a:latin typeface="Times New Roman" panose="02020603050405020304" pitchFamily="18" charset="0"/>
                        </a:rPr>
                        <a:t>Государственная программа Камчатского края "Развитие рыбохозяйственного комплекса Камчатского края"</a:t>
                      </a:r>
                    </a:p>
                  </a:txBody>
                  <a:tcPr marL="9525" marR="9525" marT="9525" marB="0" anchor="ctr"/>
                </a:tc>
                <a:tc>
                  <a:txBody>
                    <a:bodyPr/>
                    <a:lstStyle/>
                    <a:p>
                      <a:pPr algn="ctr" fontAlgn="ctr"/>
                      <a:r>
                        <a:rPr lang="ru-RU" sz="1000" b="1" i="0" u="none" strike="noStrike" dirty="0">
                          <a:solidFill>
                            <a:srgbClr val="000000"/>
                          </a:solidFill>
                          <a:effectLst/>
                          <a:latin typeface="Times New Roman" panose="02020603050405020304" pitchFamily="18" charset="0"/>
                        </a:rPr>
                        <a:t>65,7</a:t>
                      </a:r>
                    </a:p>
                  </a:txBody>
                  <a:tcPr marL="9525" marR="9525" marT="9525" marB="0" anchor="ctr"/>
                </a:tc>
                <a:tc>
                  <a:txBody>
                    <a:bodyPr/>
                    <a:lstStyle/>
                    <a:p>
                      <a:pPr algn="ctr" fontAlgn="ctr"/>
                      <a:r>
                        <a:rPr lang="ru-RU" sz="1000" b="1" i="0" u="none" strike="noStrike" dirty="0">
                          <a:solidFill>
                            <a:srgbClr val="000000"/>
                          </a:solidFill>
                          <a:effectLst/>
                          <a:latin typeface="Times New Roman" panose="02020603050405020304" pitchFamily="18" charset="0"/>
                        </a:rPr>
                        <a:t>55,3</a:t>
                      </a:r>
                    </a:p>
                  </a:txBody>
                  <a:tcPr marL="9525" marR="9525" marT="9525" marB="0" anchor="ctr"/>
                </a:tc>
                <a:tc>
                  <a:txBody>
                    <a:bodyPr/>
                    <a:lstStyle/>
                    <a:p>
                      <a:pPr algn="ctr" fontAlgn="ctr"/>
                      <a:r>
                        <a:rPr lang="ru-RU" sz="1000" b="1" i="0" u="none" strike="noStrike" dirty="0">
                          <a:solidFill>
                            <a:srgbClr val="000000"/>
                          </a:solidFill>
                          <a:effectLst/>
                          <a:latin typeface="Times New Roman" panose="02020603050405020304" pitchFamily="18" charset="0"/>
                        </a:rPr>
                        <a:t>60,0</a:t>
                      </a:r>
                    </a:p>
                  </a:txBody>
                  <a:tcPr marL="9525" marR="9525" marT="9525" marB="0" anchor="ctr"/>
                </a:tc>
                <a:extLst>
                  <a:ext uri="{0D108BD9-81ED-4DB2-BD59-A6C34878D82A}">
                    <a16:rowId xmlns:a16="http://schemas.microsoft.com/office/drawing/2014/main" val="1294302220"/>
                  </a:ext>
                </a:extLst>
              </a:tr>
              <a:tr h="193431">
                <a:tc>
                  <a:txBody>
                    <a:bodyPr/>
                    <a:lstStyle/>
                    <a:p>
                      <a:pPr algn="ctr"/>
                      <a:r>
                        <a:rPr lang="ru-RU" sz="900" b="0" dirty="0" smtClean="0"/>
                        <a:t>14.1</a:t>
                      </a:r>
                      <a:endParaRPr lang="ru-RU" sz="900" b="0" dirty="0"/>
                    </a:p>
                  </a:txBody>
                  <a:tcPr/>
                </a:tc>
                <a:tc>
                  <a:txBody>
                    <a:bodyPr/>
                    <a:lstStyle/>
                    <a:p>
                      <a:pPr algn="l" fontAlgn="ctr"/>
                      <a:r>
                        <a:rPr lang="ru-RU" sz="1000" b="0" i="0" u="none" strike="noStrike" dirty="0">
                          <a:solidFill>
                            <a:srgbClr val="000000"/>
                          </a:solidFill>
                          <a:effectLst/>
                          <a:latin typeface="Times New Roman" panose="02020603050405020304" pitchFamily="18" charset="0"/>
                        </a:rPr>
                        <a:t>Подпрограмма "Развитие аквакультуры"</a:t>
                      </a:r>
                    </a:p>
                  </a:txBody>
                  <a:tcPr marL="9525" marR="9525" marT="9525" marB="0" anchor="ctr"/>
                </a:tc>
                <a:tc>
                  <a:txBody>
                    <a:bodyPr/>
                    <a:lstStyle/>
                    <a:p>
                      <a:pPr algn="ctr" fontAlgn="ctr"/>
                      <a:r>
                        <a:rPr lang="ru-RU" sz="1000" b="0" i="0" u="none" strike="noStrike" dirty="0">
                          <a:solidFill>
                            <a:srgbClr val="000000"/>
                          </a:solidFill>
                          <a:effectLst/>
                          <a:latin typeface="Times New Roman" panose="02020603050405020304" pitchFamily="18" charset="0"/>
                        </a:rPr>
                        <a:t>1,2</a:t>
                      </a:r>
                    </a:p>
                  </a:txBody>
                  <a:tcPr marL="9525" marR="9525" marT="9525" marB="0" anchor="ctr"/>
                </a:tc>
                <a:tc>
                  <a:txBody>
                    <a:bodyPr/>
                    <a:lstStyle/>
                    <a:p>
                      <a:pPr algn="ctr" fontAlgn="ctr"/>
                      <a:r>
                        <a:rPr lang="ru-RU" sz="1000" b="0" i="0" u="none" strike="noStrike" dirty="0">
                          <a:solidFill>
                            <a:srgbClr val="000000"/>
                          </a:solidFill>
                          <a:effectLst/>
                          <a:latin typeface="Times New Roman" panose="02020603050405020304" pitchFamily="18" charset="0"/>
                        </a:rPr>
                        <a:t>1,2</a:t>
                      </a:r>
                    </a:p>
                  </a:txBody>
                  <a:tcPr marL="9525" marR="9525" marT="9525" marB="0" anchor="ctr"/>
                </a:tc>
                <a:tc>
                  <a:txBody>
                    <a:bodyPr/>
                    <a:lstStyle/>
                    <a:p>
                      <a:pPr algn="ctr" fontAlgn="ctr"/>
                      <a:r>
                        <a:rPr lang="ru-RU" sz="1000" b="0" i="0" u="none" strike="noStrike" dirty="0">
                          <a:solidFill>
                            <a:srgbClr val="000000"/>
                          </a:solidFill>
                          <a:effectLst/>
                          <a:latin typeface="Times New Roman" panose="02020603050405020304" pitchFamily="18" charset="0"/>
                        </a:rPr>
                        <a:t>1,2</a:t>
                      </a:r>
                    </a:p>
                  </a:txBody>
                  <a:tcPr marL="9525" marR="9525" marT="9525" marB="0" anchor="ctr"/>
                </a:tc>
                <a:extLst>
                  <a:ext uri="{0D108BD9-81ED-4DB2-BD59-A6C34878D82A}">
                    <a16:rowId xmlns:a16="http://schemas.microsoft.com/office/drawing/2014/main" val="2847286262"/>
                  </a:ext>
                </a:extLst>
              </a:tr>
              <a:tr h="193431">
                <a:tc>
                  <a:txBody>
                    <a:bodyPr/>
                    <a:lstStyle/>
                    <a:p>
                      <a:pPr algn="ctr"/>
                      <a:endParaRPr lang="ru-RU" sz="900" b="1"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"Создание условий для строительства лососевых рыбоводных заводов в Камчатском крае" </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1,2</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1,2</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1,2</a:t>
                      </a:r>
                    </a:p>
                  </a:txBody>
                  <a:tcPr marL="9525" marR="9525" marT="9525" marB="0" anchor="ctr"/>
                </a:tc>
                <a:extLst>
                  <a:ext uri="{0D108BD9-81ED-4DB2-BD59-A6C34878D82A}">
                    <a16:rowId xmlns:a16="http://schemas.microsoft.com/office/drawing/2014/main" val="3041175175"/>
                  </a:ext>
                </a:extLst>
              </a:tr>
              <a:tr h="219808">
                <a:tc>
                  <a:txBody>
                    <a:bodyPr/>
                    <a:lstStyle/>
                    <a:p>
                      <a:pPr algn="ctr"/>
                      <a:r>
                        <a:rPr lang="ru-RU" sz="900" b="0" dirty="0" smtClean="0"/>
                        <a:t>14.2</a:t>
                      </a:r>
                      <a:endParaRPr lang="ru-RU" sz="900" b="0" dirty="0"/>
                    </a:p>
                  </a:txBody>
                  <a:tcPr/>
                </a:tc>
                <a:tc>
                  <a:txBody>
                    <a:bodyPr/>
                    <a:lstStyle/>
                    <a:p>
                      <a:pPr algn="l" fontAlgn="ctr"/>
                      <a:r>
                        <a:rPr lang="ru-RU" sz="1000" b="0" i="0" u="none" strike="noStrike" dirty="0">
                          <a:solidFill>
                            <a:srgbClr val="000000"/>
                          </a:solidFill>
                          <a:effectLst/>
                          <a:latin typeface="Times New Roman" panose="02020603050405020304" pitchFamily="18" charset="0"/>
                        </a:rPr>
                        <a:t>Подпрограмма "Развитие берегового рыбоперерабатывающего комплекса"</a:t>
                      </a:r>
                    </a:p>
                  </a:txBody>
                  <a:tcPr marL="9525" marR="9525" marT="9525" marB="0" anchor="ctr"/>
                </a:tc>
                <a:tc>
                  <a:txBody>
                    <a:bodyPr/>
                    <a:lstStyle/>
                    <a:p>
                      <a:pPr algn="ctr" fontAlgn="ctr"/>
                      <a:r>
                        <a:rPr lang="ru-RU" sz="1000" b="0" i="0" u="none" strike="noStrike" dirty="0">
                          <a:solidFill>
                            <a:srgbClr val="000000"/>
                          </a:solidFill>
                          <a:effectLst/>
                          <a:latin typeface="Times New Roman" panose="02020603050405020304" pitchFamily="18" charset="0"/>
                        </a:rPr>
                        <a:t>33,8</a:t>
                      </a:r>
                    </a:p>
                  </a:txBody>
                  <a:tcPr marL="9525" marR="9525" marT="9525" marB="0" anchor="ctr"/>
                </a:tc>
                <a:tc>
                  <a:txBody>
                    <a:bodyPr/>
                    <a:lstStyle/>
                    <a:p>
                      <a:pPr algn="ctr" fontAlgn="ctr"/>
                      <a:r>
                        <a:rPr lang="ru-RU" sz="1000" b="0" i="0" u="none" strike="noStrike" dirty="0">
                          <a:solidFill>
                            <a:srgbClr val="000000"/>
                          </a:solidFill>
                          <a:effectLst/>
                          <a:latin typeface="Times New Roman" panose="02020603050405020304" pitchFamily="18" charset="0"/>
                        </a:rPr>
                        <a:t>23,3</a:t>
                      </a:r>
                    </a:p>
                  </a:txBody>
                  <a:tcPr marL="9525" marR="9525" marT="9525" marB="0" anchor="ctr"/>
                </a:tc>
                <a:tc>
                  <a:txBody>
                    <a:bodyPr/>
                    <a:lstStyle/>
                    <a:p>
                      <a:pPr algn="ctr" fontAlgn="ctr"/>
                      <a:r>
                        <a:rPr lang="ru-RU" sz="1000" b="0" i="0" u="none" strike="noStrike" dirty="0">
                          <a:solidFill>
                            <a:srgbClr val="000000"/>
                          </a:solidFill>
                          <a:effectLst/>
                          <a:latin typeface="Times New Roman" panose="02020603050405020304" pitchFamily="18" charset="0"/>
                        </a:rPr>
                        <a:t>28,0</a:t>
                      </a:r>
                    </a:p>
                  </a:txBody>
                  <a:tcPr marL="9525" marR="9525" marT="9525" marB="0" anchor="ctr"/>
                </a:tc>
                <a:extLst>
                  <a:ext uri="{0D108BD9-81ED-4DB2-BD59-A6C34878D82A}">
                    <a16:rowId xmlns:a16="http://schemas.microsoft.com/office/drawing/2014/main" val="753720518"/>
                  </a:ext>
                </a:extLst>
              </a:tr>
              <a:tr h="295862">
                <a:tc>
                  <a:txBody>
                    <a:bodyPr/>
                    <a:lstStyle/>
                    <a:p>
                      <a:pPr algn="ctr"/>
                      <a:endParaRPr lang="ru-RU" sz="900" b="1"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"Создание условий для обновления и модернизации основных производственных фондов рыбохозяйственного комплекса Камчатского края"</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33,8</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23,3</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28,0</a:t>
                      </a:r>
                    </a:p>
                  </a:txBody>
                  <a:tcPr marL="9525" marR="9525" marT="9525" marB="0" anchor="ctr"/>
                </a:tc>
                <a:extLst>
                  <a:ext uri="{0D108BD9-81ED-4DB2-BD59-A6C34878D82A}">
                    <a16:rowId xmlns:a16="http://schemas.microsoft.com/office/drawing/2014/main" val="4050347759"/>
                  </a:ext>
                </a:extLst>
              </a:tr>
              <a:tr h="183076">
                <a:tc>
                  <a:txBody>
                    <a:bodyPr/>
                    <a:lstStyle/>
                    <a:p>
                      <a:pPr algn="ctr"/>
                      <a:r>
                        <a:rPr lang="ru-RU" sz="900" b="0" dirty="0" smtClean="0"/>
                        <a:t>14.3</a:t>
                      </a:r>
                      <a:endParaRPr lang="ru-RU" sz="900" b="0" dirty="0"/>
                    </a:p>
                  </a:txBody>
                  <a:tcPr/>
                </a:tc>
                <a:tc>
                  <a:txBody>
                    <a:bodyPr/>
                    <a:lstStyle/>
                    <a:p>
                      <a:pPr algn="l" fontAlgn="ctr"/>
                      <a:r>
                        <a:rPr lang="ru-RU" sz="1000" b="0" i="0" u="none" strike="noStrike" dirty="0">
                          <a:solidFill>
                            <a:srgbClr val="000000"/>
                          </a:solidFill>
                          <a:effectLst/>
                          <a:latin typeface="Times New Roman" panose="02020603050405020304" pitchFamily="18" charset="0"/>
                        </a:rPr>
                        <a:t>Подпрограмма "Развитие кадрового потенциала рыбохозяйственного комплекса"</a:t>
                      </a:r>
                    </a:p>
                  </a:txBody>
                  <a:tcPr marL="9525" marR="9525" marT="9525" marB="0" anchor="ctr"/>
                </a:tc>
                <a:tc>
                  <a:txBody>
                    <a:bodyPr/>
                    <a:lstStyle/>
                    <a:p>
                      <a:pPr algn="ctr" fontAlgn="ctr"/>
                      <a:r>
                        <a:rPr lang="ru-RU" sz="1000" b="0" i="0" u="none" strike="noStrike" dirty="0">
                          <a:solidFill>
                            <a:srgbClr val="000000"/>
                          </a:solidFill>
                          <a:effectLst/>
                          <a:latin typeface="Times New Roman" panose="02020603050405020304" pitchFamily="18" charset="0"/>
                        </a:rPr>
                        <a:t>0,5</a:t>
                      </a:r>
                    </a:p>
                  </a:txBody>
                  <a:tcPr marL="9525" marR="9525" marT="9525" marB="0" anchor="ctr"/>
                </a:tc>
                <a:tc>
                  <a:txBody>
                    <a:bodyPr/>
                    <a:lstStyle/>
                    <a:p>
                      <a:pPr algn="ctr" fontAlgn="ctr"/>
                      <a:r>
                        <a:rPr lang="ru-RU" sz="1000" b="0" i="0" u="none" strike="noStrike" dirty="0">
                          <a:solidFill>
                            <a:srgbClr val="000000"/>
                          </a:solidFill>
                          <a:effectLst/>
                          <a:latin typeface="Times New Roman" panose="02020603050405020304" pitchFamily="18" charset="0"/>
                        </a:rPr>
                        <a:t>0,6</a:t>
                      </a:r>
                    </a:p>
                  </a:txBody>
                  <a:tcPr marL="9525" marR="9525" marT="9525" marB="0" anchor="ctr"/>
                </a:tc>
                <a:tc>
                  <a:txBody>
                    <a:bodyPr/>
                    <a:lstStyle/>
                    <a:p>
                      <a:pPr algn="ctr" fontAlgn="ctr"/>
                      <a:r>
                        <a:rPr lang="ru-RU" sz="1000" b="0" i="0" u="none" strike="noStrike" dirty="0">
                          <a:solidFill>
                            <a:srgbClr val="000000"/>
                          </a:solidFill>
                          <a:effectLst/>
                          <a:latin typeface="Times New Roman" panose="02020603050405020304" pitchFamily="18" charset="0"/>
                        </a:rPr>
                        <a:t>0,6</a:t>
                      </a:r>
                    </a:p>
                  </a:txBody>
                  <a:tcPr marL="9525" marR="9525" marT="9525" marB="0" anchor="ctr"/>
                </a:tc>
                <a:extLst>
                  <a:ext uri="{0D108BD9-81ED-4DB2-BD59-A6C34878D82A}">
                    <a16:rowId xmlns:a16="http://schemas.microsoft.com/office/drawing/2014/main" val="1080416760"/>
                  </a:ext>
                </a:extLst>
              </a:tr>
              <a:tr h="165491">
                <a:tc>
                  <a:txBody>
                    <a:bodyPr/>
                    <a:lstStyle/>
                    <a:p>
                      <a:pPr algn="ctr"/>
                      <a:endParaRPr lang="ru-RU" sz="900" b="1"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"Повышение престижа рыбацких профессий в Камчатском крае"</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0,5</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0,6</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0,6</a:t>
                      </a:r>
                    </a:p>
                  </a:txBody>
                  <a:tcPr marL="9525" marR="9525" marT="9525" marB="0" anchor="ctr"/>
                </a:tc>
                <a:extLst>
                  <a:ext uri="{0D108BD9-81ED-4DB2-BD59-A6C34878D82A}">
                    <a16:rowId xmlns:a16="http://schemas.microsoft.com/office/drawing/2014/main" val="3020715768"/>
                  </a:ext>
                </a:extLst>
              </a:tr>
              <a:tr h="174283">
                <a:tc>
                  <a:txBody>
                    <a:bodyPr/>
                    <a:lstStyle/>
                    <a:p>
                      <a:pPr algn="ctr"/>
                      <a:r>
                        <a:rPr lang="ru-RU" sz="900" b="0" dirty="0" smtClean="0"/>
                        <a:t>14.4</a:t>
                      </a:r>
                      <a:endParaRPr lang="ru-RU" sz="900" b="0" dirty="0"/>
                    </a:p>
                  </a:txBody>
                  <a:tcPr/>
                </a:tc>
                <a:tc>
                  <a:txBody>
                    <a:bodyPr/>
                    <a:lstStyle/>
                    <a:p>
                      <a:pPr algn="l" fontAlgn="ctr"/>
                      <a:r>
                        <a:rPr lang="ru-RU" sz="1000" b="0" i="0" u="none" strike="noStrike" dirty="0">
                          <a:solidFill>
                            <a:srgbClr val="000000"/>
                          </a:solidFill>
                          <a:effectLst/>
                          <a:latin typeface="Times New Roman" panose="02020603050405020304" pitchFamily="18" charset="0"/>
                        </a:rPr>
                        <a:t>Подпрограмма "Обеспечение реализации Программы"</a:t>
                      </a:r>
                    </a:p>
                  </a:txBody>
                  <a:tcPr marL="9525" marR="9525" marT="9525" marB="0" anchor="ctr"/>
                </a:tc>
                <a:tc>
                  <a:txBody>
                    <a:bodyPr/>
                    <a:lstStyle/>
                    <a:p>
                      <a:pPr algn="ctr" fontAlgn="ctr"/>
                      <a:r>
                        <a:rPr lang="ru-RU" sz="1000" b="0" i="0" u="none" strike="noStrike" dirty="0">
                          <a:solidFill>
                            <a:srgbClr val="000000"/>
                          </a:solidFill>
                          <a:effectLst/>
                          <a:latin typeface="Times New Roman" panose="02020603050405020304" pitchFamily="18" charset="0"/>
                        </a:rPr>
                        <a:t>30,2</a:t>
                      </a:r>
                    </a:p>
                  </a:txBody>
                  <a:tcPr marL="9525" marR="9525" marT="9525" marB="0" anchor="ctr"/>
                </a:tc>
                <a:tc>
                  <a:txBody>
                    <a:bodyPr/>
                    <a:lstStyle/>
                    <a:p>
                      <a:pPr algn="ctr" fontAlgn="ctr"/>
                      <a:r>
                        <a:rPr lang="ru-RU" sz="1000" b="0" i="0" u="none" strike="noStrike" dirty="0">
                          <a:solidFill>
                            <a:srgbClr val="000000"/>
                          </a:solidFill>
                          <a:effectLst/>
                          <a:latin typeface="Times New Roman" panose="02020603050405020304" pitchFamily="18" charset="0"/>
                        </a:rPr>
                        <a:t>30,2</a:t>
                      </a:r>
                    </a:p>
                  </a:txBody>
                  <a:tcPr marL="9525" marR="9525" marT="9525" marB="0" anchor="ctr"/>
                </a:tc>
                <a:tc>
                  <a:txBody>
                    <a:bodyPr/>
                    <a:lstStyle/>
                    <a:p>
                      <a:pPr algn="ctr" fontAlgn="ctr"/>
                      <a:r>
                        <a:rPr lang="ru-RU" sz="1000" b="0" i="0" u="none" strike="noStrike" dirty="0">
                          <a:solidFill>
                            <a:srgbClr val="000000"/>
                          </a:solidFill>
                          <a:effectLst/>
                          <a:latin typeface="Times New Roman" panose="02020603050405020304" pitchFamily="18" charset="0"/>
                        </a:rPr>
                        <a:t>30,2</a:t>
                      </a:r>
                    </a:p>
                  </a:txBody>
                  <a:tcPr marL="9525" marR="9525" marT="9525" marB="0" anchor="ctr"/>
                </a:tc>
                <a:extLst>
                  <a:ext uri="{0D108BD9-81ED-4DB2-BD59-A6C34878D82A}">
                    <a16:rowId xmlns:a16="http://schemas.microsoft.com/office/drawing/2014/main" val="1981999995"/>
                  </a:ext>
                </a:extLst>
              </a:tr>
              <a:tr h="183076">
                <a:tc>
                  <a:txBody>
                    <a:bodyPr/>
                    <a:lstStyle/>
                    <a:p>
                      <a:pPr algn="ctr"/>
                      <a:endParaRPr lang="ru-RU" sz="900" b="1"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"Обеспечение деятельности Министерства рыбного хозяйства Камчатского края в установленной сфере деятельности"</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30,2</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30,2</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30,2</a:t>
                      </a:r>
                    </a:p>
                  </a:txBody>
                  <a:tcPr marL="9525" marR="9525" marT="9525" marB="0" anchor="ctr"/>
                </a:tc>
                <a:extLst>
                  <a:ext uri="{0D108BD9-81ED-4DB2-BD59-A6C34878D82A}">
                    <a16:rowId xmlns:a16="http://schemas.microsoft.com/office/drawing/2014/main" val="4221629555"/>
                  </a:ext>
                </a:extLst>
              </a:tr>
            </a:tbl>
          </a:graphicData>
        </a:graphic>
      </p:graphicFrame>
      <p:sp>
        <p:nvSpPr>
          <p:cNvPr id="5" name="TextBox 4"/>
          <p:cNvSpPr txBox="1"/>
          <p:nvPr/>
        </p:nvSpPr>
        <p:spPr>
          <a:xfrm>
            <a:off x="10612315" y="90097"/>
            <a:ext cx="1342034" cy="338554"/>
          </a:xfrm>
          <a:prstGeom prst="rect">
            <a:avLst/>
          </a:prstGeom>
          <a:noFill/>
        </p:spPr>
        <p:txBody>
          <a:bodyPr wrap="none" rtlCol="0">
            <a:spAutoFit/>
          </a:bodyPr>
          <a:lstStyle/>
          <a:p>
            <a:r>
              <a:rPr lang="ru-RU" sz="1600" b="1" i="1" dirty="0">
                <a:solidFill>
                  <a:schemeClr val="tx2">
                    <a:lumMod val="75000"/>
                  </a:schemeClr>
                </a:solidFill>
                <a:effectLst>
                  <a:outerShdw blurRad="38100" dist="38100" dir="2700000" algn="tl">
                    <a:srgbClr val="000000">
                      <a:alpha val="43137"/>
                    </a:srgbClr>
                  </a:outerShdw>
                </a:effectLst>
              </a:rPr>
              <a:t>  </a:t>
            </a:r>
            <a:r>
              <a:rPr lang="ru-RU" sz="1600" b="1" i="1" dirty="0" smtClean="0">
                <a:solidFill>
                  <a:schemeClr val="tx2">
                    <a:lumMod val="75000"/>
                  </a:schemeClr>
                </a:solidFill>
                <a:effectLst>
                  <a:outerShdw blurRad="38100" dist="38100" dir="2700000" algn="tl">
                    <a:srgbClr val="000000">
                      <a:alpha val="43137"/>
                    </a:srgbClr>
                  </a:outerShdw>
                </a:effectLst>
              </a:rPr>
              <a:t>55 СЛАЙД </a:t>
            </a:r>
            <a:endParaRPr lang="ru-RU" sz="1600" b="1" i="1" dirty="0">
              <a:solidFill>
                <a:schemeClr val="tx2">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1132925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4"/>
          <p:cNvGraphicFramePr>
            <a:graphicFrameLocks noGrp="1"/>
          </p:cNvGraphicFramePr>
          <p:nvPr>
            <p:ph idx="1"/>
            <p:extLst>
              <p:ext uri="{D42A27DB-BD31-4B8C-83A1-F6EECF244321}">
                <p14:modId xmlns:p14="http://schemas.microsoft.com/office/powerpoint/2010/main" val="816610948"/>
              </p:ext>
            </p:extLst>
          </p:nvPr>
        </p:nvGraphicFramePr>
        <p:xfrm>
          <a:off x="565638" y="423640"/>
          <a:ext cx="10972800" cy="6023906"/>
        </p:xfrm>
        <a:graphic>
          <a:graphicData uri="http://schemas.openxmlformats.org/drawingml/2006/table">
            <a:tbl>
              <a:tblPr firstRow="1" bandRow="1">
                <a:tableStyleId>{5C22544A-7EE6-4342-B048-85BDC9FD1C3A}</a:tableStyleId>
              </a:tblPr>
              <a:tblGrid>
                <a:gridCol w="383931">
                  <a:extLst>
                    <a:ext uri="{9D8B030D-6E8A-4147-A177-3AD203B41FA5}">
                      <a16:colId xmlns:a16="http://schemas.microsoft.com/office/drawing/2014/main" val="362266838"/>
                    </a:ext>
                  </a:extLst>
                </a:gridCol>
                <a:gridCol w="7675685">
                  <a:extLst>
                    <a:ext uri="{9D8B030D-6E8A-4147-A177-3AD203B41FA5}">
                      <a16:colId xmlns:a16="http://schemas.microsoft.com/office/drawing/2014/main" val="2997573379"/>
                    </a:ext>
                  </a:extLst>
                </a:gridCol>
                <a:gridCol w="975946">
                  <a:extLst>
                    <a:ext uri="{9D8B030D-6E8A-4147-A177-3AD203B41FA5}">
                      <a16:colId xmlns:a16="http://schemas.microsoft.com/office/drawing/2014/main" val="1668693803"/>
                    </a:ext>
                  </a:extLst>
                </a:gridCol>
                <a:gridCol w="975946">
                  <a:extLst>
                    <a:ext uri="{9D8B030D-6E8A-4147-A177-3AD203B41FA5}">
                      <a16:colId xmlns:a16="http://schemas.microsoft.com/office/drawing/2014/main" val="1110253511"/>
                    </a:ext>
                  </a:extLst>
                </a:gridCol>
                <a:gridCol w="961292">
                  <a:extLst>
                    <a:ext uri="{9D8B030D-6E8A-4147-A177-3AD203B41FA5}">
                      <a16:colId xmlns:a16="http://schemas.microsoft.com/office/drawing/2014/main" val="3602214359"/>
                    </a:ext>
                  </a:extLst>
                </a:gridCol>
              </a:tblGrid>
              <a:tr h="279745">
                <a:tc gridSpan="2">
                  <a:txBody>
                    <a:bodyPr/>
                    <a:lstStyle/>
                    <a:p>
                      <a:pPr algn="ctr" fontAlgn="ctr"/>
                      <a:r>
                        <a:rPr lang="ru-RU" sz="1000" b="1" i="0" u="none" strike="noStrike" dirty="0" smtClean="0">
                          <a:solidFill>
                            <a:schemeClr val="bg1"/>
                          </a:solidFill>
                          <a:effectLst/>
                          <a:latin typeface="Times New Roman" panose="02020603050405020304" pitchFamily="18" charset="0"/>
                        </a:rPr>
                        <a:t>Наименование</a:t>
                      </a:r>
                      <a:endParaRPr lang="ru-RU" sz="1000" b="1" i="0" u="none" strike="noStrike" dirty="0">
                        <a:solidFill>
                          <a:schemeClr val="bg1"/>
                        </a:solidFill>
                        <a:effectLst/>
                        <a:latin typeface="Times New Roman" panose="02020603050405020304" pitchFamily="18" charset="0"/>
                      </a:endParaRPr>
                    </a:p>
                  </a:txBody>
                  <a:tcPr marL="9525" marR="9525" marT="9525" marB="0" anchor="ctr"/>
                </a:tc>
                <a:tc hMerge="1">
                  <a:txBody>
                    <a:bodyPr/>
                    <a:lstStyle/>
                    <a:p>
                      <a:pPr algn="ctr" fontAlgn="ctr"/>
                      <a:endParaRPr lang="ru-RU" sz="1000" b="1" i="0" u="none" strike="noStrike" dirty="0">
                        <a:solidFill>
                          <a:schemeClr val="bg1"/>
                        </a:solidFill>
                        <a:effectLst/>
                        <a:latin typeface="Times New Roman" panose="02020603050405020304" pitchFamily="18" charset="0"/>
                      </a:endParaRPr>
                    </a:p>
                  </a:txBody>
                  <a:tcPr marL="9525" marR="9525" marT="9525" marB="0" anchor="ctr"/>
                </a:tc>
                <a:tc>
                  <a:txBody>
                    <a:bodyPr/>
                    <a:lstStyle/>
                    <a:p>
                      <a:pPr algn="ctr" fontAlgn="ctr"/>
                      <a:r>
                        <a:rPr lang="ru-RU" sz="1000" b="1" i="0" u="none" strike="noStrike" dirty="0" smtClean="0">
                          <a:solidFill>
                            <a:schemeClr val="bg1"/>
                          </a:solidFill>
                          <a:effectLst/>
                          <a:latin typeface="Times New Roman" panose="02020603050405020304" pitchFamily="18" charset="0"/>
                        </a:rPr>
                        <a:t>2017 </a:t>
                      </a:r>
                      <a:r>
                        <a:rPr lang="ru-RU" sz="1000" b="1" i="0" u="none" strike="noStrike" dirty="0">
                          <a:solidFill>
                            <a:schemeClr val="bg1"/>
                          </a:solidFill>
                          <a:effectLst/>
                          <a:latin typeface="Times New Roman" panose="02020603050405020304" pitchFamily="18" charset="0"/>
                        </a:rPr>
                        <a:t>год</a:t>
                      </a:r>
                    </a:p>
                  </a:txBody>
                  <a:tcPr marL="9525" marR="9525" marT="9525" marB="0" anchor="ctr"/>
                </a:tc>
                <a:tc>
                  <a:txBody>
                    <a:bodyPr/>
                    <a:lstStyle/>
                    <a:p>
                      <a:pPr algn="ctr" fontAlgn="ctr"/>
                      <a:r>
                        <a:rPr lang="ru-RU" sz="1000" b="1" i="0" u="none" strike="noStrike" dirty="0" smtClean="0">
                          <a:solidFill>
                            <a:schemeClr val="bg1"/>
                          </a:solidFill>
                          <a:effectLst/>
                          <a:latin typeface="Times New Roman" panose="02020603050405020304" pitchFamily="18" charset="0"/>
                        </a:rPr>
                        <a:t>2018 </a:t>
                      </a:r>
                      <a:r>
                        <a:rPr lang="ru-RU" sz="1000" b="1" i="0" u="none" strike="noStrike" dirty="0">
                          <a:solidFill>
                            <a:schemeClr val="bg1"/>
                          </a:solidFill>
                          <a:effectLst/>
                          <a:latin typeface="Times New Roman" panose="02020603050405020304" pitchFamily="18" charset="0"/>
                        </a:rPr>
                        <a:t>год</a:t>
                      </a:r>
                    </a:p>
                  </a:txBody>
                  <a:tcPr marL="9525" marR="9525" marT="9525" marB="0" anchor="ctr"/>
                </a:tc>
                <a:tc>
                  <a:txBody>
                    <a:bodyPr/>
                    <a:lstStyle/>
                    <a:p>
                      <a:pPr algn="ctr" fontAlgn="ctr"/>
                      <a:r>
                        <a:rPr lang="ru-RU" sz="1000" b="1" i="0" u="none" strike="noStrike" dirty="0" smtClean="0">
                          <a:solidFill>
                            <a:schemeClr val="bg1"/>
                          </a:solidFill>
                          <a:effectLst/>
                          <a:latin typeface="Times New Roman" panose="02020603050405020304" pitchFamily="18" charset="0"/>
                        </a:rPr>
                        <a:t>2019 </a:t>
                      </a:r>
                      <a:r>
                        <a:rPr lang="ru-RU" sz="1000" b="1" i="0" u="none" strike="noStrike" dirty="0">
                          <a:solidFill>
                            <a:schemeClr val="bg1"/>
                          </a:solidFill>
                          <a:effectLst/>
                          <a:latin typeface="Times New Roman" panose="02020603050405020304" pitchFamily="18" charset="0"/>
                        </a:rPr>
                        <a:t>год</a:t>
                      </a:r>
                    </a:p>
                  </a:txBody>
                  <a:tcPr marL="9525" marR="9525" marT="9525" marB="0" anchor="ctr"/>
                </a:tc>
                <a:extLst>
                  <a:ext uri="{0D108BD9-81ED-4DB2-BD59-A6C34878D82A}">
                    <a16:rowId xmlns:a16="http://schemas.microsoft.com/office/drawing/2014/main" val="4173102718"/>
                  </a:ext>
                </a:extLst>
              </a:tr>
              <a:tr h="195132">
                <a:tc>
                  <a:txBody>
                    <a:bodyPr/>
                    <a:lstStyle/>
                    <a:p>
                      <a:pPr algn="ctr"/>
                      <a:r>
                        <a:rPr lang="ru-RU" sz="900" b="1" dirty="0" smtClean="0"/>
                        <a:t>15</a:t>
                      </a:r>
                      <a:endParaRPr lang="ru-RU" sz="900" b="1" dirty="0"/>
                    </a:p>
                  </a:txBody>
                  <a:tcPr/>
                </a:tc>
                <a:tc>
                  <a:txBody>
                    <a:bodyPr/>
                    <a:lstStyle/>
                    <a:p>
                      <a:pPr algn="l" fontAlgn="ctr"/>
                      <a:r>
                        <a:rPr lang="ru-RU" sz="1000" b="1" i="0" u="none" strike="noStrike" dirty="0">
                          <a:solidFill>
                            <a:srgbClr val="000000"/>
                          </a:solidFill>
                          <a:effectLst/>
                          <a:latin typeface="Times New Roman" panose="02020603050405020304" pitchFamily="18" charset="0"/>
                        </a:rPr>
                        <a:t>Государственная программа Камчатского края "Охрана окружающей среды, воспроизводство и использование природных ресурсов в Камчатском крае"</a:t>
                      </a:r>
                    </a:p>
                  </a:txBody>
                  <a:tcPr marL="9525" marR="9525" marT="9525" marB="0" anchor="ctr"/>
                </a:tc>
                <a:tc>
                  <a:txBody>
                    <a:bodyPr/>
                    <a:lstStyle/>
                    <a:p>
                      <a:pPr algn="ctr" fontAlgn="ctr"/>
                      <a:r>
                        <a:rPr lang="ru-RU" sz="1000" b="1" i="0" u="none" strike="noStrike" dirty="0">
                          <a:solidFill>
                            <a:srgbClr val="000000"/>
                          </a:solidFill>
                          <a:effectLst/>
                          <a:latin typeface="Times New Roman" panose="02020603050405020304" pitchFamily="18" charset="0"/>
                        </a:rPr>
                        <a:t>158,6</a:t>
                      </a:r>
                    </a:p>
                  </a:txBody>
                  <a:tcPr marL="9525" marR="9525" marT="9525" marB="0" anchor="ctr"/>
                </a:tc>
                <a:tc>
                  <a:txBody>
                    <a:bodyPr/>
                    <a:lstStyle/>
                    <a:p>
                      <a:pPr algn="ctr" fontAlgn="ctr"/>
                      <a:r>
                        <a:rPr lang="ru-RU" sz="1000" b="1" i="0" u="none" strike="noStrike" dirty="0">
                          <a:solidFill>
                            <a:srgbClr val="000000"/>
                          </a:solidFill>
                          <a:effectLst/>
                          <a:latin typeface="Times New Roman" panose="02020603050405020304" pitchFamily="18" charset="0"/>
                        </a:rPr>
                        <a:t>123,2</a:t>
                      </a:r>
                    </a:p>
                  </a:txBody>
                  <a:tcPr marL="9525" marR="9525" marT="9525" marB="0" anchor="ctr"/>
                </a:tc>
                <a:tc>
                  <a:txBody>
                    <a:bodyPr/>
                    <a:lstStyle/>
                    <a:p>
                      <a:pPr algn="ctr" fontAlgn="ctr"/>
                      <a:r>
                        <a:rPr lang="ru-RU" sz="1000" b="1" i="0" u="none" strike="noStrike" dirty="0">
                          <a:solidFill>
                            <a:srgbClr val="000000"/>
                          </a:solidFill>
                          <a:effectLst/>
                          <a:latin typeface="Times New Roman" panose="02020603050405020304" pitchFamily="18" charset="0"/>
                        </a:rPr>
                        <a:t>123,3</a:t>
                      </a:r>
                    </a:p>
                  </a:txBody>
                  <a:tcPr marL="9525" marR="9525" marT="9525" marB="0" anchor="ctr"/>
                </a:tc>
                <a:extLst>
                  <a:ext uri="{0D108BD9-81ED-4DB2-BD59-A6C34878D82A}">
                    <a16:rowId xmlns:a16="http://schemas.microsoft.com/office/drawing/2014/main" val="1226554891"/>
                  </a:ext>
                </a:extLst>
              </a:tr>
              <a:tr h="195132">
                <a:tc>
                  <a:txBody>
                    <a:bodyPr/>
                    <a:lstStyle/>
                    <a:p>
                      <a:pPr algn="ctr"/>
                      <a:r>
                        <a:rPr lang="ru-RU" sz="900" b="0" dirty="0" smtClean="0"/>
                        <a:t>15.1</a:t>
                      </a:r>
                      <a:endParaRPr lang="ru-RU" sz="900" b="0" dirty="0"/>
                    </a:p>
                  </a:txBody>
                  <a:tcPr/>
                </a:tc>
                <a:tc>
                  <a:txBody>
                    <a:bodyPr/>
                    <a:lstStyle/>
                    <a:p>
                      <a:pPr algn="l" fontAlgn="ctr"/>
                      <a:r>
                        <a:rPr lang="ru-RU" sz="1000" b="0" i="0" u="none" strike="noStrike" dirty="0">
                          <a:solidFill>
                            <a:srgbClr val="000000"/>
                          </a:solidFill>
                          <a:effectLst/>
                          <a:latin typeface="Times New Roman" panose="02020603050405020304" pitchFamily="18" charset="0"/>
                        </a:rPr>
                        <a:t>Подпрограмма "Охрана окружающей среды и обеспечение экологической безопасности в Камчатском крае"</a:t>
                      </a:r>
                    </a:p>
                  </a:txBody>
                  <a:tcPr marL="9525" marR="9525" marT="9525" marB="0" anchor="ctr"/>
                </a:tc>
                <a:tc>
                  <a:txBody>
                    <a:bodyPr/>
                    <a:lstStyle/>
                    <a:p>
                      <a:pPr algn="ctr" fontAlgn="ctr"/>
                      <a:r>
                        <a:rPr lang="ru-RU" sz="1000" b="0" i="0" u="none" strike="noStrike" dirty="0">
                          <a:solidFill>
                            <a:srgbClr val="000000"/>
                          </a:solidFill>
                          <a:effectLst/>
                          <a:latin typeface="Times New Roman" panose="02020603050405020304" pitchFamily="18" charset="0"/>
                        </a:rPr>
                        <a:t>52,4</a:t>
                      </a:r>
                    </a:p>
                  </a:txBody>
                  <a:tcPr marL="9525" marR="9525" marT="9525" marB="0" anchor="ctr"/>
                </a:tc>
                <a:tc>
                  <a:txBody>
                    <a:bodyPr/>
                    <a:lstStyle/>
                    <a:p>
                      <a:pPr algn="ctr" fontAlgn="ctr"/>
                      <a:r>
                        <a:rPr lang="ru-RU" sz="1000" b="0" i="0" u="none" strike="noStrike" dirty="0">
                          <a:solidFill>
                            <a:srgbClr val="000000"/>
                          </a:solidFill>
                          <a:effectLst/>
                          <a:latin typeface="Times New Roman" panose="02020603050405020304" pitchFamily="18" charset="0"/>
                        </a:rPr>
                        <a:t>48,8</a:t>
                      </a:r>
                    </a:p>
                  </a:txBody>
                  <a:tcPr marL="9525" marR="9525" marT="9525" marB="0" anchor="ctr"/>
                </a:tc>
                <a:tc>
                  <a:txBody>
                    <a:bodyPr/>
                    <a:lstStyle/>
                    <a:p>
                      <a:pPr algn="ctr" fontAlgn="ctr"/>
                      <a:r>
                        <a:rPr lang="ru-RU" sz="1000" b="0" i="0" u="none" strike="noStrike" dirty="0">
                          <a:solidFill>
                            <a:srgbClr val="000000"/>
                          </a:solidFill>
                          <a:effectLst/>
                          <a:latin typeface="Times New Roman" panose="02020603050405020304" pitchFamily="18" charset="0"/>
                        </a:rPr>
                        <a:t>51,2</a:t>
                      </a:r>
                    </a:p>
                  </a:txBody>
                  <a:tcPr marL="9525" marR="9525" marT="9525" marB="0" anchor="ctr"/>
                </a:tc>
                <a:extLst>
                  <a:ext uri="{0D108BD9-81ED-4DB2-BD59-A6C34878D82A}">
                    <a16:rowId xmlns:a16="http://schemas.microsoft.com/office/drawing/2014/main" val="403244114"/>
                  </a:ext>
                </a:extLst>
              </a:tr>
              <a:tr h="198820">
                <a:tc>
                  <a:txBody>
                    <a:bodyPr/>
                    <a:lstStyle/>
                    <a:p>
                      <a:pPr algn="ctr" fontAlgn="ctr"/>
                      <a:endParaRPr lang="ru-RU" sz="9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"Осуществление государственного экологического мониторинга"</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0,4</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0,4</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0,5</a:t>
                      </a:r>
                    </a:p>
                  </a:txBody>
                  <a:tcPr marL="9525" marR="9525" marT="9525" marB="0" anchor="ctr"/>
                </a:tc>
                <a:extLst>
                  <a:ext uri="{0D108BD9-81ED-4DB2-BD59-A6C34878D82A}">
                    <a16:rowId xmlns:a16="http://schemas.microsoft.com/office/drawing/2014/main" val="382191137"/>
                  </a:ext>
                </a:extLst>
              </a:tr>
              <a:tr h="219808">
                <a:tc>
                  <a:txBody>
                    <a:bodyPr/>
                    <a:lstStyle/>
                    <a:p>
                      <a:pPr algn="ctr"/>
                      <a:endParaRPr lang="ru-RU" sz="900" b="1"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"Поддержка и развитие особо охраняемых природных территорий регионального значения в Камчатском крае"</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3,9</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7,3</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6,9</a:t>
                      </a:r>
                    </a:p>
                  </a:txBody>
                  <a:tcPr marL="9525" marR="9525" marT="9525" marB="0" anchor="ctr"/>
                </a:tc>
                <a:extLst>
                  <a:ext uri="{0D108BD9-81ED-4DB2-BD59-A6C34878D82A}">
                    <a16:rowId xmlns:a16="http://schemas.microsoft.com/office/drawing/2014/main" val="2736943306"/>
                  </a:ext>
                </a:extLst>
              </a:tr>
              <a:tr h="201434">
                <a:tc>
                  <a:txBody>
                    <a:bodyPr/>
                    <a:lstStyle/>
                    <a:p>
                      <a:pPr algn="ctr"/>
                      <a:endParaRPr lang="ru-RU" sz="900" b="0"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"Формирование экологической культуры населения Камчатского края"</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7,4</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0,3</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3,0</a:t>
                      </a:r>
                    </a:p>
                  </a:txBody>
                  <a:tcPr marL="9525" marR="9525" marT="9525" marB="0" anchor="ctr"/>
                </a:tc>
                <a:extLst>
                  <a:ext uri="{0D108BD9-81ED-4DB2-BD59-A6C34878D82A}">
                    <a16:rowId xmlns:a16="http://schemas.microsoft.com/office/drawing/2014/main" val="1630671584"/>
                  </a:ext>
                </a:extLst>
              </a:tr>
              <a:tr h="142232">
                <a:tc>
                  <a:txBody>
                    <a:bodyPr/>
                    <a:lstStyle/>
                    <a:p>
                      <a:pPr algn="ctr"/>
                      <a:endParaRPr lang="ru-RU" sz="900" b="1"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"Обеспечение деятельности (оказание услуг) подведомственных учреждений"</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40,7</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40,8</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40,8</a:t>
                      </a:r>
                    </a:p>
                  </a:txBody>
                  <a:tcPr marL="9525" marR="9525" marT="9525" marB="0" anchor="ctr"/>
                </a:tc>
                <a:extLst>
                  <a:ext uri="{0D108BD9-81ED-4DB2-BD59-A6C34878D82A}">
                    <a16:rowId xmlns:a16="http://schemas.microsoft.com/office/drawing/2014/main" val="1628803903"/>
                  </a:ext>
                </a:extLst>
              </a:tr>
              <a:tr h="234201">
                <a:tc>
                  <a:txBody>
                    <a:bodyPr/>
                    <a:lstStyle/>
                    <a:p>
                      <a:pPr algn="ctr"/>
                      <a:r>
                        <a:rPr lang="ru-RU" sz="900" b="0" dirty="0" smtClean="0"/>
                        <a:t>15.2</a:t>
                      </a:r>
                      <a:endParaRPr lang="ru-RU" sz="900" b="0" dirty="0"/>
                    </a:p>
                  </a:txBody>
                  <a:tcPr/>
                </a:tc>
                <a:tc>
                  <a:txBody>
                    <a:bodyPr/>
                    <a:lstStyle/>
                    <a:p>
                      <a:pPr algn="l" fontAlgn="ctr"/>
                      <a:r>
                        <a:rPr lang="ru-RU" sz="1000" b="0" i="0" u="none" strike="noStrike" dirty="0">
                          <a:solidFill>
                            <a:srgbClr val="000000"/>
                          </a:solidFill>
                          <a:effectLst/>
                          <a:latin typeface="Times New Roman" panose="02020603050405020304" pitchFamily="18" charset="0"/>
                        </a:rPr>
                        <a:t>Подпрограмма "Развитие и использование минерально-сырьевой базы Камчатского края"</a:t>
                      </a:r>
                    </a:p>
                  </a:txBody>
                  <a:tcPr marL="9525" marR="9525" marT="9525" marB="0" anchor="ctr"/>
                </a:tc>
                <a:tc>
                  <a:txBody>
                    <a:bodyPr/>
                    <a:lstStyle/>
                    <a:p>
                      <a:pPr algn="ctr" fontAlgn="ctr"/>
                      <a:r>
                        <a:rPr lang="ru-RU" sz="1000" b="0" i="0" u="none" strike="noStrike" dirty="0">
                          <a:solidFill>
                            <a:srgbClr val="000000"/>
                          </a:solidFill>
                          <a:effectLst/>
                          <a:latin typeface="Times New Roman" panose="02020603050405020304" pitchFamily="18" charset="0"/>
                        </a:rPr>
                        <a:t>14,8</a:t>
                      </a:r>
                    </a:p>
                  </a:txBody>
                  <a:tcPr marL="9525" marR="9525" marT="9525" marB="0" anchor="ctr"/>
                </a:tc>
                <a:tc>
                  <a:txBody>
                    <a:bodyPr/>
                    <a:lstStyle/>
                    <a:p>
                      <a:pPr algn="ctr" fontAlgn="ctr"/>
                      <a:r>
                        <a:rPr lang="ru-RU" sz="1000" b="0" i="0" u="none" strike="noStrike" dirty="0">
                          <a:solidFill>
                            <a:srgbClr val="000000"/>
                          </a:solidFill>
                          <a:effectLst/>
                          <a:latin typeface="Times New Roman" panose="02020603050405020304" pitchFamily="18" charset="0"/>
                        </a:rPr>
                        <a:t>15,2</a:t>
                      </a:r>
                    </a:p>
                  </a:txBody>
                  <a:tcPr marL="9525" marR="9525" marT="9525" marB="0" anchor="ctr"/>
                </a:tc>
                <a:tc>
                  <a:txBody>
                    <a:bodyPr/>
                    <a:lstStyle/>
                    <a:p>
                      <a:pPr algn="ctr" fontAlgn="ctr"/>
                      <a:r>
                        <a:rPr lang="ru-RU" sz="1000" b="0" i="0" u="none" strike="noStrike" dirty="0">
                          <a:solidFill>
                            <a:srgbClr val="000000"/>
                          </a:solidFill>
                          <a:effectLst/>
                          <a:latin typeface="Times New Roman" panose="02020603050405020304" pitchFamily="18" charset="0"/>
                        </a:rPr>
                        <a:t>10,4</a:t>
                      </a:r>
                    </a:p>
                  </a:txBody>
                  <a:tcPr marL="9525" marR="9525" marT="9525" marB="0" anchor="ctr"/>
                </a:tc>
                <a:extLst>
                  <a:ext uri="{0D108BD9-81ED-4DB2-BD59-A6C34878D82A}">
                    <a16:rowId xmlns:a16="http://schemas.microsoft.com/office/drawing/2014/main" val="1589852792"/>
                  </a:ext>
                </a:extLst>
              </a:tr>
              <a:tr h="219807">
                <a:tc>
                  <a:txBody>
                    <a:bodyPr/>
                    <a:lstStyle/>
                    <a:p>
                      <a:pPr algn="ctr"/>
                      <a:endParaRPr lang="ru-RU" sz="900" b="0"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"Оценка современного состояния разведанных запасов и прогнозных ресурсов общераспространенных полезных ископаемых и условий их освоения на территории Камчатского края"</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7,3</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0,0</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0,0</a:t>
                      </a:r>
                    </a:p>
                  </a:txBody>
                  <a:tcPr marL="9525" marR="9525" marT="9525" marB="0" anchor="ctr"/>
                </a:tc>
                <a:extLst>
                  <a:ext uri="{0D108BD9-81ED-4DB2-BD59-A6C34878D82A}">
                    <a16:rowId xmlns:a16="http://schemas.microsoft.com/office/drawing/2014/main" val="2897535475"/>
                  </a:ext>
                </a:extLst>
              </a:tr>
              <a:tr h="178190">
                <a:tc>
                  <a:txBody>
                    <a:bodyPr/>
                    <a:lstStyle/>
                    <a:p>
                      <a:pPr algn="ctr"/>
                      <a:endParaRPr lang="ru-RU" sz="900" b="0"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"Обеспечение снабжения населения и объектов промышленности ресурсами пресных вод"</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7,5</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15,2</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10,4</a:t>
                      </a:r>
                    </a:p>
                  </a:txBody>
                  <a:tcPr marL="9525" marR="9525" marT="9525" marB="0" anchor="ctr"/>
                </a:tc>
                <a:extLst>
                  <a:ext uri="{0D108BD9-81ED-4DB2-BD59-A6C34878D82A}">
                    <a16:rowId xmlns:a16="http://schemas.microsoft.com/office/drawing/2014/main" val="7666637"/>
                  </a:ext>
                </a:extLst>
              </a:tr>
              <a:tr h="178190">
                <a:tc>
                  <a:txBody>
                    <a:bodyPr/>
                    <a:lstStyle/>
                    <a:p>
                      <a:pPr algn="ctr"/>
                      <a:r>
                        <a:rPr lang="ru-RU" sz="900" b="0" dirty="0" smtClean="0"/>
                        <a:t>15.3</a:t>
                      </a:r>
                      <a:endParaRPr lang="ru-RU" sz="900" b="0" dirty="0"/>
                    </a:p>
                  </a:txBody>
                  <a:tcPr/>
                </a:tc>
                <a:tc>
                  <a:txBody>
                    <a:bodyPr/>
                    <a:lstStyle/>
                    <a:p>
                      <a:pPr algn="l" fontAlgn="ctr"/>
                      <a:r>
                        <a:rPr lang="ru-RU" sz="1000" b="0" i="0" u="none" strike="noStrike" dirty="0">
                          <a:solidFill>
                            <a:srgbClr val="000000"/>
                          </a:solidFill>
                          <a:effectLst/>
                          <a:latin typeface="Times New Roman" panose="02020603050405020304" pitchFamily="18" charset="0"/>
                        </a:rPr>
                        <a:t>Подпрограмма "Использование и охрана водных объектов в Камчатском крае"</a:t>
                      </a:r>
                    </a:p>
                  </a:txBody>
                  <a:tcPr marL="9525" marR="9525" marT="9525" marB="0" anchor="ctr"/>
                </a:tc>
                <a:tc>
                  <a:txBody>
                    <a:bodyPr/>
                    <a:lstStyle/>
                    <a:p>
                      <a:pPr algn="ctr" fontAlgn="ctr"/>
                      <a:r>
                        <a:rPr lang="ru-RU" sz="1000" b="0" i="0" u="none" strike="noStrike" dirty="0">
                          <a:solidFill>
                            <a:srgbClr val="000000"/>
                          </a:solidFill>
                          <a:effectLst/>
                          <a:latin typeface="Times New Roman" panose="02020603050405020304" pitchFamily="18" charset="0"/>
                        </a:rPr>
                        <a:t>17,8</a:t>
                      </a:r>
                    </a:p>
                  </a:txBody>
                  <a:tcPr marL="9525" marR="9525" marT="9525" marB="0" anchor="ctr"/>
                </a:tc>
                <a:tc>
                  <a:txBody>
                    <a:bodyPr/>
                    <a:lstStyle/>
                    <a:p>
                      <a:pPr algn="ctr" fontAlgn="ctr"/>
                      <a:r>
                        <a:rPr lang="ru-RU" sz="1000" b="0" i="0" u="none" strike="noStrike" dirty="0">
                          <a:solidFill>
                            <a:srgbClr val="000000"/>
                          </a:solidFill>
                          <a:effectLst/>
                          <a:latin typeface="Times New Roman" panose="02020603050405020304" pitchFamily="18" charset="0"/>
                        </a:rPr>
                        <a:t>15,3</a:t>
                      </a:r>
                    </a:p>
                  </a:txBody>
                  <a:tcPr marL="9525" marR="9525" marT="9525" marB="0" anchor="ctr"/>
                </a:tc>
                <a:tc>
                  <a:txBody>
                    <a:bodyPr/>
                    <a:lstStyle/>
                    <a:p>
                      <a:pPr algn="ctr" fontAlgn="ctr"/>
                      <a:r>
                        <a:rPr lang="ru-RU" sz="1000" b="0" i="0" u="none" strike="noStrike" dirty="0">
                          <a:solidFill>
                            <a:srgbClr val="000000"/>
                          </a:solidFill>
                          <a:effectLst/>
                          <a:latin typeface="Times New Roman" panose="02020603050405020304" pitchFamily="18" charset="0"/>
                        </a:rPr>
                        <a:t>17,7</a:t>
                      </a:r>
                    </a:p>
                  </a:txBody>
                  <a:tcPr marL="9525" marR="9525" marT="9525" marB="0" anchor="ctr"/>
                </a:tc>
                <a:extLst>
                  <a:ext uri="{0D108BD9-81ED-4DB2-BD59-A6C34878D82A}">
                    <a16:rowId xmlns:a16="http://schemas.microsoft.com/office/drawing/2014/main" val="4080420532"/>
                  </a:ext>
                </a:extLst>
              </a:tr>
              <a:tr h="186983">
                <a:tc>
                  <a:txBody>
                    <a:bodyPr/>
                    <a:lstStyle/>
                    <a:p>
                      <a:pPr algn="ctr"/>
                      <a:endParaRPr lang="ru-RU" sz="900" b="1"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"Осуществление мер по предотвращению негативного воздействия вод и ликвидации его последствий в отношении водных объектов, находящихся в федеральной собственности и расположенных на территории Камчатского края"</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7,3</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7,3</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7,3</a:t>
                      </a:r>
                    </a:p>
                  </a:txBody>
                  <a:tcPr marL="9525" marR="9525" marT="9525" marB="0" anchor="ctr"/>
                </a:tc>
                <a:extLst>
                  <a:ext uri="{0D108BD9-81ED-4DB2-BD59-A6C34878D82A}">
                    <a16:rowId xmlns:a16="http://schemas.microsoft.com/office/drawing/2014/main" val="3330564503"/>
                  </a:ext>
                </a:extLst>
              </a:tr>
              <a:tr h="204567">
                <a:tc>
                  <a:txBody>
                    <a:bodyPr/>
                    <a:lstStyle/>
                    <a:p>
                      <a:pPr algn="ctr"/>
                      <a:endParaRPr lang="ru-RU" sz="900" b="1"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"Осуществление мер  по охране водных объектов или их частей, находящихся в федеральной собственности и расположенных на территории Камчатского края"</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10,5</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8,0</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10,4</a:t>
                      </a:r>
                    </a:p>
                  </a:txBody>
                  <a:tcPr marL="9525" marR="9525" marT="9525" marB="0" anchor="ctr"/>
                </a:tc>
                <a:extLst>
                  <a:ext uri="{0D108BD9-81ED-4DB2-BD59-A6C34878D82A}">
                    <a16:rowId xmlns:a16="http://schemas.microsoft.com/office/drawing/2014/main" val="2770597236"/>
                  </a:ext>
                </a:extLst>
              </a:tr>
              <a:tr h="230944">
                <a:tc>
                  <a:txBody>
                    <a:bodyPr/>
                    <a:lstStyle/>
                    <a:p>
                      <a:pPr algn="ctr"/>
                      <a:r>
                        <a:rPr lang="ru-RU" sz="900" b="0" dirty="0" smtClean="0"/>
                        <a:t>15.4</a:t>
                      </a:r>
                      <a:endParaRPr lang="ru-RU" sz="900" b="0" dirty="0"/>
                    </a:p>
                  </a:txBody>
                  <a:tcPr/>
                </a:tc>
                <a:tc>
                  <a:txBody>
                    <a:bodyPr/>
                    <a:lstStyle/>
                    <a:p>
                      <a:pPr algn="l" fontAlgn="ctr"/>
                      <a:r>
                        <a:rPr lang="ru-RU" sz="1000" b="0" i="0" u="none" strike="noStrike" dirty="0">
                          <a:solidFill>
                            <a:srgbClr val="000000"/>
                          </a:solidFill>
                          <a:effectLst/>
                          <a:latin typeface="Times New Roman" panose="02020603050405020304" pitchFamily="18" charset="0"/>
                        </a:rPr>
                        <a:t>Подпрограмма "Обращение с отходами производства и потребления в Камчатском крае"</a:t>
                      </a:r>
                    </a:p>
                  </a:txBody>
                  <a:tcPr marL="9525" marR="9525" marT="9525" marB="0" anchor="ctr"/>
                </a:tc>
                <a:tc>
                  <a:txBody>
                    <a:bodyPr/>
                    <a:lstStyle/>
                    <a:p>
                      <a:pPr algn="ctr" fontAlgn="ctr"/>
                      <a:r>
                        <a:rPr lang="ru-RU" sz="1000" b="0" i="0" u="none" strike="noStrike" dirty="0">
                          <a:solidFill>
                            <a:srgbClr val="000000"/>
                          </a:solidFill>
                          <a:effectLst/>
                          <a:latin typeface="Times New Roman" panose="02020603050405020304" pitchFamily="18" charset="0"/>
                        </a:rPr>
                        <a:t>30,0</a:t>
                      </a:r>
                    </a:p>
                  </a:txBody>
                  <a:tcPr marL="9525" marR="9525" marT="9525" marB="0" anchor="ctr"/>
                </a:tc>
                <a:tc>
                  <a:txBody>
                    <a:bodyPr/>
                    <a:lstStyle/>
                    <a:p>
                      <a:pPr algn="ctr" fontAlgn="ctr"/>
                      <a:r>
                        <a:rPr lang="ru-RU" sz="1000" b="0" i="0" u="none" strike="noStrike" dirty="0">
                          <a:solidFill>
                            <a:srgbClr val="000000"/>
                          </a:solidFill>
                          <a:effectLst/>
                          <a:latin typeface="Times New Roman" panose="02020603050405020304" pitchFamily="18" charset="0"/>
                        </a:rPr>
                        <a:t>0,0</a:t>
                      </a:r>
                    </a:p>
                  </a:txBody>
                  <a:tcPr marL="9525" marR="9525" marT="9525" marB="0" anchor="ctr"/>
                </a:tc>
                <a:tc>
                  <a:txBody>
                    <a:bodyPr/>
                    <a:lstStyle/>
                    <a:p>
                      <a:pPr algn="ctr" fontAlgn="ctr"/>
                      <a:r>
                        <a:rPr lang="ru-RU" sz="1000" b="0" i="0" u="none" strike="noStrike" dirty="0">
                          <a:solidFill>
                            <a:srgbClr val="000000"/>
                          </a:solidFill>
                          <a:effectLst/>
                          <a:latin typeface="Times New Roman" panose="02020603050405020304" pitchFamily="18" charset="0"/>
                        </a:rPr>
                        <a:t>0,0</a:t>
                      </a:r>
                    </a:p>
                  </a:txBody>
                  <a:tcPr marL="9525" marR="9525" marT="9525" marB="0" anchor="ctr"/>
                </a:tc>
                <a:extLst>
                  <a:ext uri="{0D108BD9-81ED-4DB2-BD59-A6C34878D82A}">
                    <a16:rowId xmlns:a16="http://schemas.microsoft.com/office/drawing/2014/main" val="2613654590"/>
                  </a:ext>
                </a:extLst>
              </a:tr>
              <a:tr h="211016">
                <a:tc>
                  <a:txBody>
                    <a:bodyPr/>
                    <a:lstStyle/>
                    <a:p>
                      <a:pPr algn="ctr"/>
                      <a:endParaRPr lang="ru-RU" sz="900" b="1"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"Приобретение, доставка и монтаж установок термического уничтожения отходов (инсинераторов) для отдаленных и малонаселенных муниципальных районов Камчатского края"</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30,0</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0,0</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0,0</a:t>
                      </a:r>
                    </a:p>
                  </a:txBody>
                  <a:tcPr marL="9525" marR="9525" marT="9525" marB="0" anchor="ctr"/>
                </a:tc>
                <a:extLst>
                  <a:ext uri="{0D108BD9-81ED-4DB2-BD59-A6C34878D82A}">
                    <a16:rowId xmlns:a16="http://schemas.microsoft.com/office/drawing/2014/main" val="1294302220"/>
                  </a:ext>
                </a:extLst>
              </a:tr>
              <a:tr h="193431">
                <a:tc>
                  <a:txBody>
                    <a:bodyPr/>
                    <a:lstStyle/>
                    <a:p>
                      <a:pPr algn="ctr"/>
                      <a:r>
                        <a:rPr lang="ru-RU" sz="900" b="0" dirty="0" smtClean="0"/>
                        <a:t>15.5</a:t>
                      </a:r>
                      <a:endParaRPr lang="ru-RU" sz="900" b="0" dirty="0"/>
                    </a:p>
                  </a:txBody>
                  <a:tcPr/>
                </a:tc>
                <a:tc>
                  <a:txBody>
                    <a:bodyPr/>
                    <a:lstStyle/>
                    <a:p>
                      <a:pPr algn="l" fontAlgn="ctr"/>
                      <a:r>
                        <a:rPr lang="ru-RU" sz="1000" b="0" i="0" u="none" strike="noStrike" dirty="0">
                          <a:solidFill>
                            <a:srgbClr val="000000"/>
                          </a:solidFill>
                          <a:effectLst/>
                          <a:latin typeface="Times New Roman" panose="02020603050405020304" pitchFamily="18" charset="0"/>
                        </a:rPr>
                        <a:t>Подпрограмма "Обеспечение реализации Государственной программы"</a:t>
                      </a:r>
                    </a:p>
                  </a:txBody>
                  <a:tcPr marL="9525" marR="9525" marT="9525" marB="0" anchor="ctr"/>
                </a:tc>
                <a:tc>
                  <a:txBody>
                    <a:bodyPr/>
                    <a:lstStyle/>
                    <a:p>
                      <a:pPr algn="ctr" fontAlgn="ctr"/>
                      <a:r>
                        <a:rPr lang="ru-RU" sz="1000" b="0" i="0" u="none" strike="noStrike" dirty="0">
                          <a:solidFill>
                            <a:srgbClr val="000000"/>
                          </a:solidFill>
                          <a:effectLst/>
                          <a:latin typeface="Times New Roman" panose="02020603050405020304" pitchFamily="18" charset="0"/>
                        </a:rPr>
                        <a:t>43,7</a:t>
                      </a:r>
                    </a:p>
                  </a:txBody>
                  <a:tcPr marL="9525" marR="9525" marT="9525" marB="0" anchor="ctr"/>
                </a:tc>
                <a:tc>
                  <a:txBody>
                    <a:bodyPr/>
                    <a:lstStyle/>
                    <a:p>
                      <a:pPr algn="ctr" fontAlgn="ctr"/>
                      <a:r>
                        <a:rPr lang="ru-RU" sz="1000" b="0" i="0" u="none" strike="noStrike" dirty="0">
                          <a:solidFill>
                            <a:srgbClr val="000000"/>
                          </a:solidFill>
                          <a:effectLst/>
                          <a:latin typeface="Times New Roman" panose="02020603050405020304" pitchFamily="18" charset="0"/>
                        </a:rPr>
                        <a:t>43,8</a:t>
                      </a:r>
                    </a:p>
                  </a:txBody>
                  <a:tcPr marL="9525" marR="9525" marT="9525" marB="0" anchor="ctr"/>
                </a:tc>
                <a:tc>
                  <a:txBody>
                    <a:bodyPr/>
                    <a:lstStyle/>
                    <a:p>
                      <a:pPr algn="ctr" fontAlgn="ctr"/>
                      <a:r>
                        <a:rPr lang="ru-RU" sz="1000" b="0" i="0" u="none" strike="noStrike" dirty="0">
                          <a:solidFill>
                            <a:srgbClr val="000000"/>
                          </a:solidFill>
                          <a:effectLst/>
                          <a:latin typeface="Times New Roman" panose="02020603050405020304" pitchFamily="18" charset="0"/>
                        </a:rPr>
                        <a:t>43,9</a:t>
                      </a:r>
                    </a:p>
                  </a:txBody>
                  <a:tcPr marL="9525" marR="9525" marT="9525" marB="0" anchor="ctr"/>
                </a:tc>
                <a:extLst>
                  <a:ext uri="{0D108BD9-81ED-4DB2-BD59-A6C34878D82A}">
                    <a16:rowId xmlns:a16="http://schemas.microsoft.com/office/drawing/2014/main" val="2847286262"/>
                  </a:ext>
                </a:extLst>
              </a:tr>
              <a:tr h="193431">
                <a:tc>
                  <a:txBody>
                    <a:bodyPr/>
                    <a:lstStyle/>
                    <a:p>
                      <a:pPr algn="ctr"/>
                      <a:endParaRPr lang="ru-RU" sz="900" b="1"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"Обеспечение деятельности Министерства природных ресурсов и экологии Камчатского края"</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43,7</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43,8</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43,9</a:t>
                      </a:r>
                    </a:p>
                  </a:txBody>
                  <a:tcPr marL="9525" marR="9525" marT="9525" marB="0" anchor="ctr"/>
                </a:tc>
                <a:extLst>
                  <a:ext uri="{0D108BD9-81ED-4DB2-BD59-A6C34878D82A}">
                    <a16:rowId xmlns:a16="http://schemas.microsoft.com/office/drawing/2014/main" val="3041175175"/>
                  </a:ext>
                </a:extLst>
              </a:tr>
              <a:tr h="219808">
                <a:tc>
                  <a:txBody>
                    <a:bodyPr/>
                    <a:lstStyle/>
                    <a:p>
                      <a:pPr algn="ctr"/>
                      <a:r>
                        <a:rPr lang="ru-RU" sz="900" b="1" dirty="0" smtClean="0"/>
                        <a:t>16</a:t>
                      </a:r>
                      <a:endParaRPr lang="ru-RU" sz="900" b="1" dirty="0"/>
                    </a:p>
                  </a:txBody>
                  <a:tcPr/>
                </a:tc>
                <a:tc>
                  <a:txBody>
                    <a:bodyPr/>
                    <a:lstStyle/>
                    <a:p>
                      <a:pPr algn="l" fontAlgn="ctr"/>
                      <a:r>
                        <a:rPr lang="ru-RU" sz="1000" b="1" i="0" u="none" strike="noStrike" dirty="0">
                          <a:solidFill>
                            <a:srgbClr val="000000"/>
                          </a:solidFill>
                          <a:effectLst/>
                          <a:latin typeface="Times New Roman" panose="02020603050405020304" pitchFamily="18" charset="0"/>
                        </a:rPr>
                        <a:t>Государственная программа Камчатского края "Безопасная Камчатка"</a:t>
                      </a:r>
                    </a:p>
                  </a:txBody>
                  <a:tcPr marL="9525" marR="9525" marT="9525" marB="0" anchor="ctr"/>
                </a:tc>
                <a:tc>
                  <a:txBody>
                    <a:bodyPr/>
                    <a:lstStyle/>
                    <a:p>
                      <a:pPr algn="ctr" fontAlgn="ctr"/>
                      <a:r>
                        <a:rPr lang="ru-RU" sz="1000" b="1" i="0" u="none" strike="noStrike" dirty="0">
                          <a:solidFill>
                            <a:srgbClr val="000000"/>
                          </a:solidFill>
                          <a:effectLst/>
                          <a:latin typeface="Times New Roman" panose="02020603050405020304" pitchFamily="18" charset="0"/>
                        </a:rPr>
                        <a:t>1 211,5</a:t>
                      </a:r>
                    </a:p>
                  </a:txBody>
                  <a:tcPr marL="9525" marR="9525" marT="9525" marB="0" anchor="ctr"/>
                </a:tc>
                <a:tc>
                  <a:txBody>
                    <a:bodyPr/>
                    <a:lstStyle/>
                    <a:p>
                      <a:pPr algn="ctr" fontAlgn="ctr"/>
                      <a:r>
                        <a:rPr lang="ru-RU" sz="1000" b="1" i="0" u="none" strike="noStrike" dirty="0">
                          <a:solidFill>
                            <a:srgbClr val="000000"/>
                          </a:solidFill>
                          <a:effectLst/>
                          <a:latin typeface="Times New Roman" panose="02020603050405020304" pitchFamily="18" charset="0"/>
                        </a:rPr>
                        <a:t>1 177,8</a:t>
                      </a:r>
                    </a:p>
                  </a:txBody>
                  <a:tcPr marL="9525" marR="9525" marT="9525" marB="0" anchor="ctr"/>
                </a:tc>
                <a:tc>
                  <a:txBody>
                    <a:bodyPr/>
                    <a:lstStyle/>
                    <a:p>
                      <a:pPr algn="ctr" fontAlgn="ctr"/>
                      <a:r>
                        <a:rPr lang="ru-RU" sz="1000" b="1" i="0" u="none" strike="noStrike" dirty="0">
                          <a:solidFill>
                            <a:srgbClr val="000000"/>
                          </a:solidFill>
                          <a:effectLst/>
                          <a:latin typeface="Times New Roman" panose="02020603050405020304" pitchFamily="18" charset="0"/>
                        </a:rPr>
                        <a:t>1 181,1</a:t>
                      </a:r>
                    </a:p>
                  </a:txBody>
                  <a:tcPr marL="9525" marR="9525" marT="9525" marB="0" anchor="ctr"/>
                </a:tc>
                <a:extLst>
                  <a:ext uri="{0D108BD9-81ED-4DB2-BD59-A6C34878D82A}">
                    <a16:rowId xmlns:a16="http://schemas.microsoft.com/office/drawing/2014/main" val="753720518"/>
                  </a:ext>
                </a:extLst>
              </a:tr>
              <a:tr h="233876">
                <a:tc>
                  <a:txBody>
                    <a:bodyPr/>
                    <a:lstStyle/>
                    <a:p>
                      <a:pPr algn="ctr"/>
                      <a:r>
                        <a:rPr lang="ru-RU" sz="900" b="0" dirty="0" smtClean="0"/>
                        <a:t>16.1</a:t>
                      </a:r>
                      <a:endParaRPr lang="ru-RU" sz="900" b="0" dirty="0"/>
                    </a:p>
                  </a:txBody>
                  <a:tcPr/>
                </a:tc>
                <a:tc>
                  <a:txBody>
                    <a:bodyPr/>
                    <a:lstStyle/>
                    <a:p>
                      <a:pPr algn="l" fontAlgn="ctr"/>
                      <a:r>
                        <a:rPr lang="ru-RU" sz="1000" b="0" i="0" u="none" strike="noStrike" dirty="0">
                          <a:solidFill>
                            <a:srgbClr val="000000"/>
                          </a:solidFill>
                          <a:effectLst/>
                          <a:latin typeface="Times New Roman" panose="02020603050405020304" pitchFamily="18" charset="0"/>
                        </a:rPr>
                        <a:t>Подпрограмма "Обеспечение реализации государственной программы"</a:t>
                      </a:r>
                    </a:p>
                  </a:txBody>
                  <a:tcPr marL="9525" marR="9525" marT="9525" marB="0" anchor="ctr"/>
                </a:tc>
                <a:tc>
                  <a:txBody>
                    <a:bodyPr/>
                    <a:lstStyle/>
                    <a:p>
                      <a:pPr algn="ctr" fontAlgn="ctr"/>
                      <a:r>
                        <a:rPr lang="ru-RU" sz="1000" b="0" i="0" u="none" strike="noStrike" dirty="0">
                          <a:solidFill>
                            <a:srgbClr val="000000"/>
                          </a:solidFill>
                          <a:effectLst/>
                          <a:latin typeface="Times New Roman" panose="02020603050405020304" pitchFamily="18" charset="0"/>
                        </a:rPr>
                        <a:t>34,2</a:t>
                      </a:r>
                    </a:p>
                  </a:txBody>
                  <a:tcPr marL="9525" marR="9525" marT="9525" marB="0" anchor="ctr"/>
                </a:tc>
                <a:tc>
                  <a:txBody>
                    <a:bodyPr/>
                    <a:lstStyle/>
                    <a:p>
                      <a:pPr algn="ctr" fontAlgn="ctr"/>
                      <a:r>
                        <a:rPr lang="ru-RU" sz="1000" b="0" i="0" u="none" strike="noStrike" dirty="0">
                          <a:solidFill>
                            <a:srgbClr val="000000"/>
                          </a:solidFill>
                          <a:effectLst/>
                          <a:latin typeface="Times New Roman" panose="02020603050405020304" pitchFamily="18" charset="0"/>
                        </a:rPr>
                        <a:t>34,4</a:t>
                      </a:r>
                    </a:p>
                  </a:txBody>
                  <a:tcPr marL="9525" marR="9525" marT="9525" marB="0" anchor="ctr"/>
                </a:tc>
                <a:tc>
                  <a:txBody>
                    <a:bodyPr/>
                    <a:lstStyle/>
                    <a:p>
                      <a:pPr algn="ctr" fontAlgn="ctr"/>
                      <a:r>
                        <a:rPr lang="ru-RU" sz="1000" b="0" i="0" u="none" strike="noStrike" dirty="0">
                          <a:solidFill>
                            <a:srgbClr val="000000"/>
                          </a:solidFill>
                          <a:effectLst/>
                          <a:latin typeface="Times New Roman" panose="02020603050405020304" pitchFamily="18" charset="0"/>
                        </a:rPr>
                        <a:t>34,6</a:t>
                      </a:r>
                    </a:p>
                  </a:txBody>
                  <a:tcPr marL="9525" marR="9525" marT="9525" marB="0" anchor="ctr"/>
                </a:tc>
                <a:extLst>
                  <a:ext uri="{0D108BD9-81ED-4DB2-BD59-A6C34878D82A}">
                    <a16:rowId xmlns:a16="http://schemas.microsoft.com/office/drawing/2014/main" val="4050347759"/>
                  </a:ext>
                </a:extLst>
              </a:tr>
              <a:tr h="183076">
                <a:tc>
                  <a:txBody>
                    <a:bodyPr/>
                    <a:lstStyle/>
                    <a:p>
                      <a:pPr algn="ctr"/>
                      <a:endParaRPr lang="ru-RU" sz="900" b="1"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"Обеспечение реализации государственной программы"</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34,2</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34,4</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34,6</a:t>
                      </a:r>
                    </a:p>
                  </a:txBody>
                  <a:tcPr marL="9525" marR="9525" marT="9525" marB="0" anchor="ctr"/>
                </a:tc>
                <a:extLst>
                  <a:ext uri="{0D108BD9-81ED-4DB2-BD59-A6C34878D82A}">
                    <a16:rowId xmlns:a16="http://schemas.microsoft.com/office/drawing/2014/main" val="1080416760"/>
                  </a:ext>
                </a:extLst>
              </a:tr>
              <a:tr h="165491">
                <a:tc>
                  <a:txBody>
                    <a:bodyPr/>
                    <a:lstStyle/>
                    <a:p>
                      <a:pPr algn="ctr"/>
                      <a:r>
                        <a:rPr lang="ru-RU" sz="900" b="0" dirty="0" smtClean="0"/>
                        <a:t>16.2</a:t>
                      </a:r>
                      <a:endParaRPr lang="ru-RU" sz="900" b="0" dirty="0"/>
                    </a:p>
                  </a:txBody>
                  <a:tcPr/>
                </a:tc>
                <a:tc>
                  <a:txBody>
                    <a:bodyPr/>
                    <a:lstStyle/>
                    <a:p>
                      <a:pPr algn="l" fontAlgn="ctr"/>
                      <a:r>
                        <a:rPr lang="ru-RU" sz="1000" b="0" i="0" u="none" strike="noStrike" dirty="0">
                          <a:solidFill>
                            <a:srgbClr val="000000"/>
                          </a:solidFill>
                          <a:effectLst/>
                          <a:latin typeface="Times New Roman" panose="02020603050405020304" pitchFamily="18" charset="0"/>
                        </a:rPr>
                        <a:t>Подпрограмма "Защита населения и территорий Камчатского края от чрезвычайных ситуаций, обеспечение пожарной безопасности и развитие гражданской обороны в Камчатском крае"</a:t>
                      </a:r>
                    </a:p>
                  </a:txBody>
                  <a:tcPr marL="9525" marR="9525" marT="9525" marB="0" anchor="ctr"/>
                </a:tc>
                <a:tc>
                  <a:txBody>
                    <a:bodyPr/>
                    <a:lstStyle/>
                    <a:p>
                      <a:pPr algn="ctr" fontAlgn="ctr"/>
                      <a:r>
                        <a:rPr lang="ru-RU" sz="1000" b="0" i="0" u="none" strike="noStrike" dirty="0">
                          <a:solidFill>
                            <a:srgbClr val="000000"/>
                          </a:solidFill>
                          <a:effectLst/>
                          <a:latin typeface="Times New Roman" panose="02020603050405020304" pitchFamily="18" charset="0"/>
                        </a:rPr>
                        <a:t>1 110,7</a:t>
                      </a:r>
                    </a:p>
                  </a:txBody>
                  <a:tcPr marL="9525" marR="9525" marT="9525" marB="0" anchor="ctr"/>
                </a:tc>
                <a:tc>
                  <a:txBody>
                    <a:bodyPr/>
                    <a:lstStyle/>
                    <a:p>
                      <a:pPr algn="ctr" fontAlgn="ctr"/>
                      <a:r>
                        <a:rPr lang="ru-RU" sz="1000" b="0" i="0" u="none" strike="noStrike" dirty="0">
                          <a:solidFill>
                            <a:srgbClr val="000000"/>
                          </a:solidFill>
                          <a:effectLst/>
                          <a:latin typeface="Times New Roman" panose="02020603050405020304" pitchFamily="18" charset="0"/>
                        </a:rPr>
                        <a:t>1 080,0</a:t>
                      </a:r>
                    </a:p>
                  </a:txBody>
                  <a:tcPr marL="9525" marR="9525" marT="9525" marB="0" anchor="ctr"/>
                </a:tc>
                <a:tc>
                  <a:txBody>
                    <a:bodyPr/>
                    <a:lstStyle/>
                    <a:p>
                      <a:pPr algn="ctr" fontAlgn="ctr"/>
                      <a:r>
                        <a:rPr lang="ru-RU" sz="1000" b="0" i="0" u="none" strike="noStrike" dirty="0">
                          <a:solidFill>
                            <a:srgbClr val="000000"/>
                          </a:solidFill>
                          <a:effectLst/>
                          <a:latin typeface="Times New Roman" panose="02020603050405020304" pitchFamily="18" charset="0"/>
                        </a:rPr>
                        <a:t>1 083,1</a:t>
                      </a:r>
                    </a:p>
                  </a:txBody>
                  <a:tcPr marL="9525" marR="9525" marT="9525" marB="0" anchor="ctr"/>
                </a:tc>
                <a:extLst>
                  <a:ext uri="{0D108BD9-81ED-4DB2-BD59-A6C34878D82A}">
                    <a16:rowId xmlns:a16="http://schemas.microsoft.com/office/drawing/2014/main" val="3020715768"/>
                  </a:ext>
                </a:extLst>
              </a:tr>
              <a:tr h="174283">
                <a:tc>
                  <a:txBody>
                    <a:bodyPr/>
                    <a:lstStyle/>
                    <a:p>
                      <a:pPr algn="ctr"/>
                      <a:endParaRPr lang="ru-RU" sz="900" b="1"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"Совершенствование функционирования органов управления Камчатской территориальной подсистемы Единой государственной системы предупреждения и ликвидации чрезвычайных ситуаций, систем оповещения и информирования населения в Камчатском крае"</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3,8</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4,0</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4,2</a:t>
                      </a:r>
                    </a:p>
                  </a:txBody>
                  <a:tcPr marL="9525" marR="9525" marT="9525" marB="0" anchor="ctr"/>
                </a:tc>
                <a:extLst>
                  <a:ext uri="{0D108BD9-81ED-4DB2-BD59-A6C34878D82A}">
                    <a16:rowId xmlns:a16="http://schemas.microsoft.com/office/drawing/2014/main" val="1981999995"/>
                  </a:ext>
                </a:extLst>
              </a:tr>
              <a:tr h="183076">
                <a:tc>
                  <a:txBody>
                    <a:bodyPr/>
                    <a:lstStyle/>
                    <a:p>
                      <a:pPr algn="ctr"/>
                      <a:endParaRPr lang="ru-RU" sz="900" b="1"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"Повышение уровня защиты населения в Камчатском крае от чрезвычайных ситуаций природного и техногенного характера, пожарной безопасности и безопасности людей на водных объектах"</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9,2</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3,2</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3,2</a:t>
                      </a:r>
                    </a:p>
                  </a:txBody>
                  <a:tcPr marL="9525" marR="9525" marT="9525" marB="0" anchor="ctr"/>
                </a:tc>
                <a:extLst>
                  <a:ext uri="{0D108BD9-81ED-4DB2-BD59-A6C34878D82A}">
                    <a16:rowId xmlns:a16="http://schemas.microsoft.com/office/drawing/2014/main" val="4221629555"/>
                  </a:ext>
                </a:extLst>
              </a:tr>
              <a:tr h="183076">
                <a:tc>
                  <a:txBody>
                    <a:bodyPr/>
                    <a:lstStyle/>
                    <a:p>
                      <a:pPr algn="ctr"/>
                      <a:endParaRPr lang="ru-RU" sz="900" b="0"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"Совершенствование технологий спасения и накопление средств защиты населения и территорий от чрезвычайных ситуаций"</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10,0</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10,0</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10,0</a:t>
                      </a:r>
                    </a:p>
                  </a:txBody>
                  <a:tcPr marL="9525" marR="9525" marT="9525" marB="0" anchor="ctr"/>
                </a:tc>
                <a:extLst>
                  <a:ext uri="{0D108BD9-81ED-4DB2-BD59-A6C34878D82A}">
                    <a16:rowId xmlns:a16="http://schemas.microsoft.com/office/drawing/2014/main" val="214893597"/>
                  </a:ext>
                </a:extLst>
              </a:tr>
            </a:tbl>
          </a:graphicData>
        </a:graphic>
      </p:graphicFrame>
      <p:sp>
        <p:nvSpPr>
          <p:cNvPr id="5" name="TextBox 4"/>
          <p:cNvSpPr txBox="1"/>
          <p:nvPr/>
        </p:nvSpPr>
        <p:spPr>
          <a:xfrm>
            <a:off x="10612315" y="90097"/>
            <a:ext cx="1342034" cy="338554"/>
          </a:xfrm>
          <a:prstGeom prst="rect">
            <a:avLst/>
          </a:prstGeom>
          <a:noFill/>
        </p:spPr>
        <p:txBody>
          <a:bodyPr wrap="none" rtlCol="0">
            <a:spAutoFit/>
          </a:bodyPr>
          <a:lstStyle/>
          <a:p>
            <a:r>
              <a:rPr lang="ru-RU" sz="1600" b="1" i="1" dirty="0">
                <a:solidFill>
                  <a:schemeClr val="tx2">
                    <a:lumMod val="75000"/>
                  </a:schemeClr>
                </a:solidFill>
                <a:effectLst>
                  <a:outerShdw blurRad="38100" dist="38100" dir="2700000" algn="tl">
                    <a:srgbClr val="000000">
                      <a:alpha val="43137"/>
                    </a:srgbClr>
                  </a:outerShdw>
                </a:effectLst>
              </a:rPr>
              <a:t>  </a:t>
            </a:r>
            <a:r>
              <a:rPr lang="ru-RU" sz="1600" b="1" i="1" dirty="0" smtClean="0">
                <a:solidFill>
                  <a:schemeClr val="tx2">
                    <a:lumMod val="75000"/>
                  </a:schemeClr>
                </a:solidFill>
                <a:effectLst>
                  <a:outerShdw blurRad="38100" dist="38100" dir="2700000" algn="tl">
                    <a:srgbClr val="000000">
                      <a:alpha val="43137"/>
                    </a:srgbClr>
                  </a:outerShdw>
                </a:effectLst>
              </a:rPr>
              <a:t>56 СЛАЙД </a:t>
            </a:r>
            <a:endParaRPr lang="ru-RU" sz="1600" b="1" i="1" dirty="0">
              <a:solidFill>
                <a:schemeClr val="tx2">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7459005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4"/>
          <p:cNvGraphicFramePr>
            <a:graphicFrameLocks noGrp="1"/>
          </p:cNvGraphicFramePr>
          <p:nvPr>
            <p:ph idx="1"/>
            <p:extLst>
              <p:ext uri="{D42A27DB-BD31-4B8C-83A1-F6EECF244321}">
                <p14:modId xmlns:p14="http://schemas.microsoft.com/office/powerpoint/2010/main" val="4017900837"/>
              </p:ext>
            </p:extLst>
          </p:nvPr>
        </p:nvGraphicFramePr>
        <p:xfrm>
          <a:off x="565638" y="423640"/>
          <a:ext cx="10972800" cy="6231697"/>
        </p:xfrm>
        <a:graphic>
          <a:graphicData uri="http://schemas.openxmlformats.org/drawingml/2006/table">
            <a:tbl>
              <a:tblPr firstRow="1" bandRow="1">
                <a:tableStyleId>{5C22544A-7EE6-4342-B048-85BDC9FD1C3A}</a:tableStyleId>
              </a:tblPr>
              <a:tblGrid>
                <a:gridCol w="383931">
                  <a:extLst>
                    <a:ext uri="{9D8B030D-6E8A-4147-A177-3AD203B41FA5}">
                      <a16:colId xmlns:a16="http://schemas.microsoft.com/office/drawing/2014/main" val="362266838"/>
                    </a:ext>
                  </a:extLst>
                </a:gridCol>
                <a:gridCol w="7675685">
                  <a:extLst>
                    <a:ext uri="{9D8B030D-6E8A-4147-A177-3AD203B41FA5}">
                      <a16:colId xmlns:a16="http://schemas.microsoft.com/office/drawing/2014/main" val="2997573379"/>
                    </a:ext>
                  </a:extLst>
                </a:gridCol>
                <a:gridCol w="975946">
                  <a:extLst>
                    <a:ext uri="{9D8B030D-6E8A-4147-A177-3AD203B41FA5}">
                      <a16:colId xmlns:a16="http://schemas.microsoft.com/office/drawing/2014/main" val="1668693803"/>
                    </a:ext>
                  </a:extLst>
                </a:gridCol>
                <a:gridCol w="975946">
                  <a:extLst>
                    <a:ext uri="{9D8B030D-6E8A-4147-A177-3AD203B41FA5}">
                      <a16:colId xmlns:a16="http://schemas.microsoft.com/office/drawing/2014/main" val="1110253511"/>
                    </a:ext>
                  </a:extLst>
                </a:gridCol>
                <a:gridCol w="961292">
                  <a:extLst>
                    <a:ext uri="{9D8B030D-6E8A-4147-A177-3AD203B41FA5}">
                      <a16:colId xmlns:a16="http://schemas.microsoft.com/office/drawing/2014/main" val="3602214359"/>
                    </a:ext>
                  </a:extLst>
                </a:gridCol>
              </a:tblGrid>
              <a:tr h="253368">
                <a:tc gridSpan="2">
                  <a:txBody>
                    <a:bodyPr/>
                    <a:lstStyle/>
                    <a:p>
                      <a:pPr algn="ctr" fontAlgn="ctr"/>
                      <a:r>
                        <a:rPr lang="ru-RU" sz="1000" b="1" i="0" u="none" strike="noStrike" dirty="0" smtClean="0">
                          <a:solidFill>
                            <a:schemeClr val="bg1"/>
                          </a:solidFill>
                          <a:effectLst/>
                          <a:latin typeface="Times New Roman" panose="02020603050405020304" pitchFamily="18" charset="0"/>
                        </a:rPr>
                        <a:t>Наименование</a:t>
                      </a:r>
                      <a:endParaRPr lang="ru-RU" sz="1000" b="1" i="0" u="none" strike="noStrike" dirty="0">
                        <a:solidFill>
                          <a:schemeClr val="bg1"/>
                        </a:solidFill>
                        <a:effectLst/>
                        <a:latin typeface="Times New Roman" panose="02020603050405020304" pitchFamily="18" charset="0"/>
                      </a:endParaRPr>
                    </a:p>
                  </a:txBody>
                  <a:tcPr marL="9525" marR="9525" marT="9525" marB="0" anchor="ctr"/>
                </a:tc>
                <a:tc hMerge="1">
                  <a:txBody>
                    <a:bodyPr/>
                    <a:lstStyle/>
                    <a:p>
                      <a:pPr algn="ctr" fontAlgn="ctr"/>
                      <a:endParaRPr lang="ru-RU" sz="1000" b="1" i="0" u="none" strike="noStrike" dirty="0">
                        <a:solidFill>
                          <a:schemeClr val="bg1"/>
                        </a:solidFill>
                        <a:effectLst/>
                        <a:latin typeface="Times New Roman" panose="02020603050405020304" pitchFamily="18" charset="0"/>
                      </a:endParaRPr>
                    </a:p>
                  </a:txBody>
                  <a:tcPr marL="9525" marR="9525" marT="9525" marB="0" anchor="ctr"/>
                </a:tc>
                <a:tc>
                  <a:txBody>
                    <a:bodyPr/>
                    <a:lstStyle/>
                    <a:p>
                      <a:pPr algn="ctr" fontAlgn="ctr"/>
                      <a:r>
                        <a:rPr lang="ru-RU" sz="1000" b="1" i="0" u="none" strike="noStrike" dirty="0" smtClean="0">
                          <a:solidFill>
                            <a:schemeClr val="bg1"/>
                          </a:solidFill>
                          <a:effectLst/>
                          <a:latin typeface="Times New Roman" panose="02020603050405020304" pitchFamily="18" charset="0"/>
                        </a:rPr>
                        <a:t>2017 </a:t>
                      </a:r>
                      <a:r>
                        <a:rPr lang="ru-RU" sz="1000" b="1" i="0" u="none" strike="noStrike" dirty="0">
                          <a:solidFill>
                            <a:schemeClr val="bg1"/>
                          </a:solidFill>
                          <a:effectLst/>
                          <a:latin typeface="Times New Roman" panose="02020603050405020304" pitchFamily="18" charset="0"/>
                        </a:rPr>
                        <a:t>год</a:t>
                      </a:r>
                    </a:p>
                  </a:txBody>
                  <a:tcPr marL="9525" marR="9525" marT="9525" marB="0" anchor="ctr"/>
                </a:tc>
                <a:tc>
                  <a:txBody>
                    <a:bodyPr/>
                    <a:lstStyle/>
                    <a:p>
                      <a:pPr algn="ctr" fontAlgn="ctr"/>
                      <a:r>
                        <a:rPr lang="ru-RU" sz="1000" b="1" i="0" u="none" strike="noStrike" dirty="0" smtClean="0">
                          <a:solidFill>
                            <a:schemeClr val="bg1"/>
                          </a:solidFill>
                          <a:effectLst/>
                          <a:latin typeface="Times New Roman" panose="02020603050405020304" pitchFamily="18" charset="0"/>
                        </a:rPr>
                        <a:t>2018 </a:t>
                      </a:r>
                      <a:r>
                        <a:rPr lang="ru-RU" sz="1000" b="1" i="0" u="none" strike="noStrike" dirty="0">
                          <a:solidFill>
                            <a:schemeClr val="bg1"/>
                          </a:solidFill>
                          <a:effectLst/>
                          <a:latin typeface="Times New Roman" panose="02020603050405020304" pitchFamily="18" charset="0"/>
                        </a:rPr>
                        <a:t>год</a:t>
                      </a:r>
                    </a:p>
                  </a:txBody>
                  <a:tcPr marL="9525" marR="9525" marT="9525" marB="0" anchor="ctr"/>
                </a:tc>
                <a:tc>
                  <a:txBody>
                    <a:bodyPr/>
                    <a:lstStyle/>
                    <a:p>
                      <a:pPr algn="ctr" fontAlgn="ctr"/>
                      <a:r>
                        <a:rPr lang="ru-RU" sz="1000" b="1" i="0" u="none" strike="noStrike" dirty="0" smtClean="0">
                          <a:solidFill>
                            <a:schemeClr val="bg1"/>
                          </a:solidFill>
                          <a:effectLst/>
                          <a:latin typeface="Times New Roman" panose="02020603050405020304" pitchFamily="18" charset="0"/>
                        </a:rPr>
                        <a:t>2019 </a:t>
                      </a:r>
                      <a:r>
                        <a:rPr lang="ru-RU" sz="1000" b="1" i="0" u="none" strike="noStrike" dirty="0">
                          <a:solidFill>
                            <a:schemeClr val="bg1"/>
                          </a:solidFill>
                          <a:effectLst/>
                          <a:latin typeface="Times New Roman" panose="02020603050405020304" pitchFamily="18" charset="0"/>
                        </a:rPr>
                        <a:t>год</a:t>
                      </a:r>
                    </a:p>
                  </a:txBody>
                  <a:tcPr marL="9525" marR="9525" marT="9525" marB="0" anchor="ctr"/>
                </a:tc>
                <a:extLst>
                  <a:ext uri="{0D108BD9-81ED-4DB2-BD59-A6C34878D82A}">
                    <a16:rowId xmlns:a16="http://schemas.microsoft.com/office/drawing/2014/main" val="4173102718"/>
                  </a:ext>
                </a:extLst>
              </a:tr>
              <a:tr h="195132">
                <a:tc>
                  <a:txBody>
                    <a:bodyPr/>
                    <a:lstStyle/>
                    <a:p>
                      <a:pPr algn="ctr"/>
                      <a:endParaRPr lang="ru-RU" sz="900" b="1"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"Обеспечение деятельности и содержание подведомственных учреждений"</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1 087,8</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1 062,8</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1 065,7</a:t>
                      </a:r>
                    </a:p>
                  </a:txBody>
                  <a:tcPr marL="9525" marR="9525" marT="9525" marB="0" anchor="ctr"/>
                </a:tc>
                <a:extLst>
                  <a:ext uri="{0D108BD9-81ED-4DB2-BD59-A6C34878D82A}">
                    <a16:rowId xmlns:a16="http://schemas.microsoft.com/office/drawing/2014/main" val="403244114"/>
                  </a:ext>
                </a:extLst>
              </a:tr>
              <a:tr h="198820">
                <a:tc>
                  <a:txBody>
                    <a:bodyPr/>
                    <a:lstStyle/>
                    <a:p>
                      <a:pPr algn="ctr" fontAlgn="ctr"/>
                      <a:r>
                        <a:rPr lang="ru-RU" sz="900" b="0" i="0" u="none" strike="noStrike" dirty="0" smtClean="0">
                          <a:solidFill>
                            <a:srgbClr val="000000"/>
                          </a:solidFill>
                          <a:effectLst/>
                          <a:latin typeface="Times New Roman" panose="02020603050405020304" pitchFamily="18" charset="0"/>
                        </a:rPr>
                        <a:t>16.3</a:t>
                      </a:r>
                      <a:endParaRPr lang="ru-RU" sz="9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l" fontAlgn="ctr"/>
                      <a:r>
                        <a:rPr lang="ru-RU" sz="1000" b="0" i="0" u="none" strike="noStrike" dirty="0">
                          <a:solidFill>
                            <a:srgbClr val="000000"/>
                          </a:solidFill>
                          <a:effectLst/>
                          <a:latin typeface="Times New Roman" panose="02020603050405020304" pitchFamily="18" charset="0"/>
                        </a:rPr>
                        <a:t>Подпрограмма "Построение и развитие аппаратно-программного комплекса "Безопасный город", обеспечение комплексной безопасности учреждений социальной сферы в Камчатском крае"</a:t>
                      </a:r>
                    </a:p>
                  </a:txBody>
                  <a:tcPr marL="9525" marR="9525" marT="9525" marB="0" anchor="ctr"/>
                </a:tc>
                <a:tc>
                  <a:txBody>
                    <a:bodyPr/>
                    <a:lstStyle/>
                    <a:p>
                      <a:pPr algn="ctr" fontAlgn="ctr"/>
                      <a:r>
                        <a:rPr lang="ru-RU" sz="1000" b="0" i="0" u="none" strike="noStrike" dirty="0">
                          <a:solidFill>
                            <a:srgbClr val="000000"/>
                          </a:solidFill>
                          <a:effectLst/>
                          <a:latin typeface="Times New Roman" panose="02020603050405020304" pitchFamily="18" charset="0"/>
                        </a:rPr>
                        <a:t>53,2</a:t>
                      </a:r>
                    </a:p>
                  </a:txBody>
                  <a:tcPr marL="9525" marR="9525" marT="9525" marB="0" anchor="ctr"/>
                </a:tc>
                <a:tc>
                  <a:txBody>
                    <a:bodyPr/>
                    <a:lstStyle/>
                    <a:p>
                      <a:pPr algn="ctr" fontAlgn="ctr"/>
                      <a:r>
                        <a:rPr lang="ru-RU" sz="1000" b="0" i="0" u="none" strike="noStrike" dirty="0">
                          <a:solidFill>
                            <a:srgbClr val="000000"/>
                          </a:solidFill>
                          <a:effectLst/>
                          <a:latin typeface="Times New Roman" panose="02020603050405020304" pitchFamily="18" charset="0"/>
                        </a:rPr>
                        <a:t>51,5</a:t>
                      </a:r>
                    </a:p>
                  </a:txBody>
                  <a:tcPr marL="9525" marR="9525" marT="9525" marB="0" anchor="ctr"/>
                </a:tc>
                <a:tc>
                  <a:txBody>
                    <a:bodyPr/>
                    <a:lstStyle/>
                    <a:p>
                      <a:pPr algn="ctr" fontAlgn="ctr"/>
                      <a:r>
                        <a:rPr lang="ru-RU" sz="1000" b="0" i="0" u="none" strike="noStrike" dirty="0">
                          <a:solidFill>
                            <a:srgbClr val="000000"/>
                          </a:solidFill>
                          <a:effectLst/>
                          <a:latin typeface="Times New Roman" panose="02020603050405020304" pitchFamily="18" charset="0"/>
                        </a:rPr>
                        <a:t>51,5</a:t>
                      </a:r>
                    </a:p>
                  </a:txBody>
                  <a:tcPr marL="9525" marR="9525" marT="9525" marB="0" anchor="ctr"/>
                </a:tc>
                <a:extLst>
                  <a:ext uri="{0D108BD9-81ED-4DB2-BD59-A6C34878D82A}">
                    <a16:rowId xmlns:a16="http://schemas.microsoft.com/office/drawing/2014/main" val="382191137"/>
                  </a:ext>
                </a:extLst>
              </a:tr>
              <a:tr h="219808">
                <a:tc>
                  <a:txBody>
                    <a:bodyPr/>
                    <a:lstStyle/>
                    <a:p>
                      <a:pPr algn="ctr"/>
                      <a:endParaRPr lang="ru-RU" sz="900" b="1"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"Развитие системы обеспечения вызова экстренных оперативных служб по единому номеру "112" и других средств приема сообщений от населения в Камчатском крае"</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18,7</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16,0</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16,0</a:t>
                      </a:r>
                    </a:p>
                  </a:txBody>
                  <a:tcPr marL="9525" marR="9525" marT="9525" marB="0" anchor="ctr"/>
                </a:tc>
                <a:extLst>
                  <a:ext uri="{0D108BD9-81ED-4DB2-BD59-A6C34878D82A}">
                    <a16:rowId xmlns:a16="http://schemas.microsoft.com/office/drawing/2014/main" val="2736943306"/>
                  </a:ext>
                </a:extLst>
              </a:tr>
              <a:tr h="201434">
                <a:tc>
                  <a:txBody>
                    <a:bodyPr/>
                    <a:lstStyle/>
                    <a:p>
                      <a:pPr algn="ctr"/>
                      <a:endParaRPr lang="ru-RU" sz="1000" b="0"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"Развитие комплексной системы экстренного оповещения населения об угрозе возникновения или о возникновении чрезвычайных ситуаций на базе региональной автоматизированной системы централизованного оповещения населения Камчатского края"</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11,1</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9,3</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9,3</a:t>
                      </a:r>
                    </a:p>
                  </a:txBody>
                  <a:tcPr marL="9525" marR="9525" marT="9525" marB="0" anchor="ctr"/>
                </a:tc>
                <a:extLst>
                  <a:ext uri="{0D108BD9-81ED-4DB2-BD59-A6C34878D82A}">
                    <a16:rowId xmlns:a16="http://schemas.microsoft.com/office/drawing/2014/main" val="1630671584"/>
                  </a:ext>
                </a:extLst>
              </a:tr>
              <a:tr h="142232">
                <a:tc>
                  <a:txBody>
                    <a:bodyPr/>
                    <a:lstStyle/>
                    <a:p>
                      <a:pPr algn="ctr"/>
                      <a:endParaRPr lang="ru-RU" sz="900" b="1"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"Развитие и содержание систем обеспечения комплексной безопасности в краевых государственных и муниципальных учреждениях социальной сферы в Камчатском крае. Централизация сбора данных с объектовых систем комплексной безопасности и мониторинга, обеспечение передачи данных в АПК "Безопасный город"</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23,4</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26,2</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26,2</a:t>
                      </a:r>
                    </a:p>
                  </a:txBody>
                  <a:tcPr marL="9525" marR="9525" marT="9525" marB="0" anchor="ctr"/>
                </a:tc>
                <a:extLst>
                  <a:ext uri="{0D108BD9-81ED-4DB2-BD59-A6C34878D82A}">
                    <a16:rowId xmlns:a16="http://schemas.microsoft.com/office/drawing/2014/main" val="1628803903"/>
                  </a:ext>
                </a:extLst>
              </a:tr>
              <a:tr h="211015">
                <a:tc>
                  <a:txBody>
                    <a:bodyPr/>
                    <a:lstStyle/>
                    <a:p>
                      <a:pPr algn="ctr"/>
                      <a:r>
                        <a:rPr lang="ru-RU" sz="900" b="0" dirty="0" smtClean="0"/>
                        <a:t>16.4</a:t>
                      </a:r>
                      <a:endParaRPr lang="ru-RU" sz="900" b="0" dirty="0"/>
                    </a:p>
                  </a:txBody>
                  <a:tcPr/>
                </a:tc>
                <a:tc>
                  <a:txBody>
                    <a:bodyPr/>
                    <a:lstStyle/>
                    <a:p>
                      <a:pPr algn="l" fontAlgn="ctr"/>
                      <a:r>
                        <a:rPr lang="ru-RU" sz="1000" b="0" i="0" u="none" strike="noStrike" dirty="0">
                          <a:solidFill>
                            <a:srgbClr val="000000"/>
                          </a:solidFill>
                          <a:effectLst/>
                          <a:latin typeface="Times New Roman" panose="02020603050405020304" pitchFamily="18" charset="0"/>
                        </a:rPr>
                        <a:t>Подпрограмма "Профилактика правонарушений, преступлений и повышение безопасности дорожного движения в Камчатском крае"</a:t>
                      </a:r>
                    </a:p>
                  </a:txBody>
                  <a:tcPr marL="9525" marR="9525" marT="9525" marB="0" anchor="ctr"/>
                </a:tc>
                <a:tc>
                  <a:txBody>
                    <a:bodyPr/>
                    <a:lstStyle/>
                    <a:p>
                      <a:pPr algn="ctr" fontAlgn="ctr"/>
                      <a:r>
                        <a:rPr lang="ru-RU" sz="1000" b="0" i="0" u="none" strike="noStrike" dirty="0">
                          <a:solidFill>
                            <a:srgbClr val="000000"/>
                          </a:solidFill>
                          <a:effectLst/>
                          <a:latin typeface="Times New Roman" panose="02020603050405020304" pitchFamily="18" charset="0"/>
                        </a:rPr>
                        <a:t>5,9</a:t>
                      </a:r>
                    </a:p>
                  </a:txBody>
                  <a:tcPr marL="9525" marR="9525" marT="9525" marB="0" anchor="ctr"/>
                </a:tc>
                <a:tc>
                  <a:txBody>
                    <a:bodyPr/>
                    <a:lstStyle/>
                    <a:p>
                      <a:pPr algn="ctr" fontAlgn="ctr"/>
                      <a:r>
                        <a:rPr lang="ru-RU" sz="1000" b="0" i="0" u="none" strike="noStrike" dirty="0">
                          <a:solidFill>
                            <a:srgbClr val="000000"/>
                          </a:solidFill>
                          <a:effectLst/>
                          <a:latin typeface="Times New Roman" panose="02020603050405020304" pitchFamily="18" charset="0"/>
                        </a:rPr>
                        <a:t>5,2</a:t>
                      </a:r>
                    </a:p>
                  </a:txBody>
                  <a:tcPr marL="9525" marR="9525" marT="9525" marB="0" anchor="ctr"/>
                </a:tc>
                <a:tc>
                  <a:txBody>
                    <a:bodyPr/>
                    <a:lstStyle/>
                    <a:p>
                      <a:pPr algn="ctr" fontAlgn="ctr"/>
                      <a:r>
                        <a:rPr lang="ru-RU" sz="1000" b="0" i="0" u="none" strike="noStrike" dirty="0">
                          <a:solidFill>
                            <a:srgbClr val="000000"/>
                          </a:solidFill>
                          <a:effectLst/>
                          <a:latin typeface="Times New Roman" panose="02020603050405020304" pitchFamily="18" charset="0"/>
                        </a:rPr>
                        <a:t>5,2</a:t>
                      </a:r>
                    </a:p>
                  </a:txBody>
                  <a:tcPr marL="9525" marR="9525" marT="9525" marB="0" anchor="ctr"/>
                </a:tc>
                <a:extLst>
                  <a:ext uri="{0D108BD9-81ED-4DB2-BD59-A6C34878D82A}">
                    <a16:rowId xmlns:a16="http://schemas.microsoft.com/office/drawing/2014/main" val="1589852792"/>
                  </a:ext>
                </a:extLst>
              </a:tr>
              <a:tr h="174088">
                <a:tc>
                  <a:txBody>
                    <a:bodyPr/>
                    <a:lstStyle/>
                    <a:p>
                      <a:pPr algn="ctr"/>
                      <a:endParaRPr lang="ru-RU" sz="1000" b="0"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"Профилактика рецидивной преступности"</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1,0</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1,0</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1,0</a:t>
                      </a:r>
                    </a:p>
                  </a:txBody>
                  <a:tcPr marL="9525" marR="9525" marT="9525" marB="0" anchor="ctr"/>
                </a:tc>
                <a:extLst>
                  <a:ext uri="{0D108BD9-81ED-4DB2-BD59-A6C34878D82A}">
                    <a16:rowId xmlns:a16="http://schemas.microsoft.com/office/drawing/2014/main" val="2897535475"/>
                  </a:ext>
                </a:extLst>
              </a:tr>
              <a:tr h="178190">
                <a:tc>
                  <a:txBody>
                    <a:bodyPr/>
                    <a:lstStyle/>
                    <a:p>
                      <a:pPr algn="ctr"/>
                      <a:endParaRPr lang="ru-RU" sz="900" b="0"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"Профилактика правонарушений среди несовершеннолетних, предупреждений детского дорожно-транспортного травматизма в Камчатском крае"</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1,4</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1,3</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1,3</a:t>
                      </a:r>
                    </a:p>
                  </a:txBody>
                  <a:tcPr marL="9525" marR="9525" marT="9525" marB="0" anchor="ctr"/>
                </a:tc>
                <a:extLst>
                  <a:ext uri="{0D108BD9-81ED-4DB2-BD59-A6C34878D82A}">
                    <a16:rowId xmlns:a16="http://schemas.microsoft.com/office/drawing/2014/main" val="7666637"/>
                  </a:ext>
                </a:extLst>
              </a:tr>
              <a:tr h="178190">
                <a:tc>
                  <a:txBody>
                    <a:bodyPr/>
                    <a:lstStyle/>
                    <a:p>
                      <a:pPr algn="ctr"/>
                      <a:endParaRPr lang="ru-RU" sz="900" b="0"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"Создание народных дружин по охране общественного порядка и стимулирование их деятельности"</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0,9</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0,7</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0,7</a:t>
                      </a:r>
                    </a:p>
                  </a:txBody>
                  <a:tcPr marL="9525" marR="9525" marT="9525" marB="0" anchor="ctr"/>
                </a:tc>
                <a:extLst>
                  <a:ext uri="{0D108BD9-81ED-4DB2-BD59-A6C34878D82A}">
                    <a16:rowId xmlns:a16="http://schemas.microsoft.com/office/drawing/2014/main" val="4080420532"/>
                  </a:ext>
                </a:extLst>
              </a:tr>
              <a:tr h="186983">
                <a:tc>
                  <a:txBody>
                    <a:bodyPr/>
                    <a:lstStyle/>
                    <a:p>
                      <a:pPr algn="ctr"/>
                      <a:endParaRPr lang="ru-RU" sz="900" b="0"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"Совершенствование организации безопасного движения транспортных средств и пешеходов"</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1,9</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1,6</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1,6</a:t>
                      </a:r>
                    </a:p>
                  </a:txBody>
                  <a:tcPr marL="9525" marR="9525" marT="9525" marB="0" anchor="ctr"/>
                </a:tc>
                <a:extLst>
                  <a:ext uri="{0D108BD9-81ED-4DB2-BD59-A6C34878D82A}">
                    <a16:rowId xmlns:a16="http://schemas.microsoft.com/office/drawing/2014/main" val="3330564503"/>
                  </a:ext>
                </a:extLst>
              </a:tr>
              <a:tr h="204567">
                <a:tc>
                  <a:txBody>
                    <a:bodyPr/>
                    <a:lstStyle/>
                    <a:p>
                      <a:pPr algn="ctr"/>
                      <a:endParaRPr lang="ru-RU" sz="900" b="0"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"Приобретение специализированных укладок (комплектов) для оказания экстренной медицинской помощи пострадавшим в дорожно-транспортных происшествиях и соответствующее оснащение (экипирование) бригад скорой медицинской помощи, выезжающих на место совершения дорожно-транспортного происшествия"</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0,7</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0,6</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0,6</a:t>
                      </a:r>
                    </a:p>
                  </a:txBody>
                  <a:tcPr marL="9525" marR="9525" marT="9525" marB="0" anchor="ctr"/>
                </a:tc>
                <a:extLst>
                  <a:ext uri="{0D108BD9-81ED-4DB2-BD59-A6C34878D82A}">
                    <a16:rowId xmlns:a16="http://schemas.microsoft.com/office/drawing/2014/main" val="2770597236"/>
                  </a:ext>
                </a:extLst>
              </a:tr>
              <a:tr h="230944">
                <a:tc>
                  <a:txBody>
                    <a:bodyPr/>
                    <a:lstStyle/>
                    <a:p>
                      <a:pPr algn="ctr"/>
                      <a:r>
                        <a:rPr lang="ru-RU" sz="900" b="0" dirty="0" smtClean="0"/>
                        <a:t>16.5</a:t>
                      </a:r>
                      <a:endParaRPr lang="ru-RU" sz="900" b="0" dirty="0"/>
                    </a:p>
                  </a:txBody>
                  <a:tcPr/>
                </a:tc>
                <a:tc>
                  <a:txBody>
                    <a:bodyPr/>
                    <a:lstStyle/>
                    <a:p>
                      <a:pPr algn="l" fontAlgn="ctr"/>
                      <a:r>
                        <a:rPr lang="ru-RU" sz="1000" b="0" i="0" u="none" strike="noStrike" dirty="0">
                          <a:solidFill>
                            <a:srgbClr val="000000"/>
                          </a:solidFill>
                          <a:effectLst/>
                          <a:latin typeface="Times New Roman" panose="02020603050405020304" pitchFamily="18" charset="0"/>
                        </a:rPr>
                        <a:t>Подпрограмма "Профилактика терроризма и экстремизма в Камчатском крае"</a:t>
                      </a:r>
                    </a:p>
                  </a:txBody>
                  <a:tcPr marL="9525" marR="9525" marT="9525" marB="0" anchor="ctr"/>
                </a:tc>
                <a:tc>
                  <a:txBody>
                    <a:bodyPr/>
                    <a:lstStyle/>
                    <a:p>
                      <a:pPr algn="ctr" fontAlgn="ctr"/>
                      <a:r>
                        <a:rPr lang="ru-RU" sz="1000" b="0" i="0" u="none" strike="noStrike" dirty="0">
                          <a:solidFill>
                            <a:srgbClr val="000000"/>
                          </a:solidFill>
                          <a:effectLst/>
                          <a:latin typeface="Times New Roman" panose="02020603050405020304" pitchFamily="18" charset="0"/>
                        </a:rPr>
                        <a:t>1,2</a:t>
                      </a:r>
                    </a:p>
                  </a:txBody>
                  <a:tcPr marL="9525" marR="9525" marT="9525" marB="0" anchor="ctr"/>
                </a:tc>
                <a:tc>
                  <a:txBody>
                    <a:bodyPr/>
                    <a:lstStyle/>
                    <a:p>
                      <a:pPr algn="ctr" fontAlgn="ctr"/>
                      <a:r>
                        <a:rPr lang="ru-RU" sz="1000" b="0" i="0" u="none" strike="noStrike" dirty="0">
                          <a:solidFill>
                            <a:srgbClr val="000000"/>
                          </a:solidFill>
                          <a:effectLst/>
                          <a:latin typeface="Times New Roman" panose="02020603050405020304" pitchFamily="18" charset="0"/>
                        </a:rPr>
                        <a:t>1,0</a:t>
                      </a:r>
                    </a:p>
                  </a:txBody>
                  <a:tcPr marL="9525" marR="9525" marT="9525" marB="0" anchor="ctr"/>
                </a:tc>
                <a:tc>
                  <a:txBody>
                    <a:bodyPr/>
                    <a:lstStyle/>
                    <a:p>
                      <a:pPr algn="ctr" fontAlgn="ctr"/>
                      <a:r>
                        <a:rPr lang="ru-RU" sz="1000" b="0" i="0" u="none" strike="noStrike" dirty="0">
                          <a:solidFill>
                            <a:srgbClr val="000000"/>
                          </a:solidFill>
                          <a:effectLst/>
                          <a:latin typeface="Times New Roman" panose="02020603050405020304" pitchFamily="18" charset="0"/>
                        </a:rPr>
                        <a:t>1,0</a:t>
                      </a:r>
                    </a:p>
                  </a:txBody>
                  <a:tcPr marL="9525" marR="9525" marT="9525" marB="0" anchor="ctr"/>
                </a:tc>
                <a:extLst>
                  <a:ext uri="{0D108BD9-81ED-4DB2-BD59-A6C34878D82A}">
                    <a16:rowId xmlns:a16="http://schemas.microsoft.com/office/drawing/2014/main" val="2613654590"/>
                  </a:ext>
                </a:extLst>
              </a:tr>
              <a:tr h="211016">
                <a:tc>
                  <a:txBody>
                    <a:bodyPr/>
                    <a:lstStyle/>
                    <a:p>
                      <a:pPr algn="ctr"/>
                      <a:endParaRPr lang="ru-RU" sz="900" b="0"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"Проведение мониторинга общественно-политических, социально-экономических и иных процессов, происходящих в Камчатском крае с целью выявления факторов, способствующих возникновению и распространению идеологии терроризма"</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0,2</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0,2</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0,2</a:t>
                      </a:r>
                    </a:p>
                  </a:txBody>
                  <a:tcPr marL="9525" marR="9525" marT="9525" marB="0" anchor="ctr"/>
                </a:tc>
                <a:extLst>
                  <a:ext uri="{0D108BD9-81ED-4DB2-BD59-A6C34878D82A}">
                    <a16:rowId xmlns:a16="http://schemas.microsoft.com/office/drawing/2014/main" val="1294302220"/>
                  </a:ext>
                </a:extLst>
              </a:tr>
              <a:tr h="193431">
                <a:tc>
                  <a:txBody>
                    <a:bodyPr/>
                    <a:lstStyle/>
                    <a:p>
                      <a:pPr algn="ctr"/>
                      <a:endParaRPr lang="ru-RU" sz="900" b="0"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"Информирование граждан, проживающих на территории Камчатского края, о методах предупреждения угрозы террористического акта, минимизации и ликвидации последствий его проявлений"</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0,4</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0,5</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0,5</a:t>
                      </a:r>
                    </a:p>
                  </a:txBody>
                  <a:tcPr marL="9525" marR="9525" marT="9525" marB="0" anchor="ctr"/>
                </a:tc>
                <a:extLst>
                  <a:ext uri="{0D108BD9-81ED-4DB2-BD59-A6C34878D82A}">
                    <a16:rowId xmlns:a16="http://schemas.microsoft.com/office/drawing/2014/main" val="2847286262"/>
                  </a:ext>
                </a:extLst>
              </a:tr>
              <a:tr h="193431">
                <a:tc>
                  <a:txBody>
                    <a:bodyPr/>
                    <a:lstStyle/>
                    <a:p>
                      <a:pPr algn="ctr"/>
                      <a:endParaRPr lang="ru-RU" sz="900" b="0"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"Проведение мероприятий по разъяснению сущности терроризма и его общественной опасности, формированию стойкого непринятия обществом, прежде всего молодежью, идеологии терроризма в различных его проявлениях"</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0,6</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0,3</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0,3</a:t>
                      </a:r>
                    </a:p>
                  </a:txBody>
                  <a:tcPr marL="9525" marR="9525" marT="9525" marB="0" anchor="ctr"/>
                </a:tc>
                <a:extLst>
                  <a:ext uri="{0D108BD9-81ED-4DB2-BD59-A6C34878D82A}">
                    <a16:rowId xmlns:a16="http://schemas.microsoft.com/office/drawing/2014/main" val="3041175175"/>
                  </a:ext>
                </a:extLst>
              </a:tr>
              <a:tr h="219808">
                <a:tc>
                  <a:txBody>
                    <a:bodyPr/>
                    <a:lstStyle/>
                    <a:p>
                      <a:pPr algn="ctr"/>
                      <a:r>
                        <a:rPr lang="ru-RU" sz="900" b="0" dirty="0" smtClean="0"/>
                        <a:t>16.6</a:t>
                      </a:r>
                      <a:endParaRPr lang="ru-RU" sz="900" b="0" dirty="0"/>
                    </a:p>
                  </a:txBody>
                  <a:tcPr/>
                </a:tc>
                <a:tc>
                  <a:txBody>
                    <a:bodyPr/>
                    <a:lstStyle/>
                    <a:p>
                      <a:pPr algn="l" fontAlgn="ctr"/>
                      <a:r>
                        <a:rPr lang="ru-RU" sz="1000" b="0" i="0" u="none" strike="noStrike" dirty="0">
                          <a:solidFill>
                            <a:srgbClr val="000000"/>
                          </a:solidFill>
                          <a:effectLst/>
                          <a:latin typeface="Times New Roman" panose="02020603050405020304" pitchFamily="18" charset="0"/>
                        </a:rPr>
                        <a:t>Подпрограмма "Профилактика наркомании и алкоголизма в Камчатском крае"</a:t>
                      </a:r>
                    </a:p>
                  </a:txBody>
                  <a:tcPr marL="9525" marR="9525" marT="9525" marB="0" anchor="ctr"/>
                </a:tc>
                <a:tc>
                  <a:txBody>
                    <a:bodyPr/>
                    <a:lstStyle/>
                    <a:p>
                      <a:pPr algn="ctr" fontAlgn="ctr"/>
                      <a:r>
                        <a:rPr lang="ru-RU" sz="1000" b="0" i="0" u="none" strike="noStrike" dirty="0">
                          <a:solidFill>
                            <a:srgbClr val="000000"/>
                          </a:solidFill>
                          <a:effectLst/>
                          <a:latin typeface="Times New Roman" panose="02020603050405020304" pitchFamily="18" charset="0"/>
                        </a:rPr>
                        <a:t>4,3</a:t>
                      </a:r>
                    </a:p>
                  </a:txBody>
                  <a:tcPr marL="9525" marR="9525" marT="9525" marB="0" anchor="ctr"/>
                </a:tc>
                <a:tc>
                  <a:txBody>
                    <a:bodyPr/>
                    <a:lstStyle/>
                    <a:p>
                      <a:pPr algn="ctr" fontAlgn="ctr"/>
                      <a:r>
                        <a:rPr lang="ru-RU" sz="1000" b="0" i="0" u="none" strike="noStrike" dirty="0">
                          <a:solidFill>
                            <a:srgbClr val="000000"/>
                          </a:solidFill>
                          <a:effectLst/>
                          <a:latin typeface="Times New Roman" panose="02020603050405020304" pitchFamily="18" charset="0"/>
                        </a:rPr>
                        <a:t>3,8</a:t>
                      </a:r>
                    </a:p>
                  </a:txBody>
                  <a:tcPr marL="9525" marR="9525" marT="9525" marB="0" anchor="ctr"/>
                </a:tc>
                <a:tc>
                  <a:txBody>
                    <a:bodyPr/>
                    <a:lstStyle/>
                    <a:p>
                      <a:pPr algn="ctr" fontAlgn="ctr"/>
                      <a:r>
                        <a:rPr lang="ru-RU" sz="1000" b="0" i="0" u="none" strike="noStrike" dirty="0">
                          <a:solidFill>
                            <a:srgbClr val="000000"/>
                          </a:solidFill>
                          <a:effectLst/>
                          <a:latin typeface="Times New Roman" panose="02020603050405020304" pitchFamily="18" charset="0"/>
                        </a:rPr>
                        <a:t>3,8</a:t>
                      </a:r>
                    </a:p>
                  </a:txBody>
                  <a:tcPr marL="9525" marR="9525" marT="9525" marB="0" anchor="ctr"/>
                </a:tc>
                <a:extLst>
                  <a:ext uri="{0D108BD9-81ED-4DB2-BD59-A6C34878D82A}">
                    <a16:rowId xmlns:a16="http://schemas.microsoft.com/office/drawing/2014/main" val="753720518"/>
                  </a:ext>
                </a:extLst>
              </a:tr>
              <a:tr h="370840">
                <a:tc>
                  <a:txBody>
                    <a:bodyPr/>
                    <a:lstStyle/>
                    <a:p>
                      <a:pPr algn="ctr"/>
                      <a:endParaRPr lang="ru-RU" sz="900" b="0"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"Проведение информационно-пропагандистской работы, направленной на формирование негативного отношения населения Камчатского края к потреблению наркотических средств, психотропных веществ и алкогольной продукции, а также популяризацию здорового образа жизни"</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0,5</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0,5</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0,5</a:t>
                      </a:r>
                    </a:p>
                  </a:txBody>
                  <a:tcPr marL="9525" marR="9525" marT="9525" marB="0" anchor="ctr"/>
                </a:tc>
                <a:extLst>
                  <a:ext uri="{0D108BD9-81ED-4DB2-BD59-A6C34878D82A}">
                    <a16:rowId xmlns:a16="http://schemas.microsoft.com/office/drawing/2014/main" val="4050347759"/>
                  </a:ext>
                </a:extLst>
              </a:tr>
              <a:tr h="183076">
                <a:tc>
                  <a:txBody>
                    <a:bodyPr/>
                    <a:lstStyle/>
                    <a:p>
                      <a:pPr algn="ctr"/>
                      <a:endParaRPr lang="ru-RU" sz="900" b="0"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"Реализация системы раннего выявления незаконного потребления наркотических средств и психотропных веществ, в том числе в образовательных организациях Камчатского края"</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1,4</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1,3</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1,3</a:t>
                      </a:r>
                    </a:p>
                  </a:txBody>
                  <a:tcPr marL="9525" marR="9525" marT="9525" marB="0" anchor="ctr"/>
                </a:tc>
                <a:extLst>
                  <a:ext uri="{0D108BD9-81ED-4DB2-BD59-A6C34878D82A}">
                    <a16:rowId xmlns:a16="http://schemas.microsoft.com/office/drawing/2014/main" val="1080416760"/>
                  </a:ext>
                </a:extLst>
              </a:tr>
              <a:tr h="165491">
                <a:tc>
                  <a:txBody>
                    <a:bodyPr/>
                    <a:lstStyle/>
                    <a:p>
                      <a:pPr algn="ctr"/>
                      <a:endParaRPr lang="ru-RU" sz="900" b="0"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"Организация и проведение мониторинга наркоситуации и изучения масштабов потребления алкоголя населением Камчатского края"</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0,4</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0,3</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0,3</a:t>
                      </a:r>
                    </a:p>
                  </a:txBody>
                  <a:tcPr marL="9525" marR="9525" marT="9525" marB="0" anchor="ctr"/>
                </a:tc>
                <a:extLst>
                  <a:ext uri="{0D108BD9-81ED-4DB2-BD59-A6C34878D82A}">
                    <a16:rowId xmlns:a16="http://schemas.microsoft.com/office/drawing/2014/main" val="3020715768"/>
                  </a:ext>
                </a:extLst>
              </a:tr>
              <a:tr h="174283">
                <a:tc>
                  <a:txBody>
                    <a:bodyPr/>
                    <a:lstStyle/>
                    <a:p>
                      <a:pPr algn="ctr"/>
                      <a:endParaRPr lang="ru-RU" sz="900" b="0"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"Повышение квалификации специалистов, осуществляющих работу по профилактике наркомании и алкоголизма"</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0,1</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0,1</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0,1</a:t>
                      </a:r>
                    </a:p>
                  </a:txBody>
                  <a:tcPr marL="9525" marR="9525" marT="9525" marB="0" anchor="ctr"/>
                </a:tc>
                <a:extLst>
                  <a:ext uri="{0D108BD9-81ED-4DB2-BD59-A6C34878D82A}">
                    <a16:rowId xmlns:a16="http://schemas.microsoft.com/office/drawing/2014/main" val="1981999995"/>
                  </a:ext>
                </a:extLst>
              </a:tr>
              <a:tr h="183076">
                <a:tc>
                  <a:txBody>
                    <a:bodyPr/>
                    <a:lstStyle/>
                    <a:p>
                      <a:pPr algn="ctr"/>
                      <a:endParaRPr lang="ru-RU" sz="900" b="0"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"Создание условий для повышения эффективности лечения лиц, больных наркоманией и алкоголизмом, а также развития системы их комплексной реабилитации и ресоциализации"</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1,9</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1,6</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1,6</a:t>
                      </a:r>
                    </a:p>
                  </a:txBody>
                  <a:tcPr marL="9525" marR="9525" marT="9525" marB="0" anchor="ctr"/>
                </a:tc>
                <a:extLst>
                  <a:ext uri="{0D108BD9-81ED-4DB2-BD59-A6C34878D82A}">
                    <a16:rowId xmlns:a16="http://schemas.microsoft.com/office/drawing/2014/main" val="4221629555"/>
                  </a:ext>
                </a:extLst>
              </a:tr>
            </a:tbl>
          </a:graphicData>
        </a:graphic>
      </p:graphicFrame>
      <p:sp>
        <p:nvSpPr>
          <p:cNvPr id="5" name="TextBox 4"/>
          <p:cNvSpPr txBox="1"/>
          <p:nvPr/>
        </p:nvSpPr>
        <p:spPr>
          <a:xfrm>
            <a:off x="10612315" y="90097"/>
            <a:ext cx="1342034" cy="338554"/>
          </a:xfrm>
          <a:prstGeom prst="rect">
            <a:avLst/>
          </a:prstGeom>
          <a:noFill/>
        </p:spPr>
        <p:txBody>
          <a:bodyPr wrap="none" rtlCol="0">
            <a:spAutoFit/>
          </a:bodyPr>
          <a:lstStyle/>
          <a:p>
            <a:r>
              <a:rPr lang="ru-RU" sz="1600" b="1" i="1" dirty="0">
                <a:solidFill>
                  <a:schemeClr val="tx2">
                    <a:lumMod val="75000"/>
                  </a:schemeClr>
                </a:solidFill>
                <a:effectLst>
                  <a:outerShdw blurRad="38100" dist="38100" dir="2700000" algn="tl">
                    <a:srgbClr val="000000">
                      <a:alpha val="43137"/>
                    </a:srgbClr>
                  </a:outerShdw>
                </a:effectLst>
              </a:rPr>
              <a:t>  </a:t>
            </a:r>
            <a:r>
              <a:rPr lang="ru-RU" sz="1600" b="1" i="1" dirty="0" smtClean="0">
                <a:solidFill>
                  <a:schemeClr val="tx2">
                    <a:lumMod val="75000"/>
                  </a:schemeClr>
                </a:solidFill>
                <a:effectLst>
                  <a:outerShdw blurRad="38100" dist="38100" dir="2700000" algn="tl">
                    <a:srgbClr val="000000">
                      <a:alpha val="43137"/>
                    </a:srgbClr>
                  </a:outerShdw>
                </a:effectLst>
              </a:rPr>
              <a:t>57 СЛАЙД </a:t>
            </a:r>
            <a:endParaRPr lang="ru-RU" sz="1600" b="1" i="1" dirty="0">
              <a:solidFill>
                <a:schemeClr val="tx2">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2980018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4"/>
          <p:cNvGraphicFramePr>
            <a:graphicFrameLocks noGrp="1"/>
          </p:cNvGraphicFramePr>
          <p:nvPr>
            <p:ph idx="1"/>
            <p:extLst>
              <p:ext uri="{D42A27DB-BD31-4B8C-83A1-F6EECF244321}">
                <p14:modId xmlns:p14="http://schemas.microsoft.com/office/powerpoint/2010/main" val="2547467203"/>
              </p:ext>
            </p:extLst>
          </p:nvPr>
        </p:nvGraphicFramePr>
        <p:xfrm>
          <a:off x="565638" y="423640"/>
          <a:ext cx="10972800" cy="6179383"/>
        </p:xfrm>
        <a:graphic>
          <a:graphicData uri="http://schemas.openxmlformats.org/drawingml/2006/table">
            <a:tbl>
              <a:tblPr firstRow="1" bandRow="1">
                <a:tableStyleId>{5C22544A-7EE6-4342-B048-85BDC9FD1C3A}</a:tableStyleId>
              </a:tblPr>
              <a:tblGrid>
                <a:gridCol w="383931">
                  <a:extLst>
                    <a:ext uri="{9D8B030D-6E8A-4147-A177-3AD203B41FA5}">
                      <a16:colId xmlns:a16="http://schemas.microsoft.com/office/drawing/2014/main" val="362266838"/>
                    </a:ext>
                  </a:extLst>
                </a:gridCol>
                <a:gridCol w="7675685">
                  <a:extLst>
                    <a:ext uri="{9D8B030D-6E8A-4147-A177-3AD203B41FA5}">
                      <a16:colId xmlns:a16="http://schemas.microsoft.com/office/drawing/2014/main" val="2997573379"/>
                    </a:ext>
                  </a:extLst>
                </a:gridCol>
                <a:gridCol w="975946">
                  <a:extLst>
                    <a:ext uri="{9D8B030D-6E8A-4147-A177-3AD203B41FA5}">
                      <a16:colId xmlns:a16="http://schemas.microsoft.com/office/drawing/2014/main" val="1668693803"/>
                    </a:ext>
                  </a:extLst>
                </a:gridCol>
                <a:gridCol w="975946">
                  <a:extLst>
                    <a:ext uri="{9D8B030D-6E8A-4147-A177-3AD203B41FA5}">
                      <a16:colId xmlns:a16="http://schemas.microsoft.com/office/drawing/2014/main" val="1110253511"/>
                    </a:ext>
                  </a:extLst>
                </a:gridCol>
                <a:gridCol w="961292">
                  <a:extLst>
                    <a:ext uri="{9D8B030D-6E8A-4147-A177-3AD203B41FA5}">
                      <a16:colId xmlns:a16="http://schemas.microsoft.com/office/drawing/2014/main" val="3602214359"/>
                    </a:ext>
                  </a:extLst>
                </a:gridCol>
              </a:tblGrid>
              <a:tr h="270952">
                <a:tc gridSpan="2">
                  <a:txBody>
                    <a:bodyPr/>
                    <a:lstStyle/>
                    <a:p>
                      <a:pPr algn="ctr" fontAlgn="ctr"/>
                      <a:r>
                        <a:rPr lang="ru-RU" sz="1000" b="1" i="0" u="none" strike="noStrike" dirty="0" smtClean="0">
                          <a:solidFill>
                            <a:schemeClr val="bg1"/>
                          </a:solidFill>
                          <a:effectLst/>
                          <a:latin typeface="Times New Roman" panose="02020603050405020304" pitchFamily="18" charset="0"/>
                        </a:rPr>
                        <a:t>Наименование</a:t>
                      </a:r>
                      <a:endParaRPr lang="ru-RU" sz="1000" b="1" i="0" u="none" strike="noStrike" dirty="0">
                        <a:solidFill>
                          <a:schemeClr val="bg1"/>
                        </a:solidFill>
                        <a:effectLst/>
                        <a:latin typeface="Times New Roman" panose="02020603050405020304" pitchFamily="18" charset="0"/>
                      </a:endParaRPr>
                    </a:p>
                  </a:txBody>
                  <a:tcPr marL="9525" marR="9525" marT="9525" marB="0" anchor="ctr"/>
                </a:tc>
                <a:tc hMerge="1">
                  <a:txBody>
                    <a:bodyPr/>
                    <a:lstStyle/>
                    <a:p>
                      <a:pPr algn="ctr" fontAlgn="ctr"/>
                      <a:endParaRPr lang="ru-RU" sz="1000" b="1" i="0" u="none" strike="noStrike" dirty="0">
                        <a:solidFill>
                          <a:schemeClr val="bg1"/>
                        </a:solidFill>
                        <a:effectLst/>
                        <a:latin typeface="Times New Roman" panose="02020603050405020304" pitchFamily="18" charset="0"/>
                      </a:endParaRPr>
                    </a:p>
                  </a:txBody>
                  <a:tcPr marL="9525" marR="9525" marT="9525" marB="0" anchor="ctr"/>
                </a:tc>
                <a:tc>
                  <a:txBody>
                    <a:bodyPr/>
                    <a:lstStyle/>
                    <a:p>
                      <a:pPr algn="ctr" fontAlgn="ctr"/>
                      <a:r>
                        <a:rPr lang="ru-RU" sz="1000" b="1" i="0" u="none" strike="noStrike" dirty="0" smtClean="0">
                          <a:solidFill>
                            <a:schemeClr val="bg1"/>
                          </a:solidFill>
                          <a:effectLst/>
                          <a:latin typeface="Times New Roman" panose="02020603050405020304" pitchFamily="18" charset="0"/>
                        </a:rPr>
                        <a:t>2017 </a:t>
                      </a:r>
                      <a:r>
                        <a:rPr lang="ru-RU" sz="1000" b="1" i="0" u="none" strike="noStrike" dirty="0">
                          <a:solidFill>
                            <a:schemeClr val="bg1"/>
                          </a:solidFill>
                          <a:effectLst/>
                          <a:latin typeface="Times New Roman" panose="02020603050405020304" pitchFamily="18" charset="0"/>
                        </a:rPr>
                        <a:t>год</a:t>
                      </a:r>
                    </a:p>
                  </a:txBody>
                  <a:tcPr marL="9525" marR="9525" marT="9525" marB="0" anchor="ctr"/>
                </a:tc>
                <a:tc>
                  <a:txBody>
                    <a:bodyPr/>
                    <a:lstStyle/>
                    <a:p>
                      <a:pPr algn="ctr" fontAlgn="ctr"/>
                      <a:r>
                        <a:rPr lang="ru-RU" sz="1000" b="1" i="0" u="none" strike="noStrike" dirty="0" smtClean="0">
                          <a:solidFill>
                            <a:schemeClr val="bg1"/>
                          </a:solidFill>
                          <a:effectLst/>
                          <a:latin typeface="Times New Roman" panose="02020603050405020304" pitchFamily="18" charset="0"/>
                        </a:rPr>
                        <a:t>2018 </a:t>
                      </a:r>
                      <a:r>
                        <a:rPr lang="ru-RU" sz="1000" b="1" i="0" u="none" strike="noStrike" dirty="0">
                          <a:solidFill>
                            <a:schemeClr val="bg1"/>
                          </a:solidFill>
                          <a:effectLst/>
                          <a:latin typeface="Times New Roman" panose="02020603050405020304" pitchFamily="18" charset="0"/>
                        </a:rPr>
                        <a:t>год</a:t>
                      </a:r>
                    </a:p>
                  </a:txBody>
                  <a:tcPr marL="9525" marR="9525" marT="9525" marB="0" anchor="ctr"/>
                </a:tc>
                <a:tc>
                  <a:txBody>
                    <a:bodyPr/>
                    <a:lstStyle/>
                    <a:p>
                      <a:pPr algn="ctr" fontAlgn="ctr"/>
                      <a:r>
                        <a:rPr lang="ru-RU" sz="1000" b="1" i="0" u="none" strike="noStrike" dirty="0" smtClean="0">
                          <a:solidFill>
                            <a:schemeClr val="bg1"/>
                          </a:solidFill>
                          <a:effectLst/>
                          <a:latin typeface="Times New Roman" panose="02020603050405020304" pitchFamily="18" charset="0"/>
                        </a:rPr>
                        <a:t>2019 </a:t>
                      </a:r>
                      <a:r>
                        <a:rPr lang="ru-RU" sz="1000" b="1" i="0" u="none" strike="noStrike" dirty="0">
                          <a:solidFill>
                            <a:schemeClr val="bg1"/>
                          </a:solidFill>
                          <a:effectLst/>
                          <a:latin typeface="Times New Roman" panose="02020603050405020304" pitchFamily="18" charset="0"/>
                        </a:rPr>
                        <a:t>год</a:t>
                      </a:r>
                    </a:p>
                  </a:txBody>
                  <a:tcPr marL="9525" marR="9525" marT="9525" marB="0" anchor="ctr"/>
                </a:tc>
                <a:extLst>
                  <a:ext uri="{0D108BD9-81ED-4DB2-BD59-A6C34878D82A}">
                    <a16:rowId xmlns:a16="http://schemas.microsoft.com/office/drawing/2014/main" val="4173102718"/>
                  </a:ext>
                </a:extLst>
              </a:tr>
              <a:tr h="195132">
                <a:tc>
                  <a:txBody>
                    <a:bodyPr/>
                    <a:lstStyle/>
                    <a:p>
                      <a:pPr algn="ctr"/>
                      <a:r>
                        <a:rPr lang="ru-RU" sz="900" b="0" dirty="0" smtClean="0"/>
                        <a:t>16.7</a:t>
                      </a:r>
                      <a:endParaRPr lang="ru-RU" sz="900" b="0" dirty="0"/>
                    </a:p>
                  </a:txBody>
                  <a:tcPr/>
                </a:tc>
                <a:tc>
                  <a:txBody>
                    <a:bodyPr/>
                    <a:lstStyle/>
                    <a:p>
                      <a:pPr algn="l" fontAlgn="ctr"/>
                      <a:r>
                        <a:rPr lang="ru-RU" sz="1000" b="0" i="0" u="none" strike="noStrike" dirty="0">
                          <a:solidFill>
                            <a:srgbClr val="000000"/>
                          </a:solidFill>
                          <a:effectLst/>
                          <a:latin typeface="Times New Roman" panose="02020603050405020304" pitchFamily="18" charset="0"/>
                        </a:rPr>
                        <a:t>Подпрограмма "Развитие российского казачества на территории Камчатского края"</a:t>
                      </a:r>
                    </a:p>
                  </a:txBody>
                  <a:tcPr marL="9525" marR="9525" marT="9525" marB="0" anchor="ctr"/>
                </a:tc>
                <a:tc>
                  <a:txBody>
                    <a:bodyPr/>
                    <a:lstStyle/>
                    <a:p>
                      <a:pPr algn="ctr" fontAlgn="ctr"/>
                      <a:r>
                        <a:rPr lang="ru-RU" sz="1000" b="0" i="0" u="none" strike="noStrike" dirty="0">
                          <a:solidFill>
                            <a:srgbClr val="000000"/>
                          </a:solidFill>
                          <a:effectLst/>
                          <a:latin typeface="Times New Roman" panose="02020603050405020304" pitchFamily="18" charset="0"/>
                        </a:rPr>
                        <a:t>2,1</a:t>
                      </a:r>
                    </a:p>
                  </a:txBody>
                  <a:tcPr marL="9525" marR="9525" marT="9525" marB="0" anchor="ctr"/>
                </a:tc>
                <a:tc>
                  <a:txBody>
                    <a:bodyPr/>
                    <a:lstStyle/>
                    <a:p>
                      <a:pPr algn="ctr" fontAlgn="ctr"/>
                      <a:r>
                        <a:rPr lang="ru-RU" sz="1000" b="0" i="0" u="none" strike="noStrike" dirty="0">
                          <a:solidFill>
                            <a:srgbClr val="000000"/>
                          </a:solidFill>
                          <a:effectLst/>
                          <a:latin typeface="Times New Roman" panose="02020603050405020304" pitchFamily="18" charset="0"/>
                        </a:rPr>
                        <a:t>1,9</a:t>
                      </a:r>
                    </a:p>
                  </a:txBody>
                  <a:tcPr marL="9525" marR="9525" marT="9525" marB="0" anchor="ctr"/>
                </a:tc>
                <a:tc>
                  <a:txBody>
                    <a:bodyPr/>
                    <a:lstStyle/>
                    <a:p>
                      <a:pPr algn="ctr" fontAlgn="ctr"/>
                      <a:r>
                        <a:rPr lang="ru-RU" sz="1000" b="0" i="0" u="none" strike="noStrike" dirty="0">
                          <a:solidFill>
                            <a:srgbClr val="000000"/>
                          </a:solidFill>
                          <a:effectLst/>
                          <a:latin typeface="Times New Roman" panose="02020603050405020304" pitchFamily="18" charset="0"/>
                        </a:rPr>
                        <a:t>1,9</a:t>
                      </a:r>
                    </a:p>
                  </a:txBody>
                  <a:tcPr marL="9525" marR="9525" marT="9525" marB="0" anchor="ctr"/>
                </a:tc>
                <a:extLst>
                  <a:ext uri="{0D108BD9-81ED-4DB2-BD59-A6C34878D82A}">
                    <a16:rowId xmlns:a16="http://schemas.microsoft.com/office/drawing/2014/main" val="1226554891"/>
                  </a:ext>
                </a:extLst>
              </a:tr>
              <a:tr h="195132">
                <a:tc>
                  <a:txBody>
                    <a:bodyPr/>
                    <a:lstStyle/>
                    <a:p>
                      <a:pPr algn="ctr"/>
                      <a:endParaRPr lang="ru-RU" sz="900" b="1"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"Содействие казачьим обществам Камчатского края, внесенных в государственный реестр казачьих обществ в Российской Федерации, в осуществлении уставной деятельности"</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1,1</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1,0</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1,0</a:t>
                      </a:r>
                    </a:p>
                  </a:txBody>
                  <a:tcPr marL="9525" marR="9525" marT="9525" marB="0" anchor="ctr"/>
                </a:tc>
                <a:extLst>
                  <a:ext uri="{0D108BD9-81ED-4DB2-BD59-A6C34878D82A}">
                    <a16:rowId xmlns:a16="http://schemas.microsoft.com/office/drawing/2014/main" val="403244114"/>
                  </a:ext>
                </a:extLst>
              </a:tr>
              <a:tr h="198820">
                <a:tc>
                  <a:txBody>
                    <a:bodyPr/>
                    <a:lstStyle/>
                    <a:p>
                      <a:pPr algn="ctr" fontAlgn="ctr"/>
                      <a:endParaRPr lang="ru-RU" sz="9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"Содействие в организации работы с казачьей молодежью, ее военно-патриотическому, духовно-нравственному и физическому воспитанию, сохранению и развитию казачьей культуры"</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1,0</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0,9</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0,9</a:t>
                      </a:r>
                    </a:p>
                  </a:txBody>
                  <a:tcPr marL="9525" marR="9525" marT="9525" marB="0" anchor="ctr"/>
                </a:tc>
                <a:extLst>
                  <a:ext uri="{0D108BD9-81ED-4DB2-BD59-A6C34878D82A}">
                    <a16:rowId xmlns:a16="http://schemas.microsoft.com/office/drawing/2014/main" val="382191137"/>
                  </a:ext>
                </a:extLst>
              </a:tr>
              <a:tr h="219808">
                <a:tc>
                  <a:txBody>
                    <a:bodyPr/>
                    <a:lstStyle/>
                    <a:p>
                      <a:pPr algn="ctr"/>
                      <a:endParaRPr lang="ru-RU" sz="900" b="1"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"Информационное сопровождение деятельности по развитию российского казачества на территории Камчатского края"</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0,1</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0,1</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0,1</a:t>
                      </a:r>
                    </a:p>
                  </a:txBody>
                  <a:tcPr marL="9525" marR="9525" marT="9525" marB="0" anchor="ctr"/>
                </a:tc>
                <a:extLst>
                  <a:ext uri="{0D108BD9-81ED-4DB2-BD59-A6C34878D82A}">
                    <a16:rowId xmlns:a16="http://schemas.microsoft.com/office/drawing/2014/main" val="2736943306"/>
                  </a:ext>
                </a:extLst>
              </a:tr>
              <a:tr h="201434">
                <a:tc>
                  <a:txBody>
                    <a:bodyPr/>
                    <a:lstStyle/>
                    <a:p>
                      <a:pPr algn="ctr"/>
                      <a:r>
                        <a:rPr lang="ru-RU" sz="900" b="1" dirty="0" smtClean="0"/>
                        <a:t>17</a:t>
                      </a:r>
                      <a:endParaRPr lang="ru-RU" sz="900" b="1" dirty="0"/>
                    </a:p>
                  </a:txBody>
                  <a:tcPr/>
                </a:tc>
                <a:tc>
                  <a:txBody>
                    <a:bodyPr/>
                    <a:lstStyle/>
                    <a:p>
                      <a:pPr algn="l" fontAlgn="ctr"/>
                      <a:r>
                        <a:rPr lang="ru-RU" sz="1000" b="1" i="0" u="none" strike="noStrike" dirty="0">
                          <a:solidFill>
                            <a:srgbClr val="000000"/>
                          </a:solidFill>
                          <a:effectLst/>
                          <a:latin typeface="Times New Roman" panose="02020603050405020304" pitchFamily="18" charset="0"/>
                        </a:rPr>
                        <a:t>Государственная программа Камчатского края "Развитие лесного хозяйства, охрана и воспроизводство животного мира на территории Камчатского края"</a:t>
                      </a:r>
                    </a:p>
                  </a:txBody>
                  <a:tcPr marL="9525" marR="9525" marT="9525" marB="0" anchor="ctr"/>
                </a:tc>
                <a:tc>
                  <a:txBody>
                    <a:bodyPr/>
                    <a:lstStyle/>
                    <a:p>
                      <a:pPr algn="ctr" fontAlgn="ctr"/>
                      <a:r>
                        <a:rPr lang="ru-RU" sz="1000" b="1" i="0" u="none" strike="noStrike" dirty="0">
                          <a:solidFill>
                            <a:srgbClr val="000000"/>
                          </a:solidFill>
                          <a:effectLst/>
                          <a:latin typeface="Times New Roman" panose="02020603050405020304" pitchFamily="18" charset="0"/>
                        </a:rPr>
                        <a:t>449,5</a:t>
                      </a:r>
                    </a:p>
                  </a:txBody>
                  <a:tcPr marL="9525" marR="9525" marT="9525" marB="0" anchor="ctr"/>
                </a:tc>
                <a:tc>
                  <a:txBody>
                    <a:bodyPr/>
                    <a:lstStyle/>
                    <a:p>
                      <a:pPr algn="ctr" fontAlgn="ctr"/>
                      <a:r>
                        <a:rPr lang="ru-RU" sz="1000" b="1" i="0" u="none" strike="noStrike" dirty="0">
                          <a:solidFill>
                            <a:srgbClr val="000000"/>
                          </a:solidFill>
                          <a:effectLst/>
                          <a:latin typeface="Times New Roman" panose="02020603050405020304" pitchFamily="18" charset="0"/>
                        </a:rPr>
                        <a:t>411,9</a:t>
                      </a:r>
                    </a:p>
                  </a:txBody>
                  <a:tcPr marL="9525" marR="9525" marT="9525" marB="0" anchor="ctr"/>
                </a:tc>
                <a:tc>
                  <a:txBody>
                    <a:bodyPr/>
                    <a:lstStyle/>
                    <a:p>
                      <a:pPr algn="ctr" fontAlgn="ctr"/>
                      <a:r>
                        <a:rPr lang="ru-RU" sz="1000" b="1" i="0" u="none" strike="noStrike" dirty="0">
                          <a:solidFill>
                            <a:srgbClr val="000000"/>
                          </a:solidFill>
                          <a:effectLst/>
                          <a:latin typeface="Times New Roman" panose="02020603050405020304" pitchFamily="18" charset="0"/>
                        </a:rPr>
                        <a:t>416,4</a:t>
                      </a:r>
                    </a:p>
                  </a:txBody>
                  <a:tcPr marL="9525" marR="9525" marT="9525" marB="0" anchor="ctr"/>
                </a:tc>
                <a:extLst>
                  <a:ext uri="{0D108BD9-81ED-4DB2-BD59-A6C34878D82A}">
                    <a16:rowId xmlns:a16="http://schemas.microsoft.com/office/drawing/2014/main" val="1630671584"/>
                  </a:ext>
                </a:extLst>
              </a:tr>
              <a:tr h="142232">
                <a:tc>
                  <a:txBody>
                    <a:bodyPr/>
                    <a:lstStyle/>
                    <a:p>
                      <a:pPr algn="ctr"/>
                      <a:r>
                        <a:rPr lang="ru-RU" sz="900" b="0" dirty="0" smtClean="0"/>
                        <a:t>17.1</a:t>
                      </a:r>
                      <a:endParaRPr lang="ru-RU" sz="900" b="0" dirty="0"/>
                    </a:p>
                  </a:txBody>
                  <a:tcPr/>
                </a:tc>
                <a:tc>
                  <a:txBody>
                    <a:bodyPr/>
                    <a:lstStyle/>
                    <a:p>
                      <a:pPr algn="l" fontAlgn="ctr"/>
                      <a:r>
                        <a:rPr lang="ru-RU" sz="1000" b="0" i="0" u="none" strike="noStrike" dirty="0">
                          <a:solidFill>
                            <a:srgbClr val="000000"/>
                          </a:solidFill>
                          <a:effectLst/>
                          <a:latin typeface="Times New Roman" panose="02020603050405020304" pitchFamily="18" charset="0"/>
                        </a:rPr>
                        <a:t>Подпрограмма "Обеспечение использования лесов"</a:t>
                      </a:r>
                    </a:p>
                  </a:txBody>
                  <a:tcPr marL="9525" marR="9525" marT="9525" marB="0" anchor="ctr"/>
                </a:tc>
                <a:tc>
                  <a:txBody>
                    <a:bodyPr/>
                    <a:lstStyle/>
                    <a:p>
                      <a:pPr algn="ctr" fontAlgn="ctr"/>
                      <a:r>
                        <a:rPr lang="ru-RU" sz="1000" b="0" i="0" u="none" strike="noStrike" dirty="0">
                          <a:solidFill>
                            <a:srgbClr val="000000"/>
                          </a:solidFill>
                          <a:effectLst/>
                          <a:latin typeface="Times New Roman" panose="02020603050405020304" pitchFamily="18" charset="0"/>
                        </a:rPr>
                        <a:t>56,2</a:t>
                      </a:r>
                    </a:p>
                  </a:txBody>
                  <a:tcPr marL="9525" marR="9525" marT="9525" marB="0" anchor="ctr"/>
                </a:tc>
                <a:tc>
                  <a:txBody>
                    <a:bodyPr/>
                    <a:lstStyle/>
                    <a:p>
                      <a:pPr algn="ctr" fontAlgn="ctr"/>
                      <a:r>
                        <a:rPr lang="ru-RU" sz="1000" b="0" i="0" u="none" strike="noStrike" dirty="0">
                          <a:solidFill>
                            <a:srgbClr val="000000"/>
                          </a:solidFill>
                          <a:effectLst/>
                          <a:latin typeface="Times New Roman" panose="02020603050405020304" pitchFamily="18" charset="0"/>
                        </a:rPr>
                        <a:t>20,9</a:t>
                      </a:r>
                    </a:p>
                  </a:txBody>
                  <a:tcPr marL="9525" marR="9525" marT="9525" marB="0" anchor="ctr"/>
                </a:tc>
                <a:tc>
                  <a:txBody>
                    <a:bodyPr/>
                    <a:lstStyle/>
                    <a:p>
                      <a:pPr algn="ctr" fontAlgn="ctr"/>
                      <a:r>
                        <a:rPr lang="ru-RU" sz="1000" b="0" i="0" u="none" strike="noStrike" dirty="0">
                          <a:solidFill>
                            <a:srgbClr val="000000"/>
                          </a:solidFill>
                          <a:effectLst/>
                          <a:latin typeface="Times New Roman" panose="02020603050405020304" pitchFamily="18" charset="0"/>
                        </a:rPr>
                        <a:t>21,6</a:t>
                      </a:r>
                    </a:p>
                  </a:txBody>
                  <a:tcPr marL="9525" marR="9525" marT="9525" marB="0" anchor="ctr"/>
                </a:tc>
                <a:extLst>
                  <a:ext uri="{0D108BD9-81ED-4DB2-BD59-A6C34878D82A}">
                    <a16:rowId xmlns:a16="http://schemas.microsoft.com/office/drawing/2014/main" val="1628803903"/>
                  </a:ext>
                </a:extLst>
              </a:tr>
              <a:tr h="211015">
                <a:tc>
                  <a:txBody>
                    <a:bodyPr/>
                    <a:lstStyle/>
                    <a:p>
                      <a:pPr algn="ctr"/>
                      <a:endParaRPr lang="ru-RU" sz="900" b="1"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"Организация интенсивного использования лесов, лесное планирование и регламентирование на территории Камчатского края, отвод и таксация лесосек"</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1,3</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1,3</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1,3</a:t>
                      </a:r>
                    </a:p>
                  </a:txBody>
                  <a:tcPr marL="9525" marR="9525" marT="9525" marB="0" anchor="ctr"/>
                </a:tc>
                <a:extLst>
                  <a:ext uri="{0D108BD9-81ED-4DB2-BD59-A6C34878D82A}">
                    <a16:rowId xmlns:a16="http://schemas.microsoft.com/office/drawing/2014/main" val="1589852792"/>
                  </a:ext>
                </a:extLst>
              </a:tr>
              <a:tr h="219807">
                <a:tc>
                  <a:txBody>
                    <a:bodyPr/>
                    <a:lstStyle/>
                    <a:p>
                      <a:pPr algn="ctr"/>
                      <a:endParaRPr lang="ru-RU" sz="900" b="0"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"Актуализация оценки лесных ресурсов, осуществление государственного кадастрового учета лесных участков"</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55,0</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19,6</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20,4</a:t>
                      </a:r>
                    </a:p>
                  </a:txBody>
                  <a:tcPr marL="9525" marR="9525" marT="9525" marB="0" anchor="ctr"/>
                </a:tc>
                <a:extLst>
                  <a:ext uri="{0D108BD9-81ED-4DB2-BD59-A6C34878D82A}">
                    <a16:rowId xmlns:a16="http://schemas.microsoft.com/office/drawing/2014/main" val="2897535475"/>
                  </a:ext>
                </a:extLst>
              </a:tr>
              <a:tr h="178190">
                <a:tc>
                  <a:txBody>
                    <a:bodyPr/>
                    <a:lstStyle/>
                    <a:p>
                      <a:pPr algn="ctr"/>
                      <a:r>
                        <a:rPr lang="ru-RU" sz="900" b="0" dirty="0" smtClean="0"/>
                        <a:t>17.2</a:t>
                      </a:r>
                      <a:endParaRPr lang="ru-RU" sz="900" b="0" dirty="0"/>
                    </a:p>
                  </a:txBody>
                  <a:tcPr/>
                </a:tc>
                <a:tc>
                  <a:txBody>
                    <a:bodyPr/>
                    <a:lstStyle/>
                    <a:p>
                      <a:pPr algn="l" fontAlgn="ctr"/>
                      <a:r>
                        <a:rPr lang="ru-RU" sz="1000" b="0" i="0" u="none" strike="noStrike" dirty="0">
                          <a:solidFill>
                            <a:srgbClr val="000000"/>
                          </a:solidFill>
                          <a:effectLst/>
                          <a:latin typeface="Times New Roman" panose="02020603050405020304" pitchFamily="18" charset="0"/>
                        </a:rPr>
                        <a:t>Подпрограмма "Обеспечение охраны и защиты лесов"</a:t>
                      </a:r>
                    </a:p>
                  </a:txBody>
                  <a:tcPr marL="9525" marR="9525" marT="9525" marB="0" anchor="ctr"/>
                </a:tc>
                <a:tc>
                  <a:txBody>
                    <a:bodyPr/>
                    <a:lstStyle/>
                    <a:p>
                      <a:pPr algn="ctr" fontAlgn="ctr"/>
                      <a:r>
                        <a:rPr lang="ru-RU" sz="1000" b="0" i="0" u="none" strike="noStrike" dirty="0">
                          <a:solidFill>
                            <a:srgbClr val="000000"/>
                          </a:solidFill>
                          <a:effectLst/>
                          <a:latin typeface="Times New Roman" panose="02020603050405020304" pitchFamily="18" charset="0"/>
                        </a:rPr>
                        <a:t>155,2</a:t>
                      </a:r>
                    </a:p>
                  </a:txBody>
                  <a:tcPr marL="9525" marR="9525" marT="9525" marB="0" anchor="ctr"/>
                </a:tc>
                <a:tc>
                  <a:txBody>
                    <a:bodyPr/>
                    <a:lstStyle/>
                    <a:p>
                      <a:pPr algn="ctr" fontAlgn="ctr"/>
                      <a:r>
                        <a:rPr lang="ru-RU" sz="1000" b="0" i="0" u="none" strike="noStrike" dirty="0">
                          <a:solidFill>
                            <a:srgbClr val="000000"/>
                          </a:solidFill>
                          <a:effectLst/>
                          <a:latin typeface="Times New Roman" panose="02020603050405020304" pitchFamily="18" charset="0"/>
                        </a:rPr>
                        <a:t>153,6</a:t>
                      </a:r>
                    </a:p>
                  </a:txBody>
                  <a:tcPr marL="9525" marR="9525" marT="9525" marB="0" anchor="ctr"/>
                </a:tc>
                <a:tc>
                  <a:txBody>
                    <a:bodyPr/>
                    <a:lstStyle/>
                    <a:p>
                      <a:pPr algn="ctr" fontAlgn="ctr"/>
                      <a:r>
                        <a:rPr lang="ru-RU" sz="1000" b="0" i="0" u="none" strike="noStrike" dirty="0">
                          <a:solidFill>
                            <a:srgbClr val="000000"/>
                          </a:solidFill>
                          <a:effectLst/>
                          <a:latin typeface="Times New Roman" panose="02020603050405020304" pitchFamily="18" charset="0"/>
                        </a:rPr>
                        <a:t>143,8</a:t>
                      </a:r>
                    </a:p>
                  </a:txBody>
                  <a:tcPr marL="9525" marR="9525" marT="9525" marB="0" anchor="ctr"/>
                </a:tc>
                <a:extLst>
                  <a:ext uri="{0D108BD9-81ED-4DB2-BD59-A6C34878D82A}">
                    <a16:rowId xmlns:a16="http://schemas.microsoft.com/office/drawing/2014/main" val="7666637"/>
                  </a:ext>
                </a:extLst>
              </a:tr>
              <a:tr h="178190">
                <a:tc>
                  <a:txBody>
                    <a:bodyPr/>
                    <a:lstStyle/>
                    <a:p>
                      <a:pPr algn="ctr"/>
                      <a:endParaRPr lang="ru-RU" sz="900" b="0"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"Проведение мероприятий по охране лесов от пожаров, мониторингу пожарной опасности в лесах и тушению лесных пожаров, противопожарной пропаганде"</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62,5</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62,6</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62,7</a:t>
                      </a:r>
                    </a:p>
                  </a:txBody>
                  <a:tcPr marL="9525" marR="9525" marT="9525" marB="0" anchor="ctr"/>
                </a:tc>
                <a:extLst>
                  <a:ext uri="{0D108BD9-81ED-4DB2-BD59-A6C34878D82A}">
                    <a16:rowId xmlns:a16="http://schemas.microsoft.com/office/drawing/2014/main" val="4080420532"/>
                  </a:ext>
                </a:extLst>
              </a:tr>
              <a:tr h="186983">
                <a:tc>
                  <a:txBody>
                    <a:bodyPr/>
                    <a:lstStyle/>
                    <a:p>
                      <a:pPr algn="ctr"/>
                      <a:endParaRPr lang="ru-RU" sz="900" b="1"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"Приобретение противопожарной техники и средств пожаротушения, запасных частей, осуществление ремонта противопожарной техники"</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88,4</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89,8</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79,5</a:t>
                      </a:r>
                    </a:p>
                  </a:txBody>
                  <a:tcPr marL="9525" marR="9525" marT="9525" marB="0" anchor="ctr"/>
                </a:tc>
                <a:extLst>
                  <a:ext uri="{0D108BD9-81ED-4DB2-BD59-A6C34878D82A}">
                    <a16:rowId xmlns:a16="http://schemas.microsoft.com/office/drawing/2014/main" val="3330564503"/>
                  </a:ext>
                </a:extLst>
              </a:tr>
              <a:tr h="204567">
                <a:tc>
                  <a:txBody>
                    <a:bodyPr/>
                    <a:lstStyle/>
                    <a:p>
                      <a:pPr algn="ctr"/>
                      <a:endParaRPr lang="ru-RU" sz="900" b="1"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"Повышение квалификации руководителей и специалистов по организации тушения лесных пожаров"</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3,3</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0,1</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0,0</a:t>
                      </a:r>
                    </a:p>
                  </a:txBody>
                  <a:tcPr marL="9525" marR="9525" marT="9525" marB="0" anchor="ctr"/>
                </a:tc>
                <a:extLst>
                  <a:ext uri="{0D108BD9-81ED-4DB2-BD59-A6C34878D82A}">
                    <a16:rowId xmlns:a16="http://schemas.microsoft.com/office/drawing/2014/main" val="2770597236"/>
                  </a:ext>
                </a:extLst>
              </a:tr>
              <a:tr h="230944">
                <a:tc>
                  <a:txBody>
                    <a:bodyPr/>
                    <a:lstStyle/>
                    <a:p>
                      <a:pPr algn="ctr"/>
                      <a:endParaRPr lang="ru-RU" sz="900" b="0"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"Проведение мероприятий, направленных на защиту лесов от вредных организмов"</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0,9</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0,9</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0,9</a:t>
                      </a:r>
                    </a:p>
                  </a:txBody>
                  <a:tcPr marL="9525" marR="9525" marT="9525" marB="0" anchor="ctr"/>
                </a:tc>
                <a:extLst>
                  <a:ext uri="{0D108BD9-81ED-4DB2-BD59-A6C34878D82A}">
                    <a16:rowId xmlns:a16="http://schemas.microsoft.com/office/drawing/2014/main" val="2613654590"/>
                  </a:ext>
                </a:extLst>
              </a:tr>
              <a:tr h="211016">
                <a:tc>
                  <a:txBody>
                    <a:bodyPr/>
                    <a:lstStyle/>
                    <a:p>
                      <a:pPr algn="ctr"/>
                      <a:endParaRPr lang="ru-RU" sz="900" b="1"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"Осуществление государственного лесного и пожарного надзора в лесах"</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0,1</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0,1</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0,6</a:t>
                      </a:r>
                    </a:p>
                  </a:txBody>
                  <a:tcPr marL="9525" marR="9525" marT="9525" marB="0" anchor="ctr"/>
                </a:tc>
                <a:extLst>
                  <a:ext uri="{0D108BD9-81ED-4DB2-BD59-A6C34878D82A}">
                    <a16:rowId xmlns:a16="http://schemas.microsoft.com/office/drawing/2014/main" val="1294302220"/>
                  </a:ext>
                </a:extLst>
              </a:tr>
              <a:tr h="193431">
                <a:tc>
                  <a:txBody>
                    <a:bodyPr/>
                    <a:lstStyle/>
                    <a:p>
                      <a:pPr algn="ctr"/>
                      <a:r>
                        <a:rPr lang="ru-RU" sz="900" b="0" dirty="0" smtClean="0"/>
                        <a:t>17.3</a:t>
                      </a:r>
                      <a:endParaRPr lang="ru-RU" sz="900" b="0" dirty="0"/>
                    </a:p>
                  </a:txBody>
                  <a:tcPr/>
                </a:tc>
                <a:tc>
                  <a:txBody>
                    <a:bodyPr/>
                    <a:lstStyle/>
                    <a:p>
                      <a:pPr algn="l" fontAlgn="ctr"/>
                      <a:r>
                        <a:rPr lang="ru-RU" sz="1000" b="0" i="0" u="none" strike="noStrike" dirty="0">
                          <a:solidFill>
                            <a:srgbClr val="000000"/>
                          </a:solidFill>
                          <a:effectLst/>
                          <a:latin typeface="Times New Roman" panose="02020603050405020304" pitchFamily="18" charset="0"/>
                        </a:rPr>
                        <a:t>Подпрограмма "Обеспечение воспроизводства лесов"</a:t>
                      </a:r>
                    </a:p>
                  </a:txBody>
                  <a:tcPr marL="9525" marR="9525" marT="9525" marB="0" anchor="ctr"/>
                </a:tc>
                <a:tc>
                  <a:txBody>
                    <a:bodyPr/>
                    <a:lstStyle/>
                    <a:p>
                      <a:pPr algn="ctr" fontAlgn="ctr"/>
                      <a:r>
                        <a:rPr lang="ru-RU" sz="1000" b="0" i="0" u="none" strike="noStrike" dirty="0">
                          <a:solidFill>
                            <a:srgbClr val="000000"/>
                          </a:solidFill>
                          <a:effectLst/>
                          <a:latin typeface="Times New Roman" panose="02020603050405020304" pitchFamily="18" charset="0"/>
                        </a:rPr>
                        <a:t>11,9</a:t>
                      </a:r>
                    </a:p>
                  </a:txBody>
                  <a:tcPr marL="9525" marR="9525" marT="9525" marB="0" anchor="ctr"/>
                </a:tc>
                <a:tc>
                  <a:txBody>
                    <a:bodyPr/>
                    <a:lstStyle/>
                    <a:p>
                      <a:pPr algn="ctr" fontAlgn="ctr"/>
                      <a:r>
                        <a:rPr lang="ru-RU" sz="1000" b="0" i="0" u="none" strike="noStrike" dirty="0">
                          <a:solidFill>
                            <a:srgbClr val="000000"/>
                          </a:solidFill>
                          <a:effectLst/>
                          <a:latin typeface="Times New Roman" panose="02020603050405020304" pitchFamily="18" charset="0"/>
                        </a:rPr>
                        <a:t>11,9</a:t>
                      </a:r>
                    </a:p>
                  </a:txBody>
                  <a:tcPr marL="9525" marR="9525" marT="9525" marB="0" anchor="ctr"/>
                </a:tc>
                <a:tc>
                  <a:txBody>
                    <a:bodyPr/>
                    <a:lstStyle/>
                    <a:p>
                      <a:pPr algn="ctr" fontAlgn="ctr"/>
                      <a:r>
                        <a:rPr lang="ru-RU" sz="1000" b="0" i="0" u="none" strike="noStrike" dirty="0">
                          <a:solidFill>
                            <a:srgbClr val="000000"/>
                          </a:solidFill>
                          <a:effectLst/>
                          <a:latin typeface="Times New Roman" panose="02020603050405020304" pitchFamily="18" charset="0"/>
                        </a:rPr>
                        <a:t>11,9</a:t>
                      </a:r>
                    </a:p>
                  </a:txBody>
                  <a:tcPr marL="9525" marR="9525" marT="9525" marB="0" anchor="ctr"/>
                </a:tc>
                <a:extLst>
                  <a:ext uri="{0D108BD9-81ED-4DB2-BD59-A6C34878D82A}">
                    <a16:rowId xmlns:a16="http://schemas.microsoft.com/office/drawing/2014/main" val="2847286262"/>
                  </a:ext>
                </a:extLst>
              </a:tr>
              <a:tr h="193431">
                <a:tc>
                  <a:txBody>
                    <a:bodyPr/>
                    <a:lstStyle/>
                    <a:p>
                      <a:pPr algn="ctr"/>
                      <a:endParaRPr lang="ru-RU" sz="900" b="1"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"Осуществление воспроизводства и ухода за лесами"</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11,9</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11,9</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11,9</a:t>
                      </a:r>
                    </a:p>
                  </a:txBody>
                  <a:tcPr marL="9525" marR="9525" marT="9525" marB="0" anchor="ctr"/>
                </a:tc>
                <a:extLst>
                  <a:ext uri="{0D108BD9-81ED-4DB2-BD59-A6C34878D82A}">
                    <a16:rowId xmlns:a16="http://schemas.microsoft.com/office/drawing/2014/main" val="3041175175"/>
                  </a:ext>
                </a:extLst>
              </a:tr>
              <a:tr h="219808">
                <a:tc>
                  <a:txBody>
                    <a:bodyPr/>
                    <a:lstStyle/>
                    <a:p>
                      <a:pPr algn="ctr"/>
                      <a:r>
                        <a:rPr lang="ru-RU" sz="900" b="0" dirty="0" smtClean="0"/>
                        <a:t>17.4</a:t>
                      </a:r>
                      <a:endParaRPr lang="ru-RU" sz="900" b="0" dirty="0"/>
                    </a:p>
                  </a:txBody>
                  <a:tcPr/>
                </a:tc>
                <a:tc>
                  <a:txBody>
                    <a:bodyPr/>
                    <a:lstStyle/>
                    <a:p>
                      <a:pPr algn="l" fontAlgn="ctr"/>
                      <a:r>
                        <a:rPr lang="ru-RU" sz="1000" b="0" i="0" u="none" strike="noStrike" dirty="0">
                          <a:solidFill>
                            <a:srgbClr val="000000"/>
                          </a:solidFill>
                          <a:effectLst/>
                          <a:latin typeface="Times New Roman" panose="02020603050405020304" pitchFamily="18" charset="0"/>
                        </a:rPr>
                        <a:t>Подпрограмма "Обеспечение воспроизводства и сохранения объектов животного мира и охотничьих ресурсов"</a:t>
                      </a:r>
                    </a:p>
                  </a:txBody>
                  <a:tcPr marL="9525" marR="9525" marT="9525" marB="0" anchor="ctr"/>
                </a:tc>
                <a:tc>
                  <a:txBody>
                    <a:bodyPr/>
                    <a:lstStyle/>
                    <a:p>
                      <a:pPr algn="ctr" fontAlgn="ctr"/>
                      <a:r>
                        <a:rPr lang="ru-RU" sz="1000" b="0" i="0" u="none" strike="noStrike" dirty="0">
                          <a:solidFill>
                            <a:srgbClr val="000000"/>
                          </a:solidFill>
                          <a:effectLst/>
                          <a:latin typeface="Times New Roman" panose="02020603050405020304" pitchFamily="18" charset="0"/>
                        </a:rPr>
                        <a:t>1,6</a:t>
                      </a:r>
                    </a:p>
                  </a:txBody>
                  <a:tcPr marL="9525" marR="9525" marT="9525" marB="0" anchor="ctr"/>
                </a:tc>
                <a:tc>
                  <a:txBody>
                    <a:bodyPr/>
                    <a:lstStyle/>
                    <a:p>
                      <a:pPr algn="ctr" fontAlgn="ctr"/>
                      <a:r>
                        <a:rPr lang="ru-RU" sz="1000" b="0" i="0" u="none" strike="noStrike" dirty="0">
                          <a:solidFill>
                            <a:srgbClr val="000000"/>
                          </a:solidFill>
                          <a:effectLst/>
                          <a:latin typeface="Times New Roman" panose="02020603050405020304" pitchFamily="18" charset="0"/>
                        </a:rPr>
                        <a:t>1,2</a:t>
                      </a:r>
                    </a:p>
                  </a:txBody>
                  <a:tcPr marL="9525" marR="9525" marT="9525" marB="0" anchor="ctr"/>
                </a:tc>
                <a:tc>
                  <a:txBody>
                    <a:bodyPr/>
                    <a:lstStyle/>
                    <a:p>
                      <a:pPr algn="ctr" fontAlgn="ctr"/>
                      <a:r>
                        <a:rPr lang="ru-RU" sz="1000" b="0" i="0" u="none" strike="noStrike" dirty="0">
                          <a:solidFill>
                            <a:srgbClr val="000000"/>
                          </a:solidFill>
                          <a:effectLst/>
                          <a:latin typeface="Times New Roman" panose="02020603050405020304" pitchFamily="18" charset="0"/>
                        </a:rPr>
                        <a:t>12,0</a:t>
                      </a:r>
                    </a:p>
                  </a:txBody>
                  <a:tcPr marL="9525" marR="9525" marT="9525" marB="0" anchor="ctr"/>
                </a:tc>
                <a:extLst>
                  <a:ext uri="{0D108BD9-81ED-4DB2-BD59-A6C34878D82A}">
                    <a16:rowId xmlns:a16="http://schemas.microsoft.com/office/drawing/2014/main" val="753720518"/>
                  </a:ext>
                </a:extLst>
              </a:tr>
              <a:tr h="172037">
                <a:tc>
                  <a:txBody>
                    <a:bodyPr/>
                    <a:lstStyle/>
                    <a:p>
                      <a:pPr algn="ctr"/>
                      <a:endParaRPr lang="ru-RU" sz="900" b="1"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"Сохранение объектов животного мира и биологического разнообразия, популяризация природоохранных мероприятий"</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0,3</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0,0</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1,9</a:t>
                      </a:r>
                    </a:p>
                  </a:txBody>
                  <a:tcPr marL="9525" marR="9525" marT="9525" marB="0" anchor="ctr"/>
                </a:tc>
                <a:extLst>
                  <a:ext uri="{0D108BD9-81ED-4DB2-BD59-A6C34878D82A}">
                    <a16:rowId xmlns:a16="http://schemas.microsoft.com/office/drawing/2014/main" val="4050347759"/>
                  </a:ext>
                </a:extLst>
              </a:tr>
              <a:tr h="183076">
                <a:tc>
                  <a:txBody>
                    <a:bodyPr/>
                    <a:lstStyle/>
                    <a:p>
                      <a:pPr algn="ctr"/>
                      <a:endParaRPr lang="ru-RU" sz="900" b="1"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"Охрана и использование объектов животного мира (за исключением охотничьих ресурсов и водных биологических ресурсов)"</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0,1</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0,1</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0,1</a:t>
                      </a:r>
                    </a:p>
                  </a:txBody>
                  <a:tcPr marL="9525" marR="9525" marT="9525" marB="0" anchor="ctr"/>
                </a:tc>
                <a:extLst>
                  <a:ext uri="{0D108BD9-81ED-4DB2-BD59-A6C34878D82A}">
                    <a16:rowId xmlns:a16="http://schemas.microsoft.com/office/drawing/2014/main" val="1080416760"/>
                  </a:ext>
                </a:extLst>
              </a:tr>
              <a:tr h="165491">
                <a:tc>
                  <a:txBody>
                    <a:bodyPr/>
                    <a:lstStyle/>
                    <a:p>
                      <a:pPr algn="ctr"/>
                      <a:endParaRPr lang="ru-RU" sz="900" b="1"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"Организация, регулирование и охрана водных биологических ресурсов"</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1,1</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1,1</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1,1</a:t>
                      </a:r>
                    </a:p>
                  </a:txBody>
                  <a:tcPr marL="9525" marR="9525" marT="9525" marB="0" anchor="ctr"/>
                </a:tc>
                <a:extLst>
                  <a:ext uri="{0D108BD9-81ED-4DB2-BD59-A6C34878D82A}">
                    <a16:rowId xmlns:a16="http://schemas.microsoft.com/office/drawing/2014/main" val="3020715768"/>
                  </a:ext>
                </a:extLst>
              </a:tr>
              <a:tr h="174283">
                <a:tc>
                  <a:txBody>
                    <a:bodyPr/>
                    <a:lstStyle/>
                    <a:p>
                      <a:pPr algn="ctr"/>
                      <a:endParaRPr lang="ru-RU" sz="900" b="1"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"Организация и проведение мониторинга видов охотничьих ресурсов, ценных в хозяйственном отношении"</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0,1</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0,0</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8,4</a:t>
                      </a:r>
                    </a:p>
                  </a:txBody>
                  <a:tcPr marL="9525" marR="9525" marT="9525" marB="0" anchor="ctr"/>
                </a:tc>
                <a:extLst>
                  <a:ext uri="{0D108BD9-81ED-4DB2-BD59-A6C34878D82A}">
                    <a16:rowId xmlns:a16="http://schemas.microsoft.com/office/drawing/2014/main" val="1981999995"/>
                  </a:ext>
                </a:extLst>
              </a:tr>
              <a:tr h="183076">
                <a:tc>
                  <a:txBody>
                    <a:bodyPr/>
                    <a:lstStyle/>
                    <a:p>
                      <a:pPr algn="ctr"/>
                      <a:endParaRPr lang="ru-RU" sz="900" b="1"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"Осуществление государственного охотничьего надзора"</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0,0</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0,0</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0,5</a:t>
                      </a:r>
                    </a:p>
                  </a:txBody>
                  <a:tcPr marL="9525" marR="9525" marT="9525" marB="0" anchor="ctr"/>
                </a:tc>
                <a:extLst>
                  <a:ext uri="{0D108BD9-81ED-4DB2-BD59-A6C34878D82A}">
                    <a16:rowId xmlns:a16="http://schemas.microsoft.com/office/drawing/2014/main" val="4221629555"/>
                  </a:ext>
                </a:extLst>
              </a:tr>
              <a:tr h="200660">
                <a:tc>
                  <a:txBody>
                    <a:bodyPr/>
                    <a:lstStyle/>
                    <a:p>
                      <a:pPr algn="ctr"/>
                      <a:r>
                        <a:rPr lang="ru-RU" sz="900" b="0" dirty="0" smtClean="0"/>
                        <a:t>17.5</a:t>
                      </a:r>
                      <a:endParaRPr lang="ru-RU" sz="900" b="0" dirty="0"/>
                    </a:p>
                  </a:txBody>
                  <a:tcPr/>
                </a:tc>
                <a:tc>
                  <a:txBody>
                    <a:bodyPr/>
                    <a:lstStyle/>
                    <a:p>
                      <a:pPr algn="l" fontAlgn="ctr"/>
                      <a:r>
                        <a:rPr lang="ru-RU" sz="1000" b="0" i="0" u="none" strike="noStrike" dirty="0">
                          <a:solidFill>
                            <a:srgbClr val="000000"/>
                          </a:solidFill>
                          <a:effectLst/>
                          <a:latin typeface="Times New Roman" panose="02020603050405020304" pitchFamily="18" charset="0"/>
                        </a:rPr>
                        <a:t>Подпрограмма "Обеспечение реализации Государственной программы"</a:t>
                      </a:r>
                    </a:p>
                  </a:txBody>
                  <a:tcPr marL="9525" marR="9525" marT="9525" marB="0" anchor="ctr"/>
                </a:tc>
                <a:tc>
                  <a:txBody>
                    <a:bodyPr/>
                    <a:lstStyle/>
                    <a:p>
                      <a:pPr algn="ctr" fontAlgn="ctr"/>
                      <a:r>
                        <a:rPr lang="ru-RU" sz="1000" b="0" i="0" u="none" strike="noStrike" dirty="0">
                          <a:solidFill>
                            <a:srgbClr val="000000"/>
                          </a:solidFill>
                          <a:effectLst/>
                          <a:latin typeface="Times New Roman" panose="02020603050405020304" pitchFamily="18" charset="0"/>
                        </a:rPr>
                        <a:t>224,5</a:t>
                      </a:r>
                    </a:p>
                  </a:txBody>
                  <a:tcPr marL="9525" marR="9525" marT="9525" marB="0" anchor="ctr"/>
                </a:tc>
                <a:tc>
                  <a:txBody>
                    <a:bodyPr/>
                    <a:lstStyle/>
                    <a:p>
                      <a:pPr algn="ctr" fontAlgn="ctr"/>
                      <a:r>
                        <a:rPr lang="ru-RU" sz="1000" b="0" i="0" u="none" strike="noStrike" dirty="0">
                          <a:solidFill>
                            <a:srgbClr val="000000"/>
                          </a:solidFill>
                          <a:effectLst/>
                          <a:latin typeface="Times New Roman" panose="02020603050405020304" pitchFamily="18" charset="0"/>
                        </a:rPr>
                        <a:t>224,4</a:t>
                      </a:r>
                    </a:p>
                  </a:txBody>
                  <a:tcPr marL="9525" marR="9525" marT="9525" marB="0" anchor="ctr"/>
                </a:tc>
                <a:tc>
                  <a:txBody>
                    <a:bodyPr/>
                    <a:lstStyle/>
                    <a:p>
                      <a:pPr algn="ctr" fontAlgn="ctr"/>
                      <a:r>
                        <a:rPr lang="ru-RU" sz="1000" b="0" i="0" u="none" strike="noStrike" dirty="0">
                          <a:solidFill>
                            <a:srgbClr val="000000"/>
                          </a:solidFill>
                          <a:effectLst/>
                          <a:latin typeface="Times New Roman" panose="02020603050405020304" pitchFamily="18" charset="0"/>
                        </a:rPr>
                        <a:t>227,1</a:t>
                      </a:r>
                    </a:p>
                  </a:txBody>
                  <a:tcPr marL="9525" marR="9525" marT="9525" marB="0" anchor="ctr"/>
                </a:tc>
                <a:extLst>
                  <a:ext uri="{0D108BD9-81ED-4DB2-BD59-A6C34878D82A}">
                    <a16:rowId xmlns:a16="http://schemas.microsoft.com/office/drawing/2014/main" val="69768317"/>
                  </a:ext>
                </a:extLst>
              </a:tr>
              <a:tr h="286337">
                <a:tc>
                  <a:txBody>
                    <a:bodyPr/>
                    <a:lstStyle/>
                    <a:p>
                      <a:pPr algn="ctr"/>
                      <a:endParaRPr lang="ru-RU" sz="900" b="1"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"Обеспечение реализации государственной программы Камчатского края в рамках осуществления отдельных полномочий в области лесных отношений"</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44,9</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45,1</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45,7</a:t>
                      </a:r>
                    </a:p>
                  </a:txBody>
                  <a:tcPr marL="9525" marR="9525" marT="9525" marB="0" anchor="ctr"/>
                </a:tc>
                <a:extLst>
                  <a:ext uri="{0D108BD9-81ED-4DB2-BD59-A6C34878D82A}">
                    <a16:rowId xmlns:a16="http://schemas.microsoft.com/office/drawing/2014/main" val="410944526"/>
                  </a:ext>
                </a:extLst>
              </a:tr>
            </a:tbl>
          </a:graphicData>
        </a:graphic>
      </p:graphicFrame>
      <p:sp>
        <p:nvSpPr>
          <p:cNvPr id="5" name="TextBox 4"/>
          <p:cNvSpPr txBox="1"/>
          <p:nvPr/>
        </p:nvSpPr>
        <p:spPr>
          <a:xfrm>
            <a:off x="10612315" y="90097"/>
            <a:ext cx="1342034" cy="338554"/>
          </a:xfrm>
          <a:prstGeom prst="rect">
            <a:avLst/>
          </a:prstGeom>
          <a:noFill/>
        </p:spPr>
        <p:txBody>
          <a:bodyPr wrap="none" rtlCol="0">
            <a:spAutoFit/>
          </a:bodyPr>
          <a:lstStyle/>
          <a:p>
            <a:r>
              <a:rPr lang="ru-RU" sz="1600" b="1" i="1" dirty="0">
                <a:solidFill>
                  <a:schemeClr val="tx2">
                    <a:lumMod val="75000"/>
                  </a:schemeClr>
                </a:solidFill>
                <a:effectLst>
                  <a:outerShdw blurRad="38100" dist="38100" dir="2700000" algn="tl">
                    <a:srgbClr val="000000">
                      <a:alpha val="43137"/>
                    </a:srgbClr>
                  </a:outerShdw>
                </a:effectLst>
              </a:rPr>
              <a:t>  </a:t>
            </a:r>
            <a:r>
              <a:rPr lang="ru-RU" sz="1600" b="1" i="1" dirty="0" smtClean="0">
                <a:solidFill>
                  <a:schemeClr val="tx2">
                    <a:lumMod val="75000"/>
                  </a:schemeClr>
                </a:solidFill>
                <a:effectLst>
                  <a:outerShdw blurRad="38100" dist="38100" dir="2700000" algn="tl">
                    <a:srgbClr val="000000">
                      <a:alpha val="43137"/>
                    </a:srgbClr>
                  </a:outerShdw>
                </a:effectLst>
              </a:rPr>
              <a:t>58 СЛАЙД </a:t>
            </a:r>
            <a:endParaRPr lang="ru-RU" sz="1600" b="1" i="1" dirty="0">
              <a:solidFill>
                <a:schemeClr val="tx2">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84180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73723" y="1079046"/>
            <a:ext cx="10577146" cy="4959804"/>
          </a:xfrm>
        </p:spPr>
        <p:txBody>
          <a:bodyPr>
            <a:noAutofit/>
          </a:bodyPr>
          <a:lstStyle/>
          <a:p>
            <a:pPr algn="just"/>
            <a:r>
              <a:rPr lang="ru-RU" sz="1800" b="1" dirty="0" smtClean="0">
                <a:solidFill>
                  <a:schemeClr val="accent5">
                    <a:lumMod val="75000"/>
                  </a:schemeClr>
                </a:solidFill>
                <a:latin typeface="+mn-lt"/>
              </a:rPr>
              <a:t>Бюджетные </a:t>
            </a:r>
            <a:r>
              <a:rPr lang="ru-RU" sz="1800" b="1" dirty="0">
                <a:solidFill>
                  <a:schemeClr val="accent5">
                    <a:lumMod val="75000"/>
                  </a:schemeClr>
                </a:solidFill>
                <a:latin typeface="+mn-lt"/>
              </a:rPr>
              <a:t>обязательства - </a:t>
            </a:r>
            <a:r>
              <a:rPr lang="ru-RU" sz="1800" dirty="0">
                <a:latin typeface="+mn-lt"/>
              </a:rPr>
              <a:t>расходные обязательства, подлежащие исполнению в соответствующем финансовом </a:t>
            </a:r>
            <a:r>
              <a:rPr lang="ru-RU" sz="1800" dirty="0" smtClean="0">
                <a:latin typeface="+mn-lt"/>
              </a:rPr>
              <a:t>году.</a:t>
            </a:r>
            <a:endParaRPr lang="ru-RU" sz="1800" dirty="0">
              <a:latin typeface="+mn-lt"/>
            </a:endParaRPr>
          </a:p>
          <a:p>
            <a:pPr algn="just"/>
            <a:r>
              <a:rPr lang="ru-RU" sz="1800" b="1" dirty="0" smtClean="0">
                <a:solidFill>
                  <a:schemeClr val="accent5">
                    <a:lumMod val="75000"/>
                  </a:schemeClr>
                </a:solidFill>
                <a:latin typeface="+mn-lt"/>
              </a:rPr>
              <a:t>Денежные </a:t>
            </a:r>
            <a:r>
              <a:rPr lang="ru-RU" sz="1800" b="1" dirty="0">
                <a:solidFill>
                  <a:schemeClr val="accent5">
                    <a:lumMod val="75000"/>
                  </a:schemeClr>
                </a:solidFill>
                <a:latin typeface="+mn-lt"/>
              </a:rPr>
              <a:t>обязательства - </a:t>
            </a:r>
            <a:r>
              <a:rPr lang="ru-RU" sz="1800" dirty="0">
                <a:latin typeface="+mn-lt"/>
              </a:rPr>
              <a:t>обязанность получателя бюджетных средств уплатить бюджету, физическому лицу и юридическому лицу за счет средств бюджета определенные денежные средства в соответствии с выполненными условиями гражданско-правовой сделки, заключенной в рамках его бюджетных полномочий, или в соответствии с положениями закона, иного правового акта, условиями договора или </a:t>
            </a:r>
            <a:r>
              <a:rPr lang="ru-RU" sz="1800" dirty="0" smtClean="0">
                <a:latin typeface="+mn-lt"/>
              </a:rPr>
              <a:t>соглашения.</a:t>
            </a:r>
            <a:endParaRPr lang="ru-RU" sz="1800" dirty="0">
              <a:latin typeface="+mn-lt"/>
            </a:endParaRPr>
          </a:p>
          <a:p>
            <a:pPr algn="just"/>
            <a:r>
              <a:rPr lang="ru-RU" sz="1800" b="1" dirty="0" smtClean="0">
                <a:solidFill>
                  <a:schemeClr val="accent5">
                    <a:lumMod val="75000"/>
                  </a:schemeClr>
                </a:solidFill>
                <a:latin typeface="+mn-lt"/>
              </a:rPr>
              <a:t>Бюджетная роспись</a:t>
            </a:r>
            <a:r>
              <a:rPr lang="ru-RU" sz="1800" dirty="0" smtClean="0">
                <a:solidFill>
                  <a:schemeClr val="accent5">
                    <a:lumMod val="75000"/>
                  </a:schemeClr>
                </a:solidFill>
                <a:latin typeface="+mn-lt"/>
              </a:rPr>
              <a:t> </a:t>
            </a:r>
            <a:r>
              <a:rPr lang="ru-RU" sz="1800" dirty="0">
                <a:latin typeface="+mn-lt"/>
              </a:rPr>
              <a:t>- документ, который составляется и ведется главным распорядителем бюджетных средств либо главным администратором источников финансирования дефицита бюджета в целях исполнения бюджета по расходам (источникам финансирования дефицита бюджета</a:t>
            </a:r>
            <a:r>
              <a:rPr lang="ru-RU" sz="1800" dirty="0" smtClean="0">
                <a:latin typeface="+mn-lt"/>
              </a:rPr>
              <a:t>).</a:t>
            </a:r>
          </a:p>
          <a:p>
            <a:pPr algn="just"/>
            <a:r>
              <a:rPr lang="ru-RU" sz="1800" b="1" dirty="0">
                <a:solidFill>
                  <a:schemeClr val="accent5">
                    <a:lumMod val="75000"/>
                  </a:schemeClr>
                </a:solidFill>
                <a:latin typeface="+mn-lt"/>
              </a:rPr>
              <a:t>Источники финансирования дефицита бюджета</a:t>
            </a:r>
            <a:r>
              <a:rPr lang="ru-RU" sz="1800" dirty="0">
                <a:solidFill>
                  <a:schemeClr val="accent5">
                    <a:lumMod val="75000"/>
                  </a:schemeClr>
                </a:solidFill>
                <a:latin typeface="+mn-lt"/>
              </a:rPr>
              <a:t> </a:t>
            </a:r>
            <a:r>
              <a:rPr lang="ru-RU" sz="1800" dirty="0">
                <a:latin typeface="+mn-lt"/>
              </a:rPr>
              <a:t>- средства, привлекаемые в бюджет для покрытия дефицита (кредиты банков, кредиты от других уровней бюджетов, кредиты финансовых международных организаций, ценные бумаги, иные источники</a:t>
            </a:r>
            <a:r>
              <a:rPr lang="ru-RU" sz="1800" dirty="0" smtClean="0">
                <a:latin typeface="+mn-lt"/>
              </a:rPr>
              <a:t>).</a:t>
            </a:r>
            <a:endParaRPr lang="ru-RU" sz="1800" dirty="0">
              <a:latin typeface="+mn-lt"/>
            </a:endParaRPr>
          </a:p>
          <a:p>
            <a:pPr algn="just"/>
            <a:endParaRPr lang="ru-RU" sz="1800" b="1" dirty="0" smtClean="0">
              <a:latin typeface="+mn-lt"/>
            </a:endParaRPr>
          </a:p>
        </p:txBody>
      </p:sp>
      <p:sp>
        <p:nvSpPr>
          <p:cNvPr id="5" name="TextBox 4"/>
          <p:cNvSpPr txBox="1"/>
          <p:nvPr/>
        </p:nvSpPr>
        <p:spPr>
          <a:xfrm>
            <a:off x="10612315" y="90097"/>
            <a:ext cx="1239442" cy="338554"/>
          </a:xfrm>
          <a:prstGeom prst="rect">
            <a:avLst/>
          </a:prstGeom>
          <a:noFill/>
        </p:spPr>
        <p:txBody>
          <a:bodyPr wrap="none" rtlCol="0">
            <a:spAutoFit/>
          </a:bodyPr>
          <a:lstStyle/>
          <a:p>
            <a:r>
              <a:rPr lang="ru-RU" sz="1600" b="1" i="1" dirty="0">
                <a:solidFill>
                  <a:schemeClr val="tx2">
                    <a:lumMod val="75000"/>
                  </a:schemeClr>
                </a:solidFill>
                <a:effectLst>
                  <a:outerShdw blurRad="38100" dist="38100" dir="2700000" algn="tl">
                    <a:srgbClr val="000000">
                      <a:alpha val="43137"/>
                    </a:srgbClr>
                  </a:outerShdw>
                </a:effectLst>
              </a:rPr>
              <a:t>  5</a:t>
            </a:r>
            <a:r>
              <a:rPr lang="ru-RU" sz="1600" b="1" i="1" dirty="0" smtClean="0">
                <a:solidFill>
                  <a:schemeClr val="tx2">
                    <a:lumMod val="75000"/>
                  </a:schemeClr>
                </a:solidFill>
                <a:effectLst>
                  <a:outerShdw blurRad="38100" dist="38100" dir="2700000" algn="tl">
                    <a:srgbClr val="000000">
                      <a:alpha val="43137"/>
                    </a:srgbClr>
                  </a:outerShdw>
                </a:effectLst>
              </a:rPr>
              <a:t> СЛАЙД </a:t>
            </a:r>
            <a:endParaRPr lang="ru-RU" sz="1600" b="1" i="1" dirty="0">
              <a:solidFill>
                <a:schemeClr val="tx2">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32040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4"/>
          <p:cNvGraphicFramePr>
            <a:graphicFrameLocks noGrp="1"/>
          </p:cNvGraphicFramePr>
          <p:nvPr>
            <p:ph idx="1"/>
            <p:extLst>
              <p:ext uri="{D42A27DB-BD31-4B8C-83A1-F6EECF244321}">
                <p14:modId xmlns:p14="http://schemas.microsoft.com/office/powerpoint/2010/main" val="3319565834"/>
              </p:ext>
            </p:extLst>
          </p:nvPr>
        </p:nvGraphicFramePr>
        <p:xfrm>
          <a:off x="565638" y="423640"/>
          <a:ext cx="10972800" cy="6088187"/>
        </p:xfrm>
        <a:graphic>
          <a:graphicData uri="http://schemas.openxmlformats.org/drawingml/2006/table">
            <a:tbl>
              <a:tblPr firstRow="1" bandRow="1">
                <a:tableStyleId>{5C22544A-7EE6-4342-B048-85BDC9FD1C3A}</a:tableStyleId>
              </a:tblPr>
              <a:tblGrid>
                <a:gridCol w="383931">
                  <a:extLst>
                    <a:ext uri="{9D8B030D-6E8A-4147-A177-3AD203B41FA5}">
                      <a16:colId xmlns:a16="http://schemas.microsoft.com/office/drawing/2014/main" val="362266838"/>
                    </a:ext>
                  </a:extLst>
                </a:gridCol>
                <a:gridCol w="7675685">
                  <a:extLst>
                    <a:ext uri="{9D8B030D-6E8A-4147-A177-3AD203B41FA5}">
                      <a16:colId xmlns:a16="http://schemas.microsoft.com/office/drawing/2014/main" val="2997573379"/>
                    </a:ext>
                  </a:extLst>
                </a:gridCol>
                <a:gridCol w="975946">
                  <a:extLst>
                    <a:ext uri="{9D8B030D-6E8A-4147-A177-3AD203B41FA5}">
                      <a16:colId xmlns:a16="http://schemas.microsoft.com/office/drawing/2014/main" val="1668693803"/>
                    </a:ext>
                  </a:extLst>
                </a:gridCol>
                <a:gridCol w="975946">
                  <a:extLst>
                    <a:ext uri="{9D8B030D-6E8A-4147-A177-3AD203B41FA5}">
                      <a16:colId xmlns:a16="http://schemas.microsoft.com/office/drawing/2014/main" val="1110253511"/>
                    </a:ext>
                  </a:extLst>
                </a:gridCol>
                <a:gridCol w="961292">
                  <a:extLst>
                    <a:ext uri="{9D8B030D-6E8A-4147-A177-3AD203B41FA5}">
                      <a16:colId xmlns:a16="http://schemas.microsoft.com/office/drawing/2014/main" val="3602214359"/>
                    </a:ext>
                  </a:extLst>
                </a:gridCol>
              </a:tblGrid>
              <a:tr h="270952">
                <a:tc gridSpan="2">
                  <a:txBody>
                    <a:bodyPr/>
                    <a:lstStyle/>
                    <a:p>
                      <a:pPr algn="ctr" fontAlgn="ctr"/>
                      <a:r>
                        <a:rPr lang="ru-RU" sz="1000" b="1" i="0" u="none" strike="noStrike" dirty="0" smtClean="0">
                          <a:solidFill>
                            <a:schemeClr val="bg1"/>
                          </a:solidFill>
                          <a:effectLst/>
                          <a:latin typeface="Times New Roman" panose="02020603050405020304" pitchFamily="18" charset="0"/>
                        </a:rPr>
                        <a:t>Наименование</a:t>
                      </a:r>
                      <a:endParaRPr lang="ru-RU" sz="1000" b="1" i="0" u="none" strike="noStrike" dirty="0">
                        <a:solidFill>
                          <a:schemeClr val="bg1"/>
                        </a:solidFill>
                        <a:effectLst/>
                        <a:latin typeface="Times New Roman" panose="02020603050405020304" pitchFamily="18" charset="0"/>
                      </a:endParaRPr>
                    </a:p>
                  </a:txBody>
                  <a:tcPr marL="9525" marR="9525" marT="9525" marB="0" anchor="ctr"/>
                </a:tc>
                <a:tc hMerge="1">
                  <a:txBody>
                    <a:bodyPr/>
                    <a:lstStyle/>
                    <a:p>
                      <a:pPr algn="ctr" fontAlgn="ctr"/>
                      <a:endParaRPr lang="ru-RU" sz="1000" b="1" i="0" u="none" strike="noStrike" dirty="0">
                        <a:solidFill>
                          <a:schemeClr val="bg1"/>
                        </a:solidFill>
                        <a:effectLst/>
                        <a:latin typeface="Times New Roman" panose="02020603050405020304" pitchFamily="18" charset="0"/>
                      </a:endParaRPr>
                    </a:p>
                  </a:txBody>
                  <a:tcPr marL="9525" marR="9525" marT="9525" marB="0" anchor="ctr"/>
                </a:tc>
                <a:tc>
                  <a:txBody>
                    <a:bodyPr/>
                    <a:lstStyle/>
                    <a:p>
                      <a:pPr algn="ctr" fontAlgn="ctr"/>
                      <a:r>
                        <a:rPr lang="ru-RU" sz="1000" b="1" i="0" u="none" strike="noStrike" dirty="0" smtClean="0">
                          <a:solidFill>
                            <a:schemeClr val="bg1"/>
                          </a:solidFill>
                          <a:effectLst/>
                          <a:latin typeface="Times New Roman" panose="02020603050405020304" pitchFamily="18" charset="0"/>
                        </a:rPr>
                        <a:t>2017 </a:t>
                      </a:r>
                      <a:r>
                        <a:rPr lang="ru-RU" sz="1000" b="1" i="0" u="none" strike="noStrike" dirty="0">
                          <a:solidFill>
                            <a:schemeClr val="bg1"/>
                          </a:solidFill>
                          <a:effectLst/>
                          <a:latin typeface="Times New Roman" panose="02020603050405020304" pitchFamily="18" charset="0"/>
                        </a:rPr>
                        <a:t>год</a:t>
                      </a:r>
                    </a:p>
                  </a:txBody>
                  <a:tcPr marL="9525" marR="9525" marT="9525" marB="0" anchor="ctr"/>
                </a:tc>
                <a:tc>
                  <a:txBody>
                    <a:bodyPr/>
                    <a:lstStyle/>
                    <a:p>
                      <a:pPr algn="ctr" fontAlgn="ctr"/>
                      <a:r>
                        <a:rPr lang="ru-RU" sz="1000" b="1" i="0" u="none" strike="noStrike" dirty="0" smtClean="0">
                          <a:solidFill>
                            <a:schemeClr val="bg1"/>
                          </a:solidFill>
                          <a:effectLst/>
                          <a:latin typeface="Times New Roman" panose="02020603050405020304" pitchFamily="18" charset="0"/>
                        </a:rPr>
                        <a:t>2018 </a:t>
                      </a:r>
                      <a:r>
                        <a:rPr lang="ru-RU" sz="1000" b="1" i="0" u="none" strike="noStrike" dirty="0">
                          <a:solidFill>
                            <a:schemeClr val="bg1"/>
                          </a:solidFill>
                          <a:effectLst/>
                          <a:latin typeface="Times New Roman" panose="02020603050405020304" pitchFamily="18" charset="0"/>
                        </a:rPr>
                        <a:t>год</a:t>
                      </a:r>
                    </a:p>
                  </a:txBody>
                  <a:tcPr marL="9525" marR="9525" marT="9525" marB="0" anchor="ctr"/>
                </a:tc>
                <a:tc>
                  <a:txBody>
                    <a:bodyPr/>
                    <a:lstStyle/>
                    <a:p>
                      <a:pPr algn="ctr" fontAlgn="ctr"/>
                      <a:r>
                        <a:rPr lang="ru-RU" sz="1000" b="1" i="0" u="none" strike="noStrike" dirty="0" smtClean="0">
                          <a:solidFill>
                            <a:schemeClr val="bg1"/>
                          </a:solidFill>
                          <a:effectLst/>
                          <a:latin typeface="Times New Roman" panose="02020603050405020304" pitchFamily="18" charset="0"/>
                        </a:rPr>
                        <a:t>2019 </a:t>
                      </a:r>
                      <a:r>
                        <a:rPr lang="ru-RU" sz="1000" b="1" i="0" u="none" strike="noStrike" dirty="0">
                          <a:solidFill>
                            <a:schemeClr val="bg1"/>
                          </a:solidFill>
                          <a:effectLst/>
                          <a:latin typeface="Times New Roman" panose="02020603050405020304" pitchFamily="18" charset="0"/>
                        </a:rPr>
                        <a:t>год</a:t>
                      </a:r>
                    </a:p>
                  </a:txBody>
                  <a:tcPr marL="9525" marR="9525" marT="9525" marB="0" anchor="ctr"/>
                </a:tc>
                <a:extLst>
                  <a:ext uri="{0D108BD9-81ED-4DB2-BD59-A6C34878D82A}">
                    <a16:rowId xmlns:a16="http://schemas.microsoft.com/office/drawing/2014/main" val="4173102718"/>
                  </a:ext>
                </a:extLst>
              </a:tr>
              <a:tr h="195132">
                <a:tc>
                  <a:txBody>
                    <a:bodyPr/>
                    <a:lstStyle/>
                    <a:p>
                      <a:pPr algn="ctr"/>
                      <a:endParaRPr lang="ru-RU" sz="900" b="0"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"Обеспечение реализации государственной программы Камчатского края в рамках осуществления полномочий в области охраны и использования животного мира и охотничьих ресурсов"</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20,7</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20,7</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20,7</a:t>
                      </a:r>
                    </a:p>
                  </a:txBody>
                  <a:tcPr marL="9525" marR="9525" marT="9525" marB="0" anchor="ctr"/>
                </a:tc>
                <a:extLst>
                  <a:ext uri="{0D108BD9-81ED-4DB2-BD59-A6C34878D82A}">
                    <a16:rowId xmlns:a16="http://schemas.microsoft.com/office/drawing/2014/main" val="1226554891"/>
                  </a:ext>
                </a:extLst>
              </a:tr>
              <a:tr h="195132">
                <a:tc>
                  <a:txBody>
                    <a:bodyPr/>
                    <a:lstStyle/>
                    <a:p>
                      <a:pPr algn="ctr"/>
                      <a:endParaRPr lang="ru-RU" sz="900" b="1"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"Обеспечение деятельности (оказание услуг) подведомственных учреждений, оказывающих работы и услуги в области лесных отношений"</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135,3</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134,8</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136,9</a:t>
                      </a:r>
                    </a:p>
                  </a:txBody>
                  <a:tcPr marL="9525" marR="9525" marT="9525" marB="0" anchor="ctr"/>
                </a:tc>
                <a:extLst>
                  <a:ext uri="{0D108BD9-81ED-4DB2-BD59-A6C34878D82A}">
                    <a16:rowId xmlns:a16="http://schemas.microsoft.com/office/drawing/2014/main" val="403244114"/>
                  </a:ext>
                </a:extLst>
              </a:tr>
              <a:tr h="198820">
                <a:tc>
                  <a:txBody>
                    <a:bodyPr/>
                    <a:lstStyle/>
                    <a:p>
                      <a:pPr algn="ctr" fontAlgn="ctr"/>
                      <a:endParaRPr lang="ru-RU" sz="9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"Обеспечение деятельности (оказание услуг) подведомственных учреждений, оказывающих работы и услуги в рамках охраны и использования животного мира и охотничьих ресурсов"</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23,7</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23,8</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23,7</a:t>
                      </a:r>
                    </a:p>
                  </a:txBody>
                  <a:tcPr marL="9525" marR="9525" marT="9525" marB="0" anchor="ctr"/>
                </a:tc>
                <a:extLst>
                  <a:ext uri="{0D108BD9-81ED-4DB2-BD59-A6C34878D82A}">
                    <a16:rowId xmlns:a16="http://schemas.microsoft.com/office/drawing/2014/main" val="382191137"/>
                  </a:ext>
                </a:extLst>
              </a:tr>
              <a:tr h="219808">
                <a:tc>
                  <a:txBody>
                    <a:bodyPr/>
                    <a:lstStyle/>
                    <a:p>
                      <a:pPr algn="ctr"/>
                      <a:r>
                        <a:rPr lang="ru-RU" sz="900" b="1" dirty="0" smtClean="0"/>
                        <a:t>18</a:t>
                      </a:r>
                      <a:endParaRPr lang="ru-RU" sz="900" b="1" dirty="0"/>
                    </a:p>
                  </a:txBody>
                  <a:tcPr/>
                </a:tc>
                <a:tc>
                  <a:txBody>
                    <a:bodyPr/>
                    <a:lstStyle/>
                    <a:p>
                      <a:pPr algn="l" fontAlgn="ctr"/>
                      <a:r>
                        <a:rPr lang="ru-RU" sz="1000" b="1" i="0" u="none" strike="noStrike" dirty="0">
                          <a:solidFill>
                            <a:srgbClr val="000000"/>
                          </a:solidFill>
                          <a:effectLst/>
                          <a:latin typeface="Times New Roman" panose="02020603050405020304" pitchFamily="18" charset="0"/>
                        </a:rPr>
                        <a:t>Государственная программа Камчатского края "Развитие внутреннего и въездного туризма в Камчатском крае"</a:t>
                      </a:r>
                    </a:p>
                  </a:txBody>
                  <a:tcPr marL="9525" marR="9525" marT="9525" marB="0" anchor="ctr"/>
                </a:tc>
                <a:tc>
                  <a:txBody>
                    <a:bodyPr/>
                    <a:lstStyle/>
                    <a:p>
                      <a:pPr algn="ctr" fontAlgn="ctr"/>
                      <a:r>
                        <a:rPr lang="ru-RU" sz="1000" b="1" i="0" u="none" strike="noStrike" dirty="0">
                          <a:solidFill>
                            <a:srgbClr val="000000"/>
                          </a:solidFill>
                          <a:effectLst/>
                          <a:latin typeface="Times New Roman" panose="02020603050405020304" pitchFamily="18" charset="0"/>
                        </a:rPr>
                        <a:t>93,4</a:t>
                      </a:r>
                    </a:p>
                  </a:txBody>
                  <a:tcPr marL="9525" marR="9525" marT="9525" marB="0" anchor="ctr"/>
                </a:tc>
                <a:tc>
                  <a:txBody>
                    <a:bodyPr/>
                    <a:lstStyle/>
                    <a:p>
                      <a:pPr algn="ctr" fontAlgn="ctr"/>
                      <a:r>
                        <a:rPr lang="ru-RU" sz="1000" b="1" i="0" u="none" strike="noStrike" dirty="0">
                          <a:solidFill>
                            <a:srgbClr val="000000"/>
                          </a:solidFill>
                          <a:effectLst/>
                          <a:latin typeface="Times New Roman" panose="02020603050405020304" pitchFamily="18" charset="0"/>
                        </a:rPr>
                        <a:t>90,2</a:t>
                      </a:r>
                    </a:p>
                  </a:txBody>
                  <a:tcPr marL="9525" marR="9525" marT="9525" marB="0" anchor="ctr"/>
                </a:tc>
                <a:tc>
                  <a:txBody>
                    <a:bodyPr/>
                    <a:lstStyle/>
                    <a:p>
                      <a:pPr algn="ctr" fontAlgn="ctr"/>
                      <a:r>
                        <a:rPr lang="ru-RU" sz="1000" b="1" i="0" u="none" strike="noStrike" dirty="0">
                          <a:solidFill>
                            <a:srgbClr val="000000"/>
                          </a:solidFill>
                          <a:effectLst/>
                          <a:latin typeface="Times New Roman" panose="02020603050405020304" pitchFamily="18" charset="0"/>
                        </a:rPr>
                        <a:t>50,2</a:t>
                      </a:r>
                    </a:p>
                  </a:txBody>
                  <a:tcPr marL="9525" marR="9525" marT="9525" marB="0" anchor="ctr"/>
                </a:tc>
                <a:extLst>
                  <a:ext uri="{0D108BD9-81ED-4DB2-BD59-A6C34878D82A}">
                    <a16:rowId xmlns:a16="http://schemas.microsoft.com/office/drawing/2014/main" val="2736943306"/>
                  </a:ext>
                </a:extLst>
              </a:tr>
              <a:tr h="201434">
                <a:tc>
                  <a:txBody>
                    <a:bodyPr/>
                    <a:lstStyle/>
                    <a:p>
                      <a:pPr algn="ctr"/>
                      <a:r>
                        <a:rPr lang="ru-RU" sz="900" b="0" dirty="0" smtClean="0"/>
                        <a:t>18.1</a:t>
                      </a:r>
                      <a:endParaRPr lang="ru-RU" sz="900" b="0" dirty="0"/>
                    </a:p>
                  </a:txBody>
                  <a:tcPr/>
                </a:tc>
                <a:tc>
                  <a:txBody>
                    <a:bodyPr/>
                    <a:lstStyle/>
                    <a:p>
                      <a:pPr algn="l" fontAlgn="ctr"/>
                      <a:r>
                        <a:rPr lang="ru-RU" sz="1000" b="0" i="0" u="none" strike="noStrike" dirty="0">
                          <a:solidFill>
                            <a:srgbClr val="000000"/>
                          </a:solidFill>
                          <a:effectLst/>
                          <a:latin typeface="Times New Roman" panose="02020603050405020304" pitchFamily="18" charset="0"/>
                        </a:rPr>
                        <a:t>Подпрограмма "Создание и развитие туристской инфраструктуры в Камчатском крае"</a:t>
                      </a:r>
                    </a:p>
                  </a:txBody>
                  <a:tcPr marL="9525" marR="9525" marT="9525" marB="0" anchor="ctr"/>
                </a:tc>
                <a:tc>
                  <a:txBody>
                    <a:bodyPr/>
                    <a:lstStyle/>
                    <a:p>
                      <a:pPr algn="ctr" fontAlgn="ctr"/>
                      <a:r>
                        <a:rPr lang="ru-RU" sz="1000" b="0" i="0" u="none" strike="noStrike" dirty="0">
                          <a:solidFill>
                            <a:srgbClr val="000000"/>
                          </a:solidFill>
                          <a:effectLst/>
                          <a:latin typeface="Times New Roman" panose="02020603050405020304" pitchFamily="18" charset="0"/>
                        </a:rPr>
                        <a:t>46,9</a:t>
                      </a:r>
                    </a:p>
                  </a:txBody>
                  <a:tcPr marL="9525" marR="9525" marT="9525" marB="0" anchor="ctr"/>
                </a:tc>
                <a:tc>
                  <a:txBody>
                    <a:bodyPr/>
                    <a:lstStyle/>
                    <a:p>
                      <a:pPr algn="ctr" fontAlgn="ctr"/>
                      <a:r>
                        <a:rPr lang="ru-RU" sz="1000" b="0" i="0" u="none" strike="noStrike" dirty="0">
                          <a:solidFill>
                            <a:srgbClr val="000000"/>
                          </a:solidFill>
                          <a:effectLst/>
                          <a:latin typeface="Times New Roman" panose="02020603050405020304" pitchFamily="18" charset="0"/>
                        </a:rPr>
                        <a:t>45,0</a:t>
                      </a:r>
                    </a:p>
                  </a:txBody>
                  <a:tcPr marL="9525" marR="9525" marT="9525" marB="0" anchor="ctr"/>
                </a:tc>
                <a:tc>
                  <a:txBody>
                    <a:bodyPr/>
                    <a:lstStyle/>
                    <a:p>
                      <a:pPr algn="ctr" fontAlgn="ctr"/>
                      <a:r>
                        <a:rPr lang="ru-RU" sz="1000" b="0" i="0" u="none" strike="noStrike" dirty="0">
                          <a:solidFill>
                            <a:srgbClr val="000000"/>
                          </a:solidFill>
                          <a:effectLst/>
                          <a:latin typeface="Times New Roman" panose="02020603050405020304" pitchFamily="18" charset="0"/>
                        </a:rPr>
                        <a:t>5,0</a:t>
                      </a:r>
                    </a:p>
                  </a:txBody>
                  <a:tcPr marL="9525" marR="9525" marT="9525" marB="0" anchor="ctr"/>
                </a:tc>
                <a:extLst>
                  <a:ext uri="{0D108BD9-81ED-4DB2-BD59-A6C34878D82A}">
                    <a16:rowId xmlns:a16="http://schemas.microsoft.com/office/drawing/2014/main" val="1630671584"/>
                  </a:ext>
                </a:extLst>
              </a:tr>
              <a:tr h="0">
                <a:tc>
                  <a:txBody>
                    <a:bodyPr/>
                    <a:lstStyle/>
                    <a:p>
                      <a:pPr algn="ctr"/>
                      <a:endParaRPr lang="ru-RU" sz="900" b="1"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"Развитие инфраструктуры туристских ресурсов в Камчатском крае"</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46,2</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44,6</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4,5</a:t>
                      </a:r>
                    </a:p>
                  </a:txBody>
                  <a:tcPr marL="9525" marR="9525" marT="9525" marB="0" anchor="ctr"/>
                </a:tc>
                <a:extLst>
                  <a:ext uri="{0D108BD9-81ED-4DB2-BD59-A6C34878D82A}">
                    <a16:rowId xmlns:a16="http://schemas.microsoft.com/office/drawing/2014/main" val="1628803903"/>
                  </a:ext>
                </a:extLst>
              </a:tr>
              <a:tr h="211015">
                <a:tc>
                  <a:txBody>
                    <a:bodyPr/>
                    <a:lstStyle/>
                    <a:p>
                      <a:pPr algn="ctr"/>
                      <a:endParaRPr lang="ru-RU" sz="900" b="1"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"Информационное оснащение туристских объектов"</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0,7</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0,4</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0,5</a:t>
                      </a:r>
                    </a:p>
                  </a:txBody>
                  <a:tcPr marL="9525" marR="9525" marT="9525" marB="0" anchor="ctr"/>
                </a:tc>
                <a:extLst>
                  <a:ext uri="{0D108BD9-81ED-4DB2-BD59-A6C34878D82A}">
                    <a16:rowId xmlns:a16="http://schemas.microsoft.com/office/drawing/2014/main" val="1589852792"/>
                  </a:ext>
                </a:extLst>
              </a:tr>
              <a:tr h="219807">
                <a:tc>
                  <a:txBody>
                    <a:bodyPr/>
                    <a:lstStyle/>
                    <a:p>
                      <a:pPr algn="ctr"/>
                      <a:r>
                        <a:rPr lang="ru-RU" sz="900" b="0" dirty="0" smtClean="0"/>
                        <a:t>18.2</a:t>
                      </a:r>
                      <a:endParaRPr lang="ru-RU" sz="900" b="0" dirty="0"/>
                    </a:p>
                  </a:txBody>
                  <a:tcPr/>
                </a:tc>
                <a:tc>
                  <a:txBody>
                    <a:bodyPr/>
                    <a:lstStyle/>
                    <a:p>
                      <a:pPr algn="l" fontAlgn="ctr"/>
                      <a:r>
                        <a:rPr lang="ru-RU" sz="1000" b="0" i="0" u="none" strike="noStrike" dirty="0">
                          <a:solidFill>
                            <a:srgbClr val="000000"/>
                          </a:solidFill>
                          <a:effectLst/>
                          <a:latin typeface="Times New Roman" panose="02020603050405020304" pitchFamily="18" charset="0"/>
                        </a:rPr>
                        <a:t>Подпрограмма "Продвижение туристского продукта и популяризация отдельных видов туризма в Камчатском крае"</a:t>
                      </a:r>
                    </a:p>
                  </a:txBody>
                  <a:tcPr marL="9525" marR="9525" marT="9525" marB="0" anchor="ctr"/>
                </a:tc>
                <a:tc>
                  <a:txBody>
                    <a:bodyPr/>
                    <a:lstStyle/>
                    <a:p>
                      <a:pPr algn="ctr" fontAlgn="ctr"/>
                      <a:r>
                        <a:rPr lang="ru-RU" sz="1000" b="0" i="0" u="none" strike="noStrike" dirty="0">
                          <a:solidFill>
                            <a:srgbClr val="000000"/>
                          </a:solidFill>
                          <a:effectLst/>
                          <a:latin typeface="Times New Roman" panose="02020603050405020304" pitchFamily="18" charset="0"/>
                        </a:rPr>
                        <a:t>23,0</a:t>
                      </a:r>
                    </a:p>
                  </a:txBody>
                  <a:tcPr marL="9525" marR="9525" marT="9525" marB="0" anchor="ctr"/>
                </a:tc>
                <a:tc>
                  <a:txBody>
                    <a:bodyPr/>
                    <a:lstStyle/>
                    <a:p>
                      <a:pPr algn="ctr" fontAlgn="ctr"/>
                      <a:r>
                        <a:rPr lang="ru-RU" sz="1000" b="0" i="0" u="none" strike="noStrike" dirty="0">
                          <a:solidFill>
                            <a:srgbClr val="000000"/>
                          </a:solidFill>
                          <a:effectLst/>
                          <a:latin typeface="Times New Roman" panose="02020603050405020304" pitchFamily="18" charset="0"/>
                        </a:rPr>
                        <a:t>21,9</a:t>
                      </a:r>
                    </a:p>
                  </a:txBody>
                  <a:tcPr marL="9525" marR="9525" marT="9525" marB="0" anchor="ctr"/>
                </a:tc>
                <a:tc>
                  <a:txBody>
                    <a:bodyPr/>
                    <a:lstStyle/>
                    <a:p>
                      <a:pPr algn="ctr" fontAlgn="ctr"/>
                      <a:r>
                        <a:rPr lang="ru-RU" sz="1000" b="0" i="0" u="none" strike="noStrike" dirty="0">
                          <a:solidFill>
                            <a:srgbClr val="000000"/>
                          </a:solidFill>
                          <a:effectLst/>
                          <a:latin typeface="Times New Roman" panose="02020603050405020304" pitchFamily="18" charset="0"/>
                        </a:rPr>
                        <a:t>21,9</a:t>
                      </a:r>
                    </a:p>
                  </a:txBody>
                  <a:tcPr marL="9525" marR="9525" marT="9525" marB="0" anchor="ctr"/>
                </a:tc>
                <a:extLst>
                  <a:ext uri="{0D108BD9-81ED-4DB2-BD59-A6C34878D82A}">
                    <a16:rowId xmlns:a16="http://schemas.microsoft.com/office/drawing/2014/main" val="2897535475"/>
                  </a:ext>
                </a:extLst>
              </a:tr>
              <a:tr h="178190">
                <a:tc>
                  <a:txBody>
                    <a:bodyPr/>
                    <a:lstStyle/>
                    <a:p>
                      <a:pPr algn="ctr"/>
                      <a:endParaRPr lang="ru-RU" sz="900" b="1"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"Продвижение туристского продукта"</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6,2</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5,3</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5,3</a:t>
                      </a:r>
                    </a:p>
                  </a:txBody>
                  <a:tcPr marL="9525" marR="9525" marT="9525" marB="0" anchor="ctr"/>
                </a:tc>
                <a:extLst>
                  <a:ext uri="{0D108BD9-81ED-4DB2-BD59-A6C34878D82A}">
                    <a16:rowId xmlns:a16="http://schemas.microsoft.com/office/drawing/2014/main" val="7666637"/>
                  </a:ext>
                </a:extLst>
              </a:tr>
              <a:tr h="178190">
                <a:tc>
                  <a:txBody>
                    <a:bodyPr/>
                    <a:lstStyle/>
                    <a:p>
                      <a:pPr algn="ctr"/>
                      <a:endParaRPr lang="ru-RU" sz="900" b="0"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"Популяризация отдельных видов туризма в Камчатском крае"</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5,1</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5,1</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5,1</a:t>
                      </a:r>
                    </a:p>
                  </a:txBody>
                  <a:tcPr marL="9525" marR="9525" marT="9525" marB="0" anchor="ctr"/>
                </a:tc>
                <a:extLst>
                  <a:ext uri="{0D108BD9-81ED-4DB2-BD59-A6C34878D82A}">
                    <a16:rowId xmlns:a16="http://schemas.microsoft.com/office/drawing/2014/main" val="4080420532"/>
                  </a:ext>
                </a:extLst>
              </a:tr>
              <a:tr h="186983">
                <a:tc>
                  <a:txBody>
                    <a:bodyPr/>
                    <a:lstStyle/>
                    <a:p>
                      <a:pPr algn="ctr"/>
                      <a:endParaRPr lang="ru-RU" sz="900" b="1"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"Информационное обслуживание туристов и повышение качества туристских услуг"</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0,5</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0,3</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0,3</a:t>
                      </a:r>
                    </a:p>
                  </a:txBody>
                  <a:tcPr marL="9525" marR="9525" marT="9525" marB="0" anchor="ctr"/>
                </a:tc>
                <a:extLst>
                  <a:ext uri="{0D108BD9-81ED-4DB2-BD59-A6C34878D82A}">
                    <a16:rowId xmlns:a16="http://schemas.microsoft.com/office/drawing/2014/main" val="3330564503"/>
                  </a:ext>
                </a:extLst>
              </a:tr>
              <a:tr h="204567">
                <a:tc>
                  <a:txBody>
                    <a:bodyPr/>
                    <a:lstStyle/>
                    <a:p>
                      <a:pPr algn="ctr"/>
                      <a:endParaRPr lang="ru-RU" sz="900" b="1"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"Финансовое обеспечение деятельности подведомственного учреждения" </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11,2</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11,2</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11,2</a:t>
                      </a:r>
                    </a:p>
                  </a:txBody>
                  <a:tcPr marL="9525" marR="9525" marT="9525" marB="0" anchor="ctr"/>
                </a:tc>
                <a:extLst>
                  <a:ext uri="{0D108BD9-81ED-4DB2-BD59-A6C34878D82A}">
                    <a16:rowId xmlns:a16="http://schemas.microsoft.com/office/drawing/2014/main" val="2770597236"/>
                  </a:ext>
                </a:extLst>
              </a:tr>
              <a:tr h="230944">
                <a:tc>
                  <a:txBody>
                    <a:bodyPr/>
                    <a:lstStyle/>
                    <a:p>
                      <a:pPr algn="ctr"/>
                      <a:r>
                        <a:rPr lang="ru-RU" sz="900" b="0" dirty="0" smtClean="0"/>
                        <a:t>18.3</a:t>
                      </a:r>
                      <a:endParaRPr lang="ru-RU" sz="900" b="0" dirty="0"/>
                    </a:p>
                  </a:txBody>
                  <a:tcPr/>
                </a:tc>
                <a:tc>
                  <a:txBody>
                    <a:bodyPr/>
                    <a:lstStyle/>
                    <a:p>
                      <a:pPr algn="l" fontAlgn="ctr"/>
                      <a:r>
                        <a:rPr lang="ru-RU" sz="1000" b="0" i="0" u="none" strike="noStrike" dirty="0">
                          <a:solidFill>
                            <a:srgbClr val="000000"/>
                          </a:solidFill>
                          <a:effectLst/>
                          <a:latin typeface="Times New Roman" panose="02020603050405020304" pitchFamily="18" charset="0"/>
                        </a:rPr>
                        <a:t>Подпрограмма "Обеспечение государственной поддержки для стимулирования развития социального туризма на территории Камчатского края"</a:t>
                      </a:r>
                    </a:p>
                  </a:txBody>
                  <a:tcPr marL="9525" marR="9525" marT="9525" marB="0" anchor="ctr"/>
                </a:tc>
                <a:tc>
                  <a:txBody>
                    <a:bodyPr/>
                    <a:lstStyle/>
                    <a:p>
                      <a:pPr algn="ctr" fontAlgn="ctr"/>
                      <a:r>
                        <a:rPr lang="ru-RU" sz="1000" b="0" i="0" u="none" strike="noStrike" dirty="0">
                          <a:solidFill>
                            <a:srgbClr val="000000"/>
                          </a:solidFill>
                          <a:effectLst/>
                          <a:latin typeface="Times New Roman" panose="02020603050405020304" pitchFamily="18" charset="0"/>
                        </a:rPr>
                        <a:t>3,2</a:t>
                      </a:r>
                    </a:p>
                  </a:txBody>
                  <a:tcPr marL="9525" marR="9525" marT="9525" marB="0" anchor="ctr"/>
                </a:tc>
                <a:tc>
                  <a:txBody>
                    <a:bodyPr/>
                    <a:lstStyle/>
                    <a:p>
                      <a:pPr algn="ctr" fontAlgn="ctr"/>
                      <a:r>
                        <a:rPr lang="ru-RU" sz="1000" b="0" i="0" u="none" strike="noStrike" dirty="0">
                          <a:solidFill>
                            <a:srgbClr val="000000"/>
                          </a:solidFill>
                          <a:effectLst/>
                          <a:latin typeface="Times New Roman" panose="02020603050405020304" pitchFamily="18" charset="0"/>
                        </a:rPr>
                        <a:t>3,0</a:t>
                      </a:r>
                    </a:p>
                  </a:txBody>
                  <a:tcPr marL="9525" marR="9525" marT="9525" marB="0" anchor="ctr"/>
                </a:tc>
                <a:tc>
                  <a:txBody>
                    <a:bodyPr/>
                    <a:lstStyle/>
                    <a:p>
                      <a:pPr algn="ctr" fontAlgn="ctr"/>
                      <a:r>
                        <a:rPr lang="ru-RU" sz="1000" b="0" i="0" u="none" strike="noStrike" dirty="0">
                          <a:solidFill>
                            <a:srgbClr val="000000"/>
                          </a:solidFill>
                          <a:effectLst/>
                          <a:latin typeface="Times New Roman" panose="02020603050405020304" pitchFamily="18" charset="0"/>
                        </a:rPr>
                        <a:t>3,0</a:t>
                      </a:r>
                    </a:p>
                  </a:txBody>
                  <a:tcPr marL="9525" marR="9525" marT="9525" marB="0" anchor="ctr"/>
                </a:tc>
                <a:extLst>
                  <a:ext uri="{0D108BD9-81ED-4DB2-BD59-A6C34878D82A}">
                    <a16:rowId xmlns:a16="http://schemas.microsoft.com/office/drawing/2014/main" val="2613654590"/>
                  </a:ext>
                </a:extLst>
              </a:tr>
              <a:tr h="211016">
                <a:tc>
                  <a:txBody>
                    <a:bodyPr/>
                    <a:lstStyle/>
                    <a:p>
                      <a:pPr algn="ctr"/>
                      <a:endParaRPr lang="ru-RU" sz="900" b="1"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"Развитие социального туризма на территории Камчатского края"</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3,0</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3,0</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3,0</a:t>
                      </a:r>
                    </a:p>
                  </a:txBody>
                  <a:tcPr marL="9525" marR="9525" marT="9525" marB="0" anchor="ctr"/>
                </a:tc>
                <a:extLst>
                  <a:ext uri="{0D108BD9-81ED-4DB2-BD59-A6C34878D82A}">
                    <a16:rowId xmlns:a16="http://schemas.microsoft.com/office/drawing/2014/main" val="1294302220"/>
                  </a:ext>
                </a:extLst>
              </a:tr>
              <a:tr h="193431">
                <a:tc>
                  <a:txBody>
                    <a:bodyPr/>
                    <a:lstStyle/>
                    <a:p>
                      <a:pPr algn="ctr"/>
                      <a:endParaRPr lang="ru-RU" sz="900" b="1"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"Развитие культурно-познавательного детско-юношеского туризма"</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0,2</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0,0</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0,0</a:t>
                      </a:r>
                    </a:p>
                  </a:txBody>
                  <a:tcPr marL="9525" marR="9525" marT="9525" marB="0" anchor="ctr"/>
                </a:tc>
                <a:extLst>
                  <a:ext uri="{0D108BD9-81ED-4DB2-BD59-A6C34878D82A}">
                    <a16:rowId xmlns:a16="http://schemas.microsoft.com/office/drawing/2014/main" val="2847286262"/>
                  </a:ext>
                </a:extLst>
              </a:tr>
              <a:tr h="193431">
                <a:tc>
                  <a:txBody>
                    <a:bodyPr/>
                    <a:lstStyle/>
                    <a:p>
                      <a:pPr algn="ctr"/>
                      <a:r>
                        <a:rPr lang="ru-RU" sz="900" b="0" dirty="0" smtClean="0"/>
                        <a:t>18.4</a:t>
                      </a:r>
                      <a:endParaRPr lang="ru-RU" sz="900" b="0" dirty="0"/>
                    </a:p>
                  </a:txBody>
                  <a:tcPr/>
                </a:tc>
                <a:tc>
                  <a:txBody>
                    <a:bodyPr/>
                    <a:lstStyle/>
                    <a:p>
                      <a:pPr algn="l" fontAlgn="ctr"/>
                      <a:r>
                        <a:rPr lang="ru-RU" sz="1000" b="0" i="0" u="none" strike="noStrike" dirty="0">
                          <a:solidFill>
                            <a:srgbClr val="000000"/>
                          </a:solidFill>
                          <a:effectLst/>
                          <a:latin typeface="Times New Roman" panose="02020603050405020304" pitchFamily="18" charset="0"/>
                        </a:rPr>
                        <a:t>Подпрограмма "Обеспечение реализации государственной программы "Развитие внутреннего и въездного туризма в Камчатском крае"</a:t>
                      </a:r>
                    </a:p>
                  </a:txBody>
                  <a:tcPr marL="9525" marR="9525" marT="9525" marB="0" anchor="ctr"/>
                </a:tc>
                <a:tc>
                  <a:txBody>
                    <a:bodyPr/>
                    <a:lstStyle/>
                    <a:p>
                      <a:pPr algn="ctr" fontAlgn="ctr"/>
                      <a:r>
                        <a:rPr lang="ru-RU" sz="1000" b="0" i="0" u="none" strike="noStrike" dirty="0">
                          <a:solidFill>
                            <a:srgbClr val="000000"/>
                          </a:solidFill>
                          <a:effectLst/>
                          <a:latin typeface="Times New Roman" panose="02020603050405020304" pitchFamily="18" charset="0"/>
                        </a:rPr>
                        <a:t>20,3</a:t>
                      </a:r>
                    </a:p>
                  </a:txBody>
                  <a:tcPr marL="9525" marR="9525" marT="9525" marB="0" anchor="ctr"/>
                </a:tc>
                <a:tc>
                  <a:txBody>
                    <a:bodyPr/>
                    <a:lstStyle/>
                    <a:p>
                      <a:pPr algn="ctr" fontAlgn="ctr"/>
                      <a:r>
                        <a:rPr lang="ru-RU" sz="1000" b="0" i="0" u="none" strike="noStrike" dirty="0">
                          <a:solidFill>
                            <a:srgbClr val="000000"/>
                          </a:solidFill>
                          <a:effectLst/>
                          <a:latin typeface="Times New Roman" panose="02020603050405020304" pitchFamily="18" charset="0"/>
                        </a:rPr>
                        <a:t>20,3</a:t>
                      </a:r>
                    </a:p>
                  </a:txBody>
                  <a:tcPr marL="9525" marR="9525" marT="9525" marB="0" anchor="ctr"/>
                </a:tc>
                <a:tc>
                  <a:txBody>
                    <a:bodyPr/>
                    <a:lstStyle/>
                    <a:p>
                      <a:pPr algn="ctr" fontAlgn="ctr"/>
                      <a:r>
                        <a:rPr lang="ru-RU" sz="1000" b="0" i="0" u="none" strike="noStrike" dirty="0">
                          <a:solidFill>
                            <a:srgbClr val="000000"/>
                          </a:solidFill>
                          <a:effectLst/>
                          <a:latin typeface="Times New Roman" panose="02020603050405020304" pitchFamily="18" charset="0"/>
                        </a:rPr>
                        <a:t>20,3</a:t>
                      </a:r>
                    </a:p>
                  </a:txBody>
                  <a:tcPr marL="9525" marR="9525" marT="9525" marB="0" anchor="ctr"/>
                </a:tc>
                <a:extLst>
                  <a:ext uri="{0D108BD9-81ED-4DB2-BD59-A6C34878D82A}">
                    <a16:rowId xmlns:a16="http://schemas.microsoft.com/office/drawing/2014/main" val="3041175175"/>
                  </a:ext>
                </a:extLst>
              </a:tr>
              <a:tr h="219808">
                <a:tc>
                  <a:txBody>
                    <a:bodyPr/>
                    <a:lstStyle/>
                    <a:p>
                      <a:pPr algn="ctr"/>
                      <a:endParaRPr lang="ru-RU" sz="900" b="1"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"Финансовое обеспечение деятельности Агентства"</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20,3</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20,3</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20,3</a:t>
                      </a:r>
                    </a:p>
                  </a:txBody>
                  <a:tcPr marL="9525" marR="9525" marT="9525" marB="0" anchor="ctr"/>
                </a:tc>
                <a:extLst>
                  <a:ext uri="{0D108BD9-81ED-4DB2-BD59-A6C34878D82A}">
                    <a16:rowId xmlns:a16="http://schemas.microsoft.com/office/drawing/2014/main" val="753720518"/>
                  </a:ext>
                </a:extLst>
              </a:tr>
              <a:tr h="370840">
                <a:tc>
                  <a:txBody>
                    <a:bodyPr/>
                    <a:lstStyle/>
                    <a:p>
                      <a:pPr algn="ctr"/>
                      <a:r>
                        <a:rPr lang="ru-RU" sz="900" b="1" dirty="0" smtClean="0"/>
                        <a:t>19</a:t>
                      </a:r>
                      <a:endParaRPr lang="ru-RU" sz="900" b="1" dirty="0"/>
                    </a:p>
                  </a:txBody>
                  <a:tcPr/>
                </a:tc>
                <a:tc>
                  <a:txBody>
                    <a:bodyPr/>
                    <a:lstStyle/>
                    <a:p>
                      <a:pPr algn="l" fontAlgn="ctr"/>
                      <a:r>
                        <a:rPr lang="ru-RU" sz="1000" b="1" i="0" u="none" strike="noStrike" dirty="0">
                          <a:solidFill>
                            <a:srgbClr val="000000"/>
                          </a:solidFill>
                          <a:effectLst/>
                          <a:latin typeface="Times New Roman" panose="02020603050405020304" pitchFamily="18" charset="0"/>
                        </a:rPr>
                        <a:t>Государственная программа Камчатского края "Реализация государственной национальной политики и укрепление гражданского единства в Камчатском крае"</a:t>
                      </a:r>
                    </a:p>
                  </a:txBody>
                  <a:tcPr marL="9525" marR="9525" marT="9525" marB="0" anchor="ctr"/>
                </a:tc>
                <a:tc>
                  <a:txBody>
                    <a:bodyPr/>
                    <a:lstStyle/>
                    <a:p>
                      <a:pPr algn="ctr" fontAlgn="ctr"/>
                      <a:r>
                        <a:rPr lang="ru-RU" sz="1000" b="1" i="0" u="none" strike="noStrike" dirty="0">
                          <a:solidFill>
                            <a:srgbClr val="000000"/>
                          </a:solidFill>
                          <a:effectLst/>
                          <a:latin typeface="Times New Roman" panose="02020603050405020304" pitchFamily="18" charset="0"/>
                        </a:rPr>
                        <a:t>141,7</a:t>
                      </a:r>
                    </a:p>
                  </a:txBody>
                  <a:tcPr marL="9525" marR="9525" marT="9525" marB="0" anchor="ctr"/>
                </a:tc>
                <a:tc>
                  <a:txBody>
                    <a:bodyPr/>
                    <a:lstStyle/>
                    <a:p>
                      <a:pPr algn="ctr" fontAlgn="ctr"/>
                      <a:r>
                        <a:rPr lang="ru-RU" sz="1000" b="1" i="0" u="none" strike="noStrike" dirty="0">
                          <a:solidFill>
                            <a:srgbClr val="000000"/>
                          </a:solidFill>
                          <a:effectLst/>
                          <a:latin typeface="Times New Roman" panose="02020603050405020304" pitchFamily="18" charset="0"/>
                        </a:rPr>
                        <a:t>133,1</a:t>
                      </a:r>
                    </a:p>
                  </a:txBody>
                  <a:tcPr marL="9525" marR="9525" marT="9525" marB="0" anchor="ctr"/>
                </a:tc>
                <a:tc>
                  <a:txBody>
                    <a:bodyPr/>
                    <a:lstStyle/>
                    <a:p>
                      <a:pPr algn="ctr" fontAlgn="ctr"/>
                      <a:r>
                        <a:rPr lang="ru-RU" sz="1000" b="1" i="0" u="none" strike="noStrike" dirty="0">
                          <a:solidFill>
                            <a:srgbClr val="000000"/>
                          </a:solidFill>
                          <a:effectLst/>
                          <a:latin typeface="Times New Roman" panose="02020603050405020304" pitchFamily="18" charset="0"/>
                        </a:rPr>
                        <a:t>136,1</a:t>
                      </a:r>
                    </a:p>
                  </a:txBody>
                  <a:tcPr marL="9525" marR="9525" marT="9525" marB="0" anchor="ctr"/>
                </a:tc>
                <a:extLst>
                  <a:ext uri="{0D108BD9-81ED-4DB2-BD59-A6C34878D82A}">
                    <a16:rowId xmlns:a16="http://schemas.microsoft.com/office/drawing/2014/main" val="4050347759"/>
                  </a:ext>
                </a:extLst>
              </a:tr>
              <a:tr h="183076">
                <a:tc>
                  <a:txBody>
                    <a:bodyPr/>
                    <a:lstStyle/>
                    <a:p>
                      <a:pPr algn="ctr"/>
                      <a:r>
                        <a:rPr lang="ru-RU" sz="900" b="0" dirty="0" smtClean="0"/>
                        <a:t>19.1</a:t>
                      </a:r>
                      <a:endParaRPr lang="ru-RU" sz="900" b="0" dirty="0"/>
                    </a:p>
                  </a:txBody>
                  <a:tcPr/>
                </a:tc>
                <a:tc>
                  <a:txBody>
                    <a:bodyPr/>
                    <a:lstStyle/>
                    <a:p>
                      <a:pPr algn="l" fontAlgn="ctr"/>
                      <a:r>
                        <a:rPr lang="ru-RU" sz="1000" b="0" i="0" u="none" strike="noStrike" dirty="0">
                          <a:solidFill>
                            <a:srgbClr val="000000"/>
                          </a:solidFill>
                          <a:effectLst/>
                          <a:latin typeface="Times New Roman" panose="02020603050405020304" pitchFamily="18" charset="0"/>
                        </a:rPr>
                        <a:t>Подпрограмма "Укрепление гражданского единства и гармонизация межнациональных отношений в Камчатском крае"</a:t>
                      </a:r>
                    </a:p>
                  </a:txBody>
                  <a:tcPr marL="9525" marR="9525" marT="9525" marB="0" anchor="ctr"/>
                </a:tc>
                <a:tc>
                  <a:txBody>
                    <a:bodyPr/>
                    <a:lstStyle/>
                    <a:p>
                      <a:pPr algn="ctr" fontAlgn="ctr"/>
                      <a:r>
                        <a:rPr lang="ru-RU" sz="1000" b="0" i="0" u="none" strike="noStrike" dirty="0">
                          <a:solidFill>
                            <a:srgbClr val="000000"/>
                          </a:solidFill>
                          <a:effectLst/>
                          <a:latin typeface="Times New Roman" panose="02020603050405020304" pitchFamily="18" charset="0"/>
                        </a:rPr>
                        <a:t>11,6</a:t>
                      </a:r>
                    </a:p>
                  </a:txBody>
                  <a:tcPr marL="9525" marR="9525" marT="9525" marB="0" anchor="ctr"/>
                </a:tc>
                <a:tc>
                  <a:txBody>
                    <a:bodyPr/>
                    <a:lstStyle/>
                    <a:p>
                      <a:pPr algn="ctr" fontAlgn="ctr"/>
                      <a:r>
                        <a:rPr lang="ru-RU" sz="1000" b="0" i="0" u="none" strike="noStrike" dirty="0">
                          <a:solidFill>
                            <a:srgbClr val="000000"/>
                          </a:solidFill>
                          <a:effectLst/>
                          <a:latin typeface="Times New Roman" panose="02020603050405020304" pitchFamily="18" charset="0"/>
                        </a:rPr>
                        <a:t>7,6</a:t>
                      </a:r>
                    </a:p>
                  </a:txBody>
                  <a:tcPr marL="9525" marR="9525" marT="9525" marB="0" anchor="ctr"/>
                </a:tc>
                <a:tc>
                  <a:txBody>
                    <a:bodyPr/>
                    <a:lstStyle/>
                    <a:p>
                      <a:pPr algn="ctr" fontAlgn="ctr"/>
                      <a:r>
                        <a:rPr lang="ru-RU" sz="1000" b="0" i="0" u="none" strike="noStrike" dirty="0">
                          <a:solidFill>
                            <a:srgbClr val="000000"/>
                          </a:solidFill>
                          <a:effectLst/>
                          <a:latin typeface="Times New Roman" panose="02020603050405020304" pitchFamily="18" charset="0"/>
                        </a:rPr>
                        <a:t>8,8</a:t>
                      </a:r>
                    </a:p>
                  </a:txBody>
                  <a:tcPr marL="9525" marR="9525" marT="9525" marB="0" anchor="ctr"/>
                </a:tc>
                <a:extLst>
                  <a:ext uri="{0D108BD9-81ED-4DB2-BD59-A6C34878D82A}">
                    <a16:rowId xmlns:a16="http://schemas.microsoft.com/office/drawing/2014/main" val="1080416760"/>
                  </a:ext>
                </a:extLst>
              </a:tr>
              <a:tr h="165491">
                <a:tc>
                  <a:txBody>
                    <a:bodyPr/>
                    <a:lstStyle/>
                    <a:p>
                      <a:pPr algn="ctr"/>
                      <a:endParaRPr lang="ru-RU" sz="900" b="1"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"Реализация комплекса мер по гармонизации межнациональных отношений и проведение информационной кампании, направленной на гармонизацию межнациональных отношений"</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5,3</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3,1</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3,7</a:t>
                      </a:r>
                    </a:p>
                  </a:txBody>
                  <a:tcPr marL="9525" marR="9525" marT="9525" marB="0" anchor="ctr"/>
                </a:tc>
                <a:extLst>
                  <a:ext uri="{0D108BD9-81ED-4DB2-BD59-A6C34878D82A}">
                    <a16:rowId xmlns:a16="http://schemas.microsoft.com/office/drawing/2014/main" val="3020715768"/>
                  </a:ext>
                </a:extLst>
              </a:tr>
              <a:tr h="174283">
                <a:tc>
                  <a:txBody>
                    <a:bodyPr/>
                    <a:lstStyle/>
                    <a:p>
                      <a:pPr algn="ctr"/>
                      <a:endParaRPr lang="ru-RU" sz="900" b="1"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"Противодействие радикализации молодежи Камчатского края и недопущение ее вовлечения в экстремистскую и террористическую деятельность"</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0,2</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0,1</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0,2</a:t>
                      </a:r>
                    </a:p>
                  </a:txBody>
                  <a:tcPr marL="9525" marR="9525" marT="9525" marB="0" anchor="ctr"/>
                </a:tc>
                <a:extLst>
                  <a:ext uri="{0D108BD9-81ED-4DB2-BD59-A6C34878D82A}">
                    <a16:rowId xmlns:a16="http://schemas.microsoft.com/office/drawing/2014/main" val="1981999995"/>
                  </a:ext>
                </a:extLst>
              </a:tr>
              <a:tr h="183076">
                <a:tc>
                  <a:txBody>
                    <a:bodyPr/>
                    <a:lstStyle/>
                    <a:p>
                      <a:pPr algn="ctr"/>
                      <a:endParaRPr lang="ru-RU" sz="900" b="1"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"Содействие сохранению национальных культур и поддержка языкового многообразия"</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5,0</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3,3</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3,8</a:t>
                      </a:r>
                    </a:p>
                  </a:txBody>
                  <a:tcPr marL="9525" marR="9525" marT="9525" marB="0" anchor="ctr"/>
                </a:tc>
                <a:extLst>
                  <a:ext uri="{0D108BD9-81ED-4DB2-BD59-A6C34878D82A}">
                    <a16:rowId xmlns:a16="http://schemas.microsoft.com/office/drawing/2014/main" val="4221629555"/>
                  </a:ext>
                </a:extLst>
              </a:tr>
              <a:tr h="200660">
                <a:tc>
                  <a:txBody>
                    <a:bodyPr/>
                    <a:lstStyle/>
                    <a:p>
                      <a:pPr algn="ctr"/>
                      <a:endParaRPr lang="ru-RU" sz="900" b="0"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"Расширение форм взаимодействия органов государственной власти и этнокультурных объединений и содействие социальной и культурной интеграции мигрантов в принимающее сообщество"</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1,1</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1,1</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1,2</a:t>
                      </a:r>
                    </a:p>
                  </a:txBody>
                  <a:tcPr marL="9525" marR="9525" marT="9525" marB="0" anchor="ctr"/>
                </a:tc>
                <a:extLst>
                  <a:ext uri="{0D108BD9-81ED-4DB2-BD59-A6C34878D82A}">
                    <a16:rowId xmlns:a16="http://schemas.microsoft.com/office/drawing/2014/main" val="69768317"/>
                  </a:ext>
                </a:extLst>
              </a:tr>
            </a:tbl>
          </a:graphicData>
        </a:graphic>
      </p:graphicFrame>
      <p:sp>
        <p:nvSpPr>
          <p:cNvPr id="5" name="TextBox 4"/>
          <p:cNvSpPr txBox="1"/>
          <p:nvPr/>
        </p:nvSpPr>
        <p:spPr>
          <a:xfrm>
            <a:off x="10612315" y="90097"/>
            <a:ext cx="1342034" cy="338554"/>
          </a:xfrm>
          <a:prstGeom prst="rect">
            <a:avLst/>
          </a:prstGeom>
          <a:noFill/>
        </p:spPr>
        <p:txBody>
          <a:bodyPr wrap="none" rtlCol="0">
            <a:spAutoFit/>
          </a:bodyPr>
          <a:lstStyle/>
          <a:p>
            <a:r>
              <a:rPr lang="ru-RU" sz="1600" b="1" i="1" dirty="0">
                <a:solidFill>
                  <a:schemeClr val="tx2">
                    <a:lumMod val="75000"/>
                  </a:schemeClr>
                </a:solidFill>
                <a:effectLst>
                  <a:outerShdw blurRad="38100" dist="38100" dir="2700000" algn="tl">
                    <a:srgbClr val="000000">
                      <a:alpha val="43137"/>
                    </a:srgbClr>
                  </a:outerShdw>
                </a:effectLst>
              </a:rPr>
              <a:t>  </a:t>
            </a:r>
            <a:r>
              <a:rPr lang="ru-RU" sz="1600" b="1" i="1" dirty="0" smtClean="0">
                <a:solidFill>
                  <a:schemeClr val="tx2">
                    <a:lumMod val="75000"/>
                  </a:schemeClr>
                </a:solidFill>
                <a:effectLst>
                  <a:outerShdw blurRad="38100" dist="38100" dir="2700000" algn="tl">
                    <a:srgbClr val="000000">
                      <a:alpha val="43137"/>
                    </a:srgbClr>
                  </a:outerShdw>
                </a:effectLst>
              </a:rPr>
              <a:t>59 СЛАЙД </a:t>
            </a:r>
            <a:endParaRPr lang="ru-RU" sz="1600" b="1" i="1" dirty="0">
              <a:solidFill>
                <a:schemeClr val="tx2">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0583246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4"/>
          <p:cNvGraphicFramePr>
            <a:graphicFrameLocks noGrp="1"/>
          </p:cNvGraphicFramePr>
          <p:nvPr>
            <p:ph idx="1"/>
            <p:extLst>
              <p:ext uri="{D42A27DB-BD31-4B8C-83A1-F6EECF244321}">
                <p14:modId xmlns:p14="http://schemas.microsoft.com/office/powerpoint/2010/main" val="1063279306"/>
              </p:ext>
            </p:extLst>
          </p:nvPr>
        </p:nvGraphicFramePr>
        <p:xfrm>
          <a:off x="574430" y="581902"/>
          <a:ext cx="10972800" cy="5829709"/>
        </p:xfrm>
        <a:graphic>
          <a:graphicData uri="http://schemas.openxmlformats.org/drawingml/2006/table">
            <a:tbl>
              <a:tblPr firstRow="1" bandRow="1">
                <a:tableStyleId>{5C22544A-7EE6-4342-B048-85BDC9FD1C3A}</a:tableStyleId>
              </a:tblPr>
              <a:tblGrid>
                <a:gridCol w="383931">
                  <a:extLst>
                    <a:ext uri="{9D8B030D-6E8A-4147-A177-3AD203B41FA5}">
                      <a16:colId xmlns:a16="http://schemas.microsoft.com/office/drawing/2014/main" val="362266838"/>
                    </a:ext>
                  </a:extLst>
                </a:gridCol>
                <a:gridCol w="7675685">
                  <a:extLst>
                    <a:ext uri="{9D8B030D-6E8A-4147-A177-3AD203B41FA5}">
                      <a16:colId xmlns:a16="http://schemas.microsoft.com/office/drawing/2014/main" val="2997573379"/>
                    </a:ext>
                  </a:extLst>
                </a:gridCol>
                <a:gridCol w="975946">
                  <a:extLst>
                    <a:ext uri="{9D8B030D-6E8A-4147-A177-3AD203B41FA5}">
                      <a16:colId xmlns:a16="http://schemas.microsoft.com/office/drawing/2014/main" val="1668693803"/>
                    </a:ext>
                  </a:extLst>
                </a:gridCol>
                <a:gridCol w="975946">
                  <a:extLst>
                    <a:ext uri="{9D8B030D-6E8A-4147-A177-3AD203B41FA5}">
                      <a16:colId xmlns:a16="http://schemas.microsoft.com/office/drawing/2014/main" val="1110253511"/>
                    </a:ext>
                  </a:extLst>
                </a:gridCol>
                <a:gridCol w="961292">
                  <a:extLst>
                    <a:ext uri="{9D8B030D-6E8A-4147-A177-3AD203B41FA5}">
                      <a16:colId xmlns:a16="http://schemas.microsoft.com/office/drawing/2014/main" val="3602214359"/>
                    </a:ext>
                  </a:extLst>
                </a:gridCol>
              </a:tblGrid>
              <a:tr h="262160">
                <a:tc gridSpan="2">
                  <a:txBody>
                    <a:bodyPr/>
                    <a:lstStyle/>
                    <a:p>
                      <a:pPr algn="ctr" fontAlgn="ctr"/>
                      <a:r>
                        <a:rPr lang="ru-RU" sz="1000" b="1" i="0" u="none" strike="noStrike" dirty="0" smtClean="0">
                          <a:solidFill>
                            <a:schemeClr val="bg1"/>
                          </a:solidFill>
                          <a:effectLst/>
                          <a:latin typeface="Times New Roman" panose="02020603050405020304" pitchFamily="18" charset="0"/>
                        </a:rPr>
                        <a:t>Наименование</a:t>
                      </a:r>
                      <a:endParaRPr lang="ru-RU" sz="1000" b="1" i="0" u="none" strike="noStrike" dirty="0">
                        <a:solidFill>
                          <a:schemeClr val="bg1"/>
                        </a:solidFill>
                        <a:effectLst/>
                        <a:latin typeface="Times New Roman" panose="02020603050405020304" pitchFamily="18" charset="0"/>
                      </a:endParaRPr>
                    </a:p>
                  </a:txBody>
                  <a:tcPr marL="9525" marR="9525" marT="9525" marB="0" anchor="ctr"/>
                </a:tc>
                <a:tc hMerge="1">
                  <a:txBody>
                    <a:bodyPr/>
                    <a:lstStyle/>
                    <a:p>
                      <a:pPr algn="ctr" fontAlgn="ctr"/>
                      <a:endParaRPr lang="ru-RU" sz="1000" b="1" i="0" u="none" strike="noStrike" dirty="0">
                        <a:solidFill>
                          <a:schemeClr val="bg1"/>
                        </a:solidFill>
                        <a:effectLst/>
                        <a:latin typeface="Times New Roman" panose="02020603050405020304" pitchFamily="18" charset="0"/>
                      </a:endParaRPr>
                    </a:p>
                  </a:txBody>
                  <a:tcPr marL="9525" marR="9525" marT="9525" marB="0" anchor="ctr"/>
                </a:tc>
                <a:tc>
                  <a:txBody>
                    <a:bodyPr/>
                    <a:lstStyle/>
                    <a:p>
                      <a:pPr algn="ctr" fontAlgn="ctr"/>
                      <a:r>
                        <a:rPr lang="ru-RU" sz="1000" b="1" i="0" u="none" strike="noStrike" dirty="0" smtClean="0">
                          <a:solidFill>
                            <a:schemeClr val="bg1"/>
                          </a:solidFill>
                          <a:effectLst/>
                          <a:latin typeface="Times New Roman" panose="02020603050405020304" pitchFamily="18" charset="0"/>
                        </a:rPr>
                        <a:t>2017 </a:t>
                      </a:r>
                      <a:r>
                        <a:rPr lang="ru-RU" sz="1000" b="1" i="0" u="none" strike="noStrike" dirty="0">
                          <a:solidFill>
                            <a:schemeClr val="bg1"/>
                          </a:solidFill>
                          <a:effectLst/>
                          <a:latin typeface="Times New Roman" panose="02020603050405020304" pitchFamily="18" charset="0"/>
                        </a:rPr>
                        <a:t>год</a:t>
                      </a:r>
                    </a:p>
                  </a:txBody>
                  <a:tcPr marL="9525" marR="9525" marT="9525" marB="0" anchor="ctr"/>
                </a:tc>
                <a:tc>
                  <a:txBody>
                    <a:bodyPr/>
                    <a:lstStyle/>
                    <a:p>
                      <a:pPr algn="ctr" fontAlgn="ctr"/>
                      <a:r>
                        <a:rPr lang="ru-RU" sz="1000" b="1" i="0" u="none" strike="noStrike" dirty="0" smtClean="0">
                          <a:solidFill>
                            <a:schemeClr val="bg1"/>
                          </a:solidFill>
                          <a:effectLst/>
                          <a:latin typeface="Times New Roman" panose="02020603050405020304" pitchFamily="18" charset="0"/>
                        </a:rPr>
                        <a:t>2018 </a:t>
                      </a:r>
                      <a:r>
                        <a:rPr lang="ru-RU" sz="1000" b="1" i="0" u="none" strike="noStrike" dirty="0">
                          <a:solidFill>
                            <a:schemeClr val="bg1"/>
                          </a:solidFill>
                          <a:effectLst/>
                          <a:latin typeface="Times New Roman" panose="02020603050405020304" pitchFamily="18" charset="0"/>
                        </a:rPr>
                        <a:t>год</a:t>
                      </a:r>
                    </a:p>
                  </a:txBody>
                  <a:tcPr marL="9525" marR="9525" marT="9525" marB="0" anchor="ctr"/>
                </a:tc>
                <a:tc>
                  <a:txBody>
                    <a:bodyPr/>
                    <a:lstStyle/>
                    <a:p>
                      <a:pPr algn="ctr" fontAlgn="ctr"/>
                      <a:r>
                        <a:rPr lang="ru-RU" sz="1000" b="1" i="0" u="none" strike="noStrike" dirty="0" smtClean="0">
                          <a:solidFill>
                            <a:schemeClr val="bg1"/>
                          </a:solidFill>
                          <a:effectLst/>
                          <a:latin typeface="Times New Roman" panose="02020603050405020304" pitchFamily="18" charset="0"/>
                        </a:rPr>
                        <a:t>2019 </a:t>
                      </a:r>
                      <a:r>
                        <a:rPr lang="ru-RU" sz="1000" b="1" i="0" u="none" strike="noStrike" dirty="0">
                          <a:solidFill>
                            <a:schemeClr val="bg1"/>
                          </a:solidFill>
                          <a:effectLst/>
                          <a:latin typeface="Times New Roman" panose="02020603050405020304" pitchFamily="18" charset="0"/>
                        </a:rPr>
                        <a:t>год</a:t>
                      </a:r>
                    </a:p>
                  </a:txBody>
                  <a:tcPr marL="9525" marR="9525" marT="9525" marB="0" anchor="ctr"/>
                </a:tc>
                <a:extLst>
                  <a:ext uri="{0D108BD9-81ED-4DB2-BD59-A6C34878D82A}">
                    <a16:rowId xmlns:a16="http://schemas.microsoft.com/office/drawing/2014/main" val="4173102718"/>
                  </a:ext>
                </a:extLst>
              </a:tr>
              <a:tr h="195132">
                <a:tc>
                  <a:txBody>
                    <a:bodyPr/>
                    <a:lstStyle/>
                    <a:p>
                      <a:pPr algn="ctr"/>
                      <a:r>
                        <a:rPr lang="ru-RU" sz="900" b="0" dirty="0" smtClean="0"/>
                        <a:t>19.2</a:t>
                      </a:r>
                      <a:endParaRPr lang="ru-RU" sz="900" b="0" dirty="0"/>
                    </a:p>
                  </a:txBody>
                  <a:tcPr/>
                </a:tc>
                <a:tc>
                  <a:txBody>
                    <a:bodyPr/>
                    <a:lstStyle/>
                    <a:p>
                      <a:pPr algn="l" fontAlgn="ctr"/>
                      <a:r>
                        <a:rPr lang="ru-RU" sz="1000" b="0" i="0" u="none" strike="noStrike" dirty="0">
                          <a:solidFill>
                            <a:srgbClr val="000000"/>
                          </a:solidFill>
                          <a:effectLst/>
                          <a:latin typeface="Times New Roman" panose="02020603050405020304" pitchFamily="18" charset="0"/>
                        </a:rPr>
                        <a:t>Подпрограмма "Патриотическое воспитание граждан Российской Федерации в Камчатском крае"</a:t>
                      </a:r>
                    </a:p>
                  </a:txBody>
                  <a:tcPr marL="9525" marR="9525" marT="9525" marB="0" anchor="ctr"/>
                </a:tc>
                <a:tc>
                  <a:txBody>
                    <a:bodyPr/>
                    <a:lstStyle/>
                    <a:p>
                      <a:pPr algn="ctr" fontAlgn="ctr"/>
                      <a:r>
                        <a:rPr lang="ru-RU" sz="1000" b="0" i="0" u="none" strike="noStrike" dirty="0">
                          <a:solidFill>
                            <a:srgbClr val="000000"/>
                          </a:solidFill>
                          <a:effectLst/>
                          <a:latin typeface="Times New Roman" panose="02020603050405020304" pitchFamily="18" charset="0"/>
                        </a:rPr>
                        <a:t>3,0</a:t>
                      </a:r>
                    </a:p>
                  </a:txBody>
                  <a:tcPr marL="9525" marR="9525" marT="9525" marB="0" anchor="ctr"/>
                </a:tc>
                <a:tc>
                  <a:txBody>
                    <a:bodyPr/>
                    <a:lstStyle/>
                    <a:p>
                      <a:pPr algn="ctr" fontAlgn="ctr"/>
                      <a:r>
                        <a:rPr lang="ru-RU" sz="1000" b="0" i="0" u="none" strike="noStrike" dirty="0">
                          <a:solidFill>
                            <a:srgbClr val="000000"/>
                          </a:solidFill>
                          <a:effectLst/>
                          <a:latin typeface="Times New Roman" panose="02020603050405020304" pitchFamily="18" charset="0"/>
                        </a:rPr>
                        <a:t>2,5</a:t>
                      </a:r>
                    </a:p>
                  </a:txBody>
                  <a:tcPr marL="9525" marR="9525" marT="9525" marB="0" anchor="ctr"/>
                </a:tc>
                <a:tc>
                  <a:txBody>
                    <a:bodyPr/>
                    <a:lstStyle/>
                    <a:p>
                      <a:pPr algn="ctr" fontAlgn="ctr"/>
                      <a:r>
                        <a:rPr lang="ru-RU" sz="1000" b="0" i="0" u="none" strike="noStrike" dirty="0">
                          <a:solidFill>
                            <a:srgbClr val="000000"/>
                          </a:solidFill>
                          <a:effectLst/>
                          <a:latin typeface="Times New Roman" panose="02020603050405020304" pitchFamily="18" charset="0"/>
                        </a:rPr>
                        <a:t>2,9</a:t>
                      </a:r>
                    </a:p>
                  </a:txBody>
                  <a:tcPr marL="9525" marR="9525" marT="9525" marB="0" anchor="ctr"/>
                </a:tc>
                <a:extLst>
                  <a:ext uri="{0D108BD9-81ED-4DB2-BD59-A6C34878D82A}">
                    <a16:rowId xmlns:a16="http://schemas.microsoft.com/office/drawing/2014/main" val="1226554891"/>
                  </a:ext>
                </a:extLst>
              </a:tr>
              <a:tr h="195132">
                <a:tc>
                  <a:txBody>
                    <a:bodyPr/>
                    <a:lstStyle/>
                    <a:p>
                      <a:pPr algn="ctr"/>
                      <a:endParaRPr lang="ru-RU" sz="900" b="1"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"Совершенствование процесса патриотического воспитания граждан Российской Федерации в Камчатском крае"</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1,8</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1,5</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1,8</a:t>
                      </a:r>
                    </a:p>
                  </a:txBody>
                  <a:tcPr marL="9525" marR="9525" marT="9525" marB="0" anchor="ctr"/>
                </a:tc>
                <a:extLst>
                  <a:ext uri="{0D108BD9-81ED-4DB2-BD59-A6C34878D82A}">
                    <a16:rowId xmlns:a16="http://schemas.microsoft.com/office/drawing/2014/main" val="403244114"/>
                  </a:ext>
                </a:extLst>
              </a:tr>
              <a:tr h="198820">
                <a:tc>
                  <a:txBody>
                    <a:bodyPr/>
                    <a:lstStyle/>
                    <a:p>
                      <a:pPr algn="ctr" fontAlgn="ctr"/>
                      <a:endParaRPr lang="ru-RU" sz="9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"Развитие и совершенствование информационного обеспечения в области патриотического воспитания"</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0,1</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0,2</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0,2</a:t>
                      </a:r>
                    </a:p>
                  </a:txBody>
                  <a:tcPr marL="9525" marR="9525" marT="9525" marB="0" anchor="ctr"/>
                </a:tc>
                <a:extLst>
                  <a:ext uri="{0D108BD9-81ED-4DB2-BD59-A6C34878D82A}">
                    <a16:rowId xmlns:a16="http://schemas.microsoft.com/office/drawing/2014/main" val="382191137"/>
                  </a:ext>
                </a:extLst>
              </a:tr>
              <a:tr h="219808">
                <a:tc>
                  <a:txBody>
                    <a:bodyPr/>
                    <a:lstStyle/>
                    <a:p>
                      <a:pPr algn="ctr"/>
                      <a:endParaRPr lang="ru-RU" sz="900" b="1"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"Организация допризывной подготовки молодежи в Камчатском крае"</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0,9</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0,7</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0,8</a:t>
                      </a:r>
                    </a:p>
                  </a:txBody>
                  <a:tcPr marL="9525" marR="9525" marT="9525" marB="0" anchor="ctr"/>
                </a:tc>
                <a:extLst>
                  <a:ext uri="{0D108BD9-81ED-4DB2-BD59-A6C34878D82A}">
                    <a16:rowId xmlns:a16="http://schemas.microsoft.com/office/drawing/2014/main" val="2736943306"/>
                  </a:ext>
                </a:extLst>
              </a:tr>
              <a:tr h="201434">
                <a:tc>
                  <a:txBody>
                    <a:bodyPr/>
                    <a:lstStyle/>
                    <a:p>
                      <a:pPr algn="ctr"/>
                      <a:endParaRPr lang="ru-RU" sz="900" b="0"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"Организация и проведение мероприятий в связи с памятными и знаменательными датами истории России и Камчатки"</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0,1</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0,1</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0,1</a:t>
                      </a:r>
                    </a:p>
                  </a:txBody>
                  <a:tcPr marL="9525" marR="9525" marT="9525" marB="0" anchor="ctr"/>
                </a:tc>
                <a:extLst>
                  <a:ext uri="{0D108BD9-81ED-4DB2-BD59-A6C34878D82A}">
                    <a16:rowId xmlns:a16="http://schemas.microsoft.com/office/drawing/2014/main" val="1630671584"/>
                  </a:ext>
                </a:extLst>
              </a:tr>
              <a:tr h="142232">
                <a:tc>
                  <a:txBody>
                    <a:bodyPr/>
                    <a:lstStyle/>
                    <a:p>
                      <a:pPr algn="ctr"/>
                      <a:r>
                        <a:rPr lang="ru-RU" sz="900" b="0" dirty="0" smtClean="0"/>
                        <a:t>19.3</a:t>
                      </a:r>
                      <a:endParaRPr lang="ru-RU" sz="900" b="0" dirty="0"/>
                    </a:p>
                  </a:txBody>
                  <a:tcPr/>
                </a:tc>
                <a:tc>
                  <a:txBody>
                    <a:bodyPr/>
                    <a:lstStyle/>
                    <a:p>
                      <a:pPr algn="l" fontAlgn="ctr"/>
                      <a:r>
                        <a:rPr lang="ru-RU" sz="1000" b="0" i="0" u="none" strike="noStrike" dirty="0">
                          <a:solidFill>
                            <a:srgbClr val="000000"/>
                          </a:solidFill>
                          <a:effectLst/>
                          <a:latin typeface="Times New Roman" panose="02020603050405020304" pitchFamily="18" charset="0"/>
                        </a:rPr>
                        <a:t>Подпрограмма "Устойчивое развитие коренных малочисленных народов Севера, Сибири и Дальнего Востока, проживающих в Камчатском крае"</a:t>
                      </a:r>
                    </a:p>
                  </a:txBody>
                  <a:tcPr marL="9525" marR="9525" marT="9525" marB="0" anchor="ctr"/>
                </a:tc>
                <a:tc>
                  <a:txBody>
                    <a:bodyPr/>
                    <a:lstStyle/>
                    <a:p>
                      <a:pPr algn="ctr" fontAlgn="ctr"/>
                      <a:r>
                        <a:rPr lang="ru-RU" sz="1000" b="0" i="0" u="none" strike="noStrike" dirty="0">
                          <a:solidFill>
                            <a:srgbClr val="000000"/>
                          </a:solidFill>
                          <a:effectLst/>
                          <a:latin typeface="Times New Roman" panose="02020603050405020304" pitchFamily="18" charset="0"/>
                        </a:rPr>
                        <a:t>62,4</a:t>
                      </a:r>
                    </a:p>
                  </a:txBody>
                  <a:tcPr marL="9525" marR="9525" marT="9525" marB="0" anchor="ctr"/>
                </a:tc>
                <a:tc>
                  <a:txBody>
                    <a:bodyPr/>
                    <a:lstStyle/>
                    <a:p>
                      <a:pPr algn="ctr" fontAlgn="ctr"/>
                      <a:r>
                        <a:rPr lang="ru-RU" sz="1000" b="0" i="0" u="none" strike="noStrike" dirty="0">
                          <a:solidFill>
                            <a:srgbClr val="000000"/>
                          </a:solidFill>
                          <a:effectLst/>
                          <a:latin typeface="Times New Roman" panose="02020603050405020304" pitchFamily="18" charset="0"/>
                        </a:rPr>
                        <a:t>58,3</a:t>
                      </a:r>
                    </a:p>
                  </a:txBody>
                  <a:tcPr marL="9525" marR="9525" marT="9525" marB="0" anchor="ctr"/>
                </a:tc>
                <a:tc>
                  <a:txBody>
                    <a:bodyPr/>
                    <a:lstStyle/>
                    <a:p>
                      <a:pPr algn="ctr" fontAlgn="ctr"/>
                      <a:r>
                        <a:rPr lang="ru-RU" sz="1000" b="0" i="0" u="none" strike="noStrike" dirty="0">
                          <a:solidFill>
                            <a:srgbClr val="000000"/>
                          </a:solidFill>
                          <a:effectLst/>
                          <a:latin typeface="Times New Roman" panose="02020603050405020304" pitchFamily="18" charset="0"/>
                        </a:rPr>
                        <a:t>59,8</a:t>
                      </a:r>
                    </a:p>
                  </a:txBody>
                  <a:tcPr marL="9525" marR="9525" marT="9525" marB="0" anchor="ctr"/>
                </a:tc>
                <a:extLst>
                  <a:ext uri="{0D108BD9-81ED-4DB2-BD59-A6C34878D82A}">
                    <a16:rowId xmlns:a16="http://schemas.microsoft.com/office/drawing/2014/main" val="1628803903"/>
                  </a:ext>
                </a:extLst>
              </a:tr>
              <a:tr h="211015">
                <a:tc>
                  <a:txBody>
                    <a:bodyPr/>
                    <a:lstStyle/>
                    <a:p>
                      <a:pPr algn="ctr"/>
                      <a:endParaRPr lang="ru-RU" sz="900" b="1"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"Укрепление материально-технической базы традиционных отраслей хозяйствования в Камчатском крае"</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8,9</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7,6</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8,1</a:t>
                      </a:r>
                    </a:p>
                  </a:txBody>
                  <a:tcPr marL="9525" marR="9525" marT="9525" marB="0" anchor="ctr"/>
                </a:tc>
                <a:extLst>
                  <a:ext uri="{0D108BD9-81ED-4DB2-BD59-A6C34878D82A}">
                    <a16:rowId xmlns:a16="http://schemas.microsoft.com/office/drawing/2014/main" val="1589852792"/>
                  </a:ext>
                </a:extLst>
              </a:tr>
              <a:tr h="219807">
                <a:tc>
                  <a:txBody>
                    <a:bodyPr/>
                    <a:lstStyle/>
                    <a:p>
                      <a:pPr algn="ctr"/>
                      <a:endParaRPr lang="ru-RU" sz="900" b="0"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"Предоставление дополнительных гарантий по оказанию медицинских и социальных услуг в целях повышения качества жизни коренных малочисленных народов Севера, Сибири и Дальнего Востока"</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3,5</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2,5</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2,8</a:t>
                      </a:r>
                    </a:p>
                  </a:txBody>
                  <a:tcPr marL="9525" marR="9525" marT="9525" marB="0" anchor="ctr"/>
                </a:tc>
                <a:extLst>
                  <a:ext uri="{0D108BD9-81ED-4DB2-BD59-A6C34878D82A}">
                    <a16:rowId xmlns:a16="http://schemas.microsoft.com/office/drawing/2014/main" val="2897535475"/>
                  </a:ext>
                </a:extLst>
              </a:tr>
              <a:tr h="178190">
                <a:tc>
                  <a:txBody>
                    <a:bodyPr/>
                    <a:lstStyle/>
                    <a:p>
                      <a:pPr algn="ctr"/>
                      <a:endParaRPr lang="ru-RU" sz="900" b="1"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"Повышение доступа к образовательным услугам малочисленных народов Севера с учетом их этнокультурных особенностей"</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1,4</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1,1</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1,2</a:t>
                      </a:r>
                    </a:p>
                  </a:txBody>
                  <a:tcPr marL="9525" marR="9525" marT="9525" marB="0" anchor="ctr"/>
                </a:tc>
                <a:extLst>
                  <a:ext uri="{0D108BD9-81ED-4DB2-BD59-A6C34878D82A}">
                    <a16:rowId xmlns:a16="http://schemas.microsoft.com/office/drawing/2014/main" val="7666637"/>
                  </a:ext>
                </a:extLst>
              </a:tr>
              <a:tr h="178190">
                <a:tc>
                  <a:txBody>
                    <a:bodyPr/>
                    <a:lstStyle/>
                    <a:p>
                      <a:pPr algn="ctr"/>
                      <a:endParaRPr lang="ru-RU" sz="900" b="0"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"Сохранение и развитие национальной культуры, традиций и обычаев коренных малочисленных народов Севера, Сибири и Дальнего Востока"</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48,7</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47,1</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47,7</a:t>
                      </a:r>
                    </a:p>
                  </a:txBody>
                  <a:tcPr marL="9525" marR="9525" marT="9525" marB="0" anchor="ctr"/>
                </a:tc>
                <a:extLst>
                  <a:ext uri="{0D108BD9-81ED-4DB2-BD59-A6C34878D82A}">
                    <a16:rowId xmlns:a16="http://schemas.microsoft.com/office/drawing/2014/main" val="4080420532"/>
                  </a:ext>
                </a:extLst>
              </a:tr>
              <a:tr h="186983">
                <a:tc>
                  <a:txBody>
                    <a:bodyPr/>
                    <a:lstStyle/>
                    <a:p>
                      <a:pPr algn="ctr"/>
                      <a:r>
                        <a:rPr lang="ru-RU" sz="900" b="0" dirty="0" smtClean="0"/>
                        <a:t>19.4</a:t>
                      </a:r>
                      <a:endParaRPr lang="ru-RU" sz="900" b="0" dirty="0"/>
                    </a:p>
                  </a:txBody>
                  <a:tcPr/>
                </a:tc>
                <a:tc>
                  <a:txBody>
                    <a:bodyPr/>
                    <a:lstStyle/>
                    <a:p>
                      <a:pPr algn="l" fontAlgn="ctr"/>
                      <a:r>
                        <a:rPr lang="ru-RU" sz="1000" b="0" i="0" u="none" strike="noStrike" dirty="0">
                          <a:solidFill>
                            <a:srgbClr val="000000"/>
                          </a:solidFill>
                          <a:effectLst/>
                          <a:latin typeface="Times New Roman" panose="02020603050405020304" pitchFamily="18" charset="0"/>
                        </a:rPr>
                        <a:t>Подпрограмма "Обеспечение реализации государственной программы"</a:t>
                      </a:r>
                    </a:p>
                  </a:txBody>
                  <a:tcPr marL="9525" marR="9525" marT="9525" marB="0" anchor="ctr"/>
                </a:tc>
                <a:tc>
                  <a:txBody>
                    <a:bodyPr/>
                    <a:lstStyle/>
                    <a:p>
                      <a:pPr algn="ctr" fontAlgn="ctr"/>
                      <a:r>
                        <a:rPr lang="ru-RU" sz="1000" b="0" i="0" u="none" strike="noStrike" dirty="0">
                          <a:solidFill>
                            <a:srgbClr val="000000"/>
                          </a:solidFill>
                          <a:effectLst/>
                          <a:latin typeface="Times New Roman" panose="02020603050405020304" pitchFamily="18" charset="0"/>
                        </a:rPr>
                        <a:t>64,7</a:t>
                      </a:r>
                    </a:p>
                  </a:txBody>
                  <a:tcPr marL="9525" marR="9525" marT="9525" marB="0" anchor="ctr"/>
                </a:tc>
                <a:tc>
                  <a:txBody>
                    <a:bodyPr/>
                    <a:lstStyle/>
                    <a:p>
                      <a:pPr algn="ctr" fontAlgn="ctr"/>
                      <a:r>
                        <a:rPr lang="ru-RU" sz="1000" b="0" i="0" u="none" strike="noStrike" dirty="0">
                          <a:solidFill>
                            <a:srgbClr val="000000"/>
                          </a:solidFill>
                          <a:effectLst/>
                          <a:latin typeface="Times New Roman" panose="02020603050405020304" pitchFamily="18" charset="0"/>
                        </a:rPr>
                        <a:t>64,7</a:t>
                      </a:r>
                    </a:p>
                  </a:txBody>
                  <a:tcPr marL="9525" marR="9525" marT="9525" marB="0" anchor="ctr"/>
                </a:tc>
                <a:tc>
                  <a:txBody>
                    <a:bodyPr/>
                    <a:lstStyle/>
                    <a:p>
                      <a:pPr algn="ctr" fontAlgn="ctr"/>
                      <a:r>
                        <a:rPr lang="ru-RU" sz="1000" b="0" i="0" u="none" strike="noStrike" dirty="0">
                          <a:solidFill>
                            <a:srgbClr val="000000"/>
                          </a:solidFill>
                          <a:effectLst/>
                          <a:latin typeface="Times New Roman" panose="02020603050405020304" pitchFamily="18" charset="0"/>
                        </a:rPr>
                        <a:t>64,7</a:t>
                      </a:r>
                    </a:p>
                  </a:txBody>
                  <a:tcPr marL="9525" marR="9525" marT="9525" marB="0" anchor="ctr"/>
                </a:tc>
                <a:extLst>
                  <a:ext uri="{0D108BD9-81ED-4DB2-BD59-A6C34878D82A}">
                    <a16:rowId xmlns:a16="http://schemas.microsoft.com/office/drawing/2014/main" val="3330564503"/>
                  </a:ext>
                </a:extLst>
              </a:tr>
              <a:tr h="204567">
                <a:tc>
                  <a:txBody>
                    <a:bodyPr/>
                    <a:lstStyle/>
                    <a:p>
                      <a:pPr algn="ctr"/>
                      <a:endParaRPr lang="ru-RU" sz="900" b="1"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"Обеспечение реализации государственной программы"</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64,7</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64,7</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64,7</a:t>
                      </a:r>
                    </a:p>
                  </a:txBody>
                  <a:tcPr marL="9525" marR="9525" marT="9525" marB="0" anchor="ctr"/>
                </a:tc>
                <a:extLst>
                  <a:ext uri="{0D108BD9-81ED-4DB2-BD59-A6C34878D82A}">
                    <a16:rowId xmlns:a16="http://schemas.microsoft.com/office/drawing/2014/main" val="2770597236"/>
                  </a:ext>
                </a:extLst>
              </a:tr>
              <a:tr h="230944">
                <a:tc>
                  <a:txBody>
                    <a:bodyPr/>
                    <a:lstStyle/>
                    <a:p>
                      <a:pPr algn="ctr"/>
                      <a:r>
                        <a:rPr lang="ru-RU" sz="900" b="1" dirty="0" smtClean="0"/>
                        <a:t>20</a:t>
                      </a:r>
                      <a:endParaRPr lang="ru-RU" sz="900" b="1" dirty="0"/>
                    </a:p>
                  </a:txBody>
                  <a:tcPr/>
                </a:tc>
                <a:tc>
                  <a:txBody>
                    <a:bodyPr/>
                    <a:lstStyle/>
                    <a:p>
                      <a:pPr algn="l" fontAlgn="ctr"/>
                      <a:r>
                        <a:rPr lang="ru-RU" sz="1000" b="1" i="0" u="none" strike="noStrike" dirty="0">
                          <a:solidFill>
                            <a:srgbClr val="000000"/>
                          </a:solidFill>
                          <a:effectLst/>
                          <a:latin typeface="Times New Roman" panose="02020603050405020304" pitchFamily="18" charset="0"/>
                        </a:rPr>
                        <a:t>Государственная программа Камчатского края "Информационное общество в Камчатском крае"</a:t>
                      </a:r>
                    </a:p>
                  </a:txBody>
                  <a:tcPr marL="9525" marR="9525" marT="9525" marB="0" anchor="ctr"/>
                </a:tc>
                <a:tc>
                  <a:txBody>
                    <a:bodyPr/>
                    <a:lstStyle/>
                    <a:p>
                      <a:pPr algn="ctr" fontAlgn="ctr"/>
                      <a:r>
                        <a:rPr lang="ru-RU" sz="1000" b="1" i="0" u="none" strike="noStrike" dirty="0">
                          <a:solidFill>
                            <a:srgbClr val="000000"/>
                          </a:solidFill>
                          <a:effectLst/>
                          <a:latin typeface="Times New Roman" panose="02020603050405020304" pitchFamily="18" charset="0"/>
                        </a:rPr>
                        <a:t>195,4</a:t>
                      </a:r>
                    </a:p>
                  </a:txBody>
                  <a:tcPr marL="9525" marR="9525" marT="9525" marB="0" anchor="ctr"/>
                </a:tc>
                <a:tc>
                  <a:txBody>
                    <a:bodyPr/>
                    <a:lstStyle/>
                    <a:p>
                      <a:pPr algn="ctr" fontAlgn="ctr"/>
                      <a:r>
                        <a:rPr lang="ru-RU" sz="1000" b="1" i="0" u="none" strike="noStrike" dirty="0">
                          <a:solidFill>
                            <a:srgbClr val="000000"/>
                          </a:solidFill>
                          <a:effectLst/>
                          <a:latin typeface="Times New Roman" panose="02020603050405020304" pitchFamily="18" charset="0"/>
                        </a:rPr>
                        <a:t>173,4</a:t>
                      </a:r>
                    </a:p>
                  </a:txBody>
                  <a:tcPr marL="9525" marR="9525" marT="9525" marB="0" anchor="ctr"/>
                </a:tc>
                <a:tc>
                  <a:txBody>
                    <a:bodyPr/>
                    <a:lstStyle/>
                    <a:p>
                      <a:pPr algn="ctr" fontAlgn="ctr"/>
                      <a:r>
                        <a:rPr lang="ru-RU" sz="1000" b="1" i="0" u="none" strike="noStrike" dirty="0">
                          <a:solidFill>
                            <a:srgbClr val="000000"/>
                          </a:solidFill>
                          <a:effectLst/>
                          <a:latin typeface="Times New Roman" panose="02020603050405020304" pitchFamily="18" charset="0"/>
                        </a:rPr>
                        <a:t>173,7</a:t>
                      </a:r>
                    </a:p>
                  </a:txBody>
                  <a:tcPr marL="9525" marR="9525" marT="9525" marB="0" anchor="ctr"/>
                </a:tc>
                <a:extLst>
                  <a:ext uri="{0D108BD9-81ED-4DB2-BD59-A6C34878D82A}">
                    <a16:rowId xmlns:a16="http://schemas.microsoft.com/office/drawing/2014/main" val="2613654590"/>
                  </a:ext>
                </a:extLst>
              </a:tr>
              <a:tr h="211016">
                <a:tc>
                  <a:txBody>
                    <a:bodyPr/>
                    <a:lstStyle/>
                    <a:p>
                      <a:pPr algn="ctr"/>
                      <a:r>
                        <a:rPr lang="ru-RU" sz="900" b="0" dirty="0" smtClean="0"/>
                        <a:t>20.1</a:t>
                      </a:r>
                      <a:endParaRPr lang="ru-RU" sz="900" b="0" dirty="0"/>
                    </a:p>
                  </a:txBody>
                  <a:tcPr/>
                </a:tc>
                <a:tc>
                  <a:txBody>
                    <a:bodyPr/>
                    <a:lstStyle/>
                    <a:p>
                      <a:pPr algn="l" fontAlgn="ctr"/>
                      <a:r>
                        <a:rPr lang="ru-RU" sz="1000" b="0" i="0" u="none" strike="noStrike" dirty="0">
                          <a:solidFill>
                            <a:srgbClr val="000000"/>
                          </a:solidFill>
                          <a:effectLst/>
                          <a:latin typeface="Times New Roman" panose="02020603050405020304" pitchFamily="18" charset="0"/>
                        </a:rPr>
                        <a:t>Подпрограмма "Электронное правительство в Камчатском крае"</a:t>
                      </a:r>
                    </a:p>
                  </a:txBody>
                  <a:tcPr marL="9525" marR="9525" marT="9525" marB="0" anchor="ctr"/>
                </a:tc>
                <a:tc>
                  <a:txBody>
                    <a:bodyPr/>
                    <a:lstStyle/>
                    <a:p>
                      <a:pPr algn="ctr" fontAlgn="ctr"/>
                      <a:r>
                        <a:rPr lang="ru-RU" sz="1000" b="0" i="0" u="none" strike="noStrike" dirty="0">
                          <a:solidFill>
                            <a:srgbClr val="000000"/>
                          </a:solidFill>
                          <a:effectLst/>
                          <a:latin typeface="Times New Roman" panose="02020603050405020304" pitchFamily="18" charset="0"/>
                        </a:rPr>
                        <a:t>75,7</a:t>
                      </a:r>
                    </a:p>
                  </a:txBody>
                  <a:tcPr marL="9525" marR="9525" marT="9525" marB="0" anchor="ctr"/>
                </a:tc>
                <a:tc>
                  <a:txBody>
                    <a:bodyPr/>
                    <a:lstStyle/>
                    <a:p>
                      <a:pPr algn="ctr" fontAlgn="ctr"/>
                      <a:r>
                        <a:rPr lang="ru-RU" sz="1000" b="0" i="0" u="none" strike="noStrike" dirty="0">
                          <a:solidFill>
                            <a:srgbClr val="000000"/>
                          </a:solidFill>
                          <a:effectLst/>
                          <a:latin typeface="Times New Roman" panose="02020603050405020304" pitchFamily="18" charset="0"/>
                        </a:rPr>
                        <a:t>61,4</a:t>
                      </a:r>
                    </a:p>
                  </a:txBody>
                  <a:tcPr marL="9525" marR="9525" marT="9525" marB="0" anchor="ctr"/>
                </a:tc>
                <a:tc>
                  <a:txBody>
                    <a:bodyPr/>
                    <a:lstStyle/>
                    <a:p>
                      <a:pPr algn="ctr" fontAlgn="ctr"/>
                      <a:r>
                        <a:rPr lang="ru-RU" sz="1000" b="0" i="0" u="none" strike="noStrike" dirty="0">
                          <a:solidFill>
                            <a:srgbClr val="000000"/>
                          </a:solidFill>
                          <a:effectLst/>
                          <a:latin typeface="Times New Roman" panose="02020603050405020304" pitchFamily="18" charset="0"/>
                        </a:rPr>
                        <a:t>55,5</a:t>
                      </a:r>
                    </a:p>
                  </a:txBody>
                  <a:tcPr marL="9525" marR="9525" marT="9525" marB="0" anchor="ctr"/>
                </a:tc>
                <a:extLst>
                  <a:ext uri="{0D108BD9-81ED-4DB2-BD59-A6C34878D82A}">
                    <a16:rowId xmlns:a16="http://schemas.microsoft.com/office/drawing/2014/main" val="1294302220"/>
                  </a:ext>
                </a:extLst>
              </a:tr>
              <a:tr h="193431">
                <a:tc>
                  <a:txBody>
                    <a:bodyPr/>
                    <a:lstStyle/>
                    <a:p>
                      <a:pPr algn="ctr"/>
                      <a:endParaRPr lang="ru-RU" sz="900" b="1"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"Управление развитием информационного общества и формированием электронного правительства в Камчатском крае"</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0,3</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4,3</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0,3</a:t>
                      </a:r>
                    </a:p>
                  </a:txBody>
                  <a:tcPr marL="9525" marR="9525" marT="9525" marB="0" anchor="ctr"/>
                </a:tc>
                <a:extLst>
                  <a:ext uri="{0D108BD9-81ED-4DB2-BD59-A6C34878D82A}">
                    <a16:rowId xmlns:a16="http://schemas.microsoft.com/office/drawing/2014/main" val="2847286262"/>
                  </a:ext>
                </a:extLst>
              </a:tr>
              <a:tr h="193431">
                <a:tc>
                  <a:txBody>
                    <a:bodyPr/>
                    <a:lstStyle/>
                    <a:p>
                      <a:pPr algn="ctr"/>
                      <a:endParaRPr lang="ru-RU" sz="900" b="1"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"Развитие инфраструктуры электронного правительства в Камчатском крае"</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42,8</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31,9</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29,6</a:t>
                      </a:r>
                    </a:p>
                  </a:txBody>
                  <a:tcPr marL="9525" marR="9525" marT="9525" marB="0" anchor="ctr"/>
                </a:tc>
                <a:extLst>
                  <a:ext uri="{0D108BD9-81ED-4DB2-BD59-A6C34878D82A}">
                    <a16:rowId xmlns:a16="http://schemas.microsoft.com/office/drawing/2014/main" val="3041175175"/>
                  </a:ext>
                </a:extLst>
              </a:tr>
              <a:tr h="219808">
                <a:tc>
                  <a:txBody>
                    <a:bodyPr/>
                    <a:lstStyle/>
                    <a:p>
                      <a:pPr algn="ctr"/>
                      <a:endParaRPr lang="ru-RU" sz="900" b="1"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"Обеспечение межведомственного электронного взаимодействия при предоставлении государственных и муниципальных услуг"</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9,5</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7,0</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7,0</a:t>
                      </a:r>
                    </a:p>
                  </a:txBody>
                  <a:tcPr marL="9525" marR="9525" marT="9525" marB="0" anchor="ctr"/>
                </a:tc>
                <a:extLst>
                  <a:ext uri="{0D108BD9-81ED-4DB2-BD59-A6C34878D82A}">
                    <a16:rowId xmlns:a16="http://schemas.microsoft.com/office/drawing/2014/main" val="753720518"/>
                  </a:ext>
                </a:extLst>
              </a:tr>
              <a:tr h="191705">
                <a:tc>
                  <a:txBody>
                    <a:bodyPr/>
                    <a:lstStyle/>
                    <a:p>
                      <a:pPr algn="ctr"/>
                      <a:endParaRPr lang="ru-RU" sz="900" b="1"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"Предоставление государственных и муниципальных услуг в электронном виде"</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4,0</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3,0</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3,0</a:t>
                      </a:r>
                    </a:p>
                  </a:txBody>
                  <a:tcPr marL="9525" marR="9525" marT="9525" marB="0" anchor="ctr"/>
                </a:tc>
                <a:extLst>
                  <a:ext uri="{0D108BD9-81ED-4DB2-BD59-A6C34878D82A}">
                    <a16:rowId xmlns:a16="http://schemas.microsoft.com/office/drawing/2014/main" val="4050347759"/>
                  </a:ext>
                </a:extLst>
              </a:tr>
              <a:tr h="183076">
                <a:tc>
                  <a:txBody>
                    <a:bodyPr/>
                    <a:lstStyle/>
                    <a:p>
                      <a:pPr algn="ctr"/>
                      <a:endParaRPr lang="ru-RU" sz="900" b="1"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"Внедрение универсальных электронных карт"</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1,0</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1,0</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1,0</a:t>
                      </a:r>
                    </a:p>
                  </a:txBody>
                  <a:tcPr marL="9525" marR="9525" marT="9525" marB="0" anchor="ctr"/>
                </a:tc>
                <a:extLst>
                  <a:ext uri="{0D108BD9-81ED-4DB2-BD59-A6C34878D82A}">
                    <a16:rowId xmlns:a16="http://schemas.microsoft.com/office/drawing/2014/main" val="1080416760"/>
                  </a:ext>
                </a:extLst>
              </a:tr>
              <a:tr h="165491">
                <a:tc>
                  <a:txBody>
                    <a:bodyPr/>
                    <a:lstStyle/>
                    <a:p>
                      <a:pPr algn="ctr"/>
                      <a:endParaRPr lang="ru-RU" sz="900" b="1"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"Развитие, внедрение и сопровождение информационных систем"</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18,1</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14,3</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14,6</a:t>
                      </a:r>
                    </a:p>
                  </a:txBody>
                  <a:tcPr marL="9525" marR="9525" marT="9525" marB="0" anchor="ctr"/>
                </a:tc>
                <a:extLst>
                  <a:ext uri="{0D108BD9-81ED-4DB2-BD59-A6C34878D82A}">
                    <a16:rowId xmlns:a16="http://schemas.microsoft.com/office/drawing/2014/main" val="3020715768"/>
                  </a:ext>
                </a:extLst>
              </a:tr>
              <a:tr h="174283">
                <a:tc>
                  <a:txBody>
                    <a:bodyPr/>
                    <a:lstStyle/>
                    <a:p>
                      <a:pPr algn="ctr"/>
                      <a:r>
                        <a:rPr lang="ru-RU" sz="900" b="0" dirty="0" smtClean="0"/>
                        <a:t>20.2</a:t>
                      </a:r>
                      <a:endParaRPr lang="ru-RU" sz="900" b="0" dirty="0"/>
                    </a:p>
                  </a:txBody>
                  <a:tcPr/>
                </a:tc>
                <a:tc>
                  <a:txBody>
                    <a:bodyPr/>
                    <a:lstStyle/>
                    <a:p>
                      <a:pPr algn="l" fontAlgn="ctr"/>
                      <a:r>
                        <a:rPr lang="ru-RU" sz="1000" b="0" i="0" u="none" strike="noStrike" dirty="0">
                          <a:solidFill>
                            <a:srgbClr val="000000"/>
                          </a:solidFill>
                          <a:effectLst/>
                          <a:latin typeface="Times New Roman" panose="02020603050405020304" pitchFamily="18" charset="0"/>
                        </a:rPr>
                        <a:t>Подпрограмма "Внедрение спутниковых навигационных технологий с использованием системы ГЛОНАСС и иных результатов космической деятельности в интересах социально-экономического и инновационного развития Камчатского края"</a:t>
                      </a:r>
                    </a:p>
                  </a:txBody>
                  <a:tcPr marL="9525" marR="9525" marT="9525" marB="0" anchor="ctr"/>
                </a:tc>
                <a:tc>
                  <a:txBody>
                    <a:bodyPr/>
                    <a:lstStyle/>
                    <a:p>
                      <a:pPr algn="ctr" fontAlgn="ctr"/>
                      <a:r>
                        <a:rPr lang="ru-RU" sz="1000" b="0" i="0" u="none" strike="noStrike" dirty="0">
                          <a:solidFill>
                            <a:srgbClr val="000000"/>
                          </a:solidFill>
                          <a:effectLst/>
                          <a:latin typeface="Times New Roman" panose="02020603050405020304" pitchFamily="18" charset="0"/>
                        </a:rPr>
                        <a:t>2,0</a:t>
                      </a:r>
                    </a:p>
                  </a:txBody>
                  <a:tcPr marL="9525" marR="9525" marT="9525" marB="0" anchor="ctr"/>
                </a:tc>
                <a:tc>
                  <a:txBody>
                    <a:bodyPr/>
                    <a:lstStyle/>
                    <a:p>
                      <a:pPr algn="ctr" fontAlgn="ctr"/>
                      <a:r>
                        <a:rPr lang="ru-RU" sz="1000" b="0" i="0" u="none" strike="noStrike" dirty="0">
                          <a:solidFill>
                            <a:srgbClr val="000000"/>
                          </a:solidFill>
                          <a:effectLst/>
                          <a:latin typeface="Times New Roman" panose="02020603050405020304" pitchFamily="18" charset="0"/>
                        </a:rPr>
                        <a:t>2,0</a:t>
                      </a:r>
                    </a:p>
                  </a:txBody>
                  <a:tcPr marL="9525" marR="9525" marT="9525" marB="0" anchor="ctr"/>
                </a:tc>
                <a:tc>
                  <a:txBody>
                    <a:bodyPr/>
                    <a:lstStyle/>
                    <a:p>
                      <a:pPr algn="ctr" fontAlgn="ctr"/>
                      <a:r>
                        <a:rPr lang="ru-RU" sz="1000" b="0" i="0" u="none" strike="noStrike" dirty="0">
                          <a:solidFill>
                            <a:srgbClr val="000000"/>
                          </a:solidFill>
                          <a:effectLst/>
                          <a:latin typeface="Times New Roman" panose="02020603050405020304" pitchFamily="18" charset="0"/>
                        </a:rPr>
                        <a:t>2,0</a:t>
                      </a:r>
                    </a:p>
                  </a:txBody>
                  <a:tcPr marL="9525" marR="9525" marT="9525" marB="0" anchor="ctr"/>
                </a:tc>
                <a:extLst>
                  <a:ext uri="{0D108BD9-81ED-4DB2-BD59-A6C34878D82A}">
                    <a16:rowId xmlns:a16="http://schemas.microsoft.com/office/drawing/2014/main" val="1981999995"/>
                  </a:ext>
                </a:extLst>
              </a:tr>
              <a:tr h="183076">
                <a:tc>
                  <a:txBody>
                    <a:bodyPr/>
                    <a:lstStyle/>
                    <a:p>
                      <a:pPr algn="ctr"/>
                      <a:endParaRPr lang="ru-RU" sz="900" b="1"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"Создание, развитие и сопровождение государственной информационной системы Камчатского края "Инфраструктура пространственных данных Камчатского края"</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1,0</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1,0</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1,0</a:t>
                      </a:r>
                    </a:p>
                  </a:txBody>
                  <a:tcPr marL="9525" marR="9525" marT="9525" marB="0" anchor="ctr"/>
                </a:tc>
                <a:extLst>
                  <a:ext uri="{0D108BD9-81ED-4DB2-BD59-A6C34878D82A}">
                    <a16:rowId xmlns:a16="http://schemas.microsoft.com/office/drawing/2014/main" val="4221629555"/>
                  </a:ext>
                </a:extLst>
              </a:tr>
              <a:tr h="200660">
                <a:tc>
                  <a:txBody>
                    <a:bodyPr/>
                    <a:lstStyle/>
                    <a:p>
                      <a:pPr algn="ctr"/>
                      <a:endParaRPr lang="ru-RU" sz="900" b="0"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"Развертывание и поддержание системы высокоточного позиционирования на основе космических систем ГЛОНАСС/GPS"</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1,0</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1,0</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1,0</a:t>
                      </a:r>
                    </a:p>
                  </a:txBody>
                  <a:tcPr marL="9525" marR="9525" marT="9525" marB="0" anchor="ctr"/>
                </a:tc>
                <a:extLst>
                  <a:ext uri="{0D108BD9-81ED-4DB2-BD59-A6C34878D82A}">
                    <a16:rowId xmlns:a16="http://schemas.microsoft.com/office/drawing/2014/main" val="69768317"/>
                  </a:ext>
                </a:extLst>
              </a:tr>
            </a:tbl>
          </a:graphicData>
        </a:graphic>
      </p:graphicFrame>
      <p:sp>
        <p:nvSpPr>
          <p:cNvPr id="5" name="TextBox 4"/>
          <p:cNvSpPr txBox="1"/>
          <p:nvPr/>
        </p:nvSpPr>
        <p:spPr>
          <a:xfrm>
            <a:off x="10612315" y="90097"/>
            <a:ext cx="1342034" cy="338554"/>
          </a:xfrm>
          <a:prstGeom prst="rect">
            <a:avLst/>
          </a:prstGeom>
          <a:noFill/>
        </p:spPr>
        <p:txBody>
          <a:bodyPr wrap="none" rtlCol="0">
            <a:spAutoFit/>
          </a:bodyPr>
          <a:lstStyle/>
          <a:p>
            <a:r>
              <a:rPr lang="ru-RU" sz="1600" b="1" i="1" dirty="0">
                <a:solidFill>
                  <a:schemeClr val="tx2">
                    <a:lumMod val="75000"/>
                  </a:schemeClr>
                </a:solidFill>
                <a:effectLst>
                  <a:outerShdw blurRad="38100" dist="38100" dir="2700000" algn="tl">
                    <a:srgbClr val="000000">
                      <a:alpha val="43137"/>
                    </a:srgbClr>
                  </a:outerShdw>
                </a:effectLst>
              </a:rPr>
              <a:t>  </a:t>
            </a:r>
            <a:r>
              <a:rPr lang="ru-RU" sz="1600" b="1" i="1" dirty="0" smtClean="0">
                <a:solidFill>
                  <a:schemeClr val="tx2">
                    <a:lumMod val="75000"/>
                  </a:schemeClr>
                </a:solidFill>
                <a:effectLst>
                  <a:outerShdw blurRad="38100" dist="38100" dir="2700000" algn="tl">
                    <a:srgbClr val="000000">
                      <a:alpha val="43137"/>
                    </a:srgbClr>
                  </a:outerShdw>
                </a:effectLst>
              </a:rPr>
              <a:t>60 СЛАЙД </a:t>
            </a:r>
            <a:endParaRPr lang="ru-RU" sz="1600" b="1" i="1" dirty="0">
              <a:solidFill>
                <a:schemeClr val="tx2">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7732353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4"/>
          <p:cNvGraphicFramePr>
            <a:graphicFrameLocks noGrp="1"/>
          </p:cNvGraphicFramePr>
          <p:nvPr>
            <p:ph idx="1"/>
            <p:extLst>
              <p:ext uri="{D42A27DB-BD31-4B8C-83A1-F6EECF244321}">
                <p14:modId xmlns:p14="http://schemas.microsoft.com/office/powerpoint/2010/main" val="849144537"/>
              </p:ext>
            </p:extLst>
          </p:nvPr>
        </p:nvGraphicFramePr>
        <p:xfrm>
          <a:off x="565638" y="537940"/>
          <a:ext cx="10972800" cy="5862631"/>
        </p:xfrm>
        <a:graphic>
          <a:graphicData uri="http://schemas.openxmlformats.org/drawingml/2006/table">
            <a:tbl>
              <a:tblPr firstRow="1" bandRow="1">
                <a:tableStyleId>{5C22544A-7EE6-4342-B048-85BDC9FD1C3A}</a:tableStyleId>
              </a:tblPr>
              <a:tblGrid>
                <a:gridCol w="383931">
                  <a:extLst>
                    <a:ext uri="{9D8B030D-6E8A-4147-A177-3AD203B41FA5}">
                      <a16:colId xmlns:a16="http://schemas.microsoft.com/office/drawing/2014/main" val="362266838"/>
                    </a:ext>
                  </a:extLst>
                </a:gridCol>
                <a:gridCol w="7675685">
                  <a:extLst>
                    <a:ext uri="{9D8B030D-6E8A-4147-A177-3AD203B41FA5}">
                      <a16:colId xmlns:a16="http://schemas.microsoft.com/office/drawing/2014/main" val="2997573379"/>
                    </a:ext>
                  </a:extLst>
                </a:gridCol>
                <a:gridCol w="975946">
                  <a:extLst>
                    <a:ext uri="{9D8B030D-6E8A-4147-A177-3AD203B41FA5}">
                      <a16:colId xmlns:a16="http://schemas.microsoft.com/office/drawing/2014/main" val="1668693803"/>
                    </a:ext>
                  </a:extLst>
                </a:gridCol>
                <a:gridCol w="975946">
                  <a:extLst>
                    <a:ext uri="{9D8B030D-6E8A-4147-A177-3AD203B41FA5}">
                      <a16:colId xmlns:a16="http://schemas.microsoft.com/office/drawing/2014/main" val="1110253511"/>
                    </a:ext>
                  </a:extLst>
                </a:gridCol>
                <a:gridCol w="961292">
                  <a:extLst>
                    <a:ext uri="{9D8B030D-6E8A-4147-A177-3AD203B41FA5}">
                      <a16:colId xmlns:a16="http://schemas.microsoft.com/office/drawing/2014/main" val="3602214359"/>
                    </a:ext>
                  </a:extLst>
                </a:gridCol>
              </a:tblGrid>
              <a:tr h="270952">
                <a:tc gridSpan="2">
                  <a:txBody>
                    <a:bodyPr/>
                    <a:lstStyle/>
                    <a:p>
                      <a:pPr algn="ctr" fontAlgn="ctr"/>
                      <a:r>
                        <a:rPr lang="ru-RU" sz="1000" b="1" i="0" u="none" strike="noStrike" dirty="0" smtClean="0">
                          <a:solidFill>
                            <a:schemeClr val="bg1"/>
                          </a:solidFill>
                          <a:effectLst/>
                          <a:latin typeface="Times New Roman" panose="02020603050405020304" pitchFamily="18" charset="0"/>
                        </a:rPr>
                        <a:t>Наименование</a:t>
                      </a:r>
                      <a:endParaRPr lang="ru-RU" sz="1000" b="1" i="0" u="none" strike="noStrike" dirty="0">
                        <a:solidFill>
                          <a:schemeClr val="bg1"/>
                        </a:solidFill>
                        <a:effectLst/>
                        <a:latin typeface="Times New Roman" panose="02020603050405020304" pitchFamily="18" charset="0"/>
                      </a:endParaRPr>
                    </a:p>
                  </a:txBody>
                  <a:tcPr marL="9525" marR="9525" marT="9525" marB="0" anchor="ctr"/>
                </a:tc>
                <a:tc hMerge="1">
                  <a:txBody>
                    <a:bodyPr/>
                    <a:lstStyle/>
                    <a:p>
                      <a:pPr algn="ctr" fontAlgn="ctr"/>
                      <a:endParaRPr lang="ru-RU" sz="1000" b="1" i="0" u="none" strike="noStrike" dirty="0">
                        <a:solidFill>
                          <a:schemeClr val="bg1"/>
                        </a:solidFill>
                        <a:effectLst/>
                        <a:latin typeface="Times New Roman" panose="02020603050405020304" pitchFamily="18" charset="0"/>
                      </a:endParaRPr>
                    </a:p>
                  </a:txBody>
                  <a:tcPr marL="9525" marR="9525" marT="9525" marB="0" anchor="ctr"/>
                </a:tc>
                <a:tc>
                  <a:txBody>
                    <a:bodyPr/>
                    <a:lstStyle/>
                    <a:p>
                      <a:pPr algn="ctr" fontAlgn="ctr"/>
                      <a:r>
                        <a:rPr lang="ru-RU" sz="1000" b="1" i="0" u="none" strike="noStrike" dirty="0" smtClean="0">
                          <a:solidFill>
                            <a:schemeClr val="bg1"/>
                          </a:solidFill>
                          <a:effectLst/>
                          <a:latin typeface="Times New Roman" panose="02020603050405020304" pitchFamily="18" charset="0"/>
                        </a:rPr>
                        <a:t>2017 </a:t>
                      </a:r>
                      <a:r>
                        <a:rPr lang="ru-RU" sz="1000" b="1" i="0" u="none" strike="noStrike" dirty="0">
                          <a:solidFill>
                            <a:schemeClr val="bg1"/>
                          </a:solidFill>
                          <a:effectLst/>
                          <a:latin typeface="Times New Roman" panose="02020603050405020304" pitchFamily="18" charset="0"/>
                        </a:rPr>
                        <a:t>год</a:t>
                      </a:r>
                    </a:p>
                  </a:txBody>
                  <a:tcPr marL="9525" marR="9525" marT="9525" marB="0" anchor="ctr"/>
                </a:tc>
                <a:tc>
                  <a:txBody>
                    <a:bodyPr/>
                    <a:lstStyle/>
                    <a:p>
                      <a:pPr algn="ctr" fontAlgn="ctr"/>
                      <a:r>
                        <a:rPr lang="ru-RU" sz="1000" b="1" i="0" u="none" strike="noStrike" dirty="0" smtClean="0">
                          <a:solidFill>
                            <a:schemeClr val="bg1"/>
                          </a:solidFill>
                          <a:effectLst/>
                          <a:latin typeface="Times New Roman" panose="02020603050405020304" pitchFamily="18" charset="0"/>
                        </a:rPr>
                        <a:t>2018 </a:t>
                      </a:r>
                      <a:r>
                        <a:rPr lang="ru-RU" sz="1000" b="1" i="0" u="none" strike="noStrike" dirty="0">
                          <a:solidFill>
                            <a:schemeClr val="bg1"/>
                          </a:solidFill>
                          <a:effectLst/>
                          <a:latin typeface="Times New Roman" panose="02020603050405020304" pitchFamily="18" charset="0"/>
                        </a:rPr>
                        <a:t>год</a:t>
                      </a:r>
                    </a:p>
                  </a:txBody>
                  <a:tcPr marL="9525" marR="9525" marT="9525" marB="0" anchor="ctr"/>
                </a:tc>
                <a:tc>
                  <a:txBody>
                    <a:bodyPr/>
                    <a:lstStyle/>
                    <a:p>
                      <a:pPr algn="ctr" fontAlgn="ctr"/>
                      <a:r>
                        <a:rPr lang="ru-RU" sz="1000" b="1" i="0" u="none" strike="noStrike" dirty="0" smtClean="0">
                          <a:solidFill>
                            <a:schemeClr val="bg1"/>
                          </a:solidFill>
                          <a:effectLst/>
                          <a:latin typeface="Times New Roman" panose="02020603050405020304" pitchFamily="18" charset="0"/>
                        </a:rPr>
                        <a:t>2019 </a:t>
                      </a:r>
                      <a:r>
                        <a:rPr lang="ru-RU" sz="1000" b="1" i="0" u="none" strike="noStrike" dirty="0">
                          <a:solidFill>
                            <a:schemeClr val="bg1"/>
                          </a:solidFill>
                          <a:effectLst/>
                          <a:latin typeface="Times New Roman" panose="02020603050405020304" pitchFamily="18" charset="0"/>
                        </a:rPr>
                        <a:t>год</a:t>
                      </a:r>
                    </a:p>
                  </a:txBody>
                  <a:tcPr marL="9525" marR="9525" marT="9525" marB="0" anchor="ctr"/>
                </a:tc>
                <a:extLst>
                  <a:ext uri="{0D108BD9-81ED-4DB2-BD59-A6C34878D82A}">
                    <a16:rowId xmlns:a16="http://schemas.microsoft.com/office/drawing/2014/main" val="4173102718"/>
                  </a:ext>
                </a:extLst>
              </a:tr>
              <a:tr h="195132">
                <a:tc>
                  <a:txBody>
                    <a:bodyPr/>
                    <a:lstStyle/>
                    <a:p>
                      <a:pPr algn="ctr"/>
                      <a:r>
                        <a:rPr lang="ru-RU" sz="900" b="0" dirty="0" smtClean="0"/>
                        <a:t>20.3</a:t>
                      </a:r>
                      <a:endParaRPr lang="ru-RU" sz="900" b="0" dirty="0"/>
                    </a:p>
                  </a:txBody>
                  <a:tcPr/>
                </a:tc>
                <a:tc>
                  <a:txBody>
                    <a:bodyPr/>
                    <a:lstStyle/>
                    <a:p>
                      <a:pPr algn="l" fontAlgn="ctr"/>
                      <a:r>
                        <a:rPr lang="ru-RU" sz="1000" b="0" i="0" u="none" strike="noStrike" dirty="0">
                          <a:solidFill>
                            <a:srgbClr val="000000"/>
                          </a:solidFill>
                          <a:effectLst/>
                          <a:latin typeface="Times New Roman" panose="02020603050405020304" pitchFamily="18" charset="0"/>
                        </a:rPr>
                        <a:t>Подпрограмма "Обеспечение реализации государственной программы"</a:t>
                      </a:r>
                    </a:p>
                  </a:txBody>
                  <a:tcPr marL="9525" marR="9525" marT="9525" marB="0" anchor="ctr"/>
                </a:tc>
                <a:tc>
                  <a:txBody>
                    <a:bodyPr/>
                    <a:lstStyle/>
                    <a:p>
                      <a:pPr algn="ctr" fontAlgn="ctr"/>
                      <a:r>
                        <a:rPr lang="ru-RU" sz="1000" b="0" i="0" u="none" strike="noStrike" dirty="0">
                          <a:solidFill>
                            <a:srgbClr val="000000"/>
                          </a:solidFill>
                          <a:effectLst/>
                          <a:latin typeface="Times New Roman" panose="02020603050405020304" pitchFamily="18" charset="0"/>
                        </a:rPr>
                        <a:t>117,7</a:t>
                      </a:r>
                    </a:p>
                  </a:txBody>
                  <a:tcPr marL="9525" marR="9525" marT="9525" marB="0" anchor="ctr"/>
                </a:tc>
                <a:tc>
                  <a:txBody>
                    <a:bodyPr/>
                    <a:lstStyle/>
                    <a:p>
                      <a:pPr algn="ctr" fontAlgn="ctr"/>
                      <a:r>
                        <a:rPr lang="ru-RU" sz="1000" b="0" i="0" u="none" strike="noStrike" dirty="0">
                          <a:solidFill>
                            <a:srgbClr val="000000"/>
                          </a:solidFill>
                          <a:effectLst/>
                          <a:latin typeface="Times New Roman" panose="02020603050405020304" pitchFamily="18" charset="0"/>
                        </a:rPr>
                        <a:t>109,9</a:t>
                      </a:r>
                    </a:p>
                  </a:txBody>
                  <a:tcPr marL="9525" marR="9525" marT="9525" marB="0" anchor="ctr"/>
                </a:tc>
                <a:tc>
                  <a:txBody>
                    <a:bodyPr/>
                    <a:lstStyle/>
                    <a:p>
                      <a:pPr algn="ctr" fontAlgn="ctr"/>
                      <a:r>
                        <a:rPr lang="ru-RU" sz="1000" b="0" i="0" u="none" strike="noStrike" dirty="0">
                          <a:solidFill>
                            <a:srgbClr val="000000"/>
                          </a:solidFill>
                          <a:effectLst/>
                          <a:latin typeface="Times New Roman" panose="02020603050405020304" pitchFamily="18" charset="0"/>
                        </a:rPr>
                        <a:t>116,2</a:t>
                      </a:r>
                    </a:p>
                  </a:txBody>
                  <a:tcPr marL="9525" marR="9525" marT="9525" marB="0" anchor="ctr"/>
                </a:tc>
                <a:extLst>
                  <a:ext uri="{0D108BD9-81ED-4DB2-BD59-A6C34878D82A}">
                    <a16:rowId xmlns:a16="http://schemas.microsoft.com/office/drawing/2014/main" val="1226554891"/>
                  </a:ext>
                </a:extLst>
              </a:tr>
              <a:tr h="195132">
                <a:tc>
                  <a:txBody>
                    <a:bodyPr/>
                    <a:lstStyle/>
                    <a:p>
                      <a:pPr algn="ctr"/>
                      <a:endParaRPr lang="ru-RU" sz="900" b="0"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"Обеспечение реализации государственной политики в области информатизации и связи Камчатского края"</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25,2</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25,2</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25,2</a:t>
                      </a:r>
                    </a:p>
                  </a:txBody>
                  <a:tcPr marL="9525" marR="9525" marT="9525" marB="0" anchor="ctr"/>
                </a:tc>
                <a:extLst>
                  <a:ext uri="{0D108BD9-81ED-4DB2-BD59-A6C34878D82A}">
                    <a16:rowId xmlns:a16="http://schemas.microsoft.com/office/drawing/2014/main" val="403244114"/>
                  </a:ext>
                </a:extLst>
              </a:tr>
              <a:tr h="198820">
                <a:tc>
                  <a:txBody>
                    <a:bodyPr/>
                    <a:lstStyle/>
                    <a:p>
                      <a:pPr algn="ctr" fontAlgn="ctr"/>
                      <a:endParaRPr lang="ru-RU" sz="9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"Выполнение технологических функций в области информатизации"</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51,6</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48,4</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48,7</a:t>
                      </a:r>
                    </a:p>
                  </a:txBody>
                  <a:tcPr marL="9525" marR="9525" marT="9525" marB="0" anchor="ctr"/>
                </a:tc>
                <a:extLst>
                  <a:ext uri="{0D108BD9-81ED-4DB2-BD59-A6C34878D82A}">
                    <a16:rowId xmlns:a16="http://schemas.microsoft.com/office/drawing/2014/main" val="382191137"/>
                  </a:ext>
                </a:extLst>
              </a:tr>
              <a:tr h="219808">
                <a:tc>
                  <a:txBody>
                    <a:bodyPr/>
                    <a:lstStyle/>
                    <a:p>
                      <a:pPr algn="ctr"/>
                      <a:endParaRPr lang="ru-RU" sz="900" b="0"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"Создание, развитие и сопровождение системы автоматической фиксации административных правонарушений в области безопасности дорожного движения"</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40,9</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36,3</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42,3</a:t>
                      </a:r>
                    </a:p>
                  </a:txBody>
                  <a:tcPr marL="9525" marR="9525" marT="9525" marB="0" anchor="ctr"/>
                </a:tc>
                <a:extLst>
                  <a:ext uri="{0D108BD9-81ED-4DB2-BD59-A6C34878D82A}">
                    <a16:rowId xmlns:a16="http://schemas.microsoft.com/office/drawing/2014/main" val="2736943306"/>
                  </a:ext>
                </a:extLst>
              </a:tr>
              <a:tr h="201434">
                <a:tc>
                  <a:txBody>
                    <a:bodyPr/>
                    <a:lstStyle/>
                    <a:p>
                      <a:pPr algn="ctr"/>
                      <a:r>
                        <a:rPr lang="ru-RU" sz="900" b="1" dirty="0" smtClean="0"/>
                        <a:t>21</a:t>
                      </a:r>
                      <a:endParaRPr lang="ru-RU" sz="900" b="1" dirty="0"/>
                    </a:p>
                  </a:txBody>
                  <a:tcPr/>
                </a:tc>
                <a:tc>
                  <a:txBody>
                    <a:bodyPr/>
                    <a:lstStyle/>
                    <a:p>
                      <a:pPr algn="l" fontAlgn="ctr"/>
                      <a:r>
                        <a:rPr lang="ru-RU" sz="1000" b="1" i="0" u="none" strike="noStrike" dirty="0">
                          <a:solidFill>
                            <a:srgbClr val="000000"/>
                          </a:solidFill>
                          <a:effectLst/>
                          <a:latin typeface="Times New Roman" panose="02020603050405020304" pitchFamily="18" charset="0"/>
                        </a:rPr>
                        <a:t>Государственная программа Камчатского края "Управление государственными финансами Камчатского края"</a:t>
                      </a:r>
                    </a:p>
                  </a:txBody>
                  <a:tcPr marL="9525" marR="9525" marT="9525" marB="0" anchor="ctr"/>
                </a:tc>
                <a:tc>
                  <a:txBody>
                    <a:bodyPr/>
                    <a:lstStyle/>
                    <a:p>
                      <a:pPr algn="ctr" fontAlgn="ctr"/>
                      <a:r>
                        <a:rPr lang="ru-RU" sz="1000" b="1" i="0" u="none" strike="noStrike" dirty="0">
                          <a:solidFill>
                            <a:srgbClr val="000000"/>
                          </a:solidFill>
                          <a:effectLst/>
                          <a:latin typeface="Times New Roman" panose="02020603050405020304" pitchFamily="18" charset="0"/>
                        </a:rPr>
                        <a:t>6 799,5</a:t>
                      </a:r>
                    </a:p>
                  </a:txBody>
                  <a:tcPr marL="9525" marR="9525" marT="9525" marB="0" anchor="ctr"/>
                </a:tc>
                <a:tc>
                  <a:txBody>
                    <a:bodyPr/>
                    <a:lstStyle/>
                    <a:p>
                      <a:pPr algn="ctr" fontAlgn="ctr"/>
                      <a:r>
                        <a:rPr lang="ru-RU" sz="1000" b="1" i="0" u="none" strike="noStrike" dirty="0">
                          <a:solidFill>
                            <a:srgbClr val="000000"/>
                          </a:solidFill>
                          <a:effectLst/>
                          <a:latin typeface="Times New Roman" panose="02020603050405020304" pitchFamily="18" charset="0"/>
                        </a:rPr>
                        <a:t>6 695,3</a:t>
                      </a:r>
                    </a:p>
                  </a:txBody>
                  <a:tcPr marL="9525" marR="9525" marT="9525" marB="0" anchor="ctr"/>
                </a:tc>
                <a:tc>
                  <a:txBody>
                    <a:bodyPr/>
                    <a:lstStyle/>
                    <a:p>
                      <a:pPr algn="ctr" fontAlgn="ctr"/>
                      <a:r>
                        <a:rPr lang="ru-RU" sz="1000" b="1" i="0" u="none" strike="noStrike" dirty="0">
                          <a:solidFill>
                            <a:srgbClr val="000000"/>
                          </a:solidFill>
                          <a:effectLst/>
                          <a:latin typeface="Times New Roman" panose="02020603050405020304" pitchFamily="18" charset="0"/>
                        </a:rPr>
                        <a:t>6 612,3</a:t>
                      </a:r>
                    </a:p>
                  </a:txBody>
                  <a:tcPr marL="9525" marR="9525" marT="9525" marB="0" anchor="ctr"/>
                </a:tc>
                <a:extLst>
                  <a:ext uri="{0D108BD9-81ED-4DB2-BD59-A6C34878D82A}">
                    <a16:rowId xmlns:a16="http://schemas.microsoft.com/office/drawing/2014/main" val="1630671584"/>
                  </a:ext>
                </a:extLst>
              </a:tr>
              <a:tr h="142232">
                <a:tc>
                  <a:txBody>
                    <a:bodyPr/>
                    <a:lstStyle/>
                    <a:p>
                      <a:pPr algn="ctr"/>
                      <a:r>
                        <a:rPr lang="ru-RU" sz="900" b="0" dirty="0" smtClean="0"/>
                        <a:t>21.1</a:t>
                      </a:r>
                      <a:endParaRPr lang="ru-RU" sz="900" b="0" dirty="0"/>
                    </a:p>
                  </a:txBody>
                  <a:tcPr/>
                </a:tc>
                <a:tc>
                  <a:txBody>
                    <a:bodyPr/>
                    <a:lstStyle/>
                    <a:p>
                      <a:pPr algn="l" fontAlgn="ctr"/>
                      <a:r>
                        <a:rPr lang="ru-RU" sz="1000" b="0" i="0" u="none" strike="noStrike" dirty="0">
                          <a:solidFill>
                            <a:srgbClr val="000000"/>
                          </a:solidFill>
                          <a:effectLst/>
                          <a:latin typeface="Times New Roman" panose="02020603050405020304" pitchFamily="18" charset="0"/>
                        </a:rPr>
                        <a:t>Подпрограмма "Совершенствование управления государственными финансами, повышение открытости и прозрачности бюджетного процесса в Камчатском крае"</a:t>
                      </a:r>
                    </a:p>
                  </a:txBody>
                  <a:tcPr marL="9525" marR="9525" marT="9525" marB="0" anchor="ctr"/>
                </a:tc>
                <a:tc>
                  <a:txBody>
                    <a:bodyPr/>
                    <a:lstStyle/>
                    <a:p>
                      <a:pPr algn="ctr" fontAlgn="ctr"/>
                      <a:r>
                        <a:rPr lang="ru-RU" sz="1000" b="0" i="0" u="none" strike="noStrike" dirty="0">
                          <a:solidFill>
                            <a:srgbClr val="000000"/>
                          </a:solidFill>
                          <a:effectLst/>
                          <a:latin typeface="Times New Roman" panose="02020603050405020304" pitchFamily="18" charset="0"/>
                        </a:rPr>
                        <a:t>122,1</a:t>
                      </a:r>
                    </a:p>
                  </a:txBody>
                  <a:tcPr marL="9525" marR="9525" marT="9525" marB="0" anchor="ctr"/>
                </a:tc>
                <a:tc>
                  <a:txBody>
                    <a:bodyPr/>
                    <a:lstStyle/>
                    <a:p>
                      <a:pPr algn="ctr" fontAlgn="ctr"/>
                      <a:r>
                        <a:rPr lang="ru-RU" sz="1000" b="0" i="0" u="none" strike="noStrike" dirty="0">
                          <a:solidFill>
                            <a:srgbClr val="000000"/>
                          </a:solidFill>
                          <a:effectLst/>
                          <a:latin typeface="Times New Roman" panose="02020603050405020304" pitchFamily="18" charset="0"/>
                        </a:rPr>
                        <a:t>112,8</a:t>
                      </a:r>
                    </a:p>
                  </a:txBody>
                  <a:tcPr marL="9525" marR="9525" marT="9525" marB="0" anchor="ctr"/>
                </a:tc>
                <a:tc>
                  <a:txBody>
                    <a:bodyPr/>
                    <a:lstStyle/>
                    <a:p>
                      <a:pPr algn="ctr" fontAlgn="ctr"/>
                      <a:r>
                        <a:rPr lang="ru-RU" sz="1000" b="0" i="0" u="none" strike="noStrike" dirty="0">
                          <a:solidFill>
                            <a:srgbClr val="000000"/>
                          </a:solidFill>
                          <a:effectLst/>
                          <a:latin typeface="Times New Roman" panose="02020603050405020304" pitchFamily="18" charset="0"/>
                        </a:rPr>
                        <a:t>112,8</a:t>
                      </a:r>
                    </a:p>
                  </a:txBody>
                  <a:tcPr marL="9525" marR="9525" marT="9525" marB="0" anchor="ctr"/>
                </a:tc>
                <a:extLst>
                  <a:ext uri="{0D108BD9-81ED-4DB2-BD59-A6C34878D82A}">
                    <a16:rowId xmlns:a16="http://schemas.microsoft.com/office/drawing/2014/main" val="1628803903"/>
                  </a:ext>
                </a:extLst>
              </a:tr>
              <a:tr h="211015">
                <a:tc>
                  <a:txBody>
                    <a:bodyPr/>
                    <a:lstStyle/>
                    <a:p>
                      <a:pPr algn="ctr"/>
                      <a:endParaRPr lang="ru-RU" sz="900" b="0"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"Сопровождение и модернизация технических и программных комплексов организации бюджетного процесса и государственных закупок"</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122,1</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112,8</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112,8</a:t>
                      </a:r>
                    </a:p>
                  </a:txBody>
                  <a:tcPr marL="9525" marR="9525" marT="9525" marB="0" anchor="ctr"/>
                </a:tc>
                <a:extLst>
                  <a:ext uri="{0D108BD9-81ED-4DB2-BD59-A6C34878D82A}">
                    <a16:rowId xmlns:a16="http://schemas.microsoft.com/office/drawing/2014/main" val="1589852792"/>
                  </a:ext>
                </a:extLst>
              </a:tr>
              <a:tr h="219807">
                <a:tc>
                  <a:txBody>
                    <a:bodyPr/>
                    <a:lstStyle/>
                    <a:p>
                      <a:pPr algn="ctr"/>
                      <a:r>
                        <a:rPr lang="ru-RU" sz="900" b="0" dirty="0" smtClean="0"/>
                        <a:t>21.2</a:t>
                      </a:r>
                      <a:endParaRPr lang="ru-RU" sz="900" b="0" dirty="0"/>
                    </a:p>
                  </a:txBody>
                  <a:tcPr/>
                </a:tc>
                <a:tc>
                  <a:txBody>
                    <a:bodyPr/>
                    <a:lstStyle/>
                    <a:p>
                      <a:pPr algn="l" fontAlgn="ctr"/>
                      <a:r>
                        <a:rPr lang="ru-RU" sz="1000" b="0" i="0" u="none" strike="noStrike" dirty="0">
                          <a:solidFill>
                            <a:srgbClr val="000000"/>
                          </a:solidFill>
                          <a:effectLst/>
                          <a:latin typeface="Times New Roman" panose="02020603050405020304" pitchFamily="18" charset="0"/>
                        </a:rPr>
                        <a:t>Подпрограмма "Управление государственным долгом Камчатского края, средствами резервных фондов и резервами ассигнований"</a:t>
                      </a:r>
                    </a:p>
                  </a:txBody>
                  <a:tcPr marL="9525" marR="9525" marT="9525" marB="0" anchor="ctr"/>
                </a:tc>
                <a:tc>
                  <a:txBody>
                    <a:bodyPr/>
                    <a:lstStyle/>
                    <a:p>
                      <a:pPr algn="ctr" fontAlgn="ctr"/>
                      <a:r>
                        <a:rPr lang="ru-RU" sz="1000" b="0" i="0" u="none" strike="noStrike" dirty="0">
                          <a:solidFill>
                            <a:srgbClr val="000000"/>
                          </a:solidFill>
                          <a:effectLst/>
                          <a:latin typeface="Times New Roman" panose="02020603050405020304" pitchFamily="18" charset="0"/>
                        </a:rPr>
                        <a:t>917,5</a:t>
                      </a:r>
                    </a:p>
                  </a:txBody>
                  <a:tcPr marL="9525" marR="9525" marT="9525" marB="0" anchor="ctr"/>
                </a:tc>
                <a:tc>
                  <a:txBody>
                    <a:bodyPr/>
                    <a:lstStyle/>
                    <a:p>
                      <a:pPr algn="ctr" fontAlgn="ctr"/>
                      <a:r>
                        <a:rPr lang="ru-RU" sz="1000" b="0" i="0" u="none" strike="noStrike" dirty="0">
                          <a:solidFill>
                            <a:srgbClr val="000000"/>
                          </a:solidFill>
                          <a:effectLst/>
                          <a:latin typeface="Times New Roman" panose="02020603050405020304" pitchFamily="18" charset="0"/>
                        </a:rPr>
                        <a:t>954,0</a:t>
                      </a:r>
                    </a:p>
                  </a:txBody>
                  <a:tcPr marL="9525" marR="9525" marT="9525" marB="0" anchor="ctr"/>
                </a:tc>
                <a:tc>
                  <a:txBody>
                    <a:bodyPr/>
                    <a:lstStyle/>
                    <a:p>
                      <a:pPr algn="ctr" fontAlgn="ctr"/>
                      <a:r>
                        <a:rPr lang="ru-RU" sz="1000" b="0" i="0" u="none" strike="noStrike" dirty="0">
                          <a:solidFill>
                            <a:srgbClr val="000000"/>
                          </a:solidFill>
                          <a:effectLst/>
                          <a:latin typeface="Times New Roman" panose="02020603050405020304" pitchFamily="18" charset="0"/>
                        </a:rPr>
                        <a:t>878,5</a:t>
                      </a:r>
                    </a:p>
                  </a:txBody>
                  <a:tcPr marL="9525" marR="9525" marT="9525" marB="0" anchor="ctr"/>
                </a:tc>
                <a:extLst>
                  <a:ext uri="{0D108BD9-81ED-4DB2-BD59-A6C34878D82A}">
                    <a16:rowId xmlns:a16="http://schemas.microsoft.com/office/drawing/2014/main" val="2897535475"/>
                  </a:ext>
                </a:extLst>
              </a:tr>
              <a:tr h="178190">
                <a:tc>
                  <a:txBody>
                    <a:bodyPr/>
                    <a:lstStyle/>
                    <a:p>
                      <a:pPr algn="ctr"/>
                      <a:endParaRPr lang="ru-RU" sz="900" b="0"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"Управление государственным долгом Камчатского края"</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175,1</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174,9</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100,5</a:t>
                      </a:r>
                    </a:p>
                  </a:txBody>
                  <a:tcPr marL="9525" marR="9525" marT="9525" marB="0" anchor="ctr"/>
                </a:tc>
                <a:extLst>
                  <a:ext uri="{0D108BD9-81ED-4DB2-BD59-A6C34878D82A}">
                    <a16:rowId xmlns:a16="http://schemas.microsoft.com/office/drawing/2014/main" val="7666637"/>
                  </a:ext>
                </a:extLst>
              </a:tr>
              <a:tr h="178190">
                <a:tc>
                  <a:txBody>
                    <a:bodyPr/>
                    <a:lstStyle/>
                    <a:p>
                      <a:pPr algn="ctr"/>
                      <a:endParaRPr lang="ru-RU" sz="900" b="0"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"Управление средствами резервных фондов и резервами ассигнований, созданных в соответствии с законодательством Российской Федерации и Камчатского края"</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742,4</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779,1</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778,0</a:t>
                      </a:r>
                    </a:p>
                  </a:txBody>
                  <a:tcPr marL="9525" marR="9525" marT="9525" marB="0" anchor="ctr"/>
                </a:tc>
                <a:extLst>
                  <a:ext uri="{0D108BD9-81ED-4DB2-BD59-A6C34878D82A}">
                    <a16:rowId xmlns:a16="http://schemas.microsoft.com/office/drawing/2014/main" val="4080420532"/>
                  </a:ext>
                </a:extLst>
              </a:tr>
              <a:tr h="186983">
                <a:tc>
                  <a:txBody>
                    <a:bodyPr/>
                    <a:lstStyle/>
                    <a:p>
                      <a:pPr algn="ctr"/>
                      <a:r>
                        <a:rPr lang="ru-RU" sz="900" b="0" dirty="0" smtClean="0"/>
                        <a:t>21.3</a:t>
                      </a:r>
                      <a:endParaRPr lang="ru-RU" sz="900" b="0" dirty="0"/>
                    </a:p>
                  </a:txBody>
                  <a:tcPr/>
                </a:tc>
                <a:tc>
                  <a:txBody>
                    <a:bodyPr/>
                    <a:lstStyle/>
                    <a:p>
                      <a:pPr algn="l" fontAlgn="ctr"/>
                      <a:r>
                        <a:rPr lang="ru-RU" sz="1000" b="0" i="0" u="none" strike="noStrike" dirty="0">
                          <a:solidFill>
                            <a:srgbClr val="000000"/>
                          </a:solidFill>
                          <a:effectLst/>
                          <a:latin typeface="Times New Roman" panose="02020603050405020304" pitchFamily="18" charset="0"/>
                        </a:rPr>
                        <a:t>Подпрограмма "Создание условий для эффективного и ответственного управления муниципальными финансами, повышения устойчивости бюджетов муниципальных образований в Камчатском крае"</a:t>
                      </a:r>
                    </a:p>
                  </a:txBody>
                  <a:tcPr marL="9525" marR="9525" marT="9525" marB="0" anchor="ctr"/>
                </a:tc>
                <a:tc>
                  <a:txBody>
                    <a:bodyPr/>
                    <a:lstStyle/>
                    <a:p>
                      <a:pPr algn="ctr" fontAlgn="ctr"/>
                      <a:r>
                        <a:rPr lang="ru-RU" sz="1000" b="0" i="0" u="none" strike="noStrike" dirty="0">
                          <a:solidFill>
                            <a:srgbClr val="000000"/>
                          </a:solidFill>
                          <a:effectLst/>
                          <a:latin typeface="Times New Roman" panose="02020603050405020304" pitchFamily="18" charset="0"/>
                        </a:rPr>
                        <a:t>5 649,6</a:t>
                      </a:r>
                    </a:p>
                  </a:txBody>
                  <a:tcPr marL="9525" marR="9525" marT="9525" marB="0" anchor="ctr"/>
                </a:tc>
                <a:tc>
                  <a:txBody>
                    <a:bodyPr/>
                    <a:lstStyle/>
                    <a:p>
                      <a:pPr algn="ctr" fontAlgn="ctr"/>
                      <a:r>
                        <a:rPr lang="ru-RU" sz="1000" b="0" i="0" u="none" strike="noStrike" dirty="0">
                          <a:solidFill>
                            <a:srgbClr val="000000"/>
                          </a:solidFill>
                          <a:effectLst/>
                          <a:latin typeface="Times New Roman" panose="02020603050405020304" pitchFamily="18" charset="0"/>
                        </a:rPr>
                        <a:t>5 518,1</a:t>
                      </a:r>
                    </a:p>
                  </a:txBody>
                  <a:tcPr marL="9525" marR="9525" marT="9525" marB="0" anchor="ctr"/>
                </a:tc>
                <a:tc>
                  <a:txBody>
                    <a:bodyPr/>
                    <a:lstStyle/>
                    <a:p>
                      <a:pPr algn="ctr" fontAlgn="ctr"/>
                      <a:r>
                        <a:rPr lang="ru-RU" sz="1000" b="0" i="0" u="none" strike="noStrike" dirty="0">
                          <a:solidFill>
                            <a:srgbClr val="000000"/>
                          </a:solidFill>
                          <a:effectLst/>
                          <a:latin typeface="Times New Roman" panose="02020603050405020304" pitchFamily="18" charset="0"/>
                        </a:rPr>
                        <a:t>5 510,6</a:t>
                      </a:r>
                    </a:p>
                  </a:txBody>
                  <a:tcPr marL="9525" marR="9525" marT="9525" marB="0" anchor="ctr"/>
                </a:tc>
                <a:extLst>
                  <a:ext uri="{0D108BD9-81ED-4DB2-BD59-A6C34878D82A}">
                    <a16:rowId xmlns:a16="http://schemas.microsoft.com/office/drawing/2014/main" val="3330564503"/>
                  </a:ext>
                </a:extLst>
              </a:tr>
              <a:tr h="204567">
                <a:tc>
                  <a:txBody>
                    <a:bodyPr/>
                    <a:lstStyle/>
                    <a:p>
                      <a:pPr algn="ctr"/>
                      <a:endParaRPr lang="ru-RU" sz="900" b="0"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"Выравнивание бюджетной обеспеченности муниципальных образований в Камчатском крае"</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2 004,6</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2 004,6</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2 004,6</a:t>
                      </a:r>
                    </a:p>
                  </a:txBody>
                  <a:tcPr marL="9525" marR="9525" marT="9525" marB="0" anchor="ctr"/>
                </a:tc>
                <a:extLst>
                  <a:ext uri="{0D108BD9-81ED-4DB2-BD59-A6C34878D82A}">
                    <a16:rowId xmlns:a16="http://schemas.microsoft.com/office/drawing/2014/main" val="2770597236"/>
                  </a:ext>
                </a:extLst>
              </a:tr>
              <a:tr h="230944">
                <a:tc>
                  <a:txBody>
                    <a:bodyPr/>
                    <a:lstStyle/>
                    <a:p>
                      <a:pPr algn="ctr"/>
                      <a:endParaRPr lang="ru-RU" sz="900" b="0"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"Обеспечение сбалансированности местных бюджетов"</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120,1</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100,0</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100,0</a:t>
                      </a:r>
                    </a:p>
                  </a:txBody>
                  <a:tcPr marL="9525" marR="9525" marT="9525" marB="0" anchor="ctr"/>
                </a:tc>
                <a:extLst>
                  <a:ext uri="{0D108BD9-81ED-4DB2-BD59-A6C34878D82A}">
                    <a16:rowId xmlns:a16="http://schemas.microsoft.com/office/drawing/2014/main" val="2613654590"/>
                  </a:ext>
                </a:extLst>
              </a:tr>
              <a:tr h="211016">
                <a:tc>
                  <a:txBody>
                    <a:bodyPr/>
                    <a:lstStyle/>
                    <a:p>
                      <a:pPr algn="ctr"/>
                      <a:endParaRPr lang="ru-RU" sz="900" b="0"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"Содействие в решении вопросов местного значения муниципальных образований в Камчатском крае"</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3 501,6</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3 390,2</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3 382,7</a:t>
                      </a:r>
                    </a:p>
                  </a:txBody>
                  <a:tcPr marL="9525" marR="9525" marT="9525" marB="0" anchor="ctr"/>
                </a:tc>
                <a:extLst>
                  <a:ext uri="{0D108BD9-81ED-4DB2-BD59-A6C34878D82A}">
                    <a16:rowId xmlns:a16="http://schemas.microsoft.com/office/drawing/2014/main" val="1294302220"/>
                  </a:ext>
                </a:extLst>
              </a:tr>
              <a:tr h="193431">
                <a:tc>
                  <a:txBody>
                    <a:bodyPr/>
                    <a:lstStyle/>
                    <a:p>
                      <a:pPr algn="ctr"/>
                      <a:endParaRPr lang="ru-RU" sz="900" b="0"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"Выполнение государственных полномочий Камчатского края по образованию и организации деятельности комиссий по делам несовершеннолетних и защите их прав"</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23,3</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23,3</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23,3</a:t>
                      </a:r>
                    </a:p>
                  </a:txBody>
                  <a:tcPr marL="9525" marR="9525" marT="9525" marB="0" anchor="ctr"/>
                </a:tc>
                <a:extLst>
                  <a:ext uri="{0D108BD9-81ED-4DB2-BD59-A6C34878D82A}">
                    <a16:rowId xmlns:a16="http://schemas.microsoft.com/office/drawing/2014/main" val="2847286262"/>
                  </a:ext>
                </a:extLst>
              </a:tr>
              <a:tr h="193431">
                <a:tc>
                  <a:txBody>
                    <a:bodyPr/>
                    <a:lstStyle/>
                    <a:p>
                      <a:pPr algn="ctr"/>
                      <a:r>
                        <a:rPr lang="ru-RU" sz="900" b="0" dirty="0" smtClean="0"/>
                        <a:t>21.4</a:t>
                      </a:r>
                      <a:endParaRPr lang="ru-RU" sz="900" b="0" dirty="0"/>
                    </a:p>
                  </a:txBody>
                  <a:tcPr/>
                </a:tc>
                <a:tc>
                  <a:txBody>
                    <a:bodyPr/>
                    <a:lstStyle/>
                    <a:p>
                      <a:pPr algn="l" fontAlgn="ctr"/>
                      <a:r>
                        <a:rPr lang="ru-RU" sz="1000" b="0" i="0" u="none" strike="noStrike" dirty="0">
                          <a:solidFill>
                            <a:srgbClr val="000000"/>
                          </a:solidFill>
                          <a:effectLst/>
                          <a:latin typeface="Times New Roman" panose="02020603050405020304" pitchFamily="18" charset="0"/>
                        </a:rPr>
                        <a:t>Подпрограмма "Обеспечение реализации Программы"</a:t>
                      </a:r>
                    </a:p>
                  </a:txBody>
                  <a:tcPr marL="9525" marR="9525" marT="9525" marB="0" anchor="ctr"/>
                </a:tc>
                <a:tc>
                  <a:txBody>
                    <a:bodyPr/>
                    <a:lstStyle/>
                    <a:p>
                      <a:pPr algn="ctr" fontAlgn="ctr"/>
                      <a:r>
                        <a:rPr lang="ru-RU" sz="1000" b="0" i="0" u="none" strike="noStrike" dirty="0">
                          <a:solidFill>
                            <a:srgbClr val="000000"/>
                          </a:solidFill>
                          <a:effectLst/>
                          <a:latin typeface="Times New Roman" panose="02020603050405020304" pitchFamily="18" charset="0"/>
                        </a:rPr>
                        <a:t>110,3</a:t>
                      </a:r>
                    </a:p>
                  </a:txBody>
                  <a:tcPr marL="9525" marR="9525" marT="9525" marB="0" anchor="ctr"/>
                </a:tc>
                <a:tc>
                  <a:txBody>
                    <a:bodyPr/>
                    <a:lstStyle/>
                    <a:p>
                      <a:pPr algn="ctr" fontAlgn="ctr"/>
                      <a:r>
                        <a:rPr lang="ru-RU" sz="1000" b="0" i="0" u="none" strike="noStrike" dirty="0">
                          <a:solidFill>
                            <a:srgbClr val="000000"/>
                          </a:solidFill>
                          <a:effectLst/>
                          <a:latin typeface="Times New Roman" panose="02020603050405020304" pitchFamily="18" charset="0"/>
                        </a:rPr>
                        <a:t>110,4</a:t>
                      </a:r>
                    </a:p>
                  </a:txBody>
                  <a:tcPr marL="9525" marR="9525" marT="9525" marB="0" anchor="ctr"/>
                </a:tc>
                <a:tc>
                  <a:txBody>
                    <a:bodyPr/>
                    <a:lstStyle/>
                    <a:p>
                      <a:pPr algn="ctr" fontAlgn="ctr"/>
                      <a:r>
                        <a:rPr lang="ru-RU" sz="1000" b="0" i="0" u="none" strike="noStrike" dirty="0">
                          <a:solidFill>
                            <a:srgbClr val="000000"/>
                          </a:solidFill>
                          <a:effectLst/>
                          <a:latin typeface="Times New Roman" panose="02020603050405020304" pitchFamily="18" charset="0"/>
                        </a:rPr>
                        <a:t>110,4</a:t>
                      </a:r>
                    </a:p>
                  </a:txBody>
                  <a:tcPr marL="9525" marR="9525" marT="9525" marB="0" anchor="ctr"/>
                </a:tc>
                <a:extLst>
                  <a:ext uri="{0D108BD9-81ED-4DB2-BD59-A6C34878D82A}">
                    <a16:rowId xmlns:a16="http://schemas.microsoft.com/office/drawing/2014/main" val="3041175175"/>
                  </a:ext>
                </a:extLst>
              </a:tr>
              <a:tr h="219808">
                <a:tc>
                  <a:txBody>
                    <a:bodyPr/>
                    <a:lstStyle/>
                    <a:p>
                      <a:pPr algn="ctr"/>
                      <a:endParaRPr lang="ru-RU" sz="900" b="0"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"Обеспечение реализации государственной программы"</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110,3</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110,4</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110,4</a:t>
                      </a:r>
                    </a:p>
                  </a:txBody>
                  <a:tcPr marL="9525" marR="9525" marT="9525" marB="0" anchor="ctr"/>
                </a:tc>
                <a:extLst>
                  <a:ext uri="{0D108BD9-81ED-4DB2-BD59-A6C34878D82A}">
                    <a16:rowId xmlns:a16="http://schemas.microsoft.com/office/drawing/2014/main" val="753720518"/>
                  </a:ext>
                </a:extLst>
              </a:tr>
              <a:tr h="370840">
                <a:tc>
                  <a:txBody>
                    <a:bodyPr/>
                    <a:lstStyle/>
                    <a:p>
                      <a:pPr algn="ctr"/>
                      <a:r>
                        <a:rPr lang="ru-RU" sz="900" b="1" dirty="0" smtClean="0"/>
                        <a:t>22</a:t>
                      </a:r>
                      <a:endParaRPr lang="ru-RU" sz="900" b="1" dirty="0"/>
                    </a:p>
                  </a:txBody>
                  <a:tcPr/>
                </a:tc>
                <a:tc>
                  <a:txBody>
                    <a:bodyPr/>
                    <a:lstStyle/>
                    <a:p>
                      <a:pPr algn="l" fontAlgn="ctr"/>
                      <a:r>
                        <a:rPr lang="ru-RU" sz="1000" b="1" i="0" u="none" strike="noStrike" dirty="0">
                          <a:solidFill>
                            <a:srgbClr val="000000"/>
                          </a:solidFill>
                          <a:effectLst/>
                          <a:latin typeface="Times New Roman" panose="02020603050405020304" pitchFamily="18" charset="0"/>
                        </a:rPr>
                        <a:t>Государственная программа Камчатского края "Социальное и экономическое развитие территории с особым статусом "Корякский округ"</a:t>
                      </a:r>
                    </a:p>
                  </a:txBody>
                  <a:tcPr marL="9525" marR="9525" marT="9525" marB="0" anchor="ctr"/>
                </a:tc>
                <a:tc>
                  <a:txBody>
                    <a:bodyPr/>
                    <a:lstStyle/>
                    <a:p>
                      <a:pPr algn="ctr" fontAlgn="ctr"/>
                      <a:r>
                        <a:rPr lang="ru-RU" sz="1000" b="1" i="0" u="none" strike="noStrike" dirty="0">
                          <a:solidFill>
                            <a:srgbClr val="000000"/>
                          </a:solidFill>
                          <a:effectLst/>
                          <a:latin typeface="Times New Roman" panose="02020603050405020304" pitchFamily="18" charset="0"/>
                        </a:rPr>
                        <a:t>124,9</a:t>
                      </a:r>
                    </a:p>
                  </a:txBody>
                  <a:tcPr marL="9525" marR="9525" marT="9525" marB="0" anchor="ctr"/>
                </a:tc>
                <a:tc>
                  <a:txBody>
                    <a:bodyPr/>
                    <a:lstStyle/>
                    <a:p>
                      <a:pPr algn="ctr" fontAlgn="ctr"/>
                      <a:r>
                        <a:rPr lang="ru-RU" sz="1000" b="1" i="0" u="none" strike="noStrike" dirty="0">
                          <a:solidFill>
                            <a:srgbClr val="000000"/>
                          </a:solidFill>
                          <a:effectLst/>
                          <a:latin typeface="Times New Roman" panose="02020603050405020304" pitchFamily="18" charset="0"/>
                        </a:rPr>
                        <a:t>236,6</a:t>
                      </a:r>
                    </a:p>
                  </a:txBody>
                  <a:tcPr marL="9525" marR="9525" marT="9525" marB="0" anchor="ctr"/>
                </a:tc>
                <a:tc>
                  <a:txBody>
                    <a:bodyPr/>
                    <a:lstStyle/>
                    <a:p>
                      <a:pPr algn="ctr" fontAlgn="ctr"/>
                      <a:r>
                        <a:rPr lang="ru-RU" sz="1000" b="1" i="0" u="none" strike="noStrike" dirty="0">
                          <a:solidFill>
                            <a:srgbClr val="000000"/>
                          </a:solidFill>
                          <a:effectLst/>
                          <a:latin typeface="Times New Roman" panose="02020603050405020304" pitchFamily="18" charset="0"/>
                        </a:rPr>
                        <a:t>56,3</a:t>
                      </a:r>
                    </a:p>
                  </a:txBody>
                  <a:tcPr marL="9525" marR="9525" marT="9525" marB="0" anchor="ctr"/>
                </a:tc>
                <a:extLst>
                  <a:ext uri="{0D108BD9-81ED-4DB2-BD59-A6C34878D82A}">
                    <a16:rowId xmlns:a16="http://schemas.microsoft.com/office/drawing/2014/main" val="4050347759"/>
                  </a:ext>
                </a:extLst>
              </a:tr>
              <a:tr h="183076">
                <a:tc>
                  <a:txBody>
                    <a:bodyPr/>
                    <a:lstStyle/>
                    <a:p>
                      <a:pPr algn="ctr"/>
                      <a:r>
                        <a:rPr lang="ru-RU" sz="900" b="0" dirty="0" smtClean="0"/>
                        <a:t>22.1</a:t>
                      </a:r>
                      <a:endParaRPr lang="ru-RU" sz="900" b="0" dirty="0"/>
                    </a:p>
                  </a:txBody>
                  <a:tcPr/>
                </a:tc>
                <a:tc>
                  <a:txBody>
                    <a:bodyPr/>
                    <a:lstStyle/>
                    <a:p>
                      <a:pPr algn="l" fontAlgn="ctr"/>
                      <a:r>
                        <a:rPr lang="ru-RU" sz="1000" b="0" i="0" u="none" strike="noStrike" dirty="0">
                          <a:solidFill>
                            <a:srgbClr val="000000"/>
                          </a:solidFill>
                          <a:effectLst/>
                          <a:latin typeface="Times New Roman" panose="02020603050405020304" pitchFamily="18" charset="0"/>
                        </a:rPr>
                        <a:t>Подпрограмма "Обеспечение доступным и комфортным жильем и коммунальными услугами населения Корякского округа"</a:t>
                      </a:r>
                    </a:p>
                  </a:txBody>
                  <a:tcPr marL="9525" marR="9525" marT="9525" marB="0" anchor="ctr"/>
                </a:tc>
                <a:tc>
                  <a:txBody>
                    <a:bodyPr/>
                    <a:lstStyle/>
                    <a:p>
                      <a:pPr algn="ctr" fontAlgn="ctr"/>
                      <a:r>
                        <a:rPr lang="ru-RU" sz="1000" b="0" i="0" u="none" strike="noStrike" dirty="0">
                          <a:solidFill>
                            <a:srgbClr val="000000"/>
                          </a:solidFill>
                          <a:effectLst/>
                          <a:latin typeface="Times New Roman" panose="02020603050405020304" pitchFamily="18" charset="0"/>
                        </a:rPr>
                        <a:t>70,0</a:t>
                      </a:r>
                    </a:p>
                  </a:txBody>
                  <a:tcPr marL="9525" marR="9525" marT="9525" marB="0" anchor="ctr"/>
                </a:tc>
                <a:tc>
                  <a:txBody>
                    <a:bodyPr/>
                    <a:lstStyle/>
                    <a:p>
                      <a:pPr algn="ctr" fontAlgn="ctr"/>
                      <a:r>
                        <a:rPr lang="ru-RU" sz="1000" b="0" i="0" u="none" strike="noStrike" dirty="0">
                          <a:solidFill>
                            <a:srgbClr val="000000"/>
                          </a:solidFill>
                          <a:effectLst/>
                          <a:latin typeface="Times New Roman" panose="02020603050405020304" pitchFamily="18" charset="0"/>
                        </a:rPr>
                        <a:t>180,9</a:t>
                      </a:r>
                    </a:p>
                  </a:txBody>
                  <a:tcPr marL="9525" marR="9525" marT="9525" marB="0" anchor="ctr"/>
                </a:tc>
                <a:tc>
                  <a:txBody>
                    <a:bodyPr/>
                    <a:lstStyle/>
                    <a:p>
                      <a:pPr algn="ctr" fontAlgn="ctr"/>
                      <a:r>
                        <a:rPr lang="ru-RU" sz="1000" b="0" i="0" u="none" strike="noStrike" dirty="0">
                          <a:solidFill>
                            <a:srgbClr val="000000"/>
                          </a:solidFill>
                          <a:effectLst/>
                          <a:latin typeface="Times New Roman" panose="02020603050405020304" pitchFamily="18" charset="0"/>
                        </a:rPr>
                        <a:t>0,0</a:t>
                      </a:r>
                    </a:p>
                  </a:txBody>
                  <a:tcPr marL="9525" marR="9525" marT="9525" marB="0" anchor="ctr"/>
                </a:tc>
                <a:extLst>
                  <a:ext uri="{0D108BD9-81ED-4DB2-BD59-A6C34878D82A}">
                    <a16:rowId xmlns:a16="http://schemas.microsoft.com/office/drawing/2014/main" val="1080416760"/>
                  </a:ext>
                </a:extLst>
              </a:tr>
              <a:tr h="165491">
                <a:tc>
                  <a:txBody>
                    <a:bodyPr/>
                    <a:lstStyle/>
                    <a:p>
                      <a:pPr algn="ctr"/>
                      <a:endParaRPr lang="ru-RU" sz="900" b="0"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"Обеспечение жильем эконом-класса специалистов социальной сферы, а также наличие граждан, состоящих на учете в качестве нуждающихся в улучшении жилищных условий"</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70,0</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180,9</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0,0</a:t>
                      </a:r>
                    </a:p>
                  </a:txBody>
                  <a:tcPr marL="9525" marR="9525" marT="9525" marB="0" anchor="ctr"/>
                </a:tc>
                <a:extLst>
                  <a:ext uri="{0D108BD9-81ED-4DB2-BD59-A6C34878D82A}">
                    <a16:rowId xmlns:a16="http://schemas.microsoft.com/office/drawing/2014/main" val="3020715768"/>
                  </a:ext>
                </a:extLst>
              </a:tr>
              <a:tr h="174283">
                <a:tc>
                  <a:txBody>
                    <a:bodyPr/>
                    <a:lstStyle/>
                    <a:p>
                      <a:pPr algn="ctr"/>
                      <a:r>
                        <a:rPr lang="ru-RU" sz="900" b="0" dirty="0" smtClean="0"/>
                        <a:t>22.2</a:t>
                      </a:r>
                      <a:endParaRPr lang="ru-RU" sz="900" b="0" dirty="0"/>
                    </a:p>
                  </a:txBody>
                  <a:tcPr/>
                </a:tc>
                <a:tc>
                  <a:txBody>
                    <a:bodyPr/>
                    <a:lstStyle/>
                    <a:p>
                      <a:pPr algn="l" fontAlgn="ctr"/>
                      <a:r>
                        <a:rPr lang="ru-RU" sz="1000" b="0" i="0" u="none" strike="noStrike" dirty="0">
                          <a:solidFill>
                            <a:srgbClr val="000000"/>
                          </a:solidFill>
                          <a:effectLst/>
                          <a:latin typeface="Times New Roman" panose="02020603050405020304" pitchFamily="18" charset="0"/>
                        </a:rPr>
                        <a:t>Подпрограмма "Обеспечение реализации государственной программы"</a:t>
                      </a:r>
                    </a:p>
                  </a:txBody>
                  <a:tcPr marL="9525" marR="9525" marT="9525" marB="0" anchor="ctr"/>
                </a:tc>
                <a:tc>
                  <a:txBody>
                    <a:bodyPr/>
                    <a:lstStyle/>
                    <a:p>
                      <a:pPr algn="ctr" fontAlgn="ctr"/>
                      <a:r>
                        <a:rPr lang="ru-RU" sz="1000" b="0" i="0" u="none" strike="noStrike" dirty="0">
                          <a:solidFill>
                            <a:srgbClr val="000000"/>
                          </a:solidFill>
                          <a:effectLst/>
                          <a:latin typeface="Times New Roman" panose="02020603050405020304" pitchFamily="18" charset="0"/>
                        </a:rPr>
                        <a:t>54,9</a:t>
                      </a:r>
                    </a:p>
                  </a:txBody>
                  <a:tcPr marL="9525" marR="9525" marT="9525" marB="0" anchor="ctr"/>
                </a:tc>
                <a:tc>
                  <a:txBody>
                    <a:bodyPr/>
                    <a:lstStyle/>
                    <a:p>
                      <a:pPr algn="ctr" fontAlgn="ctr"/>
                      <a:r>
                        <a:rPr lang="ru-RU" sz="1000" b="0" i="0" u="none" strike="noStrike" dirty="0">
                          <a:solidFill>
                            <a:srgbClr val="000000"/>
                          </a:solidFill>
                          <a:effectLst/>
                          <a:latin typeface="Times New Roman" panose="02020603050405020304" pitchFamily="18" charset="0"/>
                        </a:rPr>
                        <a:t>55,7</a:t>
                      </a:r>
                    </a:p>
                  </a:txBody>
                  <a:tcPr marL="9525" marR="9525" marT="9525" marB="0" anchor="ctr"/>
                </a:tc>
                <a:tc>
                  <a:txBody>
                    <a:bodyPr/>
                    <a:lstStyle/>
                    <a:p>
                      <a:pPr algn="ctr" fontAlgn="ctr"/>
                      <a:r>
                        <a:rPr lang="ru-RU" sz="1000" b="0" i="0" u="none" strike="noStrike" dirty="0">
                          <a:solidFill>
                            <a:srgbClr val="000000"/>
                          </a:solidFill>
                          <a:effectLst/>
                          <a:latin typeface="Times New Roman" panose="02020603050405020304" pitchFamily="18" charset="0"/>
                        </a:rPr>
                        <a:t>56,3</a:t>
                      </a:r>
                    </a:p>
                  </a:txBody>
                  <a:tcPr marL="9525" marR="9525" marT="9525" marB="0" anchor="ctr"/>
                </a:tc>
                <a:extLst>
                  <a:ext uri="{0D108BD9-81ED-4DB2-BD59-A6C34878D82A}">
                    <a16:rowId xmlns:a16="http://schemas.microsoft.com/office/drawing/2014/main" val="1981999995"/>
                  </a:ext>
                </a:extLst>
              </a:tr>
              <a:tr h="183076">
                <a:tc>
                  <a:txBody>
                    <a:bodyPr/>
                    <a:lstStyle/>
                    <a:p>
                      <a:pPr algn="ctr"/>
                      <a:endParaRPr lang="ru-RU" sz="900" b="0" dirty="0"/>
                    </a:p>
                  </a:txBody>
                  <a:tcPr/>
                </a:tc>
                <a:tc>
                  <a:txBody>
                    <a:bodyPr/>
                    <a:lstStyle/>
                    <a:p>
                      <a:pPr algn="l" fontAlgn="ctr"/>
                      <a:r>
                        <a:rPr lang="ru-RU" sz="900" b="0" i="0" u="none" strike="noStrike" dirty="0">
                          <a:solidFill>
                            <a:srgbClr val="000000"/>
                          </a:solidFill>
                          <a:effectLst/>
                          <a:latin typeface="Times New Roman" panose="02020603050405020304" pitchFamily="18" charset="0"/>
                        </a:rPr>
                        <a:t>Основное мероприятие "Осуществление полномочий и функций администрации Корякского округа"</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54,9</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55,7</a:t>
                      </a:r>
                    </a:p>
                  </a:txBody>
                  <a:tcPr marL="9525" marR="9525" marT="9525" marB="0" anchor="ctr"/>
                </a:tc>
                <a:tc>
                  <a:txBody>
                    <a:bodyPr/>
                    <a:lstStyle/>
                    <a:p>
                      <a:pPr algn="ctr" fontAlgn="ctr"/>
                      <a:r>
                        <a:rPr lang="ru-RU" sz="900" b="0" i="0" u="none" strike="noStrike" dirty="0">
                          <a:solidFill>
                            <a:srgbClr val="000000"/>
                          </a:solidFill>
                          <a:effectLst/>
                          <a:latin typeface="Times New Roman" panose="02020603050405020304" pitchFamily="18" charset="0"/>
                        </a:rPr>
                        <a:t>56,3</a:t>
                      </a:r>
                    </a:p>
                  </a:txBody>
                  <a:tcPr marL="9525" marR="9525" marT="9525" marB="0" anchor="ctr"/>
                </a:tc>
                <a:extLst>
                  <a:ext uri="{0D108BD9-81ED-4DB2-BD59-A6C34878D82A}">
                    <a16:rowId xmlns:a16="http://schemas.microsoft.com/office/drawing/2014/main" val="4221629555"/>
                  </a:ext>
                </a:extLst>
              </a:tr>
            </a:tbl>
          </a:graphicData>
        </a:graphic>
      </p:graphicFrame>
      <p:sp>
        <p:nvSpPr>
          <p:cNvPr id="5" name="TextBox 4"/>
          <p:cNvSpPr txBox="1"/>
          <p:nvPr/>
        </p:nvSpPr>
        <p:spPr>
          <a:xfrm>
            <a:off x="10612315" y="90097"/>
            <a:ext cx="1342034" cy="338554"/>
          </a:xfrm>
          <a:prstGeom prst="rect">
            <a:avLst/>
          </a:prstGeom>
          <a:noFill/>
        </p:spPr>
        <p:txBody>
          <a:bodyPr wrap="none" rtlCol="0">
            <a:spAutoFit/>
          </a:bodyPr>
          <a:lstStyle/>
          <a:p>
            <a:r>
              <a:rPr lang="ru-RU" sz="1600" b="1" i="1" dirty="0">
                <a:solidFill>
                  <a:schemeClr val="tx2">
                    <a:lumMod val="75000"/>
                  </a:schemeClr>
                </a:solidFill>
                <a:effectLst>
                  <a:outerShdw blurRad="38100" dist="38100" dir="2700000" algn="tl">
                    <a:srgbClr val="000000">
                      <a:alpha val="43137"/>
                    </a:srgbClr>
                  </a:outerShdw>
                </a:effectLst>
              </a:rPr>
              <a:t>  </a:t>
            </a:r>
            <a:r>
              <a:rPr lang="ru-RU" sz="1600" b="1" i="1" dirty="0" smtClean="0">
                <a:solidFill>
                  <a:schemeClr val="tx2">
                    <a:lumMod val="75000"/>
                  </a:schemeClr>
                </a:solidFill>
                <a:effectLst>
                  <a:outerShdw blurRad="38100" dist="38100" dir="2700000" algn="tl">
                    <a:srgbClr val="000000">
                      <a:alpha val="43137"/>
                    </a:srgbClr>
                  </a:outerShdw>
                </a:effectLst>
              </a:rPr>
              <a:t>61 СЛАЙД </a:t>
            </a:r>
            <a:endParaRPr lang="ru-RU" sz="1600" b="1" i="1" dirty="0">
              <a:solidFill>
                <a:schemeClr val="tx2">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9887491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7184" y="508596"/>
            <a:ext cx="10972800" cy="846854"/>
          </a:xfrm>
        </p:spPr>
        <p:txBody>
          <a:bodyPr/>
          <a:lstStyle/>
          <a:p>
            <a:pPr>
              <a:lnSpc>
                <a:spcPct val="100000"/>
              </a:lnSpc>
            </a:pPr>
            <a:r>
              <a:rPr lang="ru-RU" sz="2600" b="1" dirty="0" smtClean="0"/>
              <a:t>Распределение наказов избирателей депутатам Законодательного Собрания Камчатского края</a:t>
            </a:r>
            <a:br>
              <a:rPr lang="ru-RU" sz="2600" b="1" dirty="0" smtClean="0"/>
            </a:br>
            <a:r>
              <a:rPr lang="ru-RU" sz="2000" b="1" dirty="0" smtClean="0"/>
              <a:t>(по территориальному признаку)</a:t>
            </a:r>
            <a:endParaRPr lang="ru-RU" sz="2000" b="1" dirty="0"/>
          </a:p>
        </p:txBody>
      </p:sp>
      <p:graphicFrame>
        <p:nvGraphicFramePr>
          <p:cNvPr id="5" name="Объект 7"/>
          <p:cNvGraphicFramePr>
            <a:graphicFrameLocks noGrp="1"/>
          </p:cNvGraphicFramePr>
          <p:nvPr>
            <p:ph idx="1"/>
            <p:extLst>
              <p:ext uri="{D42A27DB-BD31-4B8C-83A1-F6EECF244321}">
                <p14:modId xmlns:p14="http://schemas.microsoft.com/office/powerpoint/2010/main" val="1639204344"/>
              </p:ext>
            </p:extLst>
          </p:nvPr>
        </p:nvGraphicFramePr>
        <p:xfrm>
          <a:off x="981075" y="1269074"/>
          <a:ext cx="10618909" cy="5017426"/>
        </p:xfrm>
        <a:graphic>
          <a:graphicData uri="http://schemas.openxmlformats.org/drawingml/2006/chart">
            <c:chart xmlns:c="http://schemas.openxmlformats.org/drawingml/2006/chart" xmlns:r="http://schemas.openxmlformats.org/officeDocument/2006/relationships" r:id="rId2"/>
          </a:graphicData>
        </a:graphic>
      </p:graphicFrame>
      <p:sp>
        <p:nvSpPr>
          <p:cNvPr id="12" name="TextBox 1"/>
          <p:cNvSpPr txBox="1"/>
          <p:nvPr/>
        </p:nvSpPr>
        <p:spPr>
          <a:xfrm>
            <a:off x="981075" y="1269074"/>
            <a:ext cx="1333524" cy="3545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sz="1400" dirty="0"/>
              <a:t>т</a:t>
            </a:r>
            <a:r>
              <a:rPr lang="ru-RU" sz="1400" dirty="0" smtClean="0"/>
              <a:t>ыс. рублей</a:t>
            </a:r>
            <a:endParaRPr lang="ru-RU" sz="1400" dirty="0"/>
          </a:p>
        </p:txBody>
      </p:sp>
      <p:sp>
        <p:nvSpPr>
          <p:cNvPr id="6" name="TextBox 5"/>
          <p:cNvSpPr txBox="1"/>
          <p:nvPr/>
        </p:nvSpPr>
        <p:spPr>
          <a:xfrm>
            <a:off x="10612315" y="90097"/>
            <a:ext cx="1342034" cy="338554"/>
          </a:xfrm>
          <a:prstGeom prst="rect">
            <a:avLst/>
          </a:prstGeom>
          <a:noFill/>
        </p:spPr>
        <p:txBody>
          <a:bodyPr wrap="none" rtlCol="0">
            <a:spAutoFit/>
          </a:bodyPr>
          <a:lstStyle/>
          <a:p>
            <a:r>
              <a:rPr lang="ru-RU" sz="1600" b="1" i="1" dirty="0">
                <a:solidFill>
                  <a:schemeClr val="tx2">
                    <a:lumMod val="75000"/>
                  </a:schemeClr>
                </a:solidFill>
                <a:effectLst>
                  <a:outerShdw blurRad="38100" dist="38100" dir="2700000" algn="tl">
                    <a:srgbClr val="000000">
                      <a:alpha val="43137"/>
                    </a:srgbClr>
                  </a:outerShdw>
                </a:effectLst>
              </a:rPr>
              <a:t>  </a:t>
            </a:r>
            <a:r>
              <a:rPr lang="ru-RU" sz="1600" b="1" i="1" dirty="0" smtClean="0">
                <a:solidFill>
                  <a:schemeClr val="tx2">
                    <a:lumMod val="75000"/>
                  </a:schemeClr>
                </a:solidFill>
                <a:effectLst>
                  <a:outerShdw blurRad="38100" dist="38100" dir="2700000" algn="tl">
                    <a:srgbClr val="000000">
                      <a:alpha val="43137"/>
                    </a:srgbClr>
                  </a:outerShdw>
                </a:effectLst>
              </a:rPr>
              <a:t>62 СЛАЙД </a:t>
            </a:r>
            <a:endParaRPr lang="ru-RU" sz="1600" b="1" i="1" dirty="0">
              <a:solidFill>
                <a:schemeClr val="tx2">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8178471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98627" y="705928"/>
            <a:ext cx="8250115" cy="650631"/>
          </a:xfrm>
        </p:spPr>
        <p:txBody>
          <a:bodyPr/>
          <a:lstStyle/>
          <a:p>
            <a:pPr>
              <a:lnSpc>
                <a:spcPct val="100000"/>
              </a:lnSpc>
            </a:pPr>
            <a:r>
              <a:rPr lang="ru-RU" sz="2600" b="1" dirty="0"/>
              <a:t>Распределение наказов избирателей депутатам Законодательного Собрания Камчатского края</a:t>
            </a:r>
            <a:br>
              <a:rPr lang="ru-RU" sz="2600" b="1" dirty="0"/>
            </a:br>
            <a:r>
              <a:rPr lang="ru-RU" sz="2000" b="1" dirty="0"/>
              <a:t>(по </a:t>
            </a:r>
            <a:r>
              <a:rPr lang="ru-RU" sz="2000" b="1" dirty="0" smtClean="0"/>
              <a:t>ведомственному </a:t>
            </a:r>
            <a:r>
              <a:rPr lang="ru-RU" sz="2000" b="1" dirty="0"/>
              <a:t>признаку)</a:t>
            </a:r>
            <a:endParaRPr lang="ru-RU" sz="2600" b="1" dirty="0"/>
          </a:p>
        </p:txBody>
      </p:sp>
      <p:graphicFrame>
        <p:nvGraphicFramePr>
          <p:cNvPr id="4" name="Объект 7"/>
          <p:cNvGraphicFramePr>
            <a:graphicFrameLocks noGrp="1"/>
          </p:cNvGraphicFramePr>
          <p:nvPr>
            <p:ph idx="1"/>
            <p:extLst>
              <p:ext uri="{D42A27DB-BD31-4B8C-83A1-F6EECF244321}">
                <p14:modId xmlns:p14="http://schemas.microsoft.com/office/powerpoint/2010/main" val="2148439287"/>
              </p:ext>
            </p:extLst>
          </p:nvPr>
        </p:nvGraphicFramePr>
        <p:xfrm>
          <a:off x="190501" y="1276350"/>
          <a:ext cx="11925300" cy="54102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505455" y="1455093"/>
            <a:ext cx="1999620" cy="307777"/>
          </a:xfrm>
          <a:prstGeom prst="rect">
            <a:avLst/>
          </a:prstGeom>
          <a:noFill/>
        </p:spPr>
        <p:txBody>
          <a:bodyPr wrap="square" rtlCol="0">
            <a:spAutoFit/>
          </a:bodyPr>
          <a:lstStyle/>
          <a:p>
            <a:r>
              <a:rPr lang="ru-RU" sz="1400" dirty="0" smtClean="0"/>
              <a:t>тыс. рублей</a:t>
            </a:r>
            <a:endParaRPr lang="ru-RU" sz="1400" dirty="0"/>
          </a:p>
        </p:txBody>
      </p:sp>
      <p:sp>
        <p:nvSpPr>
          <p:cNvPr id="7" name="TextBox 6"/>
          <p:cNvSpPr txBox="1"/>
          <p:nvPr/>
        </p:nvSpPr>
        <p:spPr>
          <a:xfrm>
            <a:off x="10612315" y="90097"/>
            <a:ext cx="1342034" cy="338554"/>
          </a:xfrm>
          <a:prstGeom prst="rect">
            <a:avLst/>
          </a:prstGeom>
          <a:noFill/>
        </p:spPr>
        <p:txBody>
          <a:bodyPr wrap="none" rtlCol="0">
            <a:spAutoFit/>
          </a:bodyPr>
          <a:lstStyle/>
          <a:p>
            <a:r>
              <a:rPr lang="ru-RU" sz="1600" b="1" i="1" dirty="0">
                <a:solidFill>
                  <a:schemeClr val="tx2">
                    <a:lumMod val="75000"/>
                  </a:schemeClr>
                </a:solidFill>
                <a:effectLst>
                  <a:outerShdw blurRad="38100" dist="38100" dir="2700000" algn="tl">
                    <a:srgbClr val="000000">
                      <a:alpha val="43137"/>
                    </a:srgbClr>
                  </a:outerShdw>
                </a:effectLst>
              </a:rPr>
              <a:t>  </a:t>
            </a:r>
            <a:r>
              <a:rPr lang="ru-RU" sz="1600" b="1" i="1" dirty="0" smtClean="0">
                <a:solidFill>
                  <a:schemeClr val="tx2">
                    <a:lumMod val="75000"/>
                  </a:schemeClr>
                </a:solidFill>
                <a:effectLst>
                  <a:outerShdw blurRad="38100" dist="38100" dir="2700000" algn="tl">
                    <a:srgbClr val="000000">
                      <a:alpha val="43137"/>
                    </a:srgbClr>
                  </a:outerShdw>
                </a:effectLst>
              </a:rPr>
              <a:t>63 СЛАЙД </a:t>
            </a:r>
            <a:endParaRPr lang="ru-RU" sz="1600" b="1" i="1" dirty="0">
              <a:solidFill>
                <a:schemeClr val="tx2">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4381048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0"/>
            <a:ext cx="10972800" cy="1203649"/>
          </a:xfrm>
        </p:spPr>
        <p:txBody>
          <a:bodyPr/>
          <a:lstStyle/>
          <a:p>
            <a:pPr>
              <a:lnSpc>
                <a:spcPct val="100000"/>
              </a:lnSpc>
            </a:pPr>
            <a:r>
              <a:rPr lang="ru-RU" sz="2400" b="1" dirty="0" smtClean="0"/>
              <a:t>Перечень наказов избирателей к депутатам </a:t>
            </a:r>
            <a:br>
              <a:rPr lang="ru-RU" sz="2400" b="1" dirty="0" smtClean="0"/>
            </a:br>
            <a:r>
              <a:rPr lang="ru-RU" sz="2400" b="1" dirty="0" smtClean="0"/>
              <a:t>Законодательного Собрания Камчатского края на 2017 год</a:t>
            </a:r>
            <a:r>
              <a:rPr lang="ru-RU" sz="2600" b="1" dirty="0" smtClean="0"/>
              <a:t/>
            </a:r>
            <a:br>
              <a:rPr lang="ru-RU" sz="2600" b="1" dirty="0" smtClean="0"/>
            </a:br>
            <a:r>
              <a:rPr lang="ru-RU" sz="1400" b="1" dirty="0" smtClean="0"/>
              <a:t>(П</a:t>
            </a:r>
            <a:r>
              <a:rPr lang="ru-RU" sz="1400" dirty="0" smtClean="0"/>
              <a:t>риложение к Решению Законодательного Собрания Камчатского края от 19.07.2016 № 11716)</a:t>
            </a:r>
            <a:br>
              <a:rPr lang="ru-RU" sz="1400" dirty="0" smtClean="0"/>
            </a:br>
            <a:r>
              <a:rPr lang="ru-RU" sz="1400" dirty="0" smtClean="0">
                <a:solidFill>
                  <a:schemeClr val="tx1"/>
                </a:solidFill>
              </a:rPr>
              <a:t>                                                                                                                                                                                                                        тыс. рублей</a:t>
            </a:r>
            <a:endParaRPr lang="ru-RU" sz="1400" dirty="0">
              <a:solidFill>
                <a:schemeClr val="tx1"/>
              </a:solidFill>
            </a:endParaRPr>
          </a:p>
        </p:txBody>
      </p:sp>
      <p:graphicFrame>
        <p:nvGraphicFramePr>
          <p:cNvPr id="5" name="Объект 4"/>
          <p:cNvGraphicFramePr>
            <a:graphicFrameLocks noGrp="1"/>
          </p:cNvGraphicFramePr>
          <p:nvPr>
            <p:ph idx="1"/>
            <p:extLst>
              <p:ext uri="{D42A27DB-BD31-4B8C-83A1-F6EECF244321}">
                <p14:modId xmlns:p14="http://schemas.microsoft.com/office/powerpoint/2010/main" val="1062778370"/>
              </p:ext>
            </p:extLst>
          </p:nvPr>
        </p:nvGraphicFramePr>
        <p:xfrm>
          <a:off x="609599" y="1203649"/>
          <a:ext cx="11128131" cy="5413595"/>
        </p:xfrm>
        <a:graphic>
          <a:graphicData uri="http://schemas.openxmlformats.org/drawingml/2006/table">
            <a:tbl>
              <a:tblPr firstRow="1" bandRow="1">
                <a:tableStyleId>{5C22544A-7EE6-4342-B048-85BDC9FD1C3A}</a:tableStyleId>
              </a:tblPr>
              <a:tblGrid>
                <a:gridCol w="2297555">
                  <a:extLst>
                    <a:ext uri="{9D8B030D-6E8A-4147-A177-3AD203B41FA5}">
                      <a16:colId xmlns:a16="http://schemas.microsoft.com/office/drawing/2014/main" val="2485609747"/>
                    </a:ext>
                  </a:extLst>
                </a:gridCol>
                <a:gridCol w="7493181">
                  <a:extLst>
                    <a:ext uri="{9D8B030D-6E8A-4147-A177-3AD203B41FA5}">
                      <a16:colId xmlns:a16="http://schemas.microsoft.com/office/drawing/2014/main" val="3579758117"/>
                    </a:ext>
                  </a:extLst>
                </a:gridCol>
                <a:gridCol w="1337395">
                  <a:extLst>
                    <a:ext uri="{9D8B030D-6E8A-4147-A177-3AD203B41FA5}">
                      <a16:colId xmlns:a16="http://schemas.microsoft.com/office/drawing/2014/main" val="927407688"/>
                    </a:ext>
                  </a:extLst>
                </a:gridCol>
              </a:tblGrid>
              <a:tr h="378075">
                <a:tc>
                  <a:txBody>
                    <a:bodyPr/>
                    <a:lstStyle/>
                    <a:p>
                      <a:pPr algn="ctr"/>
                      <a:r>
                        <a:rPr lang="ru-RU" sz="1000" dirty="0" smtClean="0"/>
                        <a:t>Наименование избирательного округа (политической</a:t>
                      </a:r>
                      <a:r>
                        <a:rPr lang="ru-RU" sz="1000" baseline="0" dirty="0" smtClean="0"/>
                        <a:t> партии)</a:t>
                      </a:r>
                      <a:endParaRPr lang="ru-RU" sz="1000" dirty="0"/>
                    </a:p>
                  </a:txBody>
                  <a:tcPr/>
                </a:tc>
                <a:tc>
                  <a:txBody>
                    <a:bodyPr/>
                    <a:lstStyle/>
                    <a:p>
                      <a:pPr algn="ctr"/>
                      <a:r>
                        <a:rPr lang="ru-RU" sz="1000" dirty="0" smtClean="0"/>
                        <a:t>Содержание наказа</a:t>
                      </a:r>
                      <a:endParaRPr lang="ru-RU" sz="1000" dirty="0"/>
                    </a:p>
                  </a:txBody>
                  <a:tcPr/>
                </a:tc>
                <a:tc>
                  <a:txBody>
                    <a:bodyPr/>
                    <a:lstStyle/>
                    <a:p>
                      <a:pPr algn="ctr"/>
                      <a:r>
                        <a:rPr lang="ru-RU" sz="1000" dirty="0" smtClean="0"/>
                        <a:t>Объем на 2017 год</a:t>
                      </a:r>
                    </a:p>
                  </a:txBody>
                  <a:tcPr/>
                </a:tc>
                <a:extLst>
                  <a:ext uri="{0D108BD9-81ED-4DB2-BD59-A6C34878D82A}">
                    <a16:rowId xmlns:a16="http://schemas.microsoft.com/office/drawing/2014/main" val="2005587533"/>
                  </a:ext>
                </a:extLst>
              </a:tr>
              <a:tr h="208396">
                <a:tc gridSpan="3">
                  <a:txBody>
                    <a:bodyPr/>
                    <a:lstStyle/>
                    <a:p>
                      <a:r>
                        <a:rPr lang="ru-RU" sz="1200" b="1" kern="1200" dirty="0" smtClean="0">
                          <a:solidFill>
                            <a:schemeClr val="dk1"/>
                          </a:solidFill>
                          <a:effectLst/>
                          <a:latin typeface="+mn-lt"/>
                          <a:ea typeface="+mn-ea"/>
                          <a:cs typeface="+mn-cs"/>
                        </a:rPr>
                        <a:t>ОБЩИЙ ОБЪЕМ – 28 000,0 тыс. рублей, </a:t>
                      </a:r>
                      <a:r>
                        <a:rPr lang="ru-RU" sz="1200" b="1" kern="1200" baseline="0" dirty="0" smtClean="0">
                          <a:solidFill>
                            <a:schemeClr val="dk1"/>
                          </a:solidFill>
                          <a:effectLst/>
                          <a:latin typeface="+mn-lt"/>
                          <a:ea typeface="+mn-ea"/>
                          <a:cs typeface="+mn-cs"/>
                        </a:rPr>
                        <a:t>в том числе:</a:t>
                      </a:r>
                      <a:endParaRPr lang="ru-RU" sz="1200" b="1" kern="1200" dirty="0">
                        <a:solidFill>
                          <a:schemeClr val="dk1"/>
                        </a:solidFill>
                        <a:effectLst/>
                        <a:latin typeface="+mn-lt"/>
                        <a:ea typeface="+mn-ea"/>
                        <a:cs typeface="+mn-cs"/>
                      </a:endParaRPr>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2524293067"/>
                  </a:ext>
                </a:extLst>
              </a:tr>
              <a:tr h="208396">
                <a:tc gridSpan="3">
                  <a:txBody>
                    <a:bodyPr/>
                    <a:lstStyle/>
                    <a:p>
                      <a:r>
                        <a:rPr lang="ru-RU" sz="1200" b="1" kern="1200" dirty="0" smtClean="0">
                          <a:solidFill>
                            <a:schemeClr val="dk1"/>
                          </a:solidFill>
                          <a:effectLst/>
                          <a:latin typeface="+mn-lt"/>
                          <a:ea typeface="+mn-ea"/>
                          <a:cs typeface="+mn-cs"/>
                        </a:rPr>
                        <a:t>Всероссийская политическая партия "ЕДИНАЯ РОССИЯ":</a:t>
                      </a:r>
                      <a:endParaRPr lang="ru-RU" sz="1200" b="1" kern="1200" dirty="0">
                        <a:solidFill>
                          <a:schemeClr val="dk1"/>
                        </a:solidFill>
                        <a:effectLst/>
                        <a:latin typeface="+mn-lt"/>
                        <a:ea typeface="+mn-ea"/>
                        <a:cs typeface="+mn-cs"/>
                      </a:endParaRPr>
                    </a:p>
                  </a:txBody>
                  <a:tcPr/>
                </a:tc>
                <a:tc hMerge="1">
                  <a:txBody>
                    <a:bodyPr/>
                    <a:lstStyle/>
                    <a:p>
                      <a:endParaRPr lang="ru-RU" sz="900" dirty="0">
                        <a:latin typeface="+mn-lt"/>
                      </a:endParaRPr>
                    </a:p>
                  </a:txBody>
                  <a:tcPr/>
                </a:tc>
                <a:tc hMerge="1">
                  <a:txBody>
                    <a:bodyPr/>
                    <a:lstStyle/>
                    <a:p>
                      <a:pPr algn="ctr"/>
                      <a:endParaRPr lang="ru-RU" sz="900" dirty="0"/>
                    </a:p>
                  </a:txBody>
                  <a:tcPr/>
                </a:tc>
                <a:extLst>
                  <a:ext uri="{0D108BD9-81ED-4DB2-BD59-A6C34878D82A}">
                    <a16:rowId xmlns:a16="http://schemas.microsoft.com/office/drawing/2014/main" val="3989809008"/>
                  </a:ext>
                </a:extLst>
              </a:tr>
              <a:tr h="390823">
                <a:tc rowSpan="10">
                  <a:txBody>
                    <a:bodyPr/>
                    <a:lstStyle/>
                    <a:p>
                      <a:pPr algn="ctr"/>
                      <a:r>
                        <a:rPr lang="ru-RU" sz="1000" dirty="0" smtClean="0"/>
                        <a:t>Избирательный округ № 1</a:t>
                      </a:r>
                      <a:endParaRPr lang="ru-RU" sz="1000" dirty="0"/>
                    </a:p>
                  </a:txBody>
                  <a:tcPr anchor="ctr"/>
                </a:tc>
                <a:tc>
                  <a:txBody>
                    <a:bodyPr/>
                    <a:lstStyle/>
                    <a:p>
                      <a:r>
                        <a:rPr lang="ru-RU" sz="900" kern="1200" dirty="0" smtClean="0">
                          <a:solidFill>
                            <a:schemeClr val="dk1"/>
                          </a:solidFill>
                          <a:effectLst/>
                          <a:latin typeface="+mn-lt"/>
                          <a:ea typeface="+mn-ea"/>
                          <a:cs typeface="+mn-cs"/>
                        </a:rPr>
                        <a:t>МОУ ДОД «Дом детского творчества «Юность» П-Камчатского городского округа на оплату расходов, связанных с проведением фестивалей, конкурсов и других тематических мероприятий, оплата приобретения призов, организация выезда для участия в концертах и конкурсах, приобретение оргтехники</a:t>
                      </a:r>
                      <a:endParaRPr lang="ru-RU" sz="900" dirty="0">
                        <a:latin typeface="+mn-lt"/>
                      </a:endParaRPr>
                    </a:p>
                  </a:txBody>
                  <a:tcPr/>
                </a:tc>
                <a:tc>
                  <a:txBody>
                    <a:bodyPr/>
                    <a:lstStyle/>
                    <a:p>
                      <a:pPr algn="ctr"/>
                      <a:r>
                        <a:rPr lang="ru-RU" sz="900" dirty="0" smtClean="0"/>
                        <a:t>70,0</a:t>
                      </a:r>
                      <a:endParaRPr lang="ru-RU" sz="900" dirty="0"/>
                    </a:p>
                  </a:txBody>
                  <a:tcPr anchor="ctr"/>
                </a:tc>
                <a:extLst>
                  <a:ext uri="{0D108BD9-81ED-4DB2-BD59-A6C34878D82A}">
                    <a16:rowId xmlns:a16="http://schemas.microsoft.com/office/drawing/2014/main" val="3161736356"/>
                  </a:ext>
                </a:extLst>
              </a:tr>
              <a:tr h="390823">
                <a:tc vMerge="1">
                  <a:txBody>
                    <a:bodyPr/>
                    <a:lstStyle/>
                    <a:p>
                      <a:endParaRPr lang="ru-RU" sz="1200" dirty="0"/>
                    </a:p>
                  </a:txBody>
                  <a:tcPr/>
                </a:tc>
                <a:tc>
                  <a:txBody>
                    <a:bodyPr/>
                    <a:lstStyle/>
                    <a:p>
                      <a:r>
                        <a:rPr lang="ru-RU" sz="900" kern="1200" dirty="0" smtClean="0">
                          <a:solidFill>
                            <a:schemeClr val="dk1"/>
                          </a:solidFill>
                          <a:effectLst/>
                          <a:latin typeface="+mn-lt"/>
                          <a:ea typeface="+mn-ea"/>
                          <a:cs typeface="+mn-cs"/>
                        </a:rPr>
                        <a:t>МАДОУ «Детский сад № 1 комбинированного вида» П-Камчатского городского округа на оплату расходов связанных с проведением конкурсов, фестивалей, олимпиад, спортивных соревнованиях, участие в общероссийских мероприятиях, приобретение оргтехники</a:t>
                      </a:r>
                      <a:endParaRPr lang="ru-RU" sz="900" dirty="0">
                        <a:latin typeface="+mn-lt"/>
                      </a:endParaRPr>
                    </a:p>
                  </a:txBody>
                  <a:tcPr/>
                </a:tc>
                <a:tc>
                  <a:txBody>
                    <a:bodyPr/>
                    <a:lstStyle/>
                    <a:p>
                      <a:pPr algn="ctr"/>
                      <a:r>
                        <a:rPr lang="ru-RU" sz="900" dirty="0" smtClean="0"/>
                        <a:t>70,0</a:t>
                      </a:r>
                      <a:endParaRPr lang="ru-RU" sz="900" dirty="0"/>
                    </a:p>
                  </a:txBody>
                  <a:tcPr anchor="ctr"/>
                </a:tc>
                <a:extLst>
                  <a:ext uri="{0D108BD9-81ED-4DB2-BD59-A6C34878D82A}">
                    <a16:rowId xmlns:a16="http://schemas.microsoft.com/office/drawing/2014/main" val="1959811843"/>
                  </a:ext>
                </a:extLst>
              </a:tr>
              <a:tr h="390823">
                <a:tc vMerge="1">
                  <a:txBody>
                    <a:bodyPr/>
                    <a:lstStyle/>
                    <a:p>
                      <a:endParaRPr lang="ru-RU" sz="1200" dirty="0"/>
                    </a:p>
                  </a:txBody>
                  <a:tcPr/>
                </a:tc>
                <a:tc>
                  <a:txBody>
                    <a:bodyPr/>
                    <a:lstStyle/>
                    <a:p>
                      <a:pPr>
                        <a:lnSpc>
                          <a:spcPct val="115000"/>
                        </a:lnSpc>
                        <a:spcAft>
                          <a:spcPts val="1000"/>
                        </a:spcAft>
                      </a:pPr>
                      <a:r>
                        <a:rPr lang="ru-RU" sz="900" dirty="0">
                          <a:effectLst/>
                          <a:latin typeface="+mn-lt"/>
                          <a:ea typeface="Times New Roman" panose="02020603050405020304" pitchFamily="18" charset="0"/>
                          <a:cs typeface="Times New Roman" panose="02020603050405020304" pitchFamily="18" charset="0"/>
                        </a:rPr>
                        <a:t>МАДОУ «Детский сад № 4 комбинированного вида» П-Камчатского городского округа на оплату расходов связанных с проведением конкурсов, фестивалей, олимпиад, спортивных соревнованиях, участие в общероссийских мероприятиях, приобретение оргтехники</a:t>
                      </a:r>
                    </a:p>
                  </a:txBody>
                  <a:tcPr marL="68580" marR="68580" marT="0" marB="0"/>
                </a:tc>
                <a:tc>
                  <a:txBody>
                    <a:bodyPr/>
                    <a:lstStyle/>
                    <a:p>
                      <a:pPr algn="ctr"/>
                      <a:endParaRPr lang="ru-RU" sz="900" dirty="0" smtClean="0"/>
                    </a:p>
                    <a:p>
                      <a:pPr algn="ctr"/>
                      <a:r>
                        <a:rPr lang="ru-RU" sz="900" dirty="0" smtClean="0"/>
                        <a:t>70,0</a:t>
                      </a:r>
                      <a:endParaRPr lang="ru-RU" sz="900" dirty="0"/>
                    </a:p>
                  </a:txBody>
                  <a:tcPr anchor="ctr"/>
                </a:tc>
                <a:extLst>
                  <a:ext uri="{0D108BD9-81ED-4DB2-BD59-A6C34878D82A}">
                    <a16:rowId xmlns:a16="http://schemas.microsoft.com/office/drawing/2014/main" val="204338448"/>
                  </a:ext>
                </a:extLst>
              </a:tr>
              <a:tr h="390823">
                <a:tc vMerge="1">
                  <a:txBody>
                    <a:bodyPr/>
                    <a:lstStyle/>
                    <a:p>
                      <a:endParaRPr lang="ru-RU" sz="1200" dirty="0"/>
                    </a:p>
                  </a:txBody>
                  <a:tcPr/>
                </a:tc>
                <a:tc>
                  <a:txBody>
                    <a:bodyPr/>
                    <a:lstStyle/>
                    <a:p>
                      <a:r>
                        <a:rPr lang="ru-RU" sz="900" kern="1200" dirty="0" smtClean="0">
                          <a:solidFill>
                            <a:schemeClr val="dk1"/>
                          </a:solidFill>
                          <a:effectLst/>
                          <a:latin typeface="+mn-lt"/>
                          <a:ea typeface="+mn-ea"/>
                          <a:cs typeface="+mn-cs"/>
                        </a:rPr>
                        <a:t>МБДОУ «Детский сад № 9 общеразвивающего вида» П-Камчатского городского округа на оплату расходов связанных с проведением конкурсов, фестивалей, олимпиад, спортивных соревнованиях, участие в общероссийских мероприятиях, приобретение оргтехники</a:t>
                      </a:r>
                      <a:endParaRPr lang="ru-RU" sz="900" dirty="0">
                        <a:latin typeface="+mn-lt"/>
                      </a:endParaRPr>
                    </a:p>
                  </a:txBody>
                  <a:tcPr/>
                </a:tc>
                <a:tc>
                  <a:txBody>
                    <a:bodyPr/>
                    <a:lstStyle/>
                    <a:p>
                      <a:pPr algn="ctr"/>
                      <a:r>
                        <a:rPr lang="ru-RU" sz="900" dirty="0" smtClean="0"/>
                        <a:t>70,0</a:t>
                      </a:r>
                      <a:endParaRPr lang="ru-RU" sz="900" dirty="0"/>
                    </a:p>
                  </a:txBody>
                  <a:tcPr anchor="ctr"/>
                </a:tc>
                <a:extLst>
                  <a:ext uri="{0D108BD9-81ED-4DB2-BD59-A6C34878D82A}">
                    <a16:rowId xmlns:a16="http://schemas.microsoft.com/office/drawing/2014/main" val="429344948"/>
                  </a:ext>
                </a:extLst>
              </a:tr>
              <a:tr h="390823">
                <a:tc vMerge="1">
                  <a:txBody>
                    <a:bodyPr/>
                    <a:lstStyle/>
                    <a:p>
                      <a:endParaRPr lang="ru-RU" sz="1200" dirty="0"/>
                    </a:p>
                  </a:txBody>
                  <a:tcPr/>
                </a:tc>
                <a:tc>
                  <a:txBody>
                    <a:bodyPr/>
                    <a:lstStyle/>
                    <a:p>
                      <a:r>
                        <a:rPr lang="ru-RU" sz="900" kern="1200" dirty="0" smtClean="0">
                          <a:solidFill>
                            <a:schemeClr val="dk1"/>
                          </a:solidFill>
                          <a:effectLst/>
                          <a:latin typeface="+mn-lt"/>
                          <a:ea typeface="+mn-ea"/>
                          <a:cs typeface="+mn-cs"/>
                        </a:rPr>
                        <a:t>МАДОУ «Детский сад № 10 комбинированного вида» </a:t>
                      </a:r>
                    </a:p>
                    <a:p>
                      <a:r>
                        <a:rPr lang="ru-RU" sz="900" kern="1200" dirty="0" smtClean="0">
                          <a:solidFill>
                            <a:schemeClr val="dk1"/>
                          </a:solidFill>
                          <a:effectLst/>
                          <a:latin typeface="+mn-lt"/>
                          <a:ea typeface="+mn-ea"/>
                          <a:cs typeface="+mn-cs"/>
                        </a:rPr>
                        <a:t>П-Камчатского городского округа на оплату расходов связанных с проведением конкурсов, фестивалей, олимпиад, спортивных соревнованиях, участие в общероссийских мероприятиях, приобретение оргтехники</a:t>
                      </a:r>
                    </a:p>
                  </a:txBody>
                  <a:tcPr/>
                </a:tc>
                <a:tc>
                  <a:txBody>
                    <a:bodyPr/>
                    <a:lstStyle/>
                    <a:p>
                      <a:pPr algn="ctr"/>
                      <a:r>
                        <a:rPr lang="ru-RU" sz="900" dirty="0" smtClean="0"/>
                        <a:t>70,0</a:t>
                      </a:r>
                      <a:endParaRPr lang="ru-RU" sz="900" dirty="0"/>
                    </a:p>
                  </a:txBody>
                  <a:tcPr anchor="ctr"/>
                </a:tc>
                <a:extLst>
                  <a:ext uri="{0D108BD9-81ED-4DB2-BD59-A6C34878D82A}">
                    <a16:rowId xmlns:a16="http://schemas.microsoft.com/office/drawing/2014/main" val="2753173425"/>
                  </a:ext>
                </a:extLst>
              </a:tr>
              <a:tr h="390823">
                <a:tc vMerge="1">
                  <a:txBody>
                    <a:bodyPr/>
                    <a:lstStyle/>
                    <a:p>
                      <a:endParaRPr lang="ru-RU" sz="1200" dirty="0"/>
                    </a:p>
                  </a:txBody>
                  <a:tcPr/>
                </a:tc>
                <a:tc>
                  <a:txBody>
                    <a:bodyPr/>
                    <a:lstStyle/>
                    <a:p>
                      <a:r>
                        <a:rPr lang="ru-RU" sz="900" kern="1200" dirty="0" smtClean="0">
                          <a:solidFill>
                            <a:schemeClr val="dk1"/>
                          </a:solidFill>
                          <a:effectLst/>
                          <a:latin typeface="+mn-lt"/>
                          <a:ea typeface="+mn-ea"/>
                          <a:cs typeface="+mn-cs"/>
                        </a:rPr>
                        <a:t>МДОУ «Детский сад № 26 общеразвивающего вида» </a:t>
                      </a:r>
                    </a:p>
                    <a:p>
                      <a:r>
                        <a:rPr lang="ru-RU" sz="900" kern="1200" dirty="0" smtClean="0">
                          <a:solidFill>
                            <a:schemeClr val="dk1"/>
                          </a:solidFill>
                          <a:effectLst/>
                          <a:latin typeface="+mn-lt"/>
                          <a:ea typeface="+mn-ea"/>
                          <a:cs typeface="+mn-cs"/>
                        </a:rPr>
                        <a:t>П-Камчатского городского округа на оплату расходов связанных с проведением конкурсов, фестивалей, олимпиад, спортивных соревнованиях, участие в общероссийских мероприятиях, приобретение оргтехники</a:t>
                      </a:r>
                      <a:endParaRPr lang="ru-RU" sz="900" dirty="0">
                        <a:latin typeface="+mn-lt"/>
                      </a:endParaRPr>
                    </a:p>
                  </a:txBody>
                  <a:tcPr/>
                </a:tc>
                <a:tc>
                  <a:txBody>
                    <a:bodyPr/>
                    <a:lstStyle/>
                    <a:p>
                      <a:pPr algn="ctr"/>
                      <a:r>
                        <a:rPr lang="ru-RU" sz="900" dirty="0" smtClean="0"/>
                        <a:t>70,0</a:t>
                      </a:r>
                      <a:endParaRPr lang="ru-RU" sz="900" dirty="0"/>
                    </a:p>
                  </a:txBody>
                  <a:tcPr anchor="ctr"/>
                </a:tc>
                <a:extLst>
                  <a:ext uri="{0D108BD9-81ED-4DB2-BD59-A6C34878D82A}">
                    <a16:rowId xmlns:a16="http://schemas.microsoft.com/office/drawing/2014/main" val="791462069"/>
                  </a:ext>
                </a:extLst>
              </a:tr>
              <a:tr h="390823">
                <a:tc vMerge="1">
                  <a:txBody>
                    <a:bodyPr/>
                    <a:lstStyle/>
                    <a:p>
                      <a:endParaRPr lang="ru-RU" sz="1200" dirty="0"/>
                    </a:p>
                  </a:txBody>
                  <a:tcPr/>
                </a:tc>
                <a:tc>
                  <a:txBody>
                    <a:bodyPr/>
                    <a:lstStyle/>
                    <a:p>
                      <a:r>
                        <a:rPr lang="ru-RU" sz="900" kern="1200" dirty="0" smtClean="0">
                          <a:solidFill>
                            <a:schemeClr val="dk1"/>
                          </a:solidFill>
                          <a:effectLst/>
                          <a:latin typeface="+mn-lt"/>
                          <a:ea typeface="+mn-ea"/>
                          <a:cs typeface="+mn-cs"/>
                        </a:rPr>
                        <a:t>МАДОУ «Детский сад № 29 комбинированного вида» </a:t>
                      </a:r>
                    </a:p>
                    <a:p>
                      <a:r>
                        <a:rPr lang="ru-RU" sz="900" kern="1200" dirty="0" smtClean="0">
                          <a:solidFill>
                            <a:schemeClr val="dk1"/>
                          </a:solidFill>
                          <a:effectLst/>
                          <a:latin typeface="+mn-lt"/>
                          <a:ea typeface="+mn-ea"/>
                          <a:cs typeface="+mn-cs"/>
                        </a:rPr>
                        <a:t>П-Камчатского городского округа на оплату расходов связанных с проведением конкурсов, фестивалей, олимпиад, спортивных соревнованиях, участие в общероссийских мероприятиях, приобретение оргтехники</a:t>
                      </a:r>
                      <a:endParaRPr lang="ru-RU" sz="900" dirty="0">
                        <a:latin typeface="+mn-lt"/>
                      </a:endParaRPr>
                    </a:p>
                  </a:txBody>
                  <a:tcPr/>
                </a:tc>
                <a:tc>
                  <a:txBody>
                    <a:bodyPr/>
                    <a:lstStyle/>
                    <a:p>
                      <a:pPr algn="ctr"/>
                      <a:r>
                        <a:rPr lang="ru-RU" sz="900" dirty="0" smtClean="0"/>
                        <a:t>70,0</a:t>
                      </a:r>
                      <a:endParaRPr lang="ru-RU" sz="900" dirty="0"/>
                    </a:p>
                  </a:txBody>
                  <a:tcPr anchor="ctr"/>
                </a:tc>
                <a:extLst>
                  <a:ext uri="{0D108BD9-81ED-4DB2-BD59-A6C34878D82A}">
                    <a16:rowId xmlns:a16="http://schemas.microsoft.com/office/drawing/2014/main" val="4208699446"/>
                  </a:ext>
                </a:extLst>
              </a:tr>
              <a:tr h="390823">
                <a:tc vMerge="1">
                  <a:txBody>
                    <a:bodyPr/>
                    <a:lstStyle/>
                    <a:p>
                      <a:endParaRPr lang="ru-RU" sz="1200" dirty="0"/>
                    </a:p>
                  </a:txBody>
                  <a:tcPr/>
                </a:tc>
                <a:tc>
                  <a:txBody>
                    <a:bodyPr/>
                    <a:lstStyle/>
                    <a:p>
                      <a:r>
                        <a:rPr lang="ru-RU" sz="900" kern="1200" dirty="0" smtClean="0">
                          <a:solidFill>
                            <a:schemeClr val="dk1"/>
                          </a:solidFill>
                          <a:effectLst/>
                          <a:latin typeface="+mn-lt"/>
                          <a:ea typeface="+mn-ea"/>
                          <a:cs typeface="+mn-cs"/>
                        </a:rPr>
                        <a:t>МБДОУ «Детский сад № 40 комбинированного вида» </a:t>
                      </a:r>
                    </a:p>
                    <a:p>
                      <a:r>
                        <a:rPr lang="ru-RU" sz="900" kern="1200" dirty="0" smtClean="0">
                          <a:solidFill>
                            <a:schemeClr val="dk1"/>
                          </a:solidFill>
                          <a:effectLst/>
                          <a:latin typeface="+mn-lt"/>
                          <a:ea typeface="+mn-ea"/>
                          <a:cs typeface="+mn-cs"/>
                        </a:rPr>
                        <a:t>П-Камчатского городского округа на оплату расходов связанных с проведением конкурсов, фестивалей, олимпиад, спортивных соревнованиях, участие в общероссийских мероприятиях, приобретение оргтехники</a:t>
                      </a:r>
                      <a:endParaRPr lang="ru-RU" sz="900" dirty="0">
                        <a:latin typeface="+mn-lt"/>
                      </a:endParaRPr>
                    </a:p>
                  </a:txBody>
                  <a:tcPr/>
                </a:tc>
                <a:tc>
                  <a:txBody>
                    <a:bodyPr/>
                    <a:lstStyle/>
                    <a:p>
                      <a:pPr algn="ctr"/>
                      <a:r>
                        <a:rPr lang="ru-RU" sz="900" dirty="0" smtClean="0"/>
                        <a:t>70,0</a:t>
                      </a:r>
                      <a:endParaRPr lang="ru-RU" sz="900" dirty="0"/>
                    </a:p>
                  </a:txBody>
                  <a:tcPr anchor="ctr"/>
                </a:tc>
                <a:extLst>
                  <a:ext uri="{0D108BD9-81ED-4DB2-BD59-A6C34878D82A}">
                    <a16:rowId xmlns:a16="http://schemas.microsoft.com/office/drawing/2014/main" val="1732291242"/>
                  </a:ext>
                </a:extLst>
              </a:tr>
              <a:tr h="390823">
                <a:tc vMerge="1">
                  <a:txBody>
                    <a:bodyPr/>
                    <a:lstStyle/>
                    <a:p>
                      <a:endParaRPr lang="ru-RU" sz="1200" dirty="0"/>
                    </a:p>
                  </a:txBody>
                  <a:tcPr/>
                </a:tc>
                <a:tc>
                  <a:txBody>
                    <a:bodyPr/>
                    <a:lstStyle/>
                    <a:p>
                      <a:pPr>
                        <a:lnSpc>
                          <a:spcPct val="115000"/>
                        </a:lnSpc>
                        <a:spcAft>
                          <a:spcPts val="0"/>
                        </a:spcAft>
                      </a:pPr>
                      <a:r>
                        <a:rPr lang="ru-RU" sz="900" dirty="0">
                          <a:solidFill>
                            <a:srgbClr val="000000"/>
                          </a:solidFill>
                          <a:effectLst/>
                          <a:latin typeface="+mn-lt"/>
                          <a:ea typeface="Times New Roman" panose="02020603050405020304" pitchFamily="18" charset="0"/>
                          <a:cs typeface="Times New Roman" panose="02020603050405020304" pitchFamily="18" charset="0"/>
                        </a:rPr>
                        <a:t>Камчатское краевое отделение Всероссийской общественной организации ветеранов (пенсионеров) войны и труда, Вооруженных сил и правоохранительных органов – на строительство памятника «Ветеранам труда»</a:t>
                      </a:r>
                      <a:endParaRPr lang="ru-RU" sz="9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ru-RU" sz="900" dirty="0" smtClean="0"/>
                        <a:t>140,0</a:t>
                      </a:r>
                      <a:endParaRPr lang="ru-RU" sz="900" dirty="0"/>
                    </a:p>
                  </a:txBody>
                  <a:tcPr anchor="ctr"/>
                </a:tc>
                <a:extLst>
                  <a:ext uri="{0D108BD9-81ED-4DB2-BD59-A6C34878D82A}">
                    <a16:rowId xmlns:a16="http://schemas.microsoft.com/office/drawing/2014/main" val="2111082455"/>
                  </a:ext>
                </a:extLst>
              </a:tr>
              <a:tr h="390823">
                <a:tc vMerge="1">
                  <a:txBody>
                    <a:bodyPr/>
                    <a:lstStyle/>
                    <a:p>
                      <a:endParaRPr lang="ru-RU" sz="1200" dirty="0"/>
                    </a:p>
                  </a:txBody>
                  <a:tcPr/>
                </a:tc>
                <a:tc>
                  <a:txBody>
                    <a:bodyPr/>
                    <a:lstStyle/>
                    <a:p>
                      <a:r>
                        <a:rPr lang="ru-RU" sz="900" kern="1200" dirty="0" smtClean="0">
                          <a:solidFill>
                            <a:schemeClr val="dk1"/>
                          </a:solidFill>
                          <a:effectLst/>
                          <a:latin typeface="+mn-lt"/>
                          <a:ea typeface="+mn-ea"/>
                          <a:cs typeface="+mn-cs"/>
                        </a:rPr>
                        <a:t>Камчатское краевое отделение Всероссийской общественной организации ветеранов (пенсионеров) войны и труда, Вооруженных сил и правоохранительных органов на проведение общественно-значимых мероприятий</a:t>
                      </a:r>
                      <a:endParaRPr lang="ru-RU" sz="900" dirty="0">
                        <a:latin typeface="+mn-lt"/>
                      </a:endParaRPr>
                    </a:p>
                  </a:txBody>
                  <a:tcPr/>
                </a:tc>
                <a:tc>
                  <a:txBody>
                    <a:bodyPr/>
                    <a:lstStyle/>
                    <a:p>
                      <a:pPr algn="ctr"/>
                      <a:r>
                        <a:rPr lang="ru-RU" sz="900" dirty="0" smtClean="0"/>
                        <a:t>300,0</a:t>
                      </a:r>
                      <a:endParaRPr lang="ru-RU" sz="900" dirty="0"/>
                    </a:p>
                  </a:txBody>
                  <a:tcPr anchor="ctr"/>
                </a:tc>
                <a:extLst>
                  <a:ext uri="{0D108BD9-81ED-4DB2-BD59-A6C34878D82A}">
                    <a16:rowId xmlns:a16="http://schemas.microsoft.com/office/drawing/2014/main" val="2579124923"/>
                  </a:ext>
                </a:extLst>
              </a:tr>
            </a:tbl>
          </a:graphicData>
        </a:graphic>
      </p:graphicFrame>
      <p:sp>
        <p:nvSpPr>
          <p:cNvPr id="4" name="TextBox 3"/>
          <p:cNvSpPr txBox="1"/>
          <p:nvPr/>
        </p:nvSpPr>
        <p:spPr>
          <a:xfrm>
            <a:off x="10612315" y="90097"/>
            <a:ext cx="1239442" cy="338554"/>
          </a:xfrm>
          <a:prstGeom prst="rect">
            <a:avLst/>
          </a:prstGeom>
          <a:noFill/>
        </p:spPr>
        <p:txBody>
          <a:bodyPr wrap="none" rtlCol="0">
            <a:spAutoFit/>
          </a:bodyPr>
          <a:lstStyle/>
          <a:p>
            <a:r>
              <a:rPr lang="ru-RU" sz="1600" b="1" i="1" dirty="0" smtClean="0">
                <a:solidFill>
                  <a:schemeClr val="tx2">
                    <a:lumMod val="75000"/>
                  </a:schemeClr>
                </a:solidFill>
                <a:effectLst>
                  <a:outerShdw blurRad="38100" dist="38100" dir="2700000" algn="tl">
                    <a:srgbClr val="000000">
                      <a:alpha val="43137"/>
                    </a:srgbClr>
                  </a:outerShdw>
                </a:effectLst>
              </a:rPr>
              <a:t>64 СЛАЙД </a:t>
            </a:r>
            <a:endParaRPr lang="ru-RU" sz="1600" b="1" i="1" dirty="0">
              <a:solidFill>
                <a:schemeClr val="tx2">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4099575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3998901007"/>
              </p:ext>
            </p:extLst>
          </p:nvPr>
        </p:nvGraphicFramePr>
        <p:xfrm>
          <a:off x="572276" y="389605"/>
          <a:ext cx="11165455" cy="6303865"/>
        </p:xfrm>
        <a:graphic>
          <a:graphicData uri="http://schemas.openxmlformats.org/drawingml/2006/table">
            <a:tbl>
              <a:tblPr firstRow="1" bandRow="1">
                <a:tableStyleId>{5C22544A-7EE6-4342-B048-85BDC9FD1C3A}</a:tableStyleId>
              </a:tblPr>
              <a:tblGrid>
                <a:gridCol w="2247016">
                  <a:extLst>
                    <a:ext uri="{9D8B030D-6E8A-4147-A177-3AD203B41FA5}">
                      <a16:colId xmlns:a16="http://schemas.microsoft.com/office/drawing/2014/main" val="1175916239"/>
                    </a:ext>
                  </a:extLst>
                </a:gridCol>
                <a:gridCol w="7586054">
                  <a:extLst>
                    <a:ext uri="{9D8B030D-6E8A-4147-A177-3AD203B41FA5}">
                      <a16:colId xmlns:a16="http://schemas.microsoft.com/office/drawing/2014/main" val="3733650099"/>
                    </a:ext>
                  </a:extLst>
                </a:gridCol>
                <a:gridCol w="1332385">
                  <a:extLst>
                    <a:ext uri="{9D8B030D-6E8A-4147-A177-3AD203B41FA5}">
                      <a16:colId xmlns:a16="http://schemas.microsoft.com/office/drawing/2014/main" val="1952341327"/>
                    </a:ext>
                  </a:extLst>
                </a:gridCol>
              </a:tblGrid>
              <a:tr h="288939">
                <a:tc>
                  <a:txBody>
                    <a:bodyPr/>
                    <a:lstStyle/>
                    <a:p>
                      <a:pPr algn="ctr"/>
                      <a:r>
                        <a:rPr lang="ru-RU" sz="1000" dirty="0" smtClean="0"/>
                        <a:t>Наименование избирательного округа (политической</a:t>
                      </a:r>
                      <a:r>
                        <a:rPr lang="ru-RU" sz="1000" baseline="0" dirty="0" smtClean="0"/>
                        <a:t> партии)</a:t>
                      </a:r>
                      <a:endParaRPr lang="ru-RU" sz="1000" dirty="0"/>
                    </a:p>
                  </a:txBody>
                  <a:tcPr/>
                </a:tc>
                <a:tc>
                  <a:txBody>
                    <a:bodyPr/>
                    <a:lstStyle/>
                    <a:p>
                      <a:pPr algn="ctr"/>
                      <a:r>
                        <a:rPr lang="ru-RU" sz="1000" dirty="0" smtClean="0"/>
                        <a:t>Содержание наказа</a:t>
                      </a:r>
                      <a:endParaRPr lang="ru-RU" sz="1000" dirty="0"/>
                    </a:p>
                  </a:txBody>
                  <a:tcPr/>
                </a:tc>
                <a:tc>
                  <a:txBody>
                    <a:bodyPr/>
                    <a:lstStyle/>
                    <a:p>
                      <a:pPr algn="ctr"/>
                      <a:r>
                        <a:rPr lang="ru-RU" sz="1000" dirty="0" smtClean="0"/>
                        <a:t>Объем на 2017 год</a:t>
                      </a:r>
                    </a:p>
                  </a:txBody>
                  <a:tcPr/>
                </a:tc>
                <a:extLst>
                  <a:ext uri="{0D108BD9-81ED-4DB2-BD59-A6C34878D82A}">
                    <a16:rowId xmlns:a16="http://schemas.microsoft.com/office/drawing/2014/main" val="1525393917"/>
                  </a:ext>
                </a:extLst>
              </a:tr>
              <a:tr h="370840">
                <a:tc rowSpan="6">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000" dirty="0" smtClean="0"/>
                        <a:t>Избирательный округ № 2</a:t>
                      </a:r>
                    </a:p>
                    <a:p>
                      <a:endParaRPr lang="ru-RU" sz="1000" dirty="0"/>
                    </a:p>
                  </a:txBody>
                  <a:tcPr anchor="ctr"/>
                </a:tc>
                <a:tc>
                  <a:txBody>
                    <a:bodyPr/>
                    <a:lstStyle/>
                    <a:p>
                      <a:r>
                        <a:rPr lang="ru-RU" sz="900" kern="1200" dirty="0" smtClean="0">
                          <a:solidFill>
                            <a:schemeClr val="dk1"/>
                          </a:solidFill>
                          <a:effectLst/>
                          <a:latin typeface="+mn-lt"/>
                          <a:ea typeface="+mn-ea"/>
                          <a:cs typeface="+mn-cs"/>
                        </a:rPr>
                        <a:t>КГБУДО ДЮСАШ по паралимпийским видам спорта – проведение учебно-тренировочных сборов за пределами Камчатского края с учащимися КГБУДО ДЮСАШ по ПВС</a:t>
                      </a:r>
                      <a:endParaRPr lang="ru-RU" sz="900" dirty="0">
                        <a:latin typeface="+mn-lt"/>
                      </a:endParaRPr>
                    </a:p>
                  </a:txBody>
                  <a:tcPr/>
                </a:tc>
                <a:tc>
                  <a:txBody>
                    <a:bodyPr/>
                    <a:lstStyle/>
                    <a:p>
                      <a:pPr algn="ctr"/>
                      <a:r>
                        <a:rPr lang="ru-RU" sz="900" dirty="0" smtClean="0"/>
                        <a:t>400,0</a:t>
                      </a:r>
                      <a:endParaRPr lang="ru-RU" sz="900" dirty="0"/>
                    </a:p>
                  </a:txBody>
                  <a:tcPr anchor="ctr"/>
                </a:tc>
                <a:extLst>
                  <a:ext uri="{0D108BD9-81ED-4DB2-BD59-A6C34878D82A}">
                    <a16:rowId xmlns:a16="http://schemas.microsoft.com/office/drawing/2014/main" val="101716871"/>
                  </a:ext>
                </a:extLst>
              </a:tr>
              <a:tr h="370840">
                <a:tc vMerge="1">
                  <a:txBody>
                    <a:bodyPr/>
                    <a:lstStyle/>
                    <a:p>
                      <a:endParaRPr lang="ru-RU" dirty="0"/>
                    </a:p>
                  </a:txBody>
                  <a:tcPr/>
                </a:tc>
                <a:tc>
                  <a:txBody>
                    <a:bodyPr/>
                    <a:lstStyle/>
                    <a:p>
                      <a:r>
                        <a:rPr lang="ru-RU" sz="900" kern="1200" dirty="0" smtClean="0">
                          <a:solidFill>
                            <a:schemeClr val="dk1"/>
                          </a:solidFill>
                          <a:effectLst/>
                          <a:latin typeface="+mn-lt"/>
                          <a:ea typeface="+mn-ea"/>
                          <a:cs typeface="+mn-cs"/>
                        </a:rPr>
                        <a:t>Администрация Петропавловск-Камчатского городского округа – для комитета городского хозяйства на проектирование и строительство лестничных переходов в районах:</a:t>
                      </a:r>
                    </a:p>
                    <a:p>
                      <a:r>
                        <a:rPr lang="ru-RU" sz="900" kern="1200" dirty="0" smtClean="0">
                          <a:solidFill>
                            <a:schemeClr val="dk1"/>
                          </a:solidFill>
                          <a:effectLst/>
                          <a:latin typeface="+mn-lt"/>
                          <a:ea typeface="+mn-ea"/>
                          <a:cs typeface="+mn-cs"/>
                        </a:rPr>
                        <a:t>- ул. Рябиковская, 97 (замена деревянной лестницы на металлическую район СОШ      № 6);</a:t>
                      </a:r>
                    </a:p>
                    <a:p>
                      <a:r>
                        <a:rPr lang="ru-RU" sz="900" kern="1200" dirty="0" smtClean="0">
                          <a:solidFill>
                            <a:schemeClr val="dk1"/>
                          </a:solidFill>
                          <a:effectLst/>
                          <a:latin typeface="+mn-lt"/>
                          <a:ea typeface="+mn-ea"/>
                          <a:cs typeface="+mn-cs"/>
                        </a:rPr>
                        <a:t>- ул. Капитана Драбкина между домами 9         и 10 (замена деревянной лестницы на металлическую);</a:t>
                      </a:r>
                    </a:p>
                    <a:p>
                      <a:r>
                        <a:rPr lang="ru-RU" sz="900" kern="1200" dirty="0" smtClean="0">
                          <a:solidFill>
                            <a:schemeClr val="dk1"/>
                          </a:solidFill>
                          <a:effectLst/>
                          <a:latin typeface="+mn-lt"/>
                          <a:ea typeface="+mn-ea"/>
                          <a:cs typeface="+mn-cs"/>
                        </a:rPr>
                        <a:t>- ул. Ключевская, 24 между кооперативными гаражами</a:t>
                      </a:r>
                      <a:endParaRPr lang="ru-RU" sz="900" dirty="0">
                        <a:latin typeface="+mn-lt"/>
                      </a:endParaRPr>
                    </a:p>
                  </a:txBody>
                  <a:tcPr/>
                </a:tc>
                <a:tc>
                  <a:txBody>
                    <a:bodyPr/>
                    <a:lstStyle/>
                    <a:p>
                      <a:pPr algn="ctr"/>
                      <a:r>
                        <a:rPr lang="ru-RU" sz="900" dirty="0" smtClean="0"/>
                        <a:t>500,0</a:t>
                      </a:r>
                      <a:endParaRPr lang="ru-RU" sz="900" dirty="0"/>
                    </a:p>
                  </a:txBody>
                  <a:tcPr anchor="ctr"/>
                </a:tc>
                <a:extLst>
                  <a:ext uri="{0D108BD9-81ED-4DB2-BD59-A6C34878D82A}">
                    <a16:rowId xmlns:a16="http://schemas.microsoft.com/office/drawing/2014/main" val="2345483392"/>
                  </a:ext>
                </a:extLst>
              </a:tr>
              <a:tr h="370840">
                <a:tc vMerge="1">
                  <a:txBody>
                    <a:bodyPr/>
                    <a:lstStyle/>
                    <a:p>
                      <a:endParaRPr lang="ru-RU" dirty="0"/>
                    </a:p>
                  </a:txBody>
                  <a:tcPr/>
                </a:tc>
                <a:tc>
                  <a:txBody>
                    <a:bodyPr/>
                    <a:lstStyle/>
                    <a:p>
                      <a:pPr>
                        <a:lnSpc>
                          <a:spcPct val="115000"/>
                        </a:lnSpc>
                        <a:spcAft>
                          <a:spcPts val="0"/>
                        </a:spcAft>
                      </a:pPr>
                      <a:r>
                        <a:rPr lang="ru-RU" sz="900" dirty="0">
                          <a:effectLst/>
                          <a:latin typeface="+mn-lt"/>
                          <a:ea typeface="Times New Roman" panose="02020603050405020304" pitchFamily="18" charset="0"/>
                          <a:cs typeface="Times New Roman" panose="02020603050405020304" pitchFamily="18" charset="0"/>
                        </a:rPr>
                        <a:t>МАУДОД «Детская художественная школа» П-Камчатского городского округа – ремонт туалетных комнат в здании структурного подразделения школы по адресу ул. Океанская, 7 а</a:t>
                      </a:r>
                    </a:p>
                  </a:txBody>
                  <a:tcPr marL="68580" marR="68580" marT="0" marB="0"/>
                </a:tc>
                <a:tc>
                  <a:txBody>
                    <a:bodyPr/>
                    <a:lstStyle/>
                    <a:p>
                      <a:pPr algn="ctr"/>
                      <a:r>
                        <a:rPr lang="ru-RU" sz="900" dirty="0" smtClean="0"/>
                        <a:t>100,0</a:t>
                      </a:r>
                      <a:endParaRPr lang="ru-RU" sz="900" dirty="0"/>
                    </a:p>
                  </a:txBody>
                  <a:tcPr anchor="ctr"/>
                </a:tc>
                <a:extLst>
                  <a:ext uri="{0D108BD9-81ED-4DB2-BD59-A6C34878D82A}">
                    <a16:rowId xmlns:a16="http://schemas.microsoft.com/office/drawing/2014/main" val="371652974"/>
                  </a:ext>
                </a:extLst>
              </a:tr>
              <a:tr h="370840">
                <a:tc vMerge="1">
                  <a:txBody>
                    <a:bodyPr/>
                    <a:lstStyle/>
                    <a:p>
                      <a:endParaRPr lang="ru-RU" sz="900" dirty="0"/>
                    </a:p>
                  </a:txBody>
                  <a:tcPr/>
                </a:tc>
                <a:tc>
                  <a:txBody>
                    <a:bodyPr/>
                    <a:lstStyle/>
                    <a:p>
                      <a:r>
                        <a:rPr lang="ru-RU" sz="900" kern="1200" dirty="0" smtClean="0">
                          <a:solidFill>
                            <a:schemeClr val="dk1"/>
                          </a:solidFill>
                          <a:effectLst/>
                          <a:latin typeface="+mn-lt"/>
                          <a:ea typeface="+mn-ea"/>
                          <a:cs typeface="+mn-cs"/>
                        </a:rPr>
                        <a:t>Администрация Петропавловск-Камчатского городского округа – для комитета городского хозяйства на проектирование и строительство лестничных переходов в районах:</a:t>
                      </a:r>
                    </a:p>
                    <a:p>
                      <a:r>
                        <a:rPr lang="ru-RU" sz="900" kern="1200" dirty="0" smtClean="0">
                          <a:solidFill>
                            <a:schemeClr val="dk1"/>
                          </a:solidFill>
                          <a:effectLst/>
                          <a:latin typeface="+mn-lt"/>
                          <a:ea typeface="+mn-ea"/>
                          <a:cs typeface="+mn-cs"/>
                        </a:rPr>
                        <a:t>- ул. Рябиковская, 91 (строительство металлической лестницы район МБДОУ  детский сад № 47);</a:t>
                      </a:r>
                    </a:p>
                    <a:p>
                      <a:r>
                        <a:rPr lang="ru-RU" sz="900" kern="1200" dirty="0" smtClean="0">
                          <a:solidFill>
                            <a:schemeClr val="dk1"/>
                          </a:solidFill>
                          <a:effectLst/>
                          <a:latin typeface="+mn-lt"/>
                          <a:ea typeface="+mn-ea"/>
                          <a:cs typeface="+mn-cs"/>
                        </a:rPr>
                        <a:t>- от ул. Пономарева, 10 к ул. Пономарева, 27 (бетонная лестница);</a:t>
                      </a:r>
                    </a:p>
                    <a:p>
                      <a:r>
                        <a:rPr lang="ru-RU" sz="900" kern="1200" dirty="0" smtClean="0">
                          <a:solidFill>
                            <a:schemeClr val="dk1"/>
                          </a:solidFill>
                          <a:effectLst/>
                          <a:latin typeface="+mn-lt"/>
                          <a:ea typeface="+mn-ea"/>
                          <a:cs typeface="+mn-cs"/>
                        </a:rPr>
                        <a:t>- от остановки Кооперативный техникум к жилому дому ул. Ключевская, 20</a:t>
                      </a:r>
                      <a:endParaRPr lang="ru-RU" sz="900" dirty="0">
                        <a:latin typeface="+mn-lt"/>
                      </a:endParaRPr>
                    </a:p>
                  </a:txBody>
                  <a:tcPr/>
                </a:tc>
                <a:tc>
                  <a:txBody>
                    <a:bodyPr/>
                    <a:lstStyle/>
                    <a:p>
                      <a:pPr algn="ctr"/>
                      <a:r>
                        <a:rPr lang="ru-RU" sz="900" dirty="0" smtClean="0"/>
                        <a:t>500,0</a:t>
                      </a:r>
                      <a:endParaRPr lang="ru-RU" sz="900" dirty="0"/>
                    </a:p>
                  </a:txBody>
                  <a:tcPr anchor="ctr"/>
                </a:tc>
                <a:extLst>
                  <a:ext uri="{0D108BD9-81ED-4DB2-BD59-A6C34878D82A}">
                    <a16:rowId xmlns:a16="http://schemas.microsoft.com/office/drawing/2014/main" val="2096508062"/>
                  </a:ext>
                </a:extLst>
              </a:tr>
              <a:tr h="370840">
                <a:tc vMerge="1">
                  <a:txBody>
                    <a:bodyPr/>
                    <a:lstStyle/>
                    <a:p>
                      <a:endParaRPr lang="ru-RU" sz="900" dirty="0"/>
                    </a:p>
                  </a:txBody>
                  <a:tcPr/>
                </a:tc>
                <a:tc>
                  <a:txBody>
                    <a:bodyPr/>
                    <a:lstStyle/>
                    <a:p>
                      <a:r>
                        <a:rPr lang="ru-RU" sz="900" kern="1200" dirty="0" smtClean="0">
                          <a:solidFill>
                            <a:schemeClr val="dk1"/>
                          </a:solidFill>
                          <a:effectLst/>
                          <a:latin typeface="+mn-lt"/>
                          <a:ea typeface="+mn-ea"/>
                          <a:cs typeface="+mn-cs"/>
                        </a:rPr>
                        <a:t>МБУДО «Специализированная детско-юношеская спортивная школа олимпийского резерва по тхэквондо ВТФ «Звезда» для организации выездов на учебно-тренировочные сборы и соревнования</a:t>
                      </a:r>
                      <a:endParaRPr lang="ru-RU" sz="900" dirty="0">
                        <a:latin typeface="+mn-lt"/>
                      </a:endParaRPr>
                    </a:p>
                  </a:txBody>
                  <a:tcPr/>
                </a:tc>
                <a:tc>
                  <a:txBody>
                    <a:bodyPr/>
                    <a:lstStyle/>
                    <a:p>
                      <a:pPr algn="ctr"/>
                      <a:r>
                        <a:rPr lang="ru-RU" sz="900" dirty="0" smtClean="0"/>
                        <a:t>300,0</a:t>
                      </a:r>
                      <a:endParaRPr lang="ru-RU" sz="900" dirty="0"/>
                    </a:p>
                  </a:txBody>
                  <a:tcPr anchor="ctr"/>
                </a:tc>
                <a:extLst>
                  <a:ext uri="{0D108BD9-81ED-4DB2-BD59-A6C34878D82A}">
                    <a16:rowId xmlns:a16="http://schemas.microsoft.com/office/drawing/2014/main" val="3017634084"/>
                  </a:ext>
                </a:extLst>
              </a:tr>
              <a:tr h="266959">
                <a:tc vMerge="1">
                  <a:txBody>
                    <a:bodyPr/>
                    <a:lstStyle/>
                    <a:p>
                      <a:endParaRPr lang="ru-RU" sz="900" dirty="0"/>
                    </a:p>
                  </a:txBody>
                  <a:tcPr/>
                </a:tc>
                <a:tc>
                  <a:txBody>
                    <a:bodyPr/>
                    <a:lstStyle/>
                    <a:p>
                      <a:r>
                        <a:rPr lang="ru-RU" sz="900" kern="1200" dirty="0" smtClean="0">
                          <a:solidFill>
                            <a:schemeClr val="dk1"/>
                          </a:solidFill>
                          <a:effectLst/>
                          <a:latin typeface="+mn-lt"/>
                          <a:ea typeface="+mn-ea"/>
                          <a:cs typeface="+mn-cs"/>
                        </a:rPr>
                        <a:t>МБОУ СОШ № 4 Петропавловск- Камчатского городского округа –приобретение комплектов оборудования для кабинета ОБЖ</a:t>
                      </a:r>
                      <a:endParaRPr lang="ru-RU" sz="900" dirty="0">
                        <a:latin typeface="+mn-lt"/>
                      </a:endParaRPr>
                    </a:p>
                  </a:txBody>
                  <a:tcPr/>
                </a:tc>
                <a:tc>
                  <a:txBody>
                    <a:bodyPr/>
                    <a:lstStyle/>
                    <a:p>
                      <a:pPr algn="ctr"/>
                      <a:r>
                        <a:rPr lang="ru-RU" sz="900" dirty="0" smtClean="0"/>
                        <a:t>200,0</a:t>
                      </a:r>
                      <a:endParaRPr lang="ru-RU" sz="900" dirty="0"/>
                    </a:p>
                  </a:txBody>
                  <a:tcPr anchor="ctr"/>
                </a:tc>
                <a:extLst>
                  <a:ext uri="{0D108BD9-81ED-4DB2-BD59-A6C34878D82A}">
                    <a16:rowId xmlns:a16="http://schemas.microsoft.com/office/drawing/2014/main" val="2526338883"/>
                  </a:ext>
                </a:extLst>
              </a:tr>
              <a:tr h="274838">
                <a:tc rowSpan="1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000" dirty="0" smtClean="0"/>
                        <a:t>Избирательный округ № 3</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900" kern="1200" dirty="0" smtClean="0">
                          <a:solidFill>
                            <a:schemeClr val="dk1"/>
                          </a:solidFill>
                          <a:effectLst/>
                          <a:latin typeface="+mn-lt"/>
                          <a:ea typeface="+mn-ea"/>
                          <a:cs typeface="+mn-cs"/>
                        </a:rPr>
                        <a:t>Страхование учащихся и сотрудников</a:t>
                      </a:r>
                      <a:r>
                        <a:rPr lang="ru-RU" sz="900" b="1" kern="1200" dirty="0" smtClean="0">
                          <a:solidFill>
                            <a:schemeClr val="dk1"/>
                          </a:solidFill>
                          <a:effectLst/>
                          <a:latin typeface="+mn-lt"/>
                          <a:ea typeface="+mn-ea"/>
                          <a:cs typeface="+mn-cs"/>
                        </a:rPr>
                        <a:t> </a:t>
                      </a:r>
                      <a:r>
                        <a:rPr lang="ru-RU" sz="900" kern="1200" dirty="0" smtClean="0">
                          <a:solidFill>
                            <a:schemeClr val="dk1"/>
                          </a:solidFill>
                          <a:effectLst/>
                          <a:latin typeface="+mn-lt"/>
                          <a:ea typeface="+mn-ea"/>
                          <a:cs typeface="+mn-cs"/>
                        </a:rPr>
                        <a:t>МБОУ СОШ № 9 П-Камчатского городского округа от несчастного случая</a:t>
                      </a:r>
                    </a:p>
                  </a:txBody>
                  <a:tcPr/>
                </a:tc>
                <a:tc>
                  <a:txBody>
                    <a:bodyPr/>
                    <a:lstStyle/>
                    <a:p>
                      <a:pPr algn="ctr"/>
                      <a:r>
                        <a:rPr lang="ru-RU" sz="900" dirty="0" smtClean="0"/>
                        <a:t>45,0</a:t>
                      </a:r>
                      <a:endParaRPr lang="ru-RU" sz="900" dirty="0"/>
                    </a:p>
                  </a:txBody>
                  <a:tcPr anchor="ctr"/>
                </a:tc>
                <a:extLst>
                  <a:ext uri="{0D108BD9-81ED-4DB2-BD59-A6C34878D82A}">
                    <a16:rowId xmlns:a16="http://schemas.microsoft.com/office/drawing/2014/main" val="1560218569"/>
                  </a:ext>
                </a:extLst>
              </a:tr>
              <a:tr h="270588">
                <a:tc vMerge="1">
                  <a:txBody>
                    <a:bodyPr/>
                    <a:lstStyle/>
                    <a:p>
                      <a:endParaRPr lang="ru-RU" sz="900"/>
                    </a:p>
                  </a:txBody>
                  <a:tcPr/>
                </a:tc>
                <a:tc>
                  <a:txBody>
                    <a:bodyPr/>
                    <a:lstStyle/>
                    <a:p>
                      <a:r>
                        <a:rPr lang="ru-RU" sz="900" kern="1200" dirty="0" smtClean="0">
                          <a:solidFill>
                            <a:schemeClr val="dk1"/>
                          </a:solidFill>
                          <a:effectLst/>
                          <a:latin typeface="+mn-lt"/>
                          <a:ea typeface="+mn-ea"/>
                          <a:cs typeface="+mn-cs"/>
                        </a:rPr>
                        <a:t>Проведение обзорной экскурсии по Авачинской бухте для учащихся МБОУ СОШ № 9 П-Камчатского городского округа</a:t>
                      </a:r>
                      <a:endParaRPr lang="ru-RU" sz="900" dirty="0">
                        <a:latin typeface="+mn-lt"/>
                      </a:endParaRPr>
                    </a:p>
                  </a:txBody>
                  <a:tcPr/>
                </a:tc>
                <a:tc>
                  <a:txBody>
                    <a:bodyPr/>
                    <a:lstStyle/>
                    <a:p>
                      <a:pPr algn="ctr"/>
                      <a:r>
                        <a:rPr lang="ru-RU" sz="900" dirty="0" smtClean="0"/>
                        <a:t>40,0</a:t>
                      </a:r>
                      <a:endParaRPr lang="ru-RU" sz="900" dirty="0"/>
                    </a:p>
                  </a:txBody>
                  <a:tcPr anchor="ctr"/>
                </a:tc>
                <a:extLst>
                  <a:ext uri="{0D108BD9-81ED-4DB2-BD59-A6C34878D82A}">
                    <a16:rowId xmlns:a16="http://schemas.microsoft.com/office/drawing/2014/main" val="1941240190"/>
                  </a:ext>
                </a:extLst>
              </a:tr>
              <a:tr h="270588">
                <a:tc vMerge="1">
                  <a:txBody>
                    <a:bodyPr/>
                    <a:lstStyle/>
                    <a:p>
                      <a:endParaRPr lang="ru-RU" sz="900"/>
                    </a:p>
                  </a:txBody>
                  <a:tcPr/>
                </a:tc>
                <a:tc>
                  <a:txBody>
                    <a:bodyPr/>
                    <a:lstStyle/>
                    <a:p>
                      <a:r>
                        <a:rPr lang="ru-RU" sz="900" kern="1200" dirty="0" smtClean="0">
                          <a:solidFill>
                            <a:schemeClr val="dk1"/>
                          </a:solidFill>
                          <a:effectLst/>
                          <a:latin typeface="+mn-lt"/>
                          <a:ea typeface="+mn-ea"/>
                          <a:cs typeface="+mn-cs"/>
                        </a:rPr>
                        <a:t>Проведение обзорной экскурсии по Авачинской бухте для учащихся МБОУ СОШ № 15 П-Камчатского городского округа</a:t>
                      </a:r>
                      <a:endParaRPr lang="ru-RU" sz="900" dirty="0">
                        <a:latin typeface="+mn-lt"/>
                      </a:endParaRPr>
                    </a:p>
                  </a:txBody>
                  <a:tcPr/>
                </a:tc>
                <a:tc>
                  <a:txBody>
                    <a:bodyPr/>
                    <a:lstStyle/>
                    <a:p>
                      <a:pPr algn="ctr"/>
                      <a:r>
                        <a:rPr lang="ru-RU" sz="900" dirty="0" smtClean="0"/>
                        <a:t>40,0</a:t>
                      </a:r>
                      <a:endParaRPr lang="ru-RU" sz="900" dirty="0"/>
                    </a:p>
                  </a:txBody>
                  <a:tcPr anchor="ctr"/>
                </a:tc>
                <a:extLst>
                  <a:ext uri="{0D108BD9-81ED-4DB2-BD59-A6C34878D82A}">
                    <a16:rowId xmlns:a16="http://schemas.microsoft.com/office/drawing/2014/main" val="3372339604"/>
                  </a:ext>
                </a:extLst>
              </a:tr>
              <a:tr h="242596">
                <a:tc vMerge="1">
                  <a:txBody>
                    <a:bodyPr/>
                    <a:lstStyle/>
                    <a:p>
                      <a:endParaRPr lang="ru-RU" sz="9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900" kern="1200" dirty="0" smtClean="0">
                          <a:solidFill>
                            <a:schemeClr val="dk1"/>
                          </a:solidFill>
                          <a:effectLst/>
                          <a:latin typeface="+mn-lt"/>
                          <a:ea typeface="+mn-ea"/>
                          <a:cs typeface="+mn-cs"/>
                        </a:rPr>
                        <a:t>Страхование учащихся и сотрудников</a:t>
                      </a:r>
                      <a:r>
                        <a:rPr lang="ru-RU" sz="900" b="1" kern="1200" dirty="0" smtClean="0">
                          <a:solidFill>
                            <a:schemeClr val="dk1"/>
                          </a:solidFill>
                          <a:effectLst/>
                          <a:latin typeface="+mn-lt"/>
                          <a:ea typeface="+mn-ea"/>
                          <a:cs typeface="+mn-cs"/>
                        </a:rPr>
                        <a:t> </a:t>
                      </a:r>
                      <a:r>
                        <a:rPr lang="ru-RU" sz="900" kern="1200" dirty="0" smtClean="0">
                          <a:solidFill>
                            <a:schemeClr val="dk1"/>
                          </a:solidFill>
                          <a:effectLst/>
                          <a:latin typeface="+mn-lt"/>
                          <a:ea typeface="+mn-ea"/>
                          <a:cs typeface="+mn-cs"/>
                        </a:rPr>
                        <a:t>МБОУ СОШ № 15 П-Камчатского городского округа от несчастного случая</a:t>
                      </a:r>
                    </a:p>
                  </a:txBody>
                  <a:tcPr/>
                </a:tc>
                <a:tc>
                  <a:txBody>
                    <a:bodyPr/>
                    <a:lstStyle/>
                    <a:p>
                      <a:pPr algn="ctr"/>
                      <a:r>
                        <a:rPr lang="ru-RU" sz="900" dirty="0" smtClean="0"/>
                        <a:t>45,0</a:t>
                      </a:r>
                      <a:endParaRPr lang="ru-RU" sz="900" dirty="0"/>
                    </a:p>
                  </a:txBody>
                  <a:tcPr anchor="ctr"/>
                </a:tc>
                <a:extLst>
                  <a:ext uri="{0D108BD9-81ED-4DB2-BD59-A6C34878D82A}">
                    <a16:rowId xmlns:a16="http://schemas.microsoft.com/office/drawing/2014/main" val="4091037157"/>
                  </a:ext>
                </a:extLst>
              </a:tr>
              <a:tr h="218440">
                <a:tc vMerge="1">
                  <a:txBody>
                    <a:bodyPr/>
                    <a:lstStyle/>
                    <a:p>
                      <a:endParaRPr lang="ru-RU" sz="900"/>
                    </a:p>
                  </a:txBody>
                  <a:tcPr/>
                </a:tc>
                <a:tc>
                  <a:txBody>
                    <a:bodyPr/>
                    <a:lstStyle/>
                    <a:p>
                      <a:r>
                        <a:rPr lang="ru-RU" sz="900" kern="1200" dirty="0" smtClean="0">
                          <a:solidFill>
                            <a:schemeClr val="dk1"/>
                          </a:solidFill>
                          <a:effectLst/>
                          <a:latin typeface="+mn-lt"/>
                          <a:ea typeface="+mn-ea"/>
                          <a:cs typeface="+mn-cs"/>
                        </a:rPr>
                        <a:t>Проведение обзорных экскурсий по Авачинской бухте для учащихся МАОУ СОШ № 27 П-Камчатского городского округа</a:t>
                      </a:r>
                      <a:endParaRPr lang="ru-RU" sz="900" dirty="0">
                        <a:latin typeface="+mn-lt"/>
                      </a:endParaRPr>
                    </a:p>
                  </a:txBody>
                  <a:tcPr/>
                </a:tc>
                <a:tc>
                  <a:txBody>
                    <a:bodyPr/>
                    <a:lstStyle/>
                    <a:p>
                      <a:pPr algn="ctr"/>
                      <a:r>
                        <a:rPr lang="ru-RU" sz="900" dirty="0" smtClean="0"/>
                        <a:t>60,0</a:t>
                      </a:r>
                      <a:endParaRPr lang="ru-RU" sz="900" dirty="0"/>
                    </a:p>
                  </a:txBody>
                  <a:tcPr anchor="ctr"/>
                </a:tc>
                <a:extLst>
                  <a:ext uri="{0D108BD9-81ED-4DB2-BD59-A6C34878D82A}">
                    <a16:rowId xmlns:a16="http://schemas.microsoft.com/office/drawing/2014/main" val="708605776"/>
                  </a:ext>
                </a:extLst>
              </a:tr>
              <a:tr h="261257">
                <a:tc vMerge="1">
                  <a:txBody>
                    <a:bodyPr/>
                    <a:lstStyle/>
                    <a:p>
                      <a:endParaRPr lang="ru-RU" sz="9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900" kern="1200" dirty="0" smtClean="0">
                          <a:solidFill>
                            <a:schemeClr val="dk1"/>
                          </a:solidFill>
                          <a:effectLst/>
                          <a:latin typeface="+mn-lt"/>
                          <a:ea typeface="+mn-ea"/>
                          <a:cs typeface="+mn-cs"/>
                        </a:rPr>
                        <a:t>Страхование учащихся и сотрудников</a:t>
                      </a:r>
                      <a:r>
                        <a:rPr lang="ru-RU" sz="900" b="1" kern="1200" dirty="0" smtClean="0">
                          <a:solidFill>
                            <a:schemeClr val="dk1"/>
                          </a:solidFill>
                          <a:effectLst/>
                          <a:latin typeface="+mn-lt"/>
                          <a:ea typeface="+mn-ea"/>
                          <a:cs typeface="+mn-cs"/>
                        </a:rPr>
                        <a:t> </a:t>
                      </a:r>
                      <a:r>
                        <a:rPr lang="ru-RU" sz="900" kern="1200" dirty="0" smtClean="0">
                          <a:solidFill>
                            <a:schemeClr val="dk1"/>
                          </a:solidFill>
                          <a:effectLst/>
                          <a:latin typeface="+mn-lt"/>
                          <a:ea typeface="+mn-ea"/>
                          <a:cs typeface="+mn-cs"/>
                        </a:rPr>
                        <a:t>МАОУ СОШ № 27 П-Камчатского городского округа от несчастного случая</a:t>
                      </a:r>
                    </a:p>
                  </a:txBody>
                  <a:tcPr/>
                </a:tc>
                <a:tc>
                  <a:txBody>
                    <a:bodyPr/>
                    <a:lstStyle/>
                    <a:p>
                      <a:pPr algn="ctr"/>
                      <a:r>
                        <a:rPr lang="ru-RU" sz="900" dirty="0" smtClean="0"/>
                        <a:t>50,0</a:t>
                      </a:r>
                      <a:endParaRPr lang="ru-RU" sz="900" dirty="0"/>
                    </a:p>
                  </a:txBody>
                  <a:tcPr anchor="ctr"/>
                </a:tc>
                <a:extLst>
                  <a:ext uri="{0D108BD9-81ED-4DB2-BD59-A6C34878D82A}">
                    <a16:rowId xmlns:a16="http://schemas.microsoft.com/office/drawing/2014/main" val="1791278735"/>
                  </a:ext>
                </a:extLst>
              </a:tr>
              <a:tr h="307910">
                <a:tc vMerge="1">
                  <a:txBody>
                    <a:bodyPr/>
                    <a:lstStyle/>
                    <a:p>
                      <a:endParaRPr lang="ru-RU" sz="900" dirty="0"/>
                    </a:p>
                  </a:txBody>
                  <a:tcPr/>
                </a:tc>
                <a:tc>
                  <a:txBody>
                    <a:bodyPr/>
                    <a:lstStyle/>
                    <a:p>
                      <a:pPr>
                        <a:lnSpc>
                          <a:spcPct val="115000"/>
                        </a:lnSpc>
                        <a:spcAft>
                          <a:spcPts val="0"/>
                        </a:spcAft>
                      </a:pPr>
                      <a:r>
                        <a:rPr lang="ru-RU" sz="1000" dirty="0">
                          <a:solidFill>
                            <a:srgbClr val="000000"/>
                          </a:solidFill>
                          <a:effectLst/>
                          <a:latin typeface="+mn-lt"/>
                          <a:ea typeface="Times New Roman" panose="02020603050405020304" pitchFamily="18" charset="0"/>
                          <a:cs typeface="Times New Roman" panose="02020603050405020304" pitchFamily="18" charset="0"/>
                        </a:rPr>
                        <a:t>Проведение обзорных экскурсий по Авачинской бухте для учащихся МАОУ СОШ № 28 П-Камчатского городского округа</a:t>
                      </a:r>
                      <a:endParaRPr lang="ru-RU" sz="11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ru-RU" sz="900" dirty="0" smtClean="0"/>
                        <a:t>60,0</a:t>
                      </a:r>
                      <a:endParaRPr lang="ru-RU" sz="900" dirty="0"/>
                    </a:p>
                  </a:txBody>
                  <a:tcPr anchor="ctr"/>
                </a:tc>
                <a:extLst>
                  <a:ext uri="{0D108BD9-81ED-4DB2-BD59-A6C34878D82A}">
                    <a16:rowId xmlns:a16="http://schemas.microsoft.com/office/drawing/2014/main" val="971577676"/>
                  </a:ext>
                </a:extLst>
              </a:tr>
              <a:tr h="251926">
                <a:tc vMerge="1">
                  <a:txBody>
                    <a:bodyPr/>
                    <a:lstStyle/>
                    <a:p>
                      <a:endParaRPr lang="ru-RU" sz="9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900" kern="1200" dirty="0" smtClean="0">
                          <a:solidFill>
                            <a:schemeClr val="dk1"/>
                          </a:solidFill>
                          <a:effectLst/>
                          <a:latin typeface="+mn-lt"/>
                          <a:ea typeface="+mn-ea"/>
                          <a:cs typeface="+mn-cs"/>
                        </a:rPr>
                        <a:t>Страхование учащихся и сотрудников</a:t>
                      </a:r>
                      <a:r>
                        <a:rPr lang="ru-RU" sz="900" b="1" kern="1200" dirty="0" smtClean="0">
                          <a:solidFill>
                            <a:schemeClr val="dk1"/>
                          </a:solidFill>
                          <a:effectLst/>
                          <a:latin typeface="+mn-lt"/>
                          <a:ea typeface="+mn-ea"/>
                          <a:cs typeface="+mn-cs"/>
                        </a:rPr>
                        <a:t> </a:t>
                      </a:r>
                      <a:r>
                        <a:rPr lang="ru-RU" sz="900" kern="1200" dirty="0" smtClean="0">
                          <a:solidFill>
                            <a:schemeClr val="dk1"/>
                          </a:solidFill>
                          <a:effectLst/>
                          <a:latin typeface="+mn-lt"/>
                          <a:ea typeface="+mn-ea"/>
                          <a:cs typeface="+mn-cs"/>
                        </a:rPr>
                        <a:t>МАОУ СОШ № 28 П-Камчатского городского округа от несчастного случая</a:t>
                      </a:r>
                    </a:p>
                  </a:txBody>
                  <a:tcPr/>
                </a:tc>
                <a:tc>
                  <a:txBody>
                    <a:bodyPr/>
                    <a:lstStyle/>
                    <a:p>
                      <a:pPr algn="ctr"/>
                      <a:r>
                        <a:rPr lang="ru-RU" sz="900" dirty="0" smtClean="0"/>
                        <a:t>50,0</a:t>
                      </a:r>
                      <a:endParaRPr lang="ru-RU" sz="900" dirty="0"/>
                    </a:p>
                  </a:txBody>
                  <a:tcPr anchor="ctr"/>
                </a:tc>
                <a:extLst>
                  <a:ext uri="{0D108BD9-81ED-4DB2-BD59-A6C34878D82A}">
                    <a16:rowId xmlns:a16="http://schemas.microsoft.com/office/drawing/2014/main" val="1850394365"/>
                  </a:ext>
                </a:extLst>
              </a:tr>
              <a:tr h="251927">
                <a:tc vMerge="1">
                  <a:txBody>
                    <a:bodyPr/>
                    <a:lstStyle/>
                    <a:p>
                      <a:endParaRPr lang="ru-RU" sz="900" dirty="0"/>
                    </a:p>
                  </a:txBody>
                  <a:tcPr/>
                </a:tc>
                <a:tc>
                  <a:txBody>
                    <a:bodyPr/>
                    <a:lstStyle/>
                    <a:p>
                      <a:pPr>
                        <a:lnSpc>
                          <a:spcPct val="115000"/>
                        </a:lnSpc>
                        <a:spcAft>
                          <a:spcPts val="0"/>
                        </a:spcAft>
                      </a:pPr>
                      <a:r>
                        <a:rPr lang="ru-RU" sz="1000" dirty="0">
                          <a:solidFill>
                            <a:srgbClr val="000000"/>
                          </a:solidFill>
                          <a:effectLst/>
                          <a:latin typeface="+mn-lt"/>
                          <a:ea typeface="Times New Roman" panose="02020603050405020304" pitchFamily="18" charset="0"/>
                          <a:cs typeface="Times New Roman" panose="02020603050405020304" pitchFamily="18" charset="0"/>
                        </a:rPr>
                        <a:t>Проведение обзорных экскурсий по Авачинской бухте для учащихся МАОУ СОШ № 1 П-Камчатского городского округа</a:t>
                      </a:r>
                      <a:endParaRPr lang="ru-RU" sz="11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ru-RU" sz="900" dirty="0" smtClean="0"/>
                        <a:t>60,0</a:t>
                      </a:r>
                      <a:endParaRPr lang="ru-RU" sz="900" dirty="0"/>
                    </a:p>
                  </a:txBody>
                  <a:tcPr anchor="ctr"/>
                </a:tc>
                <a:extLst>
                  <a:ext uri="{0D108BD9-81ED-4DB2-BD59-A6C34878D82A}">
                    <a16:rowId xmlns:a16="http://schemas.microsoft.com/office/drawing/2014/main" val="2579260239"/>
                  </a:ext>
                </a:extLst>
              </a:tr>
              <a:tr h="242596">
                <a:tc vMerge="1">
                  <a:txBody>
                    <a:bodyPr/>
                    <a:lstStyle/>
                    <a:p>
                      <a:endParaRPr lang="ru-RU" sz="9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900" kern="1200" dirty="0" smtClean="0">
                          <a:solidFill>
                            <a:schemeClr val="dk1"/>
                          </a:solidFill>
                          <a:effectLst/>
                          <a:latin typeface="+mn-lt"/>
                          <a:ea typeface="+mn-ea"/>
                          <a:cs typeface="+mn-cs"/>
                        </a:rPr>
                        <a:t>Страхование учащихся и сотрудников</a:t>
                      </a:r>
                      <a:r>
                        <a:rPr lang="ru-RU" sz="900" b="1" kern="1200" dirty="0" smtClean="0">
                          <a:solidFill>
                            <a:schemeClr val="dk1"/>
                          </a:solidFill>
                          <a:effectLst/>
                          <a:latin typeface="+mn-lt"/>
                          <a:ea typeface="+mn-ea"/>
                          <a:cs typeface="+mn-cs"/>
                        </a:rPr>
                        <a:t> </a:t>
                      </a:r>
                      <a:r>
                        <a:rPr lang="ru-RU" sz="900" kern="1200" dirty="0" smtClean="0">
                          <a:solidFill>
                            <a:schemeClr val="dk1"/>
                          </a:solidFill>
                          <a:effectLst/>
                          <a:latin typeface="+mn-lt"/>
                          <a:ea typeface="+mn-ea"/>
                          <a:cs typeface="+mn-cs"/>
                        </a:rPr>
                        <a:t>МАОУ СОШ № 1 П-Камчатского городского округа от несчастного случая</a:t>
                      </a:r>
                    </a:p>
                  </a:txBody>
                  <a:tcPr/>
                </a:tc>
                <a:tc>
                  <a:txBody>
                    <a:bodyPr/>
                    <a:lstStyle/>
                    <a:p>
                      <a:pPr algn="ctr"/>
                      <a:r>
                        <a:rPr lang="ru-RU" sz="900" dirty="0" smtClean="0"/>
                        <a:t>50,0</a:t>
                      </a:r>
                      <a:endParaRPr lang="ru-RU" sz="900" dirty="0"/>
                    </a:p>
                  </a:txBody>
                  <a:tcPr anchor="ctr"/>
                </a:tc>
                <a:extLst>
                  <a:ext uri="{0D108BD9-81ED-4DB2-BD59-A6C34878D82A}">
                    <a16:rowId xmlns:a16="http://schemas.microsoft.com/office/drawing/2014/main" val="3671118755"/>
                  </a:ext>
                </a:extLst>
              </a:tr>
              <a:tr h="370840">
                <a:tc vMerge="1">
                  <a:txBody>
                    <a:bodyPr/>
                    <a:lstStyle/>
                    <a:p>
                      <a:endParaRPr lang="ru-RU" sz="900" dirty="0"/>
                    </a:p>
                  </a:txBody>
                  <a:tcPr/>
                </a:tc>
                <a:tc>
                  <a:txBody>
                    <a:bodyPr/>
                    <a:lstStyle/>
                    <a:p>
                      <a:pPr>
                        <a:lnSpc>
                          <a:spcPct val="115000"/>
                        </a:lnSpc>
                        <a:spcAft>
                          <a:spcPts val="0"/>
                        </a:spcAft>
                      </a:pPr>
                      <a:r>
                        <a:rPr lang="ru-RU" sz="1000" dirty="0">
                          <a:solidFill>
                            <a:srgbClr val="000000"/>
                          </a:solidFill>
                          <a:effectLst/>
                          <a:latin typeface="+mn-lt"/>
                          <a:ea typeface="Times New Roman" panose="02020603050405020304" pitchFamily="18" charset="0"/>
                          <a:cs typeface="Times New Roman" panose="02020603050405020304" pitchFamily="18" charset="0"/>
                        </a:rPr>
                        <a:t>Проведение обзорной экскурсии по Авачинской бухте для учащихся МБОУ СОШ № 32 П-Камчатского городского округа</a:t>
                      </a:r>
                      <a:endParaRPr lang="ru-RU" sz="11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ru-RU" sz="900" dirty="0" smtClean="0"/>
                        <a:t>40,0</a:t>
                      </a:r>
                      <a:endParaRPr lang="ru-RU" sz="900" dirty="0"/>
                    </a:p>
                  </a:txBody>
                  <a:tcPr anchor="ctr"/>
                </a:tc>
                <a:extLst>
                  <a:ext uri="{0D108BD9-81ED-4DB2-BD59-A6C34878D82A}">
                    <a16:rowId xmlns:a16="http://schemas.microsoft.com/office/drawing/2014/main" val="388519576"/>
                  </a:ext>
                </a:extLst>
              </a:tr>
            </a:tbl>
          </a:graphicData>
        </a:graphic>
      </p:graphicFrame>
      <p:sp>
        <p:nvSpPr>
          <p:cNvPr id="5" name="TextBox 4"/>
          <p:cNvSpPr txBox="1"/>
          <p:nvPr/>
        </p:nvSpPr>
        <p:spPr>
          <a:xfrm>
            <a:off x="10612315" y="90097"/>
            <a:ext cx="1342034" cy="338554"/>
          </a:xfrm>
          <a:prstGeom prst="rect">
            <a:avLst/>
          </a:prstGeom>
          <a:noFill/>
        </p:spPr>
        <p:txBody>
          <a:bodyPr wrap="none" rtlCol="0">
            <a:spAutoFit/>
          </a:bodyPr>
          <a:lstStyle/>
          <a:p>
            <a:r>
              <a:rPr lang="ru-RU" sz="1600" b="1" i="1" dirty="0">
                <a:solidFill>
                  <a:schemeClr val="tx2">
                    <a:lumMod val="75000"/>
                  </a:schemeClr>
                </a:solidFill>
                <a:effectLst>
                  <a:outerShdw blurRad="38100" dist="38100" dir="2700000" algn="tl">
                    <a:srgbClr val="000000">
                      <a:alpha val="43137"/>
                    </a:srgbClr>
                  </a:outerShdw>
                </a:effectLst>
              </a:rPr>
              <a:t>  </a:t>
            </a:r>
            <a:r>
              <a:rPr lang="ru-RU" sz="1600" b="1" i="1" dirty="0" smtClean="0">
                <a:solidFill>
                  <a:schemeClr val="tx2">
                    <a:lumMod val="75000"/>
                  </a:schemeClr>
                </a:solidFill>
                <a:effectLst>
                  <a:outerShdw blurRad="38100" dist="38100" dir="2700000" algn="tl">
                    <a:srgbClr val="000000">
                      <a:alpha val="43137"/>
                    </a:srgbClr>
                  </a:outerShdw>
                </a:effectLst>
              </a:rPr>
              <a:t>65 СЛАЙД </a:t>
            </a:r>
            <a:endParaRPr lang="ru-RU" sz="1600" b="1" i="1" dirty="0">
              <a:solidFill>
                <a:schemeClr val="tx2">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5669253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612315" y="77985"/>
            <a:ext cx="1342034" cy="338554"/>
          </a:xfrm>
          <a:prstGeom prst="rect">
            <a:avLst/>
          </a:prstGeom>
          <a:noFill/>
        </p:spPr>
        <p:txBody>
          <a:bodyPr wrap="none" rtlCol="0">
            <a:spAutoFit/>
          </a:bodyPr>
          <a:lstStyle/>
          <a:p>
            <a:r>
              <a:rPr lang="ru-RU" sz="1600" b="1" i="1" dirty="0">
                <a:solidFill>
                  <a:schemeClr val="tx2">
                    <a:lumMod val="75000"/>
                  </a:schemeClr>
                </a:solidFill>
                <a:effectLst>
                  <a:outerShdw blurRad="38100" dist="38100" dir="2700000" algn="tl">
                    <a:srgbClr val="000000">
                      <a:alpha val="43137"/>
                    </a:srgbClr>
                  </a:outerShdw>
                </a:effectLst>
              </a:rPr>
              <a:t>  </a:t>
            </a:r>
            <a:r>
              <a:rPr lang="ru-RU" sz="1600" b="1" i="1" dirty="0" smtClean="0">
                <a:solidFill>
                  <a:schemeClr val="tx2">
                    <a:lumMod val="75000"/>
                  </a:schemeClr>
                </a:solidFill>
                <a:effectLst>
                  <a:outerShdw blurRad="38100" dist="38100" dir="2700000" algn="tl">
                    <a:srgbClr val="000000">
                      <a:alpha val="43137"/>
                    </a:srgbClr>
                  </a:outerShdw>
                </a:effectLst>
              </a:rPr>
              <a:t>66 СЛАЙД </a:t>
            </a:r>
            <a:endParaRPr lang="ru-RU" sz="1600" b="1" i="1" dirty="0">
              <a:solidFill>
                <a:schemeClr val="tx2">
                  <a:lumMod val="75000"/>
                </a:schemeClr>
              </a:solidFill>
              <a:effectLst>
                <a:outerShdw blurRad="38100" dist="38100" dir="2700000" algn="tl">
                  <a:srgbClr val="000000">
                    <a:alpha val="43137"/>
                  </a:srgbClr>
                </a:outerShdw>
              </a:effectLst>
            </a:endParaRPr>
          </a:p>
        </p:txBody>
      </p:sp>
      <p:graphicFrame>
        <p:nvGraphicFramePr>
          <p:cNvPr id="5" name="Объект 4"/>
          <p:cNvGraphicFramePr>
            <a:graphicFrameLocks noGrp="1"/>
          </p:cNvGraphicFramePr>
          <p:nvPr>
            <p:ph idx="1"/>
            <p:extLst>
              <p:ext uri="{D42A27DB-BD31-4B8C-83A1-F6EECF244321}">
                <p14:modId xmlns:p14="http://schemas.microsoft.com/office/powerpoint/2010/main" val="429716413"/>
              </p:ext>
            </p:extLst>
          </p:nvPr>
        </p:nvGraphicFramePr>
        <p:xfrm>
          <a:off x="600269" y="640474"/>
          <a:ext cx="10972800" cy="5664376"/>
        </p:xfrm>
        <a:graphic>
          <a:graphicData uri="http://schemas.openxmlformats.org/drawingml/2006/table">
            <a:tbl>
              <a:tblPr firstRow="1" bandRow="1">
                <a:tableStyleId>{5C22544A-7EE6-4342-B048-85BDC9FD1C3A}</a:tableStyleId>
              </a:tblPr>
              <a:tblGrid>
                <a:gridCol w="2217576">
                  <a:extLst>
                    <a:ext uri="{9D8B030D-6E8A-4147-A177-3AD203B41FA5}">
                      <a16:colId xmlns:a16="http://schemas.microsoft.com/office/drawing/2014/main" val="202311568"/>
                    </a:ext>
                  </a:extLst>
                </a:gridCol>
                <a:gridCol w="7427167">
                  <a:extLst>
                    <a:ext uri="{9D8B030D-6E8A-4147-A177-3AD203B41FA5}">
                      <a16:colId xmlns:a16="http://schemas.microsoft.com/office/drawing/2014/main" val="866004344"/>
                    </a:ext>
                  </a:extLst>
                </a:gridCol>
                <a:gridCol w="1328057">
                  <a:extLst>
                    <a:ext uri="{9D8B030D-6E8A-4147-A177-3AD203B41FA5}">
                      <a16:colId xmlns:a16="http://schemas.microsoft.com/office/drawing/2014/main" val="1754850854"/>
                    </a:ext>
                  </a:extLst>
                </a:gridCol>
              </a:tblGrid>
              <a:tr h="370840">
                <a:tc>
                  <a:txBody>
                    <a:bodyPr/>
                    <a:lstStyle/>
                    <a:p>
                      <a:pPr algn="ctr"/>
                      <a:r>
                        <a:rPr lang="ru-RU" sz="1000" dirty="0" smtClean="0"/>
                        <a:t>Наименование избирательного округа (политической</a:t>
                      </a:r>
                      <a:r>
                        <a:rPr lang="ru-RU" sz="1000" baseline="0" dirty="0" smtClean="0"/>
                        <a:t> партии)</a:t>
                      </a:r>
                      <a:endParaRPr lang="ru-RU" sz="1000" dirty="0"/>
                    </a:p>
                  </a:txBody>
                  <a:tcPr/>
                </a:tc>
                <a:tc>
                  <a:txBody>
                    <a:bodyPr/>
                    <a:lstStyle/>
                    <a:p>
                      <a:pPr algn="ctr"/>
                      <a:r>
                        <a:rPr lang="ru-RU" sz="1000" dirty="0" smtClean="0"/>
                        <a:t>Содержание наказа</a:t>
                      </a:r>
                      <a:endParaRPr lang="ru-RU" sz="1000" dirty="0"/>
                    </a:p>
                  </a:txBody>
                  <a:tcPr/>
                </a:tc>
                <a:tc>
                  <a:txBody>
                    <a:bodyPr/>
                    <a:lstStyle/>
                    <a:p>
                      <a:pPr algn="ctr"/>
                      <a:r>
                        <a:rPr lang="ru-RU" sz="1000" dirty="0" smtClean="0"/>
                        <a:t>Объем на 2017 год</a:t>
                      </a:r>
                    </a:p>
                  </a:txBody>
                  <a:tcPr/>
                </a:tc>
                <a:extLst>
                  <a:ext uri="{0D108BD9-81ED-4DB2-BD59-A6C34878D82A}">
                    <a16:rowId xmlns:a16="http://schemas.microsoft.com/office/drawing/2014/main" val="862001015"/>
                  </a:ext>
                </a:extLst>
              </a:tr>
              <a:tr h="241580">
                <a:tc rowSpan="18">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000" dirty="0" smtClean="0"/>
                        <a:t>Избирательный округ № 3</a:t>
                      </a:r>
                    </a:p>
                    <a:p>
                      <a:pPr algn="ctr"/>
                      <a:endParaRPr lang="ru-RU" sz="900" dirty="0"/>
                    </a:p>
                  </a:txBody>
                  <a:tcPr anchor="ctr"/>
                </a:tc>
                <a:tc>
                  <a:txBody>
                    <a:bodyPr/>
                    <a:lstStyle/>
                    <a:p>
                      <a:r>
                        <a:rPr lang="ru-RU" sz="900" kern="1200" dirty="0" smtClean="0">
                          <a:solidFill>
                            <a:schemeClr val="dk1"/>
                          </a:solidFill>
                          <a:effectLst/>
                          <a:latin typeface="+mn-lt"/>
                          <a:ea typeface="+mn-ea"/>
                          <a:cs typeface="+mn-cs"/>
                        </a:rPr>
                        <a:t>Страхование учащихся и сотрудников</a:t>
                      </a:r>
                      <a:r>
                        <a:rPr lang="ru-RU" sz="900" b="1" kern="1200" dirty="0" smtClean="0">
                          <a:solidFill>
                            <a:schemeClr val="dk1"/>
                          </a:solidFill>
                          <a:effectLst/>
                          <a:latin typeface="+mn-lt"/>
                          <a:ea typeface="+mn-ea"/>
                          <a:cs typeface="+mn-cs"/>
                        </a:rPr>
                        <a:t> </a:t>
                      </a:r>
                      <a:r>
                        <a:rPr lang="ru-RU" sz="900" kern="1200" dirty="0" smtClean="0">
                          <a:solidFill>
                            <a:schemeClr val="dk1"/>
                          </a:solidFill>
                          <a:effectLst/>
                          <a:latin typeface="+mn-lt"/>
                          <a:ea typeface="+mn-ea"/>
                          <a:cs typeface="+mn-cs"/>
                        </a:rPr>
                        <a:t>МБОУ СОШ № 32 П-Камчатского городского округа от несчастного случая</a:t>
                      </a:r>
                      <a:endParaRPr lang="ru-RU" sz="900" dirty="0">
                        <a:latin typeface="+mn-lt"/>
                      </a:endParaRPr>
                    </a:p>
                  </a:txBody>
                  <a:tcPr/>
                </a:tc>
                <a:tc>
                  <a:txBody>
                    <a:bodyPr/>
                    <a:lstStyle/>
                    <a:p>
                      <a:pPr algn="ctr"/>
                      <a:r>
                        <a:rPr lang="ru-RU" sz="900" dirty="0" smtClean="0"/>
                        <a:t>40,0</a:t>
                      </a:r>
                      <a:endParaRPr lang="ru-RU" sz="900" dirty="0"/>
                    </a:p>
                  </a:txBody>
                  <a:tcPr anchor="ctr"/>
                </a:tc>
                <a:extLst>
                  <a:ext uri="{0D108BD9-81ED-4DB2-BD59-A6C34878D82A}">
                    <a16:rowId xmlns:a16="http://schemas.microsoft.com/office/drawing/2014/main" val="1359733586"/>
                  </a:ext>
                </a:extLst>
              </a:tr>
              <a:tr h="251927">
                <a:tc vMerge="1">
                  <a:txBody>
                    <a:bodyPr/>
                    <a:lstStyle/>
                    <a:p>
                      <a:endParaRPr lang="ru-RU" sz="900" dirty="0"/>
                    </a:p>
                  </a:txBody>
                  <a:tcPr/>
                </a:tc>
                <a:tc>
                  <a:txBody>
                    <a:bodyPr/>
                    <a:lstStyle/>
                    <a:p>
                      <a:r>
                        <a:rPr lang="ru-RU" sz="900" kern="1200" dirty="0" smtClean="0">
                          <a:solidFill>
                            <a:schemeClr val="dk1"/>
                          </a:solidFill>
                          <a:effectLst/>
                          <a:latin typeface="+mn-lt"/>
                          <a:ea typeface="+mn-ea"/>
                          <a:cs typeface="+mn-cs"/>
                        </a:rPr>
                        <a:t>Проведение обзорной экскурсии по Авачинской бухте для учащихся МБОУ СОШ № 41 П-Камчатского городского округа</a:t>
                      </a:r>
                      <a:endParaRPr lang="ru-RU" sz="900" dirty="0">
                        <a:latin typeface="+mn-lt"/>
                      </a:endParaRPr>
                    </a:p>
                  </a:txBody>
                  <a:tcPr/>
                </a:tc>
                <a:tc>
                  <a:txBody>
                    <a:bodyPr/>
                    <a:lstStyle/>
                    <a:p>
                      <a:pPr algn="ctr"/>
                      <a:r>
                        <a:rPr lang="ru-RU" sz="900" dirty="0" smtClean="0"/>
                        <a:t>40,0</a:t>
                      </a:r>
                      <a:endParaRPr lang="ru-RU" sz="900" dirty="0"/>
                    </a:p>
                  </a:txBody>
                  <a:tcPr anchor="ctr"/>
                </a:tc>
                <a:extLst>
                  <a:ext uri="{0D108BD9-81ED-4DB2-BD59-A6C34878D82A}">
                    <a16:rowId xmlns:a16="http://schemas.microsoft.com/office/drawing/2014/main" val="4080361487"/>
                  </a:ext>
                </a:extLst>
              </a:tr>
              <a:tr h="263642">
                <a:tc vMerge="1">
                  <a:txBody>
                    <a:bodyPr/>
                    <a:lstStyle/>
                    <a:p>
                      <a:endParaRPr lang="ru-RU" sz="900" dirty="0"/>
                    </a:p>
                  </a:txBody>
                  <a:tcPr/>
                </a:tc>
                <a:tc>
                  <a:txBody>
                    <a:bodyPr/>
                    <a:lstStyle/>
                    <a:p>
                      <a:r>
                        <a:rPr lang="ru-RU" sz="900" kern="1200" dirty="0" smtClean="0">
                          <a:solidFill>
                            <a:schemeClr val="dk1"/>
                          </a:solidFill>
                          <a:effectLst/>
                          <a:latin typeface="+mn-lt"/>
                          <a:ea typeface="+mn-ea"/>
                          <a:cs typeface="+mn-cs"/>
                        </a:rPr>
                        <a:t>Страхование учащихся и сотрудников</a:t>
                      </a:r>
                      <a:r>
                        <a:rPr lang="ru-RU" sz="900" b="1" kern="1200" dirty="0" smtClean="0">
                          <a:solidFill>
                            <a:schemeClr val="dk1"/>
                          </a:solidFill>
                          <a:effectLst/>
                          <a:latin typeface="+mn-lt"/>
                          <a:ea typeface="+mn-ea"/>
                          <a:cs typeface="+mn-cs"/>
                        </a:rPr>
                        <a:t> </a:t>
                      </a:r>
                      <a:r>
                        <a:rPr lang="ru-RU" sz="900" kern="1200" dirty="0" smtClean="0">
                          <a:solidFill>
                            <a:schemeClr val="dk1"/>
                          </a:solidFill>
                          <a:effectLst/>
                          <a:latin typeface="+mn-lt"/>
                          <a:ea typeface="+mn-ea"/>
                          <a:cs typeface="+mn-cs"/>
                        </a:rPr>
                        <a:t>МБОУ СОШ № 41 П-Камчатского городского округа от несчастного случая</a:t>
                      </a:r>
                      <a:endParaRPr lang="ru-RU" sz="900" dirty="0">
                        <a:latin typeface="+mn-lt"/>
                      </a:endParaRPr>
                    </a:p>
                  </a:txBody>
                  <a:tcPr/>
                </a:tc>
                <a:tc>
                  <a:txBody>
                    <a:bodyPr/>
                    <a:lstStyle/>
                    <a:p>
                      <a:pPr algn="ctr"/>
                      <a:r>
                        <a:rPr lang="ru-RU" sz="900" dirty="0" smtClean="0"/>
                        <a:t>40,0</a:t>
                      </a:r>
                      <a:endParaRPr lang="ru-RU" sz="900" dirty="0"/>
                    </a:p>
                  </a:txBody>
                  <a:tcPr anchor="ctr"/>
                </a:tc>
                <a:extLst>
                  <a:ext uri="{0D108BD9-81ED-4DB2-BD59-A6C34878D82A}">
                    <a16:rowId xmlns:a16="http://schemas.microsoft.com/office/drawing/2014/main" val="4022509407"/>
                  </a:ext>
                </a:extLst>
              </a:tr>
              <a:tr h="370840">
                <a:tc vMerge="1">
                  <a:txBody>
                    <a:bodyPr/>
                    <a:lstStyle/>
                    <a:p>
                      <a:endParaRPr lang="ru-RU" sz="900" dirty="0"/>
                    </a:p>
                  </a:txBody>
                  <a:tcPr/>
                </a:tc>
                <a:tc>
                  <a:txBody>
                    <a:bodyPr/>
                    <a:lstStyle/>
                    <a:p>
                      <a:r>
                        <a:rPr lang="ru-RU" sz="900" kern="1200" dirty="0" smtClean="0">
                          <a:solidFill>
                            <a:schemeClr val="dk1"/>
                          </a:solidFill>
                          <a:effectLst/>
                          <a:latin typeface="+mn-lt"/>
                          <a:ea typeface="+mn-ea"/>
                          <a:cs typeface="+mn-cs"/>
                        </a:rPr>
                        <a:t>Страхование учащихся и сотрудников КГОБУ «Петропавловск-Камчатская школа № 1 для обучающихся с ограниченными возможностями здоровья» от несчастного случая</a:t>
                      </a:r>
                      <a:endParaRPr lang="ru-RU" sz="900" dirty="0">
                        <a:latin typeface="+mn-lt"/>
                      </a:endParaRPr>
                    </a:p>
                  </a:txBody>
                  <a:tcPr/>
                </a:tc>
                <a:tc>
                  <a:txBody>
                    <a:bodyPr/>
                    <a:lstStyle/>
                    <a:p>
                      <a:pPr algn="ctr"/>
                      <a:r>
                        <a:rPr lang="ru-RU" sz="900" dirty="0" smtClean="0"/>
                        <a:t>35,0</a:t>
                      </a:r>
                      <a:endParaRPr lang="ru-RU" sz="900" dirty="0"/>
                    </a:p>
                  </a:txBody>
                  <a:tcPr anchor="ctr"/>
                </a:tc>
                <a:extLst>
                  <a:ext uri="{0D108BD9-81ED-4DB2-BD59-A6C34878D82A}">
                    <a16:rowId xmlns:a16="http://schemas.microsoft.com/office/drawing/2014/main" val="3231136569"/>
                  </a:ext>
                </a:extLst>
              </a:tr>
              <a:tr h="370840">
                <a:tc vMerge="1">
                  <a:txBody>
                    <a:bodyPr/>
                    <a:lstStyle/>
                    <a:p>
                      <a:endParaRPr lang="ru-RU" sz="900" dirty="0"/>
                    </a:p>
                  </a:txBody>
                  <a:tcPr/>
                </a:tc>
                <a:tc>
                  <a:txBody>
                    <a:bodyPr/>
                    <a:lstStyle/>
                    <a:p>
                      <a:pPr>
                        <a:lnSpc>
                          <a:spcPct val="115000"/>
                        </a:lnSpc>
                        <a:spcAft>
                          <a:spcPts val="0"/>
                        </a:spcAft>
                      </a:pPr>
                      <a:r>
                        <a:rPr lang="ru-RU" sz="900" dirty="0">
                          <a:effectLst/>
                          <a:latin typeface="+mn-lt"/>
                          <a:ea typeface="Times New Roman" panose="02020603050405020304" pitchFamily="18" charset="0"/>
                          <a:cs typeface="Times New Roman" panose="02020603050405020304" pitchFamily="18" charset="0"/>
                        </a:rPr>
                        <a:t>Страхование учащихся и сотрудников КГБУ «Камчатский детский дом для детей-сирот и детей, оставшихся без попечения родителей, с ограниченными возможностями здоровья» от несчастного случая</a:t>
                      </a:r>
                    </a:p>
                  </a:txBody>
                  <a:tcPr marL="68580" marR="68580" marT="0" marB="0"/>
                </a:tc>
                <a:tc>
                  <a:txBody>
                    <a:bodyPr/>
                    <a:lstStyle/>
                    <a:p>
                      <a:pPr algn="ctr"/>
                      <a:r>
                        <a:rPr lang="ru-RU" sz="900" dirty="0" smtClean="0"/>
                        <a:t>30,0</a:t>
                      </a:r>
                      <a:endParaRPr lang="ru-RU" sz="900" dirty="0"/>
                    </a:p>
                  </a:txBody>
                  <a:tcPr anchor="ctr"/>
                </a:tc>
                <a:extLst>
                  <a:ext uri="{0D108BD9-81ED-4DB2-BD59-A6C34878D82A}">
                    <a16:rowId xmlns:a16="http://schemas.microsoft.com/office/drawing/2014/main" val="3716271316"/>
                  </a:ext>
                </a:extLst>
              </a:tr>
              <a:tr h="228703">
                <a:tc vMerge="1">
                  <a:txBody>
                    <a:bodyPr/>
                    <a:lstStyle/>
                    <a:p>
                      <a:endParaRPr lang="ru-RU" sz="900" dirty="0"/>
                    </a:p>
                  </a:txBody>
                  <a:tcPr/>
                </a:tc>
                <a:tc>
                  <a:txBody>
                    <a:bodyPr/>
                    <a:lstStyle/>
                    <a:p>
                      <a:pPr>
                        <a:lnSpc>
                          <a:spcPct val="115000"/>
                        </a:lnSpc>
                        <a:spcAft>
                          <a:spcPts val="0"/>
                        </a:spcAft>
                      </a:pPr>
                      <a:r>
                        <a:rPr lang="ru-RU" sz="900" dirty="0">
                          <a:effectLst/>
                          <a:latin typeface="+mn-lt"/>
                          <a:ea typeface="Times New Roman" panose="02020603050405020304" pitchFamily="18" charset="0"/>
                          <a:cs typeface="Times New Roman" panose="02020603050405020304" pitchFamily="18" charset="0"/>
                        </a:rPr>
                        <a:t>Страхование спортсменов и сотрудников</a:t>
                      </a:r>
                      <a:r>
                        <a:rPr lang="ru-RU" sz="900" b="1" dirty="0">
                          <a:effectLst/>
                          <a:latin typeface="+mn-lt"/>
                          <a:ea typeface="Times New Roman" panose="02020603050405020304" pitchFamily="18" charset="0"/>
                          <a:cs typeface="Times New Roman" panose="02020603050405020304" pitchFamily="18" charset="0"/>
                        </a:rPr>
                        <a:t> </a:t>
                      </a:r>
                      <a:r>
                        <a:rPr lang="ru-RU" sz="900" dirty="0">
                          <a:solidFill>
                            <a:srgbClr val="000000"/>
                          </a:solidFill>
                          <a:effectLst/>
                          <a:latin typeface="+mn-lt"/>
                          <a:ea typeface="Times New Roman" panose="02020603050405020304" pitchFamily="18" charset="0"/>
                          <a:cs typeface="Times New Roman" panose="02020603050405020304" pitchFamily="18" charset="0"/>
                        </a:rPr>
                        <a:t>МБОУ ДЮСШ № 3 П-Камчатского городского округа от несчастного </a:t>
                      </a:r>
                      <a:r>
                        <a:rPr lang="ru-RU" sz="900" dirty="0" smtClean="0">
                          <a:solidFill>
                            <a:srgbClr val="000000"/>
                          </a:solidFill>
                          <a:effectLst/>
                          <a:latin typeface="+mn-lt"/>
                          <a:ea typeface="Times New Roman" panose="02020603050405020304" pitchFamily="18" charset="0"/>
                          <a:cs typeface="Times New Roman" panose="02020603050405020304" pitchFamily="18" charset="0"/>
                        </a:rPr>
                        <a:t>случая</a:t>
                      </a:r>
                      <a:r>
                        <a:rPr lang="ru-RU" sz="900" b="1" i="1" dirty="0">
                          <a:effectLst/>
                          <a:latin typeface="+mn-lt"/>
                          <a:ea typeface="Times New Roman" panose="02020603050405020304" pitchFamily="18" charset="0"/>
                          <a:cs typeface="Times New Roman" panose="02020603050405020304" pitchFamily="18" charset="0"/>
                        </a:rPr>
                        <a:t> </a:t>
                      </a:r>
                      <a:endParaRPr lang="ru-RU" sz="9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ru-RU" sz="900" dirty="0" smtClean="0"/>
                        <a:t>30,0</a:t>
                      </a:r>
                      <a:endParaRPr lang="ru-RU" sz="900" dirty="0"/>
                    </a:p>
                  </a:txBody>
                  <a:tcPr anchor="ctr"/>
                </a:tc>
                <a:extLst>
                  <a:ext uri="{0D108BD9-81ED-4DB2-BD59-A6C34878D82A}">
                    <a16:rowId xmlns:a16="http://schemas.microsoft.com/office/drawing/2014/main" val="2293541813"/>
                  </a:ext>
                </a:extLst>
              </a:tr>
              <a:tr h="231088">
                <a:tc vMerge="1">
                  <a:txBody>
                    <a:bodyPr/>
                    <a:lstStyle/>
                    <a:p>
                      <a:endParaRPr lang="ru-RU" sz="900" dirty="0"/>
                    </a:p>
                  </a:txBody>
                  <a:tcPr/>
                </a:tc>
                <a:tc>
                  <a:txBody>
                    <a:bodyPr/>
                    <a:lstStyle/>
                    <a:p>
                      <a:pPr>
                        <a:lnSpc>
                          <a:spcPct val="115000"/>
                        </a:lnSpc>
                        <a:spcAft>
                          <a:spcPts val="0"/>
                        </a:spcAft>
                      </a:pPr>
                      <a:r>
                        <a:rPr lang="ru-RU" sz="900" dirty="0">
                          <a:effectLst/>
                          <a:latin typeface="+mn-lt"/>
                          <a:ea typeface="Times New Roman" panose="02020603050405020304" pitchFamily="18" charset="0"/>
                          <a:cs typeface="Times New Roman" panose="02020603050405020304" pitchFamily="18" charset="0"/>
                        </a:rPr>
                        <a:t>Страхование сотрудников ГБУЗ Камчатского края «П-Камчатская городская больница № 1</a:t>
                      </a:r>
                      <a:r>
                        <a:rPr lang="ru-RU" sz="900" b="1" dirty="0">
                          <a:effectLst/>
                          <a:latin typeface="+mn-lt"/>
                          <a:ea typeface="Times New Roman" panose="02020603050405020304" pitchFamily="18" charset="0"/>
                          <a:cs typeface="Times New Roman" panose="02020603050405020304" pitchFamily="18" charset="0"/>
                        </a:rPr>
                        <a:t>»</a:t>
                      </a:r>
                      <a:r>
                        <a:rPr lang="ru-RU" sz="900" dirty="0">
                          <a:solidFill>
                            <a:srgbClr val="000000"/>
                          </a:solidFill>
                          <a:effectLst/>
                          <a:latin typeface="+mn-lt"/>
                          <a:ea typeface="Times New Roman" panose="02020603050405020304" pitchFamily="18" charset="0"/>
                          <a:cs typeface="Times New Roman" panose="02020603050405020304" pitchFamily="18" charset="0"/>
                        </a:rPr>
                        <a:t> от несчастного случая</a:t>
                      </a:r>
                      <a:endParaRPr lang="ru-RU" sz="9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ru-RU" sz="900" dirty="0" smtClean="0"/>
                        <a:t>65,0</a:t>
                      </a:r>
                      <a:endParaRPr lang="ru-RU" sz="900" dirty="0"/>
                    </a:p>
                  </a:txBody>
                  <a:tcPr anchor="ctr"/>
                </a:tc>
                <a:extLst>
                  <a:ext uri="{0D108BD9-81ED-4DB2-BD59-A6C34878D82A}">
                    <a16:rowId xmlns:a16="http://schemas.microsoft.com/office/drawing/2014/main" val="3177630243"/>
                  </a:ext>
                </a:extLst>
              </a:tr>
              <a:tr h="192625">
                <a:tc vMerge="1">
                  <a:txBody>
                    <a:bodyPr/>
                    <a:lstStyle/>
                    <a:p>
                      <a:endParaRPr lang="ru-RU" sz="900" dirty="0"/>
                    </a:p>
                  </a:txBody>
                  <a:tcPr/>
                </a:tc>
                <a:tc>
                  <a:txBody>
                    <a:bodyPr/>
                    <a:lstStyle/>
                    <a:p>
                      <a:pPr>
                        <a:lnSpc>
                          <a:spcPct val="115000"/>
                        </a:lnSpc>
                        <a:spcAft>
                          <a:spcPts val="0"/>
                        </a:spcAft>
                      </a:pPr>
                      <a:r>
                        <a:rPr lang="ru-RU" sz="900" dirty="0">
                          <a:effectLst/>
                          <a:latin typeface="+mn-lt"/>
                          <a:ea typeface="Times New Roman" panose="02020603050405020304" pitchFamily="18" charset="0"/>
                          <a:cs typeface="Times New Roman" panose="02020603050405020304" pitchFamily="18" charset="0"/>
                        </a:rPr>
                        <a:t>Страхование сотрудников и воспитанников МАДОУ «Детский сад №16 </a:t>
                      </a:r>
                      <a:r>
                        <a:rPr lang="ru-RU" sz="900" dirty="0">
                          <a:solidFill>
                            <a:srgbClr val="000000"/>
                          </a:solidFill>
                          <a:effectLst/>
                          <a:latin typeface="+mn-lt"/>
                          <a:ea typeface="Times New Roman" panose="02020603050405020304" pitchFamily="18" charset="0"/>
                          <a:cs typeface="Times New Roman" panose="02020603050405020304" pitchFamily="18" charset="0"/>
                        </a:rPr>
                        <a:t>П-Камчатского городского округа от несчастного случая</a:t>
                      </a:r>
                      <a:endParaRPr lang="ru-RU" sz="9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ru-RU" sz="900" dirty="0" smtClean="0"/>
                        <a:t>30,0</a:t>
                      </a:r>
                      <a:endParaRPr lang="ru-RU" sz="900" dirty="0"/>
                    </a:p>
                  </a:txBody>
                  <a:tcPr anchor="ctr"/>
                </a:tc>
                <a:extLst>
                  <a:ext uri="{0D108BD9-81ED-4DB2-BD59-A6C34878D82A}">
                    <a16:rowId xmlns:a16="http://schemas.microsoft.com/office/drawing/2014/main" val="2472532788"/>
                  </a:ext>
                </a:extLst>
              </a:tr>
              <a:tr h="262605">
                <a:tc vMerge="1">
                  <a:txBody>
                    <a:bodyPr/>
                    <a:lstStyle/>
                    <a:p>
                      <a:endParaRPr lang="ru-RU" sz="900" dirty="0"/>
                    </a:p>
                  </a:txBody>
                  <a:tcPr/>
                </a:tc>
                <a:tc>
                  <a:txBody>
                    <a:bodyPr/>
                    <a:lstStyle/>
                    <a:p>
                      <a:pPr>
                        <a:lnSpc>
                          <a:spcPct val="115000"/>
                        </a:lnSpc>
                        <a:spcAft>
                          <a:spcPts val="0"/>
                        </a:spcAft>
                      </a:pPr>
                      <a:r>
                        <a:rPr lang="ru-RU" sz="900" dirty="0">
                          <a:effectLst/>
                          <a:latin typeface="+mn-lt"/>
                          <a:ea typeface="Times New Roman" panose="02020603050405020304" pitchFamily="18" charset="0"/>
                          <a:cs typeface="Times New Roman" panose="02020603050405020304" pitchFamily="18" charset="0"/>
                        </a:rPr>
                        <a:t>Страхование сотрудников и воспитанников МБДОУ «Детский сад №18 </a:t>
                      </a:r>
                      <a:r>
                        <a:rPr lang="ru-RU" sz="900" dirty="0">
                          <a:solidFill>
                            <a:srgbClr val="000000"/>
                          </a:solidFill>
                          <a:effectLst/>
                          <a:latin typeface="+mn-lt"/>
                          <a:ea typeface="Times New Roman" panose="02020603050405020304" pitchFamily="18" charset="0"/>
                          <a:cs typeface="Times New Roman" panose="02020603050405020304" pitchFamily="18" charset="0"/>
                        </a:rPr>
                        <a:t>П-Камчатского городского округа от несчастного случая</a:t>
                      </a:r>
                      <a:endParaRPr lang="ru-RU" sz="9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ru-RU" sz="900" dirty="0" smtClean="0"/>
                        <a:t>30,0</a:t>
                      </a:r>
                      <a:endParaRPr lang="ru-RU" sz="900" dirty="0"/>
                    </a:p>
                  </a:txBody>
                  <a:tcPr anchor="ctr"/>
                </a:tc>
                <a:extLst>
                  <a:ext uri="{0D108BD9-81ED-4DB2-BD59-A6C34878D82A}">
                    <a16:rowId xmlns:a16="http://schemas.microsoft.com/office/drawing/2014/main" val="4108109351"/>
                  </a:ext>
                </a:extLst>
              </a:tr>
              <a:tr h="261257">
                <a:tc vMerge="1">
                  <a:txBody>
                    <a:bodyPr/>
                    <a:lstStyle/>
                    <a:p>
                      <a:endParaRPr lang="ru-RU" sz="900" dirty="0"/>
                    </a:p>
                  </a:txBody>
                  <a:tcPr/>
                </a:tc>
                <a:tc>
                  <a:txBody>
                    <a:bodyPr/>
                    <a:lstStyle/>
                    <a:p>
                      <a:pPr>
                        <a:lnSpc>
                          <a:spcPct val="115000"/>
                        </a:lnSpc>
                        <a:spcAft>
                          <a:spcPts val="0"/>
                        </a:spcAft>
                      </a:pPr>
                      <a:r>
                        <a:rPr lang="ru-RU" sz="900" dirty="0">
                          <a:effectLst/>
                          <a:latin typeface="+mn-lt"/>
                          <a:ea typeface="Times New Roman" panose="02020603050405020304" pitchFamily="18" charset="0"/>
                          <a:cs typeface="Times New Roman" panose="02020603050405020304" pitchFamily="18" charset="0"/>
                        </a:rPr>
                        <a:t>Страхование сотрудников и воспитанников МБДОУ «Детский сад № 35 </a:t>
                      </a:r>
                      <a:r>
                        <a:rPr lang="ru-RU" sz="900" dirty="0">
                          <a:solidFill>
                            <a:srgbClr val="000000"/>
                          </a:solidFill>
                          <a:effectLst/>
                          <a:latin typeface="+mn-lt"/>
                          <a:ea typeface="Times New Roman" panose="02020603050405020304" pitchFamily="18" charset="0"/>
                          <a:cs typeface="Times New Roman" panose="02020603050405020304" pitchFamily="18" charset="0"/>
                        </a:rPr>
                        <a:t>П-Камчатского городского округа от несчастного случая</a:t>
                      </a:r>
                      <a:endParaRPr lang="ru-RU" sz="9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ru-RU" sz="900" dirty="0" smtClean="0"/>
                        <a:t>30,0</a:t>
                      </a:r>
                      <a:endParaRPr lang="ru-RU" sz="900" dirty="0"/>
                    </a:p>
                  </a:txBody>
                  <a:tcPr anchor="ctr"/>
                </a:tc>
                <a:extLst>
                  <a:ext uri="{0D108BD9-81ED-4DB2-BD59-A6C34878D82A}">
                    <a16:rowId xmlns:a16="http://schemas.microsoft.com/office/drawing/2014/main" val="3223688831"/>
                  </a:ext>
                </a:extLst>
              </a:tr>
              <a:tr h="261257">
                <a:tc vMerge="1">
                  <a:txBody>
                    <a:bodyPr/>
                    <a:lstStyle/>
                    <a:p>
                      <a:endParaRPr lang="ru-RU" sz="900" dirty="0"/>
                    </a:p>
                  </a:txBody>
                  <a:tcPr/>
                </a:tc>
                <a:tc>
                  <a:txBody>
                    <a:bodyPr/>
                    <a:lstStyle/>
                    <a:p>
                      <a:pPr>
                        <a:lnSpc>
                          <a:spcPct val="115000"/>
                        </a:lnSpc>
                        <a:spcAft>
                          <a:spcPts val="0"/>
                        </a:spcAft>
                      </a:pPr>
                      <a:r>
                        <a:rPr lang="ru-RU" sz="900" dirty="0">
                          <a:effectLst/>
                          <a:latin typeface="+mn-lt"/>
                          <a:ea typeface="Times New Roman" panose="02020603050405020304" pitchFamily="18" charset="0"/>
                          <a:cs typeface="Times New Roman" panose="02020603050405020304" pitchFamily="18" charset="0"/>
                        </a:rPr>
                        <a:t>Страхование сотрудников и воспитанников МБДОУ «Детский сад №38 </a:t>
                      </a:r>
                      <a:r>
                        <a:rPr lang="ru-RU" sz="900" dirty="0">
                          <a:solidFill>
                            <a:srgbClr val="000000"/>
                          </a:solidFill>
                          <a:effectLst/>
                          <a:latin typeface="+mn-lt"/>
                          <a:ea typeface="Times New Roman" panose="02020603050405020304" pitchFamily="18" charset="0"/>
                          <a:cs typeface="Times New Roman" panose="02020603050405020304" pitchFamily="18" charset="0"/>
                        </a:rPr>
                        <a:t>П-Камчатского городского округа от несчастного случая</a:t>
                      </a:r>
                      <a:endParaRPr lang="ru-RU" sz="9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ru-RU" sz="900" dirty="0" smtClean="0"/>
                        <a:t>30,0</a:t>
                      </a:r>
                      <a:endParaRPr lang="ru-RU" sz="900" dirty="0"/>
                    </a:p>
                  </a:txBody>
                  <a:tcPr anchor="ctr"/>
                </a:tc>
                <a:extLst>
                  <a:ext uri="{0D108BD9-81ED-4DB2-BD59-A6C34878D82A}">
                    <a16:rowId xmlns:a16="http://schemas.microsoft.com/office/drawing/2014/main" val="2656072711"/>
                  </a:ext>
                </a:extLst>
              </a:tr>
              <a:tr h="251927">
                <a:tc vMerge="1">
                  <a:txBody>
                    <a:bodyPr/>
                    <a:lstStyle/>
                    <a:p>
                      <a:endParaRPr lang="ru-RU" sz="900" dirty="0"/>
                    </a:p>
                  </a:txBody>
                  <a:tcPr/>
                </a:tc>
                <a:tc>
                  <a:txBody>
                    <a:bodyPr/>
                    <a:lstStyle/>
                    <a:p>
                      <a:pPr>
                        <a:lnSpc>
                          <a:spcPct val="115000"/>
                        </a:lnSpc>
                        <a:spcAft>
                          <a:spcPts val="0"/>
                        </a:spcAft>
                      </a:pPr>
                      <a:r>
                        <a:rPr lang="ru-RU" sz="900" dirty="0">
                          <a:effectLst/>
                          <a:latin typeface="+mn-lt"/>
                          <a:ea typeface="Times New Roman" panose="02020603050405020304" pitchFamily="18" charset="0"/>
                          <a:cs typeface="Times New Roman" panose="02020603050405020304" pitchFamily="18" charset="0"/>
                        </a:rPr>
                        <a:t>Страхование сотрудников и воспитанников МБДОУ «Детский сад № 44 </a:t>
                      </a:r>
                      <a:r>
                        <a:rPr lang="ru-RU" sz="900" dirty="0">
                          <a:solidFill>
                            <a:srgbClr val="000000"/>
                          </a:solidFill>
                          <a:effectLst/>
                          <a:latin typeface="+mn-lt"/>
                          <a:ea typeface="Times New Roman" panose="02020603050405020304" pitchFamily="18" charset="0"/>
                          <a:cs typeface="Times New Roman" panose="02020603050405020304" pitchFamily="18" charset="0"/>
                        </a:rPr>
                        <a:t>П-Камчатского городского округа от несчастного </a:t>
                      </a:r>
                      <a:r>
                        <a:rPr lang="ru-RU" sz="900" dirty="0" smtClean="0">
                          <a:solidFill>
                            <a:srgbClr val="000000"/>
                          </a:solidFill>
                          <a:effectLst/>
                          <a:latin typeface="+mn-lt"/>
                          <a:ea typeface="Times New Roman" panose="02020603050405020304" pitchFamily="18" charset="0"/>
                          <a:cs typeface="Times New Roman" panose="02020603050405020304" pitchFamily="18" charset="0"/>
                        </a:rPr>
                        <a:t>случая</a:t>
                      </a:r>
                      <a:endParaRPr lang="ru-RU" sz="9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ru-RU" sz="900" dirty="0" smtClean="0"/>
                        <a:t>30,0</a:t>
                      </a:r>
                      <a:endParaRPr lang="ru-RU" sz="900" dirty="0"/>
                    </a:p>
                  </a:txBody>
                  <a:tcPr anchor="ctr"/>
                </a:tc>
                <a:extLst>
                  <a:ext uri="{0D108BD9-81ED-4DB2-BD59-A6C34878D82A}">
                    <a16:rowId xmlns:a16="http://schemas.microsoft.com/office/drawing/2014/main" val="2277811662"/>
                  </a:ext>
                </a:extLst>
              </a:tr>
              <a:tr h="233265">
                <a:tc vMerge="1">
                  <a:txBody>
                    <a:bodyPr/>
                    <a:lstStyle/>
                    <a:p>
                      <a:endParaRPr lang="ru-RU" sz="900" dirty="0"/>
                    </a:p>
                  </a:txBody>
                  <a:tcPr/>
                </a:tc>
                <a:tc>
                  <a:txBody>
                    <a:bodyPr/>
                    <a:lstStyle/>
                    <a:p>
                      <a:pPr>
                        <a:lnSpc>
                          <a:spcPct val="115000"/>
                        </a:lnSpc>
                        <a:spcAft>
                          <a:spcPts val="0"/>
                        </a:spcAft>
                      </a:pPr>
                      <a:r>
                        <a:rPr lang="ru-RU" sz="900" dirty="0">
                          <a:effectLst/>
                          <a:latin typeface="+mn-lt"/>
                          <a:ea typeface="Times New Roman" panose="02020603050405020304" pitchFamily="18" charset="0"/>
                          <a:cs typeface="Times New Roman" panose="02020603050405020304" pitchFamily="18" charset="0"/>
                        </a:rPr>
                        <a:t>Страхование сотрудников и воспитанников МАДОУ «Детский сад № 46 </a:t>
                      </a:r>
                      <a:r>
                        <a:rPr lang="ru-RU" sz="900" dirty="0">
                          <a:solidFill>
                            <a:srgbClr val="000000"/>
                          </a:solidFill>
                          <a:effectLst/>
                          <a:latin typeface="+mn-lt"/>
                          <a:ea typeface="Times New Roman" panose="02020603050405020304" pitchFamily="18" charset="0"/>
                          <a:cs typeface="Times New Roman" panose="02020603050405020304" pitchFamily="18" charset="0"/>
                        </a:rPr>
                        <a:t>П-Камчатского городского округа от несчастного случая</a:t>
                      </a:r>
                      <a:endParaRPr lang="ru-RU" sz="9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ru-RU" sz="900" dirty="0" smtClean="0"/>
                        <a:t>30,0</a:t>
                      </a:r>
                      <a:endParaRPr lang="ru-RU" sz="900" dirty="0"/>
                    </a:p>
                  </a:txBody>
                  <a:tcPr anchor="ctr"/>
                </a:tc>
                <a:extLst>
                  <a:ext uri="{0D108BD9-81ED-4DB2-BD59-A6C34878D82A}">
                    <a16:rowId xmlns:a16="http://schemas.microsoft.com/office/drawing/2014/main" val="1057701798"/>
                  </a:ext>
                </a:extLst>
              </a:tr>
              <a:tr h="233265">
                <a:tc vMerge="1">
                  <a:txBody>
                    <a:bodyPr/>
                    <a:lstStyle/>
                    <a:p>
                      <a:pPr algn="ctr"/>
                      <a:endParaRPr lang="ru-RU" sz="900" dirty="0"/>
                    </a:p>
                  </a:txBody>
                  <a:tcPr/>
                </a:tc>
                <a:tc>
                  <a:txBody>
                    <a:bodyPr/>
                    <a:lstStyle/>
                    <a:p>
                      <a:pPr>
                        <a:lnSpc>
                          <a:spcPct val="115000"/>
                        </a:lnSpc>
                        <a:spcAft>
                          <a:spcPts val="0"/>
                        </a:spcAft>
                      </a:pPr>
                      <a:r>
                        <a:rPr lang="ru-RU" sz="10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000" dirty="0">
                          <a:effectLst/>
                          <a:latin typeface="Times New Roman" panose="02020603050405020304" pitchFamily="18" charset="0"/>
                          <a:ea typeface="Times New Roman" panose="02020603050405020304" pitchFamily="18" charset="0"/>
                          <a:cs typeface="Times New Roman" panose="02020603050405020304" pitchFamily="18" charset="0"/>
                        </a:rPr>
                        <a:t>МБОУ ОДО «ДЮСШ № 1» П-Камчатского городского округа – расходы на участие в первенстве ДВФО и первенства России по шахматам</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ru-RU" sz="900" dirty="0" smtClean="0"/>
                        <a:t>200,0</a:t>
                      </a:r>
                      <a:endParaRPr lang="ru-RU" sz="900" dirty="0"/>
                    </a:p>
                  </a:txBody>
                  <a:tcPr anchor="ctr"/>
                </a:tc>
                <a:extLst>
                  <a:ext uri="{0D108BD9-81ED-4DB2-BD59-A6C34878D82A}">
                    <a16:rowId xmlns:a16="http://schemas.microsoft.com/office/drawing/2014/main" val="1755401651"/>
                  </a:ext>
                </a:extLst>
              </a:tr>
              <a:tr h="233265">
                <a:tc vMerge="1">
                  <a:txBody>
                    <a:bodyPr/>
                    <a:lstStyle/>
                    <a:p>
                      <a:pPr algn="ctr"/>
                      <a:endParaRPr lang="ru-RU" sz="900" dirty="0"/>
                    </a:p>
                  </a:txBody>
                  <a:tcPr/>
                </a:tc>
                <a:tc>
                  <a:txBody>
                    <a:bodyPr/>
                    <a:lstStyle/>
                    <a:p>
                      <a:pPr>
                        <a:lnSpc>
                          <a:spcPct val="115000"/>
                        </a:lnSpc>
                        <a:spcAft>
                          <a:spcPts val="0"/>
                        </a:spcAft>
                      </a:pPr>
                      <a:r>
                        <a:rPr lang="ru-RU"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МАУК «Дом культуры и досуга «Апрель» - расходы на участие творческого коллектива танцевального спортивного клуба бальных танцев «Кантилена» в семинарах, смотрах, конкурсах, фестивалях, спортивных соревнованиях, спортивных сборах. Приобретение дипломов и призов</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ru-RU" sz="900" dirty="0" smtClean="0"/>
                        <a:t>150,0</a:t>
                      </a:r>
                      <a:endParaRPr lang="ru-RU" sz="900" dirty="0"/>
                    </a:p>
                  </a:txBody>
                  <a:tcPr anchor="ctr"/>
                </a:tc>
                <a:extLst>
                  <a:ext uri="{0D108BD9-81ED-4DB2-BD59-A6C34878D82A}">
                    <a16:rowId xmlns:a16="http://schemas.microsoft.com/office/drawing/2014/main" val="1601526289"/>
                  </a:ext>
                </a:extLst>
              </a:tr>
              <a:tr h="233265">
                <a:tc vMerge="1">
                  <a:txBody>
                    <a:bodyPr/>
                    <a:lstStyle/>
                    <a:p>
                      <a:pPr algn="ctr"/>
                      <a:endParaRPr lang="ru-RU" sz="900" dirty="0"/>
                    </a:p>
                  </a:txBody>
                  <a:tcPr/>
                </a:tc>
                <a:tc>
                  <a:txBody>
                    <a:bodyPr/>
                    <a:lstStyle/>
                    <a:p>
                      <a:pPr>
                        <a:lnSpc>
                          <a:spcPct val="115000"/>
                        </a:lnSpc>
                        <a:spcAft>
                          <a:spcPts val="0"/>
                        </a:spcAft>
                      </a:pPr>
                      <a:r>
                        <a:rPr lang="ru-RU"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МАУК «Дом культуры и досуга «Апрель» - расходы на участие в турнире «ДЭНС-аккорд» творческого коллектива танцевального спортивного клуба бальных танцев «Кантилена». Приобретение дипломов и </a:t>
                      </a:r>
                      <a:r>
                        <a:rPr lang="ru-RU" sz="10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призов</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ru-RU" sz="900" dirty="0" smtClean="0"/>
                        <a:t>50,0</a:t>
                      </a:r>
                      <a:endParaRPr lang="ru-RU" sz="900" dirty="0"/>
                    </a:p>
                  </a:txBody>
                  <a:tcPr anchor="ctr"/>
                </a:tc>
                <a:extLst>
                  <a:ext uri="{0D108BD9-81ED-4DB2-BD59-A6C34878D82A}">
                    <a16:rowId xmlns:a16="http://schemas.microsoft.com/office/drawing/2014/main" val="1260317160"/>
                  </a:ext>
                </a:extLst>
              </a:tr>
              <a:tr h="233265">
                <a:tc vMerge="1">
                  <a:txBody>
                    <a:bodyPr/>
                    <a:lstStyle/>
                    <a:p>
                      <a:pPr algn="ctr"/>
                      <a:endParaRPr lang="ru-RU" sz="900" dirty="0"/>
                    </a:p>
                  </a:txBody>
                  <a:tcPr/>
                </a:tc>
                <a:tc>
                  <a:txBody>
                    <a:bodyPr/>
                    <a:lstStyle/>
                    <a:p>
                      <a:pPr>
                        <a:lnSpc>
                          <a:spcPct val="115000"/>
                        </a:lnSpc>
                        <a:spcAft>
                          <a:spcPts val="0"/>
                        </a:spcAft>
                      </a:pPr>
                      <a:r>
                        <a:rPr lang="ru-RU"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МАДОУ «Детский сад № 46» </a:t>
                      </a:r>
                      <a:r>
                        <a:rPr lang="ru-RU" sz="10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П-Камчатского </a:t>
                      </a:r>
                      <a:r>
                        <a:rPr lang="ru-RU"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городского округа – проведение ремонтных работ</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ru-RU" sz="900" dirty="0" smtClean="0"/>
                        <a:t>300,0</a:t>
                      </a:r>
                      <a:endParaRPr lang="ru-RU" sz="900" dirty="0"/>
                    </a:p>
                  </a:txBody>
                  <a:tcPr anchor="ctr"/>
                </a:tc>
                <a:extLst>
                  <a:ext uri="{0D108BD9-81ED-4DB2-BD59-A6C34878D82A}">
                    <a16:rowId xmlns:a16="http://schemas.microsoft.com/office/drawing/2014/main" val="1926341961"/>
                  </a:ext>
                </a:extLst>
              </a:tr>
              <a:tr h="233265">
                <a:tc vMerge="1">
                  <a:txBody>
                    <a:bodyPr/>
                    <a:lstStyle/>
                    <a:p>
                      <a:pPr algn="ctr"/>
                      <a:endParaRPr lang="ru-RU" sz="900" dirty="0"/>
                    </a:p>
                  </a:txBody>
                  <a:tcPr/>
                </a:tc>
                <a:tc>
                  <a:txBody>
                    <a:bodyPr/>
                    <a:lstStyle/>
                    <a:p>
                      <a:pPr>
                        <a:lnSpc>
                          <a:spcPct val="115000"/>
                        </a:lnSpc>
                        <a:spcAft>
                          <a:spcPts val="0"/>
                        </a:spcAft>
                      </a:pPr>
                      <a:r>
                        <a:rPr lang="ru-RU" sz="1000" dirty="0">
                          <a:effectLst/>
                          <a:latin typeface="Times New Roman" panose="02020603050405020304" pitchFamily="18" charset="0"/>
                          <a:ea typeface="Times New Roman" panose="02020603050405020304" pitchFamily="18" charset="0"/>
                          <a:cs typeface="Times New Roman" panose="02020603050405020304" pitchFamily="18" charset="0"/>
                        </a:rPr>
                        <a:t> ГБУ З «Камчатская краевая больница им. А.С. Лукашевского»</a:t>
                      </a:r>
                      <a:r>
                        <a:rPr lang="ru-RU"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приобретение оргтехники для отделения неотложной кардиологии Регионального сосудистого </a:t>
                      </a:r>
                      <a:r>
                        <a:rPr lang="ru-RU" sz="10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центра</a:t>
                      </a:r>
                      <a:r>
                        <a:rPr lang="ru-RU"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ru-RU" sz="900" dirty="0" smtClean="0"/>
                        <a:t>300,0</a:t>
                      </a:r>
                      <a:endParaRPr lang="ru-RU" sz="900" dirty="0"/>
                    </a:p>
                  </a:txBody>
                  <a:tcPr anchor="ctr"/>
                </a:tc>
                <a:extLst>
                  <a:ext uri="{0D108BD9-81ED-4DB2-BD59-A6C34878D82A}">
                    <a16:rowId xmlns:a16="http://schemas.microsoft.com/office/drawing/2014/main" val="2034558009"/>
                  </a:ext>
                </a:extLst>
              </a:tr>
            </a:tbl>
          </a:graphicData>
        </a:graphic>
      </p:graphicFrame>
    </p:spTree>
    <p:extLst>
      <p:ext uri="{BB962C8B-B14F-4D97-AF65-F5344CB8AC3E}">
        <p14:creationId xmlns:p14="http://schemas.microsoft.com/office/powerpoint/2010/main" val="164570651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Объект 4"/>
          <p:cNvGraphicFramePr>
            <a:graphicFrameLocks noGrp="1"/>
          </p:cNvGraphicFramePr>
          <p:nvPr>
            <p:ph idx="1"/>
            <p:extLst>
              <p:ext uri="{D42A27DB-BD31-4B8C-83A1-F6EECF244321}">
                <p14:modId xmlns:p14="http://schemas.microsoft.com/office/powerpoint/2010/main" val="563971034"/>
              </p:ext>
            </p:extLst>
          </p:nvPr>
        </p:nvGraphicFramePr>
        <p:xfrm>
          <a:off x="581608" y="416539"/>
          <a:ext cx="10972800" cy="6198108"/>
        </p:xfrm>
        <a:graphic>
          <a:graphicData uri="http://schemas.openxmlformats.org/drawingml/2006/table">
            <a:tbl>
              <a:tblPr firstRow="1" bandRow="1">
                <a:tableStyleId>{5C22544A-7EE6-4342-B048-85BDC9FD1C3A}</a:tableStyleId>
              </a:tblPr>
              <a:tblGrid>
                <a:gridCol w="2254898">
                  <a:extLst>
                    <a:ext uri="{9D8B030D-6E8A-4147-A177-3AD203B41FA5}">
                      <a16:colId xmlns:a16="http://schemas.microsoft.com/office/drawing/2014/main" val="1771792408"/>
                    </a:ext>
                  </a:extLst>
                </a:gridCol>
                <a:gridCol w="7371184">
                  <a:extLst>
                    <a:ext uri="{9D8B030D-6E8A-4147-A177-3AD203B41FA5}">
                      <a16:colId xmlns:a16="http://schemas.microsoft.com/office/drawing/2014/main" val="1196062964"/>
                    </a:ext>
                  </a:extLst>
                </a:gridCol>
                <a:gridCol w="1346718">
                  <a:extLst>
                    <a:ext uri="{9D8B030D-6E8A-4147-A177-3AD203B41FA5}">
                      <a16:colId xmlns:a16="http://schemas.microsoft.com/office/drawing/2014/main" val="3035760013"/>
                    </a:ext>
                  </a:extLst>
                </a:gridCol>
              </a:tblGrid>
              <a:tr h="370840">
                <a:tc>
                  <a:txBody>
                    <a:bodyPr/>
                    <a:lstStyle/>
                    <a:p>
                      <a:pPr algn="ctr"/>
                      <a:r>
                        <a:rPr lang="ru-RU" sz="1000" dirty="0" smtClean="0"/>
                        <a:t>Наименование избирательного округа (политической</a:t>
                      </a:r>
                      <a:r>
                        <a:rPr lang="ru-RU" sz="1000" baseline="0" dirty="0" smtClean="0"/>
                        <a:t> партии)</a:t>
                      </a:r>
                      <a:endParaRPr lang="ru-RU" sz="1000" dirty="0"/>
                    </a:p>
                  </a:txBody>
                  <a:tcPr/>
                </a:tc>
                <a:tc>
                  <a:txBody>
                    <a:bodyPr/>
                    <a:lstStyle/>
                    <a:p>
                      <a:pPr algn="ctr"/>
                      <a:r>
                        <a:rPr lang="ru-RU" sz="1000" dirty="0" smtClean="0"/>
                        <a:t>Содержание наказа</a:t>
                      </a:r>
                      <a:endParaRPr lang="ru-RU" sz="1000" dirty="0"/>
                    </a:p>
                  </a:txBody>
                  <a:tcPr/>
                </a:tc>
                <a:tc>
                  <a:txBody>
                    <a:bodyPr/>
                    <a:lstStyle/>
                    <a:p>
                      <a:pPr algn="ctr"/>
                      <a:r>
                        <a:rPr lang="ru-RU" sz="1000" dirty="0" smtClean="0"/>
                        <a:t>Объем на 2017 год</a:t>
                      </a:r>
                    </a:p>
                  </a:txBody>
                  <a:tcPr/>
                </a:tc>
                <a:extLst>
                  <a:ext uri="{0D108BD9-81ED-4DB2-BD59-A6C34878D82A}">
                    <a16:rowId xmlns:a16="http://schemas.microsoft.com/office/drawing/2014/main" val="1713446996"/>
                  </a:ext>
                </a:extLst>
              </a:tr>
              <a:tr h="219809">
                <a:tc row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000" dirty="0" smtClean="0"/>
                        <a:t>Избирательный округ № 4</a:t>
                      </a:r>
                    </a:p>
                  </a:txBody>
                  <a:tcPr anchor="ctr"/>
                </a:tc>
                <a:tc>
                  <a:txBody>
                    <a:bodyPr/>
                    <a:lstStyle/>
                    <a:p>
                      <a:pPr algn="just">
                        <a:lnSpc>
                          <a:spcPct val="115000"/>
                        </a:lnSpc>
                        <a:spcAft>
                          <a:spcPts val="0"/>
                        </a:spcAft>
                      </a:pPr>
                      <a:r>
                        <a:rPr lang="ru-RU" sz="900" dirty="0">
                          <a:effectLst/>
                          <a:latin typeface="+mn-lt"/>
                          <a:ea typeface="Times New Roman" panose="02020603050405020304" pitchFamily="18" charset="0"/>
                          <a:cs typeface="Times New Roman" panose="02020603050405020304" pitchFamily="18" charset="0"/>
                        </a:rPr>
                        <a:t>КГБУДО СДЮСШОР единоборств – организация и проведение соревнований, обеспечение участия спортсменов КГБУДО СДЮСШОР единоборств во всероссийских, межрегиональных и международных спортивных соревнованиях </a:t>
                      </a:r>
                    </a:p>
                  </a:txBody>
                  <a:tcPr marL="68580" marR="68580" marT="0" marB="0"/>
                </a:tc>
                <a:tc>
                  <a:txBody>
                    <a:bodyPr/>
                    <a:lstStyle/>
                    <a:p>
                      <a:pPr algn="ctr"/>
                      <a:r>
                        <a:rPr lang="ru-RU" sz="900" dirty="0" smtClean="0"/>
                        <a:t>500,0</a:t>
                      </a:r>
                      <a:endParaRPr lang="ru-RU" sz="900" dirty="0"/>
                    </a:p>
                  </a:txBody>
                  <a:tcPr/>
                </a:tc>
                <a:extLst>
                  <a:ext uri="{0D108BD9-81ED-4DB2-BD59-A6C34878D82A}">
                    <a16:rowId xmlns:a16="http://schemas.microsoft.com/office/drawing/2014/main" val="1056729244"/>
                  </a:ext>
                </a:extLst>
              </a:tr>
              <a:tr h="219809">
                <a:tc vMerge="1">
                  <a:txBody>
                    <a:bodyPr/>
                    <a:lstStyle/>
                    <a:p>
                      <a:endParaRPr lang="ru-RU" sz="900" dirty="0"/>
                    </a:p>
                  </a:txBody>
                  <a:tcPr/>
                </a:tc>
                <a:tc>
                  <a:txBody>
                    <a:bodyPr/>
                    <a:lstStyle/>
                    <a:p>
                      <a:pPr algn="just">
                        <a:lnSpc>
                          <a:spcPct val="115000"/>
                        </a:lnSpc>
                        <a:spcAft>
                          <a:spcPts val="0"/>
                        </a:spcAft>
                      </a:pPr>
                      <a:r>
                        <a:rPr lang="ru-RU" sz="900" dirty="0">
                          <a:effectLst/>
                          <a:latin typeface="+mn-lt"/>
                          <a:ea typeface="Times New Roman" panose="02020603050405020304" pitchFamily="18" charset="0"/>
                          <a:cs typeface="Times New Roman" panose="02020603050405020304" pitchFamily="18" charset="0"/>
                        </a:rPr>
                        <a:t>МАДОУ «Детский сад № 11</a:t>
                      </a:r>
                      <a:r>
                        <a:rPr lang="ru-RU" sz="900" dirty="0" smtClean="0">
                          <a:effectLst/>
                          <a:latin typeface="+mn-lt"/>
                          <a:ea typeface="Times New Roman" panose="02020603050405020304" pitchFamily="18" charset="0"/>
                          <a:cs typeface="Times New Roman" panose="02020603050405020304" pitchFamily="18" charset="0"/>
                        </a:rPr>
                        <a:t>» </a:t>
                      </a:r>
                      <a:r>
                        <a:rPr lang="ru-RU" sz="900" dirty="0">
                          <a:effectLst/>
                          <a:latin typeface="+mn-lt"/>
                          <a:ea typeface="Times New Roman" panose="02020603050405020304" pitchFamily="18" charset="0"/>
                          <a:cs typeface="Times New Roman" panose="02020603050405020304" pitchFamily="18" charset="0"/>
                        </a:rPr>
                        <a:t>П-Камчатского городского округа – ремонт туалетных комнат</a:t>
                      </a:r>
                    </a:p>
                  </a:txBody>
                  <a:tcPr marL="68580" marR="68580" marT="0" marB="0"/>
                </a:tc>
                <a:tc>
                  <a:txBody>
                    <a:bodyPr/>
                    <a:lstStyle/>
                    <a:p>
                      <a:pPr algn="ctr"/>
                      <a:r>
                        <a:rPr lang="ru-RU" sz="900" dirty="0" smtClean="0"/>
                        <a:t>100,0</a:t>
                      </a:r>
                      <a:endParaRPr lang="ru-RU" sz="900" dirty="0"/>
                    </a:p>
                  </a:txBody>
                  <a:tcPr/>
                </a:tc>
                <a:extLst>
                  <a:ext uri="{0D108BD9-81ED-4DB2-BD59-A6C34878D82A}">
                    <a16:rowId xmlns:a16="http://schemas.microsoft.com/office/drawing/2014/main" val="1591889967"/>
                  </a:ext>
                </a:extLst>
              </a:tr>
              <a:tr h="219809">
                <a:tc vMerge="1">
                  <a:txBody>
                    <a:bodyPr/>
                    <a:lstStyle/>
                    <a:p>
                      <a:endParaRPr lang="ru-RU" sz="900" dirty="0"/>
                    </a:p>
                  </a:txBody>
                  <a:tcPr/>
                </a:tc>
                <a:tc>
                  <a:txBody>
                    <a:bodyPr/>
                    <a:lstStyle/>
                    <a:p>
                      <a:pPr>
                        <a:lnSpc>
                          <a:spcPct val="115000"/>
                        </a:lnSpc>
                        <a:spcAft>
                          <a:spcPts val="0"/>
                        </a:spcAft>
                      </a:pPr>
                      <a:r>
                        <a:rPr lang="ru-RU" sz="900" dirty="0">
                          <a:effectLst/>
                          <a:latin typeface="+mn-lt"/>
                          <a:ea typeface="Times New Roman" panose="02020603050405020304" pitchFamily="18" charset="0"/>
                          <a:cs typeface="Times New Roman" panose="02020603050405020304" pitchFamily="18" charset="0"/>
                        </a:rPr>
                        <a:t>МАДОУ «Детский сад № 6» </a:t>
                      </a:r>
                      <a:r>
                        <a:rPr lang="ru-RU" sz="900" dirty="0" smtClean="0">
                          <a:effectLst/>
                          <a:latin typeface="+mn-lt"/>
                          <a:ea typeface="Times New Roman" panose="02020603050405020304" pitchFamily="18" charset="0"/>
                          <a:cs typeface="Times New Roman" panose="02020603050405020304" pitchFamily="18" charset="0"/>
                        </a:rPr>
                        <a:t>П-Камчатского </a:t>
                      </a:r>
                      <a:r>
                        <a:rPr lang="ru-RU" sz="900" dirty="0">
                          <a:effectLst/>
                          <a:latin typeface="+mn-lt"/>
                          <a:ea typeface="Times New Roman" panose="02020603050405020304" pitchFamily="18" charset="0"/>
                          <a:cs typeface="Times New Roman" panose="02020603050405020304" pitchFamily="18" charset="0"/>
                        </a:rPr>
                        <a:t>городского округа – ремонт музыкального зала</a:t>
                      </a:r>
                    </a:p>
                  </a:txBody>
                  <a:tcPr marL="68580" marR="68580" marT="0" marB="0"/>
                </a:tc>
                <a:tc>
                  <a:txBody>
                    <a:bodyPr/>
                    <a:lstStyle/>
                    <a:p>
                      <a:pPr algn="ctr"/>
                      <a:r>
                        <a:rPr lang="ru-RU" sz="900" dirty="0" smtClean="0"/>
                        <a:t>200,0</a:t>
                      </a:r>
                      <a:endParaRPr lang="ru-RU" sz="900" dirty="0"/>
                    </a:p>
                  </a:txBody>
                  <a:tcPr/>
                </a:tc>
                <a:extLst>
                  <a:ext uri="{0D108BD9-81ED-4DB2-BD59-A6C34878D82A}">
                    <a16:rowId xmlns:a16="http://schemas.microsoft.com/office/drawing/2014/main" val="1729997894"/>
                  </a:ext>
                </a:extLst>
              </a:tr>
              <a:tr h="219809">
                <a:tc vMerge="1">
                  <a:txBody>
                    <a:bodyPr/>
                    <a:lstStyle/>
                    <a:p>
                      <a:endParaRPr lang="ru-RU" sz="900" dirty="0"/>
                    </a:p>
                  </a:txBody>
                  <a:tcPr/>
                </a:tc>
                <a:tc>
                  <a:txBody>
                    <a:bodyPr/>
                    <a:lstStyle/>
                    <a:p>
                      <a:pPr>
                        <a:lnSpc>
                          <a:spcPct val="115000"/>
                        </a:lnSpc>
                        <a:spcAft>
                          <a:spcPts val="0"/>
                        </a:spcAft>
                      </a:pPr>
                      <a:r>
                        <a:rPr lang="ru-RU" sz="900" dirty="0">
                          <a:effectLst/>
                          <a:latin typeface="+mn-lt"/>
                          <a:ea typeface="Times New Roman" panose="02020603050405020304" pitchFamily="18" charset="0"/>
                          <a:cs typeface="Times New Roman" panose="02020603050405020304" pitchFamily="18" charset="0"/>
                        </a:rPr>
                        <a:t>МАДОУ «Детский сад № 41» </a:t>
                      </a:r>
                      <a:r>
                        <a:rPr lang="ru-RU" sz="900" dirty="0" smtClean="0">
                          <a:effectLst/>
                          <a:latin typeface="+mn-lt"/>
                          <a:ea typeface="Times New Roman" panose="02020603050405020304" pitchFamily="18" charset="0"/>
                          <a:cs typeface="Times New Roman" panose="02020603050405020304" pitchFamily="18" charset="0"/>
                        </a:rPr>
                        <a:t>П-Камчатского </a:t>
                      </a:r>
                      <a:r>
                        <a:rPr lang="ru-RU" sz="900" dirty="0">
                          <a:effectLst/>
                          <a:latin typeface="+mn-lt"/>
                          <a:ea typeface="Times New Roman" panose="02020603050405020304" pitchFamily="18" charset="0"/>
                          <a:cs typeface="Times New Roman" panose="02020603050405020304" pitchFamily="18" charset="0"/>
                        </a:rPr>
                        <a:t>городского округа – благоустройство прогулочных участков</a:t>
                      </a:r>
                    </a:p>
                  </a:txBody>
                  <a:tcPr marL="68580" marR="68580" marT="0" marB="0"/>
                </a:tc>
                <a:tc>
                  <a:txBody>
                    <a:bodyPr/>
                    <a:lstStyle/>
                    <a:p>
                      <a:pPr algn="ctr"/>
                      <a:r>
                        <a:rPr lang="ru-RU" sz="900" dirty="0" smtClean="0"/>
                        <a:t>200,0</a:t>
                      </a:r>
                      <a:endParaRPr lang="ru-RU" sz="900" dirty="0"/>
                    </a:p>
                  </a:txBody>
                  <a:tcPr/>
                </a:tc>
                <a:extLst>
                  <a:ext uri="{0D108BD9-81ED-4DB2-BD59-A6C34878D82A}">
                    <a16:rowId xmlns:a16="http://schemas.microsoft.com/office/drawing/2014/main" val="3070476910"/>
                  </a:ext>
                </a:extLst>
              </a:tr>
              <a:tr h="219809">
                <a:tc rowSpan="2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000" dirty="0" smtClean="0"/>
                        <a:t>Избирательный округ № 5</a:t>
                      </a:r>
                    </a:p>
                    <a:p>
                      <a:endParaRPr lang="ru-RU" sz="1000" dirty="0"/>
                    </a:p>
                  </a:txBody>
                  <a:tcPr anchor="ctr"/>
                </a:tc>
                <a:tc>
                  <a:txBody>
                    <a:bodyPr/>
                    <a:lstStyle/>
                    <a:p>
                      <a:pPr>
                        <a:lnSpc>
                          <a:spcPct val="115000"/>
                        </a:lnSpc>
                        <a:spcAft>
                          <a:spcPts val="0"/>
                        </a:spcAft>
                      </a:pPr>
                      <a:r>
                        <a:rPr lang="ru-RU" sz="900" dirty="0">
                          <a:effectLst/>
                          <a:latin typeface="+mn-lt"/>
                          <a:ea typeface="Times New Roman" panose="02020603050405020304" pitchFamily="18" charset="0"/>
                          <a:cs typeface="Times New Roman" panose="02020603050405020304" pitchFamily="18" charset="0"/>
                        </a:rPr>
                        <a:t>Страхование учащихся и сотрудников</a:t>
                      </a:r>
                      <a:r>
                        <a:rPr lang="ru-RU" sz="900" b="1" dirty="0">
                          <a:effectLst/>
                          <a:latin typeface="+mn-lt"/>
                          <a:ea typeface="Times New Roman" panose="02020603050405020304" pitchFamily="18" charset="0"/>
                          <a:cs typeface="Times New Roman" panose="02020603050405020304" pitchFamily="18" charset="0"/>
                        </a:rPr>
                        <a:t> </a:t>
                      </a:r>
                      <a:r>
                        <a:rPr lang="ru-RU" sz="900" dirty="0">
                          <a:solidFill>
                            <a:srgbClr val="000000"/>
                          </a:solidFill>
                          <a:effectLst/>
                          <a:latin typeface="+mn-lt"/>
                          <a:ea typeface="Times New Roman" panose="02020603050405020304" pitchFamily="18" charset="0"/>
                          <a:cs typeface="Times New Roman" panose="02020603050405020304" pitchFamily="18" charset="0"/>
                        </a:rPr>
                        <a:t>МАОУ СОШ № 30 П-Камчатского городского округа от несчастного случая</a:t>
                      </a:r>
                      <a:endParaRPr lang="ru-RU" sz="9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ru-RU" sz="900" dirty="0" smtClean="0"/>
                        <a:t>75,0</a:t>
                      </a:r>
                      <a:endParaRPr lang="ru-RU" sz="900" dirty="0"/>
                    </a:p>
                  </a:txBody>
                  <a:tcPr/>
                </a:tc>
                <a:extLst>
                  <a:ext uri="{0D108BD9-81ED-4DB2-BD59-A6C34878D82A}">
                    <a16:rowId xmlns:a16="http://schemas.microsoft.com/office/drawing/2014/main" val="2130056529"/>
                  </a:ext>
                </a:extLst>
              </a:tr>
              <a:tr h="219809">
                <a:tc vMerge="1">
                  <a:txBody>
                    <a:bodyPr/>
                    <a:lstStyle/>
                    <a:p>
                      <a:endParaRPr lang="ru-RU" sz="900" dirty="0"/>
                    </a:p>
                  </a:txBody>
                  <a:tcPr/>
                </a:tc>
                <a:tc>
                  <a:txBody>
                    <a:bodyPr/>
                    <a:lstStyle/>
                    <a:p>
                      <a:pPr>
                        <a:lnSpc>
                          <a:spcPct val="115000"/>
                        </a:lnSpc>
                        <a:spcAft>
                          <a:spcPts val="0"/>
                        </a:spcAft>
                      </a:pPr>
                      <a:r>
                        <a:rPr lang="ru-RU" sz="900" dirty="0" smtClean="0">
                          <a:effectLst/>
                          <a:latin typeface="+mn-lt"/>
                          <a:ea typeface="Times New Roman" panose="02020603050405020304" pitchFamily="18" charset="0"/>
                        </a:rPr>
                        <a:t>Страхование учащихся и сотрудников</a:t>
                      </a:r>
                      <a:r>
                        <a:rPr lang="ru-RU" sz="900" b="1" dirty="0" smtClean="0">
                          <a:effectLst/>
                          <a:latin typeface="+mn-lt"/>
                          <a:ea typeface="Times New Roman" panose="02020603050405020304" pitchFamily="18" charset="0"/>
                        </a:rPr>
                        <a:t> </a:t>
                      </a:r>
                      <a:r>
                        <a:rPr lang="ru-RU" sz="900" dirty="0" smtClean="0">
                          <a:solidFill>
                            <a:srgbClr val="000000"/>
                          </a:solidFill>
                          <a:effectLst/>
                          <a:latin typeface="+mn-lt"/>
                          <a:ea typeface="Times New Roman" panose="02020603050405020304" pitchFamily="18" charset="0"/>
                        </a:rPr>
                        <a:t>МАОУ СОШ № 33 П-Камчатского городского округа от несчастного случая</a:t>
                      </a:r>
                      <a:endParaRPr lang="ru-RU" sz="9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ru-RU" sz="900" dirty="0" smtClean="0"/>
                        <a:t>85,0</a:t>
                      </a:r>
                      <a:endParaRPr lang="ru-RU" sz="900" dirty="0"/>
                    </a:p>
                  </a:txBody>
                  <a:tcPr/>
                </a:tc>
                <a:extLst>
                  <a:ext uri="{0D108BD9-81ED-4DB2-BD59-A6C34878D82A}">
                    <a16:rowId xmlns:a16="http://schemas.microsoft.com/office/drawing/2014/main" val="238065506"/>
                  </a:ext>
                </a:extLst>
              </a:tr>
              <a:tr h="219809">
                <a:tc vMerge="1">
                  <a:txBody>
                    <a:bodyPr/>
                    <a:lstStyle/>
                    <a:p>
                      <a:endParaRPr lang="ru-RU" sz="900" dirty="0"/>
                    </a:p>
                  </a:txBody>
                  <a:tcPr/>
                </a:tc>
                <a:tc>
                  <a:txBody>
                    <a:bodyPr/>
                    <a:lstStyle/>
                    <a:p>
                      <a:pPr>
                        <a:lnSpc>
                          <a:spcPct val="115000"/>
                        </a:lnSpc>
                        <a:spcAft>
                          <a:spcPts val="0"/>
                        </a:spcAft>
                      </a:pPr>
                      <a:r>
                        <a:rPr lang="ru-RU" sz="900" dirty="0">
                          <a:effectLst/>
                          <a:latin typeface="+mn-lt"/>
                          <a:ea typeface="Times New Roman" panose="02020603050405020304" pitchFamily="18" charset="0"/>
                          <a:cs typeface="Times New Roman" panose="02020603050405020304" pitchFamily="18" charset="0"/>
                        </a:rPr>
                        <a:t>Страхование учащихся и сотрудников</a:t>
                      </a:r>
                      <a:r>
                        <a:rPr lang="ru-RU" sz="900" b="1" dirty="0">
                          <a:effectLst/>
                          <a:latin typeface="+mn-lt"/>
                          <a:ea typeface="Times New Roman" panose="02020603050405020304" pitchFamily="18" charset="0"/>
                          <a:cs typeface="Times New Roman" panose="02020603050405020304" pitchFamily="18" charset="0"/>
                        </a:rPr>
                        <a:t> </a:t>
                      </a:r>
                      <a:r>
                        <a:rPr lang="ru-RU" sz="900" dirty="0">
                          <a:solidFill>
                            <a:srgbClr val="000000"/>
                          </a:solidFill>
                          <a:effectLst/>
                          <a:latin typeface="+mn-lt"/>
                          <a:ea typeface="Times New Roman" panose="02020603050405020304" pitchFamily="18" charset="0"/>
                          <a:cs typeface="Times New Roman" panose="02020603050405020304" pitchFamily="18" charset="0"/>
                        </a:rPr>
                        <a:t>МБОУ СОШ № 7 П-Камчатского городского округа от несчастного случая</a:t>
                      </a:r>
                      <a:endParaRPr lang="ru-RU" sz="9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ru-RU" sz="900" dirty="0" smtClean="0"/>
                        <a:t>75,0</a:t>
                      </a:r>
                      <a:endParaRPr lang="ru-RU" sz="900" dirty="0"/>
                    </a:p>
                  </a:txBody>
                  <a:tcPr/>
                </a:tc>
                <a:extLst>
                  <a:ext uri="{0D108BD9-81ED-4DB2-BD59-A6C34878D82A}">
                    <a16:rowId xmlns:a16="http://schemas.microsoft.com/office/drawing/2014/main" val="2208975080"/>
                  </a:ext>
                </a:extLst>
              </a:tr>
              <a:tr h="219809">
                <a:tc vMerge="1">
                  <a:txBody>
                    <a:bodyPr/>
                    <a:lstStyle/>
                    <a:p>
                      <a:endParaRPr lang="ru-RU" sz="900" dirty="0"/>
                    </a:p>
                  </a:txBody>
                  <a:tcPr/>
                </a:tc>
                <a:tc>
                  <a:txBody>
                    <a:bodyPr/>
                    <a:lstStyle/>
                    <a:p>
                      <a:pPr>
                        <a:lnSpc>
                          <a:spcPct val="115000"/>
                        </a:lnSpc>
                        <a:spcAft>
                          <a:spcPts val="0"/>
                        </a:spcAft>
                      </a:pPr>
                      <a:r>
                        <a:rPr lang="ru-RU" sz="900" dirty="0">
                          <a:effectLst/>
                          <a:latin typeface="+mn-lt"/>
                          <a:ea typeface="Times New Roman" panose="02020603050405020304" pitchFamily="18" charset="0"/>
                          <a:cs typeface="Times New Roman" panose="02020603050405020304" pitchFamily="18" charset="0"/>
                        </a:rPr>
                        <a:t>Страхование спортсменов и сотрудников</a:t>
                      </a:r>
                      <a:r>
                        <a:rPr lang="ru-RU" sz="900" b="1" dirty="0">
                          <a:effectLst/>
                          <a:latin typeface="+mn-lt"/>
                          <a:ea typeface="Times New Roman" panose="02020603050405020304" pitchFamily="18" charset="0"/>
                          <a:cs typeface="Times New Roman" panose="02020603050405020304" pitchFamily="18" charset="0"/>
                        </a:rPr>
                        <a:t> </a:t>
                      </a:r>
                      <a:r>
                        <a:rPr lang="ru-RU" sz="900" dirty="0">
                          <a:effectLst/>
                          <a:latin typeface="+mn-lt"/>
                          <a:ea typeface="Times New Roman" panose="02020603050405020304" pitchFamily="18" charset="0"/>
                          <a:cs typeface="Times New Roman" panose="02020603050405020304" pitchFamily="18" charset="0"/>
                        </a:rPr>
                        <a:t>КГБУДО СДЮСШОР единоборств</a:t>
                      </a:r>
                      <a:r>
                        <a:rPr lang="ru-RU" sz="900" dirty="0">
                          <a:solidFill>
                            <a:srgbClr val="000000"/>
                          </a:solidFill>
                          <a:effectLst/>
                          <a:latin typeface="+mn-lt"/>
                          <a:ea typeface="Times New Roman" panose="02020603050405020304" pitchFamily="18" charset="0"/>
                          <a:cs typeface="Times New Roman" panose="02020603050405020304" pitchFamily="18" charset="0"/>
                        </a:rPr>
                        <a:t> от несчастного случая</a:t>
                      </a:r>
                      <a:endParaRPr lang="ru-RU" sz="9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ru-RU" sz="900" dirty="0" smtClean="0"/>
                        <a:t>75,0</a:t>
                      </a:r>
                      <a:endParaRPr lang="ru-RU" sz="900" dirty="0"/>
                    </a:p>
                  </a:txBody>
                  <a:tcPr/>
                </a:tc>
                <a:extLst>
                  <a:ext uri="{0D108BD9-81ED-4DB2-BD59-A6C34878D82A}">
                    <a16:rowId xmlns:a16="http://schemas.microsoft.com/office/drawing/2014/main" val="2182276285"/>
                  </a:ext>
                </a:extLst>
              </a:tr>
              <a:tr h="219809">
                <a:tc vMerge="1">
                  <a:txBody>
                    <a:bodyPr/>
                    <a:lstStyle/>
                    <a:p>
                      <a:endParaRPr lang="ru-RU" sz="900" dirty="0"/>
                    </a:p>
                  </a:txBody>
                  <a:tcPr/>
                </a:tc>
                <a:tc>
                  <a:txBody>
                    <a:bodyPr/>
                    <a:lstStyle/>
                    <a:p>
                      <a:pPr>
                        <a:lnSpc>
                          <a:spcPct val="115000"/>
                        </a:lnSpc>
                        <a:spcAft>
                          <a:spcPts val="0"/>
                        </a:spcAft>
                      </a:pPr>
                      <a:r>
                        <a:rPr lang="ru-RU" sz="900" dirty="0">
                          <a:effectLst/>
                          <a:latin typeface="+mn-lt"/>
                          <a:ea typeface="Times New Roman" panose="02020603050405020304" pitchFamily="18" charset="0"/>
                          <a:cs typeface="Times New Roman" panose="02020603050405020304" pitchFamily="18" charset="0"/>
                        </a:rPr>
                        <a:t>Страхование учащихся и сотрудников</a:t>
                      </a:r>
                      <a:r>
                        <a:rPr lang="ru-RU" sz="900" b="1" dirty="0">
                          <a:effectLst/>
                          <a:latin typeface="+mn-lt"/>
                          <a:ea typeface="Times New Roman" panose="02020603050405020304" pitchFamily="18" charset="0"/>
                          <a:cs typeface="Times New Roman" panose="02020603050405020304" pitchFamily="18" charset="0"/>
                        </a:rPr>
                        <a:t> </a:t>
                      </a:r>
                      <a:r>
                        <a:rPr lang="ru-RU" sz="900" dirty="0">
                          <a:solidFill>
                            <a:srgbClr val="000000"/>
                          </a:solidFill>
                          <a:effectLst/>
                          <a:latin typeface="+mn-lt"/>
                          <a:ea typeface="Times New Roman" panose="02020603050405020304" pitchFamily="18" charset="0"/>
                          <a:cs typeface="Times New Roman" panose="02020603050405020304" pitchFamily="18" charset="0"/>
                        </a:rPr>
                        <a:t>МБОУ «Вечерняя (сменная) ОШ № </a:t>
                      </a:r>
                      <a:r>
                        <a:rPr lang="ru-RU" sz="900" dirty="0" smtClean="0">
                          <a:solidFill>
                            <a:srgbClr val="000000"/>
                          </a:solidFill>
                          <a:effectLst/>
                          <a:latin typeface="+mn-lt"/>
                          <a:ea typeface="Times New Roman" panose="02020603050405020304" pitchFamily="18" charset="0"/>
                          <a:cs typeface="Times New Roman" panose="02020603050405020304" pitchFamily="18" charset="0"/>
                        </a:rPr>
                        <a:t>16 </a:t>
                      </a:r>
                      <a:r>
                        <a:rPr lang="ru-RU" sz="900" dirty="0">
                          <a:solidFill>
                            <a:srgbClr val="000000"/>
                          </a:solidFill>
                          <a:effectLst/>
                          <a:latin typeface="+mn-lt"/>
                          <a:ea typeface="Times New Roman" panose="02020603050405020304" pitchFamily="18" charset="0"/>
                          <a:cs typeface="Times New Roman" panose="02020603050405020304" pitchFamily="18" charset="0"/>
                        </a:rPr>
                        <a:t>П-Камчатского городского округа от несчастного </a:t>
                      </a:r>
                      <a:r>
                        <a:rPr lang="ru-RU" sz="900" dirty="0" smtClean="0">
                          <a:solidFill>
                            <a:srgbClr val="000000"/>
                          </a:solidFill>
                          <a:effectLst/>
                          <a:latin typeface="+mn-lt"/>
                          <a:ea typeface="Times New Roman" panose="02020603050405020304" pitchFamily="18" charset="0"/>
                          <a:cs typeface="Times New Roman" panose="02020603050405020304" pitchFamily="18" charset="0"/>
                        </a:rPr>
                        <a:t>случая</a:t>
                      </a:r>
                      <a:endParaRPr lang="ru-RU" sz="9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ru-RU" sz="900" dirty="0" smtClean="0"/>
                        <a:t>40,0</a:t>
                      </a:r>
                      <a:endParaRPr lang="ru-RU" sz="900" dirty="0"/>
                    </a:p>
                  </a:txBody>
                  <a:tcPr/>
                </a:tc>
                <a:extLst>
                  <a:ext uri="{0D108BD9-81ED-4DB2-BD59-A6C34878D82A}">
                    <a16:rowId xmlns:a16="http://schemas.microsoft.com/office/drawing/2014/main" val="4189083904"/>
                  </a:ext>
                </a:extLst>
              </a:tr>
              <a:tr h="219809">
                <a:tc vMerge="1">
                  <a:txBody>
                    <a:bodyPr/>
                    <a:lstStyle/>
                    <a:p>
                      <a:endParaRPr lang="ru-RU" sz="900" dirty="0"/>
                    </a:p>
                  </a:txBody>
                  <a:tcPr/>
                </a:tc>
                <a:tc>
                  <a:txBody>
                    <a:bodyPr/>
                    <a:lstStyle/>
                    <a:p>
                      <a:pPr>
                        <a:lnSpc>
                          <a:spcPct val="115000"/>
                        </a:lnSpc>
                        <a:spcAft>
                          <a:spcPts val="0"/>
                        </a:spcAft>
                      </a:pPr>
                      <a:r>
                        <a:rPr lang="ru-RU" sz="1000" dirty="0">
                          <a:effectLst/>
                          <a:latin typeface="Times New Roman" panose="02020603050405020304" pitchFamily="18" charset="0"/>
                          <a:ea typeface="Times New Roman" panose="02020603050405020304" pitchFamily="18" charset="0"/>
                          <a:cs typeface="Times New Roman" panose="02020603050405020304" pitchFamily="18" charset="0"/>
                        </a:rPr>
                        <a:t>Организация обзорных экскурсий для выпускников МАОУ СОШ № 30</a:t>
                      </a:r>
                      <a:r>
                        <a:rPr lang="ru-RU"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0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П-Камчатского </a:t>
                      </a:r>
                      <a:r>
                        <a:rPr lang="ru-RU"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городского округа</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ru-RU" sz="900" dirty="0" smtClean="0"/>
                        <a:t>80,0</a:t>
                      </a:r>
                      <a:endParaRPr lang="ru-RU" sz="900" dirty="0"/>
                    </a:p>
                  </a:txBody>
                  <a:tcPr/>
                </a:tc>
                <a:extLst>
                  <a:ext uri="{0D108BD9-81ED-4DB2-BD59-A6C34878D82A}">
                    <a16:rowId xmlns:a16="http://schemas.microsoft.com/office/drawing/2014/main" val="1740449272"/>
                  </a:ext>
                </a:extLst>
              </a:tr>
              <a:tr h="215143">
                <a:tc vMerge="1">
                  <a:txBody>
                    <a:bodyPr/>
                    <a:lstStyle/>
                    <a:p>
                      <a:endParaRPr lang="ru-RU" sz="900" dirty="0"/>
                    </a:p>
                  </a:txBody>
                  <a:tcPr/>
                </a:tc>
                <a:tc>
                  <a:txBody>
                    <a:bodyPr/>
                    <a:lstStyle/>
                    <a:p>
                      <a:pPr>
                        <a:lnSpc>
                          <a:spcPct val="115000"/>
                        </a:lnSpc>
                        <a:spcAft>
                          <a:spcPts val="0"/>
                        </a:spcAft>
                      </a:pPr>
                      <a:r>
                        <a:rPr lang="ru-RU" sz="1000" dirty="0">
                          <a:effectLst/>
                          <a:latin typeface="Times New Roman" panose="02020603050405020304" pitchFamily="18" charset="0"/>
                          <a:ea typeface="Times New Roman" panose="02020603050405020304" pitchFamily="18" charset="0"/>
                          <a:cs typeface="Times New Roman" panose="02020603050405020304" pitchFamily="18" charset="0"/>
                        </a:rPr>
                        <a:t>Организация обзорных экскурсий для выпускников МАОУ СОШ № 33</a:t>
                      </a:r>
                      <a:r>
                        <a:rPr lang="ru-RU"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0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П-Камчатского </a:t>
                      </a:r>
                      <a:r>
                        <a:rPr lang="ru-RU"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городского округа</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ru-RU" sz="900" dirty="0" smtClean="0"/>
                        <a:t>110,0</a:t>
                      </a:r>
                      <a:endParaRPr lang="ru-RU" sz="900" dirty="0"/>
                    </a:p>
                  </a:txBody>
                  <a:tcPr/>
                </a:tc>
                <a:extLst>
                  <a:ext uri="{0D108BD9-81ED-4DB2-BD59-A6C34878D82A}">
                    <a16:rowId xmlns:a16="http://schemas.microsoft.com/office/drawing/2014/main" val="3425320331"/>
                  </a:ext>
                </a:extLst>
              </a:tr>
              <a:tr h="201148">
                <a:tc vMerge="1">
                  <a:txBody>
                    <a:bodyPr/>
                    <a:lstStyle/>
                    <a:p>
                      <a:endParaRPr lang="ru-RU" sz="900" dirty="0"/>
                    </a:p>
                  </a:txBody>
                  <a:tcPr/>
                </a:tc>
                <a:tc>
                  <a:txBody>
                    <a:bodyPr/>
                    <a:lstStyle/>
                    <a:p>
                      <a:pPr>
                        <a:lnSpc>
                          <a:spcPct val="115000"/>
                        </a:lnSpc>
                        <a:spcAft>
                          <a:spcPts val="0"/>
                        </a:spcAft>
                      </a:pPr>
                      <a:r>
                        <a:rPr lang="ru-RU" sz="1000" dirty="0">
                          <a:effectLst/>
                          <a:latin typeface="Times New Roman" panose="02020603050405020304" pitchFamily="18" charset="0"/>
                          <a:ea typeface="Times New Roman" panose="02020603050405020304" pitchFamily="18" charset="0"/>
                          <a:cs typeface="Times New Roman" panose="02020603050405020304" pitchFamily="18" charset="0"/>
                        </a:rPr>
                        <a:t>Организация обзорных экскурсий для выпускников МБОУ СОШ № 7</a:t>
                      </a:r>
                      <a:r>
                        <a:rPr lang="ru-RU"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0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П-Камчатского </a:t>
                      </a:r>
                      <a:r>
                        <a:rPr lang="ru-RU"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городского округа</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ru-RU" sz="900" dirty="0" smtClean="0"/>
                        <a:t>40,0</a:t>
                      </a:r>
                      <a:endParaRPr lang="ru-RU" sz="900" dirty="0"/>
                    </a:p>
                  </a:txBody>
                  <a:tcPr/>
                </a:tc>
                <a:extLst>
                  <a:ext uri="{0D108BD9-81ED-4DB2-BD59-A6C34878D82A}">
                    <a16:rowId xmlns:a16="http://schemas.microsoft.com/office/drawing/2014/main" val="1470606085"/>
                  </a:ext>
                </a:extLst>
              </a:tr>
              <a:tr h="224474">
                <a:tc vMerge="1">
                  <a:txBody>
                    <a:bodyPr/>
                    <a:lstStyle/>
                    <a:p>
                      <a:endParaRPr lang="ru-RU" sz="900" dirty="0"/>
                    </a:p>
                  </a:txBody>
                  <a:tcPr/>
                </a:tc>
                <a:tc>
                  <a:txBody>
                    <a:bodyPr/>
                    <a:lstStyle/>
                    <a:p>
                      <a:pPr>
                        <a:lnSpc>
                          <a:spcPct val="115000"/>
                        </a:lnSpc>
                        <a:spcAft>
                          <a:spcPts val="0"/>
                        </a:spcAft>
                      </a:pPr>
                      <a:r>
                        <a:rPr lang="ru-RU" sz="1000" dirty="0">
                          <a:effectLst/>
                          <a:latin typeface="Times New Roman" panose="02020603050405020304" pitchFamily="18" charset="0"/>
                          <a:ea typeface="Times New Roman" panose="02020603050405020304" pitchFamily="18" charset="0"/>
                          <a:cs typeface="Times New Roman" panose="02020603050405020304" pitchFamily="18" charset="0"/>
                        </a:rPr>
                        <a:t>Страхование сотрудников и воспитанников МАДОУ «Детский сад № </a:t>
                      </a:r>
                      <a:r>
                        <a:rPr lang="ru-RU" sz="1000" dirty="0" smtClean="0">
                          <a:effectLst/>
                          <a:latin typeface="Times New Roman" panose="02020603050405020304" pitchFamily="18" charset="0"/>
                          <a:ea typeface="Times New Roman" panose="02020603050405020304" pitchFamily="18" charset="0"/>
                          <a:cs typeface="Times New Roman" panose="02020603050405020304" pitchFamily="18" charset="0"/>
                        </a:rPr>
                        <a:t>39»</a:t>
                      </a:r>
                      <a:r>
                        <a:rPr lang="ru-RU" sz="1100" baseline="0" dirty="0" smtClean="0">
                          <a:effectLst/>
                          <a:latin typeface="Calibri" panose="020F0502020204030204" pitchFamily="34" charset="0"/>
                          <a:ea typeface="Times New Roman" panose="02020603050405020304" pitchFamily="18" charset="0"/>
                          <a:cs typeface="Times New Roman" panose="02020603050405020304" pitchFamily="18" charset="0"/>
                        </a:rPr>
                        <a:t> </a:t>
                      </a:r>
                      <a:r>
                        <a:rPr lang="ru-RU" sz="1000" dirty="0" smtClean="0">
                          <a:effectLst/>
                          <a:latin typeface="Times New Roman" panose="02020603050405020304" pitchFamily="18" charset="0"/>
                          <a:ea typeface="Times New Roman" panose="02020603050405020304" pitchFamily="18" charset="0"/>
                          <a:cs typeface="Times New Roman" panose="02020603050405020304" pitchFamily="18" charset="0"/>
                        </a:rPr>
                        <a:t>П-Камчатского </a:t>
                      </a:r>
                      <a:r>
                        <a:rPr lang="ru-RU" sz="1000" dirty="0">
                          <a:effectLst/>
                          <a:latin typeface="Times New Roman" panose="02020603050405020304" pitchFamily="18" charset="0"/>
                          <a:ea typeface="Times New Roman" panose="02020603050405020304" pitchFamily="18" charset="0"/>
                          <a:cs typeface="Times New Roman" panose="02020603050405020304" pitchFamily="18" charset="0"/>
                        </a:rPr>
                        <a:t>городского округа от несчастного случая</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ru-RU" sz="900" dirty="0" smtClean="0"/>
                        <a:t>30,0</a:t>
                      </a:r>
                      <a:endParaRPr lang="ru-RU" sz="900" dirty="0"/>
                    </a:p>
                  </a:txBody>
                  <a:tcPr/>
                </a:tc>
                <a:extLst>
                  <a:ext uri="{0D108BD9-81ED-4DB2-BD59-A6C34878D82A}">
                    <a16:rowId xmlns:a16="http://schemas.microsoft.com/office/drawing/2014/main" val="2873886994"/>
                  </a:ext>
                </a:extLst>
              </a:tr>
              <a:tr h="210478">
                <a:tc vMerge="1">
                  <a:txBody>
                    <a:bodyPr/>
                    <a:lstStyle/>
                    <a:p>
                      <a:endParaRPr lang="ru-RU" sz="900" dirty="0"/>
                    </a:p>
                  </a:txBody>
                  <a:tcPr/>
                </a:tc>
                <a:tc>
                  <a:txBody>
                    <a:bodyPr/>
                    <a:lstStyle/>
                    <a:p>
                      <a:pPr>
                        <a:lnSpc>
                          <a:spcPct val="115000"/>
                        </a:lnSpc>
                        <a:spcAft>
                          <a:spcPts val="0"/>
                        </a:spcAft>
                      </a:pPr>
                      <a:r>
                        <a:rPr lang="ru-RU" sz="1000" dirty="0">
                          <a:effectLst/>
                          <a:latin typeface="Times New Roman" panose="02020603050405020304" pitchFamily="18" charset="0"/>
                          <a:ea typeface="Times New Roman" panose="02020603050405020304" pitchFamily="18" charset="0"/>
                          <a:cs typeface="Times New Roman" panose="02020603050405020304" pitchFamily="18" charset="0"/>
                        </a:rPr>
                        <a:t>Приобретение татами для КГБУДО СДЮСШОР единоборств</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ru-RU" sz="900" dirty="0" smtClean="0"/>
                        <a:t>390,0</a:t>
                      </a:r>
                      <a:endParaRPr lang="ru-RU" sz="900" dirty="0"/>
                    </a:p>
                  </a:txBody>
                  <a:tcPr/>
                </a:tc>
                <a:extLst>
                  <a:ext uri="{0D108BD9-81ED-4DB2-BD59-A6C34878D82A}">
                    <a16:rowId xmlns:a16="http://schemas.microsoft.com/office/drawing/2014/main" val="1314041634"/>
                  </a:ext>
                </a:extLst>
              </a:tr>
              <a:tr h="177821">
                <a:tc vMerge="1">
                  <a:txBody>
                    <a:bodyPr/>
                    <a:lstStyle/>
                    <a:p>
                      <a:endParaRPr lang="ru-RU" sz="900" dirty="0"/>
                    </a:p>
                  </a:txBody>
                  <a:tcPr/>
                </a:tc>
                <a:tc>
                  <a:txBody>
                    <a:bodyPr/>
                    <a:lstStyle/>
                    <a:p>
                      <a:pPr>
                        <a:lnSpc>
                          <a:spcPct val="115000"/>
                        </a:lnSpc>
                        <a:spcAft>
                          <a:spcPts val="0"/>
                        </a:spcAft>
                      </a:pPr>
                      <a:r>
                        <a:rPr lang="ru-RU" sz="900" dirty="0">
                          <a:effectLst/>
                          <a:latin typeface="+mn-lt"/>
                          <a:ea typeface="Times New Roman" panose="02020603050405020304" pitchFamily="18" charset="0"/>
                          <a:cs typeface="Times New Roman" panose="02020603050405020304" pitchFamily="18" charset="0"/>
                        </a:rPr>
                        <a:t>Страхование воспитанников и сотрудников</a:t>
                      </a:r>
                      <a:r>
                        <a:rPr lang="ru-RU" sz="900" b="1" dirty="0">
                          <a:effectLst/>
                          <a:latin typeface="+mn-lt"/>
                          <a:ea typeface="Times New Roman" panose="02020603050405020304" pitchFamily="18" charset="0"/>
                          <a:cs typeface="Times New Roman" panose="02020603050405020304" pitchFamily="18" charset="0"/>
                        </a:rPr>
                        <a:t> </a:t>
                      </a:r>
                      <a:r>
                        <a:rPr lang="ru-RU" sz="900" dirty="0">
                          <a:solidFill>
                            <a:srgbClr val="000000"/>
                          </a:solidFill>
                          <a:effectLst/>
                          <a:latin typeface="+mn-lt"/>
                          <a:ea typeface="Times New Roman" panose="02020603050405020304" pitchFamily="18" charset="0"/>
                          <a:cs typeface="Times New Roman" panose="02020603050405020304" pitchFamily="18" charset="0"/>
                        </a:rPr>
                        <a:t>МАДОУ «Детский сад № 42» </a:t>
                      </a:r>
                      <a:r>
                        <a:rPr lang="ru-RU" sz="900" dirty="0" smtClean="0">
                          <a:solidFill>
                            <a:srgbClr val="000000"/>
                          </a:solidFill>
                          <a:effectLst/>
                          <a:latin typeface="+mn-lt"/>
                          <a:ea typeface="Times New Roman" panose="02020603050405020304" pitchFamily="18" charset="0"/>
                          <a:cs typeface="Times New Roman" panose="02020603050405020304" pitchFamily="18" charset="0"/>
                        </a:rPr>
                        <a:t>П-Камчатского </a:t>
                      </a:r>
                      <a:r>
                        <a:rPr lang="ru-RU" sz="900" dirty="0">
                          <a:solidFill>
                            <a:srgbClr val="000000"/>
                          </a:solidFill>
                          <a:effectLst/>
                          <a:latin typeface="+mn-lt"/>
                          <a:ea typeface="Times New Roman" panose="02020603050405020304" pitchFamily="18" charset="0"/>
                          <a:cs typeface="Times New Roman" panose="02020603050405020304" pitchFamily="18" charset="0"/>
                        </a:rPr>
                        <a:t>городского </a:t>
                      </a:r>
                      <a:r>
                        <a:rPr lang="ru-RU" sz="900" dirty="0" smtClean="0">
                          <a:solidFill>
                            <a:srgbClr val="000000"/>
                          </a:solidFill>
                          <a:effectLst/>
                          <a:latin typeface="+mn-lt"/>
                          <a:ea typeface="Times New Roman" panose="02020603050405020304" pitchFamily="18" charset="0"/>
                          <a:cs typeface="Times New Roman" panose="02020603050405020304" pitchFamily="18" charset="0"/>
                        </a:rPr>
                        <a:t>округа</a:t>
                      </a:r>
                      <a:r>
                        <a:rPr lang="ru-RU" sz="900" baseline="0" dirty="0" smtClean="0">
                          <a:solidFill>
                            <a:srgbClr val="000000"/>
                          </a:solidFill>
                          <a:effectLst/>
                          <a:latin typeface="+mn-lt"/>
                          <a:ea typeface="Times New Roman" panose="02020603050405020304" pitchFamily="18" charset="0"/>
                          <a:cs typeface="Times New Roman" panose="02020603050405020304" pitchFamily="18" charset="0"/>
                        </a:rPr>
                        <a:t> </a:t>
                      </a:r>
                      <a:r>
                        <a:rPr lang="ru-RU" sz="900" dirty="0" smtClean="0">
                          <a:solidFill>
                            <a:srgbClr val="000000"/>
                          </a:solidFill>
                          <a:effectLst/>
                          <a:latin typeface="+mn-lt"/>
                          <a:ea typeface="Times New Roman" panose="02020603050405020304" pitchFamily="18" charset="0"/>
                          <a:cs typeface="Times New Roman" panose="02020603050405020304" pitchFamily="18" charset="0"/>
                        </a:rPr>
                        <a:t>от </a:t>
                      </a:r>
                      <a:r>
                        <a:rPr lang="ru-RU" sz="900" dirty="0">
                          <a:solidFill>
                            <a:srgbClr val="000000"/>
                          </a:solidFill>
                          <a:effectLst/>
                          <a:latin typeface="+mn-lt"/>
                          <a:ea typeface="Times New Roman" panose="02020603050405020304" pitchFamily="18" charset="0"/>
                          <a:cs typeface="Times New Roman" panose="02020603050405020304" pitchFamily="18" charset="0"/>
                        </a:rPr>
                        <a:t>несчастного случая</a:t>
                      </a:r>
                      <a:endParaRPr lang="ru-RU" sz="9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ru-RU" sz="900" dirty="0" smtClean="0"/>
                        <a:t>50,0</a:t>
                      </a:r>
                      <a:endParaRPr lang="ru-RU" sz="900" dirty="0"/>
                    </a:p>
                  </a:txBody>
                  <a:tcPr/>
                </a:tc>
                <a:extLst>
                  <a:ext uri="{0D108BD9-81ED-4DB2-BD59-A6C34878D82A}">
                    <a16:rowId xmlns:a16="http://schemas.microsoft.com/office/drawing/2014/main" val="2839784807"/>
                  </a:ext>
                </a:extLst>
              </a:tr>
              <a:tr h="191817">
                <a:tc vMerge="1">
                  <a:txBody>
                    <a:bodyPr/>
                    <a:lstStyle/>
                    <a:p>
                      <a:endParaRPr lang="ru-RU" sz="900" dirty="0"/>
                    </a:p>
                  </a:txBody>
                  <a:tcPr/>
                </a:tc>
                <a:tc>
                  <a:txBody>
                    <a:bodyPr/>
                    <a:lstStyle/>
                    <a:p>
                      <a:pPr>
                        <a:lnSpc>
                          <a:spcPct val="115000"/>
                        </a:lnSpc>
                        <a:spcAft>
                          <a:spcPts val="0"/>
                        </a:spcAft>
                      </a:pPr>
                      <a:r>
                        <a:rPr lang="ru-RU" sz="900" dirty="0">
                          <a:effectLst/>
                          <a:latin typeface="+mn-lt"/>
                          <a:ea typeface="Times New Roman" panose="02020603050405020304" pitchFamily="18" charset="0"/>
                          <a:cs typeface="Times New Roman" panose="02020603050405020304" pitchFamily="18" charset="0"/>
                        </a:rPr>
                        <a:t>Страхование воспитанников и сотрудников</a:t>
                      </a:r>
                      <a:r>
                        <a:rPr lang="ru-RU" sz="900" b="1" dirty="0">
                          <a:effectLst/>
                          <a:latin typeface="+mn-lt"/>
                          <a:ea typeface="Times New Roman" panose="02020603050405020304" pitchFamily="18" charset="0"/>
                          <a:cs typeface="Times New Roman" panose="02020603050405020304" pitchFamily="18" charset="0"/>
                        </a:rPr>
                        <a:t> </a:t>
                      </a:r>
                      <a:r>
                        <a:rPr lang="ru-RU" sz="900" dirty="0">
                          <a:solidFill>
                            <a:srgbClr val="000000"/>
                          </a:solidFill>
                          <a:effectLst/>
                          <a:latin typeface="+mn-lt"/>
                          <a:ea typeface="Times New Roman" panose="02020603050405020304" pitchFamily="18" charset="0"/>
                          <a:cs typeface="Times New Roman" panose="02020603050405020304" pitchFamily="18" charset="0"/>
                        </a:rPr>
                        <a:t>МБДОУ «Детский сад № 45» </a:t>
                      </a:r>
                      <a:r>
                        <a:rPr lang="ru-RU" sz="900" dirty="0" smtClean="0">
                          <a:solidFill>
                            <a:srgbClr val="000000"/>
                          </a:solidFill>
                          <a:effectLst/>
                          <a:latin typeface="+mn-lt"/>
                          <a:ea typeface="Times New Roman" panose="02020603050405020304" pitchFamily="18" charset="0"/>
                          <a:cs typeface="Times New Roman" panose="02020603050405020304" pitchFamily="18" charset="0"/>
                        </a:rPr>
                        <a:t>П-Камчатского </a:t>
                      </a:r>
                      <a:r>
                        <a:rPr lang="ru-RU" sz="900" dirty="0">
                          <a:solidFill>
                            <a:srgbClr val="000000"/>
                          </a:solidFill>
                          <a:effectLst/>
                          <a:latin typeface="+mn-lt"/>
                          <a:ea typeface="Times New Roman" panose="02020603050405020304" pitchFamily="18" charset="0"/>
                          <a:cs typeface="Times New Roman" panose="02020603050405020304" pitchFamily="18" charset="0"/>
                        </a:rPr>
                        <a:t>городского </a:t>
                      </a:r>
                      <a:r>
                        <a:rPr lang="ru-RU" sz="900" dirty="0" smtClean="0">
                          <a:solidFill>
                            <a:srgbClr val="000000"/>
                          </a:solidFill>
                          <a:effectLst/>
                          <a:latin typeface="+mn-lt"/>
                          <a:ea typeface="Times New Roman" panose="02020603050405020304" pitchFamily="18" charset="0"/>
                          <a:cs typeface="Times New Roman" panose="02020603050405020304" pitchFamily="18" charset="0"/>
                        </a:rPr>
                        <a:t>округа</a:t>
                      </a:r>
                      <a:r>
                        <a:rPr lang="ru-RU" sz="900" baseline="0" dirty="0" smtClean="0">
                          <a:solidFill>
                            <a:srgbClr val="000000"/>
                          </a:solidFill>
                          <a:effectLst/>
                          <a:latin typeface="+mn-lt"/>
                          <a:ea typeface="Times New Roman" panose="02020603050405020304" pitchFamily="18" charset="0"/>
                          <a:cs typeface="Times New Roman" panose="02020603050405020304" pitchFamily="18" charset="0"/>
                        </a:rPr>
                        <a:t> </a:t>
                      </a:r>
                      <a:r>
                        <a:rPr lang="ru-RU" sz="900" dirty="0" smtClean="0">
                          <a:solidFill>
                            <a:srgbClr val="000000"/>
                          </a:solidFill>
                          <a:effectLst/>
                          <a:latin typeface="+mn-lt"/>
                          <a:ea typeface="Times New Roman" panose="02020603050405020304" pitchFamily="18" charset="0"/>
                          <a:cs typeface="Times New Roman" panose="02020603050405020304" pitchFamily="18" charset="0"/>
                        </a:rPr>
                        <a:t>от </a:t>
                      </a:r>
                      <a:r>
                        <a:rPr lang="ru-RU" sz="900" dirty="0">
                          <a:solidFill>
                            <a:srgbClr val="000000"/>
                          </a:solidFill>
                          <a:effectLst/>
                          <a:latin typeface="+mn-lt"/>
                          <a:ea typeface="Times New Roman" panose="02020603050405020304" pitchFamily="18" charset="0"/>
                          <a:cs typeface="Times New Roman" panose="02020603050405020304" pitchFamily="18" charset="0"/>
                        </a:rPr>
                        <a:t>несчастного случая</a:t>
                      </a:r>
                      <a:endParaRPr lang="ru-RU" sz="9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ru-RU" sz="900" dirty="0" smtClean="0"/>
                        <a:t>44,0</a:t>
                      </a:r>
                      <a:endParaRPr lang="ru-RU" sz="900" dirty="0"/>
                    </a:p>
                  </a:txBody>
                  <a:tcPr/>
                </a:tc>
                <a:extLst>
                  <a:ext uri="{0D108BD9-81ED-4DB2-BD59-A6C34878D82A}">
                    <a16:rowId xmlns:a16="http://schemas.microsoft.com/office/drawing/2014/main" val="3684886776"/>
                  </a:ext>
                </a:extLst>
              </a:tr>
              <a:tr h="187152">
                <a:tc vMerge="1">
                  <a:txBody>
                    <a:bodyPr/>
                    <a:lstStyle/>
                    <a:p>
                      <a:endParaRPr lang="ru-RU" sz="900" dirty="0"/>
                    </a:p>
                  </a:txBody>
                  <a:tcPr/>
                </a:tc>
                <a:tc>
                  <a:txBody>
                    <a:bodyPr/>
                    <a:lstStyle/>
                    <a:p>
                      <a:pPr>
                        <a:lnSpc>
                          <a:spcPct val="115000"/>
                        </a:lnSpc>
                        <a:spcAft>
                          <a:spcPts val="0"/>
                        </a:spcAft>
                      </a:pPr>
                      <a:r>
                        <a:rPr lang="ru-RU" sz="900" dirty="0">
                          <a:effectLst/>
                          <a:latin typeface="+mn-lt"/>
                          <a:ea typeface="Times New Roman" panose="02020603050405020304" pitchFamily="18" charset="0"/>
                          <a:cs typeface="Times New Roman" panose="02020603050405020304" pitchFamily="18" charset="0"/>
                        </a:rPr>
                        <a:t>Страхование воспитанников и сотрудников</a:t>
                      </a:r>
                      <a:r>
                        <a:rPr lang="ru-RU" sz="900" b="1" dirty="0">
                          <a:effectLst/>
                          <a:latin typeface="+mn-lt"/>
                          <a:ea typeface="Times New Roman" panose="02020603050405020304" pitchFamily="18" charset="0"/>
                          <a:cs typeface="Times New Roman" panose="02020603050405020304" pitchFamily="18" charset="0"/>
                        </a:rPr>
                        <a:t> </a:t>
                      </a:r>
                      <a:r>
                        <a:rPr lang="ru-RU" sz="900" dirty="0">
                          <a:solidFill>
                            <a:srgbClr val="000000"/>
                          </a:solidFill>
                          <a:effectLst/>
                          <a:latin typeface="+mn-lt"/>
                          <a:ea typeface="Times New Roman" panose="02020603050405020304" pitchFamily="18" charset="0"/>
                          <a:cs typeface="Times New Roman" panose="02020603050405020304" pitchFamily="18" charset="0"/>
                        </a:rPr>
                        <a:t>МБДОУ «Детский сад № </a:t>
                      </a:r>
                      <a:r>
                        <a:rPr lang="ru-RU" sz="900" dirty="0" smtClean="0">
                          <a:solidFill>
                            <a:srgbClr val="000000"/>
                          </a:solidFill>
                          <a:effectLst/>
                          <a:latin typeface="+mn-lt"/>
                          <a:ea typeface="Times New Roman" panose="02020603050405020304" pitchFamily="18" charset="0"/>
                          <a:cs typeface="Times New Roman" panose="02020603050405020304" pitchFamily="18" charset="0"/>
                        </a:rPr>
                        <a:t>5» </a:t>
                      </a:r>
                      <a:r>
                        <a:rPr lang="ru-RU" sz="900" dirty="0">
                          <a:solidFill>
                            <a:srgbClr val="000000"/>
                          </a:solidFill>
                          <a:effectLst/>
                          <a:latin typeface="+mn-lt"/>
                          <a:ea typeface="Times New Roman" panose="02020603050405020304" pitchFamily="18" charset="0"/>
                          <a:cs typeface="Times New Roman" panose="02020603050405020304" pitchFamily="18" charset="0"/>
                        </a:rPr>
                        <a:t>П-Камчатского городского округа </a:t>
                      </a:r>
                      <a:r>
                        <a:rPr lang="ru-RU" sz="900" dirty="0" smtClean="0">
                          <a:solidFill>
                            <a:srgbClr val="000000"/>
                          </a:solidFill>
                          <a:effectLst/>
                          <a:latin typeface="+mn-lt"/>
                          <a:ea typeface="Times New Roman" panose="02020603050405020304" pitchFamily="18" charset="0"/>
                          <a:cs typeface="Times New Roman" panose="02020603050405020304" pitchFamily="18" charset="0"/>
                        </a:rPr>
                        <a:t>от </a:t>
                      </a:r>
                      <a:r>
                        <a:rPr lang="ru-RU" sz="900" dirty="0">
                          <a:solidFill>
                            <a:srgbClr val="000000"/>
                          </a:solidFill>
                          <a:effectLst/>
                          <a:latin typeface="+mn-lt"/>
                          <a:ea typeface="Times New Roman" panose="02020603050405020304" pitchFamily="18" charset="0"/>
                          <a:cs typeface="Times New Roman" panose="02020603050405020304" pitchFamily="18" charset="0"/>
                        </a:rPr>
                        <a:t>несчастного случая</a:t>
                      </a:r>
                      <a:endParaRPr lang="ru-RU" sz="9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ru-RU" sz="900" dirty="0" smtClean="0"/>
                        <a:t>44,0</a:t>
                      </a:r>
                      <a:endParaRPr lang="ru-RU" sz="900" dirty="0"/>
                    </a:p>
                  </a:txBody>
                  <a:tcPr/>
                </a:tc>
                <a:extLst>
                  <a:ext uri="{0D108BD9-81ED-4DB2-BD59-A6C34878D82A}">
                    <a16:rowId xmlns:a16="http://schemas.microsoft.com/office/drawing/2014/main" val="1503906032"/>
                  </a:ext>
                </a:extLst>
              </a:tr>
              <a:tr h="219809">
                <a:tc vMerge="1">
                  <a:txBody>
                    <a:bodyPr/>
                    <a:lstStyle/>
                    <a:p>
                      <a:endParaRPr lang="ru-RU" sz="900" dirty="0"/>
                    </a:p>
                  </a:txBody>
                  <a:tcPr/>
                </a:tc>
                <a:tc>
                  <a:txBody>
                    <a:bodyPr/>
                    <a:lstStyle/>
                    <a:p>
                      <a:pPr>
                        <a:lnSpc>
                          <a:spcPct val="115000"/>
                        </a:lnSpc>
                        <a:spcAft>
                          <a:spcPts val="0"/>
                        </a:spcAft>
                      </a:pPr>
                      <a:r>
                        <a:rPr lang="ru-RU" sz="900" dirty="0">
                          <a:effectLst/>
                          <a:latin typeface="+mn-lt"/>
                          <a:ea typeface="Times New Roman" panose="02020603050405020304" pitchFamily="18" charset="0"/>
                          <a:cs typeface="Times New Roman" panose="02020603050405020304" pitchFamily="18" charset="0"/>
                        </a:rPr>
                        <a:t>Страхование воспитанников и сотрудников</a:t>
                      </a:r>
                      <a:r>
                        <a:rPr lang="ru-RU" sz="900" b="1" dirty="0">
                          <a:effectLst/>
                          <a:latin typeface="+mn-lt"/>
                          <a:ea typeface="Times New Roman" panose="02020603050405020304" pitchFamily="18" charset="0"/>
                          <a:cs typeface="Times New Roman" panose="02020603050405020304" pitchFamily="18" charset="0"/>
                        </a:rPr>
                        <a:t> </a:t>
                      </a:r>
                      <a:r>
                        <a:rPr lang="ru-RU" sz="900" dirty="0">
                          <a:solidFill>
                            <a:srgbClr val="000000"/>
                          </a:solidFill>
                          <a:effectLst/>
                          <a:latin typeface="+mn-lt"/>
                          <a:ea typeface="Times New Roman" panose="02020603050405020304" pitchFamily="18" charset="0"/>
                          <a:cs typeface="Times New Roman" panose="02020603050405020304" pitchFamily="18" charset="0"/>
                        </a:rPr>
                        <a:t>МБДОУ «Детский сад № 58</a:t>
                      </a:r>
                      <a:r>
                        <a:rPr lang="ru-RU" sz="900" dirty="0" smtClean="0">
                          <a:solidFill>
                            <a:srgbClr val="000000"/>
                          </a:solidFill>
                          <a:effectLst/>
                          <a:latin typeface="+mn-lt"/>
                          <a:ea typeface="Times New Roman" panose="02020603050405020304" pitchFamily="18" charset="0"/>
                          <a:cs typeface="Times New Roman" panose="02020603050405020304" pitchFamily="18" charset="0"/>
                        </a:rPr>
                        <a:t>» </a:t>
                      </a:r>
                      <a:r>
                        <a:rPr lang="ru-RU" sz="900" dirty="0">
                          <a:solidFill>
                            <a:srgbClr val="000000"/>
                          </a:solidFill>
                          <a:effectLst/>
                          <a:latin typeface="+mn-lt"/>
                          <a:ea typeface="Times New Roman" panose="02020603050405020304" pitchFamily="18" charset="0"/>
                          <a:cs typeface="Times New Roman" panose="02020603050405020304" pitchFamily="18" charset="0"/>
                        </a:rPr>
                        <a:t>П-Камчатского городского округа </a:t>
                      </a:r>
                      <a:r>
                        <a:rPr lang="ru-RU" sz="900" dirty="0" smtClean="0">
                          <a:solidFill>
                            <a:srgbClr val="000000"/>
                          </a:solidFill>
                          <a:effectLst/>
                          <a:latin typeface="+mn-lt"/>
                          <a:ea typeface="Times New Roman" panose="02020603050405020304" pitchFamily="18" charset="0"/>
                          <a:cs typeface="Times New Roman" panose="02020603050405020304" pitchFamily="18" charset="0"/>
                        </a:rPr>
                        <a:t>от </a:t>
                      </a:r>
                      <a:r>
                        <a:rPr lang="ru-RU" sz="900" dirty="0">
                          <a:solidFill>
                            <a:srgbClr val="000000"/>
                          </a:solidFill>
                          <a:effectLst/>
                          <a:latin typeface="+mn-lt"/>
                          <a:ea typeface="Times New Roman" panose="02020603050405020304" pitchFamily="18" charset="0"/>
                          <a:cs typeface="Times New Roman" panose="02020603050405020304" pitchFamily="18" charset="0"/>
                        </a:rPr>
                        <a:t>несчастного случая</a:t>
                      </a:r>
                      <a:endParaRPr lang="ru-RU" sz="9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ru-RU" sz="900" dirty="0" smtClean="0"/>
                        <a:t>45,0</a:t>
                      </a:r>
                      <a:endParaRPr lang="ru-RU" sz="900" dirty="0"/>
                    </a:p>
                  </a:txBody>
                  <a:tcPr/>
                </a:tc>
                <a:extLst>
                  <a:ext uri="{0D108BD9-81ED-4DB2-BD59-A6C34878D82A}">
                    <a16:rowId xmlns:a16="http://schemas.microsoft.com/office/drawing/2014/main" val="3474625995"/>
                  </a:ext>
                </a:extLst>
              </a:tr>
              <a:tr h="224474">
                <a:tc vMerge="1">
                  <a:txBody>
                    <a:bodyPr/>
                    <a:lstStyle/>
                    <a:p>
                      <a:endParaRPr lang="ru-RU" sz="900" dirty="0"/>
                    </a:p>
                  </a:txBody>
                  <a:tcPr/>
                </a:tc>
                <a:tc>
                  <a:txBody>
                    <a:bodyPr/>
                    <a:lstStyle/>
                    <a:p>
                      <a:pPr>
                        <a:lnSpc>
                          <a:spcPct val="115000"/>
                        </a:lnSpc>
                        <a:spcAft>
                          <a:spcPts val="0"/>
                        </a:spcAft>
                      </a:pPr>
                      <a:r>
                        <a:rPr lang="ru-RU" sz="900" dirty="0">
                          <a:effectLst/>
                          <a:latin typeface="+mn-lt"/>
                          <a:ea typeface="Times New Roman" panose="02020603050405020304" pitchFamily="18" charset="0"/>
                          <a:cs typeface="Times New Roman" panose="02020603050405020304" pitchFamily="18" charset="0"/>
                        </a:rPr>
                        <a:t>Страхование воспитанников и сотрудников</a:t>
                      </a:r>
                      <a:r>
                        <a:rPr lang="ru-RU" sz="900" b="1" dirty="0">
                          <a:effectLst/>
                          <a:latin typeface="+mn-lt"/>
                          <a:ea typeface="Times New Roman" panose="02020603050405020304" pitchFamily="18" charset="0"/>
                          <a:cs typeface="Times New Roman" panose="02020603050405020304" pitchFamily="18" charset="0"/>
                        </a:rPr>
                        <a:t> </a:t>
                      </a:r>
                      <a:r>
                        <a:rPr lang="ru-RU" sz="900" dirty="0">
                          <a:solidFill>
                            <a:srgbClr val="000000"/>
                          </a:solidFill>
                          <a:effectLst/>
                          <a:latin typeface="+mn-lt"/>
                          <a:ea typeface="Times New Roman" panose="02020603050405020304" pitchFamily="18" charset="0"/>
                          <a:cs typeface="Times New Roman" panose="02020603050405020304" pitchFamily="18" charset="0"/>
                        </a:rPr>
                        <a:t>МБДОУ «Детский сад № 63</a:t>
                      </a:r>
                      <a:r>
                        <a:rPr lang="ru-RU" sz="900" dirty="0" smtClean="0">
                          <a:solidFill>
                            <a:srgbClr val="000000"/>
                          </a:solidFill>
                          <a:effectLst/>
                          <a:latin typeface="+mn-lt"/>
                          <a:ea typeface="Times New Roman" panose="02020603050405020304" pitchFamily="18" charset="0"/>
                          <a:cs typeface="Times New Roman" panose="02020603050405020304" pitchFamily="18" charset="0"/>
                        </a:rPr>
                        <a:t>» </a:t>
                      </a:r>
                      <a:r>
                        <a:rPr lang="ru-RU" sz="900" dirty="0">
                          <a:solidFill>
                            <a:srgbClr val="000000"/>
                          </a:solidFill>
                          <a:effectLst/>
                          <a:latin typeface="+mn-lt"/>
                          <a:ea typeface="Times New Roman" panose="02020603050405020304" pitchFamily="18" charset="0"/>
                          <a:cs typeface="Times New Roman" panose="02020603050405020304" pitchFamily="18" charset="0"/>
                        </a:rPr>
                        <a:t>П-Камчатского городского округа </a:t>
                      </a:r>
                      <a:r>
                        <a:rPr lang="ru-RU" sz="900" dirty="0" smtClean="0">
                          <a:solidFill>
                            <a:srgbClr val="000000"/>
                          </a:solidFill>
                          <a:effectLst/>
                          <a:latin typeface="+mn-lt"/>
                          <a:ea typeface="Times New Roman" panose="02020603050405020304" pitchFamily="18" charset="0"/>
                          <a:cs typeface="Times New Roman" panose="02020603050405020304" pitchFamily="18" charset="0"/>
                        </a:rPr>
                        <a:t>от </a:t>
                      </a:r>
                      <a:r>
                        <a:rPr lang="ru-RU" sz="900" dirty="0">
                          <a:solidFill>
                            <a:srgbClr val="000000"/>
                          </a:solidFill>
                          <a:effectLst/>
                          <a:latin typeface="+mn-lt"/>
                          <a:ea typeface="Times New Roman" panose="02020603050405020304" pitchFamily="18" charset="0"/>
                          <a:cs typeface="Times New Roman" panose="02020603050405020304" pitchFamily="18" charset="0"/>
                        </a:rPr>
                        <a:t>несчастного случая</a:t>
                      </a:r>
                      <a:endParaRPr lang="ru-RU" sz="9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ru-RU" sz="900" dirty="0" smtClean="0"/>
                        <a:t>44,0</a:t>
                      </a:r>
                      <a:endParaRPr lang="ru-RU" sz="900" dirty="0"/>
                    </a:p>
                  </a:txBody>
                  <a:tcPr/>
                </a:tc>
                <a:extLst>
                  <a:ext uri="{0D108BD9-81ED-4DB2-BD59-A6C34878D82A}">
                    <a16:rowId xmlns:a16="http://schemas.microsoft.com/office/drawing/2014/main" val="644437305"/>
                  </a:ext>
                </a:extLst>
              </a:tr>
              <a:tr h="210478">
                <a:tc vMerge="1">
                  <a:txBody>
                    <a:bodyPr/>
                    <a:lstStyle/>
                    <a:p>
                      <a:endParaRPr lang="ru-RU" sz="900" dirty="0"/>
                    </a:p>
                  </a:txBody>
                  <a:tcPr/>
                </a:tc>
                <a:tc>
                  <a:txBody>
                    <a:bodyPr/>
                    <a:lstStyle/>
                    <a:p>
                      <a:pPr>
                        <a:lnSpc>
                          <a:spcPct val="115000"/>
                        </a:lnSpc>
                        <a:spcAft>
                          <a:spcPts val="0"/>
                        </a:spcAft>
                      </a:pPr>
                      <a:r>
                        <a:rPr lang="ru-RU" sz="900" dirty="0">
                          <a:effectLst/>
                          <a:latin typeface="+mn-lt"/>
                          <a:ea typeface="Times New Roman" panose="02020603050405020304" pitchFamily="18" charset="0"/>
                          <a:cs typeface="Times New Roman" panose="02020603050405020304" pitchFamily="18" charset="0"/>
                        </a:rPr>
                        <a:t>Страхование воспитанников и сотрудников</a:t>
                      </a:r>
                      <a:r>
                        <a:rPr lang="ru-RU" sz="900" b="1" dirty="0">
                          <a:effectLst/>
                          <a:latin typeface="+mn-lt"/>
                          <a:ea typeface="Times New Roman" panose="02020603050405020304" pitchFamily="18" charset="0"/>
                          <a:cs typeface="Times New Roman" panose="02020603050405020304" pitchFamily="18" charset="0"/>
                        </a:rPr>
                        <a:t> </a:t>
                      </a:r>
                      <a:r>
                        <a:rPr lang="ru-RU" sz="900" dirty="0">
                          <a:solidFill>
                            <a:srgbClr val="000000"/>
                          </a:solidFill>
                          <a:effectLst/>
                          <a:latin typeface="+mn-lt"/>
                          <a:ea typeface="Times New Roman" panose="02020603050405020304" pitchFamily="18" charset="0"/>
                          <a:cs typeface="Times New Roman" panose="02020603050405020304" pitchFamily="18" charset="0"/>
                        </a:rPr>
                        <a:t>МБДОУ «Детский сад № 72</a:t>
                      </a:r>
                      <a:r>
                        <a:rPr lang="ru-RU" sz="900" dirty="0" smtClean="0">
                          <a:solidFill>
                            <a:srgbClr val="000000"/>
                          </a:solidFill>
                          <a:effectLst/>
                          <a:latin typeface="+mn-lt"/>
                          <a:ea typeface="Times New Roman" panose="02020603050405020304" pitchFamily="18" charset="0"/>
                          <a:cs typeface="Times New Roman" panose="02020603050405020304" pitchFamily="18" charset="0"/>
                        </a:rPr>
                        <a:t>» </a:t>
                      </a:r>
                      <a:r>
                        <a:rPr lang="ru-RU" sz="900" dirty="0">
                          <a:solidFill>
                            <a:srgbClr val="000000"/>
                          </a:solidFill>
                          <a:effectLst/>
                          <a:latin typeface="+mn-lt"/>
                          <a:ea typeface="Times New Roman" panose="02020603050405020304" pitchFamily="18" charset="0"/>
                          <a:cs typeface="Times New Roman" panose="02020603050405020304" pitchFamily="18" charset="0"/>
                        </a:rPr>
                        <a:t>П-Камчатского городского </a:t>
                      </a:r>
                      <a:r>
                        <a:rPr lang="ru-RU" sz="900" dirty="0" smtClean="0">
                          <a:solidFill>
                            <a:srgbClr val="000000"/>
                          </a:solidFill>
                          <a:effectLst/>
                          <a:latin typeface="+mn-lt"/>
                          <a:ea typeface="Times New Roman" panose="02020603050405020304" pitchFamily="18" charset="0"/>
                          <a:cs typeface="Times New Roman" panose="02020603050405020304" pitchFamily="18" charset="0"/>
                        </a:rPr>
                        <a:t>округа</a:t>
                      </a:r>
                      <a:r>
                        <a:rPr lang="ru-RU" sz="900" baseline="0" dirty="0" smtClean="0">
                          <a:solidFill>
                            <a:srgbClr val="000000"/>
                          </a:solidFill>
                          <a:effectLst/>
                          <a:latin typeface="+mn-lt"/>
                          <a:ea typeface="Times New Roman" panose="02020603050405020304" pitchFamily="18" charset="0"/>
                          <a:cs typeface="Times New Roman" panose="02020603050405020304" pitchFamily="18" charset="0"/>
                        </a:rPr>
                        <a:t> </a:t>
                      </a:r>
                      <a:r>
                        <a:rPr lang="ru-RU" sz="900" dirty="0" smtClean="0">
                          <a:solidFill>
                            <a:srgbClr val="000000"/>
                          </a:solidFill>
                          <a:effectLst/>
                          <a:latin typeface="+mn-lt"/>
                          <a:ea typeface="Times New Roman" panose="02020603050405020304" pitchFamily="18" charset="0"/>
                          <a:cs typeface="Times New Roman" panose="02020603050405020304" pitchFamily="18" charset="0"/>
                        </a:rPr>
                        <a:t>от </a:t>
                      </a:r>
                      <a:r>
                        <a:rPr lang="ru-RU" sz="900" dirty="0">
                          <a:solidFill>
                            <a:srgbClr val="000000"/>
                          </a:solidFill>
                          <a:effectLst/>
                          <a:latin typeface="+mn-lt"/>
                          <a:ea typeface="Times New Roman" panose="02020603050405020304" pitchFamily="18" charset="0"/>
                          <a:cs typeface="Times New Roman" panose="02020603050405020304" pitchFamily="18" charset="0"/>
                        </a:rPr>
                        <a:t>несчастного случая</a:t>
                      </a:r>
                      <a:endParaRPr lang="ru-RU" sz="9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ru-RU" sz="900" dirty="0" smtClean="0"/>
                        <a:t>50,0</a:t>
                      </a:r>
                      <a:endParaRPr lang="ru-RU" sz="900" dirty="0"/>
                    </a:p>
                  </a:txBody>
                  <a:tcPr/>
                </a:tc>
                <a:extLst>
                  <a:ext uri="{0D108BD9-81ED-4DB2-BD59-A6C34878D82A}">
                    <a16:rowId xmlns:a16="http://schemas.microsoft.com/office/drawing/2014/main" val="1355423677"/>
                  </a:ext>
                </a:extLst>
              </a:tr>
              <a:tr h="187152">
                <a:tc vMerge="1">
                  <a:txBody>
                    <a:bodyPr/>
                    <a:lstStyle/>
                    <a:p>
                      <a:endParaRPr lang="ru-RU" sz="900" dirty="0"/>
                    </a:p>
                  </a:txBody>
                  <a:tcPr/>
                </a:tc>
                <a:tc>
                  <a:txBody>
                    <a:bodyPr/>
                    <a:lstStyle/>
                    <a:p>
                      <a:pPr>
                        <a:lnSpc>
                          <a:spcPct val="115000"/>
                        </a:lnSpc>
                        <a:spcAft>
                          <a:spcPts val="0"/>
                        </a:spcAft>
                      </a:pPr>
                      <a:r>
                        <a:rPr lang="ru-RU" sz="900" dirty="0">
                          <a:effectLst/>
                          <a:latin typeface="+mn-lt"/>
                          <a:ea typeface="Times New Roman" panose="02020603050405020304" pitchFamily="18" charset="0"/>
                          <a:cs typeface="Times New Roman" panose="02020603050405020304" pitchFamily="18" charset="0"/>
                        </a:rPr>
                        <a:t>Страхование воспитанников и сотрудников</a:t>
                      </a:r>
                      <a:r>
                        <a:rPr lang="ru-RU" sz="900" b="1" dirty="0">
                          <a:effectLst/>
                          <a:latin typeface="+mn-lt"/>
                          <a:ea typeface="Times New Roman" panose="02020603050405020304" pitchFamily="18" charset="0"/>
                          <a:cs typeface="Times New Roman" panose="02020603050405020304" pitchFamily="18" charset="0"/>
                        </a:rPr>
                        <a:t> </a:t>
                      </a:r>
                      <a:r>
                        <a:rPr lang="ru-RU" sz="900" dirty="0">
                          <a:solidFill>
                            <a:srgbClr val="000000"/>
                          </a:solidFill>
                          <a:effectLst/>
                          <a:latin typeface="+mn-lt"/>
                          <a:ea typeface="Times New Roman" panose="02020603050405020304" pitchFamily="18" charset="0"/>
                          <a:cs typeface="Times New Roman" panose="02020603050405020304" pitchFamily="18" charset="0"/>
                        </a:rPr>
                        <a:t>МБДОУ «Детский сад № 37</a:t>
                      </a:r>
                      <a:r>
                        <a:rPr lang="ru-RU" sz="900" dirty="0" smtClean="0">
                          <a:solidFill>
                            <a:srgbClr val="000000"/>
                          </a:solidFill>
                          <a:effectLst/>
                          <a:latin typeface="+mn-lt"/>
                          <a:ea typeface="Times New Roman" panose="02020603050405020304" pitchFamily="18" charset="0"/>
                          <a:cs typeface="Times New Roman" panose="02020603050405020304" pitchFamily="18" charset="0"/>
                        </a:rPr>
                        <a:t>» </a:t>
                      </a:r>
                      <a:r>
                        <a:rPr lang="ru-RU" sz="900" dirty="0">
                          <a:solidFill>
                            <a:srgbClr val="000000"/>
                          </a:solidFill>
                          <a:effectLst/>
                          <a:latin typeface="+mn-lt"/>
                          <a:ea typeface="Times New Roman" panose="02020603050405020304" pitchFamily="18" charset="0"/>
                          <a:cs typeface="Times New Roman" panose="02020603050405020304" pitchFamily="18" charset="0"/>
                        </a:rPr>
                        <a:t>П-Камчатского городского округа </a:t>
                      </a:r>
                      <a:r>
                        <a:rPr lang="ru-RU" sz="900" dirty="0" smtClean="0">
                          <a:solidFill>
                            <a:srgbClr val="000000"/>
                          </a:solidFill>
                          <a:effectLst/>
                          <a:latin typeface="+mn-lt"/>
                          <a:ea typeface="Times New Roman" panose="02020603050405020304" pitchFamily="18" charset="0"/>
                          <a:cs typeface="Times New Roman" panose="02020603050405020304" pitchFamily="18" charset="0"/>
                        </a:rPr>
                        <a:t>от </a:t>
                      </a:r>
                      <a:r>
                        <a:rPr lang="ru-RU" sz="900" dirty="0">
                          <a:solidFill>
                            <a:srgbClr val="000000"/>
                          </a:solidFill>
                          <a:effectLst/>
                          <a:latin typeface="+mn-lt"/>
                          <a:ea typeface="Times New Roman" panose="02020603050405020304" pitchFamily="18" charset="0"/>
                          <a:cs typeface="Times New Roman" panose="02020603050405020304" pitchFamily="18" charset="0"/>
                        </a:rPr>
                        <a:t>несчастного </a:t>
                      </a:r>
                      <a:r>
                        <a:rPr lang="ru-RU" sz="900" dirty="0" smtClean="0">
                          <a:solidFill>
                            <a:srgbClr val="000000"/>
                          </a:solidFill>
                          <a:effectLst/>
                          <a:latin typeface="+mn-lt"/>
                          <a:ea typeface="Times New Roman" panose="02020603050405020304" pitchFamily="18" charset="0"/>
                          <a:cs typeface="Times New Roman" panose="02020603050405020304" pitchFamily="18" charset="0"/>
                        </a:rPr>
                        <a:t>случая</a:t>
                      </a:r>
                      <a:endParaRPr lang="ru-RU" sz="9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ru-RU" sz="900" dirty="0" smtClean="0"/>
                        <a:t>44,0</a:t>
                      </a:r>
                      <a:endParaRPr lang="ru-RU" sz="900" dirty="0"/>
                    </a:p>
                  </a:txBody>
                  <a:tcPr/>
                </a:tc>
                <a:extLst>
                  <a:ext uri="{0D108BD9-81ED-4DB2-BD59-A6C34878D82A}">
                    <a16:rowId xmlns:a16="http://schemas.microsoft.com/office/drawing/2014/main" val="4075403654"/>
                  </a:ext>
                </a:extLst>
              </a:tr>
              <a:tr h="201148">
                <a:tc vMerge="1">
                  <a:txBody>
                    <a:bodyPr/>
                    <a:lstStyle/>
                    <a:p>
                      <a:endParaRPr lang="ru-RU" sz="900" dirty="0"/>
                    </a:p>
                  </a:txBody>
                  <a:tcPr/>
                </a:tc>
                <a:tc>
                  <a:txBody>
                    <a:bodyPr/>
                    <a:lstStyle/>
                    <a:p>
                      <a:pPr>
                        <a:lnSpc>
                          <a:spcPct val="115000"/>
                        </a:lnSpc>
                        <a:spcAft>
                          <a:spcPts val="0"/>
                        </a:spcAft>
                      </a:pPr>
                      <a:r>
                        <a:rPr lang="ru-RU" sz="900" dirty="0">
                          <a:effectLst/>
                          <a:latin typeface="+mn-lt"/>
                          <a:ea typeface="Times New Roman" panose="02020603050405020304" pitchFamily="18" charset="0"/>
                          <a:cs typeface="Times New Roman" panose="02020603050405020304" pitchFamily="18" charset="0"/>
                        </a:rPr>
                        <a:t>Страхование воспитанников и сотрудников</a:t>
                      </a:r>
                      <a:r>
                        <a:rPr lang="ru-RU" sz="900" b="1" dirty="0">
                          <a:effectLst/>
                          <a:latin typeface="+mn-lt"/>
                          <a:ea typeface="Times New Roman" panose="02020603050405020304" pitchFamily="18" charset="0"/>
                          <a:cs typeface="Times New Roman" panose="02020603050405020304" pitchFamily="18" charset="0"/>
                        </a:rPr>
                        <a:t> </a:t>
                      </a:r>
                      <a:r>
                        <a:rPr lang="ru-RU" sz="900" dirty="0">
                          <a:solidFill>
                            <a:srgbClr val="000000"/>
                          </a:solidFill>
                          <a:effectLst/>
                          <a:latin typeface="+mn-lt"/>
                          <a:ea typeface="Times New Roman" panose="02020603050405020304" pitchFamily="18" charset="0"/>
                          <a:cs typeface="Times New Roman" panose="02020603050405020304" pitchFamily="18" charset="0"/>
                        </a:rPr>
                        <a:t>МБДОУ «Детский сад № 15</a:t>
                      </a:r>
                      <a:r>
                        <a:rPr lang="ru-RU" sz="900" dirty="0" smtClean="0">
                          <a:solidFill>
                            <a:srgbClr val="000000"/>
                          </a:solidFill>
                          <a:effectLst/>
                          <a:latin typeface="+mn-lt"/>
                          <a:ea typeface="Times New Roman" panose="02020603050405020304" pitchFamily="18" charset="0"/>
                          <a:cs typeface="Times New Roman" panose="02020603050405020304" pitchFamily="18" charset="0"/>
                        </a:rPr>
                        <a:t>» </a:t>
                      </a:r>
                      <a:r>
                        <a:rPr lang="ru-RU" sz="900" dirty="0">
                          <a:solidFill>
                            <a:srgbClr val="000000"/>
                          </a:solidFill>
                          <a:effectLst/>
                          <a:latin typeface="+mn-lt"/>
                          <a:ea typeface="Times New Roman" panose="02020603050405020304" pitchFamily="18" charset="0"/>
                          <a:cs typeface="Times New Roman" panose="02020603050405020304" pitchFamily="18" charset="0"/>
                        </a:rPr>
                        <a:t>П-Камчатского городского округа </a:t>
                      </a:r>
                      <a:r>
                        <a:rPr lang="ru-RU" sz="900" dirty="0" smtClean="0">
                          <a:solidFill>
                            <a:srgbClr val="000000"/>
                          </a:solidFill>
                          <a:effectLst/>
                          <a:latin typeface="+mn-lt"/>
                          <a:ea typeface="Times New Roman" panose="02020603050405020304" pitchFamily="18" charset="0"/>
                          <a:cs typeface="Times New Roman" panose="02020603050405020304" pitchFamily="18" charset="0"/>
                        </a:rPr>
                        <a:t>от </a:t>
                      </a:r>
                      <a:r>
                        <a:rPr lang="ru-RU" sz="900" dirty="0">
                          <a:solidFill>
                            <a:srgbClr val="000000"/>
                          </a:solidFill>
                          <a:effectLst/>
                          <a:latin typeface="+mn-lt"/>
                          <a:ea typeface="Times New Roman" panose="02020603050405020304" pitchFamily="18" charset="0"/>
                          <a:cs typeface="Times New Roman" panose="02020603050405020304" pitchFamily="18" charset="0"/>
                        </a:rPr>
                        <a:t>несчастного </a:t>
                      </a:r>
                      <a:r>
                        <a:rPr lang="ru-RU" sz="900" dirty="0" smtClean="0">
                          <a:solidFill>
                            <a:srgbClr val="000000"/>
                          </a:solidFill>
                          <a:effectLst/>
                          <a:latin typeface="+mn-lt"/>
                          <a:ea typeface="Times New Roman" panose="02020603050405020304" pitchFamily="18" charset="0"/>
                          <a:cs typeface="Times New Roman" panose="02020603050405020304" pitchFamily="18" charset="0"/>
                        </a:rPr>
                        <a:t>случая</a:t>
                      </a:r>
                      <a:endParaRPr lang="ru-RU" sz="9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ru-RU" sz="900" dirty="0" smtClean="0"/>
                        <a:t>50,0</a:t>
                      </a:r>
                      <a:endParaRPr lang="ru-RU" sz="900" dirty="0"/>
                    </a:p>
                  </a:txBody>
                  <a:tcPr/>
                </a:tc>
                <a:extLst>
                  <a:ext uri="{0D108BD9-81ED-4DB2-BD59-A6C34878D82A}">
                    <a16:rowId xmlns:a16="http://schemas.microsoft.com/office/drawing/2014/main" val="2581393455"/>
                  </a:ext>
                </a:extLst>
              </a:tr>
              <a:tr h="187152">
                <a:tc vMerge="1">
                  <a:txBody>
                    <a:bodyPr/>
                    <a:lstStyle/>
                    <a:p>
                      <a:endParaRPr lang="ru-RU" sz="900" dirty="0"/>
                    </a:p>
                  </a:txBody>
                  <a:tcPr/>
                </a:tc>
                <a:tc>
                  <a:txBody>
                    <a:bodyPr/>
                    <a:lstStyle/>
                    <a:p>
                      <a:pPr>
                        <a:lnSpc>
                          <a:spcPct val="115000"/>
                        </a:lnSpc>
                        <a:spcAft>
                          <a:spcPts val="0"/>
                        </a:spcAft>
                      </a:pPr>
                      <a:r>
                        <a:rPr lang="ru-RU" sz="900" dirty="0">
                          <a:effectLst/>
                          <a:latin typeface="+mn-lt"/>
                          <a:ea typeface="Times New Roman" panose="02020603050405020304" pitchFamily="18" charset="0"/>
                          <a:cs typeface="Times New Roman" panose="02020603050405020304" pitchFamily="18" charset="0"/>
                        </a:rPr>
                        <a:t>Страхование сотрудников ГБУЗ «Камчатский краевой противотуберкулезной диспансер» </a:t>
                      </a:r>
                      <a:r>
                        <a:rPr lang="ru-RU" sz="900" dirty="0" smtClean="0">
                          <a:effectLst/>
                          <a:latin typeface="+mn-lt"/>
                          <a:ea typeface="Times New Roman" panose="02020603050405020304" pitchFamily="18" charset="0"/>
                          <a:cs typeface="Times New Roman" panose="02020603050405020304" pitchFamily="18" charset="0"/>
                        </a:rPr>
                        <a:t>от </a:t>
                      </a:r>
                      <a:r>
                        <a:rPr lang="ru-RU" sz="900" dirty="0">
                          <a:effectLst/>
                          <a:latin typeface="+mn-lt"/>
                          <a:ea typeface="Times New Roman" panose="02020603050405020304" pitchFamily="18" charset="0"/>
                          <a:cs typeface="Times New Roman" panose="02020603050405020304" pitchFamily="18" charset="0"/>
                        </a:rPr>
                        <a:t>несчастного случая</a:t>
                      </a:r>
                    </a:p>
                  </a:txBody>
                  <a:tcPr marL="68580" marR="68580" marT="0" marB="0"/>
                </a:tc>
                <a:tc>
                  <a:txBody>
                    <a:bodyPr/>
                    <a:lstStyle/>
                    <a:p>
                      <a:pPr algn="ctr"/>
                      <a:r>
                        <a:rPr lang="ru-RU" sz="900" dirty="0" smtClean="0"/>
                        <a:t>70,0</a:t>
                      </a:r>
                      <a:endParaRPr lang="ru-RU" sz="900" dirty="0"/>
                    </a:p>
                  </a:txBody>
                  <a:tcPr/>
                </a:tc>
                <a:extLst>
                  <a:ext uri="{0D108BD9-81ED-4DB2-BD59-A6C34878D82A}">
                    <a16:rowId xmlns:a16="http://schemas.microsoft.com/office/drawing/2014/main" val="1096819016"/>
                  </a:ext>
                </a:extLst>
              </a:tr>
              <a:tr h="210478">
                <a:tc vMerge="1">
                  <a:txBody>
                    <a:bodyPr/>
                    <a:lstStyle/>
                    <a:p>
                      <a:endParaRPr lang="ru-RU" sz="900" dirty="0"/>
                    </a:p>
                  </a:txBody>
                  <a:tcPr/>
                </a:tc>
                <a:tc>
                  <a:txBody>
                    <a:bodyPr/>
                    <a:lstStyle/>
                    <a:p>
                      <a:pPr>
                        <a:lnSpc>
                          <a:spcPct val="115000"/>
                        </a:lnSpc>
                        <a:spcAft>
                          <a:spcPts val="0"/>
                        </a:spcAft>
                      </a:pPr>
                      <a:r>
                        <a:rPr lang="ru-RU" sz="900" dirty="0">
                          <a:effectLst/>
                          <a:latin typeface="+mn-lt"/>
                          <a:ea typeface="Times New Roman" panose="02020603050405020304" pitchFamily="18" charset="0"/>
                          <a:cs typeface="Times New Roman" panose="02020603050405020304" pitchFamily="18" charset="0"/>
                        </a:rPr>
                        <a:t>Страхование сотрудников ГБУЗ «Камчатская краевая больница им. А.С. Лукашевского»</a:t>
                      </a:r>
                      <a:r>
                        <a:rPr lang="ru-RU" sz="900" dirty="0">
                          <a:solidFill>
                            <a:srgbClr val="000000"/>
                          </a:solidFill>
                          <a:effectLst/>
                          <a:latin typeface="+mn-lt"/>
                          <a:ea typeface="Times New Roman" panose="02020603050405020304" pitchFamily="18" charset="0"/>
                          <a:cs typeface="Times New Roman" panose="02020603050405020304" pitchFamily="18" charset="0"/>
                        </a:rPr>
                        <a:t> от несчастного случая</a:t>
                      </a:r>
                      <a:endParaRPr lang="ru-RU" sz="9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ru-RU" sz="900" dirty="0" smtClean="0"/>
                        <a:t>99,0</a:t>
                      </a:r>
                      <a:endParaRPr lang="ru-RU" sz="900" dirty="0"/>
                    </a:p>
                  </a:txBody>
                  <a:tcPr/>
                </a:tc>
                <a:extLst>
                  <a:ext uri="{0D108BD9-81ED-4DB2-BD59-A6C34878D82A}">
                    <a16:rowId xmlns:a16="http://schemas.microsoft.com/office/drawing/2014/main" val="1935054717"/>
                  </a:ext>
                </a:extLst>
              </a:tr>
              <a:tr h="205813">
                <a:tc vMerge="1">
                  <a:txBody>
                    <a:bodyPr/>
                    <a:lstStyle/>
                    <a:p>
                      <a:endParaRPr lang="ru-RU" sz="900" dirty="0"/>
                    </a:p>
                  </a:txBody>
                  <a:tcPr/>
                </a:tc>
                <a:tc>
                  <a:txBody>
                    <a:bodyPr/>
                    <a:lstStyle/>
                    <a:p>
                      <a:pPr>
                        <a:lnSpc>
                          <a:spcPct val="115000"/>
                        </a:lnSpc>
                        <a:spcAft>
                          <a:spcPts val="0"/>
                        </a:spcAft>
                      </a:pPr>
                      <a:r>
                        <a:rPr lang="ru-RU" sz="900" dirty="0">
                          <a:effectLst/>
                          <a:latin typeface="+mn-lt"/>
                          <a:ea typeface="Times New Roman" panose="02020603050405020304" pitchFamily="18" charset="0"/>
                          <a:cs typeface="Times New Roman" panose="02020603050405020304" pitchFamily="18" charset="0"/>
                        </a:rPr>
                        <a:t>Страхование сотрудников ГБУЗ Камчатского края «П-Камчатская городская поликлиника № 1» от несчастного случая</a:t>
                      </a:r>
                    </a:p>
                  </a:txBody>
                  <a:tcPr marL="68580" marR="68580" marT="0" marB="0"/>
                </a:tc>
                <a:tc>
                  <a:txBody>
                    <a:bodyPr/>
                    <a:lstStyle/>
                    <a:p>
                      <a:pPr algn="ctr"/>
                      <a:r>
                        <a:rPr lang="ru-RU" sz="900" dirty="0" smtClean="0"/>
                        <a:t>70,0</a:t>
                      </a:r>
                      <a:endParaRPr lang="ru-RU" sz="900" dirty="0"/>
                    </a:p>
                  </a:txBody>
                  <a:tcPr/>
                </a:tc>
                <a:extLst>
                  <a:ext uri="{0D108BD9-81ED-4DB2-BD59-A6C34878D82A}">
                    <a16:rowId xmlns:a16="http://schemas.microsoft.com/office/drawing/2014/main" val="3983119048"/>
                  </a:ext>
                </a:extLst>
              </a:tr>
            </a:tbl>
          </a:graphicData>
        </a:graphic>
      </p:graphicFrame>
      <p:sp>
        <p:nvSpPr>
          <p:cNvPr id="4" name="TextBox 3"/>
          <p:cNvSpPr txBox="1"/>
          <p:nvPr/>
        </p:nvSpPr>
        <p:spPr>
          <a:xfrm>
            <a:off x="10612315" y="77985"/>
            <a:ext cx="1342034" cy="338554"/>
          </a:xfrm>
          <a:prstGeom prst="rect">
            <a:avLst/>
          </a:prstGeom>
          <a:noFill/>
        </p:spPr>
        <p:txBody>
          <a:bodyPr wrap="none" rtlCol="0">
            <a:spAutoFit/>
          </a:bodyPr>
          <a:lstStyle/>
          <a:p>
            <a:r>
              <a:rPr lang="ru-RU" sz="1600" b="1" i="1" dirty="0">
                <a:solidFill>
                  <a:schemeClr val="tx2">
                    <a:lumMod val="75000"/>
                  </a:schemeClr>
                </a:solidFill>
                <a:effectLst>
                  <a:outerShdw blurRad="38100" dist="38100" dir="2700000" algn="tl">
                    <a:srgbClr val="000000">
                      <a:alpha val="43137"/>
                    </a:srgbClr>
                  </a:outerShdw>
                </a:effectLst>
              </a:rPr>
              <a:t>  </a:t>
            </a:r>
            <a:r>
              <a:rPr lang="ru-RU" sz="1600" b="1" i="1" dirty="0" smtClean="0">
                <a:solidFill>
                  <a:schemeClr val="tx2">
                    <a:lumMod val="75000"/>
                  </a:schemeClr>
                </a:solidFill>
                <a:effectLst>
                  <a:outerShdw blurRad="38100" dist="38100" dir="2700000" algn="tl">
                    <a:srgbClr val="000000">
                      <a:alpha val="43137"/>
                    </a:srgbClr>
                  </a:outerShdw>
                </a:effectLst>
              </a:rPr>
              <a:t>67 СЛАЙД </a:t>
            </a:r>
            <a:endParaRPr lang="ru-RU" sz="1600" b="1" i="1" dirty="0">
              <a:solidFill>
                <a:schemeClr val="tx2">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6275507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Объект 4"/>
          <p:cNvGraphicFramePr>
            <a:graphicFrameLocks noGrp="1"/>
          </p:cNvGraphicFramePr>
          <p:nvPr>
            <p:ph idx="1"/>
            <p:extLst>
              <p:ext uri="{D42A27DB-BD31-4B8C-83A1-F6EECF244321}">
                <p14:modId xmlns:p14="http://schemas.microsoft.com/office/powerpoint/2010/main" val="3311841492"/>
              </p:ext>
            </p:extLst>
          </p:nvPr>
        </p:nvGraphicFramePr>
        <p:xfrm>
          <a:off x="562946" y="416539"/>
          <a:ext cx="11139615" cy="6180328"/>
        </p:xfrm>
        <a:graphic>
          <a:graphicData uri="http://schemas.openxmlformats.org/drawingml/2006/table">
            <a:tbl>
              <a:tblPr firstRow="1" bandRow="1">
                <a:tableStyleId>{5C22544A-7EE6-4342-B048-85BDC9FD1C3A}</a:tableStyleId>
              </a:tblPr>
              <a:tblGrid>
                <a:gridCol w="2260760">
                  <a:extLst>
                    <a:ext uri="{9D8B030D-6E8A-4147-A177-3AD203B41FA5}">
                      <a16:colId xmlns:a16="http://schemas.microsoft.com/office/drawing/2014/main" val="2038123730"/>
                    </a:ext>
                  </a:extLst>
                </a:gridCol>
                <a:gridCol w="7549553">
                  <a:extLst>
                    <a:ext uri="{9D8B030D-6E8A-4147-A177-3AD203B41FA5}">
                      <a16:colId xmlns:a16="http://schemas.microsoft.com/office/drawing/2014/main" val="4279662306"/>
                    </a:ext>
                  </a:extLst>
                </a:gridCol>
                <a:gridCol w="1329302">
                  <a:extLst>
                    <a:ext uri="{9D8B030D-6E8A-4147-A177-3AD203B41FA5}">
                      <a16:colId xmlns:a16="http://schemas.microsoft.com/office/drawing/2014/main" val="3260750462"/>
                    </a:ext>
                  </a:extLst>
                </a:gridCol>
              </a:tblGrid>
              <a:tr h="370840">
                <a:tc>
                  <a:txBody>
                    <a:bodyPr/>
                    <a:lstStyle/>
                    <a:p>
                      <a:pPr algn="ctr"/>
                      <a:r>
                        <a:rPr lang="ru-RU" sz="1000" dirty="0" smtClean="0"/>
                        <a:t>Наименование избирательного округа (политической</a:t>
                      </a:r>
                      <a:r>
                        <a:rPr lang="ru-RU" sz="1000" baseline="0" dirty="0" smtClean="0"/>
                        <a:t> партии)</a:t>
                      </a:r>
                      <a:endParaRPr lang="ru-RU" sz="1000" dirty="0"/>
                    </a:p>
                  </a:txBody>
                  <a:tcPr/>
                </a:tc>
                <a:tc>
                  <a:txBody>
                    <a:bodyPr/>
                    <a:lstStyle/>
                    <a:p>
                      <a:pPr algn="ctr"/>
                      <a:r>
                        <a:rPr lang="ru-RU" sz="1000" dirty="0" smtClean="0"/>
                        <a:t>Содержание наказа</a:t>
                      </a:r>
                      <a:endParaRPr lang="ru-RU" sz="1000" dirty="0"/>
                    </a:p>
                  </a:txBody>
                  <a:tcPr/>
                </a:tc>
                <a:tc>
                  <a:txBody>
                    <a:bodyPr/>
                    <a:lstStyle/>
                    <a:p>
                      <a:pPr algn="ctr"/>
                      <a:r>
                        <a:rPr lang="ru-RU" sz="1000" dirty="0" smtClean="0"/>
                        <a:t>Объем на 2017 год</a:t>
                      </a:r>
                    </a:p>
                  </a:txBody>
                  <a:tcPr/>
                </a:tc>
                <a:extLst>
                  <a:ext uri="{0D108BD9-81ED-4DB2-BD59-A6C34878D82A}">
                    <a16:rowId xmlns:a16="http://schemas.microsoft.com/office/drawing/2014/main" val="1334770327"/>
                  </a:ext>
                </a:extLst>
              </a:tr>
              <a:tr h="201148">
                <a:tc row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000" dirty="0" smtClean="0"/>
                        <a:t>Избирательный округ № 5</a:t>
                      </a:r>
                    </a:p>
                    <a:p>
                      <a:pPr algn="ctr"/>
                      <a:endParaRPr lang="ru-RU" sz="1000" dirty="0"/>
                    </a:p>
                  </a:txBody>
                  <a:tcPr anchor="ctr"/>
                </a:tc>
                <a:tc>
                  <a:txBody>
                    <a:bodyPr/>
                    <a:lstStyle/>
                    <a:p>
                      <a:pPr>
                        <a:lnSpc>
                          <a:spcPct val="115000"/>
                        </a:lnSpc>
                        <a:spcAft>
                          <a:spcPts val="0"/>
                        </a:spcAft>
                      </a:pPr>
                      <a:r>
                        <a:rPr lang="ru-RU" sz="900" dirty="0">
                          <a:effectLst/>
                          <a:latin typeface="+mn-lt"/>
                          <a:ea typeface="Times New Roman" panose="02020603050405020304" pitchFamily="18" charset="0"/>
                          <a:cs typeface="Times New Roman" panose="02020603050405020304" pitchFamily="18" charset="0"/>
                        </a:rPr>
                        <a:t>Страхование сотрудников ГБУЗ Камчатского края «П-Камчатская городская детская инфекционная больница» от </a:t>
                      </a:r>
                      <a:r>
                        <a:rPr lang="ru-RU" sz="900" dirty="0" smtClean="0">
                          <a:effectLst/>
                          <a:latin typeface="+mn-lt"/>
                          <a:ea typeface="Times New Roman" panose="02020603050405020304" pitchFamily="18" charset="0"/>
                          <a:cs typeface="Times New Roman" panose="02020603050405020304" pitchFamily="18" charset="0"/>
                        </a:rPr>
                        <a:t>несчастного</a:t>
                      </a:r>
                      <a:r>
                        <a:rPr lang="ru-RU" sz="900" baseline="0" dirty="0" smtClean="0">
                          <a:effectLst/>
                          <a:latin typeface="+mn-lt"/>
                          <a:ea typeface="Times New Roman" panose="02020603050405020304" pitchFamily="18" charset="0"/>
                          <a:cs typeface="Times New Roman" panose="02020603050405020304" pitchFamily="18" charset="0"/>
                        </a:rPr>
                        <a:t> </a:t>
                      </a:r>
                      <a:r>
                        <a:rPr lang="ru-RU" sz="900" dirty="0" smtClean="0">
                          <a:effectLst/>
                          <a:latin typeface="+mn-lt"/>
                          <a:ea typeface="Times New Roman" panose="02020603050405020304" pitchFamily="18" charset="0"/>
                          <a:cs typeface="Times New Roman" panose="02020603050405020304" pitchFamily="18" charset="0"/>
                        </a:rPr>
                        <a:t>случая</a:t>
                      </a:r>
                      <a:endParaRPr lang="ru-RU" sz="9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ru-RU" sz="900" dirty="0" smtClean="0"/>
                        <a:t>70,0</a:t>
                      </a:r>
                      <a:endParaRPr lang="ru-RU" sz="900" dirty="0"/>
                    </a:p>
                  </a:txBody>
                  <a:tcPr anchor="ctr"/>
                </a:tc>
                <a:extLst>
                  <a:ext uri="{0D108BD9-81ED-4DB2-BD59-A6C34878D82A}">
                    <a16:rowId xmlns:a16="http://schemas.microsoft.com/office/drawing/2014/main" val="271677768"/>
                  </a:ext>
                </a:extLst>
              </a:tr>
              <a:tr h="201148">
                <a:tc vMerge="1">
                  <a:txBody>
                    <a:bodyPr/>
                    <a:lstStyle/>
                    <a:p>
                      <a:endParaRPr lang="ru-RU" sz="900" dirty="0"/>
                    </a:p>
                  </a:txBody>
                  <a:tcPr/>
                </a:tc>
                <a:tc>
                  <a:txBody>
                    <a:bodyPr/>
                    <a:lstStyle/>
                    <a:p>
                      <a:pPr>
                        <a:lnSpc>
                          <a:spcPct val="115000"/>
                        </a:lnSpc>
                        <a:spcAft>
                          <a:spcPts val="0"/>
                        </a:spcAft>
                      </a:pPr>
                      <a:r>
                        <a:rPr lang="ru-RU" sz="900" dirty="0">
                          <a:effectLst/>
                          <a:latin typeface="+mn-lt"/>
                          <a:ea typeface="Times New Roman" panose="02020603050405020304" pitchFamily="18" charset="0"/>
                          <a:cs typeface="Times New Roman" panose="02020603050405020304" pitchFamily="18" charset="0"/>
                        </a:rPr>
                        <a:t>Камчатское региональное отделение общероссийской общественной организации инвалидов «Всероссийское общество глухих» – приобретение оргтехники, телевизора</a:t>
                      </a:r>
                    </a:p>
                  </a:txBody>
                  <a:tcPr marL="68580" marR="68580" marT="0" marB="0"/>
                </a:tc>
                <a:tc>
                  <a:txBody>
                    <a:bodyPr/>
                    <a:lstStyle/>
                    <a:p>
                      <a:pPr algn="ctr"/>
                      <a:r>
                        <a:rPr lang="ru-RU" sz="900" dirty="0" smtClean="0"/>
                        <a:t>70,0</a:t>
                      </a:r>
                      <a:endParaRPr lang="ru-RU" sz="900" dirty="0"/>
                    </a:p>
                  </a:txBody>
                  <a:tcPr anchor="ctr"/>
                </a:tc>
                <a:extLst>
                  <a:ext uri="{0D108BD9-81ED-4DB2-BD59-A6C34878D82A}">
                    <a16:rowId xmlns:a16="http://schemas.microsoft.com/office/drawing/2014/main" val="3144486487"/>
                  </a:ext>
                </a:extLst>
              </a:tr>
              <a:tr h="201148">
                <a:tc vMerge="1">
                  <a:txBody>
                    <a:bodyPr/>
                    <a:lstStyle/>
                    <a:p>
                      <a:endParaRPr lang="ru-RU" sz="900" dirty="0"/>
                    </a:p>
                  </a:txBody>
                  <a:tcPr/>
                </a:tc>
                <a:tc>
                  <a:txBody>
                    <a:bodyPr/>
                    <a:lstStyle/>
                    <a:p>
                      <a:pPr>
                        <a:lnSpc>
                          <a:spcPct val="115000"/>
                        </a:lnSpc>
                        <a:spcAft>
                          <a:spcPts val="0"/>
                        </a:spcAft>
                      </a:pPr>
                      <a:r>
                        <a:rPr lang="ru-RU" sz="900" dirty="0">
                          <a:effectLst/>
                          <a:latin typeface="+mn-lt"/>
                          <a:ea typeface="Times New Roman" panose="02020603050405020304" pitchFamily="18" charset="0"/>
                          <a:cs typeface="Times New Roman" panose="02020603050405020304" pitchFamily="18" charset="0"/>
                        </a:rPr>
                        <a:t>МАОУ ДЮСШ № 2 </a:t>
                      </a:r>
                      <a:r>
                        <a:rPr lang="ru-RU" sz="900" dirty="0">
                          <a:solidFill>
                            <a:srgbClr val="000000"/>
                          </a:solidFill>
                          <a:effectLst/>
                          <a:latin typeface="+mn-lt"/>
                          <a:ea typeface="Times New Roman" panose="02020603050405020304" pitchFamily="18" charset="0"/>
                          <a:cs typeface="Times New Roman" panose="02020603050405020304" pitchFamily="18" charset="0"/>
                        </a:rPr>
                        <a:t>г. П-Камчатского (отделение мини-футбола) организация и проведение мастер-классов, организация выездных мероприятий для участия в спортивных соревнованиях</a:t>
                      </a:r>
                      <a:endParaRPr lang="ru-RU" sz="9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ru-RU" sz="900" dirty="0" smtClean="0"/>
                        <a:t>250,0</a:t>
                      </a:r>
                      <a:endParaRPr lang="ru-RU" sz="900" dirty="0"/>
                    </a:p>
                  </a:txBody>
                  <a:tcPr anchor="ctr"/>
                </a:tc>
                <a:extLst>
                  <a:ext uri="{0D108BD9-81ED-4DB2-BD59-A6C34878D82A}">
                    <a16:rowId xmlns:a16="http://schemas.microsoft.com/office/drawing/2014/main" val="876859703"/>
                  </a:ext>
                </a:extLst>
              </a:tr>
              <a:tr h="201148">
                <a:tc rowSpan="17">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000" dirty="0" smtClean="0"/>
                        <a:t>Избирательный округ № 6</a:t>
                      </a:r>
                    </a:p>
                    <a:p>
                      <a:endParaRPr lang="ru-RU" sz="1000" dirty="0"/>
                    </a:p>
                  </a:txBody>
                  <a:tcPr anchor="ctr"/>
                </a:tc>
                <a:tc>
                  <a:txBody>
                    <a:bodyPr/>
                    <a:lstStyle/>
                    <a:p>
                      <a:pPr>
                        <a:lnSpc>
                          <a:spcPct val="115000"/>
                        </a:lnSpc>
                        <a:spcAft>
                          <a:spcPts val="0"/>
                        </a:spcAft>
                      </a:pPr>
                      <a:r>
                        <a:rPr lang="ru-RU" sz="900" dirty="0">
                          <a:solidFill>
                            <a:srgbClr val="000000"/>
                          </a:solidFill>
                          <a:effectLst/>
                          <a:latin typeface="+mn-lt"/>
                          <a:ea typeface="Times New Roman" panose="02020603050405020304" pitchFamily="18" charset="0"/>
                          <a:cs typeface="Times New Roman" panose="02020603050405020304" pitchFamily="18" charset="0"/>
                        </a:rPr>
                        <a:t>КГАУ социальной защиты «Камчатский центр социальной помощи семье и детям» отделение реабилитации детей с ограниченными возможностями здоровья «Семицветик» - приобретение оргтехники</a:t>
                      </a:r>
                      <a:endParaRPr lang="ru-RU" sz="9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ru-RU" sz="900" dirty="0" smtClean="0"/>
                        <a:t>100,0</a:t>
                      </a:r>
                      <a:endParaRPr lang="ru-RU" sz="900" dirty="0"/>
                    </a:p>
                  </a:txBody>
                  <a:tcPr anchor="ctr"/>
                </a:tc>
                <a:extLst>
                  <a:ext uri="{0D108BD9-81ED-4DB2-BD59-A6C34878D82A}">
                    <a16:rowId xmlns:a16="http://schemas.microsoft.com/office/drawing/2014/main" val="3197131012"/>
                  </a:ext>
                </a:extLst>
              </a:tr>
              <a:tr h="201148">
                <a:tc vMerge="1">
                  <a:txBody>
                    <a:bodyPr/>
                    <a:lstStyle/>
                    <a:p>
                      <a:endParaRPr lang="ru-RU" sz="900" dirty="0"/>
                    </a:p>
                  </a:txBody>
                  <a:tcPr/>
                </a:tc>
                <a:tc>
                  <a:txBody>
                    <a:bodyPr/>
                    <a:lstStyle/>
                    <a:p>
                      <a:pPr>
                        <a:lnSpc>
                          <a:spcPct val="115000"/>
                        </a:lnSpc>
                        <a:spcAft>
                          <a:spcPts val="0"/>
                        </a:spcAft>
                      </a:pPr>
                      <a:r>
                        <a:rPr lang="ru-RU" sz="900" dirty="0">
                          <a:effectLst/>
                          <a:latin typeface="+mn-lt"/>
                          <a:ea typeface="Times New Roman" panose="02020603050405020304" pitchFamily="18" charset="0"/>
                          <a:cs typeface="Times New Roman" panose="02020603050405020304" pitchFamily="18" charset="0"/>
                        </a:rPr>
                        <a:t>МАУДОД «Детская художественная школа» П-Камчатского городского округа – приобретение расходных материалов для рисования</a:t>
                      </a:r>
                    </a:p>
                  </a:txBody>
                  <a:tcPr marL="68580" marR="68580" marT="0" marB="0"/>
                </a:tc>
                <a:tc>
                  <a:txBody>
                    <a:bodyPr/>
                    <a:lstStyle/>
                    <a:p>
                      <a:pPr algn="ctr"/>
                      <a:r>
                        <a:rPr lang="ru-RU" sz="900" dirty="0" smtClean="0"/>
                        <a:t>100,0</a:t>
                      </a:r>
                      <a:endParaRPr lang="ru-RU" sz="900" dirty="0"/>
                    </a:p>
                  </a:txBody>
                  <a:tcPr anchor="ctr"/>
                </a:tc>
                <a:extLst>
                  <a:ext uri="{0D108BD9-81ED-4DB2-BD59-A6C34878D82A}">
                    <a16:rowId xmlns:a16="http://schemas.microsoft.com/office/drawing/2014/main" val="1403770173"/>
                  </a:ext>
                </a:extLst>
              </a:tr>
              <a:tr h="201148">
                <a:tc vMerge="1">
                  <a:txBody>
                    <a:bodyPr/>
                    <a:lstStyle/>
                    <a:p>
                      <a:endParaRPr lang="ru-RU" sz="900" dirty="0"/>
                    </a:p>
                  </a:txBody>
                  <a:tcPr/>
                </a:tc>
                <a:tc>
                  <a:txBody>
                    <a:bodyPr/>
                    <a:lstStyle/>
                    <a:p>
                      <a:pPr>
                        <a:lnSpc>
                          <a:spcPct val="115000"/>
                        </a:lnSpc>
                        <a:spcAft>
                          <a:spcPts val="0"/>
                        </a:spcAft>
                      </a:pPr>
                      <a:r>
                        <a:rPr lang="ru-RU" sz="900" dirty="0">
                          <a:effectLst/>
                          <a:latin typeface="+mn-lt"/>
                          <a:ea typeface="Times New Roman" panose="02020603050405020304" pitchFamily="18" charset="0"/>
                          <a:cs typeface="Times New Roman" panose="02020603050405020304" pitchFamily="18" charset="0"/>
                        </a:rPr>
                        <a:t>Финансирование издания книги Чуйкова Александра Николаевича «Таинственные родники»</a:t>
                      </a:r>
                      <a:r>
                        <a:rPr lang="ru-RU" sz="900" i="1" dirty="0">
                          <a:solidFill>
                            <a:srgbClr val="000000"/>
                          </a:solidFill>
                          <a:effectLst/>
                          <a:latin typeface="+mn-lt"/>
                          <a:ea typeface="Times New Roman" panose="02020603050405020304" pitchFamily="18" charset="0"/>
                          <a:cs typeface="Times New Roman" panose="02020603050405020304" pitchFamily="18" charset="0"/>
                        </a:rPr>
                        <a:t> </a:t>
                      </a:r>
                      <a:endParaRPr lang="ru-RU" sz="9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ru-RU" sz="900" dirty="0" smtClean="0"/>
                        <a:t>50,0</a:t>
                      </a:r>
                      <a:endParaRPr lang="ru-RU" sz="900" dirty="0"/>
                    </a:p>
                  </a:txBody>
                  <a:tcPr anchor="ctr"/>
                </a:tc>
                <a:extLst>
                  <a:ext uri="{0D108BD9-81ED-4DB2-BD59-A6C34878D82A}">
                    <a16:rowId xmlns:a16="http://schemas.microsoft.com/office/drawing/2014/main" val="3588297562"/>
                  </a:ext>
                </a:extLst>
              </a:tr>
              <a:tr h="201148">
                <a:tc vMerge="1">
                  <a:txBody>
                    <a:bodyPr/>
                    <a:lstStyle/>
                    <a:p>
                      <a:endParaRPr lang="ru-RU" sz="900" dirty="0"/>
                    </a:p>
                  </a:txBody>
                  <a:tcPr/>
                </a:tc>
                <a:tc>
                  <a:txBody>
                    <a:bodyPr/>
                    <a:lstStyle/>
                    <a:p>
                      <a:pPr>
                        <a:lnSpc>
                          <a:spcPct val="115000"/>
                        </a:lnSpc>
                        <a:spcAft>
                          <a:spcPts val="0"/>
                        </a:spcAft>
                      </a:pPr>
                      <a:r>
                        <a:rPr lang="ru-RU" sz="900" dirty="0">
                          <a:effectLst/>
                          <a:latin typeface="+mn-lt"/>
                          <a:ea typeface="Times New Roman" panose="02020603050405020304" pitchFamily="18" charset="0"/>
                          <a:cs typeface="Times New Roman" panose="02020603050405020304" pitchFamily="18" charset="0"/>
                        </a:rPr>
                        <a:t>Финансирование издания книги Киселевой Натальи Сергеевны «Один из нас»</a:t>
                      </a:r>
                    </a:p>
                  </a:txBody>
                  <a:tcPr marL="68580" marR="68580" marT="0" marB="0"/>
                </a:tc>
                <a:tc>
                  <a:txBody>
                    <a:bodyPr/>
                    <a:lstStyle/>
                    <a:p>
                      <a:pPr algn="ctr"/>
                      <a:r>
                        <a:rPr lang="ru-RU" sz="900" dirty="0" smtClean="0"/>
                        <a:t>150,0</a:t>
                      </a:r>
                      <a:endParaRPr lang="ru-RU" sz="900" dirty="0"/>
                    </a:p>
                  </a:txBody>
                  <a:tcPr anchor="ctr"/>
                </a:tc>
                <a:extLst>
                  <a:ext uri="{0D108BD9-81ED-4DB2-BD59-A6C34878D82A}">
                    <a16:rowId xmlns:a16="http://schemas.microsoft.com/office/drawing/2014/main" val="2338307807"/>
                  </a:ext>
                </a:extLst>
              </a:tr>
              <a:tr h="201148">
                <a:tc vMerge="1">
                  <a:txBody>
                    <a:bodyPr/>
                    <a:lstStyle/>
                    <a:p>
                      <a:endParaRPr lang="ru-RU" sz="900" dirty="0"/>
                    </a:p>
                  </a:txBody>
                  <a:tcPr/>
                </a:tc>
                <a:tc>
                  <a:txBody>
                    <a:bodyPr/>
                    <a:lstStyle/>
                    <a:p>
                      <a:pPr>
                        <a:lnSpc>
                          <a:spcPct val="115000"/>
                        </a:lnSpc>
                        <a:spcAft>
                          <a:spcPts val="0"/>
                        </a:spcAft>
                      </a:pPr>
                      <a:r>
                        <a:rPr lang="ru-RU" sz="900" dirty="0">
                          <a:solidFill>
                            <a:srgbClr val="000000"/>
                          </a:solidFill>
                          <a:effectLst/>
                          <a:latin typeface="+mn-lt"/>
                          <a:ea typeface="Times New Roman" panose="02020603050405020304" pitchFamily="18" charset="0"/>
                          <a:cs typeface="Times New Roman" panose="02020603050405020304" pitchFamily="18" charset="0"/>
                        </a:rPr>
                        <a:t>ГБУЗ «Камчатский краевой центр медицинской профилактики» - приобретение оргтехники</a:t>
                      </a:r>
                      <a:endParaRPr lang="ru-RU" sz="9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ru-RU" sz="900" dirty="0" smtClean="0"/>
                        <a:t>150,0</a:t>
                      </a:r>
                      <a:endParaRPr lang="ru-RU" sz="900" dirty="0"/>
                    </a:p>
                  </a:txBody>
                  <a:tcPr anchor="ctr"/>
                </a:tc>
                <a:extLst>
                  <a:ext uri="{0D108BD9-81ED-4DB2-BD59-A6C34878D82A}">
                    <a16:rowId xmlns:a16="http://schemas.microsoft.com/office/drawing/2014/main" val="1542328773"/>
                  </a:ext>
                </a:extLst>
              </a:tr>
              <a:tr h="226423">
                <a:tc vMerge="1">
                  <a:txBody>
                    <a:bodyPr/>
                    <a:lstStyle/>
                    <a:p>
                      <a:endParaRPr lang="ru-RU" sz="900" dirty="0"/>
                    </a:p>
                  </a:txBody>
                  <a:tcPr/>
                </a:tc>
                <a:tc>
                  <a:txBody>
                    <a:bodyPr/>
                    <a:lstStyle/>
                    <a:p>
                      <a:pPr>
                        <a:lnSpc>
                          <a:spcPct val="115000"/>
                        </a:lnSpc>
                        <a:spcAft>
                          <a:spcPts val="0"/>
                        </a:spcAft>
                      </a:pPr>
                      <a:r>
                        <a:rPr lang="ru-RU" sz="900" dirty="0">
                          <a:solidFill>
                            <a:srgbClr val="000000"/>
                          </a:solidFill>
                          <a:effectLst/>
                          <a:latin typeface="+mn-lt"/>
                          <a:ea typeface="Times New Roman" panose="02020603050405020304" pitchFamily="18" charset="0"/>
                          <a:cs typeface="Times New Roman" panose="02020603050405020304" pitchFamily="18" charset="0"/>
                        </a:rPr>
                        <a:t>КГОБУ «П-Камчатская школа № 2 для обучающихся с ограниченными возможностями здоровья» П-Камчатского городского округа приобретение оргтехники</a:t>
                      </a:r>
                      <a:endParaRPr lang="ru-RU" sz="9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ru-RU" sz="900" dirty="0" smtClean="0"/>
                        <a:t>50,0</a:t>
                      </a:r>
                      <a:endParaRPr lang="ru-RU" sz="900" dirty="0"/>
                    </a:p>
                  </a:txBody>
                  <a:tcPr anchor="ctr"/>
                </a:tc>
                <a:extLst>
                  <a:ext uri="{0D108BD9-81ED-4DB2-BD59-A6C34878D82A}">
                    <a16:rowId xmlns:a16="http://schemas.microsoft.com/office/drawing/2014/main" val="4080308191"/>
                  </a:ext>
                </a:extLst>
              </a:tr>
              <a:tr h="193766">
                <a:tc vMerge="1">
                  <a:txBody>
                    <a:bodyPr/>
                    <a:lstStyle/>
                    <a:p>
                      <a:endParaRPr lang="ru-RU" sz="900" dirty="0"/>
                    </a:p>
                  </a:txBody>
                  <a:tcPr/>
                </a:tc>
                <a:tc>
                  <a:txBody>
                    <a:bodyPr/>
                    <a:lstStyle/>
                    <a:p>
                      <a:pPr>
                        <a:lnSpc>
                          <a:spcPct val="115000"/>
                        </a:lnSpc>
                        <a:spcAft>
                          <a:spcPts val="0"/>
                        </a:spcAft>
                      </a:pPr>
                      <a:r>
                        <a:rPr lang="ru-RU" sz="900" dirty="0">
                          <a:solidFill>
                            <a:srgbClr val="000000"/>
                          </a:solidFill>
                          <a:effectLst/>
                          <a:latin typeface="+mn-lt"/>
                          <a:ea typeface="Times New Roman" panose="02020603050405020304" pitchFamily="18" charset="0"/>
                          <a:cs typeface="Times New Roman" panose="02020603050405020304" pitchFamily="18" charset="0"/>
                        </a:rPr>
                        <a:t>КГБУ ДО «Камчатский центр развития творчества детей и юношества «Рассветы Камчатки»</a:t>
                      </a:r>
                      <a:r>
                        <a:rPr lang="ru-RU" sz="900" dirty="0">
                          <a:effectLst/>
                          <a:latin typeface="+mn-lt"/>
                          <a:ea typeface="Times New Roman" panose="02020603050405020304" pitchFamily="18" charset="0"/>
                          <a:cs typeface="Times New Roman" panose="02020603050405020304" pitchFamily="18" charset="0"/>
                        </a:rPr>
                        <a:t> – </a:t>
                      </a:r>
                      <a:r>
                        <a:rPr lang="ru-RU" sz="900" dirty="0">
                          <a:solidFill>
                            <a:srgbClr val="000000"/>
                          </a:solidFill>
                          <a:effectLst/>
                          <a:latin typeface="+mn-lt"/>
                          <a:ea typeface="Times New Roman" panose="02020603050405020304" pitchFamily="18" charset="0"/>
                          <a:cs typeface="Times New Roman" panose="02020603050405020304" pitchFamily="18" charset="0"/>
                        </a:rPr>
                        <a:t>приобретение оргтехники                                                                                                                                                                 </a:t>
                      </a:r>
                      <a:endParaRPr lang="ru-RU" sz="9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ru-RU" sz="900" dirty="0" smtClean="0"/>
                        <a:t>50,0</a:t>
                      </a:r>
                      <a:endParaRPr lang="ru-RU" sz="900" dirty="0"/>
                    </a:p>
                  </a:txBody>
                  <a:tcPr anchor="ctr"/>
                </a:tc>
                <a:extLst>
                  <a:ext uri="{0D108BD9-81ED-4DB2-BD59-A6C34878D82A}">
                    <a16:rowId xmlns:a16="http://schemas.microsoft.com/office/drawing/2014/main" val="970912322"/>
                  </a:ext>
                </a:extLst>
              </a:tr>
              <a:tr h="179770">
                <a:tc vMerge="1">
                  <a:txBody>
                    <a:bodyPr/>
                    <a:lstStyle/>
                    <a:p>
                      <a:endParaRPr lang="ru-RU" sz="900" dirty="0"/>
                    </a:p>
                  </a:txBody>
                  <a:tcPr/>
                </a:tc>
                <a:tc>
                  <a:txBody>
                    <a:bodyPr/>
                    <a:lstStyle/>
                    <a:p>
                      <a:pPr>
                        <a:lnSpc>
                          <a:spcPct val="115000"/>
                        </a:lnSpc>
                        <a:spcAft>
                          <a:spcPts val="0"/>
                        </a:spcAft>
                      </a:pPr>
                      <a:r>
                        <a:rPr lang="ru-RU" sz="900" dirty="0">
                          <a:solidFill>
                            <a:srgbClr val="000000"/>
                          </a:solidFill>
                          <a:effectLst/>
                          <a:latin typeface="+mn-lt"/>
                          <a:ea typeface="Times New Roman" panose="02020603050405020304" pitchFamily="18" charset="0"/>
                          <a:cs typeface="Times New Roman" panose="02020603050405020304" pitchFamily="18" charset="0"/>
                        </a:rPr>
                        <a:t>КГБУ ДО «Камчатский центр детского и юношеского технического творчества» </a:t>
                      </a:r>
                      <a:r>
                        <a:rPr lang="ru-RU" sz="900" dirty="0">
                          <a:effectLst/>
                          <a:latin typeface="+mn-lt"/>
                          <a:ea typeface="Times New Roman" panose="02020603050405020304" pitchFamily="18" charset="0"/>
                          <a:cs typeface="Times New Roman" panose="02020603050405020304" pitchFamily="18" charset="0"/>
                        </a:rPr>
                        <a:t>–</a:t>
                      </a:r>
                      <a:r>
                        <a:rPr lang="ru-RU" sz="900" dirty="0">
                          <a:solidFill>
                            <a:srgbClr val="000000"/>
                          </a:solidFill>
                          <a:effectLst/>
                          <a:latin typeface="+mn-lt"/>
                          <a:ea typeface="Times New Roman" panose="02020603050405020304" pitchFamily="18" charset="0"/>
                          <a:cs typeface="Times New Roman" panose="02020603050405020304" pitchFamily="18" charset="0"/>
                        </a:rPr>
                        <a:t> приобретение расходного материала для обеспечения работы кружков и секций  </a:t>
                      </a:r>
                      <a:endParaRPr lang="ru-RU" sz="9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ru-RU" sz="900" dirty="0" smtClean="0"/>
                        <a:t>50,0</a:t>
                      </a:r>
                      <a:endParaRPr lang="ru-RU" sz="900" dirty="0"/>
                    </a:p>
                  </a:txBody>
                  <a:tcPr anchor="ctr"/>
                </a:tc>
                <a:extLst>
                  <a:ext uri="{0D108BD9-81ED-4DB2-BD59-A6C34878D82A}">
                    <a16:rowId xmlns:a16="http://schemas.microsoft.com/office/drawing/2014/main" val="2743785837"/>
                  </a:ext>
                </a:extLst>
              </a:tr>
              <a:tr h="203096">
                <a:tc vMerge="1">
                  <a:txBody>
                    <a:bodyPr/>
                    <a:lstStyle/>
                    <a:p>
                      <a:endParaRPr lang="ru-RU" sz="900" dirty="0"/>
                    </a:p>
                  </a:txBody>
                  <a:tcPr/>
                </a:tc>
                <a:tc>
                  <a:txBody>
                    <a:bodyPr/>
                    <a:lstStyle/>
                    <a:p>
                      <a:pPr>
                        <a:lnSpc>
                          <a:spcPct val="115000"/>
                        </a:lnSpc>
                        <a:spcAft>
                          <a:spcPts val="0"/>
                        </a:spcAft>
                      </a:pPr>
                      <a:r>
                        <a:rPr lang="ru-RU" sz="900" dirty="0">
                          <a:solidFill>
                            <a:srgbClr val="000000"/>
                          </a:solidFill>
                          <a:effectLst/>
                          <a:latin typeface="+mn-lt"/>
                          <a:ea typeface="Times New Roman" panose="02020603050405020304" pitchFamily="18" charset="0"/>
                          <a:cs typeface="Times New Roman" panose="02020603050405020304" pitchFamily="18" charset="0"/>
                        </a:rPr>
                        <a:t>КГПОБУ «Камчатский педагогический колледж» </a:t>
                      </a:r>
                      <a:r>
                        <a:rPr lang="ru-RU" sz="900" dirty="0">
                          <a:effectLst/>
                          <a:latin typeface="+mn-lt"/>
                          <a:ea typeface="Times New Roman" panose="02020603050405020304" pitchFamily="18" charset="0"/>
                          <a:cs typeface="Times New Roman" panose="02020603050405020304" pitchFamily="18" charset="0"/>
                        </a:rPr>
                        <a:t>–</a:t>
                      </a:r>
                      <a:r>
                        <a:rPr lang="ru-RU" sz="900" dirty="0">
                          <a:solidFill>
                            <a:srgbClr val="000000"/>
                          </a:solidFill>
                          <a:effectLst/>
                          <a:latin typeface="+mn-lt"/>
                          <a:ea typeface="Times New Roman" panose="02020603050405020304" pitchFamily="18" charset="0"/>
                          <a:cs typeface="Times New Roman" panose="02020603050405020304" pitchFamily="18" charset="0"/>
                        </a:rPr>
                        <a:t> приобретение адаптированной мебели для лиц с ограниченными возможностями здоровья</a:t>
                      </a:r>
                      <a:endParaRPr lang="ru-RU" sz="9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ru-RU" sz="900" dirty="0" smtClean="0">
                          <a:latin typeface="+mn-lt"/>
                        </a:rPr>
                        <a:t>100,0</a:t>
                      </a:r>
                      <a:endParaRPr lang="ru-RU" sz="900" dirty="0">
                        <a:latin typeface="+mn-lt"/>
                      </a:endParaRPr>
                    </a:p>
                  </a:txBody>
                  <a:tcPr anchor="ctr"/>
                </a:tc>
                <a:extLst>
                  <a:ext uri="{0D108BD9-81ED-4DB2-BD59-A6C34878D82A}">
                    <a16:rowId xmlns:a16="http://schemas.microsoft.com/office/drawing/2014/main" val="1214595680"/>
                  </a:ext>
                </a:extLst>
              </a:tr>
              <a:tr h="204185">
                <a:tc vMerge="1">
                  <a:txBody>
                    <a:bodyPr/>
                    <a:lstStyle/>
                    <a:p>
                      <a:endParaRPr lang="ru-RU" sz="900" dirty="0"/>
                    </a:p>
                  </a:txBody>
                  <a:tcPr/>
                </a:tc>
                <a:tc>
                  <a:txBody>
                    <a:bodyPr/>
                    <a:lstStyle/>
                    <a:p>
                      <a:pPr>
                        <a:lnSpc>
                          <a:spcPct val="115000"/>
                        </a:lnSpc>
                        <a:spcAft>
                          <a:spcPts val="0"/>
                        </a:spcAft>
                      </a:pPr>
                      <a:r>
                        <a:rPr lang="ru-RU"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КГБУ «Центр культуры и досуга «Сероглазка» </a:t>
                      </a:r>
                      <a:r>
                        <a:rPr lang="ru-RU" sz="10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ru-RU"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проведение мероприятий по празднованию 50-летия учреждения</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ru-RU" sz="900" dirty="0" smtClean="0">
                          <a:latin typeface="+mn-lt"/>
                        </a:rPr>
                        <a:t>250,0</a:t>
                      </a:r>
                      <a:endParaRPr lang="ru-RU" sz="900" dirty="0">
                        <a:latin typeface="+mn-lt"/>
                      </a:endParaRPr>
                    </a:p>
                  </a:txBody>
                  <a:tcPr anchor="ctr"/>
                </a:tc>
                <a:extLst>
                  <a:ext uri="{0D108BD9-81ED-4DB2-BD59-A6C34878D82A}">
                    <a16:rowId xmlns:a16="http://schemas.microsoft.com/office/drawing/2014/main" val="1184313052"/>
                  </a:ext>
                </a:extLst>
              </a:tr>
              <a:tr h="219477">
                <a:tc vMerge="1">
                  <a:txBody>
                    <a:bodyPr/>
                    <a:lstStyle/>
                    <a:p>
                      <a:endParaRPr lang="ru-RU" sz="900" dirty="0"/>
                    </a:p>
                  </a:txBody>
                  <a:tcPr/>
                </a:tc>
                <a:tc>
                  <a:txBody>
                    <a:bodyPr/>
                    <a:lstStyle/>
                    <a:p>
                      <a:pPr>
                        <a:lnSpc>
                          <a:spcPct val="115000"/>
                        </a:lnSpc>
                        <a:spcAft>
                          <a:spcPts val="0"/>
                        </a:spcAft>
                      </a:pPr>
                      <a:r>
                        <a:rPr lang="ru-RU"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МБУК «ЦГБ» Информационно-библиотечный </a:t>
                      </a:r>
                      <a:r>
                        <a:rPr lang="ru-RU" sz="10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центр </a:t>
                      </a:r>
                      <a:r>
                        <a:rPr lang="ru-RU"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П-Камчатского городского округа – приобретение костюмов для театральной студии и ростовых </a:t>
                      </a:r>
                      <a:r>
                        <a:rPr lang="ru-RU" sz="10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кукол</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ru-RU" sz="900" dirty="0" smtClean="0">
                          <a:latin typeface="+mn-lt"/>
                        </a:rPr>
                        <a:t>50,0</a:t>
                      </a:r>
                      <a:endParaRPr lang="ru-RU" sz="900" dirty="0">
                        <a:latin typeface="+mn-lt"/>
                      </a:endParaRPr>
                    </a:p>
                  </a:txBody>
                  <a:tcPr anchor="ctr"/>
                </a:tc>
                <a:extLst>
                  <a:ext uri="{0D108BD9-81ED-4DB2-BD59-A6C34878D82A}">
                    <a16:rowId xmlns:a16="http://schemas.microsoft.com/office/drawing/2014/main" val="441135057"/>
                  </a:ext>
                </a:extLst>
              </a:tr>
              <a:tr h="184902">
                <a:tc vMerge="1">
                  <a:txBody>
                    <a:bodyPr/>
                    <a:lstStyle/>
                    <a:p>
                      <a:endParaRPr lang="ru-RU" sz="900" dirty="0"/>
                    </a:p>
                  </a:txBody>
                  <a:tcPr/>
                </a:tc>
                <a:tc>
                  <a:txBody>
                    <a:bodyPr/>
                    <a:lstStyle/>
                    <a:p>
                      <a:pPr>
                        <a:lnSpc>
                          <a:spcPct val="115000"/>
                        </a:lnSpc>
                        <a:spcAft>
                          <a:spcPts val="0"/>
                        </a:spcAft>
                      </a:pPr>
                      <a:r>
                        <a:rPr lang="ru-RU"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МБУК «ЦГБ» библиотека № </a:t>
                      </a:r>
                      <a:r>
                        <a:rPr lang="ru-RU" sz="10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 </a:t>
                      </a:r>
                      <a:r>
                        <a:rPr lang="ru-RU"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П-Камчатского городского округа – приобретение жалюзи и оргтехники</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ru-RU" sz="900" dirty="0" smtClean="0">
                          <a:latin typeface="+mn-lt"/>
                        </a:rPr>
                        <a:t>50,0</a:t>
                      </a:r>
                      <a:endParaRPr lang="ru-RU" sz="900" dirty="0">
                        <a:latin typeface="+mn-lt"/>
                      </a:endParaRPr>
                    </a:p>
                  </a:txBody>
                  <a:tcPr anchor="ctr"/>
                </a:tc>
                <a:extLst>
                  <a:ext uri="{0D108BD9-81ED-4DB2-BD59-A6C34878D82A}">
                    <a16:rowId xmlns:a16="http://schemas.microsoft.com/office/drawing/2014/main" val="2666252400"/>
                  </a:ext>
                </a:extLst>
              </a:tr>
              <a:tr h="198898">
                <a:tc vMerge="1">
                  <a:txBody>
                    <a:bodyPr/>
                    <a:lstStyle/>
                    <a:p>
                      <a:endParaRPr lang="ru-RU" sz="900" dirty="0"/>
                    </a:p>
                  </a:txBody>
                  <a:tcPr/>
                </a:tc>
                <a:tc>
                  <a:txBody>
                    <a:bodyPr/>
                    <a:lstStyle/>
                    <a:p>
                      <a:pPr>
                        <a:lnSpc>
                          <a:spcPct val="115000"/>
                        </a:lnSpc>
                        <a:spcAft>
                          <a:spcPts val="0"/>
                        </a:spcAft>
                      </a:pPr>
                      <a:r>
                        <a:rPr lang="ru-RU"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Камчатская региональная общественная организация «Общество слепых» </a:t>
                      </a:r>
                      <a:r>
                        <a:rPr lang="ru-RU" sz="10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ru-RU"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проведение общественно-значимых мероприятий</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ru-RU" sz="900" dirty="0" smtClean="0">
                          <a:latin typeface="+mn-lt"/>
                        </a:rPr>
                        <a:t>100,0</a:t>
                      </a:r>
                      <a:endParaRPr lang="ru-RU" sz="900" dirty="0">
                        <a:latin typeface="+mn-lt"/>
                      </a:endParaRPr>
                    </a:p>
                  </a:txBody>
                  <a:tcPr anchor="ctr"/>
                </a:tc>
                <a:extLst>
                  <a:ext uri="{0D108BD9-81ED-4DB2-BD59-A6C34878D82A}">
                    <a16:rowId xmlns:a16="http://schemas.microsoft.com/office/drawing/2014/main" val="3736553285"/>
                  </a:ext>
                </a:extLst>
              </a:tr>
              <a:tr h="370840">
                <a:tc vMerge="1">
                  <a:txBody>
                    <a:bodyPr/>
                    <a:lstStyle/>
                    <a:p>
                      <a:endParaRPr lang="ru-RU" sz="900" dirty="0"/>
                    </a:p>
                  </a:txBody>
                  <a:tcPr/>
                </a:tc>
                <a:tc>
                  <a:txBody>
                    <a:bodyPr/>
                    <a:lstStyle/>
                    <a:p>
                      <a:pPr>
                        <a:lnSpc>
                          <a:spcPct val="115000"/>
                        </a:lnSpc>
                        <a:spcAft>
                          <a:spcPts val="0"/>
                        </a:spcAft>
                      </a:pPr>
                      <a:r>
                        <a:rPr lang="ru-RU" sz="1000" dirty="0">
                          <a:effectLst/>
                          <a:latin typeface="Times New Roman" panose="02020603050405020304" pitchFamily="18" charset="0"/>
                          <a:ea typeface="Times New Roman" panose="02020603050405020304" pitchFamily="18" charset="0"/>
                          <a:cs typeface="Times New Roman" panose="02020603050405020304" pitchFamily="18" charset="0"/>
                        </a:rPr>
                        <a:t>Камчатская региональная общероссийская организация инвалидов «Общество молодых инвалидов Камчатки» – проведение общественно-значимых мероприятий</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ru-RU" sz="900" dirty="0" smtClean="0">
                          <a:latin typeface="+mn-lt"/>
                        </a:rPr>
                        <a:t>50,0</a:t>
                      </a:r>
                      <a:endParaRPr lang="ru-RU" sz="900" dirty="0">
                        <a:latin typeface="+mn-lt"/>
                      </a:endParaRPr>
                    </a:p>
                  </a:txBody>
                  <a:tcPr anchor="ctr"/>
                </a:tc>
                <a:extLst>
                  <a:ext uri="{0D108BD9-81ED-4DB2-BD59-A6C34878D82A}">
                    <a16:rowId xmlns:a16="http://schemas.microsoft.com/office/drawing/2014/main" val="812525342"/>
                  </a:ext>
                </a:extLst>
              </a:tr>
              <a:tr h="370840">
                <a:tc vMerge="1">
                  <a:txBody>
                    <a:bodyPr/>
                    <a:lstStyle/>
                    <a:p>
                      <a:endParaRPr lang="ru-RU" sz="900" dirty="0"/>
                    </a:p>
                  </a:txBody>
                  <a:tcPr/>
                </a:tc>
                <a:tc>
                  <a:txBody>
                    <a:bodyPr/>
                    <a:lstStyle/>
                    <a:p>
                      <a:pPr>
                        <a:lnSpc>
                          <a:spcPct val="115000"/>
                        </a:lnSpc>
                        <a:spcAft>
                          <a:spcPts val="0"/>
                        </a:spcAft>
                      </a:pPr>
                      <a:r>
                        <a:rPr lang="ru-RU"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Камчатское краевое отделение Всероссийской общественной организации ветеранов (пенсионеров)войны, труда, Вооруженных сил и правоохранительных органов </a:t>
                      </a:r>
                      <a:r>
                        <a:rPr lang="ru-RU" sz="10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ru-RU"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проведение общественно-значимых мероприятий</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ru-RU" sz="900" dirty="0" smtClean="0">
                          <a:latin typeface="+mn-lt"/>
                        </a:rPr>
                        <a:t>100,0</a:t>
                      </a:r>
                      <a:endParaRPr lang="ru-RU" sz="900" dirty="0">
                        <a:latin typeface="+mn-lt"/>
                      </a:endParaRPr>
                    </a:p>
                  </a:txBody>
                  <a:tcPr anchor="ctr"/>
                </a:tc>
                <a:extLst>
                  <a:ext uri="{0D108BD9-81ED-4DB2-BD59-A6C34878D82A}">
                    <a16:rowId xmlns:a16="http://schemas.microsoft.com/office/drawing/2014/main" val="755387355"/>
                  </a:ext>
                </a:extLst>
              </a:tr>
              <a:tr h="370840">
                <a:tc vMerge="1">
                  <a:txBody>
                    <a:bodyPr/>
                    <a:lstStyle/>
                    <a:p>
                      <a:endParaRPr lang="ru-RU" sz="900" dirty="0"/>
                    </a:p>
                  </a:txBody>
                  <a:tcPr/>
                </a:tc>
                <a:tc>
                  <a:txBody>
                    <a:bodyPr/>
                    <a:lstStyle/>
                    <a:p>
                      <a:pPr>
                        <a:lnSpc>
                          <a:spcPct val="115000"/>
                        </a:lnSpc>
                        <a:spcAft>
                          <a:spcPts val="0"/>
                        </a:spcAft>
                      </a:pPr>
                      <a:r>
                        <a:rPr lang="ru-RU"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Камчатское региональное отделение Общероссийской общественной организации «Союз пенсионеров России» </a:t>
                      </a:r>
                      <a:r>
                        <a:rPr lang="ru-RU" sz="10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ru-RU"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проведение общественно-значимых мероприятий</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ru-RU" sz="900" dirty="0" smtClean="0">
                          <a:latin typeface="+mn-lt"/>
                        </a:rPr>
                        <a:t>100,0</a:t>
                      </a:r>
                      <a:endParaRPr lang="ru-RU" sz="900" dirty="0">
                        <a:latin typeface="+mn-lt"/>
                      </a:endParaRPr>
                    </a:p>
                  </a:txBody>
                  <a:tcPr anchor="ctr"/>
                </a:tc>
                <a:extLst>
                  <a:ext uri="{0D108BD9-81ED-4DB2-BD59-A6C34878D82A}">
                    <a16:rowId xmlns:a16="http://schemas.microsoft.com/office/drawing/2014/main" val="763787420"/>
                  </a:ext>
                </a:extLst>
              </a:tr>
              <a:tr h="370840">
                <a:tc vMerge="1">
                  <a:txBody>
                    <a:bodyPr/>
                    <a:lstStyle/>
                    <a:p>
                      <a:endParaRPr lang="ru-RU" sz="900" dirty="0"/>
                    </a:p>
                  </a:txBody>
                  <a:tcPr/>
                </a:tc>
                <a:tc>
                  <a:txBody>
                    <a:bodyPr/>
                    <a:lstStyle/>
                    <a:p>
                      <a:pPr>
                        <a:lnSpc>
                          <a:spcPct val="115000"/>
                        </a:lnSpc>
                        <a:spcAft>
                          <a:spcPts val="0"/>
                        </a:spcAft>
                      </a:pPr>
                      <a:r>
                        <a:rPr lang="ru-RU"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КГБУ «Камчатская краевая научная библиотека им. С.П. Крашенинникова» на обустройство центра социальной адаптации развития творчества молодежи</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ru-RU" sz="900" dirty="0" smtClean="0">
                          <a:latin typeface="+mn-lt"/>
                        </a:rPr>
                        <a:t>100,0</a:t>
                      </a:r>
                      <a:endParaRPr lang="ru-RU" sz="900" dirty="0">
                        <a:latin typeface="+mn-lt"/>
                      </a:endParaRPr>
                    </a:p>
                  </a:txBody>
                  <a:tcPr anchor="ctr"/>
                </a:tc>
                <a:extLst>
                  <a:ext uri="{0D108BD9-81ED-4DB2-BD59-A6C34878D82A}">
                    <a16:rowId xmlns:a16="http://schemas.microsoft.com/office/drawing/2014/main" val="423117555"/>
                  </a:ext>
                </a:extLst>
              </a:tr>
            </a:tbl>
          </a:graphicData>
        </a:graphic>
      </p:graphicFrame>
      <p:sp>
        <p:nvSpPr>
          <p:cNvPr id="4" name="TextBox 3"/>
          <p:cNvSpPr txBox="1"/>
          <p:nvPr/>
        </p:nvSpPr>
        <p:spPr>
          <a:xfrm>
            <a:off x="10612315" y="77985"/>
            <a:ext cx="1342034" cy="338554"/>
          </a:xfrm>
          <a:prstGeom prst="rect">
            <a:avLst/>
          </a:prstGeom>
          <a:noFill/>
        </p:spPr>
        <p:txBody>
          <a:bodyPr wrap="none" rtlCol="0">
            <a:spAutoFit/>
          </a:bodyPr>
          <a:lstStyle/>
          <a:p>
            <a:r>
              <a:rPr lang="ru-RU" sz="1600" b="1" i="1" dirty="0">
                <a:solidFill>
                  <a:schemeClr val="tx2">
                    <a:lumMod val="75000"/>
                  </a:schemeClr>
                </a:solidFill>
                <a:effectLst>
                  <a:outerShdw blurRad="38100" dist="38100" dir="2700000" algn="tl">
                    <a:srgbClr val="000000">
                      <a:alpha val="43137"/>
                    </a:srgbClr>
                  </a:outerShdw>
                </a:effectLst>
              </a:rPr>
              <a:t>  </a:t>
            </a:r>
            <a:r>
              <a:rPr lang="ru-RU" sz="1600" b="1" i="1" dirty="0" smtClean="0">
                <a:solidFill>
                  <a:schemeClr val="tx2">
                    <a:lumMod val="75000"/>
                  </a:schemeClr>
                </a:solidFill>
                <a:effectLst>
                  <a:outerShdw blurRad="38100" dist="38100" dir="2700000" algn="tl">
                    <a:srgbClr val="000000">
                      <a:alpha val="43137"/>
                    </a:srgbClr>
                  </a:outerShdw>
                </a:effectLst>
              </a:rPr>
              <a:t>68 СЛАЙД </a:t>
            </a:r>
            <a:endParaRPr lang="ru-RU" sz="1600" b="1" i="1" dirty="0">
              <a:solidFill>
                <a:schemeClr val="tx2">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252345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15082" y="181509"/>
            <a:ext cx="10380785" cy="738554"/>
          </a:xfrm>
        </p:spPr>
        <p:txBody>
          <a:bodyPr/>
          <a:lstStyle/>
          <a:p>
            <a:r>
              <a:rPr lang="ru-RU" sz="2600" b="1" dirty="0" smtClean="0">
                <a:effectLst>
                  <a:outerShdw blurRad="38100" dist="38100" dir="2700000" algn="tl">
                    <a:srgbClr val="000000">
                      <a:alpha val="43137"/>
                    </a:srgbClr>
                  </a:outerShdw>
                </a:effectLst>
              </a:rPr>
              <a:t>Бюджетная система</a:t>
            </a:r>
            <a:endParaRPr lang="ru-RU" sz="2600" b="1" dirty="0">
              <a:effectLst>
                <a:outerShdw blurRad="38100" dist="38100" dir="2700000" algn="tl">
                  <a:srgbClr val="000000">
                    <a:alpha val="43137"/>
                  </a:srgbClr>
                </a:outerShdw>
              </a:effectLst>
            </a:endParaRPr>
          </a:p>
        </p:txBody>
      </p:sp>
      <p:sp>
        <p:nvSpPr>
          <p:cNvPr id="7" name="Прямоугольник 6"/>
          <p:cNvSpPr/>
          <p:nvPr/>
        </p:nvSpPr>
        <p:spPr>
          <a:xfrm>
            <a:off x="899745" y="884359"/>
            <a:ext cx="10530255" cy="298939"/>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600" dirty="0" smtClean="0">
                <a:solidFill>
                  <a:schemeClr val="tx1">
                    <a:lumMod val="65000"/>
                    <a:lumOff val="35000"/>
                  </a:schemeClr>
                </a:solidFill>
              </a:rPr>
              <a:t>Бюджетная система Российской Федерации – совокупность бюджетов всех уровней</a:t>
            </a:r>
            <a:endParaRPr lang="ru-RU" sz="1600" dirty="0">
              <a:solidFill>
                <a:schemeClr val="tx1">
                  <a:lumMod val="65000"/>
                  <a:lumOff val="35000"/>
                </a:schemeClr>
              </a:solidFill>
            </a:endParaRPr>
          </a:p>
        </p:txBody>
      </p:sp>
      <p:graphicFrame>
        <p:nvGraphicFramePr>
          <p:cNvPr id="8" name="Схема 7"/>
          <p:cNvGraphicFramePr/>
          <p:nvPr>
            <p:extLst>
              <p:ext uri="{D42A27DB-BD31-4B8C-83A1-F6EECF244321}">
                <p14:modId xmlns:p14="http://schemas.microsoft.com/office/powerpoint/2010/main" val="3912283891"/>
              </p:ext>
            </p:extLst>
          </p:nvPr>
        </p:nvGraphicFramePr>
        <p:xfrm>
          <a:off x="-2019302" y="1543049"/>
          <a:ext cx="12201527" cy="6391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Блок-схема: подготовка 8"/>
          <p:cNvSpPr/>
          <p:nvPr/>
        </p:nvSpPr>
        <p:spPr>
          <a:xfrm>
            <a:off x="6905626" y="2171700"/>
            <a:ext cx="457200" cy="364149"/>
          </a:xfrm>
          <a:prstGeom prst="flowChartPreparation">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0" name="Блок-схема: подготовка 9"/>
          <p:cNvSpPr/>
          <p:nvPr/>
        </p:nvSpPr>
        <p:spPr>
          <a:xfrm>
            <a:off x="7205663" y="2956457"/>
            <a:ext cx="447675" cy="352425"/>
          </a:xfrm>
          <a:prstGeom prst="flowChartPreparation">
            <a:avLst/>
          </a:prstGeom>
          <a:solidFill>
            <a:srgbClr val="FDF591"/>
          </a:solidFill>
          <a:ln>
            <a:solidFill>
              <a:srgbClr val="FDF5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1" name="Блок-схема: подготовка 10"/>
          <p:cNvSpPr/>
          <p:nvPr/>
        </p:nvSpPr>
        <p:spPr>
          <a:xfrm>
            <a:off x="7546181" y="3668633"/>
            <a:ext cx="423863" cy="382523"/>
          </a:xfrm>
          <a:prstGeom prst="flowChartPreparation">
            <a:avLst/>
          </a:prstGeom>
          <a:solidFill>
            <a:schemeClr val="accent3">
              <a:lumMod val="20000"/>
              <a:lumOff val="80000"/>
            </a:schemeClr>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3" name="TextBox 12"/>
          <p:cNvSpPr txBox="1"/>
          <p:nvPr/>
        </p:nvSpPr>
        <p:spPr>
          <a:xfrm>
            <a:off x="2379602" y="1892293"/>
            <a:ext cx="1387169" cy="738664"/>
          </a:xfrm>
          <a:prstGeom prst="rect">
            <a:avLst/>
          </a:prstGeom>
          <a:noFill/>
        </p:spPr>
        <p:txBody>
          <a:bodyPr wrap="square" rtlCol="0">
            <a:spAutoFit/>
          </a:bodyPr>
          <a:lstStyle/>
          <a:p>
            <a:pPr lvl="0" algn="ctr"/>
            <a:r>
              <a:rPr lang="ru-RU" sz="1050" b="1" dirty="0"/>
              <a:t>Бюджеты государственных внебюджетных фондов РФ</a:t>
            </a:r>
          </a:p>
        </p:txBody>
      </p:sp>
      <p:sp>
        <p:nvSpPr>
          <p:cNvPr id="14" name="TextBox 13"/>
          <p:cNvSpPr txBox="1"/>
          <p:nvPr/>
        </p:nvSpPr>
        <p:spPr>
          <a:xfrm>
            <a:off x="944484" y="4450145"/>
            <a:ext cx="1374621" cy="577081"/>
          </a:xfrm>
          <a:prstGeom prst="rect">
            <a:avLst/>
          </a:prstGeom>
          <a:noFill/>
        </p:spPr>
        <p:txBody>
          <a:bodyPr wrap="square" rtlCol="0">
            <a:spAutoFit/>
          </a:bodyPr>
          <a:lstStyle/>
          <a:p>
            <a:pPr algn="ctr"/>
            <a:r>
              <a:rPr lang="ru-RU" sz="1050" b="1" dirty="0" smtClean="0"/>
              <a:t>Бюджеты муниципальных районов</a:t>
            </a:r>
            <a:endParaRPr lang="ru-RU" sz="1050" b="1" dirty="0"/>
          </a:p>
        </p:txBody>
      </p:sp>
      <p:sp>
        <p:nvSpPr>
          <p:cNvPr id="15" name="TextBox 14"/>
          <p:cNvSpPr txBox="1"/>
          <p:nvPr/>
        </p:nvSpPr>
        <p:spPr>
          <a:xfrm>
            <a:off x="3955164" y="4223329"/>
            <a:ext cx="1117906" cy="1061829"/>
          </a:xfrm>
          <a:prstGeom prst="rect">
            <a:avLst/>
          </a:prstGeom>
          <a:noFill/>
        </p:spPr>
        <p:txBody>
          <a:bodyPr wrap="square" rtlCol="0">
            <a:spAutoFit/>
          </a:bodyPr>
          <a:lstStyle/>
          <a:p>
            <a:pPr algn="ctr"/>
            <a:r>
              <a:rPr lang="ru-RU" sz="1050" b="1" dirty="0" smtClean="0"/>
              <a:t>Бюджеты городских округов с внутритерри-ториальным делением</a:t>
            </a:r>
            <a:endParaRPr lang="ru-RU" sz="1050" b="1" dirty="0"/>
          </a:p>
        </p:txBody>
      </p:sp>
      <p:sp>
        <p:nvSpPr>
          <p:cNvPr id="16" name="TextBox 15"/>
          <p:cNvSpPr txBox="1"/>
          <p:nvPr/>
        </p:nvSpPr>
        <p:spPr>
          <a:xfrm>
            <a:off x="3103773" y="2989327"/>
            <a:ext cx="1342292" cy="1061829"/>
          </a:xfrm>
          <a:prstGeom prst="rect">
            <a:avLst/>
          </a:prstGeom>
          <a:noFill/>
        </p:spPr>
        <p:txBody>
          <a:bodyPr wrap="square" rtlCol="0">
            <a:spAutoFit/>
          </a:bodyPr>
          <a:lstStyle/>
          <a:p>
            <a:pPr lvl="0" algn="ctr"/>
            <a:r>
              <a:rPr lang="ru-RU" sz="1050" b="1" dirty="0"/>
              <a:t>Бюджеты территори-альных  государственных внебюджетных фондов РФ</a:t>
            </a:r>
          </a:p>
        </p:txBody>
      </p:sp>
      <p:sp>
        <p:nvSpPr>
          <p:cNvPr id="17" name="TextBox 16"/>
          <p:cNvSpPr txBox="1"/>
          <p:nvPr/>
        </p:nvSpPr>
        <p:spPr>
          <a:xfrm>
            <a:off x="4600574" y="5644909"/>
            <a:ext cx="1104901" cy="577081"/>
          </a:xfrm>
          <a:prstGeom prst="rect">
            <a:avLst/>
          </a:prstGeom>
          <a:noFill/>
        </p:spPr>
        <p:txBody>
          <a:bodyPr wrap="square" rtlCol="0">
            <a:spAutoFit/>
          </a:bodyPr>
          <a:lstStyle/>
          <a:p>
            <a:pPr algn="ctr"/>
            <a:r>
              <a:rPr lang="ru-RU" sz="1050" b="1" dirty="0" smtClean="0"/>
              <a:t>Бюджеты внутригород-ских районов</a:t>
            </a:r>
            <a:endParaRPr lang="ru-RU" sz="1050" b="1" dirty="0"/>
          </a:p>
        </p:txBody>
      </p:sp>
      <p:sp>
        <p:nvSpPr>
          <p:cNvPr id="18" name="TextBox 17"/>
          <p:cNvSpPr txBox="1"/>
          <p:nvPr/>
        </p:nvSpPr>
        <p:spPr>
          <a:xfrm>
            <a:off x="7484269" y="2199885"/>
            <a:ext cx="2697956" cy="307777"/>
          </a:xfrm>
          <a:prstGeom prst="rect">
            <a:avLst/>
          </a:prstGeom>
          <a:noFill/>
        </p:spPr>
        <p:txBody>
          <a:bodyPr wrap="square" rtlCol="0">
            <a:spAutoFit/>
          </a:bodyPr>
          <a:lstStyle/>
          <a:p>
            <a:r>
              <a:rPr lang="ru-RU" sz="1400" dirty="0" smtClean="0"/>
              <a:t>Федеральный уровень</a:t>
            </a:r>
            <a:endParaRPr lang="ru-RU" sz="1400" dirty="0"/>
          </a:p>
        </p:txBody>
      </p:sp>
      <p:sp>
        <p:nvSpPr>
          <p:cNvPr id="19" name="TextBox 18"/>
          <p:cNvSpPr txBox="1"/>
          <p:nvPr/>
        </p:nvSpPr>
        <p:spPr>
          <a:xfrm>
            <a:off x="7758112" y="2970993"/>
            <a:ext cx="2697956" cy="307777"/>
          </a:xfrm>
          <a:prstGeom prst="rect">
            <a:avLst/>
          </a:prstGeom>
          <a:noFill/>
        </p:spPr>
        <p:txBody>
          <a:bodyPr wrap="square" rtlCol="0">
            <a:spAutoFit/>
          </a:bodyPr>
          <a:lstStyle/>
          <a:p>
            <a:r>
              <a:rPr lang="ru-RU" sz="1400" dirty="0" smtClean="0"/>
              <a:t>Региональный уровень</a:t>
            </a:r>
            <a:endParaRPr lang="ru-RU" sz="1400" dirty="0"/>
          </a:p>
        </p:txBody>
      </p:sp>
      <p:sp>
        <p:nvSpPr>
          <p:cNvPr id="20" name="TextBox 19"/>
          <p:cNvSpPr txBox="1"/>
          <p:nvPr/>
        </p:nvSpPr>
        <p:spPr>
          <a:xfrm>
            <a:off x="8036719" y="3706005"/>
            <a:ext cx="2697956" cy="307777"/>
          </a:xfrm>
          <a:prstGeom prst="rect">
            <a:avLst/>
          </a:prstGeom>
          <a:noFill/>
        </p:spPr>
        <p:txBody>
          <a:bodyPr wrap="square" rtlCol="0">
            <a:spAutoFit/>
          </a:bodyPr>
          <a:lstStyle/>
          <a:p>
            <a:r>
              <a:rPr lang="ru-RU" sz="1400" dirty="0" smtClean="0"/>
              <a:t>Муниципальный уровень</a:t>
            </a:r>
            <a:endParaRPr lang="ru-RU" sz="1400" dirty="0"/>
          </a:p>
        </p:txBody>
      </p:sp>
      <p:sp>
        <p:nvSpPr>
          <p:cNvPr id="22" name="TextBox 21"/>
          <p:cNvSpPr txBox="1"/>
          <p:nvPr/>
        </p:nvSpPr>
        <p:spPr>
          <a:xfrm>
            <a:off x="1059152" y="2053876"/>
            <a:ext cx="1145287" cy="415498"/>
          </a:xfrm>
          <a:prstGeom prst="rect">
            <a:avLst/>
          </a:prstGeom>
          <a:noFill/>
        </p:spPr>
        <p:txBody>
          <a:bodyPr wrap="square" rtlCol="0">
            <a:spAutoFit/>
          </a:bodyPr>
          <a:lstStyle/>
          <a:p>
            <a:pPr algn="ctr"/>
            <a:r>
              <a:rPr lang="ru-RU" sz="1050" b="1" dirty="0" smtClean="0"/>
              <a:t>Федеральный бюджет</a:t>
            </a:r>
            <a:endParaRPr lang="ru-RU" sz="1050" b="1" dirty="0"/>
          </a:p>
        </p:txBody>
      </p:sp>
      <p:sp>
        <p:nvSpPr>
          <p:cNvPr id="23" name="TextBox 22"/>
          <p:cNvSpPr txBox="1"/>
          <p:nvPr/>
        </p:nvSpPr>
        <p:spPr>
          <a:xfrm>
            <a:off x="4600574" y="3150909"/>
            <a:ext cx="1139981" cy="738664"/>
          </a:xfrm>
          <a:prstGeom prst="rect">
            <a:avLst/>
          </a:prstGeom>
          <a:noFill/>
        </p:spPr>
        <p:txBody>
          <a:bodyPr wrap="square" rtlCol="0">
            <a:spAutoFit/>
          </a:bodyPr>
          <a:lstStyle/>
          <a:p>
            <a:pPr lvl="0" algn="ctr"/>
            <a:r>
              <a:rPr lang="ru-RU" sz="1050" b="1" dirty="0"/>
              <a:t>Бюджеты городов </a:t>
            </a:r>
            <a:r>
              <a:rPr lang="ru-RU" sz="1050" b="1" dirty="0" smtClean="0"/>
              <a:t>федерального </a:t>
            </a:r>
            <a:r>
              <a:rPr lang="ru-RU" sz="1050" b="1" dirty="0"/>
              <a:t>значения</a:t>
            </a:r>
          </a:p>
        </p:txBody>
      </p:sp>
      <p:sp>
        <p:nvSpPr>
          <p:cNvPr id="24" name="TextBox 23"/>
          <p:cNvSpPr txBox="1"/>
          <p:nvPr/>
        </p:nvSpPr>
        <p:spPr>
          <a:xfrm>
            <a:off x="10612315" y="90097"/>
            <a:ext cx="1239442" cy="338554"/>
          </a:xfrm>
          <a:prstGeom prst="rect">
            <a:avLst/>
          </a:prstGeom>
          <a:noFill/>
        </p:spPr>
        <p:txBody>
          <a:bodyPr wrap="none" rtlCol="0">
            <a:spAutoFit/>
          </a:bodyPr>
          <a:lstStyle/>
          <a:p>
            <a:r>
              <a:rPr lang="ru-RU" sz="1600" b="1" i="1" dirty="0">
                <a:solidFill>
                  <a:schemeClr val="tx2">
                    <a:lumMod val="75000"/>
                  </a:schemeClr>
                </a:solidFill>
                <a:effectLst>
                  <a:outerShdw blurRad="38100" dist="38100" dir="2700000" algn="tl">
                    <a:srgbClr val="000000">
                      <a:alpha val="43137"/>
                    </a:srgbClr>
                  </a:outerShdw>
                </a:effectLst>
              </a:rPr>
              <a:t>  6</a:t>
            </a:r>
            <a:r>
              <a:rPr lang="ru-RU" sz="1600" b="1" i="1" dirty="0" smtClean="0">
                <a:solidFill>
                  <a:schemeClr val="tx2">
                    <a:lumMod val="75000"/>
                  </a:schemeClr>
                </a:solidFill>
                <a:effectLst>
                  <a:outerShdw blurRad="38100" dist="38100" dir="2700000" algn="tl">
                    <a:srgbClr val="000000">
                      <a:alpha val="43137"/>
                    </a:srgbClr>
                  </a:outerShdw>
                </a:effectLst>
              </a:rPr>
              <a:t> СЛАЙД </a:t>
            </a:r>
            <a:endParaRPr lang="ru-RU" sz="1600" b="1" i="1" dirty="0">
              <a:solidFill>
                <a:schemeClr val="tx2">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1024848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Объект 4"/>
          <p:cNvGraphicFramePr>
            <a:graphicFrameLocks noGrp="1"/>
          </p:cNvGraphicFramePr>
          <p:nvPr>
            <p:ph idx="1"/>
            <p:extLst>
              <p:ext uri="{D42A27DB-BD31-4B8C-83A1-F6EECF244321}">
                <p14:modId xmlns:p14="http://schemas.microsoft.com/office/powerpoint/2010/main" val="3141136282"/>
              </p:ext>
            </p:extLst>
          </p:nvPr>
        </p:nvGraphicFramePr>
        <p:xfrm>
          <a:off x="581605" y="491184"/>
          <a:ext cx="11208879" cy="5613215"/>
        </p:xfrm>
        <a:graphic>
          <a:graphicData uri="http://schemas.openxmlformats.org/drawingml/2006/table">
            <a:tbl>
              <a:tblPr firstRow="1" bandRow="1">
                <a:tableStyleId>{5C22544A-7EE6-4342-B048-85BDC9FD1C3A}</a:tableStyleId>
              </a:tblPr>
              <a:tblGrid>
                <a:gridCol w="2265287">
                  <a:extLst>
                    <a:ext uri="{9D8B030D-6E8A-4147-A177-3AD203B41FA5}">
                      <a16:colId xmlns:a16="http://schemas.microsoft.com/office/drawing/2014/main" val="1072024401"/>
                    </a:ext>
                  </a:extLst>
                </a:gridCol>
                <a:gridCol w="7615556">
                  <a:extLst>
                    <a:ext uri="{9D8B030D-6E8A-4147-A177-3AD203B41FA5}">
                      <a16:colId xmlns:a16="http://schemas.microsoft.com/office/drawing/2014/main" val="2819109734"/>
                    </a:ext>
                  </a:extLst>
                </a:gridCol>
                <a:gridCol w="1328036">
                  <a:extLst>
                    <a:ext uri="{9D8B030D-6E8A-4147-A177-3AD203B41FA5}">
                      <a16:colId xmlns:a16="http://schemas.microsoft.com/office/drawing/2014/main" val="2056648479"/>
                    </a:ext>
                  </a:extLst>
                </a:gridCol>
              </a:tblGrid>
              <a:tr h="370840">
                <a:tc>
                  <a:txBody>
                    <a:bodyPr/>
                    <a:lstStyle/>
                    <a:p>
                      <a:pPr algn="ctr"/>
                      <a:r>
                        <a:rPr lang="ru-RU" sz="1000" dirty="0" smtClean="0"/>
                        <a:t>Наименование избирательного округа (политической</a:t>
                      </a:r>
                      <a:r>
                        <a:rPr lang="ru-RU" sz="1000" baseline="0" dirty="0" smtClean="0"/>
                        <a:t> партии)</a:t>
                      </a:r>
                      <a:endParaRPr lang="ru-RU" sz="1000" dirty="0"/>
                    </a:p>
                  </a:txBody>
                  <a:tcPr/>
                </a:tc>
                <a:tc>
                  <a:txBody>
                    <a:bodyPr/>
                    <a:lstStyle/>
                    <a:p>
                      <a:pPr algn="ctr"/>
                      <a:r>
                        <a:rPr lang="ru-RU" sz="1000" dirty="0" smtClean="0"/>
                        <a:t>Содержание наказа</a:t>
                      </a:r>
                      <a:endParaRPr lang="ru-RU" sz="1000" dirty="0"/>
                    </a:p>
                  </a:txBody>
                  <a:tcPr/>
                </a:tc>
                <a:tc>
                  <a:txBody>
                    <a:bodyPr/>
                    <a:lstStyle/>
                    <a:p>
                      <a:pPr algn="ctr"/>
                      <a:r>
                        <a:rPr lang="ru-RU" sz="1000" dirty="0" smtClean="0"/>
                        <a:t>Объем на 2017 год</a:t>
                      </a:r>
                    </a:p>
                  </a:txBody>
                  <a:tcPr/>
                </a:tc>
                <a:extLst>
                  <a:ext uri="{0D108BD9-81ED-4DB2-BD59-A6C34878D82A}">
                    <a16:rowId xmlns:a16="http://schemas.microsoft.com/office/drawing/2014/main" val="99323762"/>
                  </a:ext>
                </a:extLst>
              </a:tr>
              <a:tr h="434413">
                <a:tc rowSpan="6">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000" dirty="0" smtClean="0"/>
                        <a:t>Избирательный округ № 6</a:t>
                      </a:r>
                    </a:p>
                    <a:p>
                      <a:pPr algn="ctr"/>
                      <a:endParaRPr lang="ru-RU" sz="1000" dirty="0">
                        <a:latin typeface="+mn-lt"/>
                      </a:endParaRPr>
                    </a:p>
                  </a:txBody>
                  <a:tcPr anchor="ctr"/>
                </a:tc>
                <a:tc>
                  <a:txBody>
                    <a:bodyPr/>
                    <a:lstStyle/>
                    <a:p>
                      <a:pPr>
                        <a:lnSpc>
                          <a:spcPct val="115000"/>
                        </a:lnSpc>
                        <a:spcAft>
                          <a:spcPts val="0"/>
                        </a:spcAft>
                      </a:pPr>
                      <a:r>
                        <a:rPr lang="ru-RU"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КГБУДО СДЮСШОР единоборств на проведение спортивных соревнований и турниров по боксу, обеспечение участия спортсменов КГБУДО СДЮСШОР единоборств во всероссийских, межрегиональных и международных спортивных соревнованиях по боксу</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ru-RU" sz="900" dirty="0" smtClean="0">
                          <a:latin typeface="+mn-lt"/>
                        </a:rPr>
                        <a:t>50,0</a:t>
                      </a:r>
                      <a:endParaRPr lang="ru-RU" sz="900" dirty="0">
                        <a:latin typeface="+mn-lt"/>
                      </a:endParaRPr>
                    </a:p>
                  </a:txBody>
                  <a:tcPr anchor="ctr"/>
                </a:tc>
                <a:extLst>
                  <a:ext uri="{0D108BD9-81ED-4DB2-BD59-A6C34878D82A}">
                    <a16:rowId xmlns:a16="http://schemas.microsoft.com/office/drawing/2014/main" val="2707521697"/>
                  </a:ext>
                </a:extLst>
              </a:tr>
              <a:tr h="212863">
                <a:tc vMerge="1">
                  <a:txBody>
                    <a:bodyPr/>
                    <a:lstStyle/>
                    <a:p>
                      <a:endParaRPr lang="ru-RU" sz="900" dirty="0">
                        <a:latin typeface="+mn-lt"/>
                      </a:endParaRPr>
                    </a:p>
                  </a:txBody>
                  <a:tcPr/>
                </a:tc>
                <a:tc>
                  <a:txBody>
                    <a:bodyPr/>
                    <a:lstStyle/>
                    <a:p>
                      <a:pPr>
                        <a:lnSpc>
                          <a:spcPct val="115000"/>
                        </a:lnSpc>
                        <a:spcAft>
                          <a:spcPts val="0"/>
                        </a:spcAft>
                      </a:pPr>
                      <a:r>
                        <a:rPr lang="ru-RU" sz="1000" dirty="0">
                          <a:effectLst/>
                          <a:latin typeface="Times New Roman" panose="02020603050405020304" pitchFamily="18" charset="0"/>
                          <a:ea typeface="Times New Roman" panose="02020603050405020304" pitchFamily="18" charset="0"/>
                          <a:cs typeface="Times New Roman" panose="02020603050405020304" pitchFamily="18" charset="0"/>
                        </a:rPr>
                        <a:t>Общественная организация «Камчатская краевая Федерация Футбола» –приобретение спортивного инвентаря</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ru-RU" sz="900" dirty="0" smtClean="0">
                          <a:latin typeface="+mn-lt"/>
                        </a:rPr>
                        <a:t>50,0</a:t>
                      </a:r>
                      <a:endParaRPr lang="ru-RU" sz="900" dirty="0">
                        <a:latin typeface="+mn-lt"/>
                      </a:endParaRPr>
                    </a:p>
                  </a:txBody>
                  <a:tcPr anchor="ctr"/>
                </a:tc>
                <a:extLst>
                  <a:ext uri="{0D108BD9-81ED-4DB2-BD59-A6C34878D82A}">
                    <a16:rowId xmlns:a16="http://schemas.microsoft.com/office/drawing/2014/main" val="1839139386"/>
                  </a:ext>
                </a:extLst>
              </a:tr>
              <a:tr h="433873">
                <a:tc vMerge="1">
                  <a:txBody>
                    <a:bodyPr/>
                    <a:lstStyle/>
                    <a:p>
                      <a:endParaRPr lang="ru-RU" sz="900" dirty="0">
                        <a:latin typeface="+mn-lt"/>
                      </a:endParaRPr>
                    </a:p>
                  </a:txBody>
                  <a:tcPr/>
                </a:tc>
                <a:tc>
                  <a:txBody>
                    <a:bodyPr/>
                    <a:lstStyle/>
                    <a:p>
                      <a:pPr>
                        <a:lnSpc>
                          <a:spcPct val="115000"/>
                        </a:lnSpc>
                        <a:spcAft>
                          <a:spcPts val="0"/>
                        </a:spcAft>
                      </a:pPr>
                      <a:r>
                        <a:rPr lang="ru-RU"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МАУ «Центр спортивной подготовки по киокусинкай» П-Камчатского городского округа на приобретение спортивной формы, оборудования для занятий </a:t>
                      </a:r>
                      <a:r>
                        <a:rPr lang="ru-RU" sz="10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спортом</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ru-RU" sz="900" dirty="0" smtClean="0">
                          <a:latin typeface="+mn-lt"/>
                        </a:rPr>
                        <a:t>100,0</a:t>
                      </a:r>
                      <a:endParaRPr lang="ru-RU" sz="900" dirty="0">
                        <a:latin typeface="+mn-lt"/>
                      </a:endParaRPr>
                    </a:p>
                  </a:txBody>
                  <a:tcPr anchor="ctr"/>
                </a:tc>
                <a:extLst>
                  <a:ext uri="{0D108BD9-81ED-4DB2-BD59-A6C34878D82A}">
                    <a16:rowId xmlns:a16="http://schemas.microsoft.com/office/drawing/2014/main" val="1861856577"/>
                  </a:ext>
                </a:extLst>
              </a:tr>
              <a:tr h="210582">
                <a:tc vMerge="1">
                  <a:txBody>
                    <a:bodyPr/>
                    <a:lstStyle/>
                    <a:p>
                      <a:endParaRPr lang="ru-RU" sz="900" dirty="0">
                        <a:latin typeface="+mn-lt"/>
                      </a:endParaRPr>
                    </a:p>
                  </a:txBody>
                  <a:tcPr/>
                </a:tc>
                <a:tc>
                  <a:txBody>
                    <a:bodyPr/>
                    <a:lstStyle/>
                    <a:p>
                      <a:pPr>
                        <a:lnSpc>
                          <a:spcPct val="115000"/>
                        </a:lnSpc>
                        <a:spcAft>
                          <a:spcPts val="0"/>
                        </a:spcAft>
                      </a:pPr>
                      <a:r>
                        <a:rPr lang="ru-RU" sz="1000" dirty="0">
                          <a:effectLst/>
                          <a:latin typeface="Times New Roman" panose="02020603050405020304" pitchFamily="18" charset="0"/>
                          <a:ea typeface="Times New Roman" panose="02020603050405020304" pitchFamily="18" charset="0"/>
                          <a:cs typeface="Times New Roman" panose="02020603050405020304" pitchFamily="18" charset="0"/>
                        </a:rPr>
                        <a:t>КГАУДО СДЮСШОР тхеквондо –приобретение спортивного </a:t>
                      </a:r>
                      <a:r>
                        <a:rPr lang="ru-RU" sz="1000" dirty="0" smtClean="0">
                          <a:effectLst/>
                          <a:latin typeface="Times New Roman" panose="02020603050405020304" pitchFamily="18" charset="0"/>
                          <a:ea typeface="Times New Roman" panose="02020603050405020304" pitchFamily="18" charset="0"/>
                          <a:cs typeface="Times New Roman" panose="02020603050405020304" pitchFamily="18" charset="0"/>
                        </a:rPr>
                        <a:t>инвентаря</a:t>
                      </a:r>
                      <a:r>
                        <a:rPr lang="ru-RU" sz="1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ru-RU" sz="900" dirty="0" smtClean="0">
                          <a:latin typeface="+mn-lt"/>
                        </a:rPr>
                        <a:t>50,0</a:t>
                      </a:r>
                      <a:endParaRPr lang="ru-RU" sz="900" dirty="0">
                        <a:latin typeface="+mn-lt"/>
                      </a:endParaRPr>
                    </a:p>
                  </a:txBody>
                  <a:tcPr anchor="ctr"/>
                </a:tc>
                <a:extLst>
                  <a:ext uri="{0D108BD9-81ED-4DB2-BD59-A6C34878D82A}">
                    <a16:rowId xmlns:a16="http://schemas.microsoft.com/office/drawing/2014/main" val="1587118504"/>
                  </a:ext>
                </a:extLst>
              </a:tr>
              <a:tr h="370840">
                <a:tc vMerge="1">
                  <a:txBody>
                    <a:bodyPr/>
                    <a:lstStyle/>
                    <a:p>
                      <a:endParaRPr lang="ru-RU" sz="900" dirty="0">
                        <a:latin typeface="+mn-lt"/>
                      </a:endParaRPr>
                    </a:p>
                  </a:txBody>
                  <a:tcPr/>
                </a:tc>
                <a:tc>
                  <a:txBody>
                    <a:bodyPr/>
                    <a:lstStyle/>
                    <a:p>
                      <a:pPr>
                        <a:lnSpc>
                          <a:spcPct val="115000"/>
                        </a:lnSpc>
                        <a:spcAft>
                          <a:spcPts val="0"/>
                        </a:spcAft>
                      </a:pPr>
                      <a:r>
                        <a:rPr lang="ru-RU" sz="1000" dirty="0">
                          <a:effectLst/>
                          <a:latin typeface="Times New Roman" panose="02020603050405020304" pitchFamily="18" charset="0"/>
                          <a:ea typeface="Times New Roman" panose="02020603050405020304" pitchFamily="18" charset="0"/>
                          <a:cs typeface="Times New Roman" panose="02020603050405020304" pitchFamily="18" charset="0"/>
                        </a:rPr>
                        <a:t>КГБУДО ДЮСАШ по паралимпийским видам спорта – проведение спортивных мероприятий, посвященных декаде инвалидов, приобретение призов, </a:t>
                      </a:r>
                      <a:r>
                        <a:rPr lang="ru-RU" sz="1000" dirty="0" smtClean="0">
                          <a:effectLst/>
                          <a:latin typeface="Times New Roman" panose="02020603050405020304" pitchFamily="18" charset="0"/>
                          <a:ea typeface="Times New Roman" panose="02020603050405020304" pitchFamily="18" charset="0"/>
                          <a:cs typeface="Times New Roman" panose="02020603050405020304" pitchFamily="18" charset="0"/>
                        </a:rPr>
                        <a:t>подарков</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ru-RU" sz="900" dirty="0" smtClean="0">
                          <a:latin typeface="+mn-lt"/>
                        </a:rPr>
                        <a:t>100,0</a:t>
                      </a:r>
                      <a:endParaRPr lang="ru-RU" sz="900" dirty="0">
                        <a:latin typeface="+mn-lt"/>
                      </a:endParaRPr>
                    </a:p>
                  </a:txBody>
                  <a:tcPr anchor="ctr"/>
                </a:tc>
                <a:extLst>
                  <a:ext uri="{0D108BD9-81ED-4DB2-BD59-A6C34878D82A}">
                    <a16:rowId xmlns:a16="http://schemas.microsoft.com/office/drawing/2014/main" val="1242388239"/>
                  </a:ext>
                </a:extLst>
              </a:tr>
              <a:tr h="436258">
                <a:tc vMerge="1">
                  <a:txBody>
                    <a:bodyPr/>
                    <a:lstStyle/>
                    <a:p>
                      <a:endParaRPr lang="ru-RU" sz="900" dirty="0">
                        <a:latin typeface="+mn-lt"/>
                      </a:endParaRPr>
                    </a:p>
                  </a:txBody>
                  <a:tcPr/>
                </a:tc>
                <a:tc>
                  <a:txBody>
                    <a:bodyPr/>
                    <a:lstStyle/>
                    <a:p>
                      <a:pPr>
                        <a:lnSpc>
                          <a:spcPct val="115000"/>
                        </a:lnSpc>
                        <a:spcAft>
                          <a:spcPts val="0"/>
                        </a:spcAft>
                      </a:pPr>
                      <a:r>
                        <a:rPr lang="ru-RU"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Краевая общественная организация «Камчатский клуб спортивного собаководства «Чемпион» </a:t>
                      </a:r>
                      <a:r>
                        <a:rPr lang="ru-RU" sz="10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ru-RU"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приобретение аудиоаппаратуры для проведение массовых мероприятий</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ru-RU" sz="900" dirty="0" smtClean="0">
                          <a:latin typeface="+mn-lt"/>
                        </a:rPr>
                        <a:t>50,0</a:t>
                      </a:r>
                      <a:endParaRPr lang="ru-RU" sz="900" dirty="0">
                        <a:latin typeface="+mn-lt"/>
                      </a:endParaRPr>
                    </a:p>
                  </a:txBody>
                  <a:tcPr anchor="ctr"/>
                </a:tc>
                <a:extLst>
                  <a:ext uri="{0D108BD9-81ED-4DB2-BD59-A6C34878D82A}">
                    <a16:rowId xmlns:a16="http://schemas.microsoft.com/office/drawing/2014/main" val="3862707659"/>
                  </a:ext>
                </a:extLst>
              </a:tr>
              <a:tr h="370840">
                <a:tc row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000" dirty="0" smtClean="0"/>
                        <a:t>Избирательный округ № 7</a:t>
                      </a:r>
                    </a:p>
                    <a:p>
                      <a:endParaRPr lang="ru-RU" sz="1000" dirty="0">
                        <a:latin typeface="+mn-lt"/>
                      </a:endParaRPr>
                    </a:p>
                  </a:txBody>
                  <a:tcPr anchor="ctr"/>
                </a:tc>
                <a:tc>
                  <a:txBody>
                    <a:bodyPr/>
                    <a:lstStyle/>
                    <a:p>
                      <a:pPr>
                        <a:lnSpc>
                          <a:spcPct val="115000"/>
                        </a:lnSpc>
                        <a:spcAft>
                          <a:spcPts val="0"/>
                        </a:spcAft>
                      </a:pPr>
                      <a:r>
                        <a:rPr lang="ru-RU" sz="1000" dirty="0">
                          <a:effectLst/>
                          <a:latin typeface="Times New Roman" panose="02020603050405020304" pitchFamily="18" charset="0"/>
                          <a:ea typeface="Times New Roman" panose="02020603050405020304" pitchFamily="18" charset="0"/>
                          <a:cs typeface="Times New Roman" panose="02020603050405020304" pitchFamily="18" charset="0"/>
                        </a:rPr>
                        <a:t>МАОУ СОШ № 36 Петропавловск-Камчатского городского округа – приобретение линолеума для осуществления ремонтных работ в </a:t>
                      </a:r>
                      <a:r>
                        <a:rPr lang="ru-RU" sz="1000" dirty="0" smtClean="0">
                          <a:effectLst/>
                          <a:latin typeface="Times New Roman" panose="02020603050405020304" pitchFamily="18" charset="0"/>
                          <a:ea typeface="Times New Roman" panose="02020603050405020304" pitchFamily="18" charset="0"/>
                          <a:cs typeface="Times New Roman" panose="02020603050405020304" pitchFamily="18" charset="0"/>
                        </a:rPr>
                        <a:t>школе</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ru-RU" sz="900" dirty="0" smtClean="0">
                          <a:latin typeface="+mn-lt"/>
                        </a:rPr>
                        <a:t>400,0</a:t>
                      </a:r>
                      <a:endParaRPr lang="ru-RU" sz="900" dirty="0">
                        <a:latin typeface="+mn-lt"/>
                      </a:endParaRPr>
                    </a:p>
                  </a:txBody>
                  <a:tcPr anchor="ctr"/>
                </a:tc>
                <a:extLst>
                  <a:ext uri="{0D108BD9-81ED-4DB2-BD59-A6C34878D82A}">
                    <a16:rowId xmlns:a16="http://schemas.microsoft.com/office/drawing/2014/main" val="3061194910"/>
                  </a:ext>
                </a:extLst>
              </a:tr>
              <a:tr h="329060">
                <a:tc vMerge="1">
                  <a:txBody>
                    <a:bodyPr/>
                    <a:lstStyle/>
                    <a:p>
                      <a:endParaRPr lang="ru-RU" sz="900">
                        <a:latin typeface="+mn-lt"/>
                      </a:endParaRPr>
                    </a:p>
                  </a:txBody>
                  <a:tcPr/>
                </a:tc>
                <a:tc>
                  <a:txBody>
                    <a:bodyPr/>
                    <a:lstStyle/>
                    <a:p>
                      <a:pPr>
                        <a:lnSpc>
                          <a:spcPct val="115000"/>
                        </a:lnSpc>
                        <a:spcAft>
                          <a:spcPts val="0"/>
                        </a:spcAft>
                      </a:pPr>
                      <a:r>
                        <a:rPr lang="ru-RU" sz="1000" dirty="0">
                          <a:effectLst/>
                          <a:latin typeface="Times New Roman" panose="02020603050405020304" pitchFamily="18" charset="0"/>
                          <a:ea typeface="Times New Roman" panose="02020603050405020304" pitchFamily="18" charset="0"/>
                          <a:cs typeface="Times New Roman" panose="02020603050405020304" pitchFamily="18" charset="0"/>
                        </a:rPr>
                        <a:t>МАДОУ «Детский сад № 7» Петропавловск-Камчатского городского округа – ремонт лестницы, прилегающей к территории </a:t>
                      </a:r>
                      <a:r>
                        <a:rPr lang="ru-RU" sz="1000" dirty="0" smtClean="0">
                          <a:effectLst/>
                          <a:latin typeface="Times New Roman" panose="02020603050405020304" pitchFamily="18" charset="0"/>
                          <a:ea typeface="Times New Roman" panose="02020603050405020304" pitchFamily="18" charset="0"/>
                          <a:cs typeface="Times New Roman" panose="02020603050405020304" pitchFamily="18" charset="0"/>
                        </a:rPr>
                        <a:t>сада</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ru-RU" sz="900" dirty="0" smtClean="0">
                          <a:latin typeface="+mn-lt"/>
                        </a:rPr>
                        <a:t>400,0</a:t>
                      </a:r>
                      <a:endParaRPr lang="ru-RU" sz="900" dirty="0">
                        <a:latin typeface="+mn-lt"/>
                      </a:endParaRPr>
                    </a:p>
                  </a:txBody>
                  <a:tcPr anchor="ctr"/>
                </a:tc>
                <a:extLst>
                  <a:ext uri="{0D108BD9-81ED-4DB2-BD59-A6C34878D82A}">
                    <a16:rowId xmlns:a16="http://schemas.microsoft.com/office/drawing/2014/main" val="3795389850"/>
                  </a:ext>
                </a:extLst>
              </a:tr>
              <a:tr h="212738">
                <a:tc vMerge="1">
                  <a:txBody>
                    <a:bodyPr/>
                    <a:lstStyle/>
                    <a:p>
                      <a:endParaRPr lang="ru-RU" sz="900">
                        <a:latin typeface="+mn-lt"/>
                      </a:endParaRPr>
                    </a:p>
                  </a:txBody>
                  <a:tcPr/>
                </a:tc>
                <a:tc>
                  <a:txBody>
                    <a:bodyPr/>
                    <a:lstStyle/>
                    <a:p>
                      <a:pPr>
                        <a:lnSpc>
                          <a:spcPct val="115000"/>
                        </a:lnSpc>
                        <a:spcAft>
                          <a:spcPts val="0"/>
                        </a:spcAft>
                      </a:pPr>
                      <a:r>
                        <a:rPr lang="ru-RU" sz="1000" dirty="0">
                          <a:effectLst/>
                          <a:latin typeface="Times New Roman" panose="02020603050405020304" pitchFamily="18" charset="0"/>
                          <a:ea typeface="Times New Roman" panose="02020603050405020304" pitchFamily="18" charset="0"/>
                          <a:cs typeface="Times New Roman" panose="02020603050405020304" pitchFamily="18" charset="0"/>
                        </a:rPr>
                        <a:t>КГБУ «Камчатская краевая детская библиотека им. В. Кручины» – пополнение книжного фонда</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ru-RU" sz="900" dirty="0" smtClean="0">
                          <a:latin typeface="+mn-lt"/>
                        </a:rPr>
                        <a:t>100,0</a:t>
                      </a:r>
                      <a:endParaRPr lang="ru-RU" sz="900" dirty="0">
                        <a:latin typeface="+mn-lt"/>
                      </a:endParaRPr>
                    </a:p>
                  </a:txBody>
                  <a:tcPr anchor="ctr"/>
                </a:tc>
                <a:extLst>
                  <a:ext uri="{0D108BD9-81ED-4DB2-BD59-A6C34878D82A}">
                    <a16:rowId xmlns:a16="http://schemas.microsoft.com/office/drawing/2014/main" val="2747729223"/>
                  </a:ext>
                </a:extLst>
              </a:tr>
              <a:tr h="370840">
                <a:tc vMerge="1">
                  <a:txBody>
                    <a:bodyPr/>
                    <a:lstStyle/>
                    <a:p>
                      <a:endParaRPr lang="ru-RU" sz="900" dirty="0">
                        <a:latin typeface="+mn-lt"/>
                      </a:endParaRPr>
                    </a:p>
                  </a:txBody>
                  <a:tcPr/>
                </a:tc>
                <a:tc>
                  <a:txBody>
                    <a:bodyPr/>
                    <a:lstStyle/>
                    <a:p>
                      <a:pPr>
                        <a:lnSpc>
                          <a:spcPct val="115000"/>
                        </a:lnSpc>
                        <a:spcAft>
                          <a:spcPts val="0"/>
                        </a:spcAft>
                      </a:pPr>
                      <a:r>
                        <a:rPr lang="ru-RU" sz="1000" dirty="0">
                          <a:effectLst/>
                          <a:latin typeface="Times New Roman" panose="02020603050405020304" pitchFamily="18" charset="0"/>
                          <a:ea typeface="Times New Roman" panose="02020603050405020304" pitchFamily="18" charset="0"/>
                          <a:cs typeface="Times New Roman" panose="02020603050405020304" pitchFamily="18" charset="0"/>
                        </a:rPr>
                        <a:t>Подготовка и издание книги «Воспоминание камчатцев – участников Великой Отечественной войны 1941-1945 гг. и войны с Японией» выпуск 2</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ru-RU" sz="900" dirty="0" smtClean="0">
                          <a:latin typeface="+mn-lt"/>
                        </a:rPr>
                        <a:t>100,0</a:t>
                      </a:r>
                      <a:endParaRPr lang="ru-RU" sz="900" dirty="0">
                        <a:latin typeface="+mn-lt"/>
                      </a:endParaRPr>
                    </a:p>
                  </a:txBody>
                  <a:tcPr anchor="ctr"/>
                </a:tc>
                <a:extLst>
                  <a:ext uri="{0D108BD9-81ED-4DB2-BD59-A6C34878D82A}">
                    <a16:rowId xmlns:a16="http://schemas.microsoft.com/office/drawing/2014/main" val="3088449929"/>
                  </a:ext>
                </a:extLst>
              </a:tr>
              <a:tr h="322114">
                <a:tc rowSpan="6">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000" dirty="0" smtClean="0"/>
                        <a:t>Избирательный округ № 8</a:t>
                      </a:r>
                    </a:p>
                  </a:txBody>
                  <a:tcPr anchor="ctr"/>
                </a:tc>
                <a:tc>
                  <a:txBody>
                    <a:bodyPr/>
                    <a:lstStyle/>
                    <a:p>
                      <a:pPr>
                        <a:lnSpc>
                          <a:spcPct val="115000"/>
                        </a:lnSpc>
                        <a:spcAft>
                          <a:spcPts val="0"/>
                        </a:spcAft>
                      </a:pPr>
                      <a:r>
                        <a:rPr lang="ru-RU" sz="1000" dirty="0">
                          <a:effectLst/>
                          <a:latin typeface="Times New Roman" panose="02020603050405020304" pitchFamily="18" charset="0"/>
                          <a:ea typeface="Times New Roman" panose="02020603050405020304" pitchFamily="18" charset="0"/>
                          <a:cs typeface="Times New Roman" panose="02020603050405020304" pitchFamily="18" charset="0"/>
                        </a:rPr>
                        <a:t>Ремонт учебных помещений в МАОУ СОШ № 42 П-Камчатского городского округа        </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ru-RU" sz="900" dirty="0" smtClean="0"/>
                        <a:t>200,0</a:t>
                      </a:r>
                      <a:endParaRPr lang="ru-RU" sz="900" dirty="0"/>
                    </a:p>
                  </a:txBody>
                  <a:tcPr anchor="ctr"/>
                </a:tc>
                <a:extLst>
                  <a:ext uri="{0D108BD9-81ED-4DB2-BD59-A6C34878D82A}">
                    <a16:rowId xmlns:a16="http://schemas.microsoft.com/office/drawing/2014/main" val="3037940473"/>
                  </a:ext>
                </a:extLst>
              </a:tr>
              <a:tr h="308118">
                <a:tc vMerge="1">
                  <a:txBody>
                    <a:bodyPr/>
                    <a:lstStyle/>
                    <a:p>
                      <a:endParaRPr lang="ru-RU" sz="900" dirty="0"/>
                    </a:p>
                  </a:txBody>
                  <a:tcPr/>
                </a:tc>
                <a:tc>
                  <a:txBody>
                    <a:bodyPr/>
                    <a:lstStyle/>
                    <a:p>
                      <a:pPr>
                        <a:lnSpc>
                          <a:spcPct val="115000"/>
                        </a:lnSpc>
                        <a:spcAft>
                          <a:spcPts val="0"/>
                        </a:spcAft>
                      </a:pPr>
                      <a:r>
                        <a:rPr lang="ru-RU" sz="1000" dirty="0">
                          <a:effectLst/>
                          <a:latin typeface="Times New Roman" panose="02020603050405020304" pitchFamily="18" charset="0"/>
                          <a:ea typeface="Times New Roman" panose="02020603050405020304" pitchFamily="18" charset="0"/>
                          <a:cs typeface="Times New Roman" panose="02020603050405020304" pitchFamily="18" charset="0"/>
                        </a:rPr>
                        <a:t>Приобретение офисной мебели для конференц-зала МАДОУ «Детский сад № 2     П-Камчатского городского округа      </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ru-RU" sz="900" dirty="0" smtClean="0"/>
                        <a:t>200,0</a:t>
                      </a:r>
                      <a:endParaRPr lang="ru-RU" sz="900" dirty="0"/>
                    </a:p>
                  </a:txBody>
                  <a:tcPr anchor="ctr"/>
                </a:tc>
                <a:extLst>
                  <a:ext uri="{0D108BD9-81ED-4DB2-BD59-A6C34878D82A}">
                    <a16:rowId xmlns:a16="http://schemas.microsoft.com/office/drawing/2014/main" val="2203898749"/>
                  </a:ext>
                </a:extLst>
              </a:tr>
              <a:tr h="199375">
                <a:tc vMerge="1">
                  <a:txBody>
                    <a:bodyPr/>
                    <a:lstStyle/>
                    <a:p>
                      <a:endParaRPr lang="ru-RU" sz="900" dirty="0"/>
                    </a:p>
                  </a:txBody>
                  <a:tcPr/>
                </a:tc>
                <a:tc>
                  <a:txBody>
                    <a:bodyPr/>
                    <a:lstStyle/>
                    <a:p>
                      <a:pPr>
                        <a:lnSpc>
                          <a:spcPct val="115000"/>
                        </a:lnSpc>
                        <a:spcAft>
                          <a:spcPts val="0"/>
                        </a:spcAft>
                      </a:pPr>
                      <a:r>
                        <a:rPr lang="ru-RU" sz="1000" dirty="0">
                          <a:effectLst/>
                          <a:latin typeface="Times New Roman" panose="02020603050405020304" pitchFamily="18" charset="0"/>
                          <a:ea typeface="Times New Roman" panose="02020603050405020304" pitchFamily="18" charset="0"/>
                          <a:cs typeface="Times New Roman" panose="02020603050405020304" pitchFamily="18" charset="0"/>
                        </a:rPr>
                        <a:t>Приобретение документ-камер для </a:t>
                      </a:r>
                      <a:r>
                        <a:rPr lang="ru-RU" sz="1000" dirty="0" smtClean="0">
                          <a:effectLst/>
                          <a:latin typeface="Times New Roman" panose="02020603050405020304" pitchFamily="18" charset="0"/>
                          <a:ea typeface="Times New Roman" panose="02020603050405020304" pitchFamily="18" charset="0"/>
                          <a:cs typeface="Times New Roman" panose="02020603050405020304" pitchFamily="18" charset="0"/>
                        </a:rPr>
                        <a:t>КГОАУ</a:t>
                      </a:r>
                      <a:r>
                        <a:rPr lang="ru-RU" sz="1100" baseline="0" dirty="0" smtClean="0">
                          <a:effectLst/>
                          <a:latin typeface="Calibri" panose="020F0502020204030204" pitchFamily="34" charset="0"/>
                          <a:ea typeface="Times New Roman" panose="02020603050405020304" pitchFamily="18" charset="0"/>
                          <a:cs typeface="Times New Roman" panose="02020603050405020304" pitchFamily="18" charset="0"/>
                        </a:rPr>
                        <a:t> </a:t>
                      </a:r>
                      <a:r>
                        <a:rPr lang="ru-RU" sz="1000" dirty="0" smtClean="0">
                          <a:effectLst/>
                          <a:latin typeface="Times New Roman" panose="02020603050405020304" pitchFamily="18" charset="0"/>
                          <a:ea typeface="Times New Roman" panose="02020603050405020304" pitchFamily="18" charset="0"/>
                          <a:cs typeface="Times New Roman" panose="02020603050405020304" pitchFamily="18" charset="0"/>
                        </a:rPr>
                        <a:t>«Центр </a:t>
                      </a:r>
                      <a:r>
                        <a:rPr lang="ru-RU" sz="1000" dirty="0">
                          <a:effectLst/>
                          <a:latin typeface="Times New Roman" panose="02020603050405020304" pitchFamily="18" charset="0"/>
                          <a:ea typeface="Times New Roman" panose="02020603050405020304" pitchFamily="18" charset="0"/>
                          <a:cs typeface="Times New Roman" panose="02020603050405020304" pitchFamily="18" charset="0"/>
                        </a:rPr>
                        <a:t>образования «Эврика»</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ru-RU" sz="900" dirty="0" smtClean="0"/>
                        <a:t>100,0</a:t>
                      </a:r>
                      <a:endParaRPr lang="ru-RU" sz="900" dirty="0"/>
                    </a:p>
                  </a:txBody>
                  <a:tcPr anchor="ctr"/>
                </a:tc>
                <a:extLst>
                  <a:ext uri="{0D108BD9-81ED-4DB2-BD59-A6C34878D82A}">
                    <a16:rowId xmlns:a16="http://schemas.microsoft.com/office/drawing/2014/main" val="1126451035"/>
                  </a:ext>
                </a:extLst>
              </a:tr>
              <a:tr h="326779">
                <a:tc vMerge="1">
                  <a:txBody>
                    <a:bodyPr/>
                    <a:lstStyle/>
                    <a:p>
                      <a:endParaRPr lang="ru-RU" sz="900" dirty="0"/>
                    </a:p>
                  </a:txBody>
                  <a:tcPr/>
                </a:tc>
                <a:tc>
                  <a:txBody>
                    <a:bodyPr/>
                    <a:lstStyle/>
                    <a:p>
                      <a:pPr>
                        <a:lnSpc>
                          <a:spcPct val="115000"/>
                        </a:lnSpc>
                        <a:spcAft>
                          <a:spcPts val="0"/>
                        </a:spcAft>
                      </a:pPr>
                      <a:r>
                        <a:rPr lang="ru-RU" sz="1000" dirty="0">
                          <a:effectLst/>
                          <a:latin typeface="Times New Roman" panose="02020603050405020304" pitchFamily="18" charset="0"/>
                          <a:ea typeface="Times New Roman" panose="02020603050405020304" pitchFamily="18" charset="0"/>
                          <a:cs typeface="Times New Roman" panose="02020603050405020304" pitchFamily="18" charset="0"/>
                        </a:rPr>
                        <a:t>Приобретение офисной мебели для КГПОАУ «Камчатский морской энергетический техникум</a:t>
                      </a:r>
                      <a:r>
                        <a:rPr lang="ru-RU" sz="1000" dirty="0" smtClean="0">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ru-RU" sz="900" dirty="0" smtClean="0"/>
                        <a:t>100,0</a:t>
                      </a:r>
                      <a:endParaRPr lang="ru-RU" sz="900" dirty="0"/>
                    </a:p>
                  </a:txBody>
                  <a:tcPr anchor="ctr"/>
                </a:tc>
                <a:extLst>
                  <a:ext uri="{0D108BD9-81ED-4DB2-BD59-A6C34878D82A}">
                    <a16:rowId xmlns:a16="http://schemas.microsoft.com/office/drawing/2014/main" val="3531571124"/>
                  </a:ext>
                </a:extLst>
              </a:tr>
              <a:tr h="190044">
                <a:tc vMerge="1">
                  <a:txBody>
                    <a:bodyPr/>
                    <a:lstStyle/>
                    <a:p>
                      <a:endParaRPr lang="ru-RU" sz="900" dirty="0"/>
                    </a:p>
                  </a:txBody>
                  <a:tcPr/>
                </a:tc>
                <a:tc>
                  <a:txBody>
                    <a:bodyPr/>
                    <a:lstStyle/>
                    <a:p>
                      <a:pPr>
                        <a:lnSpc>
                          <a:spcPct val="115000"/>
                        </a:lnSpc>
                        <a:spcAft>
                          <a:spcPts val="0"/>
                        </a:spcAft>
                      </a:pPr>
                      <a:r>
                        <a:rPr lang="ru-RU" sz="1000" dirty="0">
                          <a:effectLst/>
                          <a:latin typeface="Times New Roman" panose="02020603050405020304" pitchFamily="18" charset="0"/>
                          <a:ea typeface="Times New Roman" panose="02020603050405020304" pitchFamily="18" charset="0"/>
                          <a:cs typeface="Times New Roman" panose="02020603050405020304" pitchFamily="18" charset="0"/>
                        </a:rPr>
                        <a:t>Приобретение интерактивного оборудования в МБОУ СОШ № 40 Петропавловск-Камчатского городского округа        </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ru-RU" sz="900" dirty="0" smtClean="0"/>
                        <a:t>200,0</a:t>
                      </a:r>
                      <a:endParaRPr lang="ru-RU" sz="900" dirty="0"/>
                    </a:p>
                  </a:txBody>
                  <a:tcPr anchor="ctr"/>
                </a:tc>
                <a:extLst>
                  <a:ext uri="{0D108BD9-81ED-4DB2-BD59-A6C34878D82A}">
                    <a16:rowId xmlns:a16="http://schemas.microsoft.com/office/drawing/2014/main" val="2529733977"/>
                  </a:ext>
                </a:extLst>
              </a:tr>
              <a:tr h="370840">
                <a:tc vMerge="1">
                  <a:txBody>
                    <a:bodyPr/>
                    <a:lstStyle/>
                    <a:p>
                      <a:endParaRPr lang="ru-RU" sz="900" dirty="0"/>
                    </a:p>
                  </a:txBody>
                  <a:tcPr/>
                </a:tc>
                <a:tc>
                  <a:txBody>
                    <a:bodyPr/>
                    <a:lstStyle/>
                    <a:p>
                      <a:pPr>
                        <a:lnSpc>
                          <a:spcPct val="115000"/>
                        </a:lnSpc>
                        <a:spcAft>
                          <a:spcPts val="0"/>
                        </a:spcAft>
                      </a:pPr>
                      <a:r>
                        <a:rPr lang="ru-RU" sz="1000" dirty="0">
                          <a:effectLst/>
                          <a:latin typeface="Times New Roman" panose="02020603050405020304" pitchFamily="18" charset="0"/>
                          <a:ea typeface="Times New Roman" panose="02020603050405020304" pitchFamily="18" charset="0"/>
                          <a:cs typeface="Times New Roman" panose="02020603050405020304" pitchFamily="18" charset="0"/>
                        </a:rPr>
                        <a:t>Участие спортсменов и тренеров Камчатской краевой спортивной общественной организации «Федерация художественной </a:t>
                      </a:r>
                      <a:r>
                        <a:rPr lang="ru-RU" sz="1000" dirty="0" smtClean="0">
                          <a:effectLst/>
                          <a:latin typeface="Times New Roman" panose="02020603050405020304" pitchFamily="18" charset="0"/>
                          <a:ea typeface="Times New Roman" panose="02020603050405020304" pitchFamily="18" charset="0"/>
                          <a:cs typeface="Times New Roman" panose="02020603050405020304" pitchFamily="18" charset="0"/>
                        </a:rPr>
                        <a:t>и</a:t>
                      </a:r>
                      <a:r>
                        <a:rPr lang="ru-RU" sz="10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000" dirty="0" smtClean="0">
                          <a:effectLst/>
                          <a:latin typeface="Times New Roman" panose="02020603050405020304" pitchFamily="18" charset="0"/>
                          <a:ea typeface="Times New Roman" panose="02020603050405020304" pitchFamily="18" charset="0"/>
                          <a:cs typeface="Times New Roman" panose="02020603050405020304" pitchFamily="18" charset="0"/>
                        </a:rPr>
                        <a:t>эстетической </a:t>
                      </a:r>
                      <a:r>
                        <a:rPr lang="ru-RU" sz="1000" dirty="0">
                          <a:effectLst/>
                          <a:latin typeface="Times New Roman" panose="02020603050405020304" pitchFamily="18" charset="0"/>
                          <a:ea typeface="Times New Roman" panose="02020603050405020304" pitchFamily="18" charset="0"/>
                          <a:cs typeface="Times New Roman" panose="02020603050405020304" pitchFamily="18" charset="0"/>
                        </a:rPr>
                        <a:t>гимнастики «Спартак» в соревнованиях, учебно-тренировочных сборах и семинарах</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ru-RU" sz="900" dirty="0" smtClean="0"/>
                        <a:t>200,0</a:t>
                      </a:r>
                      <a:endParaRPr lang="ru-RU" sz="900" dirty="0"/>
                    </a:p>
                  </a:txBody>
                  <a:tcPr anchor="ctr"/>
                </a:tc>
                <a:extLst>
                  <a:ext uri="{0D108BD9-81ED-4DB2-BD59-A6C34878D82A}">
                    <a16:rowId xmlns:a16="http://schemas.microsoft.com/office/drawing/2014/main" val="219610017"/>
                  </a:ext>
                </a:extLst>
              </a:tr>
            </a:tbl>
          </a:graphicData>
        </a:graphic>
      </p:graphicFrame>
      <p:sp>
        <p:nvSpPr>
          <p:cNvPr id="4" name="TextBox 3"/>
          <p:cNvSpPr txBox="1"/>
          <p:nvPr/>
        </p:nvSpPr>
        <p:spPr>
          <a:xfrm>
            <a:off x="10612315" y="77985"/>
            <a:ext cx="1342034" cy="338554"/>
          </a:xfrm>
          <a:prstGeom prst="rect">
            <a:avLst/>
          </a:prstGeom>
          <a:noFill/>
        </p:spPr>
        <p:txBody>
          <a:bodyPr wrap="none" rtlCol="0">
            <a:spAutoFit/>
          </a:bodyPr>
          <a:lstStyle/>
          <a:p>
            <a:r>
              <a:rPr lang="ru-RU" sz="1600" b="1" i="1" dirty="0">
                <a:solidFill>
                  <a:schemeClr val="tx2">
                    <a:lumMod val="75000"/>
                  </a:schemeClr>
                </a:solidFill>
                <a:effectLst>
                  <a:outerShdw blurRad="38100" dist="38100" dir="2700000" algn="tl">
                    <a:srgbClr val="000000">
                      <a:alpha val="43137"/>
                    </a:srgbClr>
                  </a:outerShdw>
                </a:effectLst>
              </a:rPr>
              <a:t>  </a:t>
            </a:r>
            <a:r>
              <a:rPr lang="ru-RU" sz="1600" b="1" i="1" dirty="0" smtClean="0">
                <a:solidFill>
                  <a:schemeClr val="tx2">
                    <a:lumMod val="75000"/>
                  </a:schemeClr>
                </a:solidFill>
                <a:effectLst>
                  <a:outerShdw blurRad="38100" dist="38100" dir="2700000" algn="tl">
                    <a:srgbClr val="000000">
                      <a:alpha val="43137"/>
                    </a:srgbClr>
                  </a:outerShdw>
                </a:effectLst>
              </a:rPr>
              <a:t>69 СЛАЙД </a:t>
            </a:r>
            <a:endParaRPr lang="ru-RU" sz="1600" b="1" i="1" dirty="0">
              <a:solidFill>
                <a:schemeClr val="tx2">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9963967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Объект 4"/>
          <p:cNvGraphicFramePr>
            <a:graphicFrameLocks noGrp="1"/>
          </p:cNvGraphicFramePr>
          <p:nvPr>
            <p:ph idx="1"/>
            <p:extLst>
              <p:ext uri="{D42A27DB-BD31-4B8C-83A1-F6EECF244321}">
                <p14:modId xmlns:p14="http://schemas.microsoft.com/office/powerpoint/2010/main" val="2077489716"/>
              </p:ext>
            </p:extLst>
          </p:nvPr>
        </p:nvGraphicFramePr>
        <p:xfrm>
          <a:off x="581609" y="271780"/>
          <a:ext cx="10972800" cy="6164580"/>
        </p:xfrm>
        <a:graphic>
          <a:graphicData uri="http://schemas.openxmlformats.org/drawingml/2006/table">
            <a:tbl>
              <a:tblPr firstRow="1" bandRow="1">
                <a:tableStyleId>{5C22544A-7EE6-4342-B048-85BDC9FD1C3A}</a:tableStyleId>
              </a:tblPr>
              <a:tblGrid>
                <a:gridCol w="2282889">
                  <a:extLst>
                    <a:ext uri="{9D8B030D-6E8A-4147-A177-3AD203B41FA5}">
                      <a16:colId xmlns:a16="http://schemas.microsoft.com/office/drawing/2014/main" val="2288053055"/>
                    </a:ext>
                  </a:extLst>
                </a:gridCol>
                <a:gridCol w="7352523">
                  <a:extLst>
                    <a:ext uri="{9D8B030D-6E8A-4147-A177-3AD203B41FA5}">
                      <a16:colId xmlns:a16="http://schemas.microsoft.com/office/drawing/2014/main" val="726233757"/>
                    </a:ext>
                  </a:extLst>
                </a:gridCol>
                <a:gridCol w="1337388">
                  <a:extLst>
                    <a:ext uri="{9D8B030D-6E8A-4147-A177-3AD203B41FA5}">
                      <a16:colId xmlns:a16="http://schemas.microsoft.com/office/drawing/2014/main" val="3836850833"/>
                    </a:ext>
                  </a:extLst>
                </a:gridCol>
              </a:tblGrid>
              <a:tr h="370840">
                <a:tc>
                  <a:txBody>
                    <a:bodyPr/>
                    <a:lstStyle/>
                    <a:p>
                      <a:pPr algn="ctr"/>
                      <a:r>
                        <a:rPr lang="ru-RU" sz="1000" dirty="0" smtClean="0"/>
                        <a:t>Наименование избирательного округа (политической</a:t>
                      </a:r>
                      <a:r>
                        <a:rPr lang="ru-RU" sz="1000" baseline="0" dirty="0" smtClean="0"/>
                        <a:t> партии)</a:t>
                      </a:r>
                      <a:endParaRPr lang="ru-RU" sz="1000" dirty="0"/>
                    </a:p>
                  </a:txBody>
                  <a:tcPr/>
                </a:tc>
                <a:tc>
                  <a:txBody>
                    <a:bodyPr/>
                    <a:lstStyle/>
                    <a:p>
                      <a:pPr algn="ctr"/>
                      <a:r>
                        <a:rPr lang="ru-RU" sz="1000" dirty="0" smtClean="0"/>
                        <a:t>Содержание наказа</a:t>
                      </a:r>
                      <a:endParaRPr lang="ru-RU" sz="1000" dirty="0"/>
                    </a:p>
                  </a:txBody>
                  <a:tcPr/>
                </a:tc>
                <a:tc>
                  <a:txBody>
                    <a:bodyPr/>
                    <a:lstStyle/>
                    <a:p>
                      <a:pPr algn="ctr"/>
                      <a:r>
                        <a:rPr lang="ru-RU" sz="1000" dirty="0" smtClean="0"/>
                        <a:t>Объем на 2017 год</a:t>
                      </a:r>
                    </a:p>
                  </a:txBody>
                  <a:tcPr/>
                </a:tc>
                <a:extLst>
                  <a:ext uri="{0D108BD9-81ED-4DB2-BD59-A6C34878D82A}">
                    <a16:rowId xmlns:a16="http://schemas.microsoft.com/office/drawing/2014/main" val="1029201678"/>
                  </a:ext>
                </a:extLst>
              </a:tr>
              <a:tr h="205035">
                <a:tc rowSpan="5">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000" dirty="0" smtClean="0"/>
                        <a:t>Избирательный округ № 9</a:t>
                      </a:r>
                    </a:p>
                  </a:txBody>
                  <a:tcPr anchor="ctr"/>
                </a:tc>
                <a:tc>
                  <a:txBody>
                    <a:bodyPr/>
                    <a:lstStyle/>
                    <a:p>
                      <a:pPr>
                        <a:lnSpc>
                          <a:spcPct val="115000"/>
                        </a:lnSpc>
                        <a:spcAft>
                          <a:spcPts val="0"/>
                        </a:spcAft>
                      </a:pPr>
                      <a:r>
                        <a:rPr lang="ru-RU" sz="1000" dirty="0">
                          <a:effectLst/>
                          <a:latin typeface="Times New Roman" panose="02020603050405020304" pitchFamily="18" charset="0"/>
                          <a:ea typeface="Times New Roman" panose="02020603050405020304" pitchFamily="18" charset="0"/>
                          <a:cs typeface="Times New Roman" panose="02020603050405020304" pitchFamily="18" charset="0"/>
                        </a:rPr>
                        <a:t>МБОУ СОШ № 9 г. Вилючинск –приобретение комплектов школьной мебели, компьютерных столов </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ru-RU" sz="900" dirty="0" smtClean="0"/>
                        <a:t>500,0</a:t>
                      </a:r>
                      <a:endParaRPr lang="ru-RU" sz="900" dirty="0"/>
                    </a:p>
                  </a:txBody>
                  <a:tcPr anchor="ctr"/>
                </a:tc>
                <a:extLst>
                  <a:ext uri="{0D108BD9-81ED-4DB2-BD59-A6C34878D82A}">
                    <a16:rowId xmlns:a16="http://schemas.microsoft.com/office/drawing/2014/main" val="618968176"/>
                  </a:ext>
                </a:extLst>
              </a:tr>
              <a:tr h="205035">
                <a:tc vMerge="1">
                  <a:txBody>
                    <a:bodyPr/>
                    <a:lstStyle/>
                    <a:p>
                      <a:endParaRPr lang="ru-RU" sz="900" dirty="0"/>
                    </a:p>
                  </a:txBody>
                  <a:tcPr/>
                </a:tc>
                <a:tc>
                  <a:txBody>
                    <a:bodyPr/>
                    <a:lstStyle/>
                    <a:p>
                      <a:pPr>
                        <a:lnSpc>
                          <a:spcPct val="115000"/>
                        </a:lnSpc>
                        <a:spcAft>
                          <a:spcPts val="0"/>
                        </a:spcAft>
                      </a:pPr>
                      <a:r>
                        <a:rPr lang="ru-RU" sz="1000" dirty="0">
                          <a:effectLst/>
                          <a:latin typeface="Times New Roman" panose="02020603050405020304" pitchFamily="18" charset="0"/>
                          <a:ea typeface="Times New Roman" panose="02020603050405020304" pitchFamily="18" charset="0"/>
                          <a:cs typeface="Times New Roman" panose="02020603050405020304" pitchFamily="18" charset="0"/>
                        </a:rPr>
                        <a:t>МБУК «Централизованная библиотечная система» г. Вилючинск приобретение литературы для пополнения фонда библиотеки. Приобретение крупношрифтовых и говорящих книг для «слабовидящих»</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ru-RU" sz="900" dirty="0" smtClean="0"/>
                        <a:t>200,0</a:t>
                      </a:r>
                      <a:endParaRPr lang="ru-RU" sz="900" dirty="0"/>
                    </a:p>
                  </a:txBody>
                  <a:tcPr anchor="ctr"/>
                </a:tc>
                <a:extLst>
                  <a:ext uri="{0D108BD9-81ED-4DB2-BD59-A6C34878D82A}">
                    <a16:rowId xmlns:a16="http://schemas.microsoft.com/office/drawing/2014/main" val="2627298146"/>
                  </a:ext>
                </a:extLst>
              </a:tr>
              <a:tr h="205035">
                <a:tc vMerge="1">
                  <a:txBody>
                    <a:bodyPr/>
                    <a:lstStyle/>
                    <a:p>
                      <a:endParaRPr lang="ru-RU" sz="900" dirty="0"/>
                    </a:p>
                  </a:txBody>
                  <a:tcPr/>
                </a:tc>
                <a:tc>
                  <a:txBody>
                    <a:bodyPr/>
                    <a:lstStyle/>
                    <a:p>
                      <a:pPr>
                        <a:lnSpc>
                          <a:spcPct val="115000"/>
                        </a:lnSpc>
                        <a:spcAft>
                          <a:spcPts val="0"/>
                        </a:spcAft>
                      </a:pPr>
                      <a:r>
                        <a:rPr lang="ru-RU" sz="1000" dirty="0">
                          <a:effectLst/>
                          <a:latin typeface="Times New Roman" panose="02020603050405020304" pitchFamily="18" charset="0"/>
                          <a:ea typeface="Times New Roman" panose="02020603050405020304" pitchFamily="18" charset="0"/>
                          <a:cs typeface="Times New Roman" panose="02020603050405020304" pitchFamily="18" charset="0"/>
                        </a:rPr>
                        <a:t>МБУ ДО «Детско-юношеская спортивная школа № 1» г. Вилючинск – приобретение лыжного инвентаря, оборудования для тренажерного зала</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ru-RU" sz="900" dirty="0" smtClean="0"/>
                        <a:t>300,0</a:t>
                      </a:r>
                      <a:endParaRPr lang="ru-RU" sz="900" dirty="0"/>
                    </a:p>
                  </a:txBody>
                  <a:tcPr anchor="ctr"/>
                </a:tc>
                <a:extLst>
                  <a:ext uri="{0D108BD9-81ED-4DB2-BD59-A6C34878D82A}">
                    <a16:rowId xmlns:a16="http://schemas.microsoft.com/office/drawing/2014/main" val="3607438056"/>
                  </a:ext>
                </a:extLst>
              </a:tr>
              <a:tr h="205035">
                <a:tc vMerge="1">
                  <a:txBody>
                    <a:bodyPr/>
                    <a:lstStyle/>
                    <a:p>
                      <a:endParaRPr lang="ru-RU" sz="900" dirty="0"/>
                    </a:p>
                  </a:txBody>
                  <a:tcPr/>
                </a:tc>
                <a:tc>
                  <a:txBody>
                    <a:bodyPr/>
                    <a:lstStyle/>
                    <a:p>
                      <a:pPr>
                        <a:lnSpc>
                          <a:spcPct val="115000"/>
                        </a:lnSpc>
                        <a:spcAft>
                          <a:spcPts val="0"/>
                        </a:spcAft>
                      </a:pPr>
                      <a:r>
                        <a:rPr lang="ru-RU" sz="1000" dirty="0">
                          <a:effectLst/>
                          <a:latin typeface="Times New Roman" panose="02020603050405020304" pitchFamily="18" charset="0"/>
                          <a:ea typeface="Times New Roman" panose="02020603050405020304" pitchFamily="18" charset="0"/>
                          <a:cs typeface="Times New Roman" panose="02020603050405020304" pitchFamily="18" charset="0"/>
                        </a:rPr>
                        <a:t>Проведение ремонта полов, замена входных дверей, замена дверных блоков в МБ ДОУ «Детский сад № 4» г. Вилючинск</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ru-RU" sz="900" dirty="0" smtClean="0"/>
                        <a:t>850,0</a:t>
                      </a:r>
                      <a:endParaRPr lang="ru-RU" sz="900" dirty="0"/>
                    </a:p>
                  </a:txBody>
                  <a:tcPr anchor="ctr"/>
                </a:tc>
                <a:extLst>
                  <a:ext uri="{0D108BD9-81ED-4DB2-BD59-A6C34878D82A}">
                    <a16:rowId xmlns:a16="http://schemas.microsoft.com/office/drawing/2014/main" val="585434381"/>
                  </a:ext>
                </a:extLst>
              </a:tr>
              <a:tr h="205035">
                <a:tc vMerge="1">
                  <a:txBody>
                    <a:bodyPr/>
                    <a:lstStyle/>
                    <a:p>
                      <a:endParaRPr lang="ru-RU" sz="900" dirty="0"/>
                    </a:p>
                  </a:txBody>
                  <a:tcPr/>
                </a:tc>
                <a:tc>
                  <a:txBody>
                    <a:bodyPr/>
                    <a:lstStyle/>
                    <a:p>
                      <a:pPr>
                        <a:lnSpc>
                          <a:spcPct val="115000"/>
                        </a:lnSpc>
                        <a:spcAft>
                          <a:spcPts val="0"/>
                        </a:spcAft>
                      </a:pPr>
                      <a:r>
                        <a:rPr lang="ru-RU"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МАУК «Дом культуры и досуга «Апрель» П-Камчатского городского округа </a:t>
                      </a:r>
                      <a:r>
                        <a:rPr lang="ru-RU" sz="10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ru-RU"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расходы на участие творческого коллектива танцевального спортивного клуба бальных танцев «Кантилена» в смотрах, конкурсах, фестивалях, спортивных соревнованиях, спортивных сборах. Приобретение дипломов и призов</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ru-RU" sz="900" dirty="0" smtClean="0"/>
                        <a:t>150,0</a:t>
                      </a:r>
                      <a:endParaRPr lang="ru-RU" sz="900" dirty="0"/>
                    </a:p>
                  </a:txBody>
                  <a:tcPr anchor="ctr"/>
                </a:tc>
                <a:extLst>
                  <a:ext uri="{0D108BD9-81ED-4DB2-BD59-A6C34878D82A}">
                    <a16:rowId xmlns:a16="http://schemas.microsoft.com/office/drawing/2014/main" val="2772301468"/>
                  </a:ext>
                </a:extLst>
              </a:tr>
              <a:tr h="205035">
                <a:tc rowSpan="5">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000" dirty="0" smtClean="0"/>
                        <a:t>Избирательный округ № 10</a:t>
                      </a:r>
                    </a:p>
                  </a:txBody>
                  <a:tcPr anchor="ctr"/>
                </a:tc>
                <a:tc>
                  <a:txBody>
                    <a:bodyPr/>
                    <a:lstStyle/>
                    <a:p>
                      <a:pPr>
                        <a:lnSpc>
                          <a:spcPct val="115000"/>
                        </a:lnSpc>
                        <a:spcAft>
                          <a:spcPts val="0"/>
                        </a:spcAft>
                      </a:pPr>
                      <a:r>
                        <a:rPr lang="ru-RU" sz="1000" dirty="0">
                          <a:effectLst/>
                          <a:latin typeface="Times New Roman" panose="02020603050405020304" pitchFamily="18" charset="0"/>
                          <a:ea typeface="Times New Roman" panose="02020603050405020304" pitchFamily="18" charset="0"/>
                          <a:cs typeface="Times New Roman" panose="02020603050405020304" pitchFamily="18" charset="0"/>
                        </a:rPr>
                        <a:t>Обустройство многофункциональной спортивной площадки на территории Вулканного городского поселения</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ru-RU" sz="900" dirty="0" smtClean="0"/>
                        <a:t>250,0</a:t>
                      </a:r>
                      <a:endParaRPr lang="ru-RU" sz="900" dirty="0"/>
                    </a:p>
                  </a:txBody>
                  <a:tcPr anchor="ctr"/>
                </a:tc>
                <a:extLst>
                  <a:ext uri="{0D108BD9-81ED-4DB2-BD59-A6C34878D82A}">
                    <a16:rowId xmlns:a16="http://schemas.microsoft.com/office/drawing/2014/main" val="1009751353"/>
                  </a:ext>
                </a:extLst>
              </a:tr>
              <a:tr h="205035">
                <a:tc vMerge="1">
                  <a:txBody>
                    <a:bodyPr/>
                    <a:lstStyle/>
                    <a:p>
                      <a:endParaRPr lang="ru-RU" sz="900" dirty="0"/>
                    </a:p>
                  </a:txBody>
                  <a:tcPr/>
                </a:tc>
                <a:tc>
                  <a:txBody>
                    <a:bodyPr/>
                    <a:lstStyle/>
                    <a:p>
                      <a:pPr>
                        <a:lnSpc>
                          <a:spcPct val="115000"/>
                        </a:lnSpc>
                        <a:spcAft>
                          <a:spcPts val="0"/>
                        </a:spcAft>
                      </a:pPr>
                      <a:r>
                        <a:rPr lang="ru-RU" sz="1000" dirty="0">
                          <a:effectLst/>
                          <a:latin typeface="Times New Roman" panose="02020603050405020304" pitchFamily="18" charset="0"/>
                          <a:ea typeface="Times New Roman" panose="02020603050405020304" pitchFamily="18" charset="0"/>
                          <a:cs typeface="Times New Roman" panose="02020603050405020304" pitchFamily="18" charset="0"/>
                        </a:rPr>
                        <a:t>Приобретение оргтехники для МБУ «Центр развития культуры и народного творчества» Паратунского сельского поселения»</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ru-RU" sz="900" dirty="0" smtClean="0"/>
                        <a:t>250,0</a:t>
                      </a:r>
                      <a:endParaRPr lang="ru-RU" sz="900" dirty="0"/>
                    </a:p>
                  </a:txBody>
                  <a:tcPr anchor="ctr"/>
                </a:tc>
                <a:extLst>
                  <a:ext uri="{0D108BD9-81ED-4DB2-BD59-A6C34878D82A}">
                    <a16:rowId xmlns:a16="http://schemas.microsoft.com/office/drawing/2014/main" val="2378566453"/>
                  </a:ext>
                </a:extLst>
              </a:tr>
              <a:tr h="205035">
                <a:tc vMerge="1">
                  <a:txBody>
                    <a:bodyPr/>
                    <a:lstStyle/>
                    <a:p>
                      <a:endParaRPr lang="ru-RU" sz="900" dirty="0"/>
                    </a:p>
                  </a:txBody>
                  <a:tcPr/>
                </a:tc>
                <a:tc>
                  <a:txBody>
                    <a:bodyPr/>
                    <a:lstStyle/>
                    <a:p>
                      <a:pPr>
                        <a:lnSpc>
                          <a:spcPct val="115000"/>
                        </a:lnSpc>
                        <a:spcAft>
                          <a:spcPts val="0"/>
                        </a:spcAft>
                      </a:pPr>
                      <a:r>
                        <a:rPr lang="ru-RU" sz="1000" dirty="0">
                          <a:effectLst/>
                          <a:latin typeface="Times New Roman" panose="02020603050405020304" pitchFamily="18" charset="0"/>
                          <a:ea typeface="Times New Roman" panose="02020603050405020304" pitchFamily="18" charset="0"/>
                          <a:cs typeface="Times New Roman" panose="02020603050405020304" pitchFamily="18" charset="0"/>
                        </a:rPr>
                        <a:t>Замена системы электроосвещения в зрительном зале МКУК «Сельский дом культуры с. Николаевка</a:t>
                      </a:r>
                      <a:r>
                        <a:rPr lang="ru-RU" sz="1000" dirty="0" smtClean="0">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ru-RU" sz="900" dirty="0" smtClean="0"/>
                        <a:t>200,0</a:t>
                      </a:r>
                      <a:endParaRPr lang="ru-RU" sz="900" dirty="0"/>
                    </a:p>
                  </a:txBody>
                  <a:tcPr anchor="ctr"/>
                </a:tc>
                <a:extLst>
                  <a:ext uri="{0D108BD9-81ED-4DB2-BD59-A6C34878D82A}">
                    <a16:rowId xmlns:a16="http://schemas.microsoft.com/office/drawing/2014/main" val="438391615"/>
                  </a:ext>
                </a:extLst>
              </a:tr>
              <a:tr h="205035">
                <a:tc vMerge="1">
                  <a:txBody>
                    <a:bodyPr/>
                    <a:lstStyle/>
                    <a:p>
                      <a:endParaRPr lang="ru-RU" sz="900" dirty="0"/>
                    </a:p>
                  </a:txBody>
                  <a:tcPr/>
                </a:tc>
                <a:tc>
                  <a:txBody>
                    <a:bodyPr/>
                    <a:lstStyle/>
                    <a:p>
                      <a:pPr>
                        <a:lnSpc>
                          <a:spcPct val="115000"/>
                        </a:lnSpc>
                        <a:spcAft>
                          <a:spcPts val="0"/>
                        </a:spcAft>
                      </a:pPr>
                      <a:r>
                        <a:rPr lang="ru-RU" sz="1000" dirty="0">
                          <a:effectLst/>
                          <a:latin typeface="Times New Roman" panose="02020603050405020304" pitchFamily="18" charset="0"/>
                          <a:ea typeface="Times New Roman" panose="02020603050405020304" pitchFamily="18" charset="0"/>
                          <a:cs typeface="Times New Roman" panose="02020603050405020304" pitchFamily="18" charset="0"/>
                        </a:rPr>
                        <a:t>Оборудование детской спортивной площадки на территории МБДОУ «Детский сад № 5 «Ромашка» г. Елизово</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ru-RU" sz="900" dirty="0" smtClean="0"/>
                        <a:t>150,0</a:t>
                      </a:r>
                      <a:endParaRPr lang="ru-RU" sz="900" dirty="0"/>
                    </a:p>
                  </a:txBody>
                  <a:tcPr anchor="ctr"/>
                </a:tc>
                <a:extLst>
                  <a:ext uri="{0D108BD9-81ED-4DB2-BD59-A6C34878D82A}">
                    <a16:rowId xmlns:a16="http://schemas.microsoft.com/office/drawing/2014/main" val="4040234711"/>
                  </a:ext>
                </a:extLst>
              </a:tr>
              <a:tr h="205035">
                <a:tc vMerge="1">
                  <a:txBody>
                    <a:bodyPr/>
                    <a:lstStyle/>
                    <a:p>
                      <a:endParaRPr lang="ru-RU" sz="900" dirty="0"/>
                    </a:p>
                  </a:txBody>
                  <a:tcPr/>
                </a:tc>
                <a:tc>
                  <a:txBody>
                    <a:bodyPr/>
                    <a:lstStyle/>
                    <a:p>
                      <a:pPr>
                        <a:lnSpc>
                          <a:spcPct val="115000"/>
                        </a:lnSpc>
                        <a:spcAft>
                          <a:spcPts val="0"/>
                        </a:spcAft>
                      </a:pPr>
                      <a:r>
                        <a:rPr lang="ru-RU" sz="1000" dirty="0">
                          <a:effectLst/>
                          <a:latin typeface="Times New Roman" panose="02020603050405020304" pitchFamily="18" charset="0"/>
                          <a:ea typeface="Times New Roman" panose="02020603050405020304" pitchFamily="18" charset="0"/>
                          <a:cs typeface="Times New Roman" panose="02020603050405020304" pitchFamily="18" charset="0"/>
                        </a:rPr>
                        <a:t>Оборудование помещения сенсорной комнаты в МАДОУ «Детский сал № 1 «Ласточка» г. </a:t>
                      </a:r>
                      <a:r>
                        <a:rPr lang="ru-RU" sz="1000" dirty="0" smtClean="0">
                          <a:effectLst/>
                          <a:latin typeface="Times New Roman" panose="02020603050405020304" pitchFamily="18" charset="0"/>
                          <a:ea typeface="Times New Roman" panose="02020603050405020304" pitchFamily="18" charset="0"/>
                          <a:cs typeface="Times New Roman" panose="02020603050405020304" pitchFamily="18" charset="0"/>
                        </a:rPr>
                        <a:t>Елизово</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ru-RU" sz="900" dirty="0" smtClean="0"/>
                        <a:t>150,0</a:t>
                      </a:r>
                      <a:endParaRPr lang="ru-RU" sz="900" dirty="0"/>
                    </a:p>
                  </a:txBody>
                  <a:tcPr anchor="ctr"/>
                </a:tc>
                <a:extLst>
                  <a:ext uri="{0D108BD9-81ED-4DB2-BD59-A6C34878D82A}">
                    <a16:rowId xmlns:a16="http://schemas.microsoft.com/office/drawing/2014/main" val="2753376186"/>
                  </a:ext>
                </a:extLst>
              </a:tr>
              <a:tr h="205035">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000" dirty="0" smtClean="0"/>
                        <a:t>Избирательный округ № 11</a:t>
                      </a:r>
                    </a:p>
                  </a:txBody>
                  <a:tcPr anchor="ctr"/>
                </a:tc>
                <a:tc>
                  <a:txBody>
                    <a:bodyPr/>
                    <a:lstStyle/>
                    <a:p>
                      <a:pPr>
                        <a:lnSpc>
                          <a:spcPct val="115000"/>
                        </a:lnSpc>
                        <a:spcAft>
                          <a:spcPts val="0"/>
                        </a:spcAft>
                      </a:pPr>
                      <a:r>
                        <a:rPr lang="ru-RU" sz="1000" dirty="0">
                          <a:effectLst/>
                          <a:latin typeface="Times New Roman" panose="02020603050405020304" pitchFamily="18" charset="0"/>
                          <a:ea typeface="Times New Roman" panose="02020603050405020304" pitchFamily="18" charset="0"/>
                          <a:cs typeface="Times New Roman" panose="02020603050405020304" pitchFamily="18" charset="0"/>
                        </a:rPr>
                        <a:t> МБОУ «Елизовская начальная школа № </a:t>
                      </a:r>
                      <a:r>
                        <a:rPr lang="ru-RU" sz="1000" dirty="0" smtClean="0">
                          <a:effectLst/>
                          <a:latin typeface="Times New Roman" panose="02020603050405020304" pitchFamily="18" charset="0"/>
                          <a:ea typeface="Times New Roman" panose="02020603050405020304" pitchFamily="18" charset="0"/>
                          <a:cs typeface="Times New Roman" panose="02020603050405020304" pitchFamily="18" charset="0"/>
                        </a:rPr>
                        <a:t>5»</a:t>
                      </a:r>
                      <a:r>
                        <a:rPr lang="ru-RU" sz="1100" baseline="0" dirty="0" smtClean="0">
                          <a:effectLst/>
                          <a:latin typeface="Calibri" panose="020F0502020204030204" pitchFamily="34" charset="0"/>
                          <a:ea typeface="Times New Roman" panose="02020603050405020304" pitchFamily="18" charset="0"/>
                          <a:cs typeface="Times New Roman" panose="02020603050405020304" pitchFamily="18" charset="0"/>
                        </a:rPr>
                        <a:t> </a:t>
                      </a:r>
                      <a:r>
                        <a:rPr lang="ru-RU" sz="1000" dirty="0" smtClean="0">
                          <a:effectLst/>
                          <a:latin typeface="Times New Roman" panose="02020603050405020304" pitchFamily="18" charset="0"/>
                          <a:ea typeface="Times New Roman" panose="02020603050405020304" pitchFamily="18" charset="0"/>
                          <a:cs typeface="Times New Roman" panose="02020603050405020304" pitchFamily="18" charset="0"/>
                        </a:rPr>
                        <a:t>на </a:t>
                      </a:r>
                      <a:r>
                        <a:rPr lang="ru-RU" sz="1000" dirty="0">
                          <a:effectLst/>
                          <a:latin typeface="Times New Roman" panose="02020603050405020304" pitchFamily="18" charset="0"/>
                          <a:ea typeface="Times New Roman" panose="02020603050405020304" pitchFamily="18" charset="0"/>
                          <a:cs typeface="Times New Roman" panose="02020603050405020304" pitchFamily="18" charset="0"/>
                        </a:rPr>
                        <a:t>приобретение ученических стульев, приобретение и замена оконных блоков</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ru-RU" sz="900" dirty="0" smtClean="0"/>
                        <a:t>585,0</a:t>
                      </a:r>
                      <a:endParaRPr lang="ru-RU" sz="900" dirty="0"/>
                    </a:p>
                  </a:txBody>
                  <a:tcPr anchor="ctr"/>
                </a:tc>
                <a:extLst>
                  <a:ext uri="{0D108BD9-81ED-4DB2-BD59-A6C34878D82A}">
                    <a16:rowId xmlns:a16="http://schemas.microsoft.com/office/drawing/2014/main" val="3915693348"/>
                  </a:ext>
                </a:extLst>
              </a:tr>
              <a:tr h="228362">
                <a:tc vMerge="1">
                  <a:txBody>
                    <a:bodyPr/>
                    <a:lstStyle/>
                    <a:p>
                      <a:endParaRPr lang="ru-RU" sz="900" dirty="0"/>
                    </a:p>
                  </a:txBody>
                  <a:tcPr/>
                </a:tc>
                <a:tc>
                  <a:txBody>
                    <a:bodyPr/>
                    <a:lstStyle/>
                    <a:p>
                      <a:pPr>
                        <a:lnSpc>
                          <a:spcPct val="115000"/>
                        </a:lnSpc>
                        <a:spcAft>
                          <a:spcPts val="0"/>
                        </a:spcAft>
                      </a:pPr>
                      <a:r>
                        <a:rPr lang="ru-RU" sz="1000" dirty="0">
                          <a:effectLst/>
                          <a:latin typeface="Times New Roman" panose="02020603050405020304" pitchFamily="18" charset="0"/>
                          <a:ea typeface="Times New Roman" panose="02020603050405020304" pitchFamily="18" charset="0"/>
                          <a:cs typeface="Times New Roman" panose="02020603050405020304" pitchFamily="18" charset="0"/>
                        </a:rPr>
                        <a:t>МБОУ «Елизовская средняя школа №7» г. Елизово на приобретение и замену оконных </a:t>
                      </a:r>
                      <a:r>
                        <a:rPr lang="ru-RU" sz="1000" dirty="0" smtClean="0">
                          <a:effectLst/>
                          <a:latin typeface="Times New Roman" panose="02020603050405020304" pitchFamily="18" charset="0"/>
                          <a:ea typeface="Times New Roman" panose="02020603050405020304" pitchFamily="18" charset="0"/>
                          <a:cs typeface="Times New Roman" panose="02020603050405020304" pitchFamily="18" charset="0"/>
                        </a:rPr>
                        <a:t>блоков</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ru-RU" sz="900" dirty="0" smtClean="0"/>
                        <a:t>415,0</a:t>
                      </a:r>
                      <a:endParaRPr lang="ru-RU" sz="900" dirty="0"/>
                    </a:p>
                  </a:txBody>
                  <a:tcPr anchor="ctr"/>
                </a:tc>
                <a:extLst>
                  <a:ext uri="{0D108BD9-81ED-4DB2-BD59-A6C34878D82A}">
                    <a16:rowId xmlns:a16="http://schemas.microsoft.com/office/drawing/2014/main" val="2995300638"/>
                  </a:ext>
                </a:extLst>
              </a:tr>
              <a:tr h="214366">
                <a:tc row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ru-RU" sz="1000" dirty="0" smtClean="0"/>
                    </a:p>
                    <a:p>
                      <a:pPr marL="0" marR="0" lvl="0" indent="0" algn="ctr" defTabSz="914400" rtl="0" eaLnBrk="1" fontAlgn="auto" latinLnBrk="0" hangingPunct="1">
                        <a:lnSpc>
                          <a:spcPct val="100000"/>
                        </a:lnSpc>
                        <a:spcBef>
                          <a:spcPts val="0"/>
                        </a:spcBef>
                        <a:spcAft>
                          <a:spcPts val="0"/>
                        </a:spcAft>
                        <a:buClrTx/>
                        <a:buSzTx/>
                        <a:buFontTx/>
                        <a:buNone/>
                        <a:tabLst/>
                        <a:defRPr/>
                      </a:pPr>
                      <a:r>
                        <a:rPr lang="ru-RU" sz="1000" dirty="0" smtClean="0"/>
                        <a:t>Избирательный округ № 12</a:t>
                      </a:r>
                    </a:p>
                    <a:p>
                      <a:endParaRPr lang="ru-RU" sz="1000" dirty="0" smtClean="0"/>
                    </a:p>
                    <a:p>
                      <a:endParaRPr lang="ru-RU" sz="1000" dirty="0"/>
                    </a:p>
                  </a:txBody>
                  <a:tcPr anchor="ctr"/>
                </a:tc>
                <a:tc>
                  <a:txBody>
                    <a:bodyPr/>
                    <a:lstStyle/>
                    <a:p>
                      <a:pPr>
                        <a:lnSpc>
                          <a:spcPct val="115000"/>
                        </a:lnSpc>
                        <a:spcAft>
                          <a:spcPts val="0"/>
                        </a:spcAft>
                      </a:pPr>
                      <a:r>
                        <a:rPr lang="ru-RU" sz="1000" dirty="0">
                          <a:effectLst/>
                          <a:latin typeface="Times New Roman" panose="02020603050405020304" pitchFamily="18" charset="0"/>
                          <a:ea typeface="Times New Roman" panose="02020603050405020304" pitchFamily="18" charset="0"/>
                          <a:cs typeface="Times New Roman" panose="02020603050405020304" pitchFamily="18" charset="0"/>
                        </a:rPr>
                        <a:t>МБОУ «Начикинская средняя школа» приобретение и установка пластиковых окон</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ru-RU" sz="900" dirty="0" smtClean="0"/>
                        <a:t>400,0</a:t>
                      </a:r>
                      <a:endParaRPr lang="ru-RU" sz="900" dirty="0"/>
                    </a:p>
                  </a:txBody>
                  <a:tcPr anchor="ctr"/>
                </a:tc>
                <a:extLst>
                  <a:ext uri="{0D108BD9-81ED-4DB2-BD59-A6C34878D82A}">
                    <a16:rowId xmlns:a16="http://schemas.microsoft.com/office/drawing/2014/main" val="2727370844"/>
                  </a:ext>
                </a:extLst>
              </a:tr>
              <a:tr h="191039">
                <a:tc vMerge="1">
                  <a:txBody>
                    <a:bodyPr/>
                    <a:lstStyle/>
                    <a:p>
                      <a:endParaRPr lang="ru-RU" sz="900" dirty="0"/>
                    </a:p>
                  </a:txBody>
                  <a:tcPr/>
                </a:tc>
                <a:tc>
                  <a:txBody>
                    <a:bodyPr/>
                    <a:lstStyle/>
                    <a:p>
                      <a:pPr>
                        <a:lnSpc>
                          <a:spcPct val="115000"/>
                        </a:lnSpc>
                        <a:spcAft>
                          <a:spcPts val="0"/>
                        </a:spcAft>
                      </a:pPr>
                      <a:r>
                        <a:rPr lang="ru-RU" sz="1000" dirty="0">
                          <a:effectLst/>
                          <a:latin typeface="Times New Roman" panose="02020603050405020304" pitchFamily="18" charset="0"/>
                          <a:ea typeface="Times New Roman" panose="02020603050405020304" pitchFamily="18" charset="0"/>
                          <a:cs typeface="Times New Roman" panose="02020603050405020304" pitchFamily="18" charset="0"/>
                        </a:rPr>
                        <a:t>МБОУ «Октябрьская средняя образовательная школа № 1» приобретение автомашины для нужд школы</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ru-RU" sz="900" dirty="0" smtClean="0"/>
                        <a:t>600,0</a:t>
                      </a:r>
                      <a:endParaRPr lang="ru-RU" sz="900" dirty="0"/>
                    </a:p>
                  </a:txBody>
                  <a:tcPr anchor="ctr"/>
                </a:tc>
                <a:extLst>
                  <a:ext uri="{0D108BD9-81ED-4DB2-BD59-A6C34878D82A}">
                    <a16:rowId xmlns:a16="http://schemas.microsoft.com/office/drawing/2014/main" val="3380199985"/>
                  </a:ext>
                </a:extLst>
              </a:tr>
              <a:tr h="370840">
                <a:tc vMerge="1">
                  <a:txBody>
                    <a:bodyPr/>
                    <a:lstStyle/>
                    <a:p>
                      <a:endParaRPr lang="ru-RU" sz="900" dirty="0"/>
                    </a:p>
                  </a:txBody>
                  <a:tcPr/>
                </a:tc>
                <a:tc>
                  <a:txBody>
                    <a:bodyPr/>
                    <a:lstStyle/>
                    <a:p>
                      <a:pPr>
                        <a:lnSpc>
                          <a:spcPct val="115000"/>
                        </a:lnSpc>
                        <a:spcAft>
                          <a:spcPts val="0"/>
                        </a:spcAft>
                      </a:pPr>
                      <a:r>
                        <a:rPr lang="ru-RU" sz="1000" dirty="0">
                          <a:effectLst/>
                          <a:latin typeface="Times New Roman" panose="02020603050405020304" pitchFamily="18" charset="0"/>
                          <a:ea typeface="Times New Roman" panose="02020603050405020304" pitchFamily="18" charset="0"/>
                          <a:cs typeface="Times New Roman" panose="02020603050405020304" pitchFamily="18" charset="0"/>
                        </a:rPr>
                        <a:t>МБУК сельский дом культуры Апачинского сельского поселения на установку окон и дверей здания дома культуры Апачинского сельского поселения</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ru-RU" sz="900" dirty="0" smtClean="0"/>
                        <a:t>500,0</a:t>
                      </a:r>
                      <a:endParaRPr lang="ru-RU" sz="900" dirty="0"/>
                    </a:p>
                  </a:txBody>
                  <a:tcPr anchor="ctr"/>
                </a:tc>
                <a:extLst>
                  <a:ext uri="{0D108BD9-81ED-4DB2-BD59-A6C34878D82A}">
                    <a16:rowId xmlns:a16="http://schemas.microsoft.com/office/drawing/2014/main" val="1715084997"/>
                  </a:ext>
                </a:extLst>
              </a:tr>
              <a:tr h="370840">
                <a:tc vMerge="1">
                  <a:txBody>
                    <a:bodyPr/>
                    <a:lstStyle/>
                    <a:p>
                      <a:endParaRPr lang="ru-RU" sz="900" dirty="0"/>
                    </a:p>
                  </a:txBody>
                  <a:tcPr/>
                </a:tc>
                <a:tc>
                  <a:txBody>
                    <a:bodyPr/>
                    <a:lstStyle/>
                    <a:p>
                      <a:pPr>
                        <a:lnSpc>
                          <a:spcPct val="115000"/>
                        </a:lnSpc>
                        <a:spcAft>
                          <a:spcPts val="0"/>
                        </a:spcAft>
                      </a:pPr>
                      <a:r>
                        <a:rPr lang="ru-RU" sz="1000" dirty="0">
                          <a:effectLst/>
                          <a:latin typeface="Times New Roman" panose="02020603050405020304" pitchFamily="18" charset="0"/>
                          <a:ea typeface="Times New Roman" panose="02020603050405020304" pitchFamily="18" charset="0"/>
                          <a:cs typeface="Times New Roman" panose="02020603050405020304" pitchFamily="18" charset="0"/>
                        </a:rPr>
                        <a:t>МКУК КСЦ «Рыбак» Октябрьского городского поселения на приобретение звуковой аппаратуры, офисной мебели, мебели, оборудования сцены</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ru-RU" sz="900" dirty="0" smtClean="0"/>
                        <a:t>500,0</a:t>
                      </a:r>
                      <a:endParaRPr lang="ru-RU" sz="900" dirty="0"/>
                    </a:p>
                  </a:txBody>
                  <a:tcPr anchor="ctr"/>
                </a:tc>
                <a:extLst>
                  <a:ext uri="{0D108BD9-81ED-4DB2-BD59-A6C34878D82A}">
                    <a16:rowId xmlns:a16="http://schemas.microsoft.com/office/drawing/2014/main" val="3566989946"/>
                  </a:ext>
                </a:extLst>
              </a:tr>
              <a:tr h="201386">
                <a:tc rowSpan="5">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000" dirty="0" smtClean="0"/>
                        <a:t>Избирательный округ № 13</a:t>
                      </a:r>
                    </a:p>
                  </a:txBody>
                  <a:tcPr anchor="ctr"/>
                </a:tc>
                <a:tc>
                  <a:txBody>
                    <a:bodyPr/>
                    <a:lstStyle/>
                    <a:p>
                      <a:pPr>
                        <a:lnSpc>
                          <a:spcPct val="115000"/>
                        </a:lnSpc>
                        <a:spcAft>
                          <a:spcPts val="0"/>
                        </a:spcAft>
                      </a:pPr>
                      <a:r>
                        <a:rPr lang="ru-RU" sz="900" dirty="0">
                          <a:effectLst/>
                          <a:latin typeface="+mn-lt"/>
                          <a:ea typeface="Times New Roman" panose="02020603050405020304" pitchFamily="18" charset="0"/>
                          <a:cs typeface="Times New Roman" panose="02020603050405020304" pitchFamily="18" charset="0"/>
                        </a:rPr>
                        <a:t>Администрация Алеутского муниципального района – приобретение и установка детской игровой площадки</a:t>
                      </a:r>
                    </a:p>
                  </a:txBody>
                  <a:tcPr marL="68580" marR="68580" marT="0" marB="0"/>
                </a:tc>
                <a:tc>
                  <a:txBody>
                    <a:bodyPr/>
                    <a:lstStyle/>
                    <a:p>
                      <a:pPr algn="ctr"/>
                      <a:r>
                        <a:rPr lang="ru-RU" sz="900" dirty="0" smtClean="0">
                          <a:latin typeface="+mn-lt"/>
                        </a:rPr>
                        <a:t>100,0</a:t>
                      </a:r>
                      <a:endParaRPr lang="ru-RU" sz="900" dirty="0">
                        <a:latin typeface="+mn-lt"/>
                      </a:endParaRPr>
                    </a:p>
                  </a:txBody>
                  <a:tcPr anchor="ctr"/>
                </a:tc>
                <a:extLst>
                  <a:ext uri="{0D108BD9-81ED-4DB2-BD59-A6C34878D82A}">
                    <a16:rowId xmlns:a16="http://schemas.microsoft.com/office/drawing/2014/main" val="2338950091"/>
                  </a:ext>
                </a:extLst>
              </a:tr>
              <a:tr h="215382">
                <a:tc vMerge="1">
                  <a:txBody>
                    <a:bodyPr/>
                    <a:lstStyle/>
                    <a:p>
                      <a:endParaRPr lang="ru-RU" sz="900" dirty="0">
                        <a:latin typeface="+mn-lt"/>
                      </a:endParaRPr>
                    </a:p>
                  </a:txBody>
                  <a:tcPr/>
                </a:tc>
                <a:tc>
                  <a:txBody>
                    <a:bodyPr/>
                    <a:lstStyle/>
                    <a:p>
                      <a:pPr>
                        <a:lnSpc>
                          <a:spcPct val="115000"/>
                        </a:lnSpc>
                        <a:spcAft>
                          <a:spcPts val="0"/>
                        </a:spcAft>
                      </a:pPr>
                      <a:r>
                        <a:rPr lang="ru-RU" sz="1000" dirty="0">
                          <a:effectLst/>
                          <a:latin typeface="Times New Roman" panose="02020603050405020304" pitchFamily="18" charset="0"/>
                          <a:ea typeface="Times New Roman" panose="02020603050405020304" pitchFamily="18" charset="0"/>
                          <a:cs typeface="Times New Roman" panose="02020603050405020304" pitchFamily="18" charset="0"/>
                        </a:rPr>
                        <a:t>Проведение капитального ремонта в МБОУ «Средняя образовательная школа № 3»        п. Усть-Камчатск</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ru-RU" sz="900" dirty="0" smtClean="0">
                          <a:latin typeface="+mn-lt"/>
                        </a:rPr>
                        <a:t>900,0</a:t>
                      </a:r>
                      <a:endParaRPr lang="ru-RU" sz="900" dirty="0">
                        <a:latin typeface="+mn-lt"/>
                      </a:endParaRPr>
                    </a:p>
                  </a:txBody>
                  <a:tcPr anchor="ctr"/>
                </a:tc>
                <a:extLst>
                  <a:ext uri="{0D108BD9-81ED-4DB2-BD59-A6C34878D82A}">
                    <a16:rowId xmlns:a16="http://schemas.microsoft.com/office/drawing/2014/main" val="687530463"/>
                  </a:ext>
                </a:extLst>
              </a:tr>
              <a:tr h="210716">
                <a:tc vMerge="1">
                  <a:txBody>
                    <a:bodyPr/>
                    <a:lstStyle/>
                    <a:p>
                      <a:endParaRPr lang="ru-RU" sz="900" dirty="0">
                        <a:latin typeface="+mn-lt"/>
                      </a:endParaRPr>
                    </a:p>
                  </a:txBody>
                  <a:tcPr/>
                </a:tc>
                <a:tc>
                  <a:txBody>
                    <a:bodyPr/>
                    <a:lstStyle/>
                    <a:p>
                      <a:pPr>
                        <a:lnSpc>
                          <a:spcPct val="115000"/>
                        </a:lnSpc>
                        <a:spcAft>
                          <a:spcPts val="0"/>
                        </a:spcAft>
                      </a:pPr>
                      <a:r>
                        <a:rPr lang="ru-RU" sz="1000" dirty="0">
                          <a:effectLst/>
                          <a:latin typeface="Times New Roman" panose="02020603050405020304" pitchFamily="18" charset="0"/>
                          <a:ea typeface="Times New Roman" panose="02020603050405020304" pitchFamily="18" charset="0"/>
                          <a:cs typeface="Times New Roman" panose="02020603050405020304" pitchFamily="18" charset="0"/>
                        </a:rPr>
                        <a:t>Администрация Алеутского муниципального района – приобретение и установка детской игровой площадки</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ru-RU" sz="900" dirty="0" smtClean="0">
                          <a:latin typeface="+mn-lt"/>
                        </a:rPr>
                        <a:t>100,0</a:t>
                      </a:r>
                      <a:endParaRPr lang="ru-RU" sz="900" dirty="0">
                        <a:latin typeface="+mn-lt"/>
                      </a:endParaRPr>
                    </a:p>
                  </a:txBody>
                  <a:tcPr anchor="ctr"/>
                </a:tc>
                <a:extLst>
                  <a:ext uri="{0D108BD9-81ED-4DB2-BD59-A6C34878D82A}">
                    <a16:rowId xmlns:a16="http://schemas.microsoft.com/office/drawing/2014/main" val="421783500"/>
                  </a:ext>
                </a:extLst>
              </a:tr>
              <a:tr h="187390">
                <a:tc vMerge="1">
                  <a:txBody>
                    <a:bodyPr/>
                    <a:lstStyle/>
                    <a:p>
                      <a:endParaRPr lang="ru-RU" sz="900" dirty="0">
                        <a:latin typeface="+mn-lt"/>
                      </a:endParaRPr>
                    </a:p>
                  </a:txBody>
                  <a:tcPr/>
                </a:tc>
                <a:tc>
                  <a:txBody>
                    <a:bodyPr/>
                    <a:lstStyle/>
                    <a:p>
                      <a:pPr>
                        <a:lnSpc>
                          <a:spcPct val="115000"/>
                        </a:lnSpc>
                        <a:spcAft>
                          <a:spcPts val="0"/>
                        </a:spcAft>
                      </a:pPr>
                      <a:r>
                        <a:rPr lang="ru-RU" sz="1000" dirty="0">
                          <a:effectLst/>
                          <a:latin typeface="Times New Roman" panose="02020603050405020304" pitchFamily="18" charset="0"/>
                          <a:ea typeface="Times New Roman" panose="02020603050405020304" pitchFamily="18" charset="0"/>
                          <a:cs typeface="Times New Roman" panose="02020603050405020304" pitchFamily="18" charset="0"/>
                        </a:rPr>
                        <a:t>Приобретение и установка уличных тренажеров на стадионе «Строитель» с. Мильково</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ru-RU" sz="900" dirty="0" smtClean="0">
                          <a:latin typeface="+mn-lt"/>
                        </a:rPr>
                        <a:t>600,0</a:t>
                      </a:r>
                      <a:endParaRPr lang="ru-RU" sz="900" dirty="0">
                        <a:latin typeface="+mn-lt"/>
                      </a:endParaRPr>
                    </a:p>
                  </a:txBody>
                  <a:tcPr anchor="ctr"/>
                </a:tc>
                <a:extLst>
                  <a:ext uri="{0D108BD9-81ED-4DB2-BD59-A6C34878D82A}">
                    <a16:rowId xmlns:a16="http://schemas.microsoft.com/office/drawing/2014/main" val="2246820247"/>
                  </a:ext>
                </a:extLst>
              </a:tr>
              <a:tr h="370840">
                <a:tc vMerge="1">
                  <a:txBody>
                    <a:bodyPr/>
                    <a:lstStyle/>
                    <a:p>
                      <a:endParaRPr lang="ru-RU" sz="900" dirty="0">
                        <a:latin typeface="+mn-lt"/>
                      </a:endParaRPr>
                    </a:p>
                  </a:txBody>
                  <a:tcPr/>
                </a:tc>
                <a:tc>
                  <a:txBody>
                    <a:bodyPr/>
                    <a:lstStyle/>
                    <a:p>
                      <a:pPr>
                        <a:lnSpc>
                          <a:spcPct val="115000"/>
                        </a:lnSpc>
                        <a:spcAft>
                          <a:spcPts val="0"/>
                        </a:spcAft>
                      </a:pPr>
                      <a:r>
                        <a:rPr lang="ru-RU" sz="1000" dirty="0">
                          <a:effectLst/>
                          <a:latin typeface="Times New Roman" panose="02020603050405020304" pitchFamily="18" charset="0"/>
                          <a:ea typeface="Times New Roman" panose="02020603050405020304" pitchFamily="18" charset="0"/>
                          <a:cs typeface="Times New Roman" panose="02020603050405020304" pitchFamily="18" charset="0"/>
                        </a:rPr>
                        <a:t>Устройство полосы препятствий на стадионе «Строитель» с. Мильково</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ru-RU" sz="900" dirty="0" smtClean="0">
                          <a:latin typeface="+mn-lt"/>
                        </a:rPr>
                        <a:t>300,0</a:t>
                      </a:r>
                      <a:endParaRPr lang="ru-RU" sz="900" dirty="0">
                        <a:latin typeface="+mn-lt"/>
                      </a:endParaRPr>
                    </a:p>
                  </a:txBody>
                  <a:tcPr anchor="ctr"/>
                </a:tc>
                <a:extLst>
                  <a:ext uri="{0D108BD9-81ED-4DB2-BD59-A6C34878D82A}">
                    <a16:rowId xmlns:a16="http://schemas.microsoft.com/office/drawing/2014/main" val="1602253088"/>
                  </a:ext>
                </a:extLst>
              </a:tr>
            </a:tbl>
          </a:graphicData>
        </a:graphic>
      </p:graphicFrame>
      <p:sp>
        <p:nvSpPr>
          <p:cNvPr id="4" name="TextBox 3"/>
          <p:cNvSpPr txBox="1"/>
          <p:nvPr/>
        </p:nvSpPr>
        <p:spPr>
          <a:xfrm>
            <a:off x="10565661" y="0"/>
            <a:ext cx="1342034" cy="338554"/>
          </a:xfrm>
          <a:prstGeom prst="rect">
            <a:avLst/>
          </a:prstGeom>
          <a:noFill/>
        </p:spPr>
        <p:txBody>
          <a:bodyPr wrap="none" rtlCol="0">
            <a:spAutoFit/>
          </a:bodyPr>
          <a:lstStyle/>
          <a:p>
            <a:r>
              <a:rPr lang="ru-RU" sz="1600" b="1" i="1" dirty="0">
                <a:solidFill>
                  <a:schemeClr val="tx2">
                    <a:lumMod val="75000"/>
                  </a:schemeClr>
                </a:solidFill>
                <a:effectLst>
                  <a:outerShdw blurRad="38100" dist="38100" dir="2700000" algn="tl">
                    <a:srgbClr val="000000">
                      <a:alpha val="43137"/>
                    </a:srgbClr>
                  </a:outerShdw>
                </a:effectLst>
              </a:rPr>
              <a:t>  </a:t>
            </a:r>
            <a:r>
              <a:rPr lang="ru-RU" sz="1600" b="1" i="1" dirty="0" smtClean="0">
                <a:solidFill>
                  <a:schemeClr val="tx2">
                    <a:lumMod val="75000"/>
                  </a:schemeClr>
                </a:solidFill>
                <a:effectLst>
                  <a:outerShdw blurRad="38100" dist="38100" dir="2700000" algn="tl">
                    <a:srgbClr val="000000">
                      <a:alpha val="43137"/>
                    </a:srgbClr>
                  </a:outerShdw>
                </a:effectLst>
              </a:rPr>
              <a:t>70 СЛАЙД </a:t>
            </a:r>
            <a:endParaRPr lang="ru-RU" sz="1600" b="1" i="1" dirty="0">
              <a:solidFill>
                <a:schemeClr val="tx2">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1678945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Объект 4"/>
          <p:cNvGraphicFramePr>
            <a:graphicFrameLocks noGrp="1"/>
          </p:cNvGraphicFramePr>
          <p:nvPr>
            <p:ph idx="1"/>
            <p:extLst>
              <p:ext uri="{D42A27DB-BD31-4B8C-83A1-F6EECF244321}">
                <p14:modId xmlns:p14="http://schemas.microsoft.com/office/powerpoint/2010/main" val="3383817486"/>
              </p:ext>
            </p:extLst>
          </p:nvPr>
        </p:nvGraphicFramePr>
        <p:xfrm>
          <a:off x="553616" y="338554"/>
          <a:ext cx="10972800" cy="6232942"/>
        </p:xfrm>
        <a:graphic>
          <a:graphicData uri="http://schemas.openxmlformats.org/drawingml/2006/table">
            <a:tbl>
              <a:tblPr firstRow="1" bandRow="1">
                <a:tableStyleId>{5C22544A-7EE6-4342-B048-85BDC9FD1C3A}</a:tableStyleId>
              </a:tblPr>
              <a:tblGrid>
                <a:gridCol w="2245568">
                  <a:extLst>
                    <a:ext uri="{9D8B030D-6E8A-4147-A177-3AD203B41FA5}">
                      <a16:colId xmlns:a16="http://schemas.microsoft.com/office/drawing/2014/main" val="2267406073"/>
                    </a:ext>
                  </a:extLst>
                </a:gridCol>
                <a:gridCol w="7389845">
                  <a:extLst>
                    <a:ext uri="{9D8B030D-6E8A-4147-A177-3AD203B41FA5}">
                      <a16:colId xmlns:a16="http://schemas.microsoft.com/office/drawing/2014/main" val="1970141799"/>
                    </a:ext>
                  </a:extLst>
                </a:gridCol>
                <a:gridCol w="1337387">
                  <a:extLst>
                    <a:ext uri="{9D8B030D-6E8A-4147-A177-3AD203B41FA5}">
                      <a16:colId xmlns:a16="http://schemas.microsoft.com/office/drawing/2014/main" val="2499460652"/>
                    </a:ext>
                  </a:extLst>
                </a:gridCol>
              </a:tblGrid>
              <a:tr h="370840">
                <a:tc>
                  <a:txBody>
                    <a:bodyPr/>
                    <a:lstStyle/>
                    <a:p>
                      <a:pPr algn="ctr"/>
                      <a:r>
                        <a:rPr lang="ru-RU" sz="1000" dirty="0" smtClean="0"/>
                        <a:t>Наименование избирательного округа (политической</a:t>
                      </a:r>
                      <a:r>
                        <a:rPr lang="ru-RU" sz="1000" baseline="0" dirty="0" smtClean="0"/>
                        <a:t> партии)</a:t>
                      </a:r>
                      <a:endParaRPr lang="ru-RU" sz="1000" dirty="0"/>
                    </a:p>
                  </a:txBody>
                  <a:tcPr/>
                </a:tc>
                <a:tc>
                  <a:txBody>
                    <a:bodyPr/>
                    <a:lstStyle/>
                    <a:p>
                      <a:pPr algn="ctr"/>
                      <a:r>
                        <a:rPr lang="ru-RU" sz="1000" dirty="0" smtClean="0"/>
                        <a:t>Содержание наказа</a:t>
                      </a:r>
                      <a:endParaRPr lang="ru-RU" sz="1000" dirty="0"/>
                    </a:p>
                  </a:txBody>
                  <a:tcPr/>
                </a:tc>
                <a:tc>
                  <a:txBody>
                    <a:bodyPr/>
                    <a:lstStyle/>
                    <a:p>
                      <a:pPr algn="ctr"/>
                      <a:r>
                        <a:rPr lang="ru-RU" sz="1000" dirty="0" smtClean="0"/>
                        <a:t>Объем на 2017 год</a:t>
                      </a:r>
                    </a:p>
                  </a:txBody>
                  <a:tcPr/>
                </a:tc>
                <a:extLst>
                  <a:ext uri="{0D108BD9-81ED-4DB2-BD59-A6C34878D82A}">
                    <a16:rowId xmlns:a16="http://schemas.microsoft.com/office/drawing/2014/main" val="1114312433"/>
                  </a:ext>
                </a:extLst>
              </a:tr>
              <a:tr h="308560">
                <a:tc rowSpan="15">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050" dirty="0" smtClean="0"/>
                        <a:t>Избирательный округ № 14</a:t>
                      </a:r>
                    </a:p>
                    <a:p>
                      <a:endParaRPr lang="ru-RU" sz="1000" dirty="0" smtClean="0">
                        <a:latin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ru-RU" sz="1000" dirty="0" smtClean="0"/>
                    </a:p>
                    <a:p>
                      <a:pPr marL="0" marR="0" lvl="0" indent="0" algn="ctr" defTabSz="914400" rtl="0" eaLnBrk="1" fontAlgn="auto" latinLnBrk="0" hangingPunct="1">
                        <a:lnSpc>
                          <a:spcPct val="100000"/>
                        </a:lnSpc>
                        <a:spcBef>
                          <a:spcPts val="0"/>
                        </a:spcBef>
                        <a:spcAft>
                          <a:spcPts val="0"/>
                        </a:spcAft>
                        <a:buClrTx/>
                        <a:buSzTx/>
                        <a:buFontTx/>
                        <a:buNone/>
                        <a:tabLst/>
                        <a:defRPr/>
                      </a:pPr>
                      <a:endParaRPr lang="ru-RU" sz="1000" dirty="0" smtClean="0"/>
                    </a:p>
                    <a:p>
                      <a:pPr marL="0" marR="0" lvl="0" indent="0" algn="ctr" defTabSz="914400" rtl="0" eaLnBrk="1" fontAlgn="auto" latinLnBrk="0" hangingPunct="1">
                        <a:lnSpc>
                          <a:spcPct val="100000"/>
                        </a:lnSpc>
                        <a:spcBef>
                          <a:spcPts val="0"/>
                        </a:spcBef>
                        <a:spcAft>
                          <a:spcPts val="0"/>
                        </a:spcAft>
                        <a:buClrTx/>
                        <a:buSzTx/>
                        <a:buFontTx/>
                        <a:buNone/>
                        <a:tabLst/>
                        <a:defRPr/>
                      </a:pPr>
                      <a:endParaRPr lang="ru-RU" sz="1000" dirty="0" smtClean="0"/>
                    </a:p>
                    <a:p>
                      <a:endParaRPr lang="ru-RU" sz="1000" dirty="0">
                        <a:latin typeface="+mn-lt"/>
                      </a:endParaRPr>
                    </a:p>
                  </a:txBody>
                  <a:tcPr anchor="ctr"/>
                </a:tc>
                <a:tc>
                  <a:txBody>
                    <a:bodyPr/>
                    <a:lstStyle/>
                    <a:p>
                      <a:pPr>
                        <a:lnSpc>
                          <a:spcPct val="115000"/>
                        </a:lnSpc>
                        <a:spcAft>
                          <a:spcPts val="0"/>
                        </a:spcAft>
                      </a:pPr>
                      <a:r>
                        <a:rPr lang="ru-RU" sz="1000" dirty="0">
                          <a:effectLst/>
                          <a:latin typeface="Times New Roman" panose="02020603050405020304" pitchFamily="18" charset="0"/>
                          <a:ea typeface="Times New Roman" panose="02020603050405020304" pitchFamily="18" charset="0"/>
                          <a:cs typeface="Times New Roman" panose="02020603050405020304" pitchFamily="18" charset="0"/>
                        </a:rPr>
                        <a:t>Приобретение водяных насосов для малообеспеченных жителей и инвалидов </a:t>
                      </a:r>
                      <a:r>
                        <a:rPr lang="ru-RU" sz="1000" dirty="0" smtClean="0">
                          <a:effectLst/>
                          <a:latin typeface="Times New Roman" panose="02020603050405020304" pitchFamily="18" charset="0"/>
                          <a:ea typeface="Times New Roman" panose="02020603050405020304" pitchFamily="18" charset="0"/>
                          <a:cs typeface="Times New Roman" panose="02020603050405020304" pitchFamily="18" charset="0"/>
                        </a:rPr>
                        <a:t>с</a:t>
                      </a:r>
                      <a:r>
                        <a:rPr lang="ru-RU" sz="1000" dirty="0">
                          <a:effectLst/>
                          <a:latin typeface="Times New Roman" panose="02020603050405020304" pitchFamily="18" charset="0"/>
                          <a:ea typeface="Times New Roman" panose="02020603050405020304" pitchFamily="18" charset="0"/>
                          <a:cs typeface="Times New Roman" panose="02020603050405020304" pitchFamily="18" charset="0"/>
                        </a:rPr>
                        <a:t>. Оклан, с. Парень Пенжинского муниципального района</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ru-RU" sz="900" dirty="0" smtClean="0">
                          <a:latin typeface="+mn-lt"/>
                        </a:rPr>
                        <a:t>300,0</a:t>
                      </a:r>
                      <a:endParaRPr lang="ru-RU" sz="900" dirty="0">
                        <a:latin typeface="+mn-lt"/>
                      </a:endParaRPr>
                    </a:p>
                  </a:txBody>
                  <a:tcPr anchor="ctr"/>
                </a:tc>
                <a:extLst>
                  <a:ext uri="{0D108BD9-81ED-4DB2-BD59-A6C34878D82A}">
                    <a16:rowId xmlns:a16="http://schemas.microsoft.com/office/drawing/2014/main" val="4008688297"/>
                  </a:ext>
                </a:extLst>
              </a:tr>
              <a:tr h="223935">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ru-RU" sz="900" dirty="0" smtClean="0"/>
                    </a:p>
                  </a:txBody>
                  <a:tcPr/>
                </a:tc>
                <a:tc>
                  <a:txBody>
                    <a:bodyPr/>
                    <a:lstStyle/>
                    <a:p>
                      <a:pPr>
                        <a:lnSpc>
                          <a:spcPct val="115000"/>
                        </a:lnSpc>
                        <a:spcAft>
                          <a:spcPts val="0"/>
                        </a:spcAft>
                      </a:pPr>
                      <a:r>
                        <a:rPr lang="ru-RU" sz="1000" dirty="0">
                          <a:effectLst/>
                          <a:latin typeface="Times New Roman" panose="02020603050405020304" pitchFamily="18" charset="0"/>
                          <a:ea typeface="Times New Roman" panose="02020603050405020304" pitchFamily="18" charset="0"/>
                          <a:cs typeface="Times New Roman" panose="02020603050405020304" pitchFamily="18" charset="0"/>
                        </a:rPr>
                        <a:t>МКОУ «Аянкинская средняя школа» Пенжинского района – приобретение игрушек для дошкольной ступени  </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ru-RU" sz="900" dirty="0" smtClean="0">
                          <a:latin typeface="+mn-lt"/>
                        </a:rPr>
                        <a:t>100,0</a:t>
                      </a:r>
                      <a:endParaRPr lang="ru-RU" sz="900" dirty="0">
                        <a:latin typeface="+mn-lt"/>
                      </a:endParaRPr>
                    </a:p>
                  </a:txBody>
                  <a:tcPr anchor="ctr"/>
                </a:tc>
                <a:extLst>
                  <a:ext uri="{0D108BD9-81ED-4DB2-BD59-A6C34878D82A}">
                    <a16:rowId xmlns:a16="http://schemas.microsoft.com/office/drawing/2014/main" val="2083306315"/>
                  </a:ext>
                </a:extLst>
              </a:tr>
              <a:tr h="319753">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ru-RU" sz="900" dirty="0" smtClean="0"/>
                    </a:p>
                  </a:txBody>
                  <a:tcPr/>
                </a:tc>
                <a:tc>
                  <a:txBody>
                    <a:bodyPr/>
                    <a:lstStyle/>
                    <a:p>
                      <a:pPr>
                        <a:lnSpc>
                          <a:spcPct val="115000"/>
                        </a:lnSpc>
                        <a:spcAft>
                          <a:spcPts val="0"/>
                        </a:spcAft>
                      </a:pPr>
                      <a:r>
                        <a:rPr lang="ru-RU" sz="1000" dirty="0">
                          <a:effectLst/>
                          <a:latin typeface="Times New Roman" panose="02020603050405020304" pitchFamily="18" charset="0"/>
                          <a:ea typeface="Times New Roman" panose="02020603050405020304" pitchFamily="18" charset="0"/>
                          <a:cs typeface="Times New Roman" panose="02020603050405020304" pitchFamily="18" charset="0"/>
                        </a:rPr>
                        <a:t>МКУК «Пенжинский межпоселенческий централизованный культурно-досуговый комплекс» с. Аянка – приобретение офисной мебели для филиала</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ru-RU" sz="900" dirty="0" smtClean="0">
                          <a:latin typeface="+mn-lt"/>
                        </a:rPr>
                        <a:t>100,0</a:t>
                      </a:r>
                      <a:endParaRPr lang="ru-RU" sz="900" dirty="0">
                        <a:latin typeface="+mn-lt"/>
                      </a:endParaRPr>
                    </a:p>
                  </a:txBody>
                  <a:tcPr anchor="ctr"/>
                </a:tc>
                <a:extLst>
                  <a:ext uri="{0D108BD9-81ED-4DB2-BD59-A6C34878D82A}">
                    <a16:rowId xmlns:a16="http://schemas.microsoft.com/office/drawing/2014/main" val="66353992"/>
                  </a:ext>
                </a:extLst>
              </a:tr>
              <a:tr h="218691">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ru-RU" sz="900" dirty="0" smtClean="0"/>
                    </a:p>
                  </a:txBody>
                  <a:tcPr/>
                </a:tc>
                <a:tc>
                  <a:txBody>
                    <a:bodyPr/>
                    <a:lstStyle/>
                    <a:p>
                      <a:pPr>
                        <a:lnSpc>
                          <a:spcPct val="115000"/>
                        </a:lnSpc>
                        <a:spcAft>
                          <a:spcPts val="0"/>
                        </a:spcAft>
                      </a:pPr>
                      <a:r>
                        <a:rPr lang="ru-RU" sz="1000" dirty="0">
                          <a:effectLst/>
                          <a:latin typeface="Times New Roman" panose="02020603050405020304" pitchFamily="18" charset="0"/>
                          <a:ea typeface="Times New Roman" panose="02020603050405020304" pitchFamily="18" charset="0"/>
                          <a:cs typeface="Times New Roman" panose="02020603050405020304" pitchFamily="18" charset="0"/>
                        </a:rPr>
                        <a:t>МКУК «Тигильский районный центр досуга» с. Тигиль – приобретение </a:t>
                      </a:r>
                      <a:r>
                        <a:rPr lang="ru-RU" sz="1000" dirty="0" smtClean="0">
                          <a:effectLst/>
                          <a:latin typeface="Times New Roman" panose="02020603050405020304" pitchFamily="18" charset="0"/>
                          <a:ea typeface="Times New Roman" panose="02020603050405020304" pitchFamily="18" charset="0"/>
                          <a:cs typeface="Times New Roman" panose="02020603050405020304" pitchFamily="18" charset="0"/>
                        </a:rPr>
                        <a:t>сервера</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ru-RU" sz="900" dirty="0" smtClean="0">
                          <a:latin typeface="+mn-lt"/>
                        </a:rPr>
                        <a:t>90,0</a:t>
                      </a:r>
                      <a:endParaRPr lang="ru-RU" sz="900" dirty="0">
                        <a:latin typeface="+mn-lt"/>
                      </a:endParaRPr>
                    </a:p>
                  </a:txBody>
                  <a:tcPr anchor="ctr"/>
                </a:tc>
                <a:extLst>
                  <a:ext uri="{0D108BD9-81ED-4DB2-BD59-A6C34878D82A}">
                    <a16:rowId xmlns:a16="http://schemas.microsoft.com/office/drawing/2014/main" val="2827388417"/>
                  </a:ext>
                </a:extLst>
              </a:tr>
              <a:tr h="218691">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ru-RU" sz="900" dirty="0" smtClean="0"/>
                    </a:p>
                  </a:txBody>
                  <a:tcPr/>
                </a:tc>
                <a:tc>
                  <a:txBody>
                    <a:bodyPr/>
                    <a:lstStyle/>
                    <a:p>
                      <a:pPr>
                        <a:lnSpc>
                          <a:spcPct val="115000"/>
                        </a:lnSpc>
                        <a:spcAft>
                          <a:spcPts val="0"/>
                        </a:spcAft>
                      </a:pPr>
                      <a:r>
                        <a:rPr lang="ru-RU" sz="1000" dirty="0">
                          <a:effectLst/>
                          <a:latin typeface="Times New Roman" panose="02020603050405020304" pitchFamily="18" charset="0"/>
                          <a:ea typeface="Times New Roman" panose="02020603050405020304" pitchFamily="18" charset="0"/>
                          <a:cs typeface="Times New Roman" panose="02020603050405020304" pitchFamily="18" charset="0"/>
                        </a:rPr>
                        <a:t>Администрация Тигильского муниципального района – издание фотоальбома о творчестве МКУК «Ительменский фольклорный ансамбль «Эльвель»</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ru-RU" sz="900" dirty="0" smtClean="0">
                          <a:latin typeface="+mn-lt"/>
                        </a:rPr>
                        <a:t>120,0</a:t>
                      </a:r>
                      <a:endParaRPr lang="ru-RU" sz="900" dirty="0">
                        <a:latin typeface="+mn-lt"/>
                      </a:endParaRPr>
                    </a:p>
                  </a:txBody>
                  <a:tcPr anchor="ctr"/>
                </a:tc>
                <a:extLst>
                  <a:ext uri="{0D108BD9-81ED-4DB2-BD59-A6C34878D82A}">
                    <a16:rowId xmlns:a16="http://schemas.microsoft.com/office/drawing/2014/main" val="1833154698"/>
                  </a:ext>
                </a:extLst>
              </a:tr>
              <a:tr h="400594">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ru-RU" sz="900" dirty="0" smtClean="0"/>
                    </a:p>
                  </a:txBody>
                  <a:tcPr/>
                </a:tc>
                <a:tc>
                  <a:txBody>
                    <a:bodyPr/>
                    <a:lstStyle/>
                    <a:p>
                      <a:pPr>
                        <a:lnSpc>
                          <a:spcPct val="115000"/>
                        </a:lnSpc>
                        <a:spcAft>
                          <a:spcPts val="0"/>
                        </a:spcAft>
                      </a:pPr>
                      <a:r>
                        <a:rPr lang="ru-RU" sz="1000" dirty="0">
                          <a:effectLst/>
                          <a:latin typeface="Times New Roman" panose="02020603050405020304" pitchFamily="18" charset="0"/>
                          <a:ea typeface="Times New Roman" panose="02020603050405020304" pitchFamily="18" charset="0"/>
                          <a:cs typeface="Times New Roman" panose="02020603050405020304" pitchFamily="18" charset="0"/>
                        </a:rPr>
                        <a:t>МКУК «Седанкинский дом </a:t>
                      </a:r>
                      <a:r>
                        <a:rPr lang="ru-RU" sz="1000" dirty="0" smtClean="0">
                          <a:effectLst/>
                          <a:latin typeface="Times New Roman" panose="02020603050405020304" pitchFamily="18" charset="0"/>
                          <a:ea typeface="Times New Roman" panose="02020603050405020304" pitchFamily="18" charset="0"/>
                          <a:cs typeface="Times New Roman" panose="02020603050405020304" pitchFamily="18" charset="0"/>
                        </a:rPr>
                        <a:t>культуры»</a:t>
                      </a:r>
                      <a:r>
                        <a:rPr lang="ru-RU" sz="10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000" dirty="0" smtClean="0">
                          <a:effectLst/>
                          <a:latin typeface="Times New Roman" panose="02020603050405020304" pitchFamily="18" charset="0"/>
                          <a:ea typeface="Times New Roman" panose="02020603050405020304" pitchFamily="18" charset="0"/>
                          <a:cs typeface="Times New Roman" panose="02020603050405020304" pitchFamily="18" charset="0"/>
                        </a:rPr>
                        <a:t>с</a:t>
                      </a:r>
                      <a:r>
                        <a:rPr lang="ru-RU" sz="1000" dirty="0">
                          <a:effectLst/>
                          <a:latin typeface="Times New Roman" panose="02020603050405020304" pitchFamily="18" charset="0"/>
                          <a:ea typeface="Times New Roman" panose="02020603050405020304" pitchFamily="18" charset="0"/>
                          <a:cs typeface="Times New Roman" panose="02020603050405020304" pitchFamily="18" charset="0"/>
                        </a:rPr>
                        <a:t>. Седанка Тигильского муниципального района – приобретение спортинвентаря и спортоборудования для организации деятельности спортклуба «Атлет»</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ru-RU" sz="900" dirty="0" smtClean="0">
                          <a:latin typeface="+mn-lt"/>
                        </a:rPr>
                        <a:t>90,0</a:t>
                      </a:r>
                      <a:endParaRPr lang="ru-RU" sz="900" dirty="0">
                        <a:latin typeface="+mn-lt"/>
                      </a:endParaRPr>
                    </a:p>
                  </a:txBody>
                  <a:tcPr anchor="ctr"/>
                </a:tc>
                <a:extLst>
                  <a:ext uri="{0D108BD9-81ED-4DB2-BD59-A6C34878D82A}">
                    <a16:rowId xmlns:a16="http://schemas.microsoft.com/office/drawing/2014/main" val="1565774576"/>
                  </a:ext>
                </a:extLst>
              </a:tr>
              <a:tr h="195943">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ru-RU" sz="900" dirty="0" smtClean="0"/>
                    </a:p>
                  </a:txBody>
                  <a:tcPr/>
                </a:tc>
                <a:tc>
                  <a:txBody>
                    <a:bodyPr/>
                    <a:lstStyle/>
                    <a:p>
                      <a:pPr>
                        <a:lnSpc>
                          <a:spcPct val="115000"/>
                        </a:lnSpc>
                        <a:spcAft>
                          <a:spcPts val="0"/>
                        </a:spcAft>
                      </a:pPr>
                      <a:r>
                        <a:rPr lang="ru-RU" sz="1000" dirty="0">
                          <a:effectLst/>
                          <a:latin typeface="Times New Roman" panose="02020603050405020304" pitchFamily="18" charset="0"/>
                          <a:ea typeface="Times New Roman" panose="02020603050405020304" pitchFamily="18" charset="0"/>
                          <a:cs typeface="Times New Roman" panose="02020603050405020304" pitchFamily="18" charset="0"/>
                        </a:rPr>
                        <a:t>Детский сад с. Хайрюзово Тигильского муниципального района – приобретение хозяйственного инвентаря</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ru-RU" sz="900" dirty="0" smtClean="0">
                          <a:latin typeface="+mn-lt"/>
                        </a:rPr>
                        <a:t>120,0</a:t>
                      </a:r>
                      <a:endParaRPr lang="ru-RU" sz="900" dirty="0">
                        <a:latin typeface="+mn-lt"/>
                      </a:endParaRPr>
                    </a:p>
                  </a:txBody>
                  <a:tcPr anchor="ctr"/>
                </a:tc>
                <a:extLst>
                  <a:ext uri="{0D108BD9-81ED-4DB2-BD59-A6C34878D82A}">
                    <a16:rowId xmlns:a16="http://schemas.microsoft.com/office/drawing/2014/main" val="2576400011"/>
                  </a:ext>
                </a:extLst>
              </a:tr>
              <a:tr h="214604">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ru-RU" sz="900" dirty="0" smtClean="0"/>
                    </a:p>
                  </a:txBody>
                  <a:tcPr/>
                </a:tc>
                <a:tc>
                  <a:txBody>
                    <a:bodyPr/>
                    <a:lstStyle/>
                    <a:p>
                      <a:pPr>
                        <a:lnSpc>
                          <a:spcPct val="115000"/>
                        </a:lnSpc>
                        <a:spcAft>
                          <a:spcPts val="0"/>
                        </a:spcAft>
                      </a:pPr>
                      <a:r>
                        <a:rPr lang="ru-RU" sz="1000" dirty="0">
                          <a:effectLst/>
                          <a:latin typeface="Times New Roman" panose="02020603050405020304" pitchFamily="18" charset="0"/>
                          <a:ea typeface="Times New Roman" panose="02020603050405020304" pitchFamily="18" charset="0"/>
                          <a:cs typeface="Times New Roman" panose="02020603050405020304" pitchFamily="18" charset="0"/>
                        </a:rPr>
                        <a:t>Межрегиональная общественная организация «Федерация Таэквон-до» – приобретение бойлера для ДЮСШ Таэквон-до</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ru-RU" sz="900" dirty="0" smtClean="0">
                          <a:latin typeface="+mn-lt"/>
                        </a:rPr>
                        <a:t>80,0</a:t>
                      </a:r>
                      <a:endParaRPr lang="ru-RU" sz="900" dirty="0">
                        <a:latin typeface="+mn-lt"/>
                      </a:endParaRPr>
                    </a:p>
                  </a:txBody>
                  <a:tcPr anchor="ctr"/>
                </a:tc>
                <a:extLst>
                  <a:ext uri="{0D108BD9-81ED-4DB2-BD59-A6C34878D82A}">
                    <a16:rowId xmlns:a16="http://schemas.microsoft.com/office/drawing/2014/main" val="3893234583"/>
                  </a:ext>
                </a:extLst>
              </a:tr>
              <a:tr h="209939">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ru-RU" sz="900" dirty="0" smtClean="0"/>
                    </a:p>
                  </a:txBody>
                  <a:tcPr/>
                </a:tc>
                <a:tc>
                  <a:txBody>
                    <a:bodyPr/>
                    <a:lstStyle/>
                    <a:p>
                      <a:pPr>
                        <a:lnSpc>
                          <a:spcPct val="115000"/>
                        </a:lnSpc>
                        <a:spcAft>
                          <a:spcPts val="0"/>
                        </a:spcAft>
                      </a:pPr>
                      <a:r>
                        <a:rPr lang="ru-RU" sz="1000" dirty="0">
                          <a:effectLst/>
                          <a:latin typeface="Times New Roman" panose="02020603050405020304" pitchFamily="18" charset="0"/>
                          <a:ea typeface="Times New Roman" panose="02020603050405020304" pitchFamily="18" charset="0"/>
                          <a:cs typeface="Times New Roman" panose="02020603050405020304" pitchFamily="18" charset="0"/>
                        </a:rPr>
                        <a:t>МБОУ «Ковранская средняя школа» </a:t>
                      </a:r>
                      <a:r>
                        <a:rPr lang="ru-RU" sz="1000" dirty="0" smtClean="0">
                          <a:effectLst/>
                          <a:latin typeface="Times New Roman" panose="02020603050405020304" pitchFamily="18" charset="0"/>
                          <a:ea typeface="Times New Roman" panose="02020603050405020304" pitchFamily="18" charset="0"/>
                          <a:cs typeface="Times New Roman" panose="02020603050405020304" pitchFamily="18" charset="0"/>
                        </a:rPr>
                        <a:t>с</a:t>
                      </a:r>
                      <a:r>
                        <a:rPr lang="ru-RU" sz="1000" dirty="0">
                          <a:effectLst/>
                          <a:latin typeface="Times New Roman" panose="02020603050405020304" pitchFamily="18" charset="0"/>
                          <a:ea typeface="Times New Roman" panose="02020603050405020304" pitchFamily="18" charset="0"/>
                          <a:cs typeface="Times New Roman" panose="02020603050405020304" pitchFamily="18" charset="0"/>
                        </a:rPr>
                        <a:t>. Ковран – приобретение сценических костюмов для ансамбля «Сузвай»</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ru-RU" sz="900" dirty="0" smtClean="0">
                          <a:latin typeface="+mn-lt"/>
                        </a:rPr>
                        <a:t>90,0</a:t>
                      </a:r>
                      <a:endParaRPr lang="ru-RU" sz="900" dirty="0">
                        <a:latin typeface="+mn-lt"/>
                      </a:endParaRPr>
                    </a:p>
                  </a:txBody>
                  <a:tcPr anchor="ctr"/>
                </a:tc>
                <a:extLst>
                  <a:ext uri="{0D108BD9-81ED-4DB2-BD59-A6C34878D82A}">
                    <a16:rowId xmlns:a16="http://schemas.microsoft.com/office/drawing/2014/main" val="3335761957"/>
                  </a:ext>
                </a:extLst>
              </a:tr>
              <a:tr h="214604">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ru-RU" sz="900" dirty="0" smtClean="0"/>
                    </a:p>
                  </a:txBody>
                  <a:tcPr/>
                </a:tc>
                <a:tc>
                  <a:txBody>
                    <a:bodyPr/>
                    <a:lstStyle/>
                    <a:p>
                      <a:pPr>
                        <a:lnSpc>
                          <a:spcPct val="115000"/>
                        </a:lnSpc>
                        <a:spcAft>
                          <a:spcPts val="0"/>
                        </a:spcAft>
                      </a:pPr>
                      <a:r>
                        <a:rPr lang="ru-RU" sz="1000" dirty="0">
                          <a:effectLst/>
                          <a:latin typeface="Times New Roman" panose="02020603050405020304" pitchFamily="18" charset="0"/>
                          <a:ea typeface="Times New Roman" panose="02020603050405020304" pitchFamily="18" charset="0"/>
                          <a:cs typeface="Times New Roman" panose="02020603050405020304" pitchFamily="18" charset="0"/>
                        </a:rPr>
                        <a:t>МКУК «Усть-Хайрюзовский культурно-досуговый центр» – приобретение сценических </a:t>
                      </a:r>
                      <a:r>
                        <a:rPr lang="ru-RU" sz="1000" dirty="0" smtClean="0">
                          <a:effectLst/>
                          <a:latin typeface="Times New Roman" panose="02020603050405020304" pitchFamily="18" charset="0"/>
                          <a:ea typeface="Times New Roman" panose="02020603050405020304" pitchFamily="18" charset="0"/>
                          <a:cs typeface="Times New Roman" panose="02020603050405020304" pitchFamily="18" charset="0"/>
                        </a:rPr>
                        <a:t>костюмов</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ru-RU" sz="900" dirty="0" smtClean="0">
                          <a:latin typeface="+mn-lt"/>
                        </a:rPr>
                        <a:t>160,0</a:t>
                      </a:r>
                      <a:endParaRPr lang="ru-RU" sz="900" dirty="0">
                        <a:latin typeface="+mn-lt"/>
                      </a:endParaRPr>
                    </a:p>
                  </a:txBody>
                  <a:tcPr anchor="ctr"/>
                </a:tc>
                <a:extLst>
                  <a:ext uri="{0D108BD9-81ED-4DB2-BD59-A6C34878D82A}">
                    <a16:rowId xmlns:a16="http://schemas.microsoft.com/office/drawing/2014/main" val="1187663858"/>
                  </a:ext>
                </a:extLst>
              </a:tr>
              <a:tr h="209939">
                <a:tc vMerge="1">
                  <a:txBody>
                    <a:bodyPr/>
                    <a:lstStyle/>
                    <a:p>
                      <a:endParaRPr lang="ru-RU" sz="900" dirty="0">
                        <a:latin typeface="+mn-lt"/>
                      </a:endParaRPr>
                    </a:p>
                  </a:txBody>
                  <a:tcPr/>
                </a:tc>
                <a:tc>
                  <a:txBody>
                    <a:bodyPr/>
                    <a:lstStyle/>
                    <a:p>
                      <a:pPr>
                        <a:lnSpc>
                          <a:spcPct val="115000"/>
                        </a:lnSpc>
                        <a:spcAft>
                          <a:spcPts val="0"/>
                        </a:spcAft>
                      </a:pPr>
                      <a:r>
                        <a:rPr lang="ru-RU" sz="1000" dirty="0">
                          <a:effectLst/>
                          <a:latin typeface="Times New Roman" panose="02020603050405020304" pitchFamily="18" charset="0"/>
                          <a:ea typeface="Times New Roman" panose="02020603050405020304" pitchFamily="18" charset="0"/>
                          <a:cs typeface="Times New Roman" panose="02020603050405020304" pitchFamily="18" charset="0"/>
                        </a:rPr>
                        <a:t>МКУК «Воямпольский СК» – приобретение светомузыки и спортивных тренажеров</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ru-RU" sz="900" dirty="0" smtClean="0">
                          <a:latin typeface="+mn-lt"/>
                        </a:rPr>
                        <a:t>200,0</a:t>
                      </a:r>
                      <a:endParaRPr lang="ru-RU" sz="900" dirty="0">
                        <a:latin typeface="+mn-lt"/>
                      </a:endParaRPr>
                    </a:p>
                  </a:txBody>
                  <a:tcPr anchor="ctr"/>
                </a:tc>
                <a:extLst>
                  <a:ext uri="{0D108BD9-81ED-4DB2-BD59-A6C34878D82A}">
                    <a16:rowId xmlns:a16="http://schemas.microsoft.com/office/drawing/2014/main" val="1426249296"/>
                  </a:ext>
                </a:extLst>
              </a:tr>
              <a:tr h="205274">
                <a:tc vMerge="1">
                  <a:txBody>
                    <a:bodyPr/>
                    <a:lstStyle/>
                    <a:p>
                      <a:endParaRPr lang="ru-RU" sz="900" dirty="0">
                        <a:latin typeface="+mn-lt"/>
                      </a:endParaRPr>
                    </a:p>
                  </a:txBody>
                  <a:tcPr/>
                </a:tc>
                <a:tc>
                  <a:txBody>
                    <a:bodyPr/>
                    <a:lstStyle/>
                    <a:p>
                      <a:pPr>
                        <a:lnSpc>
                          <a:spcPct val="115000"/>
                        </a:lnSpc>
                        <a:spcAft>
                          <a:spcPts val="0"/>
                        </a:spcAft>
                      </a:pPr>
                      <a:r>
                        <a:rPr lang="ru-RU" sz="1000" dirty="0">
                          <a:effectLst/>
                          <a:latin typeface="Times New Roman" panose="02020603050405020304" pitchFamily="18" charset="0"/>
                          <a:ea typeface="Times New Roman" panose="02020603050405020304" pitchFamily="18" charset="0"/>
                          <a:cs typeface="Times New Roman" panose="02020603050405020304" pitchFamily="18" charset="0"/>
                        </a:rPr>
                        <a:t>Администрация с. Лесная Тигильского района – осуществление ремонта здания сельской библиотеки в с. Лесная</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ru-RU" sz="900" dirty="0" smtClean="0">
                          <a:latin typeface="+mn-lt"/>
                        </a:rPr>
                        <a:t>200,0</a:t>
                      </a:r>
                      <a:endParaRPr lang="ru-RU" sz="900" dirty="0">
                        <a:latin typeface="+mn-lt"/>
                      </a:endParaRPr>
                    </a:p>
                  </a:txBody>
                  <a:tcPr anchor="ctr"/>
                </a:tc>
                <a:extLst>
                  <a:ext uri="{0D108BD9-81ED-4DB2-BD59-A6C34878D82A}">
                    <a16:rowId xmlns:a16="http://schemas.microsoft.com/office/drawing/2014/main" val="1392788263"/>
                  </a:ext>
                </a:extLst>
              </a:tr>
              <a:tr h="209939">
                <a:tc vMerge="1">
                  <a:txBody>
                    <a:bodyPr/>
                    <a:lstStyle/>
                    <a:p>
                      <a:endParaRPr lang="ru-RU" sz="900" dirty="0">
                        <a:latin typeface="+mn-lt"/>
                      </a:endParaRPr>
                    </a:p>
                  </a:txBody>
                  <a:tcPr/>
                </a:tc>
                <a:tc>
                  <a:txBody>
                    <a:bodyPr/>
                    <a:lstStyle/>
                    <a:p>
                      <a:pPr>
                        <a:lnSpc>
                          <a:spcPct val="115000"/>
                        </a:lnSpc>
                        <a:spcAft>
                          <a:spcPts val="0"/>
                        </a:spcAft>
                      </a:pPr>
                      <a:r>
                        <a:rPr lang="ru-RU" sz="1000" dirty="0">
                          <a:effectLst/>
                          <a:latin typeface="Times New Roman" panose="02020603050405020304" pitchFamily="18" charset="0"/>
                          <a:ea typeface="Times New Roman" panose="02020603050405020304" pitchFamily="18" charset="0"/>
                          <a:cs typeface="Times New Roman" panose="02020603050405020304" pitchFamily="18" charset="0"/>
                        </a:rPr>
                        <a:t>МКОУ «Слаутнинская средняя школа» Пенжинского муниципального района – приобретение спортивного </a:t>
                      </a:r>
                      <a:r>
                        <a:rPr lang="ru-RU" sz="1000" dirty="0" smtClean="0">
                          <a:effectLst/>
                          <a:latin typeface="Times New Roman" panose="02020603050405020304" pitchFamily="18" charset="0"/>
                          <a:ea typeface="Times New Roman" panose="02020603050405020304" pitchFamily="18" charset="0"/>
                          <a:cs typeface="Times New Roman" panose="02020603050405020304" pitchFamily="18" charset="0"/>
                        </a:rPr>
                        <a:t>инвентаря</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ru-RU" sz="900" dirty="0" smtClean="0">
                          <a:latin typeface="+mn-lt"/>
                        </a:rPr>
                        <a:t>90,0</a:t>
                      </a:r>
                      <a:endParaRPr lang="ru-RU" sz="900" dirty="0">
                        <a:latin typeface="+mn-lt"/>
                      </a:endParaRPr>
                    </a:p>
                  </a:txBody>
                  <a:tcPr anchor="ctr"/>
                </a:tc>
                <a:extLst>
                  <a:ext uri="{0D108BD9-81ED-4DB2-BD59-A6C34878D82A}">
                    <a16:rowId xmlns:a16="http://schemas.microsoft.com/office/drawing/2014/main" val="1069334951"/>
                  </a:ext>
                </a:extLst>
              </a:tr>
              <a:tr h="205274">
                <a:tc vMerge="1">
                  <a:txBody>
                    <a:bodyPr/>
                    <a:lstStyle/>
                    <a:p>
                      <a:endParaRPr lang="ru-RU" sz="900" dirty="0">
                        <a:latin typeface="+mn-lt"/>
                      </a:endParaRPr>
                    </a:p>
                  </a:txBody>
                  <a:tcPr/>
                </a:tc>
                <a:tc>
                  <a:txBody>
                    <a:bodyPr/>
                    <a:lstStyle/>
                    <a:p>
                      <a:pPr>
                        <a:lnSpc>
                          <a:spcPct val="115000"/>
                        </a:lnSpc>
                        <a:spcAft>
                          <a:spcPts val="0"/>
                        </a:spcAft>
                      </a:pPr>
                      <a:r>
                        <a:rPr lang="ru-RU" sz="1000" dirty="0">
                          <a:effectLst/>
                          <a:latin typeface="Times New Roman" panose="02020603050405020304" pitchFamily="18" charset="0"/>
                          <a:ea typeface="Times New Roman" panose="02020603050405020304" pitchFamily="18" charset="0"/>
                          <a:cs typeface="Times New Roman" panose="02020603050405020304" pitchFamily="18" charset="0"/>
                        </a:rPr>
                        <a:t>МБОУ «Оссорская средняя общеобразовательная школа» п. Оссора – приобретение </a:t>
                      </a:r>
                      <a:r>
                        <a:rPr lang="ru-RU" sz="1000" dirty="0" smtClean="0">
                          <a:effectLst/>
                          <a:latin typeface="Times New Roman" panose="02020603050405020304" pitchFamily="18" charset="0"/>
                          <a:ea typeface="Times New Roman" panose="02020603050405020304" pitchFamily="18" charset="0"/>
                          <a:cs typeface="Times New Roman" panose="02020603050405020304" pitchFamily="18" charset="0"/>
                        </a:rPr>
                        <a:t>стендов</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ru-RU" sz="900" dirty="0" smtClean="0">
                          <a:latin typeface="+mn-lt"/>
                        </a:rPr>
                        <a:t>200,0</a:t>
                      </a:r>
                      <a:endParaRPr lang="ru-RU" sz="900" dirty="0">
                        <a:latin typeface="+mn-lt"/>
                      </a:endParaRPr>
                    </a:p>
                  </a:txBody>
                  <a:tcPr anchor="ctr"/>
                </a:tc>
                <a:extLst>
                  <a:ext uri="{0D108BD9-81ED-4DB2-BD59-A6C34878D82A}">
                    <a16:rowId xmlns:a16="http://schemas.microsoft.com/office/drawing/2014/main" val="1217651552"/>
                  </a:ext>
                </a:extLst>
              </a:tr>
              <a:tr h="172038">
                <a:tc vMerge="1">
                  <a:txBody>
                    <a:bodyPr/>
                    <a:lstStyle/>
                    <a:p>
                      <a:endParaRPr lang="ru-RU" sz="900" dirty="0">
                        <a:latin typeface="+mn-lt"/>
                      </a:endParaRPr>
                    </a:p>
                  </a:txBody>
                  <a:tcPr/>
                </a:tc>
                <a:tc>
                  <a:txBody>
                    <a:bodyPr/>
                    <a:lstStyle/>
                    <a:p>
                      <a:pPr>
                        <a:lnSpc>
                          <a:spcPct val="115000"/>
                        </a:lnSpc>
                        <a:spcAft>
                          <a:spcPts val="0"/>
                        </a:spcAft>
                      </a:pPr>
                      <a:r>
                        <a:rPr lang="ru-RU" sz="1000" dirty="0">
                          <a:effectLst/>
                          <a:latin typeface="Times New Roman" panose="02020603050405020304" pitchFamily="18" charset="0"/>
                          <a:ea typeface="Times New Roman" panose="02020603050405020304" pitchFamily="18" charset="0"/>
                          <a:cs typeface="Times New Roman" panose="02020603050405020304" pitchFamily="18" charset="0"/>
                        </a:rPr>
                        <a:t>МКУК «Дом культуры п. Оссора» – приобретение сценических костюмов для группы современного танца «Новое поколение»</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ru-RU" sz="900" dirty="0" smtClean="0">
                          <a:latin typeface="+mn-lt"/>
                        </a:rPr>
                        <a:t>60,0</a:t>
                      </a:r>
                      <a:endParaRPr lang="ru-RU" sz="900" dirty="0">
                        <a:latin typeface="+mn-lt"/>
                      </a:endParaRPr>
                    </a:p>
                  </a:txBody>
                  <a:tcPr anchor="ctr"/>
                </a:tc>
                <a:extLst>
                  <a:ext uri="{0D108BD9-81ED-4DB2-BD59-A6C34878D82A}">
                    <a16:rowId xmlns:a16="http://schemas.microsoft.com/office/drawing/2014/main" val="2288150542"/>
                  </a:ext>
                </a:extLst>
              </a:tr>
              <a:tr h="17203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000" kern="1200" dirty="0" smtClean="0">
                          <a:solidFill>
                            <a:schemeClr val="dk1"/>
                          </a:solidFill>
                          <a:effectLst/>
                          <a:latin typeface="+mn-lt"/>
                          <a:ea typeface="+mn-ea"/>
                          <a:cs typeface="+mn-cs"/>
                        </a:rPr>
                        <a:t>Политическая партия: Справедливая Россия</a:t>
                      </a:r>
                      <a:endParaRPr lang="ru-RU" sz="1000" dirty="0">
                        <a:latin typeface="+mn-lt"/>
                      </a:endParaRPr>
                    </a:p>
                  </a:txBody>
                  <a:tcPr anchor="ctr"/>
                </a:tc>
                <a:tc>
                  <a:txBody>
                    <a:bodyPr/>
                    <a:lstStyle/>
                    <a:p>
                      <a:pPr>
                        <a:lnSpc>
                          <a:spcPct val="115000"/>
                        </a:lnSpc>
                        <a:spcAft>
                          <a:spcPts val="0"/>
                        </a:spcAft>
                      </a:pPr>
                      <a:r>
                        <a:rPr lang="ru-RU" sz="1000" dirty="0">
                          <a:effectLst/>
                          <a:latin typeface="Times New Roman" panose="02020603050405020304" pitchFamily="18" charset="0"/>
                          <a:ea typeface="Times New Roman" panose="02020603050405020304" pitchFamily="18" charset="0"/>
                          <a:cs typeface="Times New Roman" panose="02020603050405020304" pitchFamily="18" charset="0"/>
                        </a:rPr>
                        <a:t>ОО «Детско-юношеский спортивный клуб «Спартак» им. Г.Л. Аграновского –    приобретение спортивного инвентаря, спортивного оборудования, расходных материалов к спортивному инвентарю</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ru-RU" sz="900" dirty="0" smtClean="0">
                          <a:latin typeface="+mn-lt"/>
                        </a:rPr>
                        <a:t>1000,0</a:t>
                      </a:r>
                    </a:p>
                  </a:txBody>
                  <a:tcPr anchor="ctr"/>
                </a:tc>
                <a:extLst>
                  <a:ext uri="{0D108BD9-81ED-4DB2-BD59-A6C34878D82A}">
                    <a16:rowId xmlns:a16="http://schemas.microsoft.com/office/drawing/2014/main" val="774890279"/>
                  </a:ext>
                </a:extLst>
              </a:tr>
              <a:tr h="198048">
                <a:tc rowSpan="5">
                  <a:txBody>
                    <a:bodyPr/>
                    <a:lstStyle/>
                    <a:p>
                      <a:pPr algn="ctr"/>
                      <a:r>
                        <a:rPr lang="ru-RU" sz="1000" kern="1200" dirty="0" smtClean="0">
                          <a:solidFill>
                            <a:schemeClr val="dk1"/>
                          </a:solidFill>
                          <a:effectLst/>
                          <a:latin typeface="+mn-lt"/>
                          <a:ea typeface="+mn-ea"/>
                          <a:cs typeface="+mn-cs"/>
                        </a:rPr>
                        <a:t>Политическая партия: ЛДПР – Либерально-демократическая партия России</a:t>
                      </a:r>
                      <a:endParaRPr lang="ru-RU" sz="1000" kern="1200" dirty="0">
                        <a:solidFill>
                          <a:schemeClr val="dk1"/>
                        </a:solidFill>
                        <a:effectLst/>
                        <a:latin typeface="+mn-lt"/>
                        <a:ea typeface="+mn-ea"/>
                        <a:cs typeface="+mn-cs"/>
                      </a:endParaRPr>
                    </a:p>
                  </a:txBody>
                  <a:tcPr anchor="ctr"/>
                </a:tc>
                <a:tc>
                  <a:txBody>
                    <a:bodyPr/>
                    <a:lstStyle/>
                    <a:p>
                      <a:pPr>
                        <a:lnSpc>
                          <a:spcPct val="115000"/>
                        </a:lnSpc>
                        <a:spcAft>
                          <a:spcPts val="0"/>
                        </a:spcAft>
                      </a:pPr>
                      <a:r>
                        <a:rPr lang="ru-RU" sz="1000" dirty="0">
                          <a:effectLst/>
                          <a:latin typeface="Times New Roman" panose="02020603050405020304" pitchFamily="18" charset="0"/>
                          <a:ea typeface="Times New Roman" panose="02020603050405020304" pitchFamily="18" charset="0"/>
                          <a:cs typeface="Times New Roman" panose="02020603050405020304" pitchFamily="18" charset="0"/>
                        </a:rPr>
                        <a:t>МАУК «ГДК «</a:t>
                      </a:r>
                      <a:r>
                        <a:rPr lang="ru-RU" sz="1000" dirty="0" smtClean="0">
                          <a:effectLst/>
                          <a:latin typeface="Times New Roman" panose="02020603050405020304" pitchFamily="18" charset="0"/>
                          <a:ea typeface="Times New Roman" panose="02020603050405020304" pitchFamily="18" charset="0"/>
                          <a:cs typeface="Times New Roman" panose="02020603050405020304" pitchFamily="18" charset="0"/>
                        </a:rPr>
                        <a:t>СРВ»</a:t>
                      </a:r>
                      <a:r>
                        <a:rPr lang="ru-RU" sz="10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000" dirty="0" smtClean="0">
                          <a:effectLst/>
                          <a:latin typeface="Times New Roman" panose="02020603050405020304" pitchFamily="18" charset="0"/>
                          <a:ea typeface="Times New Roman" panose="02020603050405020304" pitchFamily="18" charset="0"/>
                          <a:cs typeface="Times New Roman" panose="02020603050405020304" pitchFamily="18" charset="0"/>
                        </a:rPr>
                        <a:t>П-Камчатского </a:t>
                      </a:r>
                      <a:r>
                        <a:rPr lang="ru-RU" sz="1000" dirty="0">
                          <a:effectLst/>
                          <a:latin typeface="Times New Roman" panose="02020603050405020304" pitchFamily="18" charset="0"/>
                          <a:ea typeface="Times New Roman" panose="02020603050405020304" pitchFamily="18" charset="0"/>
                          <a:cs typeface="Times New Roman" panose="02020603050405020304" pitchFamily="18" charset="0"/>
                        </a:rPr>
                        <a:t>городского округа – на организацию выездных мероприятий коллектива Аллы Рябцевой</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ru-RU" sz="900" dirty="0" smtClean="0">
                          <a:latin typeface="+mn-lt"/>
                        </a:rPr>
                        <a:t>100,0</a:t>
                      </a:r>
                      <a:endParaRPr lang="ru-RU" sz="900" dirty="0">
                        <a:latin typeface="+mn-lt"/>
                      </a:endParaRPr>
                    </a:p>
                  </a:txBody>
                  <a:tcPr anchor="ctr"/>
                </a:tc>
                <a:extLst>
                  <a:ext uri="{0D108BD9-81ED-4DB2-BD59-A6C34878D82A}">
                    <a16:rowId xmlns:a16="http://schemas.microsoft.com/office/drawing/2014/main" val="17784457"/>
                  </a:ext>
                </a:extLst>
              </a:tr>
              <a:tr h="172038">
                <a:tc vMerge="1">
                  <a:txBody>
                    <a:bodyPr/>
                    <a:lstStyle/>
                    <a:p>
                      <a:endParaRPr lang="ru-RU" sz="1000" dirty="0">
                        <a:latin typeface="+mn-lt"/>
                      </a:endParaRPr>
                    </a:p>
                  </a:txBody>
                  <a:tcPr/>
                </a:tc>
                <a:tc>
                  <a:txBody>
                    <a:bodyPr/>
                    <a:lstStyle/>
                    <a:p>
                      <a:pPr>
                        <a:lnSpc>
                          <a:spcPct val="115000"/>
                        </a:lnSpc>
                        <a:spcAft>
                          <a:spcPts val="0"/>
                        </a:spcAft>
                      </a:pPr>
                      <a:r>
                        <a:rPr lang="ru-RU" sz="1000" dirty="0">
                          <a:effectLst/>
                          <a:latin typeface="Times New Roman" panose="02020603050405020304" pitchFamily="18" charset="0"/>
                          <a:ea typeface="Times New Roman" panose="02020603050405020304" pitchFamily="18" charset="0"/>
                          <a:cs typeface="Times New Roman" panose="02020603050405020304" pitchFamily="18" charset="0"/>
                        </a:rPr>
                        <a:t>КГБУ Центр культуры и досуга «Сероглазка» – на организацию выездных мероприятий и хозяйственные нужды коллектива цирка «Саквояж» </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ru-RU" sz="900" dirty="0" smtClean="0">
                          <a:latin typeface="+mn-lt"/>
                        </a:rPr>
                        <a:t>100,0</a:t>
                      </a:r>
                      <a:endParaRPr lang="ru-RU" sz="900" dirty="0">
                        <a:latin typeface="+mn-lt"/>
                      </a:endParaRPr>
                    </a:p>
                  </a:txBody>
                  <a:tcPr anchor="ctr"/>
                </a:tc>
                <a:extLst>
                  <a:ext uri="{0D108BD9-81ED-4DB2-BD59-A6C34878D82A}">
                    <a16:rowId xmlns:a16="http://schemas.microsoft.com/office/drawing/2014/main" val="1022322041"/>
                  </a:ext>
                </a:extLst>
              </a:tr>
              <a:tr h="145308">
                <a:tc vMerge="1">
                  <a:txBody>
                    <a:bodyPr/>
                    <a:lstStyle/>
                    <a:p>
                      <a:endParaRPr lang="ru-RU" sz="1000" dirty="0">
                        <a:latin typeface="+mn-lt"/>
                      </a:endParaRPr>
                    </a:p>
                  </a:txBody>
                  <a:tcPr/>
                </a:tc>
                <a:tc>
                  <a:txBody>
                    <a:bodyPr/>
                    <a:lstStyle/>
                    <a:p>
                      <a:pPr>
                        <a:lnSpc>
                          <a:spcPct val="115000"/>
                        </a:lnSpc>
                        <a:spcAft>
                          <a:spcPts val="0"/>
                        </a:spcAft>
                      </a:pPr>
                      <a:r>
                        <a:rPr lang="ru-RU" sz="1000" dirty="0">
                          <a:effectLst/>
                          <a:latin typeface="Times New Roman" panose="02020603050405020304" pitchFamily="18" charset="0"/>
                          <a:ea typeface="Times New Roman" panose="02020603050405020304" pitchFamily="18" charset="0"/>
                          <a:cs typeface="Times New Roman" panose="02020603050405020304" pitchFamily="18" charset="0"/>
                        </a:rPr>
                        <a:t>МБО УДОД «Центр детского творчества «Жемчужина» г. Елизово – на пошив и приобретение сценических костюмов </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ru-RU" sz="900" dirty="0" smtClean="0">
                          <a:latin typeface="+mn-lt"/>
                        </a:rPr>
                        <a:t>100,0</a:t>
                      </a:r>
                      <a:endParaRPr lang="ru-RU" sz="900" dirty="0">
                        <a:latin typeface="+mn-lt"/>
                      </a:endParaRPr>
                    </a:p>
                  </a:txBody>
                  <a:tcPr anchor="ctr"/>
                </a:tc>
                <a:extLst>
                  <a:ext uri="{0D108BD9-81ED-4DB2-BD59-A6C34878D82A}">
                    <a16:rowId xmlns:a16="http://schemas.microsoft.com/office/drawing/2014/main" val="888261949"/>
                  </a:ext>
                </a:extLst>
              </a:tr>
              <a:tr h="172038">
                <a:tc vMerge="1">
                  <a:txBody>
                    <a:bodyPr/>
                    <a:lstStyle/>
                    <a:p>
                      <a:endParaRPr lang="ru-RU" sz="1000" dirty="0">
                        <a:latin typeface="+mn-lt"/>
                      </a:endParaRPr>
                    </a:p>
                  </a:txBody>
                  <a:tcPr/>
                </a:tc>
                <a:tc>
                  <a:txBody>
                    <a:bodyPr/>
                    <a:lstStyle/>
                    <a:p>
                      <a:pPr>
                        <a:lnSpc>
                          <a:spcPct val="115000"/>
                        </a:lnSpc>
                        <a:spcAft>
                          <a:spcPts val="0"/>
                        </a:spcAft>
                      </a:pPr>
                      <a:r>
                        <a:rPr lang="ru-RU" sz="1000" dirty="0">
                          <a:effectLst/>
                          <a:latin typeface="Times New Roman" panose="02020603050405020304" pitchFamily="18" charset="0"/>
                          <a:ea typeface="Times New Roman" panose="02020603050405020304" pitchFamily="18" charset="0"/>
                          <a:cs typeface="Times New Roman" panose="02020603050405020304" pitchFamily="18" charset="0"/>
                        </a:rPr>
                        <a:t>ОО Детско-юношеский спортивный клуб «Спартак» им. Г.Л. Аграновского –   приобретение призов и наградной атрибутики для победителей и призеров спортивных и физкультурных мероприятий</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ru-RU" sz="900" dirty="0" smtClean="0">
                          <a:latin typeface="+mn-lt"/>
                        </a:rPr>
                        <a:t>100,0</a:t>
                      </a:r>
                      <a:endParaRPr lang="ru-RU" sz="900" dirty="0">
                        <a:latin typeface="+mn-lt"/>
                      </a:endParaRPr>
                    </a:p>
                  </a:txBody>
                  <a:tcPr anchor="ctr"/>
                </a:tc>
                <a:extLst>
                  <a:ext uri="{0D108BD9-81ED-4DB2-BD59-A6C34878D82A}">
                    <a16:rowId xmlns:a16="http://schemas.microsoft.com/office/drawing/2014/main" val="1675597225"/>
                  </a:ext>
                </a:extLst>
              </a:tr>
              <a:tr h="172038">
                <a:tc vMerge="1">
                  <a:txBody>
                    <a:bodyPr/>
                    <a:lstStyle/>
                    <a:p>
                      <a:pPr algn="ctr"/>
                      <a:endParaRPr lang="ru-RU" sz="1000" kern="1200" dirty="0">
                        <a:solidFill>
                          <a:schemeClr val="dk1"/>
                        </a:solidFill>
                        <a:effectLst/>
                        <a:latin typeface="+mn-lt"/>
                        <a:ea typeface="+mn-ea"/>
                        <a:cs typeface="+mn-cs"/>
                      </a:endParaRPr>
                    </a:p>
                  </a:txBody>
                  <a:tcPr/>
                </a:tc>
                <a:tc>
                  <a:txBody>
                    <a:bodyPr/>
                    <a:lstStyle/>
                    <a:p>
                      <a:pPr>
                        <a:lnSpc>
                          <a:spcPct val="115000"/>
                        </a:lnSpc>
                        <a:spcAft>
                          <a:spcPts val="0"/>
                        </a:spcAft>
                      </a:pPr>
                      <a:r>
                        <a:rPr lang="ru-RU" sz="900" dirty="0">
                          <a:effectLst/>
                          <a:latin typeface="Times New Roman" panose="02020603050405020304" pitchFamily="18" charset="0"/>
                          <a:ea typeface="Times New Roman" panose="02020603050405020304" pitchFamily="18" charset="0"/>
                          <a:cs typeface="Times New Roman" panose="02020603050405020304" pitchFamily="18" charset="0"/>
                        </a:rPr>
                        <a:t>МБОУ «ДЮСШ №5» П-Камчатского городского округа – для участия в выездных спортивных мероприятиях Региональной физкультурно-спортивной общественной организации «Камчатская краевая федерация восточного боевого единоборства» (А.Н. Крошкин)</a:t>
                      </a:r>
                      <a:endParaRPr lang="ru-RU"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ru-RU" sz="900" dirty="0" smtClean="0"/>
                        <a:t>100,0</a:t>
                      </a:r>
                      <a:endParaRPr lang="ru-RU" sz="900" dirty="0"/>
                    </a:p>
                  </a:txBody>
                  <a:tcPr anchor="ctr"/>
                </a:tc>
                <a:extLst>
                  <a:ext uri="{0D108BD9-81ED-4DB2-BD59-A6C34878D82A}">
                    <a16:rowId xmlns:a16="http://schemas.microsoft.com/office/drawing/2014/main" val="2033455101"/>
                  </a:ext>
                </a:extLst>
              </a:tr>
            </a:tbl>
          </a:graphicData>
        </a:graphic>
      </p:graphicFrame>
      <p:sp>
        <p:nvSpPr>
          <p:cNvPr id="4" name="TextBox 3"/>
          <p:cNvSpPr txBox="1"/>
          <p:nvPr/>
        </p:nvSpPr>
        <p:spPr>
          <a:xfrm>
            <a:off x="10565661" y="0"/>
            <a:ext cx="1342034" cy="338554"/>
          </a:xfrm>
          <a:prstGeom prst="rect">
            <a:avLst/>
          </a:prstGeom>
          <a:noFill/>
        </p:spPr>
        <p:txBody>
          <a:bodyPr wrap="none" rtlCol="0">
            <a:spAutoFit/>
          </a:bodyPr>
          <a:lstStyle/>
          <a:p>
            <a:r>
              <a:rPr lang="ru-RU" sz="1600" b="1" i="1" dirty="0">
                <a:solidFill>
                  <a:schemeClr val="tx2">
                    <a:lumMod val="75000"/>
                  </a:schemeClr>
                </a:solidFill>
                <a:effectLst>
                  <a:outerShdw blurRad="38100" dist="38100" dir="2700000" algn="tl">
                    <a:srgbClr val="000000">
                      <a:alpha val="43137"/>
                    </a:srgbClr>
                  </a:outerShdw>
                </a:effectLst>
              </a:rPr>
              <a:t>  </a:t>
            </a:r>
            <a:r>
              <a:rPr lang="ru-RU" sz="1600" b="1" i="1" dirty="0" smtClean="0">
                <a:solidFill>
                  <a:schemeClr val="tx2">
                    <a:lumMod val="75000"/>
                  </a:schemeClr>
                </a:solidFill>
                <a:effectLst>
                  <a:outerShdw blurRad="38100" dist="38100" dir="2700000" algn="tl">
                    <a:srgbClr val="000000">
                      <a:alpha val="43137"/>
                    </a:srgbClr>
                  </a:outerShdw>
                </a:effectLst>
              </a:rPr>
              <a:t>71 СЛАЙД </a:t>
            </a:r>
            <a:endParaRPr lang="ru-RU" sz="1600" b="1" i="1" dirty="0">
              <a:solidFill>
                <a:schemeClr val="tx2">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7503274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Объект 4"/>
          <p:cNvGraphicFramePr>
            <a:graphicFrameLocks noGrp="1"/>
          </p:cNvGraphicFramePr>
          <p:nvPr>
            <p:ph idx="1"/>
            <p:extLst>
              <p:ext uri="{D42A27DB-BD31-4B8C-83A1-F6EECF244321}">
                <p14:modId xmlns:p14="http://schemas.microsoft.com/office/powerpoint/2010/main" val="3564486803"/>
              </p:ext>
            </p:extLst>
          </p:nvPr>
        </p:nvGraphicFramePr>
        <p:xfrm>
          <a:off x="416168" y="328238"/>
          <a:ext cx="11306888" cy="6417137"/>
        </p:xfrm>
        <a:graphic>
          <a:graphicData uri="http://schemas.openxmlformats.org/drawingml/2006/table">
            <a:tbl>
              <a:tblPr firstRow="1" bandRow="1">
                <a:tableStyleId>{5C22544A-7EE6-4342-B048-85BDC9FD1C3A}</a:tableStyleId>
              </a:tblPr>
              <a:tblGrid>
                <a:gridCol w="2298222">
                  <a:extLst>
                    <a:ext uri="{9D8B030D-6E8A-4147-A177-3AD203B41FA5}">
                      <a16:colId xmlns:a16="http://schemas.microsoft.com/office/drawing/2014/main" val="1486648994"/>
                    </a:ext>
                  </a:extLst>
                </a:gridCol>
                <a:gridCol w="7673825">
                  <a:extLst>
                    <a:ext uri="{9D8B030D-6E8A-4147-A177-3AD203B41FA5}">
                      <a16:colId xmlns:a16="http://schemas.microsoft.com/office/drawing/2014/main" val="1170803546"/>
                    </a:ext>
                  </a:extLst>
                </a:gridCol>
                <a:gridCol w="1334841">
                  <a:extLst>
                    <a:ext uri="{9D8B030D-6E8A-4147-A177-3AD203B41FA5}">
                      <a16:colId xmlns:a16="http://schemas.microsoft.com/office/drawing/2014/main" val="598584890"/>
                    </a:ext>
                  </a:extLst>
                </a:gridCol>
              </a:tblGrid>
              <a:tr h="401524">
                <a:tc>
                  <a:txBody>
                    <a:bodyPr/>
                    <a:lstStyle/>
                    <a:p>
                      <a:pPr algn="ctr"/>
                      <a:r>
                        <a:rPr lang="ru-RU" sz="1000" dirty="0" smtClean="0"/>
                        <a:t>Наименование избирательного округа (политической</a:t>
                      </a:r>
                      <a:r>
                        <a:rPr lang="ru-RU" sz="1000" baseline="0" dirty="0" smtClean="0"/>
                        <a:t> партии)</a:t>
                      </a:r>
                      <a:endParaRPr lang="ru-RU" sz="1000" dirty="0"/>
                    </a:p>
                  </a:txBody>
                  <a:tcPr/>
                </a:tc>
                <a:tc>
                  <a:txBody>
                    <a:bodyPr/>
                    <a:lstStyle/>
                    <a:p>
                      <a:pPr algn="ctr"/>
                      <a:r>
                        <a:rPr lang="ru-RU" sz="1000" dirty="0" smtClean="0"/>
                        <a:t>Содержание наказа</a:t>
                      </a:r>
                      <a:endParaRPr lang="ru-RU" sz="1000" dirty="0"/>
                    </a:p>
                  </a:txBody>
                  <a:tcPr/>
                </a:tc>
                <a:tc>
                  <a:txBody>
                    <a:bodyPr/>
                    <a:lstStyle/>
                    <a:p>
                      <a:pPr algn="ctr"/>
                      <a:r>
                        <a:rPr lang="ru-RU" sz="1000" dirty="0" smtClean="0"/>
                        <a:t>Объем на 2017 год</a:t>
                      </a:r>
                    </a:p>
                  </a:txBody>
                  <a:tcPr/>
                </a:tc>
                <a:extLst>
                  <a:ext uri="{0D108BD9-81ED-4DB2-BD59-A6C34878D82A}">
                    <a16:rowId xmlns:a16="http://schemas.microsoft.com/office/drawing/2014/main" val="369280131"/>
                  </a:ext>
                </a:extLst>
              </a:tr>
              <a:tr h="227072">
                <a:tc rowSpan="1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000" kern="1200" dirty="0" smtClean="0">
                          <a:solidFill>
                            <a:schemeClr val="dk1"/>
                          </a:solidFill>
                          <a:effectLst/>
                          <a:latin typeface="+mn-lt"/>
                          <a:ea typeface="+mn-ea"/>
                          <a:cs typeface="+mn-cs"/>
                        </a:rPr>
                        <a:t>Политическая партия: ЛДПР – Либерально-демократическая партия России</a:t>
                      </a:r>
                    </a:p>
                    <a:p>
                      <a:pPr algn="ctr"/>
                      <a:endParaRPr lang="ru-RU" sz="1000" dirty="0"/>
                    </a:p>
                  </a:txBody>
                  <a:tcPr anchor="ctr"/>
                </a:tc>
                <a:tc>
                  <a:txBody>
                    <a:bodyPr/>
                    <a:lstStyle/>
                    <a:p>
                      <a:pPr>
                        <a:lnSpc>
                          <a:spcPct val="115000"/>
                        </a:lnSpc>
                        <a:spcAft>
                          <a:spcPts val="0"/>
                        </a:spcAft>
                      </a:pPr>
                      <a:r>
                        <a:rPr lang="ru-RU" sz="1000" dirty="0">
                          <a:effectLst/>
                          <a:latin typeface="Times New Roman" panose="02020603050405020304" pitchFamily="18" charset="0"/>
                          <a:ea typeface="Times New Roman" panose="02020603050405020304" pitchFamily="18" charset="0"/>
                          <a:cs typeface="Times New Roman" panose="02020603050405020304" pitchFamily="18" charset="0"/>
                        </a:rPr>
                        <a:t>МАОУ СОШ № 24 П-Камчатского городского округа – ремонт туалетных комнат в здании школы</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ru-RU" sz="900" dirty="0" smtClean="0"/>
                        <a:t>200,0</a:t>
                      </a:r>
                      <a:endParaRPr lang="ru-RU" sz="900" dirty="0"/>
                    </a:p>
                  </a:txBody>
                  <a:tcPr anchor="ctr"/>
                </a:tc>
                <a:extLst>
                  <a:ext uri="{0D108BD9-81ED-4DB2-BD59-A6C34878D82A}">
                    <a16:rowId xmlns:a16="http://schemas.microsoft.com/office/drawing/2014/main" val="1701848444"/>
                  </a:ext>
                </a:extLst>
              </a:tr>
              <a:tr h="227072">
                <a:tc vMerge="1">
                  <a:txBody>
                    <a:bodyPr/>
                    <a:lstStyle/>
                    <a:p>
                      <a:endParaRPr lang="ru-RU" sz="1000" dirty="0"/>
                    </a:p>
                  </a:txBody>
                  <a:tcPr/>
                </a:tc>
                <a:tc>
                  <a:txBody>
                    <a:bodyPr/>
                    <a:lstStyle/>
                    <a:p>
                      <a:pPr>
                        <a:lnSpc>
                          <a:spcPct val="115000"/>
                        </a:lnSpc>
                        <a:spcAft>
                          <a:spcPts val="0"/>
                        </a:spcAft>
                      </a:pPr>
                      <a:r>
                        <a:rPr lang="ru-RU" sz="1000" dirty="0">
                          <a:effectLst/>
                          <a:latin typeface="Times New Roman" panose="02020603050405020304" pitchFamily="18" charset="0"/>
                          <a:ea typeface="Times New Roman" panose="02020603050405020304" pitchFamily="18" charset="0"/>
                          <a:cs typeface="Times New Roman" panose="02020603050405020304" pitchFamily="18" charset="0"/>
                        </a:rPr>
                        <a:t>МАОУ СОШ № 1 П-Камчатского городского округа – приобретение наглядных методических пособий</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ru-RU" sz="900" dirty="0" smtClean="0"/>
                        <a:t>100,0</a:t>
                      </a:r>
                      <a:endParaRPr lang="ru-RU" sz="900" dirty="0"/>
                    </a:p>
                  </a:txBody>
                  <a:tcPr anchor="ctr"/>
                </a:tc>
                <a:extLst>
                  <a:ext uri="{0D108BD9-81ED-4DB2-BD59-A6C34878D82A}">
                    <a16:rowId xmlns:a16="http://schemas.microsoft.com/office/drawing/2014/main" val="2524810197"/>
                  </a:ext>
                </a:extLst>
              </a:tr>
              <a:tr h="227072">
                <a:tc vMerge="1">
                  <a:txBody>
                    <a:bodyPr/>
                    <a:lstStyle/>
                    <a:p>
                      <a:endParaRPr lang="ru-RU" sz="1000" dirty="0"/>
                    </a:p>
                  </a:txBody>
                  <a:tcPr/>
                </a:tc>
                <a:tc>
                  <a:txBody>
                    <a:bodyPr/>
                    <a:lstStyle/>
                    <a:p>
                      <a:pPr>
                        <a:lnSpc>
                          <a:spcPct val="115000"/>
                        </a:lnSpc>
                        <a:spcAft>
                          <a:spcPts val="0"/>
                        </a:spcAft>
                      </a:pPr>
                      <a:r>
                        <a:rPr lang="ru-RU" sz="1000" dirty="0">
                          <a:effectLst/>
                          <a:latin typeface="Times New Roman" panose="02020603050405020304" pitchFamily="18" charset="0"/>
                          <a:ea typeface="Times New Roman" panose="02020603050405020304" pitchFamily="18" charset="0"/>
                          <a:cs typeface="Times New Roman" panose="02020603050405020304" pitchFamily="18" charset="0"/>
                        </a:rPr>
                        <a:t>КГАУДО СДЮСШОР по зимним видам спорта» – приобретение расходных материалов по подготовке лыж  </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ru-RU" sz="900" dirty="0" smtClean="0"/>
                        <a:t>100,0</a:t>
                      </a:r>
                      <a:endParaRPr lang="ru-RU" sz="900" dirty="0"/>
                    </a:p>
                  </a:txBody>
                  <a:tcPr anchor="ctr"/>
                </a:tc>
                <a:extLst>
                  <a:ext uri="{0D108BD9-81ED-4DB2-BD59-A6C34878D82A}">
                    <a16:rowId xmlns:a16="http://schemas.microsoft.com/office/drawing/2014/main" val="3271117159"/>
                  </a:ext>
                </a:extLst>
              </a:tr>
              <a:tr h="227072">
                <a:tc vMerge="1">
                  <a:txBody>
                    <a:bodyPr/>
                    <a:lstStyle/>
                    <a:p>
                      <a:endParaRPr lang="ru-RU" sz="1000" dirty="0"/>
                    </a:p>
                  </a:txBody>
                  <a:tcPr/>
                </a:tc>
                <a:tc>
                  <a:txBody>
                    <a:bodyPr/>
                    <a:lstStyle/>
                    <a:p>
                      <a:pPr>
                        <a:lnSpc>
                          <a:spcPct val="115000"/>
                        </a:lnSpc>
                        <a:spcAft>
                          <a:spcPts val="0"/>
                        </a:spcAft>
                      </a:pPr>
                      <a:r>
                        <a:rPr lang="ru-RU" sz="1000" dirty="0">
                          <a:effectLst/>
                          <a:latin typeface="Times New Roman" panose="02020603050405020304" pitchFamily="18" charset="0"/>
                          <a:ea typeface="Times New Roman" panose="02020603050405020304" pitchFamily="18" charset="0"/>
                          <a:cs typeface="Times New Roman" panose="02020603050405020304" pitchFamily="18" charset="0"/>
                        </a:rPr>
                        <a:t>Ассоциация многодетных семей «Большая семья» на организацию выездных мероприятий, аренда автотранспорта </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ru-RU" sz="900" dirty="0" smtClean="0"/>
                        <a:t>100,0</a:t>
                      </a:r>
                      <a:endParaRPr lang="ru-RU" sz="900" dirty="0"/>
                    </a:p>
                  </a:txBody>
                  <a:tcPr anchor="ctr"/>
                </a:tc>
                <a:extLst>
                  <a:ext uri="{0D108BD9-81ED-4DB2-BD59-A6C34878D82A}">
                    <a16:rowId xmlns:a16="http://schemas.microsoft.com/office/drawing/2014/main" val="1970394283"/>
                  </a:ext>
                </a:extLst>
              </a:tr>
              <a:tr h="511228">
                <a:tc vMerge="1">
                  <a:txBody>
                    <a:bodyPr/>
                    <a:lstStyle/>
                    <a:p>
                      <a:endParaRPr lang="ru-RU" sz="1000" dirty="0"/>
                    </a:p>
                  </a:txBody>
                  <a:tcPr/>
                </a:tc>
                <a:tc>
                  <a:txBody>
                    <a:bodyPr/>
                    <a:lstStyle/>
                    <a:p>
                      <a:pPr>
                        <a:lnSpc>
                          <a:spcPct val="115000"/>
                        </a:lnSpc>
                        <a:spcAft>
                          <a:spcPts val="0"/>
                        </a:spcAft>
                      </a:pPr>
                      <a:r>
                        <a:rPr lang="ru-RU"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МАУК «Дом культуры и досуга «Апрель» П-Камчатского городского округа </a:t>
                      </a:r>
                      <a:r>
                        <a:rPr lang="ru-RU" sz="10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ru-RU"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расходы на участие творческого коллектива танцевального спортивного клуба бальных танцев «Кантилена» в выездных смотрах, конкурсах, фестивалях, </a:t>
                      </a:r>
                      <a:r>
                        <a:rPr lang="ru-RU" sz="10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спортивных</a:t>
                      </a:r>
                      <a:r>
                        <a:rPr lang="ru-RU" sz="1000" baseline="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0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соревнованиях</a:t>
                      </a:r>
                      <a:r>
                        <a:rPr lang="ru-RU"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спортивных сборах. Приобретение дипломов и призов.</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ru-RU" sz="900" dirty="0" smtClean="0"/>
                        <a:t>150,0</a:t>
                      </a:r>
                      <a:endParaRPr lang="ru-RU" sz="900" dirty="0"/>
                    </a:p>
                  </a:txBody>
                  <a:tcPr anchor="ctr"/>
                </a:tc>
                <a:extLst>
                  <a:ext uri="{0D108BD9-81ED-4DB2-BD59-A6C34878D82A}">
                    <a16:rowId xmlns:a16="http://schemas.microsoft.com/office/drawing/2014/main" val="1194168631"/>
                  </a:ext>
                </a:extLst>
              </a:tr>
              <a:tr h="227072">
                <a:tc vMerge="1">
                  <a:txBody>
                    <a:bodyPr/>
                    <a:lstStyle/>
                    <a:p>
                      <a:endParaRPr lang="ru-RU" sz="1000" dirty="0"/>
                    </a:p>
                  </a:txBody>
                  <a:tcPr/>
                </a:tc>
                <a:tc>
                  <a:txBody>
                    <a:bodyPr/>
                    <a:lstStyle/>
                    <a:p>
                      <a:pPr>
                        <a:lnSpc>
                          <a:spcPct val="115000"/>
                        </a:lnSpc>
                        <a:spcAft>
                          <a:spcPts val="0"/>
                        </a:spcAft>
                      </a:pPr>
                      <a:r>
                        <a:rPr lang="ru-RU" sz="1000" dirty="0">
                          <a:effectLst/>
                          <a:latin typeface="Times New Roman" panose="02020603050405020304" pitchFamily="18" charset="0"/>
                          <a:ea typeface="Times New Roman" panose="02020603050405020304" pitchFamily="18" charset="0"/>
                          <a:cs typeface="Times New Roman" panose="02020603050405020304" pitchFamily="18" charset="0"/>
                        </a:rPr>
                        <a:t>МАДОУ Детский сад № 39 П-Камчатского городского округа – приобретение игрового оборудования для участка</a:t>
                      </a:r>
                      <a:r>
                        <a:rPr lang="ru-RU"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детского сада,</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ru-RU" sz="900" dirty="0" smtClean="0"/>
                        <a:t>100,0</a:t>
                      </a:r>
                      <a:endParaRPr lang="ru-RU" sz="900" dirty="0"/>
                    </a:p>
                  </a:txBody>
                  <a:tcPr anchor="ctr"/>
                </a:tc>
                <a:extLst>
                  <a:ext uri="{0D108BD9-81ED-4DB2-BD59-A6C34878D82A}">
                    <a16:rowId xmlns:a16="http://schemas.microsoft.com/office/drawing/2014/main" val="292548883"/>
                  </a:ext>
                </a:extLst>
              </a:tr>
              <a:tr h="358880">
                <a:tc vMerge="1">
                  <a:txBody>
                    <a:bodyPr/>
                    <a:lstStyle/>
                    <a:p>
                      <a:endParaRPr lang="ru-RU" sz="1000" dirty="0"/>
                    </a:p>
                  </a:txBody>
                  <a:tcPr/>
                </a:tc>
                <a:tc>
                  <a:txBody>
                    <a:bodyPr/>
                    <a:lstStyle/>
                    <a:p>
                      <a:pPr>
                        <a:lnSpc>
                          <a:spcPct val="115000"/>
                        </a:lnSpc>
                        <a:spcAft>
                          <a:spcPts val="0"/>
                        </a:spcAft>
                      </a:pPr>
                      <a:r>
                        <a:rPr lang="ru-RU" sz="1000" dirty="0">
                          <a:effectLst/>
                          <a:latin typeface="Times New Roman" panose="02020603050405020304" pitchFamily="18" charset="0"/>
                          <a:ea typeface="Times New Roman" panose="02020603050405020304" pitchFamily="18" charset="0"/>
                          <a:cs typeface="Times New Roman" panose="02020603050405020304" pitchFamily="18" charset="0"/>
                        </a:rPr>
                        <a:t>КГБУДО СДЮСШОР единоборств – </a:t>
                      </a:r>
                      <a:r>
                        <a:rPr lang="ru-RU"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расходы на участие во всероссийских и международных соревнованиях, спортивных сборах спортсменов</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ru-RU" sz="900" dirty="0" smtClean="0"/>
                        <a:t>300,0</a:t>
                      </a:r>
                      <a:endParaRPr lang="ru-RU" sz="900" dirty="0"/>
                    </a:p>
                  </a:txBody>
                  <a:tcPr anchor="ctr"/>
                </a:tc>
                <a:extLst>
                  <a:ext uri="{0D108BD9-81ED-4DB2-BD59-A6C34878D82A}">
                    <a16:rowId xmlns:a16="http://schemas.microsoft.com/office/drawing/2014/main" val="2237853552"/>
                  </a:ext>
                </a:extLst>
              </a:tr>
              <a:tr h="227072">
                <a:tc vMerge="1">
                  <a:txBody>
                    <a:bodyPr/>
                    <a:lstStyle/>
                    <a:p>
                      <a:endParaRPr lang="ru-RU" sz="1000" dirty="0"/>
                    </a:p>
                  </a:txBody>
                  <a:tcPr/>
                </a:tc>
                <a:tc>
                  <a:txBody>
                    <a:bodyPr/>
                    <a:lstStyle/>
                    <a:p>
                      <a:pPr>
                        <a:lnSpc>
                          <a:spcPct val="115000"/>
                        </a:lnSpc>
                        <a:spcAft>
                          <a:spcPts val="0"/>
                        </a:spcAft>
                      </a:pPr>
                      <a:r>
                        <a:rPr lang="ru-RU" sz="1000" dirty="0">
                          <a:effectLst/>
                          <a:latin typeface="Times New Roman" panose="02020603050405020304" pitchFamily="18" charset="0"/>
                          <a:ea typeface="Times New Roman" panose="02020603050405020304" pitchFamily="18" charset="0"/>
                          <a:cs typeface="Times New Roman" panose="02020603050405020304" pitchFamily="18" charset="0"/>
                        </a:rPr>
                        <a:t>КГАУДО СДЮСШОР по плаванию – проведение ремонта зала </a:t>
                      </a:r>
                      <a:r>
                        <a:rPr lang="ru-RU" sz="1000" dirty="0" smtClean="0">
                          <a:effectLst/>
                          <a:latin typeface="Times New Roman" panose="02020603050405020304" pitchFamily="18" charset="0"/>
                          <a:ea typeface="Times New Roman" panose="02020603050405020304" pitchFamily="18" charset="0"/>
                          <a:cs typeface="Times New Roman" panose="02020603050405020304" pitchFamily="18" charset="0"/>
                        </a:rPr>
                        <a:t>аэробики</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ru-RU" sz="900" dirty="0" smtClean="0"/>
                        <a:t>200,0</a:t>
                      </a:r>
                      <a:endParaRPr lang="ru-RU" sz="900" dirty="0"/>
                    </a:p>
                  </a:txBody>
                  <a:tcPr anchor="ctr"/>
                </a:tc>
                <a:extLst>
                  <a:ext uri="{0D108BD9-81ED-4DB2-BD59-A6C34878D82A}">
                    <a16:rowId xmlns:a16="http://schemas.microsoft.com/office/drawing/2014/main" val="1212013683"/>
                  </a:ext>
                </a:extLst>
              </a:tr>
              <a:tr h="358880">
                <a:tc vMerge="1">
                  <a:txBody>
                    <a:bodyPr/>
                    <a:lstStyle/>
                    <a:p>
                      <a:endParaRPr lang="ru-RU" sz="1000" dirty="0"/>
                    </a:p>
                  </a:txBody>
                  <a:tcPr/>
                </a:tc>
                <a:tc>
                  <a:txBody>
                    <a:bodyPr/>
                    <a:lstStyle/>
                    <a:p>
                      <a:pPr>
                        <a:lnSpc>
                          <a:spcPct val="115000"/>
                        </a:lnSpc>
                        <a:spcAft>
                          <a:spcPts val="0"/>
                        </a:spcAft>
                      </a:pPr>
                      <a:r>
                        <a:rPr lang="ru-RU" sz="1000" dirty="0">
                          <a:effectLst/>
                          <a:latin typeface="Times New Roman" panose="02020603050405020304" pitchFamily="18" charset="0"/>
                          <a:ea typeface="Times New Roman" panose="02020603050405020304" pitchFamily="18" charset="0"/>
                          <a:cs typeface="Times New Roman" panose="02020603050405020304" pitchFamily="18" charset="0"/>
                        </a:rPr>
                        <a:t>Краевая общественная детско-юношеская спортивная организация «Федерация дзюдо Камчатского края» расходы на проведение учебно-тренировочных сборов спортсменов, выезд спортсменов и тренеров для участия в соревнованиях</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ru-RU" sz="900" dirty="0" smtClean="0"/>
                        <a:t>250,0</a:t>
                      </a:r>
                      <a:endParaRPr lang="ru-RU" sz="900" dirty="0"/>
                    </a:p>
                  </a:txBody>
                  <a:tcPr anchor="ctr"/>
                </a:tc>
                <a:extLst>
                  <a:ext uri="{0D108BD9-81ED-4DB2-BD59-A6C34878D82A}">
                    <a16:rowId xmlns:a16="http://schemas.microsoft.com/office/drawing/2014/main" val="2189486602"/>
                  </a:ext>
                </a:extLst>
              </a:tr>
              <a:tr h="227072">
                <a:tc vMerge="1">
                  <a:txBody>
                    <a:bodyPr/>
                    <a:lstStyle/>
                    <a:p>
                      <a:endParaRPr lang="ru-RU" sz="1000" dirty="0"/>
                    </a:p>
                  </a:txBody>
                  <a:tcPr/>
                </a:tc>
                <a:tc>
                  <a:txBody>
                    <a:bodyPr/>
                    <a:lstStyle/>
                    <a:p>
                      <a:pPr>
                        <a:lnSpc>
                          <a:spcPct val="115000"/>
                        </a:lnSpc>
                        <a:spcAft>
                          <a:spcPts val="0"/>
                        </a:spcAft>
                      </a:pPr>
                      <a:r>
                        <a:rPr lang="ru-RU"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МАУК «Дом культуры и досуга «</a:t>
                      </a:r>
                      <a:r>
                        <a:rPr lang="ru-RU" sz="10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Апрель»</a:t>
                      </a:r>
                      <a:r>
                        <a:rPr lang="ru-RU" sz="1000" baseline="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0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организация </a:t>
                      </a:r>
                      <a:r>
                        <a:rPr lang="ru-RU"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и проведение мероприятий для участников КВН Камчатского </a:t>
                      </a:r>
                      <a:r>
                        <a:rPr lang="ru-RU" sz="10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края</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ru-RU" sz="900" dirty="0" smtClean="0"/>
                        <a:t>50,0</a:t>
                      </a:r>
                      <a:endParaRPr lang="ru-RU" sz="900" dirty="0"/>
                    </a:p>
                  </a:txBody>
                  <a:tcPr anchor="ctr"/>
                </a:tc>
                <a:extLst>
                  <a:ext uri="{0D108BD9-81ED-4DB2-BD59-A6C34878D82A}">
                    <a16:rowId xmlns:a16="http://schemas.microsoft.com/office/drawing/2014/main" val="1684871570"/>
                  </a:ext>
                </a:extLst>
              </a:tr>
              <a:tr h="358880">
                <a:tc vMerge="1">
                  <a:txBody>
                    <a:bodyPr/>
                    <a:lstStyle/>
                    <a:p>
                      <a:endParaRPr lang="ru-RU" sz="1000" dirty="0"/>
                    </a:p>
                  </a:txBody>
                  <a:tcPr/>
                </a:tc>
                <a:tc>
                  <a:txBody>
                    <a:bodyPr/>
                    <a:lstStyle/>
                    <a:p>
                      <a:pPr>
                        <a:lnSpc>
                          <a:spcPct val="115000"/>
                        </a:lnSpc>
                        <a:spcAft>
                          <a:spcPts val="0"/>
                        </a:spcAft>
                      </a:pPr>
                      <a:r>
                        <a:rPr lang="ru-RU" sz="1000" dirty="0">
                          <a:effectLst/>
                          <a:latin typeface="Times New Roman" panose="02020603050405020304" pitchFamily="18" charset="0"/>
                          <a:ea typeface="Times New Roman" panose="02020603050405020304" pitchFamily="18" charset="0"/>
                          <a:cs typeface="Times New Roman" panose="02020603050405020304" pitchFamily="18" charset="0"/>
                        </a:rPr>
                        <a:t>Краевая общественная детско-юношеская спортивная организация «Федерация дзюдо Камчатского края» – расходы на проведение учебно-тренировочных сборов спортсменов, выезд спортсменов и тренеров для участия в соревнованиях</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ru-RU" sz="900" dirty="0" smtClean="0"/>
                        <a:t>200,0</a:t>
                      </a:r>
                      <a:endParaRPr lang="ru-RU" sz="900" dirty="0"/>
                    </a:p>
                  </a:txBody>
                  <a:tcPr anchor="ctr"/>
                </a:tc>
                <a:extLst>
                  <a:ext uri="{0D108BD9-81ED-4DB2-BD59-A6C34878D82A}">
                    <a16:rowId xmlns:a16="http://schemas.microsoft.com/office/drawing/2014/main" val="3689349581"/>
                  </a:ext>
                </a:extLst>
              </a:tr>
              <a:tr h="358880">
                <a:tc vMerge="1">
                  <a:txBody>
                    <a:bodyPr/>
                    <a:lstStyle/>
                    <a:p>
                      <a:endParaRPr lang="ru-RU" sz="1000" dirty="0"/>
                    </a:p>
                  </a:txBody>
                  <a:tcPr/>
                </a:tc>
                <a:tc>
                  <a:txBody>
                    <a:bodyPr/>
                    <a:lstStyle/>
                    <a:p>
                      <a:pPr>
                        <a:lnSpc>
                          <a:spcPct val="115000"/>
                        </a:lnSpc>
                        <a:spcAft>
                          <a:spcPts val="0"/>
                        </a:spcAft>
                      </a:pPr>
                      <a:r>
                        <a:rPr lang="ru-RU" sz="1000" dirty="0">
                          <a:effectLst/>
                          <a:latin typeface="Times New Roman" panose="02020603050405020304" pitchFamily="18" charset="0"/>
                          <a:ea typeface="Times New Roman" panose="02020603050405020304" pitchFamily="18" charset="0"/>
                          <a:cs typeface="Times New Roman" panose="02020603050405020304" pitchFamily="18" charset="0"/>
                        </a:rPr>
                        <a:t>МАОУ ДЮСШ № 2 </a:t>
                      </a:r>
                      <a:r>
                        <a:rPr lang="ru-RU"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г. П-Камчатского (отделение мини-футбола) </a:t>
                      </a:r>
                      <a:r>
                        <a:rPr lang="ru-RU" sz="1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организация и проведение учебно-тренировочных сборов, организация выездных мероприятий для участия в спортивных соревнованиях</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ru-RU" sz="900" dirty="0" smtClean="0"/>
                        <a:t>150,0</a:t>
                      </a:r>
                      <a:endParaRPr lang="ru-RU" sz="900" dirty="0"/>
                    </a:p>
                  </a:txBody>
                  <a:tcPr anchor="ctr"/>
                </a:tc>
                <a:extLst>
                  <a:ext uri="{0D108BD9-81ED-4DB2-BD59-A6C34878D82A}">
                    <a16:rowId xmlns:a16="http://schemas.microsoft.com/office/drawing/2014/main" val="501918627"/>
                  </a:ext>
                </a:extLst>
              </a:tr>
              <a:tr h="360817">
                <a:tc vMerge="1">
                  <a:txBody>
                    <a:bodyPr/>
                    <a:lstStyle/>
                    <a:p>
                      <a:endParaRPr lang="ru-RU" sz="1000" dirty="0"/>
                    </a:p>
                  </a:txBody>
                  <a:tcPr/>
                </a:tc>
                <a:tc>
                  <a:txBody>
                    <a:bodyPr/>
                    <a:lstStyle/>
                    <a:p>
                      <a:pPr>
                        <a:lnSpc>
                          <a:spcPct val="115000"/>
                        </a:lnSpc>
                        <a:spcAft>
                          <a:spcPts val="0"/>
                        </a:spcAft>
                      </a:pPr>
                      <a:r>
                        <a:rPr lang="ru-RU" sz="1000" dirty="0">
                          <a:effectLst/>
                          <a:latin typeface="Times New Roman" panose="02020603050405020304" pitchFamily="18" charset="0"/>
                          <a:ea typeface="Times New Roman" panose="02020603050405020304" pitchFamily="18" charset="0"/>
                          <a:cs typeface="Times New Roman" panose="02020603050405020304" pitchFamily="18" charset="0"/>
                        </a:rPr>
                        <a:t>Общественная организация «Камчатская краевая Федерация Волейбола» –приобретение спортивного инвентаря, организация и проведение спортивных турниров</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ru-RU" sz="900" dirty="0" smtClean="0"/>
                        <a:t>600,0</a:t>
                      </a:r>
                      <a:endParaRPr lang="ru-RU" sz="900" dirty="0"/>
                    </a:p>
                  </a:txBody>
                  <a:tcPr anchor="ctr"/>
                </a:tc>
                <a:extLst>
                  <a:ext uri="{0D108BD9-81ED-4DB2-BD59-A6C34878D82A}">
                    <a16:rowId xmlns:a16="http://schemas.microsoft.com/office/drawing/2014/main" val="345787104"/>
                  </a:ext>
                </a:extLst>
              </a:tr>
              <a:tr h="227072">
                <a:tc rowSpan="7">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000" kern="1200" dirty="0" smtClean="0">
                          <a:solidFill>
                            <a:schemeClr val="dk1"/>
                          </a:solidFill>
                          <a:effectLst/>
                          <a:latin typeface="+mn-lt"/>
                          <a:ea typeface="+mn-ea"/>
                          <a:cs typeface="+mn-cs"/>
                        </a:rPr>
                        <a:t>Политическая партия:</a:t>
                      </a:r>
                      <a:r>
                        <a:rPr lang="ru-RU" sz="1000" kern="1200" baseline="0" dirty="0" smtClean="0">
                          <a:solidFill>
                            <a:schemeClr val="dk1"/>
                          </a:solidFill>
                          <a:effectLst/>
                          <a:latin typeface="+mn-lt"/>
                          <a:ea typeface="+mn-ea"/>
                          <a:cs typeface="+mn-cs"/>
                        </a:rPr>
                        <a:t> </a:t>
                      </a:r>
                      <a:r>
                        <a:rPr lang="ru-RU" sz="1000" kern="1200" dirty="0" smtClean="0">
                          <a:solidFill>
                            <a:schemeClr val="dk1"/>
                          </a:solidFill>
                          <a:effectLst/>
                          <a:latin typeface="+mn-lt"/>
                          <a:ea typeface="+mn-ea"/>
                          <a:cs typeface="+mn-cs"/>
                        </a:rPr>
                        <a:t>Коммунистическая партия Российской Федерации</a:t>
                      </a:r>
                    </a:p>
                    <a:p>
                      <a:endParaRPr lang="ru-RU" sz="1000" dirty="0"/>
                    </a:p>
                  </a:txBody>
                  <a:tcPr anchor="ctr"/>
                </a:tc>
                <a:tc>
                  <a:txBody>
                    <a:bodyPr/>
                    <a:lstStyle/>
                    <a:p>
                      <a:pPr>
                        <a:lnSpc>
                          <a:spcPct val="115000"/>
                        </a:lnSpc>
                        <a:spcAft>
                          <a:spcPts val="0"/>
                        </a:spcAft>
                      </a:pPr>
                      <a:r>
                        <a:rPr lang="ru-RU"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МАУК «Дом культуры и досуга «Апрель» </a:t>
                      </a:r>
                      <a:r>
                        <a:rPr lang="ru-RU" sz="10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организация </a:t>
                      </a:r>
                      <a:r>
                        <a:rPr lang="ru-RU"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и проведение мероприятий для участников КВН Камчатского </a:t>
                      </a:r>
                      <a:r>
                        <a:rPr lang="ru-RU" sz="10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края</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ru-RU" sz="900" dirty="0" smtClean="0"/>
                        <a:t>100,0</a:t>
                      </a:r>
                      <a:endParaRPr lang="ru-RU" sz="900" dirty="0"/>
                    </a:p>
                  </a:txBody>
                  <a:tcPr anchor="ctr"/>
                </a:tc>
                <a:extLst>
                  <a:ext uri="{0D108BD9-81ED-4DB2-BD59-A6C34878D82A}">
                    <a16:rowId xmlns:a16="http://schemas.microsoft.com/office/drawing/2014/main" val="1935969678"/>
                  </a:ext>
                </a:extLst>
              </a:tr>
              <a:tr h="358880">
                <a:tc vMerge="1">
                  <a:txBody>
                    <a:bodyPr/>
                    <a:lstStyle/>
                    <a:p>
                      <a:endParaRPr lang="ru-RU" sz="1000" dirty="0"/>
                    </a:p>
                  </a:txBody>
                  <a:tcPr/>
                </a:tc>
                <a:tc>
                  <a:txBody>
                    <a:bodyPr/>
                    <a:lstStyle/>
                    <a:p>
                      <a:pPr>
                        <a:lnSpc>
                          <a:spcPct val="115000"/>
                        </a:lnSpc>
                        <a:spcAft>
                          <a:spcPts val="0"/>
                        </a:spcAft>
                      </a:pPr>
                      <a:r>
                        <a:rPr lang="ru-RU"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МБУК «Дом культуры и досуга «Апрель» для оплаты проезда судейской коллегии и танцевальной пары для участия в турнире «Вальс Победы» Приобретение дипломов и </a:t>
                      </a:r>
                      <a:r>
                        <a:rPr lang="ru-RU" sz="10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призов</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ru-RU" sz="900" dirty="0" smtClean="0"/>
                        <a:t>300,0</a:t>
                      </a:r>
                      <a:endParaRPr lang="ru-RU" sz="900" dirty="0"/>
                    </a:p>
                  </a:txBody>
                  <a:tcPr anchor="ctr"/>
                </a:tc>
                <a:extLst>
                  <a:ext uri="{0D108BD9-81ED-4DB2-BD59-A6C34878D82A}">
                    <a16:rowId xmlns:a16="http://schemas.microsoft.com/office/drawing/2014/main" val="2208764827"/>
                  </a:ext>
                </a:extLst>
              </a:tr>
              <a:tr h="358880">
                <a:tc vMerge="1">
                  <a:txBody>
                    <a:bodyPr/>
                    <a:lstStyle/>
                    <a:p>
                      <a:endParaRPr lang="ru-RU" sz="1000" dirty="0"/>
                    </a:p>
                  </a:txBody>
                  <a:tcPr/>
                </a:tc>
                <a:tc>
                  <a:txBody>
                    <a:bodyPr/>
                    <a:lstStyle/>
                    <a:p>
                      <a:pPr>
                        <a:lnSpc>
                          <a:spcPct val="115000"/>
                        </a:lnSpc>
                        <a:spcAft>
                          <a:spcPts val="0"/>
                        </a:spcAft>
                      </a:pPr>
                      <a:r>
                        <a:rPr lang="ru-RU" sz="1000" dirty="0">
                          <a:effectLst/>
                          <a:latin typeface="Times New Roman" panose="02020603050405020304" pitchFamily="18" charset="0"/>
                          <a:ea typeface="Times New Roman" panose="02020603050405020304" pitchFamily="18" charset="0"/>
                          <a:cs typeface="Times New Roman" panose="02020603050405020304" pitchFamily="18" charset="0"/>
                        </a:rPr>
                        <a:t>МАДОУ «Детский сад № 41</a:t>
                      </a:r>
                      <a:r>
                        <a:rPr lang="ru-RU" sz="10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000" dirty="0">
                          <a:effectLst/>
                          <a:latin typeface="Times New Roman" panose="02020603050405020304" pitchFamily="18" charset="0"/>
                          <a:ea typeface="Times New Roman" panose="02020603050405020304" pitchFamily="18" charset="0"/>
                          <a:cs typeface="Times New Roman" panose="02020603050405020304" pitchFamily="18" charset="0"/>
                        </a:rPr>
                        <a:t>П-Камчатского городского округа –благоустройство детских прогулочных участков на территории детского сада (ограждение, беспылевое покрытие)</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ru-RU" sz="900" dirty="0" smtClean="0"/>
                        <a:t>400,0</a:t>
                      </a:r>
                      <a:endParaRPr lang="ru-RU" sz="900" dirty="0"/>
                    </a:p>
                  </a:txBody>
                  <a:tcPr anchor="ctr"/>
                </a:tc>
                <a:extLst>
                  <a:ext uri="{0D108BD9-81ED-4DB2-BD59-A6C34878D82A}">
                    <a16:rowId xmlns:a16="http://schemas.microsoft.com/office/drawing/2014/main" val="2135469666"/>
                  </a:ext>
                </a:extLst>
              </a:tr>
              <a:tr h="227072">
                <a:tc vMerge="1">
                  <a:txBody>
                    <a:bodyPr/>
                    <a:lstStyle/>
                    <a:p>
                      <a:endParaRPr lang="ru-RU" sz="1000" dirty="0"/>
                    </a:p>
                  </a:txBody>
                  <a:tcPr/>
                </a:tc>
                <a:tc>
                  <a:txBody>
                    <a:bodyPr/>
                    <a:lstStyle/>
                    <a:p>
                      <a:pPr>
                        <a:lnSpc>
                          <a:spcPct val="115000"/>
                        </a:lnSpc>
                        <a:spcAft>
                          <a:spcPts val="0"/>
                        </a:spcAft>
                      </a:pPr>
                      <a:r>
                        <a:rPr lang="ru-RU" sz="1000" dirty="0">
                          <a:effectLst/>
                          <a:latin typeface="Times New Roman" panose="02020603050405020304" pitchFamily="18" charset="0"/>
                          <a:ea typeface="Times New Roman" panose="02020603050405020304" pitchFamily="18" charset="0"/>
                          <a:cs typeface="Times New Roman" panose="02020603050405020304" pitchFamily="18" charset="0"/>
                        </a:rPr>
                        <a:t>МБОУ «Тигильская средняя общеобразовательная школа» с. Тигиль –приобретение спортивного инвентаря </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ru-RU" sz="900" dirty="0" smtClean="0"/>
                        <a:t>100,0</a:t>
                      </a:r>
                      <a:endParaRPr lang="ru-RU" sz="900" dirty="0"/>
                    </a:p>
                  </a:txBody>
                  <a:tcPr anchor="ctr"/>
                </a:tc>
                <a:extLst>
                  <a:ext uri="{0D108BD9-81ED-4DB2-BD59-A6C34878D82A}">
                    <a16:rowId xmlns:a16="http://schemas.microsoft.com/office/drawing/2014/main" val="2428252198"/>
                  </a:ext>
                </a:extLst>
              </a:tr>
              <a:tr h="227072">
                <a:tc vMerge="1">
                  <a:txBody>
                    <a:bodyPr/>
                    <a:lstStyle/>
                    <a:p>
                      <a:endParaRPr lang="ru-RU" sz="1000" dirty="0"/>
                    </a:p>
                  </a:txBody>
                  <a:tcPr/>
                </a:tc>
                <a:tc>
                  <a:txBody>
                    <a:bodyPr/>
                    <a:lstStyle/>
                    <a:p>
                      <a:pPr>
                        <a:lnSpc>
                          <a:spcPct val="115000"/>
                        </a:lnSpc>
                        <a:spcAft>
                          <a:spcPts val="0"/>
                        </a:spcAft>
                      </a:pPr>
                      <a:r>
                        <a:rPr lang="ru-RU" sz="1000" dirty="0">
                          <a:effectLst/>
                          <a:latin typeface="Times New Roman" panose="02020603050405020304" pitchFamily="18" charset="0"/>
                          <a:ea typeface="Times New Roman" panose="02020603050405020304" pitchFamily="18" charset="0"/>
                          <a:cs typeface="Times New Roman" panose="02020603050405020304" pitchFamily="18" charset="0"/>
                        </a:rPr>
                        <a:t>МКОУ «Средняя общеобразовательная школа № 1 пгт Палана» – приобретение туристического инвентаря</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ru-RU" sz="900" dirty="0" smtClean="0"/>
                        <a:t>100,0</a:t>
                      </a:r>
                      <a:endParaRPr lang="ru-RU" sz="900" dirty="0"/>
                    </a:p>
                  </a:txBody>
                  <a:tcPr anchor="ctr"/>
                </a:tc>
                <a:extLst>
                  <a:ext uri="{0D108BD9-81ED-4DB2-BD59-A6C34878D82A}">
                    <a16:rowId xmlns:a16="http://schemas.microsoft.com/office/drawing/2014/main" val="2088035459"/>
                  </a:ext>
                </a:extLst>
              </a:tr>
              <a:tr h="339216">
                <a:tc vMerge="1">
                  <a:txBody>
                    <a:bodyPr/>
                    <a:lstStyle/>
                    <a:p>
                      <a:endParaRPr lang="ru-RU" sz="1000" dirty="0"/>
                    </a:p>
                  </a:txBody>
                  <a:tcPr/>
                </a:tc>
                <a:tc>
                  <a:txBody>
                    <a:bodyPr/>
                    <a:lstStyle/>
                    <a:p>
                      <a:pPr>
                        <a:lnSpc>
                          <a:spcPct val="115000"/>
                        </a:lnSpc>
                        <a:spcAft>
                          <a:spcPts val="0"/>
                        </a:spcAft>
                      </a:pPr>
                      <a:r>
                        <a:rPr lang="ru-RU" sz="1000" dirty="0">
                          <a:effectLst/>
                          <a:latin typeface="Times New Roman" panose="02020603050405020304" pitchFamily="18" charset="0"/>
                          <a:ea typeface="Times New Roman" panose="02020603050405020304" pitchFamily="18" charset="0"/>
                          <a:cs typeface="Times New Roman" panose="02020603050405020304" pitchFamily="18" charset="0"/>
                        </a:rPr>
                        <a:t>МБУК «Дом культуры Галактика» пос. Вулканный – приобретение музыкальной аппаратуры, музыкальных инструментов, компьютерной техники</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ru-RU" sz="900" dirty="0" smtClean="0"/>
                        <a:t>500,0</a:t>
                      </a:r>
                      <a:endParaRPr lang="ru-RU" sz="900" dirty="0"/>
                    </a:p>
                  </a:txBody>
                  <a:tcPr anchor="ctr"/>
                </a:tc>
                <a:extLst>
                  <a:ext uri="{0D108BD9-81ED-4DB2-BD59-A6C34878D82A}">
                    <a16:rowId xmlns:a16="http://schemas.microsoft.com/office/drawing/2014/main" val="117687757"/>
                  </a:ext>
                </a:extLst>
              </a:tr>
              <a:tr h="339216">
                <a:tc vMerge="1">
                  <a:txBody>
                    <a:bodyPr/>
                    <a:lstStyle/>
                    <a:p>
                      <a:endParaRPr lang="ru-RU" sz="1000" dirty="0"/>
                    </a:p>
                  </a:txBody>
                  <a:tcPr/>
                </a:tc>
                <a:tc>
                  <a:txBody>
                    <a:bodyPr/>
                    <a:lstStyle/>
                    <a:p>
                      <a:pPr>
                        <a:lnSpc>
                          <a:spcPct val="115000"/>
                        </a:lnSpc>
                        <a:spcAft>
                          <a:spcPts val="0"/>
                        </a:spcAft>
                      </a:pPr>
                      <a:r>
                        <a:rPr lang="ru-RU" sz="1000" dirty="0">
                          <a:effectLst/>
                          <a:latin typeface="Times New Roman" panose="02020603050405020304" pitchFamily="18" charset="0"/>
                          <a:ea typeface="Times New Roman" panose="02020603050405020304" pitchFamily="18" charset="0"/>
                          <a:cs typeface="Times New Roman" panose="02020603050405020304" pitchFamily="18" charset="0"/>
                        </a:rPr>
                        <a:t>МУК «Централизованная клубная система «Талант» Новоавачинского сельского поселения – приобретение музыкальных инструментов</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ru-RU" sz="900" dirty="0" smtClean="0"/>
                        <a:t>500,0</a:t>
                      </a:r>
                      <a:endParaRPr lang="ru-RU" sz="900" dirty="0"/>
                    </a:p>
                  </a:txBody>
                  <a:tcPr anchor="ctr"/>
                </a:tc>
                <a:extLst>
                  <a:ext uri="{0D108BD9-81ED-4DB2-BD59-A6C34878D82A}">
                    <a16:rowId xmlns:a16="http://schemas.microsoft.com/office/drawing/2014/main" val="221477828"/>
                  </a:ext>
                </a:extLst>
              </a:tr>
            </a:tbl>
          </a:graphicData>
        </a:graphic>
      </p:graphicFrame>
      <p:sp>
        <p:nvSpPr>
          <p:cNvPr id="4" name="TextBox 3"/>
          <p:cNvSpPr txBox="1"/>
          <p:nvPr/>
        </p:nvSpPr>
        <p:spPr>
          <a:xfrm>
            <a:off x="10565661" y="0"/>
            <a:ext cx="1342034" cy="338554"/>
          </a:xfrm>
          <a:prstGeom prst="rect">
            <a:avLst/>
          </a:prstGeom>
          <a:noFill/>
        </p:spPr>
        <p:txBody>
          <a:bodyPr wrap="none" rtlCol="0">
            <a:spAutoFit/>
          </a:bodyPr>
          <a:lstStyle/>
          <a:p>
            <a:r>
              <a:rPr lang="ru-RU" sz="1600" b="1" i="1" dirty="0">
                <a:solidFill>
                  <a:schemeClr val="tx2">
                    <a:lumMod val="75000"/>
                  </a:schemeClr>
                </a:solidFill>
                <a:effectLst>
                  <a:outerShdw blurRad="38100" dist="38100" dir="2700000" algn="tl">
                    <a:srgbClr val="000000">
                      <a:alpha val="43137"/>
                    </a:srgbClr>
                  </a:outerShdw>
                </a:effectLst>
              </a:rPr>
              <a:t>  </a:t>
            </a:r>
            <a:r>
              <a:rPr lang="ru-RU" sz="1600" b="1" i="1" dirty="0" smtClean="0">
                <a:solidFill>
                  <a:schemeClr val="tx2">
                    <a:lumMod val="75000"/>
                  </a:schemeClr>
                </a:solidFill>
                <a:effectLst>
                  <a:outerShdw blurRad="38100" dist="38100" dir="2700000" algn="tl">
                    <a:srgbClr val="000000">
                      <a:alpha val="43137"/>
                    </a:srgbClr>
                  </a:outerShdw>
                </a:effectLst>
              </a:rPr>
              <a:t>72 СЛАЙД </a:t>
            </a:r>
            <a:endParaRPr lang="ru-RU" sz="1600" b="1" i="1" dirty="0">
              <a:solidFill>
                <a:schemeClr val="tx2">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9517040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0"/>
            <a:ext cx="10972800" cy="981075"/>
          </a:xfrm>
        </p:spPr>
        <p:txBody>
          <a:bodyPr/>
          <a:lstStyle/>
          <a:p>
            <a:r>
              <a:rPr lang="ru-RU" sz="2600" b="1" dirty="0" smtClean="0"/>
              <a:t>Для заметок</a:t>
            </a:r>
            <a:endParaRPr lang="ru-RU" sz="2600" b="1" dirty="0"/>
          </a:p>
        </p:txBody>
      </p:sp>
    </p:spTree>
    <p:extLst>
      <p:ext uri="{BB962C8B-B14F-4D97-AF65-F5344CB8AC3E}">
        <p14:creationId xmlns:p14="http://schemas.microsoft.com/office/powerpoint/2010/main" val="217399809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4091845"/>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02127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Стрелка вниз 20"/>
          <p:cNvSpPr/>
          <p:nvPr/>
        </p:nvSpPr>
        <p:spPr>
          <a:xfrm>
            <a:off x="1165166" y="2406316"/>
            <a:ext cx="9826885" cy="1587655"/>
          </a:xfrm>
          <a:prstGeom prst="downArrow">
            <a:avLst/>
          </a:prstGeom>
          <a:solidFill>
            <a:schemeClr val="accent3">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endParaRPr>
          </a:p>
        </p:txBody>
      </p:sp>
      <p:sp>
        <p:nvSpPr>
          <p:cNvPr id="2" name="Заголовок 1"/>
          <p:cNvSpPr>
            <a:spLocks noGrp="1"/>
          </p:cNvSpPr>
          <p:nvPr>
            <p:ph type="title"/>
          </p:nvPr>
        </p:nvSpPr>
        <p:spPr>
          <a:xfrm>
            <a:off x="609600" y="68366"/>
            <a:ext cx="10972800" cy="854580"/>
          </a:xfrm>
        </p:spPr>
        <p:txBody>
          <a:bodyPr/>
          <a:lstStyle/>
          <a:p>
            <a:r>
              <a:rPr lang="ru-RU" sz="2600" b="1" dirty="0" smtClean="0">
                <a:effectLst>
                  <a:outerShdw blurRad="38100" dist="38100" dir="2700000" algn="tl">
                    <a:srgbClr val="000000">
                      <a:alpha val="43137"/>
                    </a:srgbClr>
                  </a:outerShdw>
                </a:effectLst>
              </a:rPr>
              <a:t>Бюджетный процесс</a:t>
            </a:r>
            <a:endParaRPr lang="ru-RU" sz="2600" b="1" dirty="0">
              <a:effectLst>
                <a:outerShdw blurRad="38100" dist="38100" dir="2700000" algn="tl">
                  <a:srgbClr val="000000">
                    <a:alpha val="43137"/>
                  </a:srgbClr>
                </a:outerShdw>
              </a:effectLst>
            </a:endParaRPr>
          </a:p>
        </p:txBody>
      </p:sp>
      <p:sp>
        <p:nvSpPr>
          <p:cNvPr id="3" name="Объект 2"/>
          <p:cNvSpPr>
            <a:spLocks noGrp="1"/>
          </p:cNvSpPr>
          <p:nvPr>
            <p:ph idx="1"/>
          </p:nvPr>
        </p:nvSpPr>
        <p:spPr>
          <a:xfrm>
            <a:off x="606751" y="957129"/>
            <a:ext cx="11032621" cy="5512037"/>
          </a:xfrm>
        </p:spPr>
        <p:txBody>
          <a:bodyPr>
            <a:normAutofit/>
          </a:bodyPr>
          <a:lstStyle/>
          <a:p>
            <a:pPr marL="0" indent="0" algn="just">
              <a:buNone/>
            </a:pPr>
            <a:r>
              <a:rPr lang="ru-RU" sz="1800" b="1" dirty="0" smtClean="0">
                <a:solidFill>
                  <a:schemeClr val="tx1"/>
                </a:solidFill>
                <a:latin typeface="+mn-lt"/>
                <a:cs typeface="Times New Roman" panose="02020603050405020304" pitchFamily="18" charset="0"/>
              </a:rPr>
              <a:t>          Бюджетный </a:t>
            </a:r>
            <a:r>
              <a:rPr lang="ru-RU" sz="1800" b="1" dirty="0">
                <a:solidFill>
                  <a:schemeClr val="tx1"/>
                </a:solidFill>
                <a:latin typeface="+mn-lt"/>
                <a:cs typeface="Times New Roman" panose="02020603050405020304" pitchFamily="18" charset="0"/>
              </a:rPr>
              <a:t>процесс </a:t>
            </a:r>
            <a:r>
              <a:rPr lang="ru-RU" sz="1800" dirty="0" smtClean="0">
                <a:solidFill>
                  <a:schemeClr val="tx1"/>
                </a:solidFill>
                <a:latin typeface="+mn-lt"/>
                <a:cs typeface="Times New Roman" panose="02020603050405020304" pitchFamily="18" charset="0"/>
              </a:rPr>
              <a:t>- деятельность </a:t>
            </a:r>
            <a:r>
              <a:rPr lang="ru-RU" sz="1800" dirty="0">
                <a:solidFill>
                  <a:schemeClr val="tx1"/>
                </a:solidFill>
                <a:latin typeface="+mn-lt"/>
                <a:cs typeface="Times New Roman" panose="02020603050405020304" pitchFamily="18" charset="0"/>
              </a:rPr>
              <a:t>органов государственной власти, органов местного самоуправления и иных участников бюджетного процесса </a:t>
            </a:r>
            <a:r>
              <a:rPr lang="ru-RU" sz="1800" dirty="0" smtClean="0">
                <a:solidFill>
                  <a:schemeClr val="tx1"/>
                </a:solidFill>
                <a:latin typeface="+mn-lt"/>
                <a:cs typeface="Times New Roman" panose="02020603050405020304" pitchFamily="18" charset="0"/>
              </a:rPr>
              <a:t>по </a:t>
            </a:r>
            <a:r>
              <a:rPr lang="ru-RU" sz="1800" dirty="0">
                <a:solidFill>
                  <a:schemeClr val="tx1"/>
                </a:solidFill>
                <a:latin typeface="+mn-lt"/>
                <a:cs typeface="Times New Roman" panose="02020603050405020304" pitchFamily="18" charset="0"/>
              </a:rPr>
              <a:t>составлению и рассмотрению </a:t>
            </a:r>
            <a:r>
              <a:rPr lang="ru-RU" sz="1800" dirty="0" smtClean="0">
                <a:solidFill>
                  <a:schemeClr val="tx1"/>
                </a:solidFill>
                <a:latin typeface="+mn-lt"/>
                <a:cs typeface="Times New Roman" panose="02020603050405020304" pitchFamily="18" charset="0"/>
              </a:rPr>
              <a:t>проектов бюджетов, утверждению и </a:t>
            </a:r>
            <a:r>
              <a:rPr lang="ru-RU" sz="1800" dirty="0">
                <a:solidFill>
                  <a:schemeClr val="tx1"/>
                </a:solidFill>
                <a:latin typeface="+mn-lt"/>
                <a:cs typeface="Times New Roman" panose="02020603050405020304" pitchFamily="18" charset="0"/>
              </a:rPr>
              <a:t>исполнению </a:t>
            </a:r>
            <a:r>
              <a:rPr lang="ru-RU" sz="1800" dirty="0" smtClean="0">
                <a:solidFill>
                  <a:schemeClr val="tx1"/>
                </a:solidFill>
                <a:latin typeface="+mn-lt"/>
                <a:cs typeface="Times New Roman" panose="02020603050405020304" pitchFamily="18" charset="0"/>
              </a:rPr>
              <a:t>бюджетов, </a:t>
            </a:r>
            <a:r>
              <a:rPr lang="ru-RU" sz="1800" dirty="0">
                <a:solidFill>
                  <a:schemeClr val="tx1"/>
                </a:solidFill>
                <a:latin typeface="+mn-lt"/>
                <a:cs typeface="Times New Roman" panose="02020603050405020304" pitchFamily="18" charset="0"/>
              </a:rPr>
              <a:t>контролю за </a:t>
            </a:r>
            <a:r>
              <a:rPr lang="ru-RU" sz="1800" dirty="0" smtClean="0">
                <a:solidFill>
                  <a:schemeClr val="tx1"/>
                </a:solidFill>
                <a:latin typeface="+mn-lt"/>
                <a:cs typeface="Times New Roman" panose="02020603050405020304" pitchFamily="18" charset="0"/>
              </a:rPr>
              <a:t>их </a:t>
            </a:r>
            <a:r>
              <a:rPr lang="ru-RU" sz="1800" dirty="0">
                <a:solidFill>
                  <a:schemeClr val="tx1"/>
                </a:solidFill>
                <a:latin typeface="+mn-lt"/>
                <a:cs typeface="Times New Roman" panose="02020603050405020304" pitchFamily="18" charset="0"/>
              </a:rPr>
              <a:t>исполнением, осуществлению бюджетного учета, составлению, внешней проверке, рассмотрению и утверждению бюджетной отчетности.</a:t>
            </a:r>
          </a:p>
        </p:txBody>
      </p:sp>
      <p:sp>
        <p:nvSpPr>
          <p:cNvPr id="4" name="Скругленный прямоугольник 3"/>
          <p:cNvSpPr/>
          <p:nvPr/>
        </p:nvSpPr>
        <p:spPr>
          <a:xfrm>
            <a:off x="3835667" y="2554477"/>
            <a:ext cx="4485882" cy="664803"/>
          </a:xfrm>
          <a:prstGeom prst="roundRect">
            <a:avLst/>
          </a:prstGeom>
          <a:solidFill>
            <a:schemeClr val="accent3">
              <a:lumMod val="40000"/>
              <a:lumOff val="60000"/>
              <a:alpha val="4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solidFill>
                  <a:prstClr val="black"/>
                </a:solidFill>
              </a:rPr>
              <a:t>Этапы бюджетного процесса</a:t>
            </a:r>
            <a:endParaRPr lang="ru-RU" sz="2400" dirty="0">
              <a:solidFill>
                <a:prstClr val="black"/>
              </a:solidFill>
            </a:endParaRPr>
          </a:p>
        </p:txBody>
      </p:sp>
      <p:sp>
        <p:nvSpPr>
          <p:cNvPr id="5" name="Скругленный прямоугольник 4"/>
          <p:cNvSpPr/>
          <p:nvPr/>
        </p:nvSpPr>
        <p:spPr>
          <a:xfrm>
            <a:off x="623843" y="4153256"/>
            <a:ext cx="1512606" cy="1337417"/>
          </a:xfrm>
          <a:prstGeom prst="roundRect">
            <a:avLst/>
          </a:prstGeom>
          <a:solidFill>
            <a:schemeClr val="accent3">
              <a:lumMod val="40000"/>
              <a:lumOff val="60000"/>
              <a:alpha val="4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solidFill>
                  <a:prstClr val="black"/>
                </a:solidFill>
              </a:rPr>
              <a:t>Составление проекта бюджета</a:t>
            </a:r>
            <a:endParaRPr lang="ru-RU" sz="1400" dirty="0">
              <a:solidFill>
                <a:prstClr val="black"/>
              </a:solidFill>
            </a:endParaRPr>
          </a:p>
        </p:txBody>
      </p:sp>
      <p:sp>
        <p:nvSpPr>
          <p:cNvPr id="6" name="Скругленный прямоугольник 5"/>
          <p:cNvSpPr/>
          <p:nvPr/>
        </p:nvSpPr>
        <p:spPr>
          <a:xfrm>
            <a:off x="2478281" y="4153259"/>
            <a:ext cx="1521152" cy="1337417"/>
          </a:xfrm>
          <a:prstGeom prst="roundRect">
            <a:avLst/>
          </a:prstGeom>
          <a:solidFill>
            <a:schemeClr val="accent3">
              <a:lumMod val="40000"/>
              <a:lumOff val="60000"/>
              <a:alpha val="4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solidFill>
                  <a:prstClr val="black"/>
                </a:solidFill>
              </a:rPr>
              <a:t>Рассмотрение проекта бюджета</a:t>
            </a:r>
            <a:endParaRPr lang="ru-RU" sz="1400" dirty="0">
              <a:solidFill>
                <a:prstClr val="black"/>
              </a:solidFill>
            </a:endParaRPr>
          </a:p>
        </p:txBody>
      </p:sp>
      <p:sp>
        <p:nvSpPr>
          <p:cNvPr id="7" name="Скругленный прямоугольник 6"/>
          <p:cNvSpPr/>
          <p:nvPr/>
        </p:nvSpPr>
        <p:spPr>
          <a:xfrm>
            <a:off x="4486542" y="4153260"/>
            <a:ext cx="1504060" cy="1337416"/>
          </a:xfrm>
          <a:prstGeom prst="roundRect">
            <a:avLst/>
          </a:prstGeom>
          <a:solidFill>
            <a:schemeClr val="accent3">
              <a:lumMod val="40000"/>
              <a:lumOff val="60000"/>
              <a:alpha val="4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solidFill>
                  <a:prstClr val="black"/>
                </a:solidFill>
              </a:rPr>
              <a:t> Утверждение проекта бюджета</a:t>
            </a:r>
            <a:endParaRPr lang="ru-RU" sz="1400" dirty="0">
              <a:solidFill>
                <a:prstClr val="black"/>
              </a:solidFill>
            </a:endParaRPr>
          </a:p>
        </p:txBody>
      </p:sp>
      <p:sp>
        <p:nvSpPr>
          <p:cNvPr id="9" name="Скругленный прямоугольник 8"/>
          <p:cNvSpPr/>
          <p:nvPr/>
        </p:nvSpPr>
        <p:spPr>
          <a:xfrm>
            <a:off x="8340695" y="4153262"/>
            <a:ext cx="1461331" cy="1337415"/>
          </a:xfrm>
          <a:prstGeom prst="roundRect">
            <a:avLst/>
          </a:prstGeom>
          <a:solidFill>
            <a:schemeClr val="accent3">
              <a:lumMod val="40000"/>
              <a:lumOff val="60000"/>
              <a:alpha val="4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solidFill>
                  <a:prstClr val="black"/>
                </a:solidFill>
              </a:rPr>
              <a:t> </a:t>
            </a:r>
            <a:r>
              <a:rPr lang="ru-RU" sz="1400" dirty="0">
                <a:solidFill>
                  <a:prstClr val="black"/>
                </a:solidFill>
              </a:rPr>
              <a:t>Составление </a:t>
            </a:r>
            <a:r>
              <a:rPr lang="ru-RU" sz="1400" dirty="0" smtClean="0">
                <a:solidFill>
                  <a:prstClr val="black"/>
                </a:solidFill>
              </a:rPr>
              <a:t>отчета </a:t>
            </a:r>
            <a:r>
              <a:rPr lang="ru-RU" sz="1400" dirty="0">
                <a:solidFill>
                  <a:prstClr val="black"/>
                </a:solidFill>
              </a:rPr>
              <a:t>об исполнении бюджета</a:t>
            </a:r>
          </a:p>
        </p:txBody>
      </p:sp>
      <p:sp>
        <p:nvSpPr>
          <p:cNvPr id="10" name="Скругленный прямоугольник 9"/>
          <p:cNvSpPr/>
          <p:nvPr/>
        </p:nvSpPr>
        <p:spPr>
          <a:xfrm>
            <a:off x="6426437" y="4153259"/>
            <a:ext cx="1486969" cy="1337416"/>
          </a:xfrm>
          <a:prstGeom prst="roundRect">
            <a:avLst/>
          </a:prstGeom>
          <a:solidFill>
            <a:schemeClr val="accent3">
              <a:lumMod val="40000"/>
              <a:lumOff val="60000"/>
              <a:alpha val="4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solidFill>
                  <a:prstClr val="black"/>
                </a:solidFill>
              </a:rPr>
              <a:t>Исполнение бюджета</a:t>
            </a:r>
            <a:endParaRPr lang="ru-RU" sz="1400" dirty="0">
              <a:solidFill>
                <a:prstClr val="black"/>
              </a:solidFill>
            </a:endParaRPr>
          </a:p>
        </p:txBody>
      </p:sp>
      <p:sp>
        <p:nvSpPr>
          <p:cNvPr id="11" name="Скругленный прямоугольник 10"/>
          <p:cNvSpPr/>
          <p:nvPr/>
        </p:nvSpPr>
        <p:spPr>
          <a:xfrm>
            <a:off x="10152404" y="4153260"/>
            <a:ext cx="1461331" cy="1337417"/>
          </a:xfrm>
          <a:prstGeom prst="roundRect">
            <a:avLst/>
          </a:prstGeom>
          <a:solidFill>
            <a:schemeClr val="accent3">
              <a:lumMod val="40000"/>
              <a:lumOff val="60000"/>
              <a:alpha val="4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solidFill>
                  <a:srgbClr val="000000"/>
                </a:solidFill>
              </a:rPr>
              <a:t>Утверждение </a:t>
            </a:r>
            <a:r>
              <a:rPr lang="ru-RU" sz="1400" dirty="0">
                <a:solidFill>
                  <a:srgbClr val="000000"/>
                </a:solidFill>
              </a:rPr>
              <a:t>отчета об исполнении бюджета</a:t>
            </a:r>
            <a:endParaRPr lang="ru-RU" sz="1400" dirty="0">
              <a:solidFill>
                <a:prstClr val="white"/>
              </a:solidFill>
            </a:endParaRPr>
          </a:p>
        </p:txBody>
      </p:sp>
      <p:sp>
        <p:nvSpPr>
          <p:cNvPr id="22" name="Стрелка вниз 21"/>
          <p:cNvSpPr/>
          <p:nvPr/>
        </p:nvSpPr>
        <p:spPr>
          <a:xfrm rot="16200000">
            <a:off x="6024713" y="4570296"/>
            <a:ext cx="356733" cy="424948"/>
          </a:xfrm>
          <a:prstGeom prst="downArrow">
            <a:avLst/>
          </a:prstGeom>
          <a:solidFill>
            <a:schemeClr val="accent3">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endParaRPr>
          </a:p>
        </p:txBody>
      </p:sp>
      <p:sp>
        <p:nvSpPr>
          <p:cNvPr id="23" name="Стрелка вниз 22"/>
          <p:cNvSpPr/>
          <p:nvPr/>
        </p:nvSpPr>
        <p:spPr>
          <a:xfrm rot="16200000">
            <a:off x="4077384" y="4551982"/>
            <a:ext cx="356733" cy="461576"/>
          </a:xfrm>
          <a:prstGeom prst="downArrow">
            <a:avLst/>
          </a:prstGeom>
          <a:solidFill>
            <a:schemeClr val="accent3">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endParaRPr>
          </a:p>
        </p:txBody>
      </p:sp>
      <p:sp>
        <p:nvSpPr>
          <p:cNvPr id="24" name="Стрелка вниз 23"/>
          <p:cNvSpPr/>
          <p:nvPr/>
        </p:nvSpPr>
        <p:spPr>
          <a:xfrm rot="16200000">
            <a:off x="7926746" y="4611808"/>
            <a:ext cx="385860" cy="390769"/>
          </a:xfrm>
          <a:prstGeom prst="downArrow">
            <a:avLst/>
          </a:prstGeom>
          <a:solidFill>
            <a:schemeClr val="accent3">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endParaRPr>
          </a:p>
        </p:txBody>
      </p:sp>
      <p:sp>
        <p:nvSpPr>
          <p:cNvPr id="25" name="Стрелка вниз 24"/>
          <p:cNvSpPr/>
          <p:nvPr/>
        </p:nvSpPr>
        <p:spPr>
          <a:xfrm rot="16048935">
            <a:off x="9789233" y="4652569"/>
            <a:ext cx="386188" cy="323502"/>
          </a:xfrm>
          <a:prstGeom prst="downArrow">
            <a:avLst/>
          </a:prstGeom>
          <a:solidFill>
            <a:schemeClr val="accent3">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endParaRPr>
          </a:p>
        </p:txBody>
      </p:sp>
      <p:sp>
        <p:nvSpPr>
          <p:cNvPr id="18" name="Стрелка вниз 17"/>
          <p:cNvSpPr/>
          <p:nvPr/>
        </p:nvSpPr>
        <p:spPr>
          <a:xfrm rot="16200000">
            <a:off x="2124728" y="4633220"/>
            <a:ext cx="356733" cy="299100"/>
          </a:xfrm>
          <a:prstGeom prst="downArrow">
            <a:avLst/>
          </a:prstGeom>
          <a:solidFill>
            <a:schemeClr val="accent3">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endParaRPr>
          </a:p>
        </p:txBody>
      </p:sp>
      <p:sp>
        <p:nvSpPr>
          <p:cNvPr id="19" name="TextBox 18"/>
          <p:cNvSpPr txBox="1"/>
          <p:nvPr/>
        </p:nvSpPr>
        <p:spPr>
          <a:xfrm>
            <a:off x="10612315" y="90097"/>
            <a:ext cx="1239442" cy="338554"/>
          </a:xfrm>
          <a:prstGeom prst="rect">
            <a:avLst/>
          </a:prstGeom>
          <a:noFill/>
        </p:spPr>
        <p:txBody>
          <a:bodyPr wrap="none" rtlCol="0">
            <a:spAutoFit/>
          </a:bodyPr>
          <a:lstStyle/>
          <a:p>
            <a:r>
              <a:rPr lang="ru-RU" sz="1600" b="1" i="1" dirty="0">
                <a:solidFill>
                  <a:schemeClr val="tx2">
                    <a:lumMod val="75000"/>
                  </a:schemeClr>
                </a:solidFill>
                <a:effectLst>
                  <a:outerShdw blurRad="38100" dist="38100" dir="2700000" algn="tl">
                    <a:srgbClr val="000000">
                      <a:alpha val="43137"/>
                    </a:srgbClr>
                  </a:outerShdw>
                </a:effectLst>
              </a:rPr>
              <a:t>  7</a:t>
            </a:r>
            <a:r>
              <a:rPr lang="ru-RU" sz="1600" b="1" i="1" dirty="0" smtClean="0">
                <a:solidFill>
                  <a:schemeClr val="tx2">
                    <a:lumMod val="75000"/>
                  </a:schemeClr>
                </a:solidFill>
                <a:effectLst>
                  <a:outerShdw blurRad="38100" dist="38100" dir="2700000" algn="tl">
                    <a:srgbClr val="000000">
                      <a:alpha val="43137"/>
                    </a:srgbClr>
                  </a:outerShdw>
                </a:effectLst>
              </a:rPr>
              <a:t> СЛАЙД </a:t>
            </a:r>
            <a:endParaRPr lang="ru-RU" sz="1600" b="1" i="1" dirty="0">
              <a:solidFill>
                <a:schemeClr val="tx2">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809460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2435" y="129561"/>
            <a:ext cx="10515600" cy="780393"/>
          </a:xfrm>
        </p:spPr>
        <p:txBody>
          <a:bodyPr>
            <a:noAutofit/>
          </a:bodyPr>
          <a:lstStyle/>
          <a:p>
            <a:pPr algn="ctr"/>
            <a:r>
              <a:rPr lang="ru-RU" sz="2600" b="1" dirty="0" smtClean="0">
                <a:effectLst>
                  <a:outerShdw blurRad="38100" dist="38100" dir="2700000" algn="tl">
                    <a:srgbClr val="000000">
                      <a:alpha val="43137"/>
                    </a:srgbClr>
                  </a:outerShdw>
                </a:effectLst>
                <a:latin typeface="Palatino Linotype" panose="02040502050505030304" pitchFamily="18" charset="0"/>
                <a:cs typeface="Times New Roman" panose="02020603050405020304" pitchFamily="18" charset="0"/>
              </a:rPr>
              <a:t>Основные характеристики бюджета</a:t>
            </a:r>
            <a:endParaRPr lang="ru-RU" sz="2600" b="1" dirty="0">
              <a:effectLst>
                <a:outerShdw blurRad="38100" dist="38100" dir="2700000" algn="tl">
                  <a:srgbClr val="000000">
                    <a:alpha val="43137"/>
                  </a:srgbClr>
                </a:outerShdw>
              </a:effectLst>
              <a:latin typeface="Palatino Linotype" panose="02040502050505030304" pitchFamily="18" charset="0"/>
              <a:cs typeface="Times New Roman" panose="02020603050405020304" pitchFamily="18" charset="0"/>
            </a:endParaRPr>
          </a:p>
        </p:txBody>
      </p:sp>
      <p:sp>
        <p:nvSpPr>
          <p:cNvPr id="3" name="Объект 2"/>
          <p:cNvSpPr>
            <a:spLocks noGrp="1"/>
          </p:cNvSpPr>
          <p:nvPr>
            <p:ph idx="1"/>
          </p:nvPr>
        </p:nvSpPr>
        <p:spPr/>
        <p:txBody>
          <a:bodyPr/>
          <a:lstStyle/>
          <a:p>
            <a:endParaRPr lang="ru-RU" dirty="0" smtClean="0"/>
          </a:p>
          <a:p>
            <a:endParaRPr lang="ru-RU" dirty="0"/>
          </a:p>
          <a:p>
            <a:endParaRPr lang="ru-RU" dirty="0" smtClean="0"/>
          </a:p>
        </p:txBody>
      </p:sp>
      <p:sp>
        <p:nvSpPr>
          <p:cNvPr id="4" name="Горизонтальный свиток 3"/>
          <p:cNvSpPr/>
          <p:nvPr/>
        </p:nvSpPr>
        <p:spPr>
          <a:xfrm>
            <a:off x="1735014" y="1099307"/>
            <a:ext cx="8409354" cy="890953"/>
          </a:xfrm>
          <a:prstGeom prst="horizontalScroll">
            <a:avLst/>
          </a:prstGeom>
          <a:solidFill>
            <a:srgbClr val="F9C3FD">
              <a:alpha val="12000"/>
            </a:srgbClr>
          </a:solidFill>
          <a:ln>
            <a:solidFill>
              <a:srgbClr val="C59E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solidFill>
                  <a:srgbClr val="000000"/>
                </a:solidFill>
                <a:latin typeface="Palatino Linotype" panose="02040502050505030304" pitchFamily="18" charset="0"/>
              </a:rPr>
              <a:t>Доходы </a:t>
            </a:r>
            <a:r>
              <a:rPr lang="ru-RU" b="1" dirty="0" smtClean="0">
                <a:solidFill>
                  <a:srgbClr val="000000"/>
                </a:solidFill>
                <a:latin typeface="Palatino Linotype" panose="02040502050505030304" pitchFamily="18" charset="0"/>
              </a:rPr>
              <a:t>– Расходы </a:t>
            </a:r>
            <a:r>
              <a:rPr lang="ru-RU" b="1" dirty="0">
                <a:solidFill>
                  <a:srgbClr val="000000"/>
                </a:solidFill>
                <a:latin typeface="Palatino Linotype" panose="02040502050505030304" pitchFamily="18" charset="0"/>
              </a:rPr>
              <a:t>= Дефицит (Профицит)</a:t>
            </a:r>
            <a:endParaRPr lang="ru-RU" dirty="0">
              <a:latin typeface="Palatino Linotype" panose="02040502050505030304" pitchFamily="18" charset="0"/>
            </a:endParaRPr>
          </a:p>
        </p:txBody>
      </p:sp>
      <p:sp>
        <p:nvSpPr>
          <p:cNvPr id="5" name="Прямоугольная выноска 4"/>
          <p:cNvSpPr/>
          <p:nvPr/>
        </p:nvSpPr>
        <p:spPr>
          <a:xfrm>
            <a:off x="382401" y="2078178"/>
            <a:ext cx="2477478" cy="1961662"/>
          </a:xfrm>
          <a:prstGeom prst="wedgeRectCallout">
            <a:avLst/>
          </a:prstGeom>
          <a:solidFill>
            <a:srgbClr val="F9C3FD">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b="1" dirty="0" smtClean="0">
                <a:solidFill>
                  <a:schemeClr val="tx1"/>
                </a:solidFill>
                <a:latin typeface="Palatino Linotype" panose="02040502050505030304" pitchFamily="18" charset="0"/>
                <a:cs typeface="Times New Roman" panose="02020603050405020304" pitchFamily="18" charset="0"/>
              </a:rPr>
              <a:t>Доходы </a:t>
            </a:r>
            <a:r>
              <a:rPr lang="ru-RU" b="1" dirty="0">
                <a:solidFill>
                  <a:schemeClr val="tx1"/>
                </a:solidFill>
                <a:latin typeface="Palatino Linotype" panose="02040502050505030304" pitchFamily="18" charset="0"/>
                <a:cs typeface="Times New Roman" panose="02020603050405020304" pitchFamily="18" charset="0"/>
              </a:rPr>
              <a:t>&lt;</a:t>
            </a:r>
          </a:p>
          <a:p>
            <a:r>
              <a:rPr lang="ru-RU" b="1" dirty="0" smtClean="0">
                <a:solidFill>
                  <a:schemeClr val="tx1"/>
                </a:solidFill>
                <a:latin typeface="Palatino Linotype" panose="02040502050505030304" pitchFamily="18" charset="0"/>
                <a:cs typeface="Times New Roman" panose="02020603050405020304" pitchFamily="18" charset="0"/>
              </a:rPr>
              <a:t>Расходы =</a:t>
            </a:r>
            <a:endParaRPr lang="ru-RU" b="1" dirty="0">
              <a:solidFill>
                <a:schemeClr val="tx1"/>
              </a:solidFill>
              <a:latin typeface="Palatino Linotype" panose="02040502050505030304" pitchFamily="18" charset="0"/>
              <a:cs typeface="Times New Roman" panose="02020603050405020304" pitchFamily="18" charset="0"/>
            </a:endParaRPr>
          </a:p>
          <a:p>
            <a:r>
              <a:rPr lang="ru-RU" b="1" dirty="0">
                <a:solidFill>
                  <a:schemeClr val="tx1"/>
                </a:solidFill>
                <a:latin typeface="Palatino Linotype" panose="02040502050505030304" pitchFamily="18" charset="0"/>
                <a:cs typeface="Times New Roman" panose="02020603050405020304" pitchFamily="18" charset="0"/>
              </a:rPr>
              <a:t>ДЕФИЦИТ</a:t>
            </a:r>
          </a:p>
          <a:p>
            <a:r>
              <a:rPr lang="ru-RU" b="1" dirty="0">
                <a:solidFill>
                  <a:schemeClr val="tx1"/>
                </a:solidFill>
                <a:latin typeface="Palatino Linotype" panose="02040502050505030304" pitchFamily="18" charset="0"/>
                <a:cs typeface="Times New Roman" panose="02020603050405020304" pitchFamily="18" charset="0"/>
              </a:rPr>
              <a:t>БЮДЖЕТА</a:t>
            </a:r>
            <a:endParaRPr lang="ru-RU" dirty="0">
              <a:solidFill>
                <a:schemeClr val="tx1"/>
              </a:solidFill>
              <a:latin typeface="Palatino Linotype" panose="02040502050505030304" pitchFamily="18" charset="0"/>
              <a:cs typeface="Times New Roman" panose="02020603050405020304" pitchFamily="18" charset="0"/>
            </a:endParaRPr>
          </a:p>
        </p:txBody>
      </p:sp>
      <p:sp>
        <p:nvSpPr>
          <p:cNvPr id="6" name="Прямоугольная выноска 5"/>
          <p:cNvSpPr/>
          <p:nvPr/>
        </p:nvSpPr>
        <p:spPr>
          <a:xfrm>
            <a:off x="9208139" y="2078179"/>
            <a:ext cx="2586892" cy="1961661"/>
          </a:xfrm>
          <a:prstGeom prst="wedgeRectCallout">
            <a:avLst/>
          </a:prstGeom>
          <a:solidFill>
            <a:srgbClr val="F9C3FD">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ru-RU" b="1" dirty="0" smtClean="0">
                <a:solidFill>
                  <a:schemeClr val="tx1"/>
                </a:solidFill>
                <a:latin typeface="Palatino Linotype" panose="02040502050505030304" pitchFamily="18" charset="0"/>
                <a:cs typeface="Times New Roman" panose="02020603050405020304" pitchFamily="18" charset="0"/>
              </a:rPr>
              <a:t>Доходы </a:t>
            </a:r>
            <a:r>
              <a:rPr lang="ru-RU" b="1" dirty="0">
                <a:solidFill>
                  <a:schemeClr val="tx1"/>
                </a:solidFill>
                <a:latin typeface="Palatino Linotype" panose="02040502050505030304" pitchFamily="18" charset="0"/>
                <a:cs typeface="Times New Roman" panose="02020603050405020304" pitchFamily="18" charset="0"/>
              </a:rPr>
              <a:t>&gt;</a:t>
            </a:r>
          </a:p>
          <a:p>
            <a:pPr algn="r"/>
            <a:r>
              <a:rPr lang="ru-RU" b="1" dirty="0" smtClean="0">
                <a:solidFill>
                  <a:schemeClr val="tx1"/>
                </a:solidFill>
                <a:latin typeface="Palatino Linotype" panose="02040502050505030304" pitchFamily="18" charset="0"/>
                <a:cs typeface="Times New Roman" panose="02020603050405020304" pitchFamily="18" charset="0"/>
              </a:rPr>
              <a:t>Расходы </a:t>
            </a:r>
            <a:r>
              <a:rPr lang="ru-RU" b="1" dirty="0">
                <a:solidFill>
                  <a:schemeClr val="tx1"/>
                </a:solidFill>
                <a:latin typeface="Palatino Linotype" panose="02040502050505030304" pitchFamily="18" charset="0"/>
                <a:cs typeface="Times New Roman" panose="02020603050405020304" pitchFamily="18" charset="0"/>
              </a:rPr>
              <a:t>=</a:t>
            </a:r>
          </a:p>
          <a:p>
            <a:pPr algn="r"/>
            <a:r>
              <a:rPr lang="ru-RU" b="1" dirty="0">
                <a:solidFill>
                  <a:schemeClr val="tx1"/>
                </a:solidFill>
                <a:latin typeface="Palatino Linotype" panose="02040502050505030304" pitchFamily="18" charset="0"/>
                <a:cs typeface="Times New Roman" panose="02020603050405020304" pitchFamily="18" charset="0"/>
              </a:rPr>
              <a:t>ПРОФИЦИТ</a:t>
            </a:r>
          </a:p>
          <a:p>
            <a:pPr algn="r"/>
            <a:r>
              <a:rPr lang="ru-RU" b="1" dirty="0">
                <a:solidFill>
                  <a:schemeClr val="tx1"/>
                </a:solidFill>
                <a:latin typeface="Palatino Linotype" panose="02040502050505030304" pitchFamily="18" charset="0"/>
                <a:cs typeface="Times New Roman" panose="02020603050405020304" pitchFamily="18" charset="0"/>
              </a:rPr>
              <a:t>БЮДЖЕТА</a:t>
            </a:r>
            <a:endParaRPr lang="ru-RU" dirty="0">
              <a:solidFill>
                <a:schemeClr val="tx1"/>
              </a:solidFill>
              <a:latin typeface="Palatino Linotype" panose="02040502050505030304" pitchFamily="18" charset="0"/>
              <a:cs typeface="Times New Roman" panose="02020603050405020304" pitchFamily="18" charset="0"/>
            </a:endParaRPr>
          </a:p>
        </p:txBody>
      </p:sp>
      <p:sp>
        <p:nvSpPr>
          <p:cNvPr id="8" name="Прямоугольная выноска 7"/>
          <p:cNvSpPr/>
          <p:nvPr/>
        </p:nvSpPr>
        <p:spPr>
          <a:xfrm>
            <a:off x="4363279" y="2078176"/>
            <a:ext cx="3140764" cy="1961663"/>
          </a:xfrm>
          <a:prstGeom prst="wedgeRectCallout">
            <a:avLst/>
          </a:prstGeom>
          <a:solidFill>
            <a:srgbClr val="B2FCBB">
              <a:alpha val="4588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solidFill>
                <a:latin typeface="Palatino Linotype" panose="02040502050505030304" pitchFamily="18" charset="0"/>
                <a:cs typeface="Times New Roman" panose="02020603050405020304" pitchFamily="18" charset="0"/>
              </a:rPr>
              <a:t>Доходы=Расходы </a:t>
            </a:r>
          </a:p>
          <a:p>
            <a:pPr algn="ctr"/>
            <a:endParaRPr lang="ru-RU" b="1" dirty="0">
              <a:solidFill>
                <a:schemeClr val="tx1"/>
              </a:solidFill>
              <a:latin typeface="Palatino Linotype" panose="02040502050505030304" pitchFamily="18" charset="0"/>
              <a:cs typeface="Times New Roman" panose="02020603050405020304" pitchFamily="18" charset="0"/>
            </a:endParaRPr>
          </a:p>
          <a:p>
            <a:pPr algn="ctr"/>
            <a:r>
              <a:rPr lang="ru-RU" b="1" dirty="0" smtClean="0">
                <a:solidFill>
                  <a:schemeClr val="tx1"/>
                </a:solidFill>
                <a:latin typeface="Palatino Linotype" panose="02040502050505030304" pitchFamily="18" charset="0"/>
                <a:cs typeface="Times New Roman" panose="02020603050405020304" pitchFamily="18" charset="0"/>
              </a:rPr>
              <a:t>СБАЛАНСИРОВАННЫЙ БЮДЖЕТ</a:t>
            </a:r>
            <a:endParaRPr lang="ru-RU" b="1" dirty="0">
              <a:solidFill>
                <a:schemeClr val="tx1"/>
              </a:solidFill>
              <a:latin typeface="Palatino Linotype" panose="02040502050505030304" pitchFamily="18" charset="0"/>
              <a:cs typeface="Times New Roman" panose="02020603050405020304" pitchFamily="18" charset="0"/>
            </a:endParaRPr>
          </a:p>
        </p:txBody>
      </p:sp>
      <p:sp>
        <p:nvSpPr>
          <p:cNvPr id="9" name="Прямоугольник 8"/>
          <p:cNvSpPr/>
          <p:nvPr/>
        </p:nvSpPr>
        <p:spPr>
          <a:xfrm>
            <a:off x="382401" y="4636269"/>
            <a:ext cx="3196371" cy="18827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rgbClr val="000000"/>
                </a:solidFill>
                <a:latin typeface="Palatino Linotype" panose="02040502050505030304" pitchFamily="18" charset="0"/>
              </a:rPr>
              <a:t>При превышении расходов над доходами принимается решение об источниках покрытия дефицита (например, использовать имеющиеся накопления, остатки, взять в долг</a:t>
            </a:r>
            <a:r>
              <a:rPr lang="ru-RU" dirty="0">
                <a:solidFill>
                  <a:srgbClr val="000000"/>
                </a:solidFill>
                <a:latin typeface="Palatino Linotype" panose="02040502050505030304" pitchFamily="18" charset="0"/>
              </a:rPr>
              <a:t>).</a:t>
            </a:r>
            <a:endParaRPr lang="ru-RU" dirty="0">
              <a:latin typeface="Palatino Linotype" panose="02040502050505030304" pitchFamily="18" charset="0"/>
            </a:endParaRPr>
          </a:p>
        </p:txBody>
      </p:sp>
      <p:sp>
        <p:nvSpPr>
          <p:cNvPr id="10" name="Блок-схема: процесс 9"/>
          <p:cNvSpPr/>
          <p:nvPr/>
        </p:nvSpPr>
        <p:spPr>
          <a:xfrm>
            <a:off x="8607972" y="4636269"/>
            <a:ext cx="3187059" cy="1882772"/>
          </a:xfrm>
          <a:prstGeom prst="flowChart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rgbClr val="000000"/>
                </a:solidFill>
                <a:latin typeface="Palatino Linotype" panose="02040502050505030304" pitchFamily="18" charset="0"/>
              </a:rPr>
              <a:t>При превышении доходов над расходами принимается решение, как их использовать (например, накапливать резервы, остатки, погашать долг</a:t>
            </a:r>
            <a:r>
              <a:rPr lang="ru-RU" dirty="0">
                <a:solidFill>
                  <a:srgbClr val="000000"/>
                </a:solidFill>
                <a:latin typeface="Palatino Linotype" panose="02040502050505030304" pitchFamily="18" charset="0"/>
              </a:rPr>
              <a:t>).</a:t>
            </a:r>
            <a:endParaRPr lang="ru-RU" dirty="0">
              <a:latin typeface="Palatino Linotype" panose="02040502050505030304" pitchFamily="18" charset="0"/>
            </a:endParaRPr>
          </a:p>
        </p:txBody>
      </p:sp>
      <p:pic>
        <p:nvPicPr>
          <p:cNvPr id="1027" name="Picture 3" descr="C:\Users\Serj\Desktop\98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87244" y="4453194"/>
            <a:ext cx="3704896" cy="188031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Serj\Desktop\96919_! Бюджет 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4107" y="2979683"/>
            <a:ext cx="1896914" cy="156867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Serj\Desktop\96919_! Бюджет 3 — копия.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62530" y="2979683"/>
            <a:ext cx="2079856" cy="1568670"/>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10612315" y="90097"/>
            <a:ext cx="1239442" cy="338554"/>
          </a:xfrm>
          <a:prstGeom prst="rect">
            <a:avLst/>
          </a:prstGeom>
          <a:noFill/>
        </p:spPr>
        <p:txBody>
          <a:bodyPr wrap="none" rtlCol="0">
            <a:spAutoFit/>
          </a:bodyPr>
          <a:lstStyle/>
          <a:p>
            <a:r>
              <a:rPr lang="ru-RU" sz="1600" b="1" i="1" dirty="0">
                <a:solidFill>
                  <a:schemeClr val="tx2">
                    <a:lumMod val="75000"/>
                  </a:schemeClr>
                </a:solidFill>
                <a:effectLst>
                  <a:outerShdw blurRad="38100" dist="38100" dir="2700000" algn="tl">
                    <a:srgbClr val="000000">
                      <a:alpha val="43137"/>
                    </a:srgbClr>
                  </a:outerShdw>
                </a:effectLst>
              </a:rPr>
              <a:t>  8</a:t>
            </a:r>
            <a:r>
              <a:rPr lang="ru-RU" sz="1600" b="1" i="1" dirty="0" smtClean="0">
                <a:solidFill>
                  <a:schemeClr val="tx2">
                    <a:lumMod val="75000"/>
                  </a:schemeClr>
                </a:solidFill>
                <a:effectLst>
                  <a:outerShdw blurRad="38100" dist="38100" dir="2700000" algn="tl">
                    <a:srgbClr val="000000">
                      <a:alpha val="43137"/>
                    </a:srgbClr>
                  </a:outerShdw>
                </a:effectLst>
              </a:rPr>
              <a:t> СЛАЙД </a:t>
            </a:r>
            <a:endParaRPr lang="ru-RU" sz="1600" b="1" i="1" dirty="0">
              <a:solidFill>
                <a:schemeClr val="tx2">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15681264"/>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Исполнительная">
  <a:themeElements>
    <a:clrScheme name="Исполнительная">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Исполнительная">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Исполнитель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1_Исполнительная">
  <a:themeElements>
    <a:clrScheme name="Исполнительная">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Исполнительная">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Исполнитель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4.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3772</TotalTime>
  <Words>18779</Words>
  <Application>Microsoft Office PowerPoint</Application>
  <PresentationFormat>Широкоэкранный</PresentationFormat>
  <Paragraphs>3454</Paragraphs>
  <Slides>76</Slides>
  <Notes>6</Notes>
  <HiddenSlides>0</HiddenSlides>
  <MMClips>0</MMClips>
  <ScaleCrop>false</ScaleCrop>
  <HeadingPairs>
    <vt:vector size="6" baseType="variant">
      <vt:variant>
        <vt:lpstr>Использованные шрифты</vt:lpstr>
      </vt:variant>
      <vt:variant>
        <vt:i4>7</vt:i4>
      </vt:variant>
      <vt:variant>
        <vt:lpstr>Тема</vt:lpstr>
      </vt:variant>
      <vt:variant>
        <vt:i4>3</vt:i4>
      </vt:variant>
      <vt:variant>
        <vt:lpstr>Заголовки слайдов</vt:lpstr>
      </vt:variant>
      <vt:variant>
        <vt:i4>76</vt:i4>
      </vt:variant>
    </vt:vector>
  </HeadingPairs>
  <TitlesOfParts>
    <vt:vector size="86" baseType="lpstr">
      <vt:lpstr>Arial</vt:lpstr>
      <vt:lpstr>Calibri</vt:lpstr>
      <vt:lpstr>Calibri Light</vt:lpstr>
      <vt:lpstr>Century Gothic</vt:lpstr>
      <vt:lpstr>Courier New</vt:lpstr>
      <vt:lpstr>Palatino Linotype</vt:lpstr>
      <vt:lpstr>Times New Roman</vt:lpstr>
      <vt:lpstr>Тема Office</vt:lpstr>
      <vt:lpstr>Исполнительная</vt:lpstr>
      <vt:lpstr>1_Исполнительная</vt:lpstr>
      <vt:lpstr>Министерство финансов Камчатского края</vt:lpstr>
      <vt:lpstr>Глоссарий</vt:lpstr>
      <vt:lpstr>Презентация PowerPoint</vt:lpstr>
      <vt:lpstr>Презентация PowerPoint</vt:lpstr>
      <vt:lpstr>Презентация PowerPoint</vt:lpstr>
      <vt:lpstr>Презентация PowerPoint</vt:lpstr>
      <vt:lpstr>Бюджетная система</vt:lpstr>
      <vt:lpstr>Бюджетный процесс</vt:lpstr>
      <vt:lpstr>Основные характеристики бюджета</vt:lpstr>
      <vt:lpstr>Рассмотрение проекта закона Камчатского края о краевом бюджете</vt:lpstr>
      <vt:lpstr>Основные направления налоговой политики Камчатского края на 2017-2019 годы</vt:lpstr>
      <vt:lpstr>Основные направления бюджетной политики Камчатского края на 2017-2019 годы</vt:lpstr>
      <vt:lpstr>Доходы бюджета</vt:lpstr>
      <vt:lpstr>                                                                                                                                                                               Структура доходов краевого бюджета в  2016-2019 годах</vt:lpstr>
      <vt:lpstr>Информация об объеме дотаций на выравнивание бюджетной обеспеченности бюджету Камчатского края с 2009 года</vt:lpstr>
      <vt:lpstr>Информация о динамике собственных доходов  Камчатского края с 2009 года</vt:lpstr>
      <vt:lpstr>Налоговые и неналоговые доходы  краевого бюджета</vt:lpstr>
      <vt:lpstr>Объёмы поступлений налоговых доходов на 2017 год и на плановый период 2018 и 2019 годов</vt:lpstr>
      <vt:lpstr>Объёмы поступлений неналоговых доходов на 2017 год и на плановый период 2018 и 2019 годов</vt:lpstr>
      <vt:lpstr>Основные налоговые доходы краевого бюджета</vt:lpstr>
      <vt:lpstr>Структура доходов краевого бюджета на 2017 год и плановый период 2018 и 2019 годов (по долям)</vt:lpstr>
      <vt:lpstr>Расходы краевого бюджета </vt:lpstr>
      <vt:lpstr>Структура расходов краевого бюджета в 2017-2019 годах по разделам классификации  расходов бюджета</vt:lpstr>
      <vt:lpstr>Структура расходов краевого бюджета на 2017 год  по разделам классификации расходов бюджетов</vt:lpstr>
      <vt:lpstr>Расходы на социально-культурную сферу в общем объеме расходов</vt:lpstr>
      <vt:lpstr>Расходы на социально-культурную сферу в 2017 году</vt:lpstr>
      <vt:lpstr>Структура расходов, направляемых на  государственную поддержку семьи и детей на 2017 год по разделам классификации  расходов бюджета</vt:lpstr>
      <vt:lpstr>Структура расходов, направляемых на  государственную поддержку семьи и детей на 2017 год по государственным программам Камчатского края</vt:lpstr>
      <vt:lpstr>Инвестиционные мероприятия на 2017 год</vt:lpstr>
      <vt:lpstr>Ведомственная структура расходов в части краевых инвестиционных мероприятий на 2017 год </vt:lpstr>
      <vt:lpstr>Презентация PowerPoint</vt:lpstr>
      <vt:lpstr>Презентация PowerPoint</vt:lpstr>
      <vt:lpstr>Презентация PowerPoint</vt:lpstr>
      <vt:lpstr>Распределение бюджетных ассигнований дорожного фонда Камчатского края на 2017 год</vt:lpstr>
      <vt:lpstr>Сравнительная характеристика форм межбюджетных трансфертов местным бюджетам</vt:lpstr>
      <vt:lpstr>Перечень межбюджетных трансфертов местным бюджетам и НПА, регламентирующие порядок и методику их предоставления</vt:lpstr>
      <vt:lpstr>Презентация PowerPoint</vt:lpstr>
      <vt:lpstr>  Структура межбюджетных трансфертов местным бюджетам в 2016-2019 годах  (без учета средств федерального бюджета, инвестиционных мероприятий и мероприятий «бывших» ДКЦП)</vt:lpstr>
      <vt:lpstr>    Зачем формировать и исполнять бюджет по программам?</vt:lpstr>
      <vt:lpstr>Государственные программы Камчатского края  в 2016 году и на 2017 - 2019 годы </vt:lpstr>
      <vt:lpstr>Презентация PowerPoint</vt:lpstr>
      <vt:lpstr>Распределение бюджетных ассигнований на реализацию государственных программ Камчатского края на 2017 год</vt:lpstr>
      <vt:lpstr>Распределение ассигнований краевого бюджета на 2017-2019 годы в разрезе государственных программ, подпрограмм, основных мероприятий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Распределение наказов избирателей депутатам Законодательного Собрания Камчатского края (по территориальному признаку)</vt:lpstr>
      <vt:lpstr>Распределение наказов избирателей депутатам Законодательного Собрания Камчатского края (по ведомственному признаку)</vt:lpstr>
      <vt:lpstr>Перечень наказов избирателей к депутатам  Законодательного Собрания Камчатского края на 2017 год (Приложение к Решению Законодательного Собрания Камчатского края от 19.07.2016 № 11716)                                                                                                                                                                                                                         тыс. рублей</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Для заметок</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Министерство финансов Камчатского края</dc:title>
  <dc:creator>Позанок Анна Сергеевна</dc:creator>
  <cp:lastModifiedBy>Тараканов Вячеслав Юрьевич</cp:lastModifiedBy>
  <cp:revision>432</cp:revision>
  <cp:lastPrinted>2016-10-24T03:22:26Z</cp:lastPrinted>
  <dcterms:created xsi:type="dcterms:W3CDTF">2016-10-20T03:59:01Z</dcterms:created>
  <dcterms:modified xsi:type="dcterms:W3CDTF">2016-11-08T21:18:30Z</dcterms:modified>
</cp:coreProperties>
</file>