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808" r:id="rId2"/>
    <p:sldMasterId id="2147483834" r:id="rId3"/>
    <p:sldMasterId id="2147483848" r:id="rId4"/>
    <p:sldMasterId id="2147483852" r:id="rId5"/>
    <p:sldMasterId id="2147483857" r:id="rId6"/>
  </p:sldMasterIdLst>
  <p:notesMasterIdLst>
    <p:notesMasterId r:id="rId36"/>
  </p:notesMasterIdLst>
  <p:handoutMasterIdLst>
    <p:handoutMasterId r:id="rId37"/>
  </p:handoutMasterIdLst>
  <p:sldIdLst>
    <p:sldId id="2036" r:id="rId7"/>
    <p:sldId id="2038" r:id="rId8"/>
    <p:sldId id="2039" r:id="rId9"/>
    <p:sldId id="2040" r:id="rId10"/>
    <p:sldId id="2041" r:id="rId11"/>
    <p:sldId id="2042" r:id="rId12"/>
    <p:sldId id="2043" r:id="rId13"/>
    <p:sldId id="2055" r:id="rId14"/>
    <p:sldId id="2046" r:id="rId15"/>
    <p:sldId id="2047" r:id="rId16"/>
    <p:sldId id="2048" r:id="rId17"/>
    <p:sldId id="2049" r:id="rId18"/>
    <p:sldId id="2050" r:id="rId19"/>
    <p:sldId id="2051" r:id="rId20"/>
    <p:sldId id="2052" r:id="rId21"/>
    <p:sldId id="2054" r:id="rId22"/>
    <p:sldId id="2053" r:id="rId23"/>
    <p:sldId id="2016" r:id="rId24"/>
    <p:sldId id="2020" r:id="rId25"/>
    <p:sldId id="2024" r:id="rId26"/>
    <p:sldId id="2022" r:id="rId27"/>
    <p:sldId id="2027" r:id="rId28"/>
    <p:sldId id="2032" r:id="rId29"/>
    <p:sldId id="2028" r:id="rId30"/>
    <p:sldId id="2023" r:id="rId31"/>
    <p:sldId id="2026" r:id="rId32"/>
    <p:sldId id="2025" r:id="rId33"/>
    <p:sldId id="2056" r:id="rId34"/>
    <p:sldId id="2045" r:id="rId35"/>
  </p:sldIdLst>
  <p:sldSz cx="9144000" cy="6858000" type="screen4x3"/>
  <p:notesSz cx="9872663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4821"/>
    <a:srgbClr val="FFFF99"/>
    <a:srgbClr val="003618"/>
    <a:srgbClr val="C6D34D"/>
    <a:srgbClr val="9BDA46"/>
    <a:srgbClr val="F0EC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0012" autoAdjust="0"/>
  </p:normalViewPr>
  <p:slideViewPr>
    <p:cSldViewPr>
      <p:cViewPr varScale="1">
        <p:scale>
          <a:sx n="115" d="100"/>
          <a:sy n="115" d="100"/>
        </p:scale>
        <p:origin x="17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3600" b="1" dirty="0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ru-RU" sz="1800" b="1" dirty="0" smtClean="0"/>
            <a:t> </a:t>
          </a:r>
          <a:r>
            <a:rPr lang="ru-RU" sz="1600" b="1" dirty="0" smtClean="0"/>
            <a:t>Проведение </a:t>
          </a:r>
          <a:r>
            <a:rPr lang="ru-RU" sz="1600" b="0" dirty="0" smtClean="0"/>
            <a:t>аудиторских мероприятий (реализация аудиторских методов</a:t>
          </a:r>
          <a:r>
            <a:rPr lang="en-US" sz="1600" b="0" dirty="0" smtClean="0"/>
            <a:t>: </a:t>
          </a:r>
          <a:r>
            <a:rPr lang="ru-RU" sz="1600" b="1" dirty="0" smtClean="0"/>
            <a:t>аналитические процедуры</a:t>
          </a:r>
          <a:r>
            <a:rPr lang="ru-RU" sz="1600" b="0" dirty="0" smtClean="0"/>
            <a:t>, инспектирование, пересчет, подтверждение и др.)</a:t>
          </a:r>
          <a:r>
            <a:rPr lang="ru-RU" sz="1600" b="1" dirty="0" smtClean="0"/>
            <a:t> </a:t>
          </a:r>
          <a:endParaRPr lang="ru-RU" sz="1600" b="1" dirty="0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2400" b="1" dirty="0" smtClean="0"/>
            <a:t>III</a:t>
          </a:r>
          <a:endParaRPr lang="ru-RU" sz="2400" b="1" dirty="0"/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pPr algn="just"/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Формирование Заключения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, ознакомление с ним субъектов бюджетных процедур, его представление руководителю главного администратора</a:t>
          </a:r>
          <a:endParaRPr lang="ru-RU" sz="1600" dirty="0">
            <a:latin typeface="+mj-lt"/>
          </a:endParaRP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I</a:t>
          </a:r>
          <a:endParaRPr lang="ru-RU" sz="2400" dirty="0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9BDA46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lang="ru-RU" sz="1600" b="1" dirty="0" smtClean="0"/>
            <a:t>Мониторинг </a:t>
          </a:r>
          <a:r>
            <a:rPr lang="ru-RU" sz="1600" b="1" dirty="0" smtClean="0"/>
            <a:t>реализации </a:t>
          </a:r>
          <a:r>
            <a:rPr lang="ru-RU" sz="1600" b="0" dirty="0" smtClean="0"/>
            <a:t>мер по минимизации рисков</a:t>
          </a:r>
          <a:endParaRPr lang="ru-RU" sz="1600" dirty="0">
            <a:latin typeface="+mj-lt"/>
          </a:endParaRP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EDE31554-2F87-4D80-8E56-7A54231E36F3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lang="ru-RU" sz="1600" dirty="0" smtClean="0">
              <a:latin typeface="+mj-lt"/>
            </a:rPr>
            <a:t>Годовой отчет о результатах деятельности субъекта ВФА</a:t>
          </a:r>
          <a:endParaRPr lang="ru-RU" sz="1600" dirty="0">
            <a:latin typeface="+mj-lt"/>
          </a:endParaRPr>
        </a:p>
      </dgm:t>
    </dgm:pt>
    <dgm:pt modelId="{A2501B29-172F-4EE6-AF3E-F869D45E1416}" type="parTrans" cxnId="{26A9BD0A-0EE0-499E-835D-CCA1C5EDA93E}">
      <dgm:prSet/>
      <dgm:spPr/>
      <dgm:t>
        <a:bodyPr/>
        <a:lstStyle/>
        <a:p>
          <a:endParaRPr lang="ru-RU"/>
        </a:p>
      </dgm:t>
    </dgm:pt>
    <dgm:pt modelId="{4F959E36-0151-46FD-989A-C792C373F6A4}" type="sibTrans" cxnId="{26A9BD0A-0EE0-499E-835D-CCA1C5EDA93E}">
      <dgm:prSet/>
      <dgm:spPr/>
      <dgm:t>
        <a:bodyPr/>
        <a:lstStyle/>
        <a:p>
          <a:endParaRPr lang="ru-RU"/>
        </a:p>
      </dgm:t>
    </dgm:pt>
    <dgm:pt modelId="{59BE9D45-0505-49DB-A896-0D4F898F9FE1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pPr algn="just"/>
          <a:r>
            <a:rPr lang="ru-RU" sz="1600" dirty="0" smtClean="0">
              <a:latin typeface="+mj-lt"/>
            </a:rPr>
            <a:t>Разработка планов реализации результатов аудиторского мероприятия по решению руководителя главного администратора</a:t>
          </a:r>
          <a:endParaRPr lang="ru-RU" sz="1600" dirty="0">
            <a:latin typeface="+mj-lt"/>
          </a:endParaRPr>
        </a:p>
      </dgm:t>
    </dgm:pt>
    <dgm:pt modelId="{3CB016A7-5381-47F2-996F-BF6A852378A8}" type="parTrans" cxnId="{7B6DBDDB-4E20-486C-8064-3746003DAAC3}">
      <dgm:prSet/>
      <dgm:spPr/>
      <dgm:t>
        <a:bodyPr/>
        <a:lstStyle/>
        <a:p>
          <a:endParaRPr lang="ru-RU"/>
        </a:p>
      </dgm:t>
    </dgm:pt>
    <dgm:pt modelId="{D2D1D984-26F9-4514-9C56-4569A257F807}" type="sibTrans" cxnId="{7B6DBDDB-4E20-486C-8064-3746003DAAC3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 custLinFactNeighborX="1541" custLinFactNeighborY="-2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69B7C-8188-4CF9-91CF-4ABF49284A6C}" type="presOf" srcId="{615A65BB-9C4F-4D8A-B9CE-D1FE5141FA26}" destId="{27CC8AF6-5332-4D67-AE66-874E447A80BC}" srcOrd="0" destOrd="0" presId="urn:microsoft.com/office/officeart/2005/8/layout/chevron2"/>
    <dgm:cxn modelId="{F72ED8F9-CF7F-495A-9DDA-67FFC49C7A33}" type="presOf" srcId="{EDE31554-2F87-4D80-8E56-7A54231E36F3}" destId="{F65B41A8-F0F2-4151-9EC4-9329C38A72A8}" srcOrd="0" destOrd="1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26A9BD0A-0EE0-499E-835D-CCA1C5EDA93E}" srcId="{615A65BB-9C4F-4D8A-B9CE-D1FE5141FA26}" destId="{EDE31554-2F87-4D80-8E56-7A54231E36F3}" srcOrd="1" destOrd="0" parTransId="{A2501B29-172F-4EE6-AF3E-F869D45E1416}" sibTransId="{4F959E36-0151-46FD-989A-C792C373F6A4}"/>
    <dgm:cxn modelId="{6BE09608-D19F-4E12-86FE-F35613025CF0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2BBE8C38-174C-4049-A012-1B4B700562FF}" type="presOf" srcId="{F35959FF-544D-44FA-BA14-AD4225943221}" destId="{F65B41A8-F0F2-4151-9EC4-9329C38A72A8}" srcOrd="0" destOrd="0" presId="urn:microsoft.com/office/officeart/2005/8/layout/chevron2"/>
    <dgm:cxn modelId="{09302ED0-AE7A-4941-85DE-61C5B8F4840D}" type="presOf" srcId="{3B4F0827-49C3-4FEC-9196-00D77F7E55D0}" destId="{8D32AC7D-86B6-4EA3-9AA0-D6D0E33EF877}" srcOrd="0" destOrd="0" presId="urn:microsoft.com/office/officeart/2005/8/layout/chevron2"/>
    <dgm:cxn modelId="{7B6DBDDB-4E20-486C-8064-3746003DAAC3}" srcId="{303B8610-40EA-48C6-BE6E-456EC55ED0C4}" destId="{59BE9D45-0505-49DB-A896-0D4F898F9FE1}" srcOrd="1" destOrd="0" parTransId="{3CB016A7-5381-47F2-996F-BF6A852378A8}" sibTransId="{D2D1D984-26F9-4514-9C56-4569A257F807}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CC05359A-21A9-43A4-9859-59A1FAA353F0}" type="presOf" srcId="{F1D5FF5B-9946-4888-9021-BC0368B6E317}" destId="{03D0EA89-2A70-4499-8805-4AAAC01E6F36}" srcOrd="0" destOrd="0" presId="urn:microsoft.com/office/officeart/2005/8/layout/chevron2"/>
    <dgm:cxn modelId="{494286E6-3858-4F46-A65D-A2587398E239}" type="presOf" srcId="{4FE1E9B5-D0CD-468F-9E19-CCADAFBE0E5E}" destId="{09117F78-D702-45FE-BA65-AF89C747F759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B0478B3C-E2BE-48B8-98FE-16A70C59A66B}" type="presOf" srcId="{59BE9D45-0505-49DB-A896-0D4F898F9FE1}" destId="{260CC360-E741-404D-BA81-0700D8105679}" srcOrd="0" destOrd="1" presId="urn:microsoft.com/office/officeart/2005/8/layout/chevron2"/>
    <dgm:cxn modelId="{1EE78485-01FE-4276-9C2F-5129D6789B95}" type="presOf" srcId="{62BE1A31-DA9A-49B7-8024-5D5A205912C6}" destId="{260CC360-E741-404D-BA81-0700D8105679}" srcOrd="0" destOrd="0" presId="urn:microsoft.com/office/officeart/2005/8/layout/chevron2"/>
    <dgm:cxn modelId="{DE2FC078-BF4E-4D8A-9132-BCC7A7985363}" type="presOf" srcId="{303B8610-40EA-48C6-BE6E-456EC55ED0C4}" destId="{FE31ACF4-DF46-4178-894E-3206F316BE00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38ED72F-B4F2-4C48-B0D5-6508AC5AC995}" type="presParOf" srcId="{8D32AC7D-86B6-4EA3-9AA0-D6D0E33EF877}" destId="{CCEF2911-5AED-49A5-B3F6-4C2409F57977}" srcOrd="0" destOrd="0" presId="urn:microsoft.com/office/officeart/2005/8/layout/chevron2"/>
    <dgm:cxn modelId="{6E9B8F00-07FF-4DDE-845E-D47A26207A11}" type="presParOf" srcId="{CCEF2911-5AED-49A5-B3F6-4C2409F57977}" destId="{52698FBE-0AA2-4E5F-A4D6-D2C515C5120D}" srcOrd="0" destOrd="0" presId="urn:microsoft.com/office/officeart/2005/8/layout/chevron2"/>
    <dgm:cxn modelId="{DC81B3C9-A75E-457D-BC61-37496374B7C6}" type="presParOf" srcId="{CCEF2911-5AED-49A5-B3F6-4C2409F57977}" destId="{45AAD843-F859-487B-A6C5-F227979FC08A}" srcOrd="1" destOrd="0" presId="urn:microsoft.com/office/officeart/2005/8/layout/chevron2"/>
    <dgm:cxn modelId="{128C9C59-8F5F-4714-B2A1-ABFB703B0227}" type="presParOf" srcId="{8D32AC7D-86B6-4EA3-9AA0-D6D0E33EF877}" destId="{8E7BE1AA-2CBA-4687-AACF-790953B932F3}" srcOrd="1" destOrd="0" presId="urn:microsoft.com/office/officeart/2005/8/layout/chevron2"/>
    <dgm:cxn modelId="{52285415-12E9-4F87-A2D5-FE53F04E4B32}" type="presParOf" srcId="{8D32AC7D-86B6-4EA3-9AA0-D6D0E33EF877}" destId="{6FA83E04-3D44-4998-BD6F-C633CF661C5D}" srcOrd="2" destOrd="0" presId="urn:microsoft.com/office/officeart/2005/8/layout/chevron2"/>
    <dgm:cxn modelId="{F33A9398-590B-4716-9DCD-5CDFBDF06331}" type="presParOf" srcId="{6FA83E04-3D44-4998-BD6F-C633CF661C5D}" destId="{03D0EA89-2A70-4499-8805-4AAAC01E6F36}" srcOrd="0" destOrd="0" presId="urn:microsoft.com/office/officeart/2005/8/layout/chevron2"/>
    <dgm:cxn modelId="{28B01EF4-A6FB-47B5-B0C7-2144C0773AE9}" type="presParOf" srcId="{6FA83E04-3D44-4998-BD6F-C633CF661C5D}" destId="{09117F78-D702-45FE-BA65-AF89C747F759}" srcOrd="1" destOrd="0" presId="urn:microsoft.com/office/officeart/2005/8/layout/chevron2"/>
    <dgm:cxn modelId="{2D3E8929-7E53-47CD-B0D4-A69A1A6C6833}" type="presParOf" srcId="{8D32AC7D-86B6-4EA3-9AA0-D6D0E33EF877}" destId="{56AFADCB-EBDA-4FDA-89B1-558326754692}" srcOrd="3" destOrd="0" presId="urn:microsoft.com/office/officeart/2005/8/layout/chevron2"/>
    <dgm:cxn modelId="{9004BF11-217E-4D71-B4D2-59A96B46711B}" type="presParOf" srcId="{8D32AC7D-86B6-4EA3-9AA0-D6D0E33EF877}" destId="{6DDFBABE-BF0E-4136-930F-D0B745F01C34}" srcOrd="4" destOrd="0" presId="urn:microsoft.com/office/officeart/2005/8/layout/chevron2"/>
    <dgm:cxn modelId="{873A6920-98D8-4BF7-A262-057D4F767DFB}" type="presParOf" srcId="{6DDFBABE-BF0E-4136-930F-D0B745F01C34}" destId="{FE31ACF4-DF46-4178-894E-3206F316BE00}" srcOrd="0" destOrd="0" presId="urn:microsoft.com/office/officeart/2005/8/layout/chevron2"/>
    <dgm:cxn modelId="{4E546BAA-756E-4B67-93E4-4D493EBD9AAB}" type="presParOf" srcId="{6DDFBABE-BF0E-4136-930F-D0B745F01C34}" destId="{260CC360-E741-404D-BA81-0700D8105679}" srcOrd="1" destOrd="0" presId="urn:microsoft.com/office/officeart/2005/8/layout/chevron2"/>
    <dgm:cxn modelId="{A3E3EF58-C52A-425E-B63B-B3E8AE21E875}" type="presParOf" srcId="{8D32AC7D-86B6-4EA3-9AA0-D6D0E33EF877}" destId="{293DFF30-1763-495F-9BCE-D477BE8B112D}" srcOrd="5" destOrd="0" presId="urn:microsoft.com/office/officeart/2005/8/layout/chevron2"/>
    <dgm:cxn modelId="{59023DD2-751E-40E8-A7F5-11A8B05D1677}" type="presParOf" srcId="{8D32AC7D-86B6-4EA3-9AA0-D6D0E33EF877}" destId="{5741F28C-A023-4A34-958A-86266A5F62B6}" srcOrd="6" destOrd="0" presId="urn:microsoft.com/office/officeart/2005/8/layout/chevron2"/>
    <dgm:cxn modelId="{262760F8-F640-4776-BCFF-1513EBF47B6B}" type="presParOf" srcId="{5741F28C-A023-4A34-958A-86266A5F62B6}" destId="{27CC8AF6-5332-4D67-AE66-874E447A80BC}" srcOrd="0" destOrd="0" presId="urn:microsoft.com/office/officeart/2005/8/layout/chevron2"/>
    <dgm:cxn modelId="{F8791B98-CBAC-4068-91DB-7C4F82B9FF76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56A35-FDA7-4F71-9495-8220AA3CD9B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28637-50DB-494B-A103-65161457247F}">
      <dgm:prSet phldrT="[Текст]" phldr="1"/>
      <dgm:spPr/>
      <dgm:t>
        <a:bodyPr/>
        <a:lstStyle/>
        <a:p>
          <a:endParaRPr lang="ru-RU" dirty="0">
            <a:noFill/>
          </a:endParaRPr>
        </a:p>
      </dgm:t>
    </dgm:pt>
    <dgm:pt modelId="{48FE3444-8200-466A-B278-C3D52C0740AF}" type="parTrans" cxnId="{E224CF4F-D8A8-476D-91C0-7E8BBB0DB329}">
      <dgm:prSet/>
      <dgm:spPr/>
      <dgm:t>
        <a:bodyPr/>
        <a:lstStyle/>
        <a:p>
          <a:endParaRPr lang="ru-RU">
            <a:noFill/>
          </a:endParaRPr>
        </a:p>
      </dgm:t>
    </dgm:pt>
    <dgm:pt modelId="{A1F952DF-C6B3-4AF7-A996-6E383415D396}" type="sibTrans" cxnId="{E224CF4F-D8A8-476D-91C0-7E8BBB0DB329}">
      <dgm:prSet/>
      <dgm:spPr/>
      <dgm:t>
        <a:bodyPr/>
        <a:lstStyle/>
        <a:p>
          <a:endParaRPr lang="ru-RU">
            <a:noFill/>
          </a:endParaRPr>
        </a:p>
      </dgm:t>
    </dgm:pt>
    <dgm:pt modelId="{FB0779C4-7257-4D85-A8BC-0666E87020D2}">
      <dgm:prSet phldrT="[Текст]" phldr="1"/>
      <dgm:spPr/>
      <dgm:t>
        <a:bodyPr/>
        <a:lstStyle/>
        <a:p>
          <a:endParaRPr lang="ru-RU">
            <a:noFill/>
          </a:endParaRPr>
        </a:p>
      </dgm:t>
    </dgm:pt>
    <dgm:pt modelId="{B5CDEAA1-E58A-47A6-93B5-057A1B9CC757}" type="parTrans" cxnId="{FDA1D841-4D85-4D84-8137-50732D1CC6EB}">
      <dgm:prSet/>
      <dgm:spPr/>
      <dgm:t>
        <a:bodyPr/>
        <a:lstStyle/>
        <a:p>
          <a:endParaRPr lang="ru-RU">
            <a:noFill/>
          </a:endParaRPr>
        </a:p>
      </dgm:t>
    </dgm:pt>
    <dgm:pt modelId="{71BA9FA4-3500-4597-BFC4-53B358DB9414}" type="sibTrans" cxnId="{FDA1D841-4D85-4D84-8137-50732D1CC6EB}">
      <dgm:prSet/>
      <dgm:spPr/>
      <dgm:t>
        <a:bodyPr/>
        <a:lstStyle/>
        <a:p>
          <a:endParaRPr lang="ru-RU">
            <a:noFill/>
          </a:endParaRPr>
        </a:p>
      </dgm:t>
    </dgm:pt>
    <dgm:pt modelId="{58D3BE14-788C-44BB-AFBE-735B39FD6857}">
      <dgm:prSet phldrT="[Текст]" phldr="1"/>
      <dgm:spPr/>
      <dgm:t>
        <a:bodyPr/>
        <a:lstStyle/>
        <a:p>
          <a:endParaRPr lang="ru-RU">
            <a:noFill/>
          </a:endParaRPr>
        </a:p>
      </dgm:t>
    </dgm:pt>
    <dgm:pt modelId="{830A717B-25F3-4FDD-8153-2326062A8296}" type="parTrans" cxnId="{2F013958-16C1-473F-8C63-7E8756FD3A0A}">
      <dgm:prSet/>
      <dgm:spPr/>
      <dgm:t>
        <a:bodyPr/>
        <a:lstStyle/>
        <a:p>
          <a:endParaRPr lang="ru-RU">
            <a:noFill/>
          </a:endParaRPr>
        </a:p>
      </dgm:t>
    </dgm:pt>
    <dgm:pt modelId="{D98B5411-A55A-4893-BEF5-7FA8762BAF85}" type="sibTrans" cxnId="{2F013958-16C1-473F-8C63-7E8756FD3A0A}">
      <dgm:prSet/>
      <dgm:spPr/>
      <dgm:t>
        <a:bodyPr/>
        <a:lstStyle/>
        <a:p>
          <a:endParaRPr lang="ru-RU">
            <a:noFill/>
          </a:endParaRPr>
        </a:p>
      </dgm:t>
    </dgm:pt>
    <dgm:pt modelId="{E9744646-5FF0-4ABB-B216-9FD1E953E448}">
      <dgm:prSet phldrT="[Текст]" phldr="1"/>
      <dgm:spPr/>
      <dgm:t>
        <a:bodyPr/>
        <a:lstStyle/>
        <a:p>
          <a:endParaRPr lang="ru-RU" dirty="0">
            <a:noFill/>
          </a:endParaRPr>
        </a:p>
      </dgm:t>
    </dgm:pt>
    <dgm:pt modelId="{BD0EAB24-28B6-401B-9B6E-2C2BEEA9F218}" type="parTrans" cxnId="{D18899F8-BCB9-4AE8-BFCF-55AD00E5250F}">
      <dgm:prSet/>
      <dgm:spPr/>
      <dgm:t>
        <a:bodyPr/>
        <a:lstStyle/>
        <a:p>
          <a:endParaRPr lang="ru-RU">
            <a:noFill/>
          </a:endParaRPr>
        </a:p>
      </dgm:t>
    </dgm:pt>
    <dgm:pt modelId="{B161C1DA-14B3-48C2-AE9C-68B9E09CF14C}" type="sibTrans" cxnId="{D18899F8-BCB9-4AE8-BFCF-55AD00E5250F}">
      <dgm:prSet/>
      <dgm:spPr/>
      <dgm:t>
        <a:bodyPr/>
        <a:lstStyle/>
        <a:p>
          <a:endParaRPr lang="ru-RU">
            <a:noFill/>
          </a:endParaRPr>
        </a:p>
      </dgm:t>
    </dgm:pt>
    <dgm:pt modelId="{2D3F04B1-6B6A-4934-984C-B74A8113903C}" type="pres">
      <dgm:prSet presAssocID="{B8F56A35-FDA7-4F71-9495-8220AA3CD9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E24A4-2015-45B6-A530-F60178D31C3C}" type="pres">
      <dgm:prSet presAssocID="{6C828637-50DB-494B-A103-65161457247F}" presName="dummy" presStyleCnt="0"/>
      <dgm:spPr/>
    </dgm:pt>
    <dgm:pt modelId="{1018A8AB-C9A9-460A-9947-4ECEA95F94F6}" type="pres">
      <dgm:prSet presAssocID="{6C828637-50DB-494B-A103-65161457247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060A2-3598-4024-8E2B-7AE6FE40BE66}" type="pres">
      <dgm:prSet presAssocID="{A1F952DF-C6B3-4AF7-A996-6E383415D396}" presName="sibTrans" presStyleLbl="node1" presStyleIdx="0" presStyleCnt="4"/>
      <dgm:spPr/>
      <dgm:t>
        <a:bodyPr/>
        <a:lstStyle/>
        <a:p>
          <a:endParaRPr lang="ru-RU"/>
        </a:p>
      </dgm:t>
    </dgm:pt>
    <dgm:pt modelId="{B317300B-6690-458D-AAFE-F5D7E680615E}" type="pres">
      <dgm:prSet presAssocID="{FB0779C4-7257-4D85-A8BC-0666E87020D2}" presName="dummy" presStyleCnt="0"/>
      <dgm:spPr/>
    </dgm:pt>
    <dgm:pt modelId="{DCE6E0DF-18FA-4410-9558-EB8703AC1CCC}" type="pres">
      <dgm:prSet presAssocID="{FB0779C4-7257-4D85-A8BC-0666E87020D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6B912-5E24-4347-B960-CBDDDE45F5A6}" type="pres">
      <dgm:prSet presAssocID="{71BA9FA4-3500-4597-BFC4-53B358DB9414}" presName="sibTrans" presStyleLbl="node1" presStyleIdx="1" presStyleCnt="4"/>
      <dgm:spPr/>
      <dgm:t>
        <a:bodyPr/>
        <a:lstStyle/>
        <a:p>
          <a:endParaRPr lang="ru-RU"/>
        </a:p>
      </dgm:t>
    </dgm:pt>
    <dgm:pt modelId="{10660CEE-90D6-4669-9D5A-C73491AE7D96}" type="pres">
      <dgm:prSet presAssocID="{58D3BE14-788C-44BB-AFBE-735B39FD6857}" presName="dummy" presStyleCnt="0"/>
      <dgm:spPr/>
    </dgm:pt>
    <dgm:pt modelId="{7B292867-19C4-479E-91F7-9BD54B504E7E}" type="pres">
      <dgm:prSet presAssocID="{58D3BE14-788C-44BB-AFBE-735B39FD6857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9378-8B81-4FD0-A416-BA2C7CEDEE1E}" type="pres">
      <dgm:prSet presAssocID="{D98B5411-A55A-4893-BEF5-7FA8762BAF85}" presName="sibTrans" presStyleLbl="node1" presStyleIdx="2" presStyleCnt="4" custScaleX="112668"/>
      <dgm:spPr/>
      <dgm:t>
        <a:bodyPr/>
        <a:lstStyle/>
        <a:p>
          <a:endParaRPr lang="ru-RU"/>
        </a:p>
      </dgm:t>
    </dgm:pt>
    <dgm:pt modelId="{D5CC1360-1DFD-465F-A3C2-6448AC69E7F9}" type="pres">
      <dgm:prSet presAssocID="{E9744646-5FF0-4ABB-B216-9FD1E953E448}" presName="dummy" presStyleCnt="0"/>
      <dgm:spPr/>
    </dgm:pt>
    <dgm:pt modelId="{7E6336A4-59C8-4C35-99FE-E6855CF2B4D5}" type="pres">
      <dgm:prSet presAssocID="{E9744646-5FF0-4ABB-B216-9FD1E953E448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886A0-AC3E-40BB-ADC5-EA3825D4794A}" type="pres">
      <dgm:prSet presAssocID="{B161C1DA-14B3-48C2-AE9C-68B9E09CF14C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3F6F278A-A841-45F7-B99E-7690615AD620}" type="presOf" srcId="{FB0779C4-7257-4D85-A8BC-0666E87020D2}" destId="{DCE6E0DF-18FA-4410-9558-EB8703AC1CCC}" srcOrd="0" destOrd="0" presId="urn:microsoft.com/office/officeart/2005/8/layout/cycle1"/>
    <dgm:cxn modelId="{EFFEF22F-7340-437B-9DC3-E9131859EA62}" type="presOf" srcId="{B8F56A35-FDA7-4F71-9495-8220AA3CD9B7}" destId="{2D3F04B1-6B6A-4934-984C-B74A8113903C}" srcOrd="0" destOrd="0" presId="urn:microsoft.com/office/officeart/2005/8/layout/cycle1"/>
    <dgm:cxn modelId="{1E01495F-73C4-457A-927B-8E9A53CBEF42}" type="presOf" srcId="{6C828637-50DB-494B-A103-65161457247F}" destId="{1018A8AB-C9A9-460A-9947-4ECEA95F94F6}" srcOrd="0" destOrd="0" presId="urn:microsoft.com/office/officeart/2005/8/layout/cycle1"/>
    <dgm:cxn modelId="{A87F6264-8B96-40B2-BFBA-94293BE907AD}" type="presOf" srcId="{58D3BE14-788C-44BB-AFBE-735B39FD6857}" destId="{7B292867-19C4-479E-91F7-9BD54B504E7E}" srcOrd="0" destOrd="0" presId="urn:microsoft.com/office/officeart/2005/8/layout/cycle1"/>
    <dgm:cxn modelId="{FDA1D841-4D85-4D84-8137-50732D1CC6EB}" srcId="{B8F56A35-FDA7-4F71-9495-8220AA3CD9B7}" destId="{FB0779C4-7257-4D85-A8BC-0666E87020D2}" srcOrd="1" destOrd="0" parTransId="{B5CDEAA1-E58A-47A6-93B5-057A1B9CC757}" sibTransId="{71BA9FA4-3500-4597-BFC4-53B358DB9414}"/>
    <dgm:cxn modelId="{D18899F8-BCB9-4AE8-BFCF-55AD00E5250F}" srcId="{B8F56A35-FDA7-4F71-9495-8220AA3CD9B7}" destId="{E9744646-5FF0-4ABB-B216-9FD1E953E448}" srcOrd="3" destOrd="0" parTransId="{BD0EAB24-28B6-401B-9B6E-2C2BEEA9F218}" sibTransId="{B161C1DA-14B3-48C2-AE9C-68B9E09CF14C}"/>
    <dgm:cxn modelId="{906C6C8C-E5B6-4E4D-AD51-F4DE50365126}" type="presOf" srcId="{71BA9FA4-3500-4597-BFC4-53B358DB9414}" destId="{E0C6B912-5E24-4347-B960-CBDDDE45F5A6}" srcOrd="0" destOrd="0" presId="urn:microsoft.com/office/officeart/2005/8/layout/cycle1"/>
    <dgm:cxn modelId="{E224CF4F-D8A8-476D-91C0-7E8BBB0DB329}" srcId="{B8F56A35-FDA7-4F71-9495-8220AA3CD9B7}" destId="{6C828637-50DB-494B-A103-65161457247F}" srcOrd="0" destOrd="0" parTransId="{48FE3444-8200-466A-B278-C3D52C0740AF}" sibTransId="{A1F952DF-C6B3-4AF7-A996-6E383415D396}"/>
    <dgm:cxn modelId="{02A06723-5FEB-43B3-B020-B767E0126272}" type="presOf" srcId="{D98B5411-A55A-4893-BEF5-7FA8762BAF85}" destId="{8A439378-8B81-4FD0-A416-BA2C7CEDEE1E}" srcOrd="0" destOrd="0" presId="urn:microsoft.com/office/officeart/2005/8/layout/cycle1"/>
    <dgm:cxn modelId="{CFF56559-9BE3-4CE7-8A8D-C712985306C7}" type="presOf" srcId="{E9744646-5FF0-4ABB-B216-9FD1E953E448}" destId="{7E6336A4-59C8-4C35-99FE-E6855CF2B4D5}" srcOrd="0" destOrd="0" presId="urn:microsoft.com/office/officeart/2005/8/layout/cycle1"/>
    <dgm:cxn modelId="{2F013958-16C1-473F-8C63-7E8756FD3A0A}" srcId="{B8F56A35-FDA7-4F71-9495-8220AA3CD9B7}" destId="{58D3BE14-788C-44BB-AFBE-735B39FD6857}" srcOrd="2" destOrd="0" parTransId="{830A717B-25F3-4FDD-8153-2326062A8296}" sibTransId="{D98B5411-A55A-4893-BEF5-7FA8762BAF85}"/>
    <dgm:cxn modelId="{4F2F7316-EFAB-4899-AFBF-E48F95CDFC5A}" type="presOf" srcId="{A1F952DF-C6B3-4AF7-A996-6E383415D396}" destId="{B4E060A2-3598-4024-8E2B-7AE6FE40BE66}" srcOrd="0" destOrd="0" presId="urn:microsoft.com/office/officeart/2005/8/layout/cycle1"/>
    <dgm:cxn modelId="{977D04EE-0726-4178-8567-9C831D6DBBE1}" type="presOf" srcId="{B161C1DA-14B3-48C2-AE9C-68B9E09CF14C}" destId="{6FF886A0-AC3E-40BB-ADC5-EA3825D4794A}" srcOrd="0" destOrd="0" presId="urn:microsoft.com/office/officeart/2005/8/layout/cycle1"/>
    <dgm:cxn modelId="{4383A8B0-0A9D-482A-8EF0-E75FCDEE8CF4}" type="presParOf" srcId="{2D3F04B1-6B6A-4934-984C-B74A8113903C}" destId="{303E24A4-2015-45B6-A530-F60178D31C3C}" srcOrd="0" destOrd="0" presId="urn:microsoft.com/office/officeart/2005/8/layout/cycle1"/>
    <dgm:cxn modelId="{7353E431-0A94-4EB0-BA5D-665A518311DF}" type="presParOf" srcId="{2D3F04B1-6B6A-4934-984C-B74A8113903C}" destId="{1018A8AB-C9A9-460A-9947-4ECEA95F94F6}" srcOrd="1" destOrd="0" presId="urn:microsoft.com/office/officeart/2005/8/layout/cycle1"/>
    <dgm:cxn modelId="{53357D4C-84C1-435C-A957-BF8B78E98905}" type="presParOf" srcId="{2D3F04B1-6B6A-4934-984C-B74A8113903C}" destId="{B4E060A2-3598-4024-8E2B-7AE6FE40BE66}" srcOrd="2" destOrd="0" presId="urn:microsoft.com/office/officeart/2005/8/layout/cycle1"/>
    <dgm:cxn modelId="{D0F7C8B1-36A2-46BA-A2D9-92F9F8DAB233}" type="presParOf" srcId="{2D3F04B1-6B6A-4934-984C-B74A8113903C}" destId="{B317300B-6690-458D-AAFE-F5D7E680615E}" srcOrd="3" destOrd="0" presId="urn:microsoft.com/office/officeart/2005/8/layout/cycle1"/>
    <dgm:cxn modelId="{A91B2DAC-9CE9-4CEA-B7E9-EB25675D85F7}" type="presParOf" srcId="{2D3F04B1-6B6A-4934-984C-B74A8113903C}" destId="{DCE6E0DF-18FA-4410-9558-EB8703AC1CCC}" srcOrd="4" destOrd="0" presId="urn:microsoft.com/office/officeart/2005/8/layout/cycle1"/>
    <dgm:cxn modelId="{451182A8-EBAC-43B1-8F19-552EDD3C1903}" type="presParOf" srcId="{2D3F04B1-6B6A-4934-984C-B74A8113903C}" destId="{E0C6B912-5E24-4347-B960-CBDDDE45F5A6}" srcOrd="5" destOrd="0" presId="urn:microsoft.com/office/officeart/2005/8/layout/cycle1"/>
    <dgm:cxn modelId="{10C32E7B-A878-48F0-9950-C7D8E3D32F11}" type="presParOf" srcId="{2D3F04B1-6B6A-4934-984C-B74A8113903C}" destId="{10660CEE-90D6-4669-9D5A-C73491AE7D96}" srcOrd="6" destOrd="0" presId="urn:microsoft.com/office/officeart/2005/8/layout/cycle1"/>
    <dgm:cxn modelId="{89269F91-FF6B-4080-9D6D-5B94BE02CFFB}" type="presParOf" srcId="{2D3F04B1-6B6A-4934-984C-B74A8113903C}" destId="{7B292867-19C4-479E-91F7-9BD54B504E7E}" srcOrd="7" destOrd="0" presId="urn:microsoft.com/office/officeart/2005/8/layout/cycle1"/>
    <dgm:cxn modelId="{DEFF360F-611F-4933-B110-1A80904B480E}" type="presParOf" srcId="{2D3F04B1-6B6A-4934-984C-B74A8113903C}" destId="{8A439378-8B81-4FD0-A416-BA2C7CEDEE1E}" srcOrd="8" destOrd="0" presId="urn:microsoft.com/office/officeart/2005/8/layout/cycle1"/>
    <dgm:cxn modelId="{2C7BD68E-22D6-4332-BD99-D8507FBE87D3}" type="presParOf" srcId="{2D3F04B1-6B6A-4934-984C-B74A8113903C}" destId="{D5CC1360-1DFD-465F-A3C2-6448AC69E7F9}" srcOrd="9" destOrd="0" presId="urn:microsoft.com/office/officeart/2005/8/layout/cycle1"/>
    <dgm:cxn modelId="{72B4D932-5E00-4099-AA18-98DE4BD5ACFB}" type="presParOf" srcId="{2D3F04B1-6B6A-4934-984C-B74A8113903C}" destId="{7E6336A4-59C8-4C35-99FE-E6855CF2B4D5}" srcOrd="10" destOrd="0" presId="urn:microsoft.com/office/officeart/2005/8/layout/cycle1"/>
    <dgm:cxn modelId="{D3D117EA-8627-4792-B412-EBE3C050A7D1}" type="presParOf" srcId="{2D3F04B1-6B6A-4934-984C-B74A8113903C}" destId="{6FF886A0-AC3E-40BB-ADC5-EA3825D4794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/>
            <a:t>I</a:t>
          </a:r>
          <a:endParaRPr lang="ru-RU" sz="2400" kern="1200" dirty="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 </a:t>
          </a:r>
          <a:r>
            <a:rPr lang="ru-RU" sz="1600" b="1" kern="1200" dirty="0" smtClean="0"/>
            <a:t>Проведение </a:t>
          </a:r>
          <a:r>
            <a:rPr lang="ru-RU" sz="1600" b="0" kern="1200" dirty="0" smtClean="0"/>
            <a:t>аудиторских мероприятий (реализация аудиторских методов</a:t>
          </a:r>
          <a:r>
            <a:rPr lang="en-US" sz="1600" b="0" kern="1200" dirty="0" smtClean="0"/>
            <a:t>: </a:t>
          </a:r>
          <a:r>
            <a:rPr lang="ru-RU" sz="1600" b="1" kern="1200" dirty="0" smtClean="0"/>
            <a:t>аналитические процедуры</a:t>
          </a:r>
          <a:r>
            <a:rPr lang="ru-RU" sz="1600" b="0" kern="1200" dirty="0" smtClean="0"/>
            <a:t>, инспектирование, пересчет, подтверждение и др.)</a:t>
          </a:r>
          <a:r>
            <a:rPr lang="ru-RU" sz="1600" b="1" kern="1200" dirty="0" smtClean="0"/>
            <a:t> </a:t>
          </a:r>
          <a:endParaRPr lang="ru-RU" sz="1600" b="1" kern="1200" dirty="0"/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64116" y="2778275"/>
          <a:ext cx="1535426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III</a:t>
          </a:r>
          <a:endParaRPr lang="ru-RU" sz="2400" b="1" kern="1200" dirty="0"/>
        </a:p>
      </dsp:txBody>
      <dsp:txXfrm rot="-5400000">
        <a:off x="15057" y="2987642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Формирование Заключения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, ознакомление с ним субъектов бюджетных процедур, его представление руководителю главного администратора</a:t>
          </a:r>
          <a:endParaRPr lang="ru-RU" sz="1600" kern="1200" dirty="0">
            <a:latin typeface="+mj-lt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Разработка планов реализации результатов аудиторского мероприятия по решению руководителя главного администратора</a:t>
          </a:r>
          <a:endParaRPr lang="ru-RU" sz="1600" kern="1200" dirty="0">
            <a:latin typeface="+mj-lt"/>
          </a:endParaRPr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Мониторинг </a:t>
          </a:r>
          <a:r>
            <a:rPr lang="ru-RU" sz="1600" b="1" kern="1200" dirty="0" smtClean="0"/>
            <a:t>реализации </a:t>
          </a:r>
          <a:r>
            <a:rPr lang="ru-RU" sz="1600" b="0" kern="1200" dirty="0" smtClean="0"/>
            <a:t>мер по минимизации рисков</a:t>
          </a:r>
          <a:endParaRPr lang="ru-RU" sz="1600" kern="1200" dirty="0"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Годовой отчет о результатах деятельности субъекта ВФА</a:t>
          </a:r>
          <a:endParaRPr lang="ru-RU" sz="1600" kern="1200" dirty="0">
            <a:latin typeface="+mj-lt"/>
          </a:endParaRPr>
        </a:p>
      </dsp:txBody>
      <dsp:txXfrm rot="-5400000">
        <a:off x="977080" y="3968229"/>
        <a:ext cx="7295045" cy="818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8A8AB-C9A9-460A-9947-4ECEA95F94F6}">
      <dsp:nvSpPr>
        <dsp:cNvPr id="0" name=""/>
        <dsp:cNvSpPr/>
      </dsp:nvSpPr>
      <dsp:spPr>
        <a:xfrm>
          <a:off x="933507" y="362932"/>
          <a:ext cx="529821" cy="52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noFill/>
          </a:endParaRPr>
        </a:p>
      </dsp:txBody>
      <dsp:txXfrm>
        <a:off x="933507" y="362932"/>
        <a:ext cx="529821" cy="529821"/>
      </dsp:txXfrm>
    </dsp:sp>
    <dsp:sp modelId="{B4E060A2-3598-4024-8E2B-7AE6FE40BE66}">
      <dsp:nvSpPr>
        <dsp:cNvPr id="0" name=""/>
        <dsp:cNvSpPr/>
      </dsp:nvSpPr>
      <dsp:spPr>
        <a:xfrm>
          <a:off x="-123" y="329484"/>
          <a:ext cx="1496900" cy="1496900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6E0DF-18FA-4410-9558-EB8703AC1CCC}">
      <dsp:nvSpPr>
        <dsp:cNvPr id="0" name=""/>
        <dsp:cNvSpPr/>
      </dsp:nvSpPr>
      <dsp:spPr>
        <a:xfrm>
          <a:off x="933507" y="1263115"/>
          <a:ext cx="529821" cy="52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noFill/>
          </a:endParaRPr>
        </a:p>
      </dsp:txBody>
      <dsp:txXfrm>
        <a:off x="933507" y="1263115"/>
        <a:ext cx="529821" cy="529821"/>
      </dsp:txXfrm>
    </dsp:sp>
    <dsp:sp modelId="{E0C6B912-5E24-4347-B960-CBDDDE45F5A6}">
      <dsp:nvSpPr>
        <dsp:cNvPr id="0" name=""/>
        <dsp:cNvSpPr/>
      </dsp:nvSpPr>
      <dsp:spPr>
        <a:xfrm>
          <a:off x="-123" y="329484"/>
          <a:ext cx="1496900" cy="1496900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92867-19C4-479E-91F7-9BD54B504E7E}">
      <dsp:nvSpPr>
        <dsp:cNvPr id="0" name=""/>
        <dsp:cNvSpPr/>
      </dsp:nvSpPr>
      <dsp:spPr>
        <a:xfrm>
          <a:off x="33324" y="1263115"/>
          <a:ext cx="529821" cy="52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noFill/>
          </a:endParaRPr>
        </a:p>
      </dsp:txBody>
      <dsp:txXfrm>
        <a:off x="33324" y="1263115"/>
        <a:ext cx="529821" cy="529821"/>
      </dsp:txXfrm>
    </dsp:sp>
    <dsp:sp modelId="{8A439378-8B81-4FD0-A416-BA2C7CEDEE1E}">
      <dsp:nvSpPr>
        <dsp:cNvPr id="0" name=""/>
        <dsp:cNvSpPr/>
      </dsp:nvSpPr>
      <dsp:spPr>
        <a:xfrm>
          <a:off x="-94937" y="329484"/>
          <a:ext cx="1686527" cy="1496900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336A4-59C8-4C35-99FE-E6855CF2B4D5}">
      <dsp:nvSpPr>
        <dsp:cNvPr id="0" name=""/>
        <dsp:cNvSpPr/>
      </dsp:nvSpPr>
      <dsp:spPr>
        <a:xfrm>
          <a:off x="33324" y="362932"/>
          <a:ext cx="529821" cy="52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noFill/>
          </a:endParaRPr>
        </a:p>
      </dsp:txBody>
      <dsp:txXfrm>
        <a:off x="33324" y="362932"/>
        <a:ext cx="529821" cy="529821"/>
      </dsp:txXfrm>
    </dsp:sp>
    <dsp:sp modelId="{6FF886A0-AC3E-40BB-ADC5-EA3825D4794A}">
      <dsp:nvSpPr>
        <dsp:cNvPr id="0" name=""/>
        <dsp:cNvSpPr/>
      </dsp:nvSpPr>
      <dsp:spPr>
        <a:xfrm>
          <a:off x="-123" y="329484"/>
          <a:ext cx="1496900" cy="1496900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0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0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3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4213" y="514350"/>
            <a:ext cx="3424237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9" y="3257552"/>
            <a:ext cx="7898129" cy="3086099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3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6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10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7238" y="508000"/>
            <a:ext cx="3398837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736F2-7205-47AD-8F47-9A1916B035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2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516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41363"/>
            <a:ext cx="4935538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08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4538"/>
            <a:ext cx="495935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90BB3-3FD6-4628-A306-0ACD600FCDC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82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9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587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79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10944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2252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701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74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425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619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2245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2700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530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6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71B2989-0681-48C9-AA25-E11ABAA9F518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t>28.02.2020 9:46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41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D551E537-6E6A-4BE4-A027-C3CB6CB49923}" type="datetime1">
              <a:rPr lang="ru-RU" smtClean="0">
                <a:solidFill>
                  <a:prstClr val="black"/>
                </a:solidFill>
              </a:rPr>
              <a:t>28.02.2020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6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526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2FC115E2-4D98-4A5E-B37B-D0674795F38A}" type="datetime1">
              <a:rPr lang="ru-RU" smtClean="0">
                <a:solidFill>
                  <a:prstClr val="black"/>
                </a:solidFill>
              </a:rPr>
              <a:t>28.02.2020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71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9EDF404F-1C92-4AB6-A9F3-5719BEE5C748}" type="datetime1">
              <a:rPr lang="ru-RU" smtClean="0">
                <a:solidFill>
                  <a:prstClr val="black"/>
                </a:solidFill>
              </a:rPr>
              <a:t>28.02.2020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77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3AF49ADA-76A6-44C3-AA35-29D787903EE2}" type="datetime1">
              <a:rPr lang="ru-RU" smtClean="0">
                <a:solidFill>
                  <a:prstClr val="black"/>
                </a:solidFill>
              </a:rPr>
              <a:t>28.02.2020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70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3495B947-F3D6-4994-8BB6-E13081670F3D}" type="datetime1">
              <a:rPr lang="ru-RU" smtClean="0">
                <a:solidFill>
                  <a:prstClr val="black"/>
                </a:solidFill>
              </a:rPr>
              <a:t>28.02.2020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8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BF3E28EE-6098-4399-A771-486940E9F97C}" type="datetime1">
              <a:rPr lang="ru-RU" smtClean="0">
                <a:solidFill>
                  <a:prstClr val="black"/>
                </a:solidFill>
              </a:rPr>
              <a:t>28.02.2020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81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AA503879-6ABA-4910-BD14-13A4D8BE4A9D}" type="datetime1">
              <a:rPr lang="ru-RU" smtClean="0">
                <a:solidFill>
                  <a:prstClr val="black"/>
                </a:solidFill>
              </a:rPr>
              <a:t>28.02.2020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31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A3F8B675-2B99-4301-B2DB-A03649C82A7B}" type="datetime1">
              <a:rPr lang="ru-RU" smtClean="0">
                <a:solidFill>
                  <a:prstClr val="black"/>
                </a:solidFill>
              </a:rPr>
              <a:t>28.02.2020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8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E5A5B64A-7B08-4FDB-A6F0-1BABB251BEE4}" type="datetime1">
              <a:rPr lang="ru-RU" smtClean="0">
                <a:solidFill>
                  <a:prstClr val="black"/>
                </a:solidFill>
              </a:rPr>
              <a:t>28.02.2020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75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7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436B84F-63F4-49CC-8FA1-A93D6D580994}" type="datetime1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t>28.02.2020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43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4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28.02.2020 9:58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59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4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28.02.2020 9:58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68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44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5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Georgia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61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Georgia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srgbClr val="EDEDE3"/>
                </a:solidFill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1"/>
            <a:ext cx="8229600" cy="5407978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6" y="14289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>
                <a:solidFill>
                  <a:srgbClr val="EDEDE3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DEDE3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82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85263" y="-1586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43992" y="-1586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24942" y="-1586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77313" y="-1586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15404" y="2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875713" y="2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1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38086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4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9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1CCAD-E1B0-4047-86ED-A42BA420DDF7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423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2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85263" y="-1586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9043992" y="-1586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9024942" y="-1586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977313" y="-1586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8915404" y="2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8875713" y="2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8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rtlCol="0"/>
          <a:lstStyle>
            <a:lvl1pPr algn="l">
              <a:defRPr sz="800">
                <a:solidFill>
                  <a:srgbClr val="438086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5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5257804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9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08DDF-81BB-442A-9DBD-B5DEC1394713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4915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85263" y="-1586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43992" y="-1586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24942" y="-1586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77313" y="-1586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15404" y="2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875713" y="2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38086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4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2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9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5E7D0-4A18-4372-8BE4-FB4736570956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37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6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92" y="-1586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42" y="-1586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6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4" y="2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2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541338" y="0"/>
            <a:ext cx="463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Номер слайда 22"/>
          <p:cNvSpPr>
            <a:spLocks noGrp="1"/>
          </p:cNvSpPr>
          <p:nvPr>
            <p:ph type="sldNum" sz="quarter" idx="10"/>
          </p:nvPr>
        </p:nvSpPr>
        <p:spPr>
          <a:xfrm>
            <a:off x="7342188" y="1589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568B85-A9FF-42B4-886E-6CD8803D0361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9116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54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2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29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19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39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4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55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19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21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22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07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83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57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2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D4CA9-6455-4D4B-9A96-1638AD137F56}" type="datetime8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28.02.2020 9:58</a:t>
            </a:fld>
            <a:r>
              <a:rPr lang="ru-RU" dirty="0"/>
              <a:t>06.10.2009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9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93AEA-1088-46C4-AFD3-1EC02C849B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1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90"/>
            <a:ext cx="82296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88454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Arial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Arial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Arial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64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fin.ru/ru/perfomance/budget/gov_control/legistation/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04248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16447"/>
              </p:ext>
            </p:extLst>
          </p:nvPr>
        </p:nvGraphicFramePr>
        <p:xfrm>
          <a:off x="539552" y="910989"/>
          <a:ext cx="8280920" cy="5670774"/>
        </p:xfrm>
        <a:graphic>
          <a:graphicData uri="http://schemas.openxmlformats.org/drawingml/2006/table">
            <a:tbl>
              <a:tblPr firstRow="1" firstCol="1" bandRow="1"/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6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Виды </a:t>
                      </a:r>
                      <a:r>
                        <a:rPr lang="ru-RU" sz="1300" dirty="0" smtClean="0">
                          <a:effectLst/>
                        </a:rPr>
                        <a:t>контроля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Внутренний контроль в учреждении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Контроль учредителя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Ведомственный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контроль в сфере закупок 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8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Правовые основания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Ст. 19 </a:t>
                      </a:r>
                      <a:r>
                        <a:rPr lang="ru-RU" sz="1400" dirty="0">
                          <a:effectLst/>
                        </a:rPr>
                        <a:t>Федерального закона № </a:t>
                      </a:r>
                      <a:r>
                        <a:rPr lang="ru-RU" sz="1400" dirty="0" smtClean="0">
                          <a:effectLst/>
                        </a:rPr>
                        <a:t>402-ФЗ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О бухгалтерском учете</a:t>
                      </a:r>
                      <a:r>
                        <a:rPr lang="ru-RU" sz="1400" dirty="0" smtClean="0">
                          <a:effectLst/>
                        </a:rPr>
                        <a:t>»;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Пункт 6 Инструкция по применению Единого плана счетов бухгалтерского учета</a:t>
                      </a:r>
                      <a:r>
                        <a:rPr lang="ru-RU" sz="1400" dirty="0" smtClean="0">
                          <a:effectLst/>
                        </a:rPr>
                        <a:t>…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приказ Минфина </a:t>
                      </a:r>
                      <a:r>
                        <a:rPr lang="ru-RU" sz="1400" dirty="0" smtClean="0">
                          <a:effectLst/>
                        </a:rPr>
                        <a:t>России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 01.12.2010 № </a:t>
                      </a:r>
                      <a:r>
                        <a:rPr lang="ru-RU" sz="1400" dirty="0">
                          <a:effectLst/>
                        </a:rPr>
                        <a:t>157н)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Пункт 5.1 ст. 32 Федерального закона </a:t>
                      </a:r>
                      <a:r>
                        <a:rPr lang="ru-RU" sz="1400" dirty="0" smtClean="0">
                          <a:effectLst/>
                        </a:rPr>
                        <a:t>      от </a:t>
                      </a:r>
                      <a:r>
                        <a:rPr lang="ru-RU" sz="1400" dirty="0">
                          <a:effectLst/>
                        </a:rPr>
                        <a:t>12.01.1996 № 7-ФЗ </a:t>
                      </a:r>
                      <a:r>
                        <a:rPr lang="ru-RU" sz="1400" dirty="0" smtClean="0">
                          <a:effectLst/>
                        </a:rPr>
                        <a:t>           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"</a:t>
                      </a:r>
                      <a:r>
                        <a:rPr lang="ru-RU" sz="1400" dirty="0">
                          <a:effectLst/>
                        </a:rPr>
                        <a:t>О некоммерческих организациях</a:t>
                      </a:r>
                      <a:r>
                        <a:rPr lang="ru-RU" sz="1400" dirty="0" smtClean="0">
                          <a:effectLst/>
                        </a:rPr>
                        <a:t>";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Пункт  3.23 ст. 2 Федерального закона </a:t>
                      </a:r>
                      <a:r>
                        <a:rPr lang="ru-RU" sz="1400" dirty="0" smtClean="0">
                          <a:effectLst/>
                        </a:rPr>
                        <a:t>      от </a:t>
                      </a:r>
                      <a:r>
                        <a:rPr lang="ru-RU" sz="1400" dirty="0">
                          <a:effectLst/>
                        </a:rPr>
                        <a:t>03.11.2006 № 174-ФЗ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"</a:t>
                      </a:r>
                      <a:r>
                        <a:rPr lang="ru-RU" sz="1400" dirty="0">
                          <a:effectLst/>
                        </a:rPr>
                        <a:t>Об автономных учреждениях"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Постановление Правительства РФ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от </a:t>
                      </a:r>
                      <a:r>
                        <a:rPr lang="ru-RU" sz="1400" dirty="0">
                          <a:effectLst/>
                        </a:rPr>
                        <a:t>10.02.2014 № </a:t>
                      </a:r>
                      <a:r>
                        <a:rPr lang="ru-RU" sz="1400" dirty="0" smtClean="0">
                          <a:effectLst/>
                        </a:rPr>
                        <a:t>89.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Правила </a:t>
                      </a:r>
                      <a:r>
                        <a:rPr lang="ru-RU" sz="1400" dirty="0">
                          <a:effectLst/>
                        </a:rPr>
                        <a:t>осуществления ведомственного контроля в сфере закупок для обеспечения федеральных </a:t>
                      </a:r>
                      <a:r>
                        <a:rPr lang="ru-RU" sz="1400" dirty="0" smtClean="0">
                          <a:effectLst/>
                        </a:rPr>
                        <a:t>нужд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Объекты </a:t>
                      </a:r>
                      <a:r>
                        <a:rPr lang="ru-RU" sz="1300" dirty="0" smtClean="0">
                          <a:effectLst/>
                        </a:rPr>
                        <a:t>контроля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Совершаемые факты хозяйственной жизни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(сделка, событие, операция, которые оказывают или способны оказать </a:t>
                      </a:r>
                      <a:r>
                        <a:rPr lang="ru-RU" sz="1400" dirty="0" smtClean="0">
                          <a:effectLst/>
                        </a:rPr>
                        <a:t>влияние…)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Деятельность подведомственных бюджетных и казенных учреждений, а также автономных учреждений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Соблюдение подведомственными заказчиками законодательства </a:t>
                      </a:r>
                      <a:r>
                        <a:rPr lang="ru-RU" sz="1400" dirty="0" smtClean="0">
                          <a:effectLst/>
                        </a:rPr>
                        <a:t>РФ о </a:t>
                      </a:r>
                      <a:r>
                        <a:rPr lang="ru-RU" sz="1400" dirty="0">
                          <a:effectLst/>
                        </a:rPr>
                        <a:t>контрактной системе в сфере закупок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7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Субъекты контроля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Исполнители процедур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Внутренний аудит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Внутренний</a:t>
                      </a:r>
                      <a:r>
                        <a:rPr lang="ru-RU" sz="1400" b="1" i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финансовый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аудит</a:t>
                      </a:r>
                      <a:endParaRPr lang="ru-RU" sz="14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Органы ведомственного контроля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Органы ведомственного контроля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74757"/>
            <a:ext cx="9273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Внутренний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ведомственный контроль и аудит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(контрольная среда ведомства)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48A7D-6C52-4157-BEA1-1B3B6891AEA4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43674"/>
              </p:ext>
            </p:extLst>
          </p:nvPr>
        </p:nvGraphicFramePr>
        <p:xfrm>
          <a:off x="260363" y="898909"/>
          <a:ext cx="8488363" cy="6929973"/>
        </p:xfrm>
        <a:graphic>
          <a:graphicData uri="http://schemas.openxmlformats.org/drawingml/2006/table">
            <a:tbl>
              <a:tblPr/>
              <a:tblGrid>
                <a:gridCol w="376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4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Бюджетные правонарушения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Меры административной ответственности  (КоАП)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Бюджетные меры принуждения (БК)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635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 Нарушение требований к бюджетному (бухгалтерскому) учету, в том числе к составлению, представлению бюджетной, бухгалтерской (финансовой) отчетности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несвоевременное представление и представление недостоверной информации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долж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лиц –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предупреждение, штраф 5-50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12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ru-RU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Нарушение порядка формирования и представления (утверждения) сведений (документов),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используемых при составлении и рассмотрении проектов бюджетов бюджетной системы Российской Федерации, исполнении бюджетов бюджетной системы Российской Федерации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612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запрета на предоставление бюджетных кредитов и субсидий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долж. лиц – штраф 20- 50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т.руб.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70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Несоответствие бюджетной росписи сводной бюджетной росписи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69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запрета на размещение бюджетных средств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долж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лиц – штраф 20- 50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Дисквалификация – 1- 2 года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</a:t>
                      </a: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733">
                <a:tc rowSpan="2"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сроков обслуживания и погашения государственного (муниципального) долга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767557"/>
                  </a:ext>
                </a:extLst>
              </a:tr>
              <a:tr h="469712">
                <a:tc vMerge="1"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712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Несвоевременное доведение БА и ЛБО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 распорядителей, получателей бюджетных средств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долж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лиц – штраф 10- 30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долж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лиц – штраф 20-50 т. руб.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41">
                <a:tc rowSpan="2"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порядка принятия бюджетных обязательств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618029"/>
                  </a:ext>
                </a:extLst>
              </a:tr>
              <a:tr h="266739">
                <a:tc vMerge="1"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868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срока направления ГРБС информации о результатах рассмотрения дела в суде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долж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лиц – штраф 10-30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долж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лиц – штраф до 1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4624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порядка формирования государственного (муниципального) задания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Невыполнение государственного (муниципального) задания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76326" y="336719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Бюджетные правонарушения и адм. ответственность за них (2)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Статьи 15.15.6 – 15.15.15</a:t>
            </a:r>
          </a:p>
        </p:txBody>
      </p:sp>
    </p:spTree>
    <p:extLst>
      <p:ext uri="{BB962C8B-B14F-4D97-AF65-F5344CB8AC3E}">
        <p14:creationId xmlns:p14="http://schemas.microsoft.com/office/powerpoint/2010/main" val="140012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5882" y="765894"/>
            <a:ext cx="8530059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Искажение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показателей, выраженных в денежном измерении, которое привело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к искажению информации об активах и обязательствах и (или) финансовом результате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-  административная ответственность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(предупреждение или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штраф определяется в зависимости от степени искажения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в денежном выражении, занижения сумм налогов, страховых взносов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;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Грубое нарушение требований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к бухгалтерскому учету (вне зависимости от степени искажения показателей отчетности,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занижения сумм налогов, страховых взносов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)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искажение показателя бюджетной отчетности, которое привело к искажению показателя результата исполнения бюджета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;      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в отчетность включены показатели об объектах учета,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не подтвержденные регистрами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бухгалтерского учета и (или) первичными учетными документами 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(аналогично статье 15.11 КоАП)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регистрация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не имевших места фактов хозяйственной жизни, 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мнимого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или притворного объекта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учета 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(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аналогично статье 15.11 КоАП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)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;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ведение счетов бюджетного, бухгалтерского учета вне применяемых регистров бухгалтерского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учета 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(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аналогично статье 15.11 КоАП)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;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отсутствие у организации бюджетной сферы первичных учетных документов, и (или) регистров бухгалтерского учета, и (или) бюджетной, бухгалтерской (финансовой) отчетности в течение установленных сроков хранения таких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документов (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аналогично статье 15.11 КоАП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         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005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Виды искажений показателей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отчетности, за которые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предусматривается административная ответственность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539552" y="1772816"/>
          <a:ext cx="8208912" cy="4320578"/>
        </p:xfrm>
        <a:graphic>
          <a:graphicData uri="http://schemas.openxmlformats.org/drawingml/2006/table">
            <a:tbl>
              <a:tblPr/>
              <a:tblGrid>
                <a:gridCol w="1089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0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982"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Искажение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показателя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до 1 %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1% до 10%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10% до 100%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747"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свыше 1 млн. рублей  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5-15т. р)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(штраф – 15-30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15-30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964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100 тыс. рублей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до 1 млн. рублей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предупреждение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1-5т. р)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5-15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15-30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менее 100 тыс. рублей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Малозначительное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(адм.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отв-ть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не применяется)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предупреждение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1-5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15-30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27585" y="47667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Ответственность за искажение бюджетной, бухгалтерской (финансовой) отчетности организациями бюджетной сферы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85590"/>
            <a:ext cx="9036497" cy="584775"/>
          </a:xfrm>
          <a:prstGeom prst="rect">
            <a:avLst/>
          </a:prstGeom>
          <a:noFill/>
          <a:ln w="12700"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Должностные лица освобождаются от ответственности, если ошибки не выявлены контрольным органом или устранены до принятия отчетности в установленном порядке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861" y="1772816"/>
            <a:ext cx="8327784" cy="2376264"/>
          </a:xfrm>
          <a:prstGeom prst="rect">
            <a:avLst/>
          </a:prstGeom>
          <a:noFill/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11924" y="1899887"/>
            <a:ext cx="8216502" cy="21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 pitchFamily="18" charset="0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Нарушение главным распорядителем бюджетных средств порядка формирования и представления 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обоснований бюджетных ассигнований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нарушение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Приказа № 261н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–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влечет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наложение административного штрафа на должностных лиц в размере от десяти тысяч до тридцати тысяч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рублей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Нарушение казенным учреждением порядка составления, утверждения и ведения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бюджетных смет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нарушение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Приказа №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112н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–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влечет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наложение административного штрафа на должностных лиц в размере от десяти тысяч до тридцати тысяч рублей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4441" y="4509120"/>
            <a:ext cx="8317720" cy="1800200"/>
            <a:chOff x="430745" y="3219822"/>
            <a:chExt cx="8317720" cy="2016224"/>
          </a:xfrm>
        </p:grpSpPr>
        <p:sp>
          <p:nvSpPr>
            <p:cNvPr id="10" name="TextBox 9"/>
            <p:cNvSpPr txBox="1"/>
            <p:nvPr/>
          </p:nvSpPr>
          <p:spPr>
            <a:xfrm>
              <a:off x="455338" y="3273828"/>
              <a:ext cx="8149111" cy="175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. Нарушение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получателем бюджетных средств установленных </a:t>
              </a:r>
              <a:r>
                <a:rPr kumimoji="0" lang="ru-RU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сроков постановки </a:t>
              </a:r>
              <a:r>
                <a:rPr kumimoji="0" lang="ru-RU" sz="16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на учет </a:t>
              </a:r>
              <a:r>
                <a:rPr kumimoji="0" lang="ru-RU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бюджетных и (или) денежных </a:t>
              </a:r>
              <a:r>
                <a:rPr kumimoji="0" lang="ru-RU" sz="16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обязательств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либо сроков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внесения изменений в ранее поставленное на учет бюджетное и (или) денежное обязательство) более чем на 10 рабочих дней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нарушение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Приказа № 221н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 -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влечет наложение административного штрафа на должностных лиц в размере от десяти тысяч до тридцати тысяч рублей.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30745" y="3219822"/>
              <a:ext cx="8317720" cy="2016224"/>
            </a:xfrm>
            <a:prstGeom prst="rect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11924" y="537617"/>
            <a:ext cx="8366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Статья 15.15.7 </a:t>
            </a:r>
            <a:r>
              <a:rPr kumimoji="0" lang="ru-RU" alt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КоАП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Ответственность за нарушения при составлении и исполнении бюджетов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Цель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четкое определение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составов нарушени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77A3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1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42904" y="950914"/>
          <a:ext cx="8524875" cy="4995878"/>
        </p:xfrm>
        <a:graphic>
          <a:graphicData uri="http://schemas.openxmlformats.org/drawingml/2006/table">
            <a:tbl>
              <a:tblPr/>
              <a:tblGrid>
                <a:gridCol w="3780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655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Правонарушения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Штрафы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Меры принуждения (44-ФЗ)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399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Включение в план закупок, план-график объекта и (или) объектов, не соответствующих целям осуществления закупок или требованиям к ним, нормативным затратам либо включение в план-график начальной (максимальной) цены контракта, в отношении которой нет обоснования или оно не соответствует установленным требованиям</a:t>
                      </a: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штраф 20-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699" marB="4569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Предписание о внесении изменений в план закупок, план-график до извещения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Иск</a:t>
                      </a:r>
                      <a:r>
                        <a:rPr lang="ru-RU" sz="1500" baseline="0" dirty="0" smtClean="0">
                          <a:latin typeface="Arial Narrow" panose="020B0606020202030204" pitchFamily="34" charset="0"/>
                        </a:rPr>
                        <a:t> в суд о расторжении контракта</a:t>
                      </a:r>
                      <a:endParaRPr lang="ru-RU" sz="15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249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Несоблюдение порядка или формы обоснования начальной (максимальной) цены контракта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штраф 10 т. руб.</a:t>
                      </a: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Предписание о внесении изменений в план закупок, план-график  до извещения</a:t>
                      </a:r>
                    </a:p>
                  </a:txBody>
                  <a:tcPr marL="90000"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176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Нарушение порядка или сроков проведения обязательного общественного обсуждения закупок либо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непроведение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обязательного общественного обсуждения закупок</a:t>
                      </a: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штраф  30 т. руб.</a:t>
                      </a: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399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срока утверждения, размещения в единой информационной системе в сфере закупок плана закупок, плана-графика закупок (вносимых в них изменений)</a:t>
                      </a: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штраф  5 - 30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640" name="Заголовок 1"/>
          <p:cNvSpPr txBox="1">
            <a:spLocks/>
          </p:cNvSpPr>
          <p:nvPr/>
        </p:nvSpPr>
        <p:spPr bwMode="auto">
          <a:xfrm>
            <a:off x="-428625" y="344488"/>
            <a:ext cx="100679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Нарушения в сфере закупок и ответственность за них (1)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(статьи КоАП 7.29.3 и 7.32)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D2031-67AB-41C9-8057-724258F5B7FF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5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76288"/>
              </p:ext>
            </p:extLst>
          </p:nvPr>
        </p:nvGraphicFramePr>
        <p:xfrm>
          <a:off x="293690" y="998539"/>
          <a:ext cx="8707437" cy="5994472"/>
        </p:xfrm>
        <a:graphic>
          <a:graphicData uri="http://schemas.openxmlformats.org/drawingml/2006/table">
            <a:tbl>
              <a:tblPr/>
              <a:tblGrid>
                <a:gridCol w="440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88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Правонарушения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Меры административной ответственности  (КоАП)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Меры принуждения (44-ФЗ)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5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Несоблюдение заказчиком требований по проведению экспертизы поставленного товара, результатов выполненной работы, оказанной услуги</a:t>
                      </a: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20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23" marR="91423" marT="45723" marB="4572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998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445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Изменение условий контракта </a:t>
                      </a:r>
                      <a:r>
                        <a:rPr lang="ru-RU" sz="1500" b="0" i="0" u="none" strike="noStrike" baseline="0" dirty="0" smtClean="0">
                          <a:latin typeface="Arial Narrow" panose="020B0606020202030204" pitchFamily="34" charset="0"/>
                        </a:rPr>
                        <a:t>в том числе увеличение цен товаров, работ, услуг, если возможность изменения условий контракта не предусмотрена законодательством</a:t>
                      </a: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штраф 20</a:t>
                      </a:r>
                      <a:r>
                        <a:rPr kumimoji="0" lang="en-US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– должностные лица</a:t>
                      </a:r>
                      <a:r>
                        <a:rPr kumimoji="0" lang="en-US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200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  <a:r>
                        <a:rPr kumimoji="0" lang="en-US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юрлица</a:t>
                      </a:r>
                      <a:r>
                        <a:rPr kumimoji="0" lang="en-US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2-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кратный ущерб</a:t>
                      </a: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</a:t>
                      </a:r>
                    </a:p>
                  </a:txBody>
                  <a:tcPr marL="8998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7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 smtClean="0"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ru-RU" sz="1500" b="0" dirty="0" err="1" smtClean="0">
                          <a:latin typeface="Arial Narrow" panose="020B0606020202030204" pitchFamily="34" charset="0"/>
                        </a:rPr>
                        <a:t>Несоставление</a:t>
                      </a:r>
                      <a:r>
                        <a:rPr lang="ru-RU" sz="1500" b="0" dirty="0" smtClean="0">
                          <a:latin typeface="Arial Narrow" panose="020B0606020202030204" pitchFamily="34" charset="0"/>
                        </a:rPr>
                        <a:t> или ненадлежащее составление документов о приемке поставленного товара, выполненной работы (ее результатов), оказанной услуги,…, а также </a:t>
                      </a:r>
                      <a:r>
                        <a:rPr lang="ru-RU" sz="1500" b="0" dirty="0" err="1" smtClean="0">
                          <a:latin typeface="Arial Narrow" panose="020B0606020202030204" pitchFamily="34" charset="0"/>
                        </a:rPr>
                        <a:t>ненаправление</a:t>
                      </a:r>
                      <a:r>
                        <a:rPr lang="ru-RU" sz="1500" b="0" dirty="0" smtClean="0">
                          <a:latin typeface="Arial Narrow" panose="020B0606020202030204" pitchFamily="34" charset="0"/>
                        </a:rPr>
                        <a:t> мотивированного отказа от подписания такого документа в случае отказа от подписания указанных документов</a:t>
                      </a:r>
                      <a:endParaRPr lang="ru-RU" sz="1500" b="0" dirty="0"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5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5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штраф 20 </a:t>
                      </a:r>
                      <a:r>
                        <a:rPr lang="ru-RU" sz="1500" dirty="0" err="1" smtClean="0">
                          <a:latin typeface="Arial Narrow" panose="020B0606020202030204" pitchFamily="34" charset="0"/>
                        </a:rPr>
                        <a:t>т.руб</a:t>
                      </a:r>
                      <a:endParaRPr lang="ru-RU" sz="1500" dirty="0" smtClean="0"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Arial Narrow" panose="020B0606020202030204" pitchFamily="34" charset="0"/>
                      </a:endParaRPr>
                    </a:p>
                  </a:txBody>
                  <a:tcPr marL="8998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47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 smtClean="0">
                          <a:latin typeface="Arial Narrow" panose="020B0606020202030204" pitchFamily="34" charset="0"/>
                        </a:rPr>
                        <a:t>    Приемка поставленного товара, выполненной работы (ее результатов), оказанной услуги результатов отдельного этапа исполнения контракта в</a:t>
                      </a:r>
                      <a:r>
                        <a:rPr lang="ru-RU" sz="1500" b="0" baseline="0" dirty="0" smtClean="0">
                          <a:latin typeface="Arial Narrow" panose="020B0606020202030204" pitchFamily="34" charset="0"/>
                        </a:rPr>
                        <a:t> нарушение части 8 ст. 94 44-ФЗ, если</a:t>
                      </a:r>
                      <a:r>
                        <a:rPr lang="ru-RU" sz="1500" b="0" dirty="0" smtClean="0">
                          <a:latin typeface="Arial Narrow" panose="020B0606020202030204" pitchFamily="34" charset="0"/>
                        </a:rPr>
                        <a:t> оно привело к дополнительному расходованию средств соответствующих бюджетов бюджетной системы</a:t>
                      </a:r>
                      <a:endParaRPr lang="ru-RU" sz="1500" b="0" dirty="0"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5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штраф 20 - 50 </a:t>
                      </a:r>
                      <a:r>
                        <a:rPr lang="ru-RU" sz="1500" dirty="0" err="1" smtClean="0">
                          <a:latin typeface="Arial Narrow" panose="020B0606020202030204" pitchFamily="34" charset="0"/>
                        </a:rPr>
                        <a:t>т.руб</a:t>
                      </a: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. </a:t>
                      </a: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  ----</a:t>
                      </a:r>
                    </a:p>
                  </a:txBody>
                  <a:tcPr marL="8998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9668" name="Заголовок 1"/>
          <p:cNvSpPr txBox="1">
            <a:spLocks/>
          </p:cNvSpPr>
          <p:nvPr/>
        </p:nvSpPr>
        <p:spPr bwMode="auto">
          <a:xfrm>
            <a:off x="650875" y="392116"/>
            <a:ext cx="81597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Нарушения в сфере закупок и ответственность за них (2)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(статьи КоАП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7.29.3 и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7.32)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276C9-AF86-46AB-8F7F-511FC70A675C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76998"/>
              </p:ext>
            </p:extLst>
          </p:nvPr>
        </p:nvGraphicFramePr>
        <p:xfrm>
          <a:off x="143507" y="1052736"/>
          <a:ext cx="8856984" cy="5380220"/>
        </p:xfrm>
        <a:graphic>
          <a:graphicData uri="http://schemas.openxmlformats.org/drawingml/2006/table">
            <a:tbl>
              <a:tblPr firstRow="1" bandRow="1"/>
              <a:tblGrid>
                <a:gridCol w="298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/>
                        <a:t>Расчет показателя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Востребованность бюджетных ассигнований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видам расходов (ВР) 100+200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 как положительная разница между заявленными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обоснованиях бюджетных ассигнований объемами БА по ВР 100+200 и объемом кассовых расходов по ВР 100+200 в % - невостребованные БА, негативно расценивается значительный объем невостребованных БА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Внесение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положительных изменений в сводную бюджетную роспись по ВР 100+200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 как доля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положительных изменений в СБР за вычетом изменений, обусловленных экономией по контрактам, в общем объеме бюджетных ассигнований по ВР 100+200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dirty="0" smtClean="0"/>
                        <a:t>3.  Наличие</a:t>
                      </a:r>
                      <a:r>
                        <a:rPr lang="ru-RU" sz="1400" b="1" baseline="0" dirty="0" smtClean="0"/>
                        <a:t> отклоненных </a:t>
                      </a:r>
                      <a:r>
                        <a:rPr lang="ru-RU" sz="1400" b="1" baseline="0" dirty="0" smtClean="0"/>
                        <a:t>обоснований </a:t>
                      </a:r>
                      <a:r>
                        <a:rPr lang="ru-RU" sz="1400" b="1" baseline="0" dirty="0" smtClean="0"/>
                        <a:t>бюджетных ассигнований, представленных в Минфин России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 как доля отклоненных обоснований бюджетных ассигнований по ВР 100+200 в общем количестве ОБАС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ВР 100+200, представленных в Минфин России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Своевременность </a:t>
                      </a:r>
                      <a:r>
                        <a:rPr lang="ru-RU" sz="14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полнота принятия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обязательств по ВР 200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 как отклонение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графика фактического принятия бюджетных обязательств (неиспользованных ЛБО) от целевого графика по ВР 100+200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 Равномерность кассовых расходов по ВР 100+200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как отклонение графика фактических кассовых расходов по ВР 100+200 от целевого графика кассовых расходов по ВР 100+200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Эффективность управления  кредиторской,  дебиторской задолженностью по ВР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100+200</a:t>
                      </a:r>
                      <a:endParaRPr lang="ru-RU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 как доля просроченной кредиторской и дебиторской задолженности по расходам (за вычетом оспариваемой задолженности) в общем объеме кредиторской и дебиторской задолженности по расходам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Погрешность кассового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планирования по ВР 100+200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как среднее месячное отклонение фактических кассовых расходов от запланированных кассовых расходов в %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66313" y="310457"/>
            <a:ext cx="8011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Показатели качества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финменеджмента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главного администратора средств федерального бюджета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274494" y="-34056"/>
            <a:ext cx="762000" cy="366712"/>
          </a:xfrm>
          <a:prstGeom prst="rect">
            <a:avLst/>
          </a:prstGeom>
        </p:spPr>
        <p:txBody>
          <a:bodyPr vert="horz" rtlCol="0" anchor="b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948A7D-6C52-4157-BEA1-1B3B6891AEA4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9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038" y="1464784"/>
            <a:ext cx="38615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ФЕДЕРАЛЬНЫЕ СТАНДАРТЫ: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«Определения, принципы и задачи осуществления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аудита»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21.11.2019 №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196н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«Основания и порядок организации внутреннего финансового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аудита, передачи полномочий»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(приказ МФ от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18.12.2019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237н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Права и обязанности должностных лиц, работников при осуществлении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21.11.2019 № 195н)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«Планирование и проведение внутреннего финансового аудита»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72866"/>
            <a:ext cx="7401263" cy="78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СТАНДАРТЫ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ВНУТРЕННЕГО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ФИНАНСОВОГО АУДИТА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80112" y="3220326"/>
            <a:ext cx="4716016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0112" y="3220326"/>
            <a:ext cx="0" cy="2454109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209566" y="1484791"/>
            <a:ext cx="4862426" cy="1550020"/>
            <a:chOff x="4221486" y="1700808"/>
            <a:chExt cx="4862426" cy="15500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8" t="33659" r="22897" b="43740"/>
            <a:stretch/>
          </p:blipFill>
          <p:spPr bwMode="auto">
            <a:xfrm>
              <a:off x="4276331" y="1700808"/>
              <a:ext cx="4807581" cy="155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221486" y="2758385"/>
              <a:ext cx="212633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Организации - Субъекты ВФА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380112" y="3220326"/>
            <a:ext cx="464400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ФЕДЕРАЛЬНЫЕ СТАНДАРТЫ: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«Реализация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аудита»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«Подтверждение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достоверности бюджетной отчетности»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«Подготовка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предложений по повышению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качества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финменеджмента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 том числе экономности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результативности использования бюджетных средств»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Методические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рекомендации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применению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отдельных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Федеральных стандартов</a:t>
            </a: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1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516291"/>
              </p:ext>
            </p:extLst>
          </p:nvPr>
        </p:nvGraphicFramePr>
        <p:xfrm>
          <a:off x="272480" y="1052736"/>
          <a:ext cx="8737376" cy="5700393"/>
        </p:xfrm>
        <a:graphic>
          <a:graphicData uri="http://schemas.openxmlformats.org/drawingml/2006/table">
            <a:tbl>
              <a:tblPr firstRow="1" bandRow="1"/>
              <a:tblGrid>
                <a:gridCol w="436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8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7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Термины</a:t>
                      </a:r>
                      <a:r>
                        <a:rPr lang="ru-RU" baseline="0" dirty="0" smtClean="0"/>
                        <a:t> и определения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6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396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Внутренний финансовый аудит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План проведения аудиторских мероприятий</a:t>
                      </a:r>
                      <a:endParaRPr lang="ru-RU" dirty="0"/>
                    </a:p>
                  </a:txBody>
                  <a:tcPr marL="99060" marR="9906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Объект ВФА –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бюджетные процедуры</a:t>
                      </a:r>
                      <a:r>
                        <a:rPr lang="ru-RU" baseline="0" dirty="0" smtClean="0"/>
                        <a:t>, а не </a:t>
                      </a:r>
                      <a:r>
                        <a:rPr lang="ru-RU" baseline="0" dirty="0" err="1" smtClean="0"/>
                        <a:t>должн</a:t>
                      </a:r>
                      <a:r>
                        <a:rPr lang="ru-RU" baseline="0" dirty="0" smtClean="0"/>
                        <a:t>. лица – исполнители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Программа</a:t>
                      </a:r>
                      <a:r>
                        <a:rPr lang="ru-RU" baseline="0" dirty="0" smtClean="0"/>
                        <a:t> аудиторского мероприятия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Результат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выполнения бюджетной процедуры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Рабочие документы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ВФА, члены аудиторской группы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Отчет по результатам мероприятия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Независимость субъекта ВФА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Контрольные действия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Аудиторское мероприятие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Субъект (исполнитель) бюджетной процедуры</a:t>
                      </a:r>
                    </a:p>
                    <a:p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Аудиторские доказательства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Владелец бюджетного риска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Бюджетный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риск</a:t>
                      </a:r>
                      <a:r>
                        <a:rPr lang="ru-RU" b="0" baseline="0" dirty="0" smtClean="0"/>
                        <a:t>, </a:t>
                      </a:r>
                      <a:r>
                        <a:rPr lang="ru-RU" b="1" baseline="0" dirty="0" smtClean="0"/>
                        <a:t>Реестр бюджетных рисков</a:t>
                      </a:r>
                      <a:endParaRPr lang="ru-RU" b="1" dirty="0" smtClean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b="1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Нарушение, </a:t>
                      </a:r>
                      <a:r>
                        <a:rPr lang="ru-RU" b="1" dirty="0" smtClean="0"/>
                        <a:t>Недостаток</a:t>
                      </a:r>
                      <a:endParaRPr lang="ru-RU" b="1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Существенность информации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ctangle 4"/>
          <p:cNvSpPr/>
          <p:nvPr/>
        </p:nvSpPr>
        <p:spPr>
          <a:xfrm>
            <a:off x="0" y="114017"/>
            <a:ext cx="95360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Стандарт ВФА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«Определения, принципы и задачи ВФА» (1)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приказ МФ РФ 196н от 21.11.2019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3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730212"/>
              </p:ext>
            </p:extLst>
          </p:nvPr>
        </p:nvGraphicFramePr>
        <p:xfrm>
          <a:off x="251520" y="1052736"/>
          <a:ext cx="8547992" cy="5405120"/>
        </p:xfrm>
        <a:graphic>
          <a:graphicData uri="http://schemas.openxmlformats.org/drawingml/2006/table">
            <a:tbl>
              <a:tblPr firstRow="1" bandRow="1"/>
              <a:tblGrid>
                <a:gridCol w="427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Принципы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6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396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64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Содержание принципа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6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Законность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Соблюдение правовых актов, регулирующих осуществление</a:t>
                      </a:r>
                      <a:r>
                        <a:rPr lang="ru-RU" baseline="0" dirty="0" smtClean="0"/>
                        <a:t>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b="1" dirty="0" smtClean="0"/>
                        <a:t>Независимость</a:t>
                      </a:r>
                      <a:endParaRPr lang="ru-RU" b="1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Отсутствие условий, создающих угрозу объективного выполнения обязанностей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Объективность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Недопущение конфликта</a:t>
                      </a:r>
                      <a:r>
                        <a:rPr lang="ru-RU" baseline="0" dirty="0" smtClean="0"/>
                        <a:t> интересов при осуществлении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Компетентность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Применение совокупности профессиональных</a:t>
                      </a:r>
                      <a:r>
                        <a:rPr lang="ru-RU" baseline="0" dirty="0" smtClean="0"/>
                        <a:t> знаний, навыков, позволяющих достигать целей аудита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b="1" dirty="0" smtClean="0"/>
                        <a:t>Системность</a:t>
                      </a:r>
                      <a:endParaRPr lang="ru-RU" b="1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b="1" dirty="0" smtClean="0"/>
                        <a:t>Бюджетные риски анализируются</a:t>
                      </a:r>
                      <a:r>
                        <a:rPr lang="ru-RU" b="1" baseline="0" dirty="0" smtClean="0"/>
                        <a:t> по всем процедурам при планировании и проведении мероприятий по аудиту</a:t>
                      </a:r>
                      <a:endParaRPr lang="ru-RU" b="1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Эффективность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Достижение</a:t>
                      </a:r>
                      <a:r>
                        <a:rPr lang="ru-RU" baseline="0" dirty="0" smtClean="0"/>
                        <a:t> целей ВФА с использованием заданного (наименьшего) объема ресурсов на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4"/>
          <p:cNvSpPr/>
          <p:nvPr/>
        </p:nvSpPr>
        <p:spPr>
          <a:xfrm>
            <a:off x="270524" y="188640"/>
            <a:ext cx="953606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Стандарт ВФА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«Определения, принципы и задачи ВФА» (2)</a:t>
            </a:r>
          </a:p>
        </p:txBody>
      </p:sp>
    </p:spTree>
    <p:extLst>
      <p:ext uri="{BB962C8B-B14F-4D97-AF65-F5344CB8AC3E}">
        <p14:creationId xmlns:p14="http://schemas.microsoft.com/office/powerpoint/2010/main" val="405905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398" y="1234710"/>
            <a:ext cx="8469745" cy="144016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Излишняя формализация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 внутреннего контроля, субъективная оценка рисков исполнителями операций,  отсутствие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связи между результатами оценки качества финансового менеджмента и внутреннего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контроля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 flipH="1">
            <a:off x="4464254" y="2697809"/>
            <a:ext cx="288032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155" y="3140968"/>
            <a:ext cx="8496944" cy="165817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Внутренний контроль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исключен из состава отдельных бюджетных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полномочий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является встроенным элементом любого полномочия,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отмена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излишних и формализованных процедур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документов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внутреннему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контролю, внутренний контроль координируется внутренним аудитором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69975" y="122198"/>
          <a:ext cx="866081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199-ФЗ 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ru-RU" sz="2000" b="1" kern="120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ОПТИМИЗАЦИЯ ВНУТРЕННЕГО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ФИНАНСОВОГО КОНТРОЛЯ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1911" y="5157192"/>
            <a:ext cx="8496944" cy="1154114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НПА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Изменение системы регулирования внутреннего финансового контроля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отмена действующих НПА по ВФК, включение требований к процедурам внутреннего контроля в стандарты внутреннего аудита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1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980728"/>
            <a:ext cx="8915400" cy="5328592"/>
          </a:xfrm>
          <a:prstGeom prst="rect">
            <a:avLst/>
          </a:prstGeom>
        </p:spPr>
        <p:txBody>
          <a:bodyPr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4000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Общие положения:</a:t>
            </a:r>
          </a:p>
          <a:p>
            <a:pPr marL="800100" marR="0" lvl="1" indent="-4000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Применяется органами власти и казенными учреждениями</a:t>
            </a:r>
          </a:p>
          <a:p>
            <a:pPr marL="800100" marR="0" lvl="1" indent="-4000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Термины и определения в соответствии с федеральным стандартом «Определения, принципы и задачи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ВФА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»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514350" marR="0" lvl="0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Основания и порядок организации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ВФА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Основание – требования ст. 160.2-1 БК РФ</a:t>
            </a: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Ответственность за организацию и осуществление ВФА в соответствии с принципами, установленными федеральным стандартом «Определения, принципы и задачи ВФА» несет руководитель ГАБС, АБС</a:t>
            </a: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Требования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к ведомственным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ненормативным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актам по ВФА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514350" marR="0" lvl="0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Способы организации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ВФА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Создание структурного подразделения </a:t>
            </a: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Назначение уполномоченного должностного лица (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определение условий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 </a:t>
            </a: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Передача полномочий (критерии, формы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: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соглашение, протокол, служебное письмо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</a:t>
            </a: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 Narrow"/>
              </a:rPr>
              <a:t>Упрощенная система ВФА (если функциональная независимость </a:t>
            </a:r>
            <a:r>
              <a:rPr lang="ru-RU" sz="2000" b="1" dirty="0" smtClean="0">
                <a:solidFill>
                  <a:prstClr val="black"/>
                </a:solidFill>
                <a:latin typeface="Arial Narrow"/>
              </a:rPr>
              <a:t>невозможна и невозможна передача полномочий)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27814"/>
            <a:ext cx="62646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Стандарт ВФА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«Основания и порядок организации ВФА,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случаи и порядок передачи полномочий по ВФА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»</a:t>
            </a:r>
          </a:p>
          <a:p>
            <a:pPr>
              <a:defRPr/>
            </a:pPr>
            <a:r>
              <a:rPr lang="ru-RU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приказ МФ РФ </a:t>
            </a:r>
            <a:r>
              <a:rPr lang="ru-RU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237н </a:t>
            </a:r>
            <a:r>
              <a:rPr lang="ru-RU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18.12.2019 </a:t>
            </a:r>
            <a:endParaRPr lang="ru-RU" b="1" kern="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6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92" y="3514756"/>
            <a:ext cx="25999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з</a:t>
            </a: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апрос информации у исполнителей процедур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а также органов, которым    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переданы полномочия</a:t>
            </a:r>
            <a:endParaRPr lang="ru-RU" sz="14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оступ к программным средствам   автоматизации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и документации к ним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консультаци</a:t>
            </a: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беспрепятственное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посещение помещений</a:t>
            </a:r>
          </a:p>
          <a:p>
            <a:pPr>
              <a:defRPr/>
            </a:pP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3900" y="3496069"/>
            <a:ext cx="2228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</a:t>
            </a:r>
            <a:r>
              <a:rPr 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рава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члена аудиторской группы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привлечение экспертов, специалистов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внесение изменений в программу аудита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редложения по изменению плана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бсуждение вопросов с руководителем ГАБС (АБС) 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378285"/>
            <a:ext cx="3574110" cy="773911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Члены аудиторской группы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66" y="2729269"/>
            <a:ext cx="1957942" cy="773911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Права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3564" y="2689414"/>
            <a:ext cx="1946654" cy="773911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Обязанности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4" idx="2"/>
            <a:endCxn id="5" idx="0"/>
          </p:cNvCxnSpPr>
          <p:nvPr/>
        </p:nvCxnSpPr>
        <p:spPr>
          <a:xfrm flipH="1">
            <a:off x="1182637" y="2152196"/>
            <a:ext cx="1071962" cy="577073"/>
          </a:xfrm>
          <a:prstGeom prst="straightConnector1">
            <a:avLst/>
          </a:prstGeom>
          <a:noFill/>
          <a:ln w="19050" cap="flat" cmpd="sng" algn="ctr">
            <a:solidFill>
              <a:srgbClr val="53548A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8" name="Прямая со стрелкой 7"/>
          <p:cNvCxnSpPr>
            <a:endCxn id="6" idx="0"/>
          </p:cNvCxnSpPr>
          <p:nvPr/>
        </p:nvCxnSpPr>
        <p:spPr>
          <a:xfrm>
            <a:off x="2517497" y="2170160"/>
            <a:ext cx="1169394" cy="519254"/>
          </a:xfrm>
          <a:prstGeom prst="straightConnector1">
            <a:avLst/>
          </a:prstGeom>
          <a:noFill/>
          <a:ln w="19050" cap="flat" cmpd="sng" algn="ctr">
            <a:solidFill>
              <a:srgbClr val="53548A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9" name="Прямоугольник 8"/>
          <p:cNvSpPr/>
          <p:nvPr/>
        </p:nvSpPr>
        <p:spPr>
          <a:xfrm>
            <a:off x="2446314" y="3481289"/>
            <a:ext cx="2446871" cy="3108543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</a:t>
            </a:r>
            <a:r>
              <a:rPr 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роведение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аудиторских мероприятий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сбор и анализ информации о рисках  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участие в подготовке плана ВФА, заключений, годовой отчетности 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</a:t>
            </a:r>
            <a:r>
              <a:rPr 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спользование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полученной информации только в целях ВФА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мониторинг исполнения решений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направленных на повышение качества </a:t>
            </a:r>
            <a:r>
              <a:rPr 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финменеджмента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9503" y="1340451"/>
            <a:ext cx="3574110" cy="864095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Руководитель субъекта ВФА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(уполномоченное лицо)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826499" y="2210808"/>
            <a:ext cx="947553" cy="527865"/>
          </a:xfrm>
          <a:prstGeom prst="straightConnector1">
            <a:avLst/>
          </a:prstGeom>
          <a:noFill/>
          <a:ln w="19050" cap="flat" cmpd="sng" algn="ctr">
            <a:solidFill>
              <a:srgbClr val="53548A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2" name="Скругленный прямоугольник 11"/>
          <p:cNvSpPr/>
          <p:nvPr/>
        </p:nvSpPr>
        <p:spPr>
          <a:xfrm>
            <a:off x="4978877" y="2745108"/>
            <a:ext cx="1957942" cy="773911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Права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endCxn id="14" idx="0"/>
          </p:cNvCxnSpPr>
          <p:nvPr/>
        </p:nvCxnSpPr>
        <p:spPr>
          <a:xfrm>
            <a:off x="6997290" y="2217548"/>
            <a:ext cx="1051133" cy="500203"/>
          </a:xfrm>
          <a:prstGeom prst="straightConnector1">
            <a:avLst/>
          </a:prstGeom>
          <a:noFill/>
          <a:ln w="19050" cap="flat" cmpd="sng" algn="ctr">
            <a:solidFill>
              <a:srgbClr val="53548A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4" name="Скругленный прямоугольник 13"/>
          <p:cNvSpPr/>
          <p:nvPr/>
        </p:nvSpPr>
        <p:spPr>
          <a:xfrm>
            <a:off x="7075096" y="2717751"/>
            <a:ext cx="1946654" cy="773911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Обязанности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6558" y="3506114"/>
            <a:ext cx="23994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обязанности члена аудиторской группы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организация ведения реестра рисков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</a:t>
            </a:r>
            <a:r>
              <a:rPr 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редставление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руководителю плана ВФА на утверждение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утверждение программы аудита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ассмотрение возражений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подписание заключений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контроль качества 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Rectangle 4"/>
          <p:cNvSpPr/>
          <p:nvPr/>
        </p:nvSpPr>
        <p:spPr>
          <a:xfrm>
            <a:off x="323528" y="192723"/>
            <a:ext cx="95360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Стандарт ВФА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«Права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и обязанности при осуществлении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ВФА»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приказ МФ РФ от 21.11.2019 № 195н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299194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Стандарт ВФА </a:t>
            </a:r>
            <a:r>
              <a:rPr lang="ru-RU" sz="20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«Планирование и проведения внутреннего финансового аудита» (1)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rgbClr val="DEAA46"/>
                </a:solidFill>
                <a:latin typeface="DINPro-Light"/>
              </a:rPr>
              <a:t>28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1124744"/>
            <a:ext cx="8408194" cy="48646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АУДИТОРСКИХ МЕРОПРИЯТИЙ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мероприятий ВФА, выбранных по результатам оценки рисков, с указанием по каждому мероприятию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  мероприятия ВФА (внутренняя бюджетная процедура)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Срока проведения мероприятия ВФА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ПЛАНА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АУДИТОРСКИХ МЕРОПРИЯТИЙ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Выявлены новые бюджетные риски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организации выполнения бюджетных процедур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новых проверок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органами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госфинконтроля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новой оценки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показателей качества ФМ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94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rgbClr val="DEAA46"/>
                </a:solidFill>
                <a:latin typeface="DINPro-Light"/>
              </a:rPr>
              <a:t>29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6486" y="481757"/>
            <a:ext cx="6768752" cy="78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4821"/>
                </a:solidFill>
                <a:latin typeface="Open Sans Condensed" pitchFamily="34" charset="0"/>
                <a:cs typeface="Arial" charset="0"/>
              </a:rPr>
              <a:t>ПРИМЕРЫ ТЕМ АУДИТОРСКИХ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4821"/>
                </a:solidFill>
                <a:latin typeface="Open Sans Condensed" pitchFamily="34" charset="0"/>
                <a:cs typeface="Arial" charset="0"/>
              </a:rPr>
              <a:t>МЕРОПРИЯТИЙ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Open Sans Condensed" pitchFamily="34" charset="0"/>
              <a:ea typeface="+mn-ea"/>
              <a:cs typeface="Arial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7503" y="1358950"/>
            <a:ext cx="8408194" cy="53761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Подтверждение достоверности бюджетной отчетности как получателя бюджетных средств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формирования и представления прогноза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поступлений по главе …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предоставления субсидий подведомственным учреждениям, иным юридическим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лицам (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нет в реестре, карте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составления и представления обоснований бюджетных ассигнований (реестра расходных обязательств)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процедур внутреннего финансового контроля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83215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Стандарт ВФА </a:t>
            </a:r>
            <a:r>
              <a:rPr lang="ru-RU" sz="20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«Планирование и проведение внутреннего финансового аудита» (2)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rgbClr val="DEAA46"/>
                </a:solidFill>
                <a:latin typeface="DINPro-Light"/>
              </a:rPr>
              <a:t>29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1662" y="1443066"/>
            <a:ext cx="8408194" cy="53761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Основание проведения мероприятия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проведения мероприятия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Наименования объектов (бюджетной процедуры или составляющих ее операций)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вопросов, подлежащих изучению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для каждого вопроса (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аналитические процедуры - основа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Исполнители для каждого вопроса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Ф.И.О. и подписи руководителя группы и руководителя субъекта ВФА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утверждения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503" y="879835"/>
            <a:ext cx="5555880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АУДИТОРСКОГО МЕРОПРИЯТИЯ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143182"/>
            <a:ext cx="95360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Проведение ВФА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(анализ формирования и исполнения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бюджетной сметы)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194" y="1484784"/>
            <a:ext cx="1952467" cy="8887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Обоснования бюджетных ассигнований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14469" y="1486684"/>
            <a:ext cx="1901547" cy="8887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/>
                </a:solidFill>
                <a:latin typeface="Calibri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200247"/>
            <a:ext cx="1952467" cy="1066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закупок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solidFill>
                  <a:schemeClr val="tx1"/>
                </a:solidFill>
                <a:latin typeface="Calibri"/>
              </a:rPr>
              <a:t>(план-график)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99056" y="3200247"/>
            <a:ext cx="1901547" cy="1066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Обоснования сметных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solidFill>
                  <a:schemeClr val="tx1"/>
                </a:solidFill>
                <a:latin typeface="Calibri"/>
              </a:rPr>
              <a:t>(ОПСП)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17789721"/>
              </p:ext>
            </p:extLst>
          </p:nvPr>
        </p:nvGraphicFramePr>
        <p:xfrm>
          <a:off x="1829067" y="1708014"/>
          <a:ext cx="1496653" cy="215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5868144" y="1395907"/>
            <a:ext cx="1901547" cy="1066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Обоснования сметных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solidFill>
                  <a:schemeClr val="tx1"/>
                </a:solidFill>
                <a:latin typeface="Calibri"/>
              </a:rPr>
              <a:t>(ОПСП)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17224" y="3200246"/>
            <a:ext cx="1952467" cy="1066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Принимаемые обязательства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/>
                </a:solidFill>
                <a:latin typeface="Calibri"/>
              </a:rPr>
              <a:t>Денежные обязательства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685445" y="2578911"/>
            <a:ext cx="216024" cy="5710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92814" y="4395787"/>
            <a:ext cx="2985262" cy="224676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РИСКИ</a:t>
            </a:r>
            <a:endParaRPr lang="ru-RU" sz="1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несоответствия данных в «цепочке» КБК - ОБАС – ОПСП - план закупок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несоответствия принимаемых обязательств данным ОПСП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несвоевременного изменения сметы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преждевременного принятия денежных обязательств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013176"/>
            <a:ext cx="1901547" cy="573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437452" y="5046431"/>
            <a:ext cx="216024" cy="5071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986239" y="49405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b="1" dirty="0" smtClean="0"/>
              <a:t>Изменение</a:t>
            </a:r>
          </a:p>
          <a:p>
            <a:pPr lvl="0" algn="ctr">
              <a:defRPr/>
            </a:pPr>
            <a:r>
              <a:rPr lang="ru-RU" b="1" dirty="0" smtClean="0"/>
              <a:t>ЛБО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14469" y="5013176"/>
            <a:ext cx="1886135" cy="573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1536" y="4955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b="1" dirty="0"/>
              <a:t>Изменение</a:t>
            </a:r>
          </a:p>
          <a:p>
            <a:pPr lvl="0" algn="ctr">
              <a:defRPr/>
            </a:pPr>
            <a:r>
              <a:rPr lang="ru-RU" b="1" dirty="0" smtClean="0"/>
              <a:t>сметы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60587" y="5829954"/>
            <a:ext cx="1952467" cy="705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/>
                </a:solidFill>
                <a:latin typeface="Calibri"/>
              </a:rPr>
              <a:t>Денежные обязательства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73" y="2594880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контроль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6685445" y="2490213"/>
            <a:ext cx="216024" cy="473355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572000" cy="6565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22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Аудит достоверности годовой </a:t>
            </a:r>
          </a:p>
          <a:p>
            <a:pPr lvl="0" algn="ctr">
              <a:lnSpc>
                <a:spcPts val="22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бюджетной отчетности </a:t>
            </a:r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(1)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644" y="1046717"/>
            <a:ext cx="8408319" cy="94212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аудитов надежности внутреннего контроля в отдельных процедурах бюджетного учета и формирования отчетности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6200000" flipV="1">
            <a:off x="4410513" y="2052456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644" y="2474901"/>
            <a:ext cx="8408319" cy="94212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аудитов надежности внутреннего контроля в отдельных процедурах бюджетного учета и формирования отчетности в течение года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6200000" flipV="1">
            <a:off x="4417316" y="3489598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920" y="3921787"/>
            <a:ext cx="8408319" cy="94212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выполнения аудиторских выводов, определение выборки проверяемых данных для формирования заключения о достоверности годовой бюджетной отчетности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6200000" flipV="1">
            <a:off x="4417316" y="4899863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920" y="5368673"/>
            <a:ext cx="8408319" cy="94212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отдельных показателей годовой бюджетной отчетности (регистров) по существу и формирование заключения (до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подписания отчетности)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332786"/>
            <a:ext cx="9289032" cy="66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Аудит достоверности годовой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бюджетной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отчетности (2)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4746" y="1203666"/>
            <a:ext cx="6959941" cy="735627"/>
          </a:xfrm>
          <a:prstGeom prst="roundRect">
            <a:avLst/>
          </a:prstGeom>
          <a:gradFill>
            <a:gsLst>
              <a:gs pos="100000">
                <a:srgbClr val="00863D">
                  <a:alpha val="6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Перечень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рискоемких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показателей, влияющих на управленческие решения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4746" y="2346455"/>
            <a:ext cx="6959941" cy="1298569"/>
          </a:xfrm>
          <a:prstGeom prst="roundRect">
            <a:avLst/>
          </a:prstGeom>
          <a:gradFill>
            <a:gsLst>
              <a:gs pos="100000">
                <a:srgbClr val="00863D">
                  <a:alpha val="6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Объем выборки данных по показателю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за месяц наибольшего значения, наибольшего изменения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по процедуре учета первого применения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в объеме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10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по каждому месяцу, если нет 1) и 2)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4743" y="4044757"/>
            <a:ext cx="6959943" cy="735627"/>
          </a:xfrm>
          <a:prstGeom prst="roundRect">
            <a:avLst/>
          </a:prstGeom>
          <a:gradFill>
            <a:gsLst>
              <a:gs pos="100000">
                <a:srgbClr val="00863D">
                  <a:alpha val="6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Выводы по каждому проверенному показателю на основании анализа вероятность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/c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ущественность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ошибки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4743" y="5013177"/>
            <a:ext cx="3271550" cy="1503080"/>
          </a:xfrm>
          <a:prstGeom prst="roundRect">
            <a:avLst/>
          </a:prstGeom>
          <a:gradFill>
            <a:gsLst>
              <a:gs pos="100000">
                <a:srgbClr val="00863D">
                  <a:alpha val="6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Вероятность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остояние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учетной политики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процедуры  ВФК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 над ошибками предыдущих периодов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029944" y="1996986"/>
            <a:ext cx="363617" cy="2942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29944" y="3696709"/>
            <a:ext cx="363617" cy="2942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3561" y="5013178"/>
            <a:ext cx="3471126" cy="1503080"/>
          </a:xfrm>
          <a:prstGeom prst="roundRect">
            <a:avLst/>
          </a:prstGeom>
          <a:gradFill>
            <a:gsLst>
              <a:gs pos="100000">
                <a:srgbClr val="00863D">
                  <a:alpha val="6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Существенность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признаки ст. 15.15.6 КоАП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2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67903" y="989246"/>
            <a:ext cx="8408194" cy="53761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Существенные ошибки не выявлены, процедуры внутреннего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финконтроля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надежны, отсутствуют признаки, влияющие на достоверность отчетности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Существенные ошибки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выявлены и устранены, процедуры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внутреннего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финконтроля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надежны, отсутствуют признаки,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влияющие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достоверность отчетности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Существенные ошибки выявлены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устранены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процедуры внутреннего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финконтроля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ненадежны (в целом или по показателю),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отсутствуют признаки, влияющие на достоверность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отчетности, высокий риск признания отчетности недостоверной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32656"/>
            <a:ext cx="4572000" cy="6565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22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Аудит достоверности годовой </a:t>
            </a:r>
          </a:p>
          <a:p>
            <a:pPr lvl="0" algn="ctr">
              <a:lnSpc>
                <a:spcPts val="22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бюджетной отчетности </a:t>
            </a:r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(3)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76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72008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СПАСИБО ЗА ВНИМАНИЕ!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Open Sans Condensed" pitchFamily="34" charset="0"/>
              <a:ea typeface="+mn-ea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0856" y="2478022"/>
            <a:ext cx="68407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https://www.minfin.ru/ru/perfomance/budget/gov_control/legistation/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121" y="1647025"/>
            <a:ext cx="7625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Самая свежая информация о правовом регулировании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аудита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0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759" y="1379515"/>
            <a:ext cx="8469745" cy="144016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Подмена целей внутреннего аудита целями и методами ведомственного контроля, формальная оценка внутреннего контроля, ориентация не на процедуры, а на исполнителей,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децентрализованное регулирование внутреннего аудита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 flipH="1">
            <a:off x="4435616" y="2860733"/>
            <a:ext cx="288032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911" y="3258615"/>
            <a:ext cx="8496944" cy="1780945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 Корректировка целей внутреннего финансового аудита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Единые стандарты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внутреннего финансового аудита, ориентированного на оценку качества исполнения бюджетных полномочий,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минимизацию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бюджетных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оптимизацию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механизмов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внутреннего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финансового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контроля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69975" y="157864"/>
          <a:ext cx="866081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199-ФЗ 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ru-RU" sz="2000" b="1" kern="120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РАЗВИТИЕ ВНУТРЕННЕГО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ФИНАНСОВОГО АУДИТА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1911" y="5157192"/>
            <a:ext cx="8496944" cy="1154114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НПА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 федеральных стандартов внутреннего финансового аудита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утверждаются Минфином России (вводятся в действие в течение 2020 года)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4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35574"/>
            <a:ext cx="1313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199-ФЗ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[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]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488799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КАЧЕСТВА ФИНАНСОВОГО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МЕНЕДЖМЕНТА</a:t>
            </a:r>
          </a:p>
        </p:txBody>
      </p:sp>
      <p:sp>
        <p:nvSpPr>
          <p:cNvPr id="7" name="Стрелка влево 6"/>
          <p:cNvSpPr/>
          <p:nvPr/>
        </p:nvSpPr>
        <p:spPr>
          <a:xfrm rot="16200000" flipV="1">
            <a:off x="4410513" y="2265298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646" y="5445224"/>
            <a:ext cx="8552210" cy="1224136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Необходимость закрепления полномочий по организации и проведению мониторинга качества финансового менеджмента, а также установление общих требований к порядкам проведения мониторинга качества финансового менеджмента, в том числе для целей осуществления ВФК и ВФА.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645" y="2635967"/>
            <a:ext cx="8463566" cy="2448272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Увязать ВФК и ВФА с необходимостью достижения целевых значений показателей качества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 направления, в отношении которых проводится мониторинг качества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3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(шире, чем исполнение только бюджетных полномочий, а именно мониторинг исполнения бюджетных полномочий, управления активами, осуществления закупок товаров, работ и услуг);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 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субъекты и объекты мониторинга качества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Определить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требования к Порядкам проведения мониторинга качества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 Установить возможность передачи полномочий от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ГАБСа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финоргану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части проведения мониторинга качества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3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646" y="1166222"/>
            <a:ext cx="8463565" cy="1135708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 Полномочия по проведению мониторинга качества финменеджмента не установлены;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Мониторинг качества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проводится Минфином России,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финорганами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субъектов РФ и отдельных муниципальных образований в инициативном порядке.</a:t>
            </a:r>
          </a:p>
        </p:txBody>
      </p:sp>
      <p:sp>
        <p:nvSpPr>
          <p:cNvPr id="11" name="Стрелка влево 10"/>
          <p:cNvSpPr/>
          <p:nvPr/>
        </p:nvSpPr>
        <p:spPr>
          <a:xfrm rot="5400000" flipV="1">
            <a:off x="4410514" y="5031899"/>
            <a:ext cx="322973" cy="449782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34144" y="477191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ВФК И ВФА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790" y="3766336"/>
            <a:ext cx="8408321" cy="292494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ВФК в качестве самостоятельного бюджетного полномочия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исключается;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Анализ осуществления ВФК и его организация возлагаются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подразделения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ВФА;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Передача в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ФК полномочий по проведению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указанного анализа на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всех уровнях бюджетной системы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позволит: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а) унифицировать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анализа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б) обеспечить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единый механизм «обратной связи»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Минфина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 и ГАБС в целях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правового обеспечения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ВФА и формирования единых подходов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осуществлению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ВФА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в) исключить дублирование полномочий СП РФ и КСО СРФ (МО) по анализу ВФА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824" y="2579117"/>
            <a:ext cx="8394715" cy="850979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ФК проводит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осуществления внутреннего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финансового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аудита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ГАБС любого публично-правового образования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840" y="1052736"/>
            <a:ext cx="8408319" cy="1137852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ФК, органы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внутреннего Г(М)ФК проводят анализ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осуществления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внутреннего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финансового контроля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внутреннего финансового аудита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соответствующих ГАБС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5400000" flipH="1">
            <a:off x="4463988" y="2190695"/>
            <a:ext cx="216024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6200000" flipH="1">
            <a:off x="4454170" y="3433577"/>
            <a:ext cx="216024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05303" y="116288"/>
            <a:ext cx="1313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199-ФЗ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[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]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271589" y="1661397"/>
            <a:ext cx="3643311" cy="127734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Влияни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 на показатели качества финансового менеджмента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(эффективность использования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бюджетных средств)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3430117" y="375398"/>
            <a:ext cx="2283765" cy="45587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БЮДЖЕТНЫЙ РИСК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5271587" y="4341959"/>
            <a:ext cx="3643312" cy="101957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Привлечение к административной (уголовной)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ответственности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5281612" y="3145593"/>
            <a:ext cx="3643311" cy="101957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Искажения показателей бюджетной отчетности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5281613" y="1057275"/>
            <a:ext cx="3643310" cy="39727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ПОСЛЕДСТВИЯ</a:t>
            </a: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366711" y="1057275"/>
            <a:ext cx="3643311" cy="39727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ПРИЧИНЫ ВОЗНИКНОВЕНИЯ</a:t>
            </a: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366712" y="1608138"/>
            <a:ext cx="3643311" cy="124813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Недостаточность положений правовых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актов,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регламентирующих выполнение операций и действий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сотрудников, недостаточная орг. подготовка к изменениям законодательства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366710" y="3005596"/>
            <a:ext cx="3643311" cy="82237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0" hangingPunct="0">
              <a:buClrTx/>
              <a:buFontTx/>
              <a:buNone/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Неэффективность средств автоматизации подготовки финансового документа</a:t>
            </a: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366712" y="4029474"/>
            <a:ext cx="3643311" cy="101957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0" hangingPunct="0">
              <a:buClrTx/>
              <a:buFontTx/>
              <a:buNone/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разграничения прав доступа к обеспечивающим информационным системам</a:t>
            </a: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366711" y="5221047"/>
            <a:ext cx="3643311" cy="67389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0" hangingPunct="0">
              <a:buClrTx/>
              <a:buFontTx/>
              <a:buNone/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Недостаточная укомплектованность подразделений, квалификация сотрудников</a:t>
            </a: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366711" y="5986064"/>
            <a:ext cx="3643311" cy="84812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0" hangingPunct="0">
              <a:buClrTx/>
              <a:buFontTx/>
              <a:buNone/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Внешние факторы (длительность процедур согласования с иными органами), Конфликт интересов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271587" y="5546944"/>
            <a:ext cx="3643312" cy="101957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Отражение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недостатков в актах, представлениях внешних контролеров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232145" y="1283099"/>
            <a:ext cx="6768752" cy="40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РЕЕСТР БЮДЖЕТНЫХ РИСКОВ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Open Sans Condensed" pitchFamily="34" charset="0"/>
              <a:ea typeface="+mn-ea"/>
              <a:cs typeface="Arial" charset="0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296703" y="1731265"/>
          <a:ext cx="4359326" cy="212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8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0177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Операция -</a:t>
                      </a:r>
                    </a:p>
                    <a:p>
                      <a:pPr algn="ctr"/>
                      <a:r>
                        <a:rPr lang="ru-RU" sz="1400" dirty="0" smtClean="0"/>
                        <a:t>Риск</a:t>
                      </a:r>
                      <a:endParaRPr lang="ru-RU" sz="1400" dirty="0"/>
                    </a:p>
                  </a:txBody>
                  <a:tcPr anchor="ctr"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Причины и</a:t>
                      </a:r>
                    </a:p>
                    <a:p>
                      <a:pPr algn="ctr"/>
                      <a:r>
                        <a:rPr lang="ru-RU" sz="1400" dirty="0" smtClean="0"/>
                        <a:t>Последствия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Меры по </a:t>
                      </a:r>
                    </a:p>
                    <a:p>
                      <a:pPr algn="ctr"/>
                      <a:r>
                        <a:rPr lang="ru-RU" sz="1400" dirty="0" smtClean="0"/>
                        <a:t>минимизации</a:t>
                      </a:r>
                      <a:endParaRPr lang="ru-RU" sz="1400" dirty="0"/>
                    </a:p>
                  </a:txBody>
                  <a:tcPr anchor="ctr"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82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82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Стрелка вправо 3"/>
          <p:cNvSpPr/>
          <p:nvPr/>
        </p:nvSpPr>
        <p:spPr>
          <a:xfrm rot="5400000">
            <a:off x="830100" y="1850412"/>
            <a:ext cx="436309" cy="3677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520" y="917445"/>
            <a:ext cx="2382587" cy="738664"/>
          </a:xfrm>
          <a:prstGeom prst="rect">
            <a:avLst/>
          </a:prstGeom>
          <a:noFill/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внешнего контроля, мониторинга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ачества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финменеджмента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9828" y="2409020"/>
            <a:ext cx="1454474" cy="307777"/>
          </a:xfrm>
          <a:prstGeom prst="rect">
            <a:avLst/>
          </a:prstGeom>
          <a:noFill/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Субъект ВФА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Стрелка вправо 52"/>
          <p:cNvSpPr/>
          <p:nvPr/>
        </p:nvSpPr>
        <p:spPr>
          <a:xfrm rot="10800000" flipH="1">
            <a:off x="1914412" y="2385635"/>
            <a:ext cx="483484" cy="3677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56050" y="3291813"/>
            <a:ext cx="0" cy="211554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129748" y="5407354"/>
            <a:ext cx="6826302" cy="1473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1129489" y="3841917"/>
            <a:ext cx="10175" cy="1580174"/>
          </a:xfrm>
          <a:prstGeom prst="line">
            <a:avLst/>
          </a:prstGeom>
          <a:ln w="38100">
            <a:headEnd w="med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ая выноска 24"/>
          <p:cNvSpPr/>
          <p:nvPr/>
        </p:nvSpPr>
        <p:spPr>
          <a:xfrm>
            <a:off x="135250" y="3255128"/>
            <a:ext cx="1988478" cy="508952"/>
          </a:xfrm>
          <a:prstGeom prst="wedgeRectCallout">
            <a:avLst>
              <a:gd name="adj1" fmla="val 50299"/>
              <a:gd name="adj2" fmla="val -153831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00194" y="3255128"/>
            <a:ext cx="2664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Дополнение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коррекция)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реестра рисков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 flipH="1">
            <a:off x="6743314" y="2600483"/>
            <a:ext cx="483484" cy="3677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 flipH="1">
            <a:off x="5677841" y="3869501"/>
            <a:ext cx="388343" cy="3677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6731" y="2337706"/>
            <a:ext cx="143167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Назначение и проведение аудиторских мероприятий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4775" y="4311607"/>
            <a:ext cx="1454474" cy="523220"/>
          </a:xfrm>
          <a:prstGeom prst="rect">
            <a:avLst/>
          </a:prstGeom>
          <a:noFill/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Исполнители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процедур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06489" y="3806957"/>
            <a:ext cx="26649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Реализация мер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минимизации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рисков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/>
          </p:nvPr>
        </p:nvGraphicFramePr>
        <p:xfrm>
          <a:off x="683568" y="188340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ЦИКЛ РАБОТЫ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ВНУТРЕННЕГО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ФИНАНСОВОГО 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АУДИТА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675562" y="4569533"/>
            <a:ext cx="1267494" cy="12580"/>
          </a:xfrm>
          <a:prstGeom prst="line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945195" y="3877331"/>
            <a:ext cx="26649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Мониторинг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83184" y="185426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ОСУЩЕСТВЛЕНИЕ 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ВНУТРЕННЕГО ФИНАНСОВОГО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АУДИТА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55790649"/>
              </p:ext>
            </p:extLst>
          </p:nvPr>
        </p:nvGraphicFramePr>
        <p:xfrm>
          <a:off x="323528" y="1001907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307049" y="995952"/>
            <a:ext cx="7339335" cy="907289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5400000">
              <a:off x="4193103" y="-1951691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984982" y="1343110"/>
              <a:ext cx="7295045" cy="81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Планирование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(предварительный анализ, составление и утверждение плана аудиторских мероприятий, формирование программ аудиторских мероприятий)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3042" y="285293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218" y="544522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48A7D-6C52-4157-BEA1-1B3B6891AEA4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99592" y="354406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Бюджетные правонарушения и адм. ответственность за них (1)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Статьи 15.14 – 15.15.5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40732"/>
              </p:ext>
            </p:extLst>
          </p:nvPr>
        </p:nvGraphicFramePr>
        <p:xfrm>
          <a:off x="179512" y="980728"/>
          <a:ext cx="8640762" cy="5718699"/>
        </p:xfrm>
        <a:graphic>
          <a:graphicData uri="http://schemas.openxmlformats.org/drawingml/2006/table">
            <a:tbl>
              <a:tblPr/>
              <a:tblGrid>
                <a:gridCol w="302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039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Бюджетные правонарушения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Меры административной ответственности  (КоАП)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Бюджетные меры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Принуждения (БК)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213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Нецелевое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использование бюджетных средств – направление средств бюджетов на цели, несоответствующим Закону о бюджете, бюджетной росписи, смете, договорам (соглашениям)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долж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лиц – штраф 20-50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или дисквалификация (1-3 лет);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юр.лиц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– штраф 5%-25% от суммы  бюджетных средств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а)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бесспорное взыскание средств (только 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финорганов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б) приостановление (сокращение)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м/б трансфертов 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096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Невозврат либо несвоевременный возврат бюджетного кредита – нарушение срока возврата бюджетных средств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долж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лиц – штраф 20-50 (10-30)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юр.лиц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– штраф 5-25 (2-12) % от суммы бюджетных средств 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а) бесспорное взыскание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(только 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финорганов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)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б) приостановление м/б трансфертов 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503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Неперечисление либо несвоевременное перечисление платы за пользование бюджетным кредитом - нарушение срока возврата бюджетных средств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долж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лиц – штраф 10-30  (5-15)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юр.лиц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– штраф 5-25 (2-12)% от суммы бюджетных средств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а) бесспорное взыскание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(только 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финорганов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)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б) приостановление м/б трансфертов 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471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условий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предоставления бюджетного кредита – нарушение порядка предоставления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долж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лиц – штраф 10-30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или дисквалификация (1-2 года)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юр.лиц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– штраф 2 – 12 %  от суммы бюджетных средств 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rowSpan="2"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а) бесспорное взыскание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(только 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финорганов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)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б) приостановление м/б трансфертов 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445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порядка, условий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предоставления межбюджетных трансфертов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445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условий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предоставления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бюджетных инвестиций, субсидий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долж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лиц – штраф 10-30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или дисквалификация  (1-2 года);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юр.лиц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– штраф 2%-12% от суммы бюджетных средств 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742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32661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3_Городская">
  <a:themeElements>
    <a:clrScheme name="MF">
      <a:dk1>
        <a:sysClr val="windowText" lastClr="000000"/>
      </a:dk1>
      <a:lt1>
        <a:srgbClr val="EDED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noFill/>
        <a:ln>
          <a:tailEnd type="arrow"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5.xml><?xml version="1.0" encoding="utf-8"?>
<a:theme xmlns:a="http://schemas.openxmlformats.org/drawingml/2006/main" name="7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5_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23442</TotalTime>
  <Words>3547</Words>
  <Application>Microsoft Office PowerPoint</Application>
  <PresentationFormat>Экран (4:3)</PresentationFormat>
  <Paragraphs>574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29</vt:i4>
      </vt:variant>
    </vt:vector>
  </HeadingPairs>
  <TitlesOfParts>
    <vt:vector size="45" baseType="lpstr">
      <vt:lpstr>Arial</vt:lpstr>
      <vt:lpstr>Arial Narrow</vt:lpstr>
      <vt:lpstr>Calibri</vt:lpstr>
      <vt:lpstr>DINPro-Light</vt:lpstr>
      <vt:lpstr>Georgia</vt:lpstr>
      <vt:lpstr>Open Sans Condensed</vt:lpstr>
      <vt:lpstr>Times New Roman</vt:lpstr>
      <vt:lpstr>Trebuchet MS</vt:lpstr>
      <vt:lpstr>Wingdings</vt:lpstr>
      <vt:lpstr>Wingdings 2</vt:lpstr>
      <vt:lpstr>1_Office Theme</vt:lpstr>
      <vt:lpstr>2_Office Theme</vt:lpstr>
      <vt:lpstr>4_Office Theme</vt:lpstr>
      <vt:lpstr>23_Городская</vt:lpstr>
      <vt:lpstr>7_Городская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БЫЧКОВ СТАНИСЛАВ СЕРГЕЕВИЧ</cp:lastModifiedBy>
  <cp:revision>2489</cp:revision>
  <cp:lastPrinted>2019-11-08T09:47:46Z</cp:lastPrinted>
  <dcterms:created xsi:type="dcterms:W3CDTF">2016-03-17T09:44:54Z</dcterms:created>
  <dcterms:modified xsi:type="dcterms:W3CDTF">2020-02-28T09:21:17Z</dcterms:modified>
</cp:coreProperties>
</file>