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445" r:id="rId3"/>
    <p:sldId id="504" r:id="rId4"/>
    <p:sldId id="474" r:id="rId5"/>
    <p:sldId id="503" r:id="rId6"/>
    <p:sldId id="485" r:id="rId7"/>
    <p:sldId id="501" r:id="rId8"/>
    <p:sldId id="486" r:id="rId9"/>
    <p:sldId id="498" r:id="rId10"/>
    <p:sldId id="499" r:id="rId11"/>
    <p:sldId id="492" r:id="rId12"/>
    <p:sldId id="493" r:id="rId13"/>
    <p:sldId id="505" r:id="rId14"/>
    <p:sldId id="482" r:id="rId15"/>
    <p:sldId id="390" r:id="rId16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940"/>
    <a:srgbClr val="008000"/>
    <a:srgbClr val="55B351"/>
    <a:srgbClr val="008080"/>
    <a:srgbClr val="CCFFCC"/>
    <a:srgbClr val="BEF39B"/>
    <a:srgbClr val="CCFF99"/>
    <a:srgbClr val="5CB171"/>
    <a:srgbClr val="FFCCCC"/>
    <a:srgbClr val="C35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89915" autoAdjust="0"/>
  </p:normalViewPr>
  <p:slideViewPr>
    <p:cSldViewPr snapToGrid="0">
      <p:cViewPr varScale="1">
        <p:scale>
          <a:sx n="115" d="100"/>
          <a:sy n="115" d="100"/>
        </p:scale>
        <p:origin x="-43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</c:v>
                </c:pt>
              </c:strCache>
            </c:strRef>
          </c:tx>
          <c:dLbls>
            <c:dLbl>
              <c:idx val="0"/>
              <c:layout>
                <c:manualLayout>
                  <c:x val="-0.10425766749793051"/>
                  <c:y val="-0.2973050044999114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500897158584379E-2"/>
                  <c:y val="9.45712189424691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Объекты текущего строительства</c:v>
                </c:pt>
                <c:pt idx="1">
                  <c:v>"Брошенные объекты"*</c:v>
                </c:pt>
                <c:pt idx="2">
                  <c:v>Объекты "долгостроя"*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0.874</c:v>
                </c:pt>
                <c:pt idx="1">
                  <c:v>0.08</c:v>
                </c:pt>
                <c:pt idx="2">
                  <c:v>4.5999999999999999E-2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DDF4A-6FED-488A-85FF-BDB7EBA6B791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D787B-AD3F-40C3-8BC1-7D02F9B06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65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5770-214D-4136-BEEB-B6B1574D2448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4E52E-E2FE-4CDF-8C3F-144EE468ED47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AA1B7-EE94-4EC1-B57E-638B4410F68F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D5C6-3A3F-4EB7-971E-B578F3F9077D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C27E-F542-4C86-8C29-01734FC1E0A7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8744-289E-40A8-B123-E7E5AD4844A5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34F5-36AA-465C-B4FF-1087C1BBA252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9035-F38C-4D31-9B15-E6ABB9DDFD28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C4009-17E5-4365-8463-46C924A965EB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7DEEE-7639-4B92-9E1B-78258428465E}" type="datetime1">
              <a:rPr lang="ru-RU" smtClean="0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400424" y="1092202"/>
            <a:ext cx="81629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составления и представления Пояснительной записки в составе годовой бюджетной (бухгалтерской) отчетности за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2019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год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43222" y="4632517"/>
            <a:ext cx="453866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Пчелинцев Анатолий Владимирович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Заместитель начальника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Отдела </a:t>
            </a:r>
            <a:r>
              <a:rPr lang="ru-RU" altLang="ru-RU" sz="16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анализа исполнения бюджетов Управления бюджетного учета и </a:t>
            </a: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отчетности Федерального казначейства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67913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10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3: </a:t>
            </a:r>
          </a:p>
          <a:p>
            <a:r>
              <a:rPr lang="ru-RU" dirty="0" smtClean="0"/>
              <a:t>В отчете за текущий год объект разделился  на несколько объектов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502938"/>
              </p:ext>
            </p:extLst>
          </p:nvPr>
        </p:nvGraphicFramePr>
        <p:xfrm>
          <a:off x="438728" y="1509735"/>
          <a:ext cx="11389094" cy="166257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- 150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756154"/>
              </p:ext>
            </p:extLst>
          </p:nvPr>
        </p:nvGraphicFramePr>
        <p:xfrm>
          <a:off x="438728" y="3671048"/>
          <a:ext cx="11389094" cy="1243400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563362"/>
              </p:ext>
            </p:extLst>
          </p:nvPr>
        </p:nvGraphicFramePr>
        <p:xfrm>
          <a:off x="438727" y="4913469"/>
          <a:ext cx="11389094" cy="57000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000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- 120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41911" y="1157244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2018 год</a:t>
            </a:r>
            <a:endParaRPr lang="ru-RU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1294410" y="331321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2019 </a:t>
            </a:r>
            <a:r>
              <a:rPr lang="ru-RU" b="1" u="sng" dirty="0"/>
              <a:t>год</a:t>
            </a:r>
          </a:p>
        </p:txBody>
      </p:sp>
      <p:sp>
        <p:nvSpPr>
          <p:cNvPr id="18" name="Выгнутая вправо стрелка 17"/>
          <p:cNvSpPr/>
          <p:nvPr/>
        </p:nvSpPr>
        <p:spPr>
          <a:xfrm rot="19818749">
            <a:off x="6104337" y="2820092"/>
            <a:ext cx="369709" cy="2479298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884934"/>
              </p:ext>
            </p:extLst>
          </p:nvPr>
        </p:nvGraphicFramePr>
        <p:xfrm>
          <a:off x="441682" y="5488102"/>
          <a:ext cx="11389094" cy="57000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000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121 км - 150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Выгнутая вправо стрелка 24"/>
          <p:cNvSpPr/>
          <p:nvPr/>
        </p:nvSpPr>
        <p:spPr>
          <a:xfrm rot="20255697">
            <a:off x="6123217" y="2887699"/>
            <a:ext cx="369709" cy="3066276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766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Выгнутая влево стрелка 42"/>
          <p:cNvSpPr/>
          <p:nvPr/>
        </p:nvSpPr>
        <p:spPr>
          <a:xfrm>
            <a:off x="8845638" y="4215740"/>
            <a:ext cx="415637" cy="23501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11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210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4: </a:t>
            </a:r>
          </a:p>
          <a:p>
            <a:r>
              <a:rPr lang="ru-RU" dirty="0" smtClean="0"/>
              <a:t>Передача объекта незавершенного строительства в рамках внутриведомственных расчетов в течение отчетного финансового года 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258309"/>
              </p:ext>
            </p:extLst>
          </p:nvPr>
        </p:nvGraphicFramePr>
        <p:xfrm>
          <a:off x="616853" y="1474108"/>
          <a:ext cx="11389094" cy="1567361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908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7703107663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53043"/>
              </p:ext>
            </p:extLst>
          </p:nvPr>
        </p:nvGraphicFramePr>
        <p:xfrm>
          <a:off x="557477" y="3915508"/>
          <a:ext cx="11389094" cy="573126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312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7703107663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1 000,00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Выгнутая вправо стрелка 31"/>
          <p:cNvSpPr/>
          <p:nvPr/>
        </p:nvSpPr>
        <p:spPr>
          <a:xfrm rot="19871509">
            <a:off x="6223419" y="2487761"/>
            <a:ext cx="591498" cy="2477675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лево стрелка 33"/>
          <p:cNvSpPr/>
          <p:nvPr/>
        </p:nvSpPr>
        <p:spPr>
          <a:xfrm>
            <a:off x="4108858" y="2778827"/>
            <a:ext cx="748146" cy="165066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лево стрелка 34"/>
          <p:cNvSpPr/>
          <p:nvPr/>
        </p:nvSpPr>
        <p:spPr>
          <a:xfrm>
            <a:off x="59375" y="2778826"/>
            <a:ext cx="558141" cy="161504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007625"/>
              </p:ext>
            </p:extLst>
          </p:nvPr>
        </p:nvGraphicFramePr>
        <p:xfrm>
          <a:off x="557474" y="4488875"/>
          <a:ext cx="11389094" cy="581875"/>
        </p:xfrm>
        <a:graphic>
          <a:graphicData uri="http://schemas.openxmlformats.org/drawingml/2006/table">
            <a:tbl>
              <a:tblPr/>
              <a:tblGrid>
                <a:gridCol w="1686962"/>
                <a:gridCol w="356253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8187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9204508487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…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56000000000000000000000010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Выгнутая влево стрелка 14"/>
          <p:cNvSpPr/>
          <p:nvPr/>
        </p:nvSpPr>
        <p:spPr>
          <a:xfrm>
            <a:off x="47503" y="2790701"/>
            <a:ext cx="593767" cy="207818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5237020" y="3131304"/>
            <a:ext cx="6341424" cy="5025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Текущий балансодержатель объекта заполняет все графы, кроме графы 17, при этом указывает в графе 7 предыдущий код объекта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41911" y="1102533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2018 год</a:t>
            </a:r>
            <a:endParaRPr lang="ru-RU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1306285" y="3598210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2019 </a:t>
            </a:r>
            <a:r>
              <a:rPr lang="ru-RU" b="1" u="sng" dirty="0"/>
              <a:t>год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312274"/>
              </p:ext>
            </p:extLst>
          </p:nvPr>
        </p:nvGraphicFramePr>
        <p:xfrm>
          <a:off x="521848" y="6139527"/>
          <a:ext cx="11389094" cy="58187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8187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9204508487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…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56000000000000000000000010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Выгнутая влево стрелка 25"/>
          <p:cNvSpPr/>
          <p:nvPr/>
        </p:nvSpPr>
        <p:spPr>
          <a:xfrm>
            <a:off x="142504" y="4845133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4370119" y="4821383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6816436" y="4833258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лево стрелка 29"/>
          <p:cNvSpPr/>
          <p:nvPr/>
        </p:nvSpPr>
        <p:spPr>
          <a:xfrm>
            <a:off x="7742711" y="4215740"/>
            <a:ext cx="415637" cy="23038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лево стрелка 30"/>
          <p:cNvSpPr/>
          <p:nvPr/>
        </p:nvSpPr>
        <p:spPr>
          <a:xfrm>
            <a:off x="9749642" y="4833258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лево стрелка 36"/>
          <p:cNvSpPr/>
          <p:nvPr/>
        </p:nvSpPr>
        <p:spPr>
          <a:xfrm>
            <a:off x="10723418" y="4857009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Выгнутая влево стрелка 37"/>
          <p:cNvSpPr/>
          <p:nvPr/>
        </p:nvSpPr>
        <p:spPr>
          <a:xfrm>
            <a:off x="2208809" y="4762007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3776" y="5185733"/>
            <a:ext cx="10557163" cy="52629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консолидации Сведений ф. 0503190 подлежат исключению в части взаимосвязанных показателей по операциям передачи (получения) объектов нефинансовых активов, отраженных в Справке ф. 0503125 по коду счета 0 304 04 000 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99406" y="5771377"/>
            <a:ext cx="46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Сводный отчет после консолидации:</a:t>
            </a:r>
            <a:endParaRPr lang="ru-RU" b="1" u="sng" dirty="0"/>
          </a:p>
        </p:txBody>
      </p:sp>
      <p:sp>
        <p:nvSpPr>
          <p:cNvPr id="39" name="Овальная выноска 38"/>
          <p:cNvSpPr/>
          <p:nvPr/>
        </p:nvSpPr>
        <p:spPr>
          <a:xfrm>
            <a:off x="1664899" y="2286247"/>
            <a:ext cx="1794294" cy="387943"/>
          </a:xfrm>
          <a:prstGeom prst="wedgeEllipseCallout">
            <a:avLst>
              <a:gd name="adj1" fmla="val 2828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0" name="Овальная выноска 39"/>
          <p:cNvSpPr/>
          <p:nvPr/>
        </p:nvSpPr>
        <p:spPr>
          <a:xfrm>
            <a:off x="3019451" y="3749865"/>
            <a:ext cx="1794294" cy="387943"/>
          </a:xfrm>
          <a:prstGeom prst="wedgeEllipseCallout">
            <a:avLst>
              <a:gd name="adj1" fmla="val -3566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1" name="Овальная выноска 40"/>
          <p:cNvSpPr/>
          <p:nvPr/>
        </p:nvSpPr>
        <p:spPr>
          <a:xfrm>
            <a:off x="2979093" y="4273763"/>
            <a:ext cx="1831673" cy="387943"/>
          </a:xfrm>
          <a:prstGeom prst="wedgeEllipseCallout">
            <a:avLst>
              <a:gd name="adj1" fmla="val -3566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2" name="Овальная выноска 41"/>
          <p:cNvSpPr/>
          <p:nvPr/>
        </p:nvSpPr>
        <p:spPr>
          <a:xfrm>
            <a:off x="3025000" y="6070369"/>
            <a:ext cx="1831673" cy="387943"/>
          </a:xfrm>
          <a:prstGeom prst="wedgeEllipseCallout">
            <a:avLst>
              <a:gd name="adj1" fmla="val -44138"/>
              <a:gd name="adj2" fmla="val 7538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2</a:t>
            </a:r>
            <a:endParaRPr lang="ru-RU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32" grpId="0" animBg="1"/>
      <p:bldP spid="34" grpId="0" animBg="1"/>
      <p:bldP spid="35" grpId="0" animBg="1"/>
      <p:bldP spid="15" grpId="0" animBg="1"/>
      <p:bldP spid="22" grpId="0" animBg="1"/>
      <p:bldP spid="19" grpId="0"/>
      <p:bldP spid="26" grpId="0" animBg="1"/>
      <p:bldP spid="28" grpId="0" animBg="1"/>
      <p:bldP spid="29" grpId="0" animBg="1"/>
      <p:bldP spid="30" grpId="0" animBg="1"/>
      <p:bldP spid="31" grpId="0" animBg="1"/>
      <p:bldP spid="37" grpId="0" animBg="1"/>
      <p:bldP spid="38" grpId="0" animBg="1"/>
      <p:bldP spid="20" grpId="0" animBg="1"/>
      <p:bldP spid="25" grpId="0"/>
      <p:bldP spid="40" grpId="0" animBg="1"/>
      <p:bldP spid="41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Дублирование объектов в ф. 0503190 и ф. 0503790 </a:t>
            </a:r>
            <a:endParaRPr lang="ru-RU" dirty="0" smtClean="0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1141516" y="2015430"/>
            <a:ext cx="9765970" cy="11931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В случае, к</a:t>
            </a:r>
            <a:r>
              <a:rPr lang="ru-RU" sz="1600" dirty="0" smtClean="0"/>
              <a:t>огда учреждение в соответствии с переданными ему полномочиями осуществляет вложения в </a:t>
            </a:r>
            <a:r>
              <a:rPr lang="ru-RU" sz="1600" dirty="0" smtClean="0"/>
              <a:t>объект </a:t>
            </a:r>
            <a:r>
              <a:rPr lang="ru-RU" sz="1600" dirty="0" smtClean="0"/>
              <a:t>незавершенного </a:t>
            </a:r>
            <a:r>
              <a:rPr lang="ru-RU" sz="1600" dirty="0" smtClean="0"/>
              <a:t>строительства за счет средств федерального бюджета (переданные полномочия ПБС), но при этом проводит некот</a:t>
            </a:r>
            <a:r>
              <a:rPr lang="ru-RU" sz="1600" dirty="0" smtClean="0"/>
              <a:t>орые работы за счет собственных средств, допускается дублирование объектов в ф. 0503190 и ф. 0503790 (требует описания в пояснительной записке)</a:t>
            </a:r>
            <a:endParaRPr lang="ru-RU" sz="1600" dirty="0"/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1141516" y="3427852"/>
            <a:ext cx="9765970" cy="9645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Но если вложения за счет собственных средств завершены и на данном этапе </a:t>
            </a:r>
            <a:r>
              <a:rPr lang="ru-RU" sz="1600" dirty="0" smtClean="0"/>
              <a:t>продолжается строительство объекта </a:t>
            </a:r>
            <a:r>
              <a:rPr lang="ru-RU" sz="1600" dirty="0" smtClean="0"/>
              <a:t>за счет средств федерального бюджета, то необходимо </a:t>
            </a:r>
            <a:r>
              <a:rPr lang="ru-RU" sz="1600" dirty="0" smtClean="0"/>
              <a:t>учитывать все вложения в объект на одном счёте (где продолжается строительство (</a:t>
            </a:r>
            <a:r>
              <a:rPr lang="ru-RU" sz="1600" dirty="0" err="1" smtClean="0"/>
              <a:t>сч</a:t>
            </a:r>
            <a:r>
              <a:rPr lang="ru-RU" sz="1600" dirty="0" smtClean="0"/>
              <a:t>. 1 106)</a:t>
            </a:r>
            <a:endParaRPr lang="ru-RU" sz="1600" dirty="0"/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1141516" y="4698761"/>
            <a:ext cx="9765970" cy="117135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И наоборот, если вложения за </a:t>
            </a:r>
            <a:r>
              <a:rPr lang="ru-RU" sz="1600" dirty="0"/>
              <a:t>счет средств федерального бюджета </a:t>
            </a:r>
            <a:r>
              <a:rPr lang="ru-RU" sz="1600" dirty="0" smtClean="0"/>
              <a:t>завершены и на данном этапе </a:t>
            </a:r>
            <a:r>
              <a:rPr lang="ru-RU" sz="1600" dirty="0" smtClean="0"/>
              <a:t>продолжается строительство объекта </a:t>
            </a:r>
            <a:r>
              <a:rPr lang="ru-RU" sz="1600" dirty="0" smtClean="0"/>
              <a:t>за </a:t>
            </a:r>
            <a:r>
              <a:rPr lang="ru-RU" sz="1600" dirty="0" smtClean="0"/>
              <a:t>счет </a:t>
            </a:r>
            <a:r>
              <a:rPr lang="ru-RU" sz="1600" dirty="0"/>
              <a:t>собственных </a:t>
            </a:r>
            <a:r>
              <a:rPr lang="ru-RU" sz="1600" dirty="0" smtClean="0"/>
              <a:t>средств (за счет субсидий), </a:t>
            </a:r>
            <a:r>
              <a:rPr lang="ru-RU" sz="1600" dirty="0" smtClean="0"/>
              <a:t>то необходимо переносить </a:t>
            </a:r>
            <a:r>
              <a:rPr lang="ru-RU" sz="1600" dirty="0" smtClean="0"/>
              <a:t>остатки </a:t>
            </a:r>
            <a:r>
              <a:rPr lang="ru-RU" sz="1600" dirty="0"/>
              <a:t>по счетам бюджетного </a:t>
            </a:r>
            <a:r>
              <a:rPr lang="ru-RU" sz="1600" dirty="0" smtClean="0"/>
              <a:t>учета в бухгалтерский учет учреждения, как получателя субсидий (</a:t>
            </a:r>
            <a:r>
              <a:rPr lang="ru-RU" sz="1600" dirty="0" err="1" smtClean="0"/>
              <a:t>сч</a:t>
            </a:r>
            <a:r>
              <a:rPr lang="ru-RU" sz="1600" dirty="0" smtClean="0"/>
              <a:t>. 4 106, 6 106)</a:t>
            </a:r>
            <a:endParaRPr lang="ru-RU" sz="1600" dirty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13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Особенности заполнения граф 10-12 </a:t>
            </a: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5570354" y="5738917"/>
            <a:ext cx="3205511" cy="83014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just"/>
            <a:r>
              <a:rPr lang="ru-RU" sz="1600" dirty="0" smtClean="0"/>
              <a:t>При отражении в графе 8 «Статус объекта на отчетную дату» показателей 1, 4, 11-17, 21-24</a:t>
            </a:r>
            <a:endParaRPr lang="ru-RU" sz="1600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636259"/>
              </p:ext>
            </p:extLst>
          </p:nvPr>
        </p:nvGraphicFramePr>
        <p:xfrm>
          <a:off x="419348" y="1475507"/>
          <a:ext cx="11353303" cy="4017252"/>
        </p:xfrm>
        <a:graphic>
          <a:graphicData uri="http://schemas.openxmlformats.org/drawingml/2006/table">
            <a:tbl>
              <a:tblPr/>
              <a:tblGrid>
                <a:gridCol w="1959925"/>
                <a:gridCol w="498763"/>
                <a:gridCol w="878774"/>
                <a:gridCol w="665018"/>
                <a:gridCol w="1116281"/>
                <a:gridCol w="950026"/>
                <a:gridCol w="1033153"/>
                <a:gridCol w="1068779"/>
                <a:gridCol w="831273"/>
                <a:gridCol w="724395"/>
                <a:gridCol w="795647"/>
                <a:gridCol w="831269"/>
              </a:tblGrid>
              <a:tr h="4431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7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  Объекты законченного строительства, введенные в эксплуатацию, не прошедшие государственную регистрацию,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</a:t>
                      </a:r>
                    </a:p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4.1. расходы на проектно-изыскательские работы  и проектно-сметную документацию,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31273" y="5722017"/>
            <a:ext cx="3099452" cy="83014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При отражении объекта незавершенного строительства в сроке 300, 400 или 410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322129" y="1377538"/>
            <a:ext cx="2632057" cy="419604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56312" y="1336411"/>
            <a:ext cx="724396" cy="423716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/>
          </a:p>
        </p:txBody>
      </p:sp>
      <p:grpSp>
        <p:nvGrpSpPr>
          <p:cNvPr id="21" name="Группа 8"/>
          <p:cNvGrpSpPr/>
          <p:nvPr/>
        </p:nvGrpSpPr>
        <p:grpSpPr>
          <a:xfrm>
            <a:off x="8985354" y="5692331"/>
            <a:ext cx="3016333" cy="889518"/>
            <a:chOff x="4049120" y="904918"/>
            <a:chExt cx="4183838" cy="2243667"/>
          </a:xfrm>
          <a:scene3d>
            <a:camera prst="orthographicFront"/>
            <a:lightRig rig="flat" dir="t"/>
          </a:scene3d>
        </p:grpSpPr>
        <p:sp>
          <p:nvSpPr>
            <p:cNvPr id="22" name="Прямоугольник 21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Графы </a:t>
              </a:r>
              <a:r>
                <a:rPr lang="ru-RU" sz="16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10-12 «Приостановление (прекращение) строительства </a:t>
              </a:r>
              <a:r>
                <a:rPr lang="ru-RU" sz="16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не заполняются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394826" y="5883426"/>
            <a:ext cx="830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ли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420098" y="1336412"/>
            <a:ext cx="1260763" cy="423716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2156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683988" y="1394959"/>
          <a:ext cx="8160656" cy="1799506"/>
        </p:xfrm>
        <a:graphic>
          <a:graphicData uri="http://schemas.openxmlformats.org/drawingml/2006/table">
            <a:tbl>
              <a:tblPr/>
              <a:tblGrid>
                <a:gridCol w="1518530"/>
                <a:gridCol w="556409"/>
                <a:gridCol w="1521429"/>
                <a:gridCol w="1521429"/>
                <a:gridCol w="1404988"/>
                <a:gridCol w="1637871"/>
              </a:tblGrid>
              <a:tr h="474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строки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начало года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увеличение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уменьшение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конец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030"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7301" y="4739647"/>
          <a:ext cx="11614066" cy="1576618"/>
        </p:xfrm>
        <a:graphic>
          <a:graphicData uri="http://schemas.openxmlformats.org/drawingml/2006/table">
            <a:tbl>
              <a:tblPr/>
              <a:tblGrid>
                <a:gridCol w="2944966"/>
                <a:gridCol w="852698"/>
                <a:gridCol w="445783"/>
                <a:gridCol w="904322"/>
                <a:gridCol w="852698"/>
                <a:gridCol w="923757"/>
                <a:gridCol w="994815"/>
                <a:gridCol w="852698"/>
                <a:gridCol w="923757"/>
                <a:gridCol w="923757"/>
                <a:gridCol w="994815"/>
              </a:tblGrid>
              <a:tr h="2524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Счет аналитического учета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 Cyr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Наличие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на начало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Поступление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(увеличение)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Выбытие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(уменьшение)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Наличие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на конец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получено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оприходовано неучтенных (восстановлено в учете)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передано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 результате недостач, хищений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3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Arial Cyr"/>
                        </a:rPr>
                        <a:t>Вложения в основные средства - недвижимое имущество</a:t>
                      </a:r>
                    </a:p>
                  </a:txBody>
                  <a:tcPr marL="90311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 Cyr"/>
                        </a:rPr>
                        <a:t>010611000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 Cyr"/>
                        </a:rPr>
                        <a:t>071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198 000 000,00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1987" y="151374"/>
            <a:ext cx="7272647" cy="964908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3F820-D234-4D51-BE2C-9E7FFA96A589}" type="slidenum">
              <a:rPr lang="ru-RU" altLang="ru-RU" smtClean="0"/>
              <a:pPr>
                <a:defRPr/>
              </a:pPr>
              <a:t>14</a:t>
            </a:fld>
            <a:endParaRPr lang="ru-RU" altLang="ru-RU" dirty="0"/>
          </a:p>
        </p:txBody>
      </p:sp>
      <p:sp>
        <p:nvSpPr>
          <p:cNvPr id="9" name="Равно 8"/>
          <p:cNvSpPr/>
          <p:nvPr/>
        </p:nvSpPr>
        <p:spPr>
          <a:xfrm rot="5400000">
            <a:off x="3970416" y="3626036"/>
            <a:ext cx="1112222" cy="684709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0864856" y="6062127"/>
            <a:ext cx="1066800" cy="3857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640112" y="2884516"/>
            <a:ext cx="1406769" cy="4643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67138" y="174545"/>
            <a:ext cx="66118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Взаимосвязь показателей ф. 0503190                                с другими формами бухгалтерской отчетности</a:t>
            </a:r>
          </a:p>
          <a:p>
            <a:pPr algn="r"/>
            <a:endParaRPr lang="ru-RU" sz="2200" b="1" dirty="0"/>
          </a:p>
        </p:txBody>
      </p:sp>
      <p:sp>
        <p:nvSpPr>
          <p:cNvPr id="14" name="Овал 13"/>
          <p:cNvSpPr/>
          <p:nvPr/>
        </p:nvSpPr>
        <p:spPr>
          <a:xfrm>
            <a:off x="4385574" y="6037187"/>
            <a:ext cx="1041449" cy="4259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079987" y="2892829"/>
            <a:ext cx="1406769" cy="4393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53144" y="4334493"/>
            <a:ext cx="2850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ф. 0503168</a:t>
            </a:r>
            <a:endParaRPr lang="ru-RU" sz="2000" b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1852553" y="997530"/>
            <a:ext cx="2850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ф. 0503190</a:t>
            </a:r>
            <a:endParaRPr lang="ru-RU" sz="2000" b="1" u="sng" dirty="0"/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5037514" y="3373782"/>
            <a:ext cx="6894142" cy="118570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Показатель строки 600 графы 17, 18, 19 и графы 20 Сведений                        (ф. 0503190) должен соответствовать соответствующим показателям строки 071 графы 4, 5, 8 и графы 11 раздела 1 «Нефинансовые активы» Сведений о движении нефинансовых активов (ф. 0503168) за отчетный период.</a:t>
            </a:r>
            <a:endParaRPr lang="ru-RU" sz="1600" dirty="0"/>
          </a:p>
        </p:txBody>
      </p:sp>
      <p:pic>
        <p:nvPicPr>
          <p:cNvPr id="15" name="Picture 2" descr="E:\shutterstock_654671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172" y="261850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вал 15"/>
          <p:cNvSpPr/>
          <p:nvPr/>
        </p:nvSpPr>
        <p:spPr>
          <a:xfrm>
            <a:off x="5667718" y="2968584"/>
            <a:ext cx="1406769" cy="257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066276" y="2985630"/>
            <a:ext cx="1406769" cy="257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351022" y="6087066"/>
            <a:ext cx="1020080" cy="3121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004030" y="6116892"/>
            <a:ext cx="1272163" cy="3137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9787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6871073-stock-photo-3d-man-showing-thumbs-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967" y="3385752"/>
            <a:ext cx="3492843" cy="2619632"/>
          </a:xfrm>
          <a:prstGeom prst="rect">
            <a:avLst/>
          </a:prstGeom>
        </p:spPr>
      </p:pic>
      <p:sp>
        <p:nvSpPr>
          <p:cNvPr id="4" name="Shape 279"/>
          <p:cNvSpPr txBox="1">
            <a:spLocks/>
          </p:cNvSpPr>
          <p:nvPr/>
        </p:nvSpPr>
        <p:spPr bwMode="auto">
          <a:xfrm>
            <a:off x="970356" y="1814384"/>
            <a:ext cx="10429575" cy="219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4" tIns="121894" rIns="121894" bIns="121894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4800" b="1" dirty="0" smtClean="0">
                <a:latin typeface="Cambria" panose="02040503050406030204" pitchFamily="18" charset="0"/>
              </a:rPr>
              <a:t>Успешной сдачи отчетности</a:t>
            </a:r>
          </a:p>
          <a:p>
            <a:pPr algn="ctr"/>
            <a:r>
              <a:rPr lang="ru-RU" sz="4800" b="1" dirty="0" smtClean="0">
                <a:latin typeface="Cambria" panose="02040503050406030204" pitchFamily="18" charset="0"/>
              </a:rPr>
              <a:t> за 2019 год!</a:t>
            </a:r>
            <a:endParaRPr lang="en" sz="4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618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49011" y="639798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916392" y="115883"/>
            <a:ext cx="8037795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Актуальность Сведений </a:t>
            </a:r>
            <a:r>
              <a:rPr lang="ru-RU" dirty="0"/>
              <a:t>о вложениях в объекты недвижимого имущества, объектах незавершенного </a:t>
            </a:r>
            <a:r>
              <a:rPr lang="ru-RU" dirty="0" smtClean="0"/>
              <a:t>строительства</a:t>
            </a:r>
            <a:endParaRPr lang="ru-RU" dirty="0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2570138" y="1967593"/>
            <a:ext cx="7202512" cy="90623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Высокая востребованность </a:t>
            </a:r>
            <a:r>
              <a:rPr lang="ru-RU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информации об объектах незавершенного строительства  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2570138" y="3363757"/>
            <a:ext cx="7202512" cy="165727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Публичность информации об объектах незавершенного строительства на информационных ресурсах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(Федеральное казначейство –  ГАС «Управление», 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Счетная палата РФ – «Мониторинг  незавершенного строительства в Российской Федерации»)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83344" t="36671" r="2427" b="42374"/>
          <a:stretch/>
        </p:blipFill>
        <p:spPr>
          <a:xfrm>
            <a:off x="293663" y="2420710"/>
            <a:ext cx="2276475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65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Заголовок 2"/>
          <p:cNvSpPr txBox="1">
            <a:spLocks/>
          </p:cNvSpPr>
          <p:nvPr/>
        </p:nvSpPr>
        <p:spPr bwMode="auto">
          <a:xfrm>
            <a:off x="3916392" y="115883"/>
            <a:ext cx="8037795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Сводные сведения </a:t>
            </a:r>
            <a:r>
              <a:rPr lang="ru-RU" dirty="0"/>
              <a:t>о вложениях в объекты недвижимого имущества, объектах незавершенного </a:t>
            </a:r>
            <a:r>
              <a:rPr lang="ru-RU" dirty="0" smtClean="0"/>
              <a:t>строительства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(ф</a:t>
            </a:r>
            <a:r>
              <a:rPr lang="ru-RU" dirty="0"/>
              <a:t>. 0503190)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42358014"/>
              </p:ext>
            </p:extLst>
          </p:nvPr>
        </p:nvGraphicFramePr>
        <p:xfrm>
          <a:off x="2686861" y="1219802"/>
          <a:ext cx="6530618" cy="3776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7829" y="5739493"/>
            <a:ext cx="10417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*«брошенные </a:t>
            </a:r>
            <a:r>
              <a:rPr lang="ru-RU" dirty="0"/>
              <a:t>объекты</a:t>
            </a:r>
            <a:r>
              <a:rPr lang="ru-RU" dirty="0" smtClean="0"/>
              <a:t>» - объекты, строительство которых приостановлено либо законсервировано,</a:t>
            </a:r>
          </a:p>
          <a:p>
            <a:r>
              <a:rPr lang="ru-RU" dirty="0" smtClean="0"/>
              <a:t>«долгострой» - объекты</a:t>
            </a:r>
            <a:r>
              <a:rPr lang="ru-RU" dirty="0"/>
              <a:t>, строительство которых ведется более 5 лет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6864" y="4996543"/>
            <a:ext cx="9192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/>
              <a:t>Справочно</a:t>
            </a:r>
            <a:r>
              <a:rPr lang="ru-RU" i="1" dirty="0" smtClean="0"/>
              <a:t>: 25% от общего объема это социально-значимые объекты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451632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4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/>
              <a:t>Сведения о вложениях в объекты недвижимого имущества, объектах незавершенного строительства (ф. 0503190)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683602"/>
              </p:ext>
            </p:extLst>
          </p:nvPr>
        </p:nvGraphicFramePr>
        <p:xfrm>
          <a:off x="414067" y="1475117"/>
          <a:ext cx="11540120" cy="4968402"/>
        </p:xfrm>
        <a:graphic>
          <a:graphicData uri="http://schemas.openxmlformats.org/drawingml/2006/table">
            <a:tbl>
              <a:tblPr/>
              <a:tblGrid>
                <a:gridCol w="2538185"/>
                <a:gridCol w="241989"/>
                <a:gridCol w="290385"/>
                <a:gridCol w="435578"/>
                <a:gridCol w="532374"/>
                <a:gridCol w="483975"/>
                <a:gridCol w="483975"/>
                <a:gridCol w="387179"/>
                <a:gridCol w="387179"/>
                <a:gridCol w="257672"/>
                <a:gridCol w="353684"/>
                <a:gridCol w="422694"/>
                <a:gridCol w="379562"/>
                <a:gridCol w="474453"/>
                <a:gridCol w="476258"/>
                <a:gridCol w="442729"/>
                <a:gridCol w="483975"/>
                <a:gridCol w="483975"/>
                <a:gridCol w="620140"/>
                <a:gridCol w="347810"/>
                <a:gridCol w="435578"/>
                <a:gridCol w="580771"/>
              </a:tblGrid>
              <a:tr h="2091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поступле-ния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57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 dirty="0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1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19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6770" marR="6770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Выноска 1 7"/>
          <p:cNvSpPr/>
          <p:nvPr/>
        </p:nvSpPr>
        <p:spPr>
          <a:xfrm>
            <a:off x="2495589" y="920572"/>
            <a:ext cx="1724006" cy="792639"/>
          </a:xfrm>
          <a:prstGeom prst="borderCallout1">
            <a:avLst>
              <a:gd name="adj1" fmla="val 97886"/>
              <a:gd name="adj2" fmla="val 24094"/>
              <a:gd name="adj3" fmla="val 128783"/>
              <a:gd name="adj4" fmla="val -154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наименование</a:t>
            </a:r>
            <a:r>
              <a:rPr lang="ru-RU" sz="12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 позволяет идентифицировать </a:t>
            </a:r>
            <a:r>
              <a:rPr lang="ru-RU" sz="12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объект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586991" y="5831456"/>
            <a:ext cx="2737757" cy="911904"/>
            <a:chOff x="3450" y="77938"/>
            <a:chExt cx="2737757" cy="1642654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3450" y="77938"/>
              <a:ext cx="2737757" cy="164265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3450" y="77938"/>
              <a:ext cx="2737757" cy="16426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Подлежат отражению </a:t>
              </a:r>
              <a:r>
                <a:rPr lang="ru-RU" sz="1200" b="1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все</a:t>
              </a: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 вложения, учтенные на счете </a:t>
              </a:r>
              <a:r>
                <a:rPr lang="ru-RU" sz="1200" b="1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1 106 11 000 </a:t>
              </a: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«Вложения в основные средства – недвижимое имущество»</a:t>
              </a:r>
              <a:endParaRPr lang="ru-RU" sz="1200" b="0" kern="120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2" name="Выноска 1 11"/>
          <p:cNvSpPr/>
          <p:nvPr/>
        </p:nvSpPr>
        <p:spPr>
          <a:xfrm>
            <a:off x="5676714" y="3377210"/>
            <a:ext cx="2803051" cy="1082647"/>
          </a:xfrm>
          <a:prstGeom prst="borderCallout1">
            <a:avLst>
              <a:gd name="adj1" fmla="val -906"/>
              <a:gd name="adj2" fmla="val 50143"/>
              <a:gd name="adj3" fmla="val -93909"/>
              <a:gd name="adj4" fmla="val -162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 гр. 7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учетный номер объекта, присвоенный его предыдущим балансодержателем (в случае передачи объекта в течение года)</a:t>
            </a:r>
            <a:endParaRPr lang="ru-RU" sz="12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Выноска 1 12"/>
          <p:cNvSpPr/>
          <p:nvPr/>
        </p:nvSpPr>
        <p:spPr>
          <a:xfrm>
            <a:off x="3513175" y="3377210"/>
            <a:ext cx="1999103" cy="935998"/>
          </a:xfrm>
          <a:prstGeom prst="borderCallout1">
            <a:avLst>
              <a:gd name="adj1" fmla="val -4406"/>
              <a:gd name="adj2" fmla="val 49612"/>
              <a:gd name="adj3" fmla="val -88246"/>
              <a:gd name="adj4" fmla="val 6714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гр. 6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учетный номер объекта, присвоенный его текущим балансодержателем</a:t>
            </a:r>
            <a:endParaRPr lang="ru-RU" sz="12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Выноска 1 13"/>
          <p:cNvSpPr/>
          <p:nvPr/>
        </p:nvSpPr>
        <p:spPr>
          <a:xfrm>
            <a:off x="4470069" y="920572"/>
            <a:ext cx="2206776" cy="683942"/>
          </a:xfrm>
          <a:prstGeom prst="borderCallout1">
            <a:avLst>
              <a:gd name="adj1" fmla="val 99716"/>
              <a:gd name="adj2" fmla="val 21592"/>
              <a:gd name="adj3" fmla="val 157243"/>
              <a:gd name="adj4" fmla="val -1041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При наличии нескольких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кадастровых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номеров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 в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гр. 5 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указывается наиболее </a:t>
            </a:r>
            <a:r>
              <a:rPr lang="ru-RU" sz="10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значимый или «88:88:88888…»</a:t>
            </a:r>
            <a:endParaRPr lang="ru-RU" sz="10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Выноска 1 14"/>
          <p:cNvSpPr/>
          <p:nvPr/>
        </p:nvSpPr>
        <p:spPr>
          <a:xfrm>
            <a:off x="9238925" y="2814190"/>
            <a:ext cx="2460128" cy="834784"/>
          </a:xfrm>
          <a:prstGeom prst="borderCallout1">
            <a:avLst>
              <a:gd name="adj1" fmla="val -1868"/>
              <a:gd name="adj2" fmla="val 32275"/>
              <a:gd name="adj3" fmla="val -44140"/>
              <a:gd name="adj4" fmla="val 5561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Если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на конец отчетного года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объект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выбыл со счета 106 его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нужно отражать в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форме,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при этом заполняются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все графы, кроме графы 20. </a:t>
            </a:r>
            <a:endParaRPr lang="ru-RU" sz="11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7333096" y="5831457"/>
            <a:ext cx="3139376" cy="913152"/>
            <a:chOff x="4319445" y="462"/>
            <a:chExt cx="3538270" cy="1886798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4319445" y="462"/>
              <a:ext cx="3538270" cy="188679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3470782"/>
                <a:satOff val="-19734"/>
                <a:lumOff val="6340"/>
                <a:alphaOff val="0"/>
              </a:schemeClr>
            </a:fillRef>
            <a:effectRef idx="2">
              <a:schemeClr val="accent4">
                <a:hueOff val="3470782"/>
                <a:satOff val="-19734"/>
                <a:lumOff val="634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4319445" y="3040"/>
              <a:ext cx="3460490" cy="18842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/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Информация по капитальным вложениям,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которым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более 10 лет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(начало реализации до 2009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года)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раскрывается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в ПЗ с указанием предполагаемых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сроков их завершения</a:t>
              </a:r>
              <a:endParaRPr lang="ru-RU" sz="120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49011" y="6365330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5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916392" y="115883"/>
            <a:ext cx="8037795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Ошибки при составлении сведений </a:t>
            </a:r>
            <a:r>
              <a:rPr lang="ru-RU" dirty="0"/>
              <a:t>о вложениях в объекты недвижимого имущества, объектах незавершенного </a:t>
            </a:r>
            <a:r>
              <a:rPr lang="ru-RU" dirty="0" smtClean="0"/>
              <a:t>строительства (ф. 0503190)</a:t>
            </a:r>
            <a:endParaRPr lang="ru-RU" dirty="0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207291" y="1925451"/>
            <a:ext cx="5295446" cy="50478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 полное наименование </a:t>
            </a:r>
            <a:r>
              <a:rPr lang="ru-RU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объекта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207291" y="2596323"/>
            <a:ext cx="5295446" cy="69388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mbria" panose="02040503050406030204" pitchFamily="18" charset="0"/>
              </a:rPr>
              <a:t>Отсутствие</a:t>
            </a:r>
            <a:r>
              <a:rPr kumimoji="0" lang="ru-RU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mbria" panose="02040503050406030204" pitchFamily="18" charset="0"/>
              </a:rPr>
              <a:t> дат по плановым срокам реализации инвестиционного проекта 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48104" y="4784307"/>
            <a:ext cx="5295446" cy="77553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mbria" panose="02040503050406030204" pitchFamily="18" charset="0"/>
              </a:rPr>
              <a:t>Неправильное заполнение графы 6 и 7 учетный номер</a:t>
            </a:r>
            <a:r>
              <a:rPr kumimoji="0" lang="ru-RU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Cambria" panose="02040503050406030204" pitchFamily="18" charset="0"/>
              </a:rPr>
              <a:t> объекта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8104" y="5739532"/>
            <a:ext cx="5295446" cy="84083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Изменение </a:t>
            </a:r>
            <a:r>
              <a:rPr lang="ru-RU" sz="1600" kern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учетного номера </a:t>
            </a:r>
            <a:r>
              <a:rPr lang="ru-RU" sz="16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и наименования </a:t>
            </a:r>
            <a:r>
              <a:rPr lang="ru-RU" sz="1600" kern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объекта по сравнению с показателями прошлого года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155575" y="3363687"/>
            <a:ext cx="5295446" cy="12647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Отражение в ф. 0503190 сведений, не относящихся к объектам незавершенного строительства (на сч.106 отражен ущерб за невыполненные работы, который необходимо отражать на сч.209) 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3" name="AutoShape 2" descr="s1200.webp (1200Ã1171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Выноска 1 12"/>
          <p:cNvSpPr/>
          <p:nvPr/>
        </p:nvSpPr>
        <p:spPr>
          <a:xfrm>
            <a:off x="5836670" y="1072772"/>
            <a:ext cx="2716890" cy="683942"/>
          </a:xfrm>
          <a:prstGeom prst="borderCallout1">
            <a:avLst>
              <a:gd name="adj1" fmla="val 99716"/>
              <a:gd name="adj2" fmla="val 21592"/>
              <a:gd name="adj3" fmla="val 101138"/>
              <a:gd name="adj4" fmla="val 4174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Как не надо заполнять:</a:t>
            </a:r>
            <a:endParaRPr lang="ru-RU" b="1" u="sng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5699137" y="1835647"/>
            <a:ext cx="3027438" cy="88306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Гаражный бокс, квартира, здание столовой, тепловые сети…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9151362" y="1072772"/>
            <a:ext cx="2716890" cy="683942"/>
          </a:xfrm>
          <a:prstGeom prst="borderCallout1">
            <a:avLst>
              <a:gd name="adj1" fmla="val 99716"/>
              <a:gd name="adj2" fmla="val 21592"/>
              <a:gd name="adj3" fmla="val 101138"/>
              <a:gd name="adj4" fmla="val 41748"/>
            </a:avLst>
          </a:prstGeom>
          <a:gradFill>
            <a:gsLst>
              <a:gs pos="10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Как нужно </a:t>
            </a:r>
          </a:p>
          <a:p>
            <a:pPr lvl="0" algn="ctr"/>
            <a:r>
              <a:rPr lang="ru-RU" b="1" u="sng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заполнять:</a:t>
            </a:r>
            <a:endParaRPr lang="ru-RU" b="1" u="sng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8926748" y="1810450"/>
            <a:ext cx="3180887" cy="1634960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>
                <a:solidFill>
                  <a:schemeClr val="tx1"/>
                </a:solidFill>
                <a:latin typeface="Cambria" panose="02040503050406030204" pitchFamily="18" charset="0"/>
              </a:rPr>
              <a:t>Здание столовой, </a:t>
            </a:r>
            <a:r>
              <a:rPr lang="ru-RU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Московская </a:t>
            </a:r>
            <a:r>
              <a:rPr lang="ru-RU" sz="1600" kern="0" dirty="0">
                <a:solidFill>
                  <a:schemeClr val="tx1"/>
                </a:solidFill>
                <a:latin typeface="Cambria" panose="02040503050406030204" pitchFamily="18" charset="0"/>
              </a:rPr>
              <a:t>обл., г. </a:t>
            </a:r>
            <a:r>
              <a:rPr lang="ru-RU" sz="16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Ногинск, Советская улица, д. 101;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600" kern="0" dirty="0">
                <a:solidFill>
                  <a:schemeClr val="tx1"/>
                </a:solidFill>
                <a:latin typeface="Cambria" panose="02040503050406030204" pitchFamily="18" charset="0"/>
              </a:rPr>
              <a:t>Тепловые сети, Самарская обл., г. Тольятти, ул. Магистральная, д. 8</a:t>
            </a:r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5739950" y="4644785"/>
            <a:ext cx="3078887" cy="72802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0008888888888888888888888881,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anose="02040503050406030204" pitchFamily="18" charset="0"/>
              </a:rPr>
              <a:t>0000000000000000000000000011</a:t>
            </a:r>
            <a:endParaRPr lang="ru-RU" sz="14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8967561" y="4628457"/>
            <a:ext cx="3180887" cy="751778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1080000000003100873805100741,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0200000000000000000000000712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5728644" y="5396564"/>
            <a:ext cx="3078887" cy="129811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Было в 2018 году: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Стало в 2019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0510000000000000000000000021</a:t>
            </a:r>
            <a:endParaRPr lang="ru-RU" sz="14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8967561" y="5404739"/>
            <a:ext cx="3180887" cy="1216458"/>
          </a:xfrm>
          <a:prstGeom prst="roundRect">
            <a:avLst>
              <a:gd name="adj" fmla="val 16667"/>
            </a:avLst>
          </a:prstGeom>
          <a:gradFill>
            <a:gsLst>
              <a:gs pos="90000">
                <a:srgbClr val="7AB940"/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anose="02040503050406030204" pitchFamily="18" charset="0"/>
              </a:rPr>
              <a:t>Было в 2018 году: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Сохранился </a:t>
            </a:r>
            <a:r>
              <a:rPr lang="ru-RU" sz="1400" kern="0" dirty="0">
                <a:solidFill>
                  <a:schemeClr val="tx1"/>
                </a:solidFill>
                <a:latin typeface="Cambria" panose="02040503050406030204" pitchFamily="18" charset="0"/>
              </a:rPr>
              <a:t>в 2019</a:t>
            </a:r>
          </a:p>
          <a:p>
            <a:pPr algn="ctr">
              <a:lnSpc>
                <a:spcPts val="22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anose="02040503050406030204" pitchFamily="18" charset="0"/>
              </a:rPr>
              <a:t>0510000000000000000000000011</a:t>
            </a:r>
            <a:endParaRPr lang="ru-RU" sz="1400" kern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608864" y="1007533"/>
            <a:ext cx="8165" cy="57443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5290457" y="2065565"/>
            <a:ext cx="506186" cy="2612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5" name="Стрелка вправо 24"/>
          <p:cNvSpPr/>
          <p:nvPr/>
        </p:nvSpPr>
        <p:spPr>
          <a:xfrm>
            <a:off x="5331270" y="4886330"/>
            <a:ext cx="506186" cy="2612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5347598" y="5784371"/>
            <a:ext cx="506186" cy="2612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0166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6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Структура учетного номера объекта </a:t>
            </a:r>
          </a:p>
          <a:p>
            <a:r>
              <a:rPr lang="ru-RU" dirty="0" smtClean="0"/>
              <a:t>незавершенного строительства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828953"/>
              </p:ext>
            </p:extLst>
          </p:nvPr>
        </p:nvGraphicFramePr>
        <p:xfrm>
          <a:off x="760021" y="1451361"/>
          <a:ext cx="10474037" cy="2609999"/>
        </p:xfrm>
        <a:graphic>
          <a:graphicData uri="http://schemas.openxmlformats.org/drawingml/2006/table">
            <a:tbl>
              <a:tblPr/>
              <a:tblGrid>
                <a:gridCol w="5310148"/>
                <a:gridCol w="506266"/>
                <a:gridCol w="607515"/>
                <a:gridCol w="911275"/>
                <a:gridCol w="1113781"/>
                <a:gridCol w="771615"/>
                <a:gridCol w="1253437"/>
              </a:tblGrid>
              <a:tr h="67342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45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8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72">
                <a:tc>
                  <a:txBody>
                    <a:bodyPr/>
                    <a:lstStyle/>
                    <a:p>
                      <a:pPr algn="l" fontAlgn="t"/>
                      <a:endParaRPr lang="ru-RU" sz="7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Овал 21"/>
          <p:cNvSpPr/>
          <p:nvPr/>
        </p:nvSpPr>
        <p:spPr>
          <a:xfrm>
            <a:off x="9120250" y="1175658"/>
            <a:ext cx="2291936" cy="295695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авая фигурная скобка 22"/>
          <p:cNvSpPr/>
          <p:nvPr/>
        </p:nvSpPr>
        <p:spPr>
          <a:xfrm rot="5400000">
            <a:off x="1496289" y="4393874"/>
            <a:ext cx="570018" cy="109252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41267" y="5308270"/>
            <a:ext cx="2375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1 - 3 разряды – код ГРБС учреждения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40031" y="4156363"/>
            <a:ext cx="9785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spc="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ХХХ          ХХХХХХХХХХХХХХХХХХХХ         ХХХХ          Х</a:t>
            </a:r>
            <a:endParaRPr lang="ru-RU" sz="2800" b="1" spc="1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Правая фигурная скобка 26"/>
          <p:cNvSpPr/>
          <p:nvPr/>
        </p:nvSpPr>
        <p:spPr>
          <a:xfrm rot="5400000">
            <a:off x="5136079" y="2582884"/>
            <a:ext cx="570018" cy="476200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230089" y="5225143"/>
            <a:ext cx="43107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4 - 23 разряды - уникальный номер реестровой записи участника бюджетного процесса.                               В случае отсутствия данного номера – указываются нули и заполняется                                         </a:t>
            </a:r>
            <a:r>
              <a:rPr lang="ru-RU" sz="1600" b="1" dirty="0" smtClean="0"/>
              <a:t>гр. 3 «ИНН учреждения»</a:t>
            </a:r>
          </a:p>
        </p:txBody>
      </p:sp>
      <p:sp>
        <p:nvSpPr>
          <p:cNvPr id="29" name="Правая фигурная скобка 28"/>
          <p:cNvSpPr/>
          <p:nvPr/>
        </p:nvSpPr>
        <p:spPr>
          <a:xfrm rot="5400000">
            <a:off x="8722426" y="4304812"/>
            <a:ext cx="570018" cy="119940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7837715" y="5272645"/>
            <a:ext cx="2375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24 - 27 разряды - порядковый номер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607137" y="5237018"/>
            <a:ext cx="21019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28 разряд - код контура </a:t>
            </a:r>
          </a:p>
          <a:p>
            <a:pPr algn="ctr"/>
            <a:r>
              <a:rPr lang="ru-RU" sz="1600" dirty="0" smtClean="0"/>
              <a:t>1 - открытый</a:t>
            </a:r>
          </a:p>
          <a:p>
            <a:pPr algn="ctr"/>
            <a:r>
              <a:rPr lang="ru-RU" sz="1600" dirty="0" smtClean="0"/>
              <a:t>2  - закрытый</a:t>
            </a:r>
          </a:p>
        </p:txBody>
      </p:sp>
      <p:sp>
        <p:nvSpPr>
          <p:cNvPr id="32" name="Правая фигурная скобка 31"/>
          <p:cNvSpPr/>
          <p:nvPr/>
        </p:nvSpPr>
        <p:spPr>
          <a:xfrm rot="5400000">
            <a:off x="10224654" y="4560130"/>
            <a:ext cx="570018" cy="712522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573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20" y="95700"/>
            <a:ext cx="10739046" cy="674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/>
        </p:nvSpPr>
        <p:spPr>
          <a:xfrm>
            <a:off x="843150" y="2873829"/>
            <a:ext cx="3621973" cy="49823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059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1: </a:t>
            </a:r>
          </a:p>
          <a:p>
            <a:r>
              <a:rPr lang="ru-RU" dirty="0" smtClean="0"/>
              <a:t>Строительство объекта незавершенного строительства началось в 2018 году 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38728" y="1687858"/>
          <a:ext cx="11389094" cy="193689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с плавательным бассейном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000000000310Y147708100061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341911" y="1235034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2018 год</a:t>
            </a:r>
            <a:endParaRPr lang="ru-RU" b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1294410" y="3835730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2019 </a:t>
            </a:r>
            <a:r>
              <a:rPr lang="ru-RU" b="1" u="sng" dirty="0"/>
              <a:t>год</a:t>
            </a: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03102" y="4252927"/>
          <a:ext cx="11389094" cy="193689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с плавательным бассейном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000000000310Y147708100061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200 000,00 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10735293" y="2078181"/>
            <a:ext cx="1211284" cy="166254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00108" y="4712524"/>
            <a:ext cx="1211284" cy="166254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 rot="19431004">
            <a:off x="8584517" y="4003055"/>
            <a:ext cx="2539572" cy="3196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гнутая вправо стрелка 31"/>
          <p:cNvSpPr/>
          <p:nvPr/>
        </p:nvSpPr>
        <p:spPr>
          <a:xfrm>
            <a:off x="6602677" y="3194462"/>
            <a:ext cx="712520" cy="2873829"/>
          </a:xfrm>
          <a:prstGeom prst="curvedLeftArrow">
            <a:avLst>
              <a:gd name="adj1" fmla="val 25000"/>
              <a:gd name="adj2" fmla="val 71864"/>
              <a:gd name="adj3" fmla="val 2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лево стрелка 33"/>
          <p:cNvSpPr/>
          <p:nvPr/>
        </p:nvSpPr>
        <p:spPr>
          <a:xfrm>
            <a:off x="3954483" y="3241963"/>
            <a:ext cx="748146" cy="285007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лево стрелка 34"/>
          <p:cNvSpPr/>
          <p:nvPr/>
        </p:nvSpPr>
        <p:spPr>
          <a:xfrm>
            <a:off x="47500" y="3182587"/>
            <a:ext cx="534390" cy="285007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3143484" y="3228968"/>
            <a:ext cx="712520" cy="2873829"/>
          </a:xfrm>
          <a:prstGeom prst="curvedLeftArrow">
            <a:avLst>
              <a:gd name="adj1" fmla="val 25000"/>
              <a:gd name="adj2" fmla="val 71864"/>
              <a:gd name="adj3" fmla="val 2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4" y="6492879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9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2: </a:t>
            </a:r>
          </a:p>
          <a:p>
            <a:r>
              <a:rPr lang="ru-RU" dirty="0" smtClean="0"/>
              <a:t>При переходе объекта между разделами сведения о нем отражаются в 2-х строках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353728"/>
              </p:ext>
            </p:extLst>
          </p:nvPr>
        </p:nvGraphicFramePr>
        <p:xfrm>
          <a:off x="438731" y="1462236"/>
          <a:ext cx="11592911" cy="1906854"/>
        </p:xfrm>
        <a:graphic>
          <a:graphicData uri="http://schemas.openxmlformats.org/drawingml/2006/table">
            <a:tbl>
              <a:tblPr/>
              <a:tblGrid>
                <a:gridCol w="1466518"/>
                <a:gridCol w="314807"/>
                <a:gridCol w="600483"/>
                <a:gridCol w="485067"/>
                <a:gridCol w="876414"/>
                <a:gridCol w="895467"/>
                <a:gridCol w="847835"/>
                <a:gridCol w="161946"/>
                <a:gridCol w="695416"/>
                <a:gridCol w="857362"/>
                <a:gridCol w="762099"/>
                <a:gridCol w="752573"/>
                <a:gridCol w="762099"/>
                <a:gridCol w="695416"/>
                <a:gridCol w="1419409"/>
              </a:tblGrid>
              <a:tr h="2427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стро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1 100 000,00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526184"/>
              </p:ext>
            </p:extLst>
          </p:nvPr>
        </p:nvGraphicFramePr>
        <p:xfrm>
          <a:off x="438729" y="3635424"/>
          <a:ext cx="11583387" cy="1611706"/>
        </p:xfrm>
        <a:graphic>
          <a:graphicData uri="http://schemas.openxmlformats.org/drawingml/2006/table">
            <a:tbl>
              <a:tblPr/>
              <a:tblGrid>
                <a:gridCol w="1479864"/>
                <a:gridCol w="299997"/>
                <a:gridCol w="599989"/>
                <a:gridCol w="467974"/>
                <a:gridCol w="826663"/>
                <a:gridCol w="851547"/>
                <a:gridCol w="979612"/>
                <a:gridCol w="152420"/>
                <a:gridCol w="676363"/>
                <a:gridCol w="876414"/>
                <a:gridCol w="752573"/>
                <a:gridCol w="762099"/>
                <a:gridCol w="743047"/>
                <a:gridCol w="704942"/>
                <a:gridCol w="1409883"/>
              </a:tblGrid>
              <a:tr h="2507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700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300 000,00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384455"/>
              </p:ext>
            </p:extLst>
          </p:nvPr>
        </p:nvGraphicFramePr>
        <p:xfrm>
          <a:off x="452023" y="5285260"/>
          <a:ext cx="11579620" cy="591338"/>
        </p:xfrm>
        <a:graphic>
          <a:graphicData uri="http://schemas.openxmlformats.org/drawingml/2006/table">
            <a:tbl>
              <a:tblPr/>
              <a:tblGrid>
                <a:gridCol w="1472278"/>
                <a:gridCol w="295313"/>
                <a:gridCol w="609679"/>
                <a:gridCol w="457260"/>
                <a:gridCol w="828783"/>
                <a:gridCol w="847835"/>
                <a:gridCol w="981203"/>
                <a:gridCol w="152420"/>
                <a:gridCol w="685889"/>
                <a:gridCol w="866888"/>
                <a:gridCol w="762099"/>
                <a:gridCol w="752573"/>
                <a:gridCol w="743047"/>
                <a:gridCol w="704942"/>
                <a:gridCol w="1419411"/>
              </a:tblGrid>
              <a:tr h="59133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300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1 100 000,00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6117781" y="4702639"/>
            <a:ext cx="636324" cy="514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6117781" y="4714515"/>
            <a:ext cx="636324" cy="50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151804" y="5934075"/>
            <a:ext cx="4214206" cy="89720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Изменение этапа строительства объекта (например, закончено строительство и начаты мероприятия по государственной регистрации объекта)</a:t>
            </a:r>
            <a:r>
              <a:rPr lang="ru-RU" sz="1400" dirty="0">
                <a:latin typeface="Cambria" panose="02040503050406030204" pitchFamily="18" charset="0"/>
                <a:ea typeface="Calibri"/>
                <a:cs typeface="Times New Roman"/>
              </a:rPr>
              <a:t> 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4782659" y="5895975"/>
            <a:ext cx="6963196" cy="41812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предыдущему этапу подлежат заполнению все графы, в том числе фактические обороты по счету 106 11 000, за исключением граф 16, 20, 21, 22</a:t>
            </a: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4782659" y="6348727"/>
            <a:ext cx="6963196" cy="48069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текущему этапу подлежат заполнению все графы, </a:t>
            </a:r>
            <a:r>
              <a:rPr lang="ru-RU" sz="1500" kern="0" dirty="0">
                <a:solidFill>
                  <a:schemeClr val="tx1"/>
                </a:solidFill>
                <a:latin typeface="Cambria" panose="02040503050406030204" pitchFamily="18" charset="0"/>
              </a:rPr>
              <a:t>в том числе фактические обороты по счету 106 11 000, за исключением</a:t>
            </a: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графы 17</a:t>
            </a: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44" name="Прямая со стрелкой 43"/>
          <p:cNvCxnSpPr>
            <a:stCxn id="41" idx="3"/>
            <a:endCxn id="42" idx="1"/>
          </p:cNvCxnSpPr>
          <p:nvPr/>
        </p:nvCxnSpPr>
        <p:spPr>
          <a:xfrm flipV="1">
            <a:off x="4366010" y="6105039"/>
            <a:ext cx="416649" cy="27764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41" idx="3"/>
            <a:endCxn id="43" idx="1"/>
          </p:cNvCxnSpPr>
          <p:nvPr/>
        </p:nvCxnSpPr>
        <p:spPr>
          <a:xfrm>
            <a:off x="4366010" y="6382680"/>
            <a:ext cx="416649" cy="206397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01287" y="1097868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2018 год</a:t>
            </a:r>
            <a:endParaRPr lang="ru-RU" b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1294410" y="3277589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2019 </a:t>
            </a:r>
            <a:r>
              <a:rPr lang="ru-RU" b="1" u="sng" dirty="0"/>
              <a:t>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612231" y="4702638"/>
            <a:ext cx="1409884" cy="53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0612231" y="4695104"/>
            <a:ext cx="1409884" cy="541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830314" y="5314569"/>
            <a:ext cx="819257" cy="581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754104" y="5314569"/>
            <a:ext cx="895467" cy="550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9935869" y="4733926"/>
            <a:ext cx="676363" cy="50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9935871" y="4695103"/>
            <a:ext cx="676361" cy="522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9166178" y="4702638"/>
            <a:ext cx="769691" cy="53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9166178" y="4702639"/>
            <a:ext cx="769690" cy="514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4664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36825</TotalTime>
  <Words>2324</Words>
  <Application>Microsoft Office PowerPoint</Application>
  <PresentationFormat>Произвольный</PresentationFormat>
  <Paragraphs>1013</Paragraphs>
  <Slides>15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Пчелинцев Анатолий Владимирович</cp:lastModifiedBy>
  <cp:revision>1404</cp:revision>
  <cp:lastPrinted>2020-01-21T16:36:31Z</cp:lastPrinted>
  <dcterms:created xsi:type="dcterms:W3CDTF">2015-03-03T16:27:21Z</dcterms:created>
  <dcterms:modified xsi:type="dcterms:W3CDTF">2020-01-21T17:23:49Z</dcterms:modified>
</cp:coreProperties>
</file>