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818" r:id="rId3"/>
    <p:sldId id="804" r:id="rId4"/>
    <p:sldId id="806" r:id="rId5"/>
    <p:sldId id="807" r:id="rId6"/>
    <p:sldId id="819" r:id="rId7"/>
    <p:sldId id="816" r:id="rId8"/>
    <p:sldId id="815" r:id="rId9"/>
    <p:sldId id="778" r:id="rId10"/>
    <p:sldId id="802" r:id="rId11"/>
    <p:sldId id="789" r:id="rId12"/>
    <p:sldId id="798" r:id="rId13"/>
  </p:sldIdLst>
  <p:sldSz cx="12192000" cy="6858000"/>
  <p:notesSz cx="6797675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иардо Полина Владимировна" initials="ВПВ" lastIdx="2" clrIdx="0"/>
  <p:cmAuthor id="1" name="Полина Виардо" initials="ПВ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9AF"/>
    <a:srgbClr val="FDF0CA"/>
    <a:srgbClr val="FFE699"/>
    <a:srgbClr val="404040"/>
    <a:srgbClr val="5E5E5E"/>
    <a:srgbClr val="55B351"/>
    <a:srgbClr val="008080"/>
    <a:srgbClr val="CCFFCC"/>
    <a:srgbClr val="7AB940"/>
    <a:srgbClr val="BEF3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04" autoAdjust="0"/>
    <p:restoredTop sz="95407" autoAdjust="0"/>
  </p:normalViewPr>
  <p:slideViewPr>
    <p:cSldViewPr snapToGrid="0">
      <p:cViewPr>
        <p:scale>
          <a:sx n="100" d="100"/>
          <a:sy n="100" d="100"/>
        </p:scale>
        <p:origin x="-648" y="-3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82FF46-5602-481F-966E-AFE27C6F6B18}" type="doc">
      <dgm:prSet loTypeId="urn:microsoft.com/office/officeart/2008/layout/SquareAccentList" loCatId="list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7349D214-770C-43AF-BF1E-677903ACC5A2}">
      <dgm:prSet phldrT="[Текст]" custT="1"/>
      <dgm:spPr/>
      <dgm:t>
        <a:bodyPr/>
        <a:lstStyle/>
        <a:p>
          <a:r>
            <a:rPr lang="ru-RU" altLang="ru-RU" sz="1800" b="1" i="0" dirty="0">
              <a:effectLst/>
              <a:latin typeface="Cambria" panose="02040503050406030204" pitchFamily="18" charset="0"/>
              <a:cs typeface="Arial" pitchFamily="34" charset="0"/>
            </a:rPr>
            <a:t>Заполняются отдельными ГРБС согласно списку</a:t>
          </a:r>
          <a:endParaRPr lang="ru-RU" sz="1800" b="1" i="0" dirty="0">
            <a:effectLst/>
            <a:latin typeface="Cambria" panose="02040503050406030204" pitchFamily="18" charset="0"/>
          </a:endParaRPr>
        </a:p>
      </dgm:t>
    </dgm:pt>
    <dgm:pt modelId="{D0B167E4-6EDB-45BF-B27A-E6052722BE7E}" type="parTrans" cxnId="{4C66E471-BB55-4C80-B1DE-8ADF390CA8ED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B05CCEF4-9801-4A5F-AD98-BD8058D0E011}" type="sibTrans" cxnId="{4C66E471-BB55-4C80-B1DE-8ADF390CA8ED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86FC9EDC-CC10-49ED-913C-D061AC1B098E}">
      <dgm:prSet phldrT="[Текст]" custT="1"/>
      <dgm:spPr/>
      <dgm:t>
        <a:bodyPr/>
        <a:lstStyle/>
        <a:p>
          <a:r>
            <a:rPr lang="ru-RU" sz="1600" b="0" dirty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субсидиям организациям</a:t>
          </a:r>
        </a:p>
        <a:p>
          <a:r>
            <a:rPr lang="ru-RU" sz="1600" b="1" dirty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dirty="0">
              <a:effectLst/>
              <a:latin typeface="Cambria" panose="02040503050406030204" pitchFamily="18" charset="0"/>
            </a:rPr>
            <a:t>ф. 0503193)</a:t>
          </a:r>
        </a:p>
      </dgm:t>
    </dgm:pt>
    <dgm:pt modelId="{F0E9C748-052D-457A-945C-1CD63BBF3DE6}" type="parTrans" cxnId="{B6E3B64B-3045-41D4-90C1-BC7C73DBACEE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4C812AD5-3048-4332-849C-00147A13A487}" type="sibTrans" cxnId="{B6E3B64B-3045-41D4-90C1-BC7C73DBACEE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CE5F90CE-35DA-43A1-B360-D1E4AC61D21F}">
      <dgm:prSet phldrT="[Текст]" custT="1"/>
      <dgm:spPr/>
      <dgm:t>
        <a:bodyPr/>
        <a:lstStyle/>
        <a:p>
          <a:r>
            <a:rPr lang="ru-RU" sz="1600" b="0" dirty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расчетам по выданным авансам</a:t>
          </a:r>
          <a:endParaRPr lang="ru-RU" sz="1200" b="0" dirty="0">
            <a:effectLst/>
            <a:latin typeface="Cambria" panose="02040503050406030204" pitchFamily="18" charset="0"/>
            <a:cs typeface="Arial" pitchFamily="34" charset="0"/>
          </a:endParaRPr>
        </a:p>
        <a:p>
          <a:r>
            <a:rPr lang="ru-RU" sz="1600" b="0" dirty="0">
              <a:effectLst/>
              <a:latin typeface="Cambria" panose="02040503050406030204" pitchFamily="18" charset="0"/>
              <a:cs typeface="Arial" pitchFamily="34" charset="0"/>
            </a:rPr>
            <a:t> </a:t>
          </a:r>
          <a:r>
            <a:rPr lang="ru-RU" sz="1600" b="1" dirty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dirty="0">
              <a:effectLst/>
              <a:latin typeface="Cambria" panose="02040503050406030204" pitchFamily="18" charset="0"/>
            </a:rPr>
            <a:t>ф. 0503191)</a:t>
          </a:r>
        </a:p>
      </dgm:t>
    </dgm:pt>
    <dgm:pt modelId="{BB0311B9-6B2C-47FE-BDB9-1D133E66A08F}" type="parTrans" cxnId="{3DBC376C-D4D8-42F1-B96A-F52642F57B36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C04229BA-5DD7-4AD2-BC7C-E584A0935885}" type="sibTrans" cxnId="{3DBC376C-D4D8-42F1-B96A-F52642F57B36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1BBF4489-C3A4-4236-A344-64B1FCBBDFB8}">
      <dgm:prSet phldrT="[Текст]" custT="1"/>
      <dgm:spPr/>
      <dgm:t>
        <a:bodyPr/>
        <a:lstStyle/>
        <a:p>
          <a:r>
            <a:rPr lang="ru-RU" sz="1600" b="0" dirty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контрактным обязательствам</a:t>
          </a:r>
        </a:p>
        <a:p>
          <a:r>
            <a:rPr lang="ru-RU" sz="1600" b="1" dirty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dirty="0">
              <a:effectLst/>
              <a:latin typeface="Cambria" panose="02040503050406030204" pitchFamily="18" charset="0"/>
            </a:rPr>
            <a:t>ф. 0503192)</a:t>
          </a:r>
        </a:p>
      </dgm:t>
    </dgm:pt>
    <dgm:pt modelId="{7BF00045-B897-463D-B31A-81E93EF62C97}" type="parTrans" cxnId="{2B74DF5F-E658-4A3C-B636-64BD8D26BBED}">
      <dgm:prSet/>
      <dgm:spPr/>
      <dgm:t>
        <a:bodyPr/>
        <a:lstStyle/>
        <a:p>
          <a:endParaRPr lang="ru-RU" sz="1600"/>
        </a:p>
      </dgm:t>
    </dgm:pt>
    <dgm:pt modelId="{AE12B483-D9F3-47B0-8E0C-B125A55EDB2D}" type="sibTrans" cxnId="{2B74DF5F-E658-4A3C-B636-64BD8D26BBED}">
      <dgm:prSet/>
      <dgm:spPr/>
      <dgm:t>
        <a:bodyPr/>
        <a:lstStyle/>
        <a:p>
          <a:endParaRPr lang="ru-RU" sz="1600"/>
        </a:p>
      </dgm:t>
    </dgm:pt>
    <dgm:pt modelId="{20C08508-D28A-4E44-9C24-4DCDAF2FEED3}" type="pres">
      <dgm:prSet presAssocID="{2182FF46-5602-481F-966E-AFE27C6F6B18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6D541E6-2273-40AB-92D7-209CEF0F5090}" type="pres">
      <dgm:prSet presAssocID="{7349D214-770C-43AF-BF1E-677903ACC5A2}" presName="root" presStyleCnt="0">
        <dgm:presLayoutVars>
          <dgm:chMax/>
          <dgm:chPref/>
        </dgm:presLayoutVars>
      </dgm:prSet>
      <dgm:spPr/>
    </dgm:pt>
    <dgm:pt modelId="{CA20585C-38E1-4F57-9DCF-A92A851B51CC}" type="pres">
      <dgm:prSet presAssocID="{7349D214-770C-43AF-BF1E-677903ACC5A2}" presName="rootComposite" presStyleCnt="0">
        <dgm:presLayoutVars/>
      </dgm:prSet>
      <dgm:spPr/>
    </dgm:pt>
    <dgm:pt modelId="{921B30D7-9BD1-4B21-A973-57C6B8CBFE52}" type="pres">
      <dgm:prSet presAssocID="{7349D214-770C-43AF-BF1E-677903ACC5A2}" presName="ParentAccent" presStyleLbl="alignNode1" presStyleIdx="0" presStyleCnt="1"/>
      <dgm:spPr/>
    </dgm:pt>
    <dgm:pt modelId="{D3A9B286-8252-4675-8823-A15994FFBF7A}" type="pres">
      <dgm:prSet presAssocID="{7349D214-770C-43AF-BF1E-677903ACC5A2}" presName="ParentSmallAccent" presStyleLbl="fgAcc1" presStyleIdx="0" presStyleCnt="1"/>
      <dgm:spPr/>
    </dgm:pt>
    <dgm:pt modelId="{F939B745-2132-404A-9FF4-DBBF2E117F8B}" type="pres">
      <dgm:prSet presAssocID="{7349D214-770C-43AF-BF1E-677903ACC5A2}" presName="Parent" presStyleLbl="revTx" presStyleIdx="0" presStyleCnt="4" custLinFactNeighborX="-288" custLinFactNeighborY="-952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47827-C188-41C8-B58B-B5AB6D198341}" type="pres">
      <dgm:prSet presAssocID="{7349D214-770C-43AF-BF1E-677903ACC5A2}" presName="childShape" presStyleCnt="0">
        <dgm:presLayoutVars>
          <dgm:chMax val="0"/>
          <dgm:chPref val="0"/>
        </dgm:presLayoutVars>
      </dgm:prSet>
      <dgm:spPr/>
    </dgm:pt>
    <dgm:pt modelId="{4F6125A4-39D5-422F-958B-CFB014209FBD}" type="pres">
      <dgm:prSet presAssocID="{CE5F90CE-35DA-43A1-B360-D1E4AC61D21F}" presName="childComposite" presStyleCnt="0">
        <dgm:presLayoutVars>
          <dgm:chMax val="0"/>
          <dgm:chPref val="0"/>
        </dgm:presLayoutVars>
      </dgm:prSet>
      <dgm:spPr/>
    </dgm:pt>
    <dgm:pt modelId="{112813E6-066E-40D6-95A0-F8E9BA06FE2D}" type="pres">
      <dgm:prSet presAssocID="{CE5F90CE-35DA-43A1-B360-D1E4AC61D21F}" presName="ChildAccent" presStyleLbl="solidFgAcc1" presStyleIdx="0" presStyleCnt="3" custLinFactY="-52573" custLinFactNeighborX="3468" custLinFactNeighborY="-100000"/>
      <dgm:spPr/>
    </dgm:pt>
    <dgm:pt modelId="{CE7A3D49-4568-46B7-B0E8-3C1D29A0C1E3}" type="pres">
      <dgm:prSet presAssocID="{CE5F90CE-35DA-43A1-B360-D1E4AC61D21F}" presName="Child" presStyleLbl="revTx" presStyleIdx="1" presStyleCnt="4" custScaleY="2113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F51477-5C36-42FE-9DBB-73C03F2A688A}" type="pres">
      <dgm:prSet presAssocID="{1BBF4489-C3A4-4236-A344-64B1FCBBDFB8}" presName="childComposite" presStyleCnt="0">
        <dgm:presLayoutVars>
          <dgm:chMax val="0"/>
          <dgm:chPref val="0"/>
        </dgm:presLayoutVars>
      </dgm:prSet>
      <dgm:spPr/>
    </dgm:pt>
    <dgm:pt modelId="{2395F1E3-D734-4AA8-8540-8F68BDEA7BDA}" type="pres">
      <dgm:prSet presAssocID="{1BBF4489-C3A4-4236-A344-64B1FCBBDFB8}" presName="ChildAccent" presStyleLbl="solidFgAcc1" presStyleIdx="1" presStyleCnt="3" custLinFactY="-24833" custLinFactNeighborX="3468" custLinFactNeighborY="-100000"/>
      <dgm:spPr/>
    </dgm:pt>
    <dgm:pt modelId="{57BA0B0A-7DE3-4CA0-89E6-0EDA4D6FF4CC}" type="pres">
      <dgm:prSet presAssocID="{1BBF4489-C3A4-4236-A344-64B1FCBBDFB8}" presName="Child" presStyleLbl="revTx" presStyleIdx="2" presStyleCnt="4" custScaleY="2113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0D40A-C0C4-4332-ABF9-83F4311D434D}" type="pres">
      <dgm:prSet presAssocID="{86FC9EDC-CC10-49ED-913C-D061AC1B098E}" presName="childComposite" presStyleCnt="0">
        <dgm:presLayoutVars>
          <dgm:chMax val="0"/>
          <dgm:chPref val="0"/>
        </dgm:presLayoutVars>
      </dgm:prSet>
      <dgm:spPr/>
    </dgm:pt>
    <dgm:pt modelId="{F250AAF8-12A7-429A-BDF5-A0499FE4D57A}" type="pres">
      <dgm:prSet presAssocID="{86FC9EDC-CC10-49ED-913C-D061AC1B098E}" presName="ChildAccent" presStyleLbl="solidFgAcc1" presStyleIdx="2" presStyleCnt="3" custLinFactY="-24833" custLinFactNeighborX="3467" custLinFactNeighborY="-100000"/>
      <dgm:spPr/>
    </dgm:pt>
    <dgm:pt modelId="{BCC3B19A-634E-403F-8BA4-143EA4192A1B}" type="pres">
      <dgm:prSet presAssocID="{86FC9EDC-CC10-49ED-913C-D061AC1B098E}" presName="Child" presStyleLbl="revTx" presStyleIdx="3" presStyleCnt="4" custScaleY="2113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E3B64B-3045-41D4-90C1-BC7C73DBACEE}" srcId="{7349D214-770C-43AF-BF1E-677903ACC5A2}" destId="{86FC9EDC-CC10-49ED-913C-D061AC1B098E}" srcOrd="2" destOrd="0" parTransId="{F0E9C748-052D-457A-945C-1CD63BBF3DE6}" sibTransId="{4C812AD5-3048-4332-849C-00147A13A487}"/>
    <dgm:cxn modelId="{9107E073-3A3C-4C1B-A425-DC4EA6E718E1}" type="presOf" srcId="{CE5F90CE-35DA-43A1-B360-D1E4AC61D21F}" destId="{CE7A3D49-4568-46B7-B0E8-3C1D29A0C1E3}" srcOrd="0" destOrd="0" presId="urn:microsoft.com/office/officeart/2008/layout/SquareAccentList"/>
    <dgm:cxn modelId="{418ADDD9-D84C-410E-A202-1FB15BD1A567}" type="presOf" srcId="{2182FF46-5602-481F-966E-AFE27C6F6B18}" destId="{20C08508-D28A-4E44-9C24-4DCDAF2FEED3}" srcOrd="0" destOrd="0" presId="urn:microsoft.com/office/officeart/2008/layout/SquareAccentList"/>
    <dgm:cxn modelId="{614ACA36-DB09-480D-BA09-8F65AF9002A1}" type="presOf" srcId="{7349D214-770C-43AF-BF1E-677903ACC5A2}" destId="{F939B745-2132-404A-9FF4-DBBF2E117F8B}" srcOrd="0" destOrd="0" presId="urn:microsoft.com/office/officeart/2008/layout/SquareAccentList"/>
    <dgm:cxn modelId="{ECC57C61-2E39-4922-8028-109556CDF226}" type="presOf" srcId="{86FC9EDC-CC10-49ED-913C-D061AC1B098E}" destId="{BCC3B19A-634E-403F-8BA4-143EA4192A1B}" srcOrd="0" destOrd="0" presId="urn:microsoft.com/office/officeart/2008/layout/SquareAccentList"/>
    <dgm:cxn modelId="{2B74DF5F-E658-4A3C-B636-64BD8D26BBED}" srcId="{7349D214-770C-43AF-BF1E-677903ACC5A2}" destId="{1BBF4489-C3A4-4236-A344-64B1FCBBDFB8}" srcOrd="1" destOrd="0" parTransId="{7BF00045-B897-463D-B31A-81E93EF62C97}" sibTransId="{AE12B483-D9F3-47B0-8E0C-B125A55EDB2D}"/>
    <dgm:cxn modelId="{E7F3ADDC-2A4F-4032-8222-EADFB4DF47E8}" type="presOf" srcId="{1BBF4489-C3A4-4236-A344-64B1FCBBDFB8}" destId="{57BA0B0A-7DE3-4CA0-89E6-0EDA4D6FF4CC}" srcOrd="0" destOrd="0" presId="urn:microsoft.com/office/officeart/2008/layout/SquareAccentList"/>
    <dgm:cxn modelId="{4C66E471-BB55-4C80-B1DE-8ADF390CA8ED}" srcId="{2182FF46-5602-481F-966E-AFE27C6F6B18}" destId="{7349D214-770C-43AF-BF1E-677903ACC5A2}" srcOrd="0" destOrd="0" parTransId="{D0B167E4-6EDB-45BF-B27A-E6052722BE7E}" sibTransId="{B05CCEF4-9801-4A5F-AD98-BD8058D0E011}"/>
    <dgm:cxn modelId="{3DBC376C-D4D8-42F1-B96A-F52642F57B36}" srcId="{7349D214-770C-43AF-BF1E-677903ACC5A2}" destId="{CE5F90CE-35DA-43A1-B360-D1E4AC61D21F}" srcOrd="0" destOrd="0" parTransId="{BB0311B9-6B2C-47FE-BDB9-1D133E66A08F}" sibTransId="{C04229BA-5DD7-4AD2-BC7C-E584A0935885}"/>
    <dgm:cxn modelId="{2430E01A-7DCF-4544-9A64-72324D589612}" type="presParOf" srcId="{20C08508-D28A-4E44-9C24-4DCDAF2FEED3}" destId="{C6D541E6-2273-40AB-92D7-209CEF0F5090}" srcOrd="0" destOrd="0" presId="urn:microsoft.com/office/officeart/2008/layout/SquareAccentList"/>
    <dgm:cxn modelId="{A7F72EF3-0FA5-4DBA-B20C-E629AC92BF24}" type="presParOf" srcId="{C6D541E6-2273-40AB-92D7-209CEF0F5090}" destId="{CA20585C-38E1-4F57-9DCF-A92A851B51CC}" srcOrd="0" destOrd="0" presId="urn:microsoft.com/office/officeart/2008/layout/SquareAccentList"/>
    <dgm:cxn modelId="{FE2B9213-BB2B-4BF2-B70C-EEE1E98BBD12}" type="presParOf" srcId="{CA20585C-38E1-4F57-9DCF-A92A851B51CC}" destId="{921B30D7-9BD1-4B21-A973-57C6B8CBFE52}" srcOrd="0" destOrd="0" presId="urn:microsoft.com/office/officeart/2008/layout/SquareAccentList"/>
    <dgm:cxn modelId="{0045B108-22E2-4CAD-A242-C46174DB0783}" type="presParOf" srcId="{CA20585C-38E1-4F57-9DCF-A92A851B51CC}" destId="{D3A9B286-8252-4675-8823-A15994FFBF7A}" srcOrd="1" destOrd="0" presId="urn:microsoft.com/office/officeart/2008/layout/SquareAccentList"/>
    <dgm:cxn modelId="{3D8AD3BA-182A-4314-BB6F-9ECBAE561F7B}" type="presParOf" srcId="{CA20585C-38E1-4F57-9DCF-A92A851B51CC}" destId="{F939B745-2132-404A-9FF4-DBBF2E117F8B}" srcOrd="2" destOrd="0" presId="urn:microsoft.com/office/officeart/2008/layout/SquareAccentList"/>
    <dgm:cxn modelId="{6BBE9EB0-7AA0-4D6E-ADDF-522AA5B75E6A}" type="presParOf" srcId="{C6D541E6-2273-40AB-92D7-209CEF0F5090}" destId="{E9847827-C188-41C8-B58B-B5AB6D198341}" srcOrd="1" destOrd="0" presId="urn:microsoft.com/office/officeart/2008/layout/SquareAccentList"/>
    <dgm:cxn modelId="{A477CC7C-0B52-4B5B-85B5-7BDF86440658}" type="presParOf" srcId="{E9847827-C188-41C8-B58B-B5AB6D198341}" destId="{4F6125A4-39D5-422F-958B-CFB014209FBD}" srcOrd="0" destOrd="0" presId="urn:microsoft.com/office/officeart/2008/layout/SquareAccentList"/>
    <dgm:cxn modelId="{3C17D56B-B39F-41BB-B5F0-037A449A9D87}" type="presParOf" srcId="{4F6125A4-39D5-422F-958B-CFB014209FBD}" destId="{112813E6-066E-40D6-95A0-F8E9BA06FE2D}" srcOrd="0" destOrd="0" presId="urn:microsoft.com/office/officeart/2008/layout/SquareAccentList"/>
    <dgm:cxn modelId="{D22D27E4-9A66-4E41-91FF-618948077D1D}" type="presParOf" srcId="{4F6125A4-39D5-422F-958B-CFB014209FBD}" destId="{CE7A3D49-4568-46B7-B0E8-3C1D29A0C1E3}" srcOrd="1" destOrd="0" presId="urn:microsoft.com/office/officeart/2008/layout/SquareAccentList"/>
    <dgm:cxn modelId="{A479E3D8-72C0-4AC2-9868-3140A821D51C}" type="presParOf" srcId="{E9847827-C188-41C8-B58B-B5AB6D198341}" destId="{9CF51477-5C36-42FE-9DBB-73C03F2A688A}" srcOrd="1" destOrd="0" presId="urn:microsoft.com/office/officeart/2008/layout/SquareAccentList"/>
    <dgm:cxn modelId="{E76FB370-9002-4196-9E88-C9B8ED8A0FDE}" type="presParOf" srcId="{9CF51477-5C36-42FE-9DBB-73C03F2A688A}" destId="{2395F1E3-D734-4AA8-8540-8F68BDEA7BDA}" srcOrd="0" destOrd="0" presId="urn:microsoft.com/office/officeart/2008/layout/SquareAccentList"/>
    <dgm:cxn modelId="{49AF008C-21CD-4616-839D-2306213594E2}" type="presParOf" srcId="{9CF51477-5C36-42FE-9DBB-73C03F2A688A}" destId="{57BA0B0A-7DE3-4CA0-89E6-0EDA4D6FF4CC}" srcOrd="1" destOrd="0" presId="urn:microsoft.com/office/officeart/2008/layout/SquareAccentList"/>
    <dgm:cxn modelId="{9A52880A-AEA2-407E-A0D4-484345BCE655}" type="presParOf" srcId="{E9847827-C188-41C8-B58B-B5AB6D198341}" destId="{6080D40A-C0C4-4332-ABF9-83F4311D434D}" srcOrd="2" destOrd="0" presId="urn:microsoft.com/office/officeart/2008/layout/SquareAccentList"/>
    <dgm:cxn modelId="{CA3293A4-3086-43EF-AF6C-CC3699ABB385}" type="presParOf" srcId="{6080D40A-C0C4-4332-ABF9-83F4311D434D}" destId="{F250AAF8-12A7-429A-BDF5-A0499FE4D57A}" srcOrd="0" destOrd="0" presId="urn:microsoft.com/office/officeart/2008/layout/SquareAccentList"/>
    <dgm:cxn modelId="{1EEF2D21-3F36-49E1-B0BC-26C1218EAEA7}" type="presParOf" srcId="{6080D40A-C0C4-4332-ABF9-83F4311D434D}" destId="{BCC3B19A-634E-403F-8BA4-143EA4192A1B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8E6EC3-AA5A-4271-9E8A-ECDFE1D796B2}" type="doc">
      <dgm:prSet loTypeId="urn:microsoft.com/office/officeart/2005/8/layout/hList1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8EA98A0D-8850-41C2-A5B3-4C34B9AB300B}">
      <dgm:prSet phldrT="[Текст]" custT="1"/>
      <dgm:spPr/>
      <dgm:t>
        <a:bodyPr/>
        <a:lstStyle/>
        <a:p>
          <a:pPr algn="l"/>
          <a:r>
            <a:rPr lang="ru-RU" altLang="ru-RU" sz="2000" b="1" i="1">
              <a:effectLst/>
              <a:latin typeface="Cambria" panose="02040503050406030204" pitchFamily="18" charset="0"/>
              <a:cs typeface="Arial" pitchFamily="34" charset="0"/>
            </a:rPr>
            <a:t>19 ГРБС</a:t>
          </a:r>
          <a:endParaRPr lang="ru-RU" sz="2000" dirty="0"/>
        </a:p>
      </dgm:t>
    </dgm:pt>
    <dgm:pt modelId="{4435D5BF-A5D6-4D7A-A334-BAA67EC73860}" type="parTrans" cxnId="{7118140D-0638-4744-9B98-D574FCDFFCD0}">
      <dgm:prSet/>
      <dgm:spPr/>
      <dgm:t>
        <a:bodyPr/>
        <a:lstStyle/>
        <a:p>
          <a:endParaRPr lang="ru-RU"/>
        </a:p>
      </dgm:t>
    </dgm:pt>
    <dgm:pt modelId="{ACDDF84A-66BA-4BE5-831B-3EFD9512C063}" type="sibTrans" cxnId="{7118140D-0638-4744-9B98-D574FCDFFCD0}">
      <dgm:prSet/>
      <dgm:spPr/>
      <dgm:t>
        <a:bodyPr/>
        <a:lstStyle/>
        <a:p>
          <a:endParaRPr lang="ru-RU"/>
        </a:p>
      </dgm:t>
    </dgm:pt>
    <dgm:pt modelId="{78897910-BE49-496F-85FB-CBDDAC903CE9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020</a:t>
          </a:r>
          <a:r>
            <a:rPr lang="ru-RU" dirty="0">
              <a:latin typeface="Cambria" panose="02040503050406030204" pitchFamily="18" charset="0"/>
            </a:rPr>
            <a:t> – </a:t>
          </a:r>
          <a:r>
            <a:rPr lang="ru-RU" dirty="0" err="1">
              <a:latin typeface="Cambria" panose="02040503050406030204" pitchFamily="18" charset="0"/>
            </a:rPr>
            <a:t>Минпромторг</a:t>
          </a:r>
          <a:r>
            <a:rPr lang="ru-RU" dirty="0">
              <a:latin typeface="Cambria" panose="02040503050406030204" pitchFamily="18" charset="0"/>
            </a:rPr>
            <a:t> России</a:t>
          </a:r>
          <a:endParaRPr lang="ru-RU" dirty="0"/>
        </a:p>
      </dgm:t>
    </dgm:pt>
    <dgm:pt modelId="{767ABEFE-39C3-477B-961F-8AB577502EDE}" type="parTrans" cxnId="{E93F4DC1-573C-4992-8D97-C5D303FE41FF}">
      <dgm:prSet/>
      <dgm:spPr/>
      <dgm:t>
        <a:bodyPr/>
        <a:lstStyle/>
        <a:p>
          <a:endParaRPr lang="ru-RU"/>
        </a:p>
      </dgm:t>
    </dgm:pt>
    <dgm:pt modelId="{BD5246F6-9F21-491B-B8E4-A6A03E45DDEC}" type="sibTrans" cxnId="{E93F4DC1-573C-4992-8D97-C5D303FE41FF}">
      <dgm:prSet/>
      <dgm:spPr/>
      <dgm:t>
        <a:bodyPr/>
        <a:lstStyle/>
        <a:p>
          <a:endParaRPr lang="ru-RU"/>
        </a:p>
      </dgm:t>
    </dgm:pt>
    <dgm:pt modelId="{2563CFBE-1C4C-4244-A962-187C214359BE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069</a:t>
          </a:r>
          <a:r>
            <a:rPr lang="ru-RU" dirty="0">
              <a:latin typeface="Cambria" panose="02040503050406030204" pitchFamily="18" charset="0"/>
            </a:rPr>
            <a:t> – Минстрой России</a:t>
          </a:r>
        </a:p>
      </dgm:t>
    </dgm:pt>
    <dgm:pt modelId="{3C63AFE8-9B55-460B-B1A2-BFA6A27C6F09}" type="parTrans" cxnId="{46D289A3-E24B-490D-834B-C910B92784B6}">
      <dgm:prSet/>
      <dgm:spPr/>
      <dgm:t>
        <a:bodyPr/>
        <a:lstStyle/>
        <a:p>
          <a:endParaRPr lang="ru-RU"/>
        </a:p>
      </dgm:t>
    </dgm:pt>
    <dgm:pt modelId="{7641F95F-89A2-4C57-993B-C604F269C1BF}" type="sibTrans" cxnId="{46D289A3-E24B-490D-834B-C910B92784B6}">
      <dgm:prSet/>
      <dgm:spPr/>
      <dgm:t>
        <a:bodyPr/>
        <a:lstStyle/>
        <a:p>
          <a:endParaRPr lang="ru-RU"/>
        </a:p>
      </dgm:t>
    </dgm:pt>
    <dgm:pt modelId="{10E8246C-0F85-4608-8652-EF4C0A904C49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075</a:t>
          </a:r>
          <a:r>
            <a:rPr lang="ru-RU" dirty="0">
              <a:latin typeface="Cambria" panose="02040503050406030204" pitchFamily="18" charset="0"/>
            </a:rPr>
            <a:t> – </a:t>
          </a:r>
          <a:r>
            <a:rPr lang="ru-RU" dirty="0" err="1">
              <a:latin typeface="Cambria" panose="02040503050406030204" pitchFamily="18" charset="0"/>
            </a:rPr>
            <a:t>Минобрнауки</a:t>
          </a:r>
          <a:r>
            <a:rPr lang="ru-RU" dirty="0">
              <a:latin typeface="Cambria" panose="02040503050406030204" pitchFamily="18" charset="0"/>
            </a:rPr>
            <a:t> России</a:t>
          </a:r>
        </a:p>
      </dgm:t>
    </dgm:pt>
    <dgm:pt modelId="{CBE31396-9B43-4B18-B4B4-F422606AB5E1}" type="parTrans" cxnId="{6221D598-EB9A-471C-90D8-8DB03B153F66}">
      <dgm:prSet/>
      <dgm:spPr/>
      <dgm:t>
        <a:bodyPr/>
        <a:lstStyle/>
        <a:p>
          <a:endParaRPr lang="ru-RU"/>
        </a:p>
      </dgm:t>
    </dgm:pt>
    <dgm:pt modelId="{72D591AE-42CA-4FDE-B85A-2AAB9568255D}" type="sibTrans" cxnId="{6221D598-EB9A-471C-90D8-8DB03B153F66}">
      <dgm:prSet/>
      <dgm:spPr/>
      <dgm:t>
        <a:bodyPr/>
        <a:lstStyle/>
        <a:p>
          <a:endParaRPr lang="ru-RU"/>
        </a:p>
      </dgm:t>
    </dgm:pt>
    <dgm:pt modelId="{2E7F548F-B78D-43B4-9E26-DADD77BEE75E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082</a:t>
          </a:r>
          <a:r>
            <a:rPr lang="ru-RU" dirty="0">
              <a:latin typeface="Cambria" panose="02040503050406030204" pitchFamily="18" charset="0"/>
            </a:rPr>
            <a:t> – Минсельхоз России</a:t>
          </a:r>
        </a:p>
      </dgm:t>
    </dgm:pt>
    <dgm:pt modelId="{9C359C63-BE37-4B9B-881D-A241CCF4B370}" type="parTrans" cxnId="{2FA87EAF-6CFD-41FF-B45F-AB234D4CBA5B}">
      <dgm:prSet/>
      <dgm:spPr/>
      <dgm:t>
        <a:bodyPr/>
        <a:lstStyle/>
        <a:p>
          <a:endParaRPr lang="ru-RU"/>
        </a:p>
      </dgm:t>
    </dgm:pt>
    <dgm:pt modelId="{999E7C18-8084-4C74-A84E-B7635E903321}" type="sibTrans" cxnId="{2FA87EAF-6CFD-41FF-B45F-AB234D4CBA5B}">
      <dgm:prSet/>
      <dgm:spPr/>
      <dgm:t>
        <a:bodyPr/>
        <a:lstStyle/>
        <a:p>
          <a:endParaRPr lang="ru-RU"/>
        </a:p>
      </dgm:t>
    </dgm:pt>
    <dgm:pt modelId="{F25E8D1E-A4A4-4114-BAE3-90AC6D9CF0E5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107</a:t>
          </a:r>
          <a:r>
            <a:rPr lang="ru-RU" dirty="0">
              <a:latin typeface="Cambria" panose="02040503050406030204" pitchFamily="18" charset="0"/>
            </a:rPr>
            <a:t> – </a:t>
          </a:r>
          <a:r>
            <a:rPr lang="ru-RU" dirty="0" err="1">
              <a:latin typeface="Cambria" panose="02040503050406030204" pitchFamily="18" charset="0"/>
            </a:rPr>
            <a:t>Росавиация</a:t>
          </a:r>
          <a:endParaRPr lang="ru-RU" dirty="0">
            <a:latin typeface="Cambria" panose="02040503050406030204" pitchFamily="18" charset="0"/>
          </a:endParaRPr>
        </a:p>
      </dgm:t>
    </dgm:pt>
    <dgm:pt modelId="{02C19B56-0A54-499D-AD6A-8E5009A08394}" type="parTrans" cxnId="{7691EA97-42CD-4ABB-90B7-378FEF3820C1}">
      <dgm:prSet/>
      <dgm:spPr/>
      <dgm:t>
        <a:bodyPr/>
        <a:lstStyle/>
        <a:p>
          <a:endParaRPr lang="ru-RU"/>
        </a:p>
      </dgm:t>
    </dgm:pt>
    <dgm:pt modelId="{70AFA984-86AA-4552-8047-6429F72A6CA6}" type="sibTrans" cxnId="{7691EA97-42CD-4ABB-90B7-378FEF3820C1}">
      <dgm:prSet/>
      <dgm:spPr/>
      <dgm:t>
        <a:bodyPr/>
        <a:lstStyle/>
        <a:p>
          <a:endParaRPr lang="ru-RU"/>
        </a:p>
      </dgm:t>
    </dgm:pt>
    <dgm:pt modelId="{D294BB14-2D6F-4031-8F67-0214E4CBF4D6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108</a:t>
          </a:r>
          <a:r>
            <a:rPr lang="ru-RU" dirty="0">
              <a:latin typeface="Cambria" panose="02040503050406030204" pitchFamily="18" charset="0"/>
            </a:rPr>
            <a:t> – </a:t>
          </a:r>
          <a:r>
            <a:rPr lang="ru-RU" dirty="0" err="1">
              <a:latin typeface="Cambria" panose="02040503050406030204" pitchFamily="18" charset="0"/>
            </a:rPr>
            <a:t>Росавтодор</a:t>
          </a:r>
          <a:r>
            <a:rPr lang="ru-RU" dirty="0">
              <a:latin typeface="Cambria" panose="02040503050406030204" pitchFamily="18" charset="0"/>
            </a:rPr>
            <a:t> </a:t>
          </a:r>
        </a:p>
      </dgm:t>
    </dgm:pt>
    <dgm:pt modelId="{64B71B36-7F76-4BB3-A644-CA9D4C37E056}" type="parTrans" cxnId="{B940288C-1634-4CCB-B67C-7AE097C5CFDC}">
      <dgm:prSet/>
      <dgm:spPr/>
      <dgm:t>
        <a:bodyPr/>
        <a:lstStyle/>
        <a:p>
          <a:endParaRPr lang="ru-RU"/>
        </a:p>
      </dgm:t>
    </dgm:pt>
    <dgm:pt modelId="{3341B530-CE84-4ED0-AAFB-D2340D51446B}" type="sibTrans" cxnId="{B940288C-1634-4CCB-B67C-7AE097C5CFDC}">
      <dgm:prSet/>
      <dgm:spPr/>
      <dgm:t>
        <a:bodyPr/>
        <a:lstStyle/>
        <a:p>
          <a:endParaRPr lang="ru-RU"/>
        </a:p>
      </dgm:t>
    </dgm:pt>
    <dgm:pt modelId="{89C82D36-A986-4E43-B443-20EF03A73BC6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135</a:t>
          </a:r>
          <a:r>
            <a:rPr lang="ru-RU" dirty="0">
              <a:latin typeface="Cambria" panose="02040503050406030204" pitchFamily="18" charset="0"/>
            </a:rPr>
            <a:t> – Роспечать</a:t>
          </a:r>
        </a:p>
      </dgm:t>
    </dgm:pt>
    <dgm:pt modelId="{944B3983-A2AE-47ED-B211-89409DD089ED}" type="parTrans" cxnId="{FAA617D8-0D09-45DD-8B1F-AC1F76B5818B}">
      <dgm:prSet/>
      <dgm:spPr/>
      <dgm:t>
        <a:bodyPr/>
        <a:lstStyle/>
        <a:p>
          <a:endParaRPr lang="ru-RU"/>
        </a:p>
      </dgm:t>
    </dgm:pt>
    <dgm:pt modelId="{E7BF0ECF-3E9B-4E2E-B069-8C38E96630B4}" type="sibTrans" cxnId="{FAA617D8-0D09-45DD-8B1F-AC1F76B5818B}">
      <dgm:prSet/>
      <dgm:spPr/>
      <dgm:t>
        <a:bodyPr/>
        <a:lstStyle/>
        <a:p>
          <a:endParaRPr lang="ru-RU"/>
        </a:p>
      </dgm:t>
    </dgm:pt>
    <dgm:pt modelId="{A1DAF54C-BDB7-42C9-B7B1-CA2332BE8B68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177</a:t>
          </a:r>
          <a:r>
            <a:rPr lang="ru-RU" dirty="0">
              <a:latin typeface="Cambria" panose="02040503050406030204" pitchFamily="18" charset="0"/>
            </a:rPr>
            <a:t> – МЧС России</a:t>
          </a:r>
        </a:p>
      </dgm:t>
    </dgm:pt>
    <dgm:pt modelId="{A5CE2A35-E977-4262-97A2-72320B3331E9}" type="parTrans" cxnId="{04E070A5-1A5C-47BF-994D-E965B623C84E}">
      <dgm:prSet/>
      <dgm:spPr/>
      <dgm:t>
        <a:bodyPr/>
        <a:lstStyle/>
        <a:p>
          <a:endParaRPr lang="ru-RU"/>
        </a:p>
      </dgm:t>
    </dgm:pt>
    <dgm:pt modelId="{7A62112D-A7AF-4E86-8996-98B9A74008A0}" type="sibTrans" cxnId="{04E070A5-1A5C-47BF-994D-E965B623C84E}">
      <dgm:prSet/>
      <dgm:spPr/>
      <dgm:t>
        <a:bodyPr/>
        <a:lstStyle/>
        <a:p>
          <a:endParaRPr lang="ru-RU"/>
        </a:p>
      </dgm:t>
    </dgm:pt>
    <dgm:pt modelId="{45E9BF05-84A4-443B-BF45-6BA85D3B0A86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180</a:t>
          </a:r>
          <a:r>
            <a:rPr lang="ru-RU" dirty="0">
              <a:latin typeface="Cambria" panose="02040503050406030204" pitchFamily="18" charset="0"/>
            </a:rPr>
            <a:t> – </a:t>
          </a:r>
          <a:r>
            <a:rPr lang="ru-RU" dirty="0" err="1">
              <a:latin typeface="Cambria" panose="02040503050406030204" pitchFamily="18" charset="0"/>
            </a:rPr>
            <a:t>Росгвардия</a:t>
          </a:r>
          <a:endParaRPr lang="ru-RU" dirty="0">
            <a:latin typeface="Cambria" panose="02040503050406030204" pitchFamily="18" charset="0"/>
          </a:endParaRPr>
        </a:p>
      </dgm:t>
    </dgm:pt>
    <dgm:pt modelId="{005DBC65-289C-43D6-AD4A-4606F3F9E5E0}" type="parTrans" cxnId="{2ADC03DF-1189-4654-A2A5-F98DAADB2F7B}">
      <dgm:prSet/>
      <dgm:spPr/>
      <dgm:t>
        <a:bodyPr/>
        <a:lstStyle/>
        <a:p>
          <a:endParaRPr lang="ru-RU"/>
        </a:p>
      </dgm:t>
    </dgm:pt>
    <dgm:pt modelId="{CEEBCE09-DA25-4B83-B3D4-4A69CB7BD706}" type="sibTrans" cxnId="{2ADC03DF-1189-4654-A2A5-F98DAADB2F7B}">
      <dgm:prSet/>
      <dgm:spPr/>
      <dgm:t>
        <a:bodyPr/>
        <a:lstStyle/>
        <a:p>
          <a:endParaRPr lang="ru-RU"/>
        </a:p>
      </dgm:t>
    </dgm:pt>
    <dgm:pt modelId="{2D1C844C-C112-496B-BC49-C7AD23FF0C7F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182</a:t>
          </a:r>
          <a:r>
            <a:rPr lang="ru-RU" dirty="0">
              <a:latin typeface="Cambria" panose="02040503050406030204" pitchFamily="18" charset="0"/>
            </a:rPr>
            <a:t> – ФНС России</a:t>
          </a:r>
        </a:p>
      </dgm:t>
    </dgm:pt>
    <dgm:pt modelId="{4610194B-4E04-43F9-A8E5-75BAA4168FE2}" type="parTrans" cxnId="{BEB9014C-EFAE-4447-A8F6-F224C03FD202}">
      <dgm:prSet/>
      <dgm:spPr/>
      <dgm:t>
        <a:bodyPr/>
        <a:lstStyle/>
        <a:p>
          <a:endParaRPr lang="ru-RU"/>
        </a:p>
      </dgm:t>
    </dgm:pt>
    <dgm:pt modelId="{C57D4042-7CD5-4709-B51D-3243FD99FB00}" type="sibTrans" cxnId="{BEB9014C-EFAE-4447-A8F6-F224C03FD202}">
      <dgm:prSet/>
      <dgm:spPr/>
      <dgm:t>
        <a:bodyPr/>
        <a:lstStyle/>
        <a:p>
          <a:endParaRPr lang="ru-RU"/>
        </a:p>
      </dgm:t>
    </dgm:pt>
    <dgm:pt modelId="{A40A1030-5E40-4565-86F9-054E34F8F8BA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187</a:t>
          </a:r>
          <a:r>
            <a:rPr lang="ru-RU" dirty="0">
              <a:latin typeface="Cambria" panose="02040503050406030204" pitchFamily="18" charset="0"/>
            </a:rPr>
            <a:t> – Минобороны России</a:t>
          </a:r>
        </a:p>
      </dgm:t>
    </dgm:pt>
    <dgm:pt modelId="{F03B2A2E-EF89-403D-BA47-AAB215A00440}" type="parTrans" cxnId="{94B6D60D-6BD8-4BFB-9746-125BE833951C}">
      <dgm:prSet/>
      <dgm:spPr/>
      <dgm:t>
        <a:bodyPr/>
        <a:lstStyle/>
        <a:p>
          <a:endParaRPr lang="ru-RU"/>
        </a:p>
      </dgm:t>
    </dgm:pt>
    <dgm:pt modelId="{16FC0C15-3F08-42A6-AED3-5423F9F7669C}" type="sibTrans" cxnId="{94B6D60D-6BD8-4BFB-9746-125BE833951C}">
      <dgm:prSet/>
      <dgm:spPr/>
      <dgm:t>
        <a:bodyPr/>
        <a:lstStyle/>
        <a:p>
          <a:endParaRPr lang="ru-RU"/>
        </a:p>
      </dgm:t>
    </dgm:pt>
    <dgm:pt modelId="{C569DDF7-28DF-437A-A013-7F0E7471C4F5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189</a:t>
          </a:r>
          <a:r>
            <a:rPr lang="ru-RU" dirty="0">
              <a:latin typeface="Cambria" panose="02040503050406030204" pitchFamily="18" charset="0"/>
            </a:rPr>
            <a:t> – ФСБ России</a:t>
          </a:r>
        </a:p>
      </dgm:t>
    </dgm:pt>
    <dgm:pt modelId="{C7324E2F-0C13-47D0-958F-5A38042CA468}" type="parTrans" cxnId="{2FDD75BA-A5D5-4E41-B09F-85C7B3B17BAB}">
      <dgm:prSet/>
      <dgm:spPr/>
      <dgm:t>
        <a:bodyPr/>
        <a:lstStyle/>
        <a:p>
          <a:endParaRPr lang="ru-RU"/>
        </a:p>
      </dgm:t>
    </dgm:pt>
    <dgm:pt modelId="{8BE1725B-7189-4CEF-B7F4-43E135D1437F}" type="sibTrans" cxnId="{2FDD75BA-A5D5-4E41-B09F-85C7B3B17BAB}">
      <dgm:prSet/>
      <dgm:spPr/>
      <dgm:t>
        <a:bodyPr/>
        <a:lstStyle/>
        <a:p>
          <a:endParaRPr lang="ru-RU"/>
        </a:p>
      </dgm:t>
    </dgm:pt>
    <dgm:pt modelId="{CCE36906-01A8-4C7C-B1B2-04DAAAB87C01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202</a:t>
          </a:r>
          <a:r>
            <a:rPr lang="ru-RU" dirty="0">
              <a:latin typeface="Cambria" panose="02040503050406030204" pitchFamily="18" charset="0"/>
            </a:rPr>
            <a:t> – ФСО России</a:t>
          </a:r>
        </a:p>
      </dgm:t>
    </dgm:pt>
    <dgm:pt modelId="{1871BB33-30DA-487E-85BB-C0BBB2E0BE42}" type="parTrans" cxnId="{B0018915-3BB8-45C5-B234-89A9E968BA7F}">
      <dgm:prSet/>
      <dgm:spPr/>
      <dgm:t>
        <a:bodyPr/>
        <a:lstStyle/>
        <a:p>
          <a:endParaRPr lang="ru-RU"/>
        </a:p>
      </dgm:t>
    </dgm:pt>
    <dgm:pt modelId="{0E5B0CE3-6E0D-4605-B0A2-BC2F0E7CB1AE}" type="sibTrans" cxnId="{B0018915-3BB8-45C5-B234-89A9E968BA7F}">
      <dgm:prSet/>
      <dgm:spPr/>
      <dgm:t>
        <a:bodyPr/>
        <a:lstStyle/>
        <a:p>
          <a:endParaRPr lang="ru-RU"/>
        </a:p>
      </dgm:t>
    </dgm:pt>
    <dgm:pt modelId="{70A23AC6-AE70-44A7-9DF6-8028C2491D54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303</a:t>
          </a:r>
          <a:r>
            <a:rPr lang="ru-RU" dirty="0">
              <a:latin typeface="Cambria" panose="02040503050406030204" pitchFamily="18" charset="0"/>
            </a:rPr>
            <a:t> – Управление делами Президента РФ</a:t>
          </a:r>
        </a:p>
      </dgm:t>
    </dgm:pt>
    <dgm:pt modelId="{4A9AF39A-29B5-44C5-8D33-35E4AB431CE5}" type="parTrans" cxnId="{6F76E6B0-33C5-41B1-8047-71B9A8BC4CB1}">
      <dgm:prSet/>
      <dgm:spPr/>
      <dgm:t>
        <a:bodyPr/>
        <a:lstStyle/>
        <a:p>
          <a:endParaRPr lang="ru-RU"/>
        </a:p>
      </dgm:t>
    </dgm:pt>
    <dgm:pt modelId="{A92CD7C7-E7CE-4DCA-9648-8F92F0519505}" type="sibTrans" cxnId="{6F76E6B0-33C5-41B1-8047-71B9A8BC4CB1}">
      <dgm:prSet/>
      <dgm:spPr/>
      <dgm:t>
        <a:bodyPr/>
        <a:lstStyle/>
        <a:p>
          <a:endParaRPr lang="ru-RU"/>
        </a:p>
      </dgm:t>
    </dgm:pt>
    <dgm:pt modelId="{053E7E99-F139-4C3E-873C-90E6DF61107A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388 </a:t>
          </a:r>
          <a:r>
            <a:rPr lang="ru-RU" dirty="0">
              <a:latin typeface="Cambria" panose="02040503050406030204" pitchFamily="18" charset="0"/>
            </a:rPr>
            <a:t>– ФМБА России</a:t>
          </a:r>
        </a:p>
      </dgm:t>
    </dgm:pt>
    <dgm:pt modelId="{8ABA6BF7-0C50-4EC9-95C4-614560D5F552}" type="parTrans" cxnId="{D5D2EF39-0DB8-4173-8783-DA950CB5A556}">
      <dgm:prSet/>
      <dgm:spPr/>
      <dgm:t>
        <a:bodyPr/>
        <a:lstStyle/>
        <a:p>
          <a:endParaRPr lang="ru-RU"/>
        </a:p>
      </dgm:t>
    </dgm:pt>
    <dgm:pt modelId="{4756B65F-408D-4E49-A365-025E171FF8C1}" type="sibTrans" cxnId="{D5D2EF39-0DB8-4173-8783-DA950CB5A556}">
      <dgm:prSet/>
      <dgm:spPr/>
      <dgm:t>
        <a:bodyPr/>
        <a:lstStyle/>
        <a:p>
          <a:endParaRPr lang="ru-RU"/>
        </a:p>
      </dgm:t>
    </dgm:pt>
    <dgm:pt modelId="{FE800D64-C407-4D63-A085-775F8E2C0C8C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725</a:t>
          </a:r>
          <a:r>
            <a:rPr lang="ru-RU" dirty="0">
              <a:latin typeface="Cambria" panose="02040503050406030204" pitchFamily="18" charset="0"/>
            </a:rPr>
            <a:t> – ГК «</a:t>
          </a:r>
          <a:r>
            <a:rPr lang="ru-RU" dirty="0" err="1">
              <a:latin typeface="Cambria" panose="02040503050406030204" pitchFamily="18" charset="0"/>
            </a:rPr>
            <a:t>Росатом</a:t>
          </a:r>
          <a:r>
            <a:rPr lang="ru-RU" dirty="0">
              <a:latin typeface="Cambria" panose="02040503050406030204" pitchFamily="18" charset="0"/>
            </a:rPr>
            <a:t>»</a:t>
          </a:r>
        </a:p>
      </dgm:t>
    </dgm:pt>
    <dgm:pt modelId="{0C03F062-8024-4C0A-A474-6ED1C0BD9A77}" type="parTrans" cxnId="{71841FB7-63BA-4933-BA85-728BAC3CBACA}">
      <dgm:prSet/>
      <dgm:spPr/>
      <dgm:t>
        <a:bodyPr/>
        <a:lstStyle/>
        <a:p>
          <a:endParaRPr lang="ru-RU"/>
        </a:p>
      </dgm:t>
    </dgm:pt>
    <dgm:pt modelId="{942B0212-1B8A-435D-8684-377DC126D3F4}" type="sibTrans" cxnId="{71841FB7-63BA-4933-BA85-728BAC3CBACA}">
      <dgm:prSet/>
      <dgm:spPr/>
      <dgm:t>
        <a:bodyPr/>
        <a:lstStyle/>
        <a:p>
          <a:endParaRPr lang="ru-RU"/>
        </a:p>
      </dgm:t>
    </dgm:pt>
    <dgm:pt modelId="{C681AF92-DB31-4EA6-9C84-E5A18BD068B5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730</a:t>
          </a:r>
          <a:r>
            <a:rPr lang="ru-RU" dirty="0">
              <a:latin typeface="Cambria" panose="02040503050406030204" pitchFamily="18" charset="0"/>
            </a:rPr>
            <a:t> – ГК «</a:t>
          </a:r>
          <a:r>
            <a:rPr lang="ru-RU" dirty="0" err="1">
              <a:latin typeface="Cambria" panose="02040503050406030204" pitchFamily="18" charset="0"/>
            </a:rPr>
            <a:t>Роскосмос</a:t>
          </a:r>
          <a:r>
            <a:rPr lang="ru-RU" dirty="0">
              <a:latin typeface="Cambria" panose="02040503050406030204" pitchFamily="18" charset="0"/>
            </a:rPr>
            <a:t>»</a:t>
          </a:r>
        </a:p>
      </dgm:t>
    </dgm:pt>
    <dgm:pt modelId="{4E3AE602-C2CA-494B-9C43-5AE11EBE82EF}" type="parTrans" cxnId="{38B7EAAC-01F9-4F9E-B121-58C8F73B3C19}">
      <dgm:prSet/>
      <dgm:spPr/>
      <dgm:t>
        <a:bodyPr/>
        <a:lstStyle/>
        <a:p>
          <a:endParaRPr lang="ru-RU"/>
        </a:p>
      </dgm:t>
    </dgm:pt>
    <dgm:pt modelId="{D3D675FE-EEFC-47F3-97B7-EA561E5E4791}" type="sibTrans" cxnId="{38B7EAAC-01F9-4F9E-B121-58C8F73B3C19}">
      <dgm:prSet/>
      <dgm:spPr/>
      <dgm:t>
        <a:bodyPr/>
        <a:lstStyle/>
        <a:p>
          <a:endParaRPr lang="ru-RU"/>
        </a:p>
      </dgm:t>
    </dgm:pt>
    <dgm:pt modelId="{CBBCA45A-8408-4BFD-A15C-D08034422E6A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150</a:t>
          </a:r>
          <a:r>
            <a:rPr lang="ru-RU" dirty="0">
              <a:latin typeface="Cambria" panose="02040503050406030204" pitchFamily="18" charset="0"/>
            </a:rPr>
            <a:t> – </a:t>
          </a:r>
          <a:r>
            <a:rPr lang="ru-RU" dirty="0" err="1">
              <a:latin typeface="Cambria" panose="02040503050406030204" pitchFamily="18" charset="0"/>
            </a:rPr>
            <a:t>Роструд</a:t>
          </a:r>
          <a:endParaRPr lang="ru-RU" dirty="0">
            <a:latin typeface="Cambria" panose="02040503050406030204" pitchFamily="18" charset="0"/>
          </a:endParaRPr>
        </a:p>
      </dgm:t>
    </dgm:pt>
    <dgm:pt modelId="{709E2C31-93C7-4EF2-BD67-299BE30D3A32}" type="parTrans" cxnId="{6FFA8642-D173-4C43-A2F1-17D581B68A94}">
      <dgm:prSet/>
      <dgm:spPr/>
      <dgm:t>
        <a:bodyPr/>
        <a:lstStyle/>
        <a:p>
          <a:endParaRPr lang="ru-RU"/>
        </a:p>
      </dgm:t>
    </dgm:pt>
    <dgm:pt modelId="{C5D9F430-F479-457F-A66E-44C96F34DAE4}" type="sibTrans" cxnId="{6FFA8642-D173-4C43-A2F1-17D581B68A94}">
      <dgm:prSet/>
      <dgm:spPr/>
      <dgm:t>
        <a:bodyPr/>
        <a:lstStyle/>
        <a:p>
          <a:endParaRPr lang="ru-RU"/>
        </a:p>
      </dgm:t>
    </dgm:pt>
    <dgm:pt modelId="{0E704E2F-FF45-4AB5-B00C-FD2B6363A213}">
      <dgm:prSet phldrT="[Текст]"/>
      <dgm:spPr/>
      <dgm:t>
        <a:bodyPr/>
        <a:lstStyle/>
        <a:p>
          <a:r>
            <a:rPr lang="ru-RU" b="1" dirty="0">
              <a:latin typeface="Cambria" panose="02040503050406030204" pitchFamily="18" charset="0"/>
            </a:rPr>
            <a:t>153</a:t>
          </a:r>
          <a:r>
            <a:rPr lang="ru-RU" dirty="0">
              <a:latin typeface="Cambria" panose="02040503050406030204" pitchFamily="18" charset="0"/>
            </a:rPr>
            <a:t> – ФТС России</a:t>
          </a:r>
        </a:p>
      </dgm:t>
    </dgm:pt>
    <dgm:pt modelId="{33A8052E-D3F2-47FC-8F55-48248D1D81B2}" type="parTrans" cxnId="{89A623C2-C48D-46A3-B52D-5508CCD6B257}">
      <dgm:prSet/>
      <dgm:spPr/>
      <dgm:t>
        <a:bodyPr/>
        <a:lstStyle/>
        <a:p>
          <a:endParaRPr lang="ru-RU"/>
        </a:p>
      </dgm:t>
    </dgm:pt>
    <dgm:pt modelId="{58662503-B54A-49DC-A601-3788664697B5}" type="sibTrans" cxnId="{89A623C2-C48D-46A3-B52D-5508CCD6B257}">
      <dgm:prSet/>
      <dgm:spPr/>
      <dgm:t>
        <a:bodyPr/>
        <a:lstStyle/>
        <a:p>
          <a:endParaRPr lang="ru-RU"/>
        </a:p>
      </dgm:t>
    </dgm:pt>
    <dgm:pt modelId="{7F6D1980-07B2-46D7-9911-6F7B79343016}" type="pres">
      <dgm:prSet presAssocID="{9E8E6EC3-AA5A-4271-9E8A-ECDFE1D796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A54433-8493-4988-8CCA-1126FAED7BFB}" type="pres">
      <dgm:prSet presAssocID="{8EA98A0D-8850-41C2-A5B3-4C34B9AB300B}" presName="composite" presStyleCnt="0"/>
      <dgm:spPr/>
    </dgm:pt>
    <dgm:pt modelId="{8D5323F9-C4CA-446D-BFE7-4F3DC0FB74F9}" type="pres">
      <dgm:prSet presAssocID="{8EA98A0D-8850-41C2-A5B3-4C34B9AB300B}" presName="parTx" presStyleLbl="alignNode1" presStyleIdx="0" presStyleCnt="1" custLinFactNeighborX="234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CE4684-8E67-4B23-BB9B-ADC62BED90B6}" type="pres">
      <dgm:prSet presAssocID="{8EA98A0D-8850-41C2-A5B3-4C34B9AB300B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40288C-1634-4CCB-B67C-7AE097C5CFDC}" srcId="{8EA98A0D-8850-41C2-A5B3-4C34B9AB300B}" destId="{D294BB14-2D6F-4031-8F67-0214E4CBF4D6}" srcOrd="5" destOrd="0" parTransId="{64B71B36-7F76-4BB3-A644-CA9D4C37E056}" sibTransId="{3341B530-CE84-4ED0-AAFB-D2340D51446B}"/>
    <dgm:cxn modelId="{B0018915-3BB8-45C5-B234-89A9E968BA7F}" srcId="{8EA98A0D-8850-41C2-A5B3-4C34B9AB300B}" destId="{CCE36906-01A8-4C7C-B1B2-04DAAAB87C01}" srcOrd="14" destOrd="0" parTransId="{1871BB33-30DA-487E-85BB-C0BBB2E0BE42}" sibTransId="{0E5B0CE3-6E0D-4605-B0A2-BC2F0E7CB1AE}"/>
    <dgm:cxn modelId="{2A4CD387-34C3-4E7D-9F42-B758B3DF0AD9}" type="presOf" srcId="{2D1C844C-C112-496B-BC49-C7AD23FF0C7F}" destId="{0FCE4684-8E67-4B23-BB9B-ADC62BED90B6}" srcOrd="0" destOrd="11" presId="urn:microsoft.com/office/officeart/2005/8/layout/hList1"/>
    <dgm:cxn modelId="{FAA617D8-0D09-45DD-8B1F-AC1F76B5818B}" srcId="{8EA98A0D-8850-41C2-A5B3-4C34B9AB300B}" destId="{89C82D36-A986-4E43-B443-20EF03A73BC6}" srcOrd="6" destOrd="0" parTransId="{944B3983-A2AE-47ED-B211-89409DD089ED}" sibTransId="{E7BF0ECF-3E9B-4E2E-B069-8C38E96630B4}"/>
    <dgm:cxn modelId="{2FDD75BA-A5D5-4E41-B09F-85C7B3B17BAB}" srcId="{8EA98A0D-8850-41C2-A5B3-4C34B9AB300B}" destId="{C569DDF7-28DF-437A-A013-7F0E7471C4F5}" srcOrd="13" destOrd="0" parTransId="{C7324E2F-0C13-47D0-958F-5A38042CA468}" sibTransId="{8BE1725B-7189-4CEF-B7F4-43E135D1437F}"/>
    <dgm:cxn modelId="{71841FB7-63BA-4933-BA85-728BAC3CBACA}" srcId="{8EA98A0D-8850-41C2-A5B3-4C34B9AB300B}" destId="{FE800D64-C407-4D63-A085-775F8E2C0C8C}" srcOrd="17" destOrd="0" parTransId="{0C03F062-8024-4C0A-A474-6ED1C0BD9A77}" sibTransId="{942B0212-1B8A-435D-8684-377DC126D3F4}"/>
    <dgm:cxn modelId="{EDB30312-FD9C-4524-9B33-46002FCB9B75}" type="presOf" srcId="{F25E8D1E-A4A4-4114-BAE3-90AC6D9CF0E5}" destId="{0FCE4684-8E67-4B23-BB9B-ADC62BED90B6}" srcOrd="0" destOrd="4" presId="urn:microsoft.com/office/officeart/2005/8/layout/hList1"/>
    <dgm:cxn modelId="{17E75864-4F43-48B3-AB23-FA90290A3267}" type="presOf" srcId="{10E8246C-0F85-4608-8652-EF4C0A904C49}" destId="{0FCE4684-8E67-4B23-BB9B-ADC62BED90B6}" srcOrd="0" destOrd="2" presId="urn:microsoft.com/office/officeart/2005/8/layout/hList1"/>
    <dgm:cxn modelId="{2FA87EAF-6CFD-41FF-B45F-AB234D4CBA5B}" srcId="{8EA98A0D-8850-41C2-A5B3-4C34B9AB300B}" destId="{2E7F548F-B78D-43B4-9E26-DADD77BEE75E}" srcOrd="3" destOrd="0" parTransId="{9C359C63-BE37-4B9B-881D-A241CCF4B370}" sibTransId="{999E7C18-8084-4C74-A84E-B7635E903321}"/>
    <dgm:cxn modelId="{412A0944-EFED-43FF-8630-7582BBE18BAF}" type="presOf" srcId="{78897910-BE49-496F-85FB-CBDDAC903CE9}" destId="{0FCE4684-8E67-4B23-BB9B-ADC62BED90B6}" srcOrd="0" destOrd="0" presId="urn:microsoft.com/office/officeart/2005/8/layout/hList1"/>
    <dgm:cxn modelId="{6FFA8642-D173-4C43-A2F1-17D581B68A94}" srcId="{8EA98A0D-8850-41C2-A5B3-4C34B9AB300B}" destId="{CBBCA45A-8408-4BFD-A15C-D08034422E6A}" srcOrd="7" destOrd="0" parTransId="{709E2C31-93C7-4EF2-BD67-299BE30D3A32}" sibTransId="{C5D9F430-F479-457F-A66E-44C96F34DAE4}"/>
    <dgm:cxn modelId="{46D289A3-E24B-490D-834B-C910B92784B6}" srcId="{8EA98A0D-8850-41C2-A5B3-4C34B9AB300B}" destId="{2563CFBE-1C4C-4244-A962-187C214359BE}" srcOrd="1" destOrd="0" parTransId="{3C63AFE8-9B55-460B-B1A2-BFA6A27C6F09}" sibTransId="{7641F95F-89A2-4C57-993B-C604F269C1BF}"/>
    <dgm:cxn modelId="{E93F4DC1-573C-4992-8D97-C5D303FE41FF}" srcId="{8EA98A0D-8850-41C2-A5B3-4C34B9AB300B}" destId="{78897910-BE49-496F-85FB-CBDDAC903CE9}" srcOrd="0" destOrd="0" parTransId="{767ABEFE-39C3-477B-961F-8AB577502EDE}" sibTransId="{BD5246F6-9F21-491B-B8E4-A6A03E45DDEC}"/>
    <dgm:cxn modelId="{8F4F0935-3DC0-4794-BDCB-8FFF2BB37432}" type="presOf" srcId="{CCE36906-01A8-4C7C-B1B2-04DAAAB87C01}" destId="{0FCE4684-8E67-4B23-BB9B-ADC62BED90B6}" srcOrd="0" destOrd="14" presId="urn:microsoft.com/office/officeart/2005/8/layout/hList1"/>
    <dgm:cxn modelId="{7691EA97-42CD-4ABB-90B7-378FEF3820C1}" srcId="{8EA98A0D-8850-41C2-A5B3-4C34B9AB300B}" destId="{F25E8D1E-A4A4-4114-BAE3-90AC6D9CF0E5}" srcOrd="4" destOrd="0" parTransId="{02C19B56-0A54-499D-AD6A-8E5009A08394}" sibTransId="{70AFA984-86AA-4552-8047-6429F72A6CA6}"/>
    <dgm:cxn modelId="{94B6D60D-6BD8-4BFB-9746-125BE833951C}" srcId="{8EA98A0D-8850-41C2-A5B3-4C34B9AB300B}" destId="{A40A1030-5E40-4565-86F9-054E34F8F8BA}" srcOrd="12" destOrd="0" parTransId="{F03B2A2E-EF89-403D-BA47-AAB215A00440}" sibTransId="{16FC0C15-3F08-42A6-AED3-5423F9F7669C}"/>
    <dgm:cxn modelId="{D5D2EF39-0DB8-4173-8783-DA950CB5A556}" srcId="{8EA98A0D-8850-41C2-A5B3-4C34B9AB300B}" destId="{053E7E99-F139-4C3E-873C-90E6DF61107A}" srcOrd="16" destOrd="0" parTransId="{8ABA6BF7-0C50-4EC9-95C4-614560D5F552}" sibTransId="{4756B65F-408D-4E49-A365-025E171FF8C1}"/>
    <dgm:cxn modelId="{6F76E6B0-33C5-41B1-8047-71B9A8BC4CB1}" srcId="{8EA98A0D-8850-41C2-A5B3-4C34B9AB300B}" destId="{70A23AC6-AE70-44A7-9DF6-8028C2491D54}" srcOrd="15" destOrd="0" parTransId="{4A9AF39A-29B5-44C5-8D33-35E4AB431CE5}" sibTransId="{A92CD7C7-E7CE-4DCA-9648-8F92F0519505}"/>
    <dgm:cxn modelId="{06808AFD-847E-418E-8B0E-E0E3C7D7C96B}" type="presOf" srcId="{45E9BF05-84A4-443B-BF45-6BA85D3B0A86}" destId="{0FCE4684-8E67-4B23-BB9B-ADC62BED90B6}" srcOrd="0" destOrd="10" presId="urn:microsoft.com/office/officeart/2005/8/layout/hList1"/>
    <dgm:cxn modelId="{9FDB7333-6848-4228-940E-9EC0BBC8BC8B}" type="presOf" srcId="{D294BB14-2D6F-4031-8F67-0214E4CBF4D6}" destId="{0FCE4684-8E67-4B23-BB9B-ADC62BED90B6}" srcOrd="0" destOrd="5" presId="urn:microsoft.com/office/officeart/2005/8/layout/hList1"/>
    <dgm:cxn modelId="{557B5947-04F2-46D3-BA48-A8BDD2AE7E50}" type="presOf" srcId="{89C82D36-A986-4E43-B443-20EF03A73BC6}" destId="{0FCE4684-8E67-4B23-BB9B-ADC62BED90B6}" srcOrd="0" destOrd="6" presId="urn:microsoft.com/office/officeart/2005/8/layout/hList1"/>
    <dgm:cxn modelId="{2ADC03DF-1189-4654-A2A5-F98DAADB2F7B}" srcId="{8EA98A0D-8850-41C2-A5B3-4C34B9AB300B}" destId="{45E9BF05-84A4-443B-BF45-6BA85D3B0A86}" srcOrd="10" destOrd="0" parTransId="{005DBC65-289C-43D6-AD4A-4606F3F9E5E0}" sibTransId="{CEEBCE09-DA25-4B83-B3D4-4A69CB7BD706}"/>
    <dgm:cxn modelId="{E273167E-D19A-4AF0-8D3E-9B43D11AC77F}" type="presOf" srcId="{9E8E6EC3-AA5A-4271-9E8A-ECDFE1D796B2}" destId="{7F6D1980-07B2-46D7-9911-6F7B79343016}" srcOrd="0" destOrd="0" presId="urn:microsoft.com/office/officeart/2005/8/layout/hList1"/>
    <dgm:cxn modelId="{6221D598-EB9A-471C-90D8-8DB03B153F66}" srcId="{8EA98A0D-8850-41C2-A5B3-4C34B9AB300B}" destId="{10E8246C-0F85-4608-8652-EF4C0A904C49}" srcOrd="2" destOrd="0" parTransId="{CBE31396-9B43-4B18-B4B4-F422606AB5E1}" sibTransId="{72D591AE-42CA-4FDE-B85A-2AAB9568255D}"/>
    <dgm:cxn modelId="{7118140D-0638-4744-9B98-D574FCDFFCD0}" srcId="{9E8E6EC3-AA5A-4271-9E8A-ECDFE1D796B2}" destId="{8EA98A0D-8850-41C2-A5B3-4C34B9AB300B}" srcOrd="0" destOrd="0" parTransId="{4435D5BF-A5D6-4D7A-A334-BAA67EC73860}" sibTransId="{ACDDF84A-66BA-4BE5-831B-3EFD9512C063}"/>
    <dgm:cxn modelId="{38B7EAAC-01F9-4F9E-B121-58C8F73B3C19}" srcId="{8EA98A0D-8850-41C2-A5B3-4C34B9AB300B}" destId="{C681AF92-DB31-4EA6-9C84-E5A18BD068B5}" srcOrd="18" destOrd="0" parTransId="{4E3AE602-C2CA-494B-9C43-5AE11EBE82EF}" sibTransId="{D3D675FE-EEFC-47F3-97B7-EA561E5E4791}"/>
    <dgm:cxn modelId="{125B82AA-5EC4-45DE-A72E-3F7809E11F6E}" type="presOf" srcId="{2E7F548F-B78D-43B4-9E26-DADD77BEE75E}" destId="{0FCE4684-8E67-4B23-BB9B-ADC62BED90B6}" srcOrd="0" destOrd="3" presId="urn:microsoft.com/office/officeart/2005/8/layout/hList1"/>
    <dgm:cxn modelId="{BEB9014C-EFAE-4447-A8F6-F224C03FD202}" srcId="{8EA98A0D-8850-41C2-A5B3-4C34B9AB300B}" destId="{2D1C844C-C112-496B-BC49-C7AD23FF0C7F}" srcOrd="11" destOrd="0" parTransId="{4610194B-4E04-43F9-A8E5-75BAA4168FE2}" sibTransId="{C57D4042-7CD5-4709-B51D-3243FD99FB00}"/>
    <dgm:cxn modelId="{B2F53AC8-D54A-49E8-B6AD-A6DF1628D929}" type="presOf" srcId="{70A23AC6-AE70-44A7-9DF6-8028C2491D54}" destId="{0FCE4684-8E67-4B23-BB9B-ADC62BED90B6}" srcOrd="0" destOrd="15" presId="urn:microsoft.com/office/officeart/2005/8/layout/hList1"/>
    <dgm:cxn modelId="{9D882B30-4A2C-4EC4-8995-3EF7F5F782B9}" type="presOf" srcId="{C681AF92-DB31-4EA6-9C84-E5A18BD068B5}" destId="{0FCE4684-8E67-4B23-BB9B-ADC62BED90B6}" srcOrd="0" destOrd="18" presId="urn:microsoft.com/office/officeart/2005/8/layout/hList1"/>
    <dgm:cxn modelId="{4B02E3CF-25F1-4074-977B-71E9330FC1E9}" type="presOf" srcId="{FE800D64-C407-4D63-A085-775F8E2C0C8C}" destId="{0FCE4684-8E67-4B23-BB9B-ADC62BED90B6}" srcOrd="0" destOrd="17" presId="urn:microsoft.com/office/officeart/2005/8/layout/hList1"/>
    <dgm:cxn modelId="{F6B17E8F-C7E5-4F33-95F6-BAA89C80346E}" type="presOf" srcId="{C569DDF7-28DF-437A-A013-7F0E7471C4F5}" destId="{0FCE4684-8E67-4B23-BB9B-ADC62BED90B6}" srcOrd="0" destOrd="13" presId="urn:microsoft.com/office/officeart/2005/8/layout/hList1"/>
    <dgm:cxn modelId="{8ADCE85A-4187-4976-8EA5-27D62021D443}" type="presOf" srcId="{8EA98A0D-8850-41C2-A5B3-4C34B9AB300B}" destId="{8D5323F9-C4CA-446D-BFE7-4F3DC0FB74F9}" srcOrd="0" destOrd="0" presId="urn:microsoft.com/office/officeart/2005/8/layout/hList1"/>
    <dgm:cxn modelId="{D3E4C189-E737-41A1-B10C-AABB4A7988BF}" type="presOf" srcId="{2563CFBE-1C4C-4244-A962-187C214359BE}" destId="{0FCE4684-8E67-4B23-BB9B-ADC62BED90B6}" srcOrd="0" destOrd="1" presId="urn:microsoft.com/office/officeart/2005/8/layout/hList1"/>
    <dgm:cxn modelId="{41CFFCEF-871C-4CA9-962E-4E35F8C28854}" type="presOf" srcId="{CBBCA45A-8408-4BFD-A15C-D08034422E6A}" destId="{0FCE4684-8E67-4B23-BB9B-ADC62BED90B6}" srcOrd="0" destOrd="7" presId="urn:microsoft.com/office/officeart/2005/8/layout/hList1"/>
    <dgm:cxn modelId="{6060BBDD-A700-4684-9866-B73A1EF221FF}" type="presOf" srcId="{A1DAF54C-BDB7-42C9-B7B1-CA2332BE8B68}" destId="{0FCE4684-8E67-4B23-BB9B-ADC62BED90B6}" srcOrd="0" destOrd="9" presId="urn:microsoft.com/office/officeart/2005/8/layout/hList1"/>
    <dgm:cxn modelId="{F5151242-E8EB-4B03-AD2F-D35A488D7B9B}" type="presOf" srcId="{A40A1030-5E40-4565-86F9-054E34F8F8BA}" destId="{0FCE4684-8E67-4B23-BB9B-ADC62BED90B6}" srcOrd="0" destOrd="12" presId="urn:microsoft.com/office/officeart/2005/8/layout/hList1"/>
    <dgm:cxn modelId="{11F442BF-0DA6-4F00-9E7A-91E7EC6D3D3F}" type="presOf" srcId="{053E7E99-F139-4C3E-873C-90E6DF61107A}" destId="{0FCE4684-8E67-4B23-BB9B-ADC62BED90B6}" srcOrd="0" destOrd="16" presId="urn:microsoft.com/office/officeart/2005/8/layout/hList1"/>
    <dgm:cxn modelId="{89A623C2-C48D-46A3-B52D-5508CCD6B257}" srcId="{8EA98A0D-8850-41C2-A5B3-4C34B9AB300B}" destId="{0E704E2F-FF45-4AB5-B00C-FD2B6363A213}" srcOrd="8" destOrd="0" parTransId="{33A8052E-D3F2-47FC-8F55-48248D1D81B2}" sibTransId="{58662503-B54A-49DC-A601-3788664697B5}"/>
    <dgm:cxn modelId="{C7659CB5-37D8-4A5C-986E-6AA0EFD6B966}" type="presOf" srcId="{0E704E2F-FF45-4AB5-B00C-FD2B6363A213}" destId="{0FCE4684-8E67-4B23-BB9B-ADC62BED90B6}" srcOrd="0" destOrd="8" presId="urn:microsoft.com/office/officeart/2005/8/layout/hList1"/>
    <dgm:cxn modelId="{04E070A5-1A5C-47BF-994D-E965B623C84E}" srcId="{8EA98A0D-8850-41C2-A5B3-4C34B9AB300B}" destId="{A1DAF54C-BDB7-42C9-B7B1-CA2332BE8B68}" srcOrd="9" destOrd="0" parTransId="{A5CE2A35-E977-4262-97A2-72320B3331E9}" sibTransId="{7A62112D-A7AF-4E86-8996-98B9A74008A0}"/>
    <dgm:cxn modelId="{50402798-CC52-44D9-A2AC-243E26B15D17}" type="presParOf" srcId="{7F6D1980-07B2-46D7-9911-6F7B79343016}" destId="{D6A54433-8493-4988-8CCA-1126FAED7BFB}" srcOrd="0" destOrd="0" presId="urn:microsoft.com/office/officeart/2005/8/layout/hList1"/>
    <dgm:cxn modelId="{F885C35E-7F17-40EB-B732-721A23C584A4}" type="presParOf" srcId="{D6A54433-8493-4988-8CCA-1126FAED7BFB}" destId="{8D5323F9-C4CA-446D-BFE7-4F3DC0FB74F9}" srcOrd="0" destOrd="0" presId="urn:microsoft.com/office/officeart/2005/8/layout/hList1"/>
    <dgm:cxn modelId="{3AA3DCC4-CE6A-4C80-B613-7E2C8F513BF6}" type="presParOf" srcId="{D6A54433-8493-4988-8CCA-1126FAED7BFB}" destId="{0FCE4684-8E67-4B23-BB9B-ADC62BED90B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B30D7-9BD1-4B21-A973-57C6B8CBFE52}">
      <dsp:nvSpPr>
        <dsp:cNvPr id="0" name=""/>
        <dsp:cNvSpPr/>
      </dsp:nvSpPr>
      <dsp:spPr>
        <a:xfrm>
          <a:off x="32481" y="790253"/>
          <a:ext cx="3739187" cy="43990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A9B286-8252-4675-8823-A15994FFBF7A}">
      <dsp:nvSpPr>
        <dsp:cNvPr id="0" name=""/>
        <dsp:cNvSpPr/>
      </dsp:nvSpPr>
      <dsp:spPr>
        <a:xfrm>
          <a:off x="32481" y="955463"/>
          <a:ext cx="274694" cy="2746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39B745-2132-404A-9FF4-DBBF2E117F8B}">
      <dsp:nvSpPr>
        <dsp:cNvPr id="0" name=""/>
        <dsp:cNvSpPr/>
      </dsp:nvSpPr>
      <dsp:spPr>
        <a:xfrm>
          <a:off x="21712" y="0"/>
          <a:ext cx="3739187" cy="790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i="0" kern="1200" dirty="0">
              <a:effectLst/>
              <a:latin typeface="Cambria" panose="02040503050406030204" pitchFamily="18" charset="0"/>
              <a:cs typeface="Arial" pitchFamily="34" charset="0"/>
            </a:rPr>
            <a:t>Заполняются отдельными ГРБС согласно списку</a:t>
          </a:r>
          <a:endParaRPr lang="ru-RU" sz="1800" b="1" i="0" kern="1200" dirty="0">
            <a:effectLst/>
            <a:latin typeface="Cambria" panose="02040503050406030204" pitchFamily="18" charset="0"/>
          </a:endParaRPr>
        </a:p>
      </dsp:txBody>
      <dsp:txXfrm>
        <a:off x="21712" y="0"/>
        <a:ext cx="3739187" cy="790253"/>
      </dsp:txXfrm>
    </dsp:sp>
    <dsp:sp modelId="{112813E6-066E-40D6-95A0-F8E9BA06FE2D}">
      <dsp:nvSpPr>
        <dsp:cNvPr id="0" name=""/>
        <dsp:cNvSpPr/>
      </dsp:nvSpPr>
      <dsp:spPr>
        <a:xfrm>
          <a:off x="42007" y="1533173"/>
          <a:ext cx="274687" cy="2746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A3D49-4568-46B7-B0E8-3C1D29A0C1E3}">
      <dsp:nvSpPr>
        <dsp:cNvPr id="0" name=""/>
        <dsp:cNvSpPr/>
      </dsp:nvSpPr>
      <dsp:spPr>
        <a:xfrm>
          <a:off x="294224" y="1412962"/>
          <a:ext cx="3477444" cy="1353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расчетам по выданным авансам</a:t>
          </a:r>
          <a:endParaRPr lang="ru-RU" sz="1200" b="0" kern="1200" dirty="0">
            <a:effectLst/>
            <a:latin typeface="Cambria" panose="02040503050406030204" pitchFamily="18" charset="0"/>
            <a:cs typeface="Arial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>
              <a:effectLst/>
              <a:latin typeface="Cambria" panose="02040503050406030204" pitchFamily="18" charset="0"/>
              <a:cs typeface="Arial" pitchFamily="34" charset="0"/>
            </a:rPr>
            <a:t> </a:t>
          </a:r>
          <a:r>
            <a:rPr lang="ru-RU" sz="1600" b="1" kern="1200" dirty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kern="1200" dirty="0">
              <a:effectLst/>
              <a:latin typeface="Cambria" panose="02040503050406030204" pitchFamily="18" charset="0"/>
            </a:rPr>
            <a:t>ф. 0503191)</a:t>
          </a:r>
        </a:p>
      </dsp:txBody>
      <dsp:txXfrm>
        <a:off x="294224" y="1412962"/>
        <a:ext cx="3477444" cy="1353306"/>
      </dsp:txXfrm>
    </dsp:sp>
    <dsp:sp modelId="{2395F1E3-D734-4AA8-8540-8F68BDEA7BDA}">
      <dsp:nvSpPr>
        <dsp:cNvPr id="0" name=""/>
        <dsp:cNvSpPr/>
      </dsp:nvSpPr>
      <dsp:spPr>
        <a:xfrm>
          <a:off x="42007" y="2962677"/>
          <a:ext cx="274687" cy="2746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BA0B0A-7DE3-4CA0-89E6-0EDA4D6FF4CC}">
      <dsp:nvSpPr>
        <dsp:cNvPr id="0" name=""/>
        <dsp:cNvSpPr/>
      </dsp:nvSpPr>
      <dsp:spPr>
        <a:xfrm>
          <a:off x="294224" y="2766268"/>
          <a:ext cx="3477444" cy="1353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контрактным обязательствам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kern="1200" dirty="0">
              <a:effectLst/>
              <a:latin typeface="Cambria" panose="02040503050406030204" pitchFamily="18" charset="0"/>
            </a:rPr>
            <a:t>ф. 0503192)</a:t>
          </a:r>
        </a:p>
      </dsp:txBody>
      <dsp:txXfrm>
        <a:off x="294224" y="2766268"/>
        <a:ext cx="3477444" cy="1353306"/>
      </dsp:txXfrm>
    </dsp:sp>
    <dsp:sp modelId="{F250AAF8-12A7-429A-BDF5-A0499FE4D57A}">
      <dsp:nvSpPr>
        <dsp:cNvPr id="0" name=""/>
        <dsp:cNvSpPr/>
      </dsp:nvSpPr>
      <dsp:spPr>
        <a:xfrm>
          <a:off x="42005" y="4315983"/>
          <a:ext cx="274687" cy="2746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C3B19A-634E-403F-8BA4-143EA4192A1B}">
      <dsp:nvSpPr>
        <dsp:cNvPr id="0" name=""/>
        <dsp:cNvSpPr/>
      </dsp:nvSpPr>
      <dsp:spPr>
        <a:xfrm>
          <a:off x="294224" y="4119575"/>
          <a:ext cx="3477444" cy="1353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субсидиям организациям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kern="1200" dirty="0">
              <a:effectLst/>
              <a:latin typeface="Cambria" panose="02040503050406030204" pitchFamily="18" charset="0"/>
            </a:rPr>
            <a:t>ф. 0503193)</a:t>
          </a:r>
        </a:p>
      </dsp:txBody>
      <dsp:txXfrm>
        <a:off x="294224" y="4119575"/>
        <a:ext cx="3477444" cy="13533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5323F9-C4CA-446D-BFE7-4F3DC0FB74F9}">
      <dsp:nvSpPr>
        <dsp:cNvPr id="0" name=""/>
        <dsp:cNvSpPr/>
      </dsp:nvSpPr>
      <dsp:spPr>
        <a:xfrm>
          <a:off x="0" y="114134"/>
          <a:ext cx="4984750" cy="4608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b="1" i="1" kern="1200">
              <a:effectLst/>
              <a:latin typeface="Cambria" panose="02040503050406030204" pitchFamily="18" charset="0"/>
              <a:cs typeface="Arial" pitchFamily="34" charset="0"/>
            </a:rPr>
            <a:t>19 ГРБС</a:t>
          </a:r>
          <a:endParaRPr lang="ru-RU" sz="2000" kern="1200" dirty="0"/>
        </a:p>
      </dsp:txBody>
      <dsp:txXfrm>
        <a:off x="0" y="114134"/>
        <a:ext cx="4984750" cy="460800"/>
      </dsp:txXfrm>
    </dsp:sp>
    <dsp:sp modelId="{0FCE4684-8E67-4B23-BB9B-ADC62BED90B6}">
      <dsp:nvSpPr>
        <dsp:cNvPr id="0" name=""/>
        <dsp:cNvSpPr/>
      </dsp:nvSpPr>
      <dsp:spPr>
        <a:xfrm>
          <a:off x="0" y="574934"/>
          <a:ext cx="4984750" cy="500688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020</a:t>
          </a:r>
          <a:r>
            <a:rPr lang="ru-RU" sz="1600" kern="1200" dirty="0">
              <a:latin typeface="Cambria" panose="02040503050406030204" pitchFamily="18" charset="0"/>
            </a:rPr>
            <a:t> – </a:t>
          </a:r>
          <a:r>
            <a:rPr lang="ru-RU" sz="1600" kern="1200" dirty="0" err="1">
              <a:latin typeface="Cambria" panose="02040503050406030204" pitchFamily="18" charset="0"/>
            </a:rPr>
            <a:t>Минпромторг</a:t>
          </a:r>
          <a:r>
            <a:rPr lang="ru-RU" sz="1600" kern="1200" dirty="0">
              <a:latin typeface="Cambria" panose="02040503050406030204" pitchFamily="18" charset="0"/>
            </a:rPr>
            <a:t> России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069</a:t>
          </a:r>
          <a:r>
            <a:rPr lang="ru-RU" sz="1600" kern="1200" dirty="0">
              <a:latin typeface="Cambria" panose="02040503050406030204" pitchFamily="18" charset="0"/>
            </a:rPr>
            <a:t> – Минстрой России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075</a:t>
          </a:r>
          <a:r>
            <a:rPr lang="ru-RU" sz="1600" kern="1200" dirty="0">
              <a:latin typeface="Cambria" panose="02040503050406030204" pitchFamily="18" charset="0"/>
            </a:rPr>
            <a:t> – </a:t>
          </a:r>
          <a:r>
            <a:rPr lang="ru-RU" sz="1600" kern="1200" dirty="0" err="1">
              <a:latin typeface="Cambria" panose="02040503050406030204" pitchFamily="18" charset="0"/>
            </a:rPr>
            <a:t>Минобрнауки</a:t>
          </a:r>
          <a:r>
            <a:rPr lang="ru-RU" sz="1600" kern="1200" dirty="0">
              <a:latin typeface="Cambria" panose="02040503050406030204" pitchFamily="18" charset="0"/>
            </a:rPr>
            <a:t> России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082</a:t>
          </a:r>
          <a:r>
            <a:rPr lang="ru-RU" sz="1600" kern="1200" dirty="0">
              <a:latin typeface="Cambria" panose="02040503050406030204" pitchFamily="18" charset="0"/>
            </a:rPr>
            <a:t> – Минсельхоз России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107</a:t>
          </a:r>
          <a:r>
            <a:rPr lang="ru-RU" sz="1600" kern="1200" dirty="0">
              <a:latin typeface="Cambria" panose="02040503050406030204" pitchFamily="18" charset="0"/>
            </a:rPr>
            <a:t> – </a:t>
          </a:r>
          <a:r>
            <a:rPr lang="ru-RU" sz="1600" kern="1200" dirty="0" err="1">
              <a:latin typeface="Cambria" panose="02040503050406030204" pitchFamily="18" charset="0"/>
            </a:rPr>
            <a:t>Росавиация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108</a:t>
          </a:r>
          <a:r>
            <a:rPr lang="ru-RU" sz="1600" kern="1200" dirty="0">
              <a:latin typeface="Cambria" panose="02040503050406030204" pitchFamily="18" charset="0"/>
            </a:rPr>
            <a:t> – </a:t>
          </a:r>
          <a:r>
            <a:rPr lang="ru-RU" sz="1600" kern="1200" dirty="0" err="1">
              <a:latin typeface="Cambria" panose="02040503050406030204" pitchFamily="18" charset="0"/>
            </a:rPr>
            <a:t>Росавтодор</a:t>
          </a:r>
          <a:r>
            <a:rPr lang="ru-RU" sz="1600" kern="1200" dirty="0">
              <a:latin typeface="Cambria" panose="02040503050406030204" pitchFamily="18" charset="0"/>
            </a:rPr>
            <a:t>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135</a:t>
          </a:r>
          <a:r>
            <a:rPr lang="ru-RU" sz="1600" kern="1200" dirty="0">
              <a:latin typeface="Cambria" panose="02040503050406030204" pitchFamily="18" charset="0"/>
            </a:rPr>
            <a:t> – Роспечать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150</a:t>
          </a:r>
          <a:r>
            <a:rPr lang="ru-RU" sz="1600" kern="1200" dirty="0">
              <a:latin typeface="Cambria" panose="02040503050406030204" pitchFamily="18" charset="0"/>
            </a:rPr>
            <a:t> – </a:t>
          </a:r>
          <a:r>
            <a:rPr lang="ru-RU" sz="1600" kern="1200" dirty="0" err="1">
              <a:latin typeface="Cambria" panose="02040503050406030204" pitchFamily="18" charset="0"/>
            </a:rPr>
            <a:t>Роструд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153</a:t>
          </a:r>
          <a:r>
            <a:rPr lang="ru-RU" sz="1600" kern="1200" dirty="0">
              <a:latin typeface="Cambria" panose="02040503050406030204" pitchFamily="18" charset="0"/>
            </a:rPr>
            <a:t> – ФТС России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177</a:t>
          </a:r>
          <a:r>
            <a:rPr lang="ru-RU" sz="1600" kern="1200" dirty="0">
              <a:latin typeface="Cambria" panose="02040503050406030204" pitchFamily="18" charset="0"/>
            </a:rPr>
            <a:t> – МЧС России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180</a:t>
          </a:r>
          <a:r>
            <a:rPr lang="ru-RU" sz="1600" kern="1200" dirty="0">
              <a:latin typeface="Cambria" panose="02040503050406030204" pitchFamily="18" charset="0"/>
            </a:rPr>
            <a:t> – </a:t>
          </a:r>
          <a:r>
            <a:rPr lang="ru-RU" sz="1600" kern="1200" dirty="0" err="1">
              <a:latin typeface="Cambria" panose="02040503050406030204" pitchFamily="18" charset="0"/>
            </a:rPr>
            <a:t>Росгвардия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182</a:t>
          </a:r>
          <a:r>
            <a:rPr lang="ru-RU" sz="1600" kern="1200" dirty="0">
              <a:latin typeface="Cambria" panose="02040503050406030204" pitchFamily="18" charset="0"/>
            </a:rPr>
            <a:t> – ФНС России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187</a:t>
          </a:r>
          <a:r>
            <a:rPr lang="ru-RU" sz="1600" kern="1200" dirty="0">
              <a:latin typeface="Cambria" panose="02040503050406030204" pitchFamily="18" charset="0"/>
            </a:rPr>
            <a:t> – Минобороны России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189</a:t>
          </a:r>
          <a:r>
            <a:rPr lang="ru-RU" sz="1600" kern="1200" dirty="0">
              <a:latin typeface="Cambria" panose="02040503050406030204" pitchFamily="18" charset="0"/>
            </a:rPr>
            <a:t> – ФСБ России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202</a:t>
          </a:r>
          <a:r>
            <a:rPr lang="ru-RU" sz="1600" kern="1200" dirty="0">
              <a:latin typeface="Cambria" panose="02040503050406030204" pitchFamily="18" charset="0"/>
            </a:rPr>
            <a:t> – ФСО России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303</a:t>
          </a:r>
          <a:r>
            <a:rPr lang="ru-RU" sz="1600" kern="1200" dirty="0">
              <a:latin typeface="Cambria" panose="02040503050406030204" pitchFamily="18" charset="0"/>
            </a:rPr>
            <a:t> – Управление делами Президента РФ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388 </a:t>
          </a:r>
          <a:r>
            <a:rPr lang="ru-RU" sz="1600" kern="1200" dirty="0">
              <a:latin typeface="Cambria" panose="02040503050406030204" pitchFamily="18" charset="0"/>
            </a:rPr>
            <a:t>– ФМБА России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725</a:t>
          </a:r>
          <a:r>
            <a:rPr lang="ru-RU" sz="1600" kern="1200" dirty="0">
              <a:latin typeface="Cambria" panose="02040503050406030204" pitchFamily="18" charset="0"/>
            </a:rPr>
            <a:t> – ГК «</a:t>
          </a:r>
          <a:r>
            <a:rPr lang="ru-RU" sz="1600" kern="1200" dirty="0" err="1">
              <a:latin typeface="Cambria" panose="02040503050406030204" pitchFamily="18" charset="0"/>
            </a:rPr>
            <a:t>Росатом</a:t>
          </a:r>
          <a:r>
            <a:rPr lang="ru-RU" sz="1600" kern="1200" dirty="0">
              <a:latin typeface="Cambria" panose="02040503050406030204" pitchFamily="18" charset="0"/>
            </a:rPr>
            <a:t>»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>
              <a:latin typeface="Cambria" panose="02040503050406030204" pitchFamily="18" charset="0"/>
            </a:rPr>
            <a:t>730</a:t>
          </a:r>
          <a:r>
            <a:rPr lang="ru-RU" sz="1600" kern="1200" dirty="0">
              <a:latin typeface="Cambria" panose="02040503050406030204" pitchFamily="18" charset="0"/>
            </a:rPr>
            <a:t> – ГК «</a:t>
          </a:r>
          <a:r>
            <a:rPr lang="ru-RU" sz="1600" kern="1200" dirty="0" err="1">
              <a:latin typeface="Cambria" panose="02040503050406030204" pitchFamily="18" charset="0"/>
            </a:rPr>
            <a:t>Роскосмос</a:t>
          </a:r>
          <a:r>
            <a:rPr lang="ru-RU" sz="1600" kern="1200" dirty="0">
              <a:latin typeface="Cambria" panose="02040503050406030204" pitchFamily="18" charset="0"/>
            </a:rPr>
            <a:t>»</a:t>
          </a:r>
        </a:p>
      </dsp:txBody>
      <dsp:txXfrm>
        <a:off x="0" y="574934"/>
        <a:ext cx="4984750" cy="5006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A96BD-736E-46A1-A301-CC5BCB39429F}" type="datetimeFigureOut">
              <a:rPr lang="ru-RU" smtClean="0"/>
              <a:t>22.01.2020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AEB153-EAEC-45A2-A4DB-3F012172A3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596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400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33649-2060-4460-A5CD-17F1CCE9A9AE}" type="datetimeFigureOut">
              <a:rPr lang="ru-RU" smtClean="0"/>
              <a:t>22.01.2020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2" y="4689242"/>
            <a:ext cx="5438775" cy="444293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76902"/>
            <a:ext cx="2946400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6902"/>
            <a:ext cx="2946400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DEA95-66EA-47A1-AFBD-284DB767343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597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9582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3881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>
            <a:extLst>
              <a:ext uri="{FF2B5EF4-FFF2-40B4-BE49-F238E27FC236}">
                <a16:creationId xmlns="" xmlns:a16="http://schemas.microsoft.com/office/drawing/2014/main" id="{A164F1BF-676A-4386-9737-DF4C5D462F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>
            <a:extLst>
              <a:ext uri="{FF2B5EF4-FFF2-40B4-BE49-F238E27FC236}">
                <a16:creationId xmlns="" xmlns:a16="http://schemas.microsoft.com/office/drawing/2014/main" id="{37989F4D-B203-4522-8D4E-5C0501EBA7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25604" name="Номер слайда 3">
            <a:extLst>
              <a:ext uri="{FF2B5EF4-FFF2-40B4-BE49-F238E27FC236}">
                <a16:creationId xmlns="" xmlns:a16="http://schemas.microsoft.com/office/drawing/2014/main" id="{18290E27-47D5-48A8-A7B6-0859DC9ADCC5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376901"/>
            <a:ext cx="2946400" cy="49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C232123-FAB8-4526-BB5B-53CEAB50D79C}" type="slidenum">
              <a:rPr lang="ru-RU" altLang="ru-RU" sz="1200"/>
              <a:pPr algn="r" eaLnBrk="1" hangingPunct="1"/>
              <a:t>4</a:t>
            </a:fld>
            <a:endParaRPr lang="ru-RU" altLang="ru-RU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>
            <a:extLst>
              <a:ext uri="{FF2B5EF4-FFF2-40B4-BE49-F238E27FC236}">
                <a16:creationId xmlns="" xmlns:a16="http://schemas.microsoft.com/office/drawing/2014/main" id="{A164F1BF-676A-4386-9737-DF4C5D462F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>
            <a:extLst>
              <a:ext uri="{FF2B5EF4-FFF2-40B4-BE49-F238E27FC236}">
                <a16:creationId xmlns="" xmlns:a16="http://schemas.microsoft.com/office/drawing/2014/main" id="{37989F4D-B203-4522-8D4E-5C0501EBA7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25604" name="Номер слайда 3">
            <a:extLst>
              <a:ext uri="{FF2B5EF4-FFF2-40B4-BE49-F238E27FC236}">
                <a16:creationId xmlns="" xmlns:a16="http://schemas.microsoft.com/office/drawing/2014/main" id="{18290E27-47D5-48A8-A7B6-0859DC9ADCC5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376901"/>
            <a:ext cx="2946400" cy="49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C232123-FAB8-4526-BB5B-53CEAB50D79C}" type="slidenum">
              <a:rPr lang="ru-RU" altLang="ru-RU" sz="1200"/>
              <a:pPr algn="r" eaLnBrk="1" hangingPunct="1"/>
              <a:t>5</a:t>
            </a:fld>
            <a:endParaRPr lang="ru-RU" altLang="ru-RU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>
            <a:extLst>
              <a:ext uri="{FF2B5EF4-FFF2-40B4-BE49-F238E27FC236}">
                <a16:creationId xmlns="" xmlns:a16="http://schemas.microsoft.com/office/drawing/2014/main" id="{A164F1BF-676A-4386-9737-DF4C5D462F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>
            <a:extLst>
              <a:ext uri="{FF2B5EF4-FFF2-40B4-BE49-F238E27FC236}">
                <a16:creationId xmlns="" xmlns:a16="http://schemas.microsoft.com/office/drawing/2014/main" id="{37989F4D-B203-4522-8D4E-5C0501EBA7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25604" name="Номер слайда 3">
            <a:extLst>
              <a:ext uri="{FF2B5EF4-FFF2-40B4-BE49-F238E27FC236}">
                <a16:creationId xmlns="" xmlns:a16="http://schemas.microsoft.com/office/drawing/2014/main" id="{18290E27-47D5-48A8-A7B6-0859DC9ADCC5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376901"/>
            <a:ext cx="2946400" cy="49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C232123-FAB8-4526-BB5B-53CEAB50D79C}" type="slidenum">
              <a:rPr lang="ru-RU" altLang="ru-RU" sz="1200"/>
              <a:pPr algn="r" eaLnBrk="1" hangingPunct="1"/>
              <a:t>6</a:t>
            </a:fld>
            <a:endParaRPr lang="ru-RU" altLang="ru-RU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Cambria" panose="02040503050406030204" pitchFamily="18" charset="0"/>
              </a:rPr>
              <a:t>списание затрат на фактические расходы (целевые субсидии, гранты) без подтверждающих документов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>
              <a:latin typeface="Cambria" panose="02040503050406030204" pitchFamily="18" charset="0"/>
            </a:endParaRP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altLang="ru-RU" sz="1200" dirty="0">
                <a:latin typeface="Cambria" panose="02040503050406030204" pitchFamily="18" charset="0"/>
              </a:rPr>
              <a:t> допускались случаи отражения дебиторской задолженности </a:t>
            </a:r>
            <a:br>
              <a:rPr lang="ru-RU" altLang="ru-RU" sz="1200" dirty="0">
                <a:latin typeface="Cambria" panose="02040503050406030204" pitchFamily="18" charset="0"/>
              </a:rPr>
            </a:br>
            <a:r>
              <a:rPr lang="ru-RU" altLang="ru-RU" sz="1200" dirty="0">
                <a:latin typeface="Cambria" panose="02040503050406030204" pitchFamily="18" charset="0"/>
              </a:rPr>
              <a:t>по выданным авансам, по которой ведется претензионная работа, на счете бюджетного учета 1 206 00 000 «Расчеты по авансам» без переноса на счет 1 209 36 000 «Расчеты по доходам бюджета от возврата дебиторской задолженности прошлых лет»;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altLang="ru-RU" sz="1200" dirty="0">
                <a:latin typeface="Cambria" panose="02040503050406030204" pitchFamily="18" charset="0"/>
              </a:rPr>
              <a:t>отражение остатков по недействующим счетам бюджетного учета</a:t>
            </a: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ru-RU" sz="1200" dirty="0">
              <a:latin typeface="Cambria" panose="020405030504060302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200" dirty="0">
                <a:latin typeface="Cambria" panose="02040503050406030204" pitchFamily="18" charset="0"/>
              </a:rPr>
              <a:t>не отражение просроченной дебиторской задолженности при наступлении даты платежа</a:t>
            </a: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ru-RU" sz="1200" dirty="0">
              <a:latin typeface="Cambria" panose="02040503050406030204" pitchFamily="18" charset="0"/>
            </a:endParaRP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ru-RU" sz="1200" dirty="0">
              <a:latin typeface="Cambria" panose="020405030504060302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567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>
            <a:extLst>
              <a:ext uri="{FF2B5EF4-FFF2-40B4-BE49-F238E27FC236}">
                <a16:creationId xmlns="" xmlns:a16="http://schemas.microsoft.com/office/drawing/2014/main" id="{A164F1BF-676A-4386-9737-DF4C5D462F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>
            <a:extLst>
              <a:ext uri="{FF2B5EF4-FFF2-40B4-BE49-F238E27FC236}">
                <a16:creationId xmlns="" xmlns:a16="http://schemas.microsoft.com/office/drawing/2014/main" id="{37989F4D-B203-4522-8D4E-5C0501EBA7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25604" name="Номер слайда 3">
            <a:extLst>
              <a:ext uri="{FF2B5EF4-FFF2-40B4-BE49-F238E27FC236}">
                <a16:creationId xmlns="" xmlns:a16="http://schemas.microsoft.com/office/drawing/2014/main" id="{18290E27-47D5-48A8-A7B6-0859DC9ADCC5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376901"/>
            <a:ext cx="2946400" cy="49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C232123-FAB8-4526-BB5B-53CEAB50D79C}" type="slidenum">
              <a:rPr lang="ru-RU" altLang="ru-RU" sz="1200"/>
              <a:pPr algn="r" eaLnBrk="1" hangingPunct="1"/>
              <a:t>8</a:t>
            </a:fld>
            <a:endParaRPr lang="ru-RU" altLang="ru-RU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Cambria" panose="02040503050406030204" pitchFamily="18" charset="0"/>
              </a:rPr>
              <a:t>списание затрат на фактические расходы (целевые субсидии, гранты) без подтверждающих документов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>
              <a:latin typeface="Cambria" panose="02040503050406030204" pitchFamily="18" charset="0"/>
            </a:endParaRP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altLang="ru-RU" sz="1200" dirty="0">
                <a:latin typeface="Cambria" panose="02040503050406030204" pitchFamily="18" charset="0"/>
              </a:rPr>
              <a:t> допускались случаи отражения дебиторской задолженности </a:t>
            </a:r>
            <a:br>
              <a:rPr lang="ru-RU" altLang="ru-RU" sz="1200" dirty="0">
                <a:latin typeface="Cambria" panose="02040503050406030204" pitchFamily="18" charset="0"/>
              </a:rPr>
            </a:br>
            <a:r>
              <a:rPr lang="ru-RU" altLang="ru-RU" sz="1200" dirty="0">
                <a:latin typeface="Cambria" panose="02040503050406030204" pitchFamily="18" charset="0"/>
              </a:rPr>
              <a:t>по выданным авансам, по которой ведется претензионная работа, на счете бюджетного учета 1 206 00 000 «Расчеты по авансам» без переноса на счет 1 209 36 000 «Расчеты по доходам бюджета от возврата дебиторской задолженности прошлых лет»;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altLang="ru-RU" sz="1200" dirty="0">
                <a:latin typeface="Cambria" panose="02040503050406030204" pitchFamily="18" charset="0"/>
              </a:rPr>
              <a:t>отражение остатков по недействующим счетам бюджетного учета</a:t>
            </a: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ru-RU" sz="1200" dirty="0">
              <a:latin typeface="Cambria" panose="020405030504060302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200" dirty="0">
                <a:latin typeface="Cambria" panose="02040503050406030204" pitchFamily="18" charset="0"/>
              </a:rPr>
              <a:t>не отражение просроченной дебиторской задолженности при наступлении даты платежа</a:t>
            </a: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ru-RU" sz="1200" dirty="0">
              <a:latin typeface="Cambria" panose="02040503050406030204" pitchFamily="18" charset="0"/>
            </a:endParaRP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ru-RU" sz="1200" dirty="0">
              <a:latin typeface="Cambria" panose="020405030504060302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567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367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25770-214D-4136-BEEB-B6B1574D2448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587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4E52E-E2FE-4CDF-8C3F-144EE468ED47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463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AA1B7-EE94-4EC1-B57E-638B4410F68F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342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E08C-528D-4276-B3E9-4A1B6B0E6A64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18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161DA-F6D4-4EBD-B6E9-E6AFD0BBF88C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37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DD5C6-3A3F-4EB7-971E-B578F3F9077D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593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EC27E-F542-4C86-8C29-01734FC1E0A7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06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78744-289E-40A8-B123-E7E5AD4844A5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231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34F5-36AA-465C-B4FF-1087C1BBA252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26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59035-F38C-4D31-9B15-E6ABB9DDFD28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87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C4009-17E5-4365-8463-46C924A965EB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01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47DEEE-7639-4B92-9E1B-78258428465E}" type="datetime1">
              <a:rPr lang="ru-RU" smtClean="0"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361266" y="1354669"/>
            <a:ext cx="836294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Особенности составления и представления Пояснительной записки в составе годовой бюджетной (бухгалтерской) отчетности за 2019 год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943222" y="4632517"/>
            <a:ext cx="453866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Виардо Полина Владимировна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ru-RU" altLang="ru-RU" sz="16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Заместитель начальника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ru-RU" altLang="ru-RU" sz="16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Отдела анализа исполнения бюджетов Управления бюджетного учета и отчетности Федерального казначейства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 bwMode="auto">
          <a:xfrm>
            <a:off x="4146698" y="171449"/>
            <a:ext cx="7883377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 eaLnBrk="0" hangingPunct="0">
              <a:lnSpc>
                <a:spcPct val="90000"/>
              </a:lnSpc>
              <a:defRPr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altLang="ru-RU" dirty="0"/>
              <a:t>Дополнительные сведения о дебиторской задолженности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286875" y="6363548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10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3025457133"/>
              </p:ext>
            </p:extLst>
          </p:nvPr>
        </p:nvGraphicFramePr>
        <p:xfrm>
          <a:off x="1084669" y="1051096"/>
          <a:ext cx="3804151" cy="5476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5" name="Shape 385"/>
          <p:cNvGrpSpPr/>
          <p:nvPr/>
        </p:nvGrpSpPr>
        <p:grpSpPr>
          <a:xfrm>
            <a:off x="1183407" y="2568914"/>
            <a:ext cx="305136" cy="265876"/>
            <a:chOff x="2594325" y="1627175"/>
            <a:chExt cx="440850" cy="440850"/>
          </a:xfrm>
          <a:solidFill>
            <a:schemeClr val="bg2">
              <a:lumMod val="25000"/>
            </a:schemeClr>
          </a:solidFill>
        </p:grpSpPr>
        <p:sp>
          <p:nvSpPr>
            <p:cNvPr id="26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9" name="Shape 385"/>
          <p:cNvGrpSpPr/>
          <p:nvPr/>
        </p:nvGrpSpPr>
        <p:grpSpPr>
          <a:xfrm>
            <a:off x="1181296" y="3997132"/>
            <a:ext cx="305136" cy="265876"/>
            <a:chOff x="2594325" y="1627175"/>
            <a:chExt cx="440850" cy="440850"/>
          </a:xfrm>
          <a:solidFill>
            <a:schemeClr val="bg2">
              <a:lumMod val="25000"/>
            </a:schemeClr>
          </a:solidFill>
        </p:grpSpPr>
        <p:sp>
          <p:nvSpPr>
            <p:cNvPr id="30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3" name="Shape 385"/>
          <p:cNvGrpSpPr/>
          <p:nvPr/>
        </p:nvGrpSpPr>
        <p:grpSpPr>
          <a:xfrm>
            <a:off x="1185518" y="5328883"/>
            <a:ext cx="305136" cy="265876"/>
            <a:chOff x="2594325" y="1627175"/>
            <a:chExt cx="440850" cy="440850"/>
          </a:xfrm>
          <a:solidFill>
            <a:schemeClr val="bg2">
              <a:lumMod val="25000"/>
            </a:schemeClr>
          </a:solidFill>
        </p:grpSpPr>
        <p:sp>
          <p:nvSpPr>
            <p:cNvPr id="34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aphicFrame>
        <p:nvGraphicFramePr>
          <p:cNvPr id="37" name="Схема 36"/>
          <p:cNvGraphicFramePr/>
          <p:nvPr>
            <p:extLst>
              <p:ext uri="{D42A27DB-BD31-4B8C-83A1-F6EECF244321}">
                <p14:modId xmlns:p14="http://schemas.microsoft.com/office/powerpoint/2010/main" val="1457367905"/>
              </p:ext>
            </p:extLst>
          </p:nvPr>
        </p:nvGraphicFramePr>
        <p:xfrm>
          <a:off x="6626184" y="1096809"/>
          <a:ext cx="4984750" cy="569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51138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 bwMode="auto">
          <a:xfrm>
            <a:off x="4235116" y="171449"/>
            <a:ext cx="7794959" cy="10895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 eaLnBrk="0" hangingPunct="0">
              <a:lnSpc>
                <a:spcPct val="90000"/>
              </a:lnSpc>
              <a:defRPr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altLang="ru-RU" dirty="0"/>
              <a:t>Сведения о финансовых вложениях получателя бюджетных средств, администратора источников финансирования дефицита бюджета (ф. 0503171)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286875" y="6363548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11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588" y="2552423"/>
            <a:ext cx="8991487" cy="3767940"/>
          </a:xfrm>
          <a:prstGeom prst="rect">
            <a:avLst/>
          </a:prstGeom>
        </p:spPr>
      </p:pic>
      <p:sp>
        <p:nvSpPr>
          <p:cNvPr id="12" name="Скругленная прямоугольная выноска 11"/>
          <p:cNvSpPr/>
          <p:nvPr/>
        </p:nvSpPr>
        <p:spPr>
          <a:xfrm>
            <a:off x="3038588" y="1235023"/>
            <a:ext cx="2083283" cy="977045"/>
          </a:xfrm>
          <a:prstGeom prst="wedgeRoundRectCallout">
            <a:avLst>
              <a:gd name="adj1" fmla="val 9868"/>
              <a:gd name="adj2" fmla="val 85271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Cambria" panose="02040503050406030204" pitchFamily="18" charset="0"/>
              </a:rPr>
              <a:t>Сведения</a:t>
            </a:r>
            <a:br>
              <a:rPr lang="ru-RU" sz="1400" dirty="0">
                <a:latin typeface="Cambria" panose="02040503050406030204" pitchFamily="18" charset="0"/>
              </a:rPr>
            </a:br>
            <a:r>
              <a:rPr lang="ru-RU" sz="1400" dirty="0">
                <a:latin typeface="Cambria" panose="02040503050406030204" pitchFamily="18" charset="0"/>
              </a:rPr>
              <a:t>по </a:t>
            </a:r>
            <a:r>
              <a:rPr lang="ru-RU" sz="1400" b="1" dirty="0">
                <a:latin typeface="Cambria" panose="02040503050406030204" pitchFamily="18" charset="0"/>
              </a:rPr>
              <a:t>сч.204 33, 215 33 не детализируются по учреждениям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3134" y="2884141"/>
            <a:ext cx="2809988" cy="27347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Cambria" panose="02040503050406030204" pitchFamily="18" charset="0"/>
              </a:rPr>
              <a:t>исключить </a:t>
            </a:r>
            <a:r>
              <a:rPr lang="ru-RU" sz="1400" b="1" dirty="0" err="1">
                <a:latin typeface="Cambria" panose="02040503050406030204" pitchFamily="18" charset="0"/>
              </a:rPr>
              <a:t>задвоение</a:t>
            </a:r>
            <a:r>
              <a:rPr lang="ru-RU" sz="1400" dirty="0">
                <a:latin typeface="Cambria" panose="02040503050406030204" pitchFamily="18" charset="0"/>
              </a:rPr>
              <a:t> </a:t>
            </a:r>
            <a:r>
              <a:rPr lang="ru-RU" sz="1400" dirty="0" smtClean="0">
                <a:latin typeface="Cambria" panose="02040503050406030204" pitchFamily="18" charset="0"/>
              </a:rPr>
              <a:t>данных;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Cambria" panose="02040503050406030204" pitchFamily="18" charset="0"/>
              </a:rPr>
              <a:t>исключить </a:t>
            </a:r>
            <a:r>
              <a:rPr lang="ru-RU" sz="1400" dirty="0">
                <a:latin typeface="Cambria" panose="02040503050406030204" pitchFamily="18" charset="0"/>
              </a:rPr>
              <a:t>случаи отражения сведений </a:t>
            </a:r>
            <a:r>
              <a:rPr lang="ru-RU" sz="1400" dirty="0" smtClean="0">
                <a:latin typeface="Cambria" panose="02040503050406030204" pitchFamily="18" charset="0"/>
              </a:rPr>
              <a:t>по </a:t>
            </a:r>
            <a:r>
              <a:rPr lang="ru-RU" sz="1400" dirty="0">
                <a:latin typeface="Cambria" panose="02040503050406030204" pitchFamily="18" charset="0"/>
              </a:rPr>
              <a:t>организациям, которые на сегодняшний день </a:t>
            </a:r>
            <a:r>
              <a:rPr lang="ru-RU" sz="1400" b="1" dirty="0">
                <a:latin typeface="Cambria" panose="02040503050406030204" pitchFamily="18" charset="0"/>
              </a:rPr>
              <a:t>ликвидированы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9431079" y="1260978"/>
            <a:ext cx="2402958" cy="977045"/>
          </a:xfrm>
          <a:prstGeom prst="wedgeRoundRectCallout">
            <a:avLst>
              <a:gd name="adj1" fmla="val 28363"/>
              <a:gd name="adj2" fmla="val 9583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В </a:t>
            </a:r>
            <a:r>
              <a:rPr lang="ru-RU" sz="1400" b="1" dirty="0">
                <a:latin typeface="Cambria" panose="02040503050406030204" pitchFamily="18" charset="0"/>
              </a:rPr>
              <a:t>гр. 5 </a:t>
            </a:r>
            <a:r>
              <a:rPr lang="ru-RU" sz="1400" dirty="0">
                <a:latin typeface="Cambria" panose="02040503050406030204" pitchFamily="18" charset="0"/>
              </a:rPr>
              <a:t>указывается </a:t>
            </a:r>
            <a:r>
              <a:rPr lang="ru-RU" sz="1400" b="1" dirty="0" smtClean="0">
                <a:latin typeface="Cambria" panose="02040503050406030204" pitchFamily="18" charset="0"/>
              </a:rPr>
              <a:t>ИНН эмитента</a:t>
            </a:r>
            <a:r>
              <a:rPr lang="ru-RU" sz="1400" dirty="0" smtClean="0">
                <a:latin typeface="Cambria" panose="02040503050406030204" pitchFamily="18" charset="0"/>
              </a:rPr>
              <a:t>/ОКСМ для эмитентов иностранных государств</a:t>
            </a: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5316142" y="1235023"/>
            <a:ext cx="2083283" cy="977045"/>
          </a:xfrm>
          <a:prstGeom prst="wedgeRoundRectCallout">
            <a:avLst>
              <a:gd name="adj1" fmla="val -23864"/>
              <a:gd name="adj2" fmla="val 85271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latin typeface="Cambria" panose="02040503050406030204" pitchFamily="18" charset="0"/>
              </a:rPr>
              <a:t>При наличии сальдо по </a:t>
            </a:r>
            <a:r>
              <a:rPr lang="ru-RU" sz="1400" b="1" dirty="0" smtClean="0">
                <a:latin typeface="Cambria" panose="02040503050406030204" pitchFamily="18" charset="0"/>
              </a:rPr>
              <a:t>сч.215 33 </a:t>
            </a:r>
            <a:r>
              <a:rPr lang="ru-RU" sz="1400" dirty="0" smtClean="0">
                <a:latin typeface="Cambria" panose="02040503050406030204" pitchFamily="18" charset="0"/>
              </a:rPr>
              <a:t>описывается в ПЗ </a:t>
            </a:r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85558" y="5984011"/>
            <a:ext cx="325724" cy="130381"/>
          </a:xfrm>
          <a:prstGeom prst="rect">
            <a:avLst/>
          </a:prstGeom>
          <a:solidFill>
            <a:srgbClr val="FDE9AF"/>
          </a:solidFill>
        </p:spPr>
        <p:txBody>
          <a:bodyPr wrap="square" lIns="3600" tIns="3600" rIns="3600" bIns="3600" rtlCol="0">
            <a:spAutoFit/>
          </a:bodyPr>
          <a:lstStyle/>
          <a:p>
            <a:pPr algn="r"/>
            <a:r>
              <a:rPr lang="ru-R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0000</a:t>
            </a:r>
            <a:endParaRPr lang="ru-R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11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943222" y="4632517"/>
            <a:ext cx="4538663" cy="101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4000"/>
              </a:lnSpc>
              <a:spcBef>
                <a:spcPct val="50000"/>
              </a:spcBef>
              <a:buFontTx/>
              <a:buNone/>
            </a:pPr>
            <a:r>
              <a:rPr lang="ru-RU" altLang="ru-RU" sz="1800" b="1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  <a:cs typeface="Arial" pitchFamily="34" charset="0"/>
              </a:rPr>
              <a:t>Управление бюджетного учета и отчетности Федерального казначейства</a:t>
            </a:r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 rot="16200000">
            <a:off x="7449312" y="-1490475"/>
            <a:ext cx="1682496" cy="7802880"/>
          </a:xfrm>
          <a:prstGeom prst="round2Same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</a:pPr>
            <a:endParaRPr lang="ru-RU" sz="6000" dirty="0">
              <a:solidFill>
                <a:schemeClr val="tx1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38345" y="2026243"/>
            <a:ext cx="62306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Cambria" panose="020405030504060302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179424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 bwMode="auto">
          <a:xfrm>
            <a:off x="4146698" y="171449"/>
            <a:ext cx="7883377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>
              <a:defRPr sz="2500" b="1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pPr eaLnBrk="0" hangingPunct="0">
              <a:lnSpc>
                <a:spcPct val="90000"/>
              </a:lnSpc>
              <a:defRPr/>
            </a:pPr>
            <a:r>
              <a:rPr lang="ru-RU" alt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Arial" pitchFamily="34" charset="0"/>
              </a:rPr>
              <a:t>Сведения о движении нефинансовых активов</a:t>
            </a:r>
            <a:br>
              <a:rPr lang="ru-RU" alt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ru-RU" alt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Arial" pitchFamily="34" charset="0"/>
              </a:rPr>
              <a:t>(ф. 0503168)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286875" y="6363548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2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05" y="2646974"/>
            <a:ext cx="11118093" cy="2661624"/>
          </a:xfrm>
          <a:prstGeom prst="rect">
            <a:avLst/>
          </a:prstGeom>
        </p:spPr>
      </p:pic>
      <p:sp>
        <p:nvSpPr>
          <p:cNvPr id="17" name="Прямоугольная выноска 16"/>
          <p:cNvSpPr/>
          <p:nvPr/>
        </p:nvSpPr>
        <p:spPr>
          <a:xfrm>
            <a:off x="1174897" y="1171847"/>
            <a:ext cx="1881569" cy="977116"/>
          </a:xfrm>
          <a:prstGeom prst="wedgeRectCallout">
            <a:avLst>
              <a:gd name="adj1" fmla="val 94515"/>
              <a:gd name="adj2" fmla="val 13492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Cambria" panose="02040503050406030204" pitchFamily="18" charset="0"/>
              </a:rPr>
              <a:t>С учетом изменений на начало отчетного года (ф. 0503173)</a:t>
            </a:r>
          </a:p>
        </p:txBody>
      </p:sp>
      <p:sp>
        <p:nvSpPr>
          <p:cNvPr id="18" name="Прямоугольная выноска 17"/>
          <p:cNvSpPr/>
          <p:nvPr/>
        </p:nvSpPr>
        <p:spPr>
          <a:xfrm>
            <a:off x="3185048" y="1171847"/>
            <a:ext cx="2042437" cy="990600"/>
          </a:xfrm>
          <a:prstGeom prst="wedgeRectCallout">
            <a:avLst>
              <a:gd name="adj1" fmla="val 79799"/>
              <a:gd name="adj2" fmla="val 15621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Cambria" panose="02040503050406030204" pitchFamily="18" charset="0"/>
              </a:rPr>
              <a:t>Дебетовые обороты счетов учета </a:t>
            </a:r>
            <a:r>
              <a:rPr lang="ru-RU" sz="1400" dirty="0" smtClean="0">
                <a:latin typeface="Cambria" panose="02040503050406030204" pitchFamily="18" charset="0"/>
              </a:rPr>
              <a:t>НФА, </a:t>
            </a:r>
            <a:r>
              <a:rPr lang="ru-RU" sz="1400" dirty="0">
                <a:latin typeface="Cambria" panose="02040503050406030204" pitchFamily="18" charset="0"/>
              </a:rPr>
              <a:t>корреспондирующих со счетом 1 401 10 190</a:t>
            </a:r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5337347" y="1165105"/>
            <a:ext cx="2042437" cy="990600"/>
          </a:xfrm>
          <a:prstGeom prst="wedgeRectCallout">
            <a:avLst>
              <a:gd name="adj1" fmla="val 30751"/>
              <a:gd name="adj2" fmla="val 15635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Cambria" panose="02040503050406030204" pitchFamily="18" charset="0"/>
              </a:rPr>
              <a:t>Дебетовые обороты счетов учета </a:t>
            </a:r>
            <a:r>
              <a:rPr lang="ru-RU" sz="1400" dirty="0" smtClean="0">
                <a:latin typeface="Cambria" panose="02040503050406030204" pitchFamily="18" charset="0"/>
              </a:rPr>
              <a:t>НФА, </a:t>
            </a:r>
            <a:r>
              <a:rPr lang="ru-RU" sz="1400" dirty="0">
                <a:latin typeface="Cambria" panose="02040503050406030204" pitchFamily="18" charset="0"/>
              </a:rPr>
              <a:t>корреспондирующих со счетом 1 401 10 199</a:t>
            </a:r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7526868" y="1171848"/>
            <a:ext cx="2125131" cy="1174537"/>
          </a:xfrm>
          <a:prstGeom prst="wedgeRectCallout">
            <a:avLst>
              <a:gd name="adj1" fmla="val 17526"/>
              <a:gd name="adj2" fmla="val 11727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Cambria" panose="02040503050406030204" pitchFamily="18" charset="0"/>
              </a:rPr>
              <a:t>Кредитовые обороты счетов учета НФА, корреспондирующих со дебетом </a:t>
            </a:r>
            <a:r>
              <a:rPr lang="ru-RU" sz="1200" dirty="0" smtClean="0">
                <a:latin typeface="Cambria" panose="02040503050406030204" pitchFamily="18" charset="0"/>
              </a:rPr>
              <a:t>счета</a:t>
            </a:r>
            <a:br>
              <a:rPr lang="ru-RU" sz="1200" dirty="0" smtClean="0">
                <a:latin typeface="Cambria" panose="02040503050406030204" pitchFamily="18" charset="0"/>
              </a:rPr>
            </a:br>
            <a:r>
              <a:rPr lang="ru-RU" sz="1200" dirty="0" smtClean="0">
                <a:latin typeface="Cambria" panose="02040503050406030204" pitchFamily="18" charset="0"/>
              </a:rPr>
              <a:t>1 </a:t>
            </a:r>
            <a:r>
              <a:rPr lang="ru-RU" sz="1200" dirty="0">
                <a:latin typeface="Cambria" panose="02040503050406030204" pitchFamily="18" charset="0"/>
              </a:rPr>
              <a:t>401 10 </a:t>
            </a:r>
            <a:r>
              <a:rPr lang="ru-RU" sz="1200" dirty="0" smtClean="0">
                <a:latin typeface="Cambria" panose="02040503050406030204" pitchFamily="18" charset="0"/>
              </a:rPr>
              <a:t>195*, </a:t>
            </a:r>
            <a:r>
              <a:rPr lang="ru-RU" sz="1200" dirty="0">
                <a:latin typeface="Cambria" panose="02040503050406030204" pitchFamily="18" charset="0"/>
              </a:rPr>
              <a:t>1 401 20 240, </a:t>
            </a:r>
            <a:endParaRPr lang="ru-RU" sz="1200" dirty="0" smtClean="0">
              <a:latin typeface="Cambria" panose="02040503050406030204" pitchFamily="18" charset="0"/>
            </a:endParaRPr>
          </a:p>
          <a:p>
            <a:r>
              <a:rPr lang="ru-RU" sz="1200" dirty="0">
                <a:latin typeface="Cambria" panose="02040503050406030204" pitchFamily="18" charset="0"/>
              </a:rPr>
              <a:t> </a:t>
            </a:r>
            <a:r>
              <a:rPr lang="ru-RU" sz="1200" dirty="0" smtClean="0">
                <a:latin typeface="Cambria" panose="02040503050406030204" pitchFamily="18" charset="0"/>
              </a:rPr>
              <a:t>1 </a:t>
            </a:r>
            <a:r>
              <a:rPr lang="ru-RU" sz="1200" dirty="0">
                <a:latin typeface="Cambria" panose="02040503050406030204" pitchFamily="18" charset="0"/>
              </a:rPr>
              <a:t>401 20 </a:t>
            </a:r>
            <a:r>
              <a:rPr lang="ru-RU" sz="1200" dirty="0" smtClean="0">
                <a:latin typeface="Cambria" panose="02040503050406030204" pitchFamily="18" charset="0"/>
              </a:rPr>
              <a:t>250,   1 401 20 280</a:t>
            </a:r>
            <a:endParaRPr lang="ru-RU" sz="1200" dirty="0">
              <a:latin typeface="Cambria" panose="02040503050406030204" pitchFamily="18" charset="0"/>
            </a:endParaRPr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9864184" y="1165106"/>
            <a:ext cx="1862149" cy="997342"/>
          </a:xfrm>
          <a:prstGeom prst="wedgeRectCallout">
            <a:avLst>
              <a:gd name="adj1" fmla="val -44705"/>
              <a:gd name="adj2" fmla="val 14913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Cambria" panose="02040503050406030204" pitchFamily="18" charset="0"/>
              </a:rPr>
              <a:t>Кредитовые </a:t>
            </a:r>
            <a:r>
              <a:rPr lang="ru-RU" sz="1200" dirty="0">
                <a:latin typeface="Cambria" panose="02040503050406030204" pitchFamily="18" charset="0"/>
              </a:rPr>
              <a:t>обороты счетов учета НФА, корреспондирующих </a:t>
            </a:r>
            <a:br>
              <a:rPr lang="ru-RU" sz="1200" dirty="0">
                <a:latin typeface="Cambria" panose="02040503050406030204" pitchFamily="18" charset="0"/>
              </a:rPr>
            </a:br>
            <a:r>
              <a:rPr lang="ru-RU" sz="1200" dirty="0">
                <a:latin typeface="Cambria" panose="02040503050406030204" pitchFamily="18" charset="0"/>
              </a:rPr>
              <a:t>со счетами 1 401 10 172, </a:t>
            </a:r>
            <a:br>
              <a:rPr lang="ru-RU" sz="1200" dirty="0">
                <a:latin typeface="Cambria" panose="02040503050406030204" pitchFamily="18" charset="0"/>
              </a:rPr>
            </a:br>
            <a:r>
              <a:rPr lang="ru-RU" sz="1200" dirty="0">
                <a:latin typeface="Cambria" panose="02040503050406030204" pitchFamily="18" charset="0"/>
              </a:rPr>
              <a:t>1 401 20 273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11905" y="5497627"/>
            <a:ext cx="3640667" cy="110066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dirty="0">
                <a:latin typeface="Cambria" panose="02040503050406030204" pitchFamily="18" charset="0"/>
              </a:rPr>
              <a:t>Сведения представляются:</a:t>
            </a:r>
          </a:p>
          <a:p>
            <a:pPr lvl="0"/>
            <a:r>
              <a:rPr lang="ru-RU" sz="1400" b="1" dirty="0">
                <a:latin typeface="Cambria" panose="02040503050406030204" pitchFamily="18" charset="0"/>
              </a:rPr>
              <a:t> - по имуществу,  закрепленному в оперативное управление</a:t>
            </a:r>
            <a:r>
              <a:rPr lang="ru-RU" sz="1400" dirty="0">
                <a:latin typeface="Cambria" panose="02040503050406030204" pitchFamily="18" charset="0"/>
              </a:rPr>
              <a:t> (раздел 1 и 3)</a:t>
            </a:r>
            <a:endParaRPr lang="ru-RU" sz="1400" b="1" dirty="0">
              <a:latin typeface="Cambria" panose="02040503050406030204" pitchFamily="18" charset="0"/>
            </a:endParaRPr>
          </a:p>
          <a:p>
            <a:r>
              <a:rPr lang="ru-RU" sz="1400" b="1" dirty="0">
                <a:latin typeface="Cambria" panose="02040503050406030204" pitchFamily="18" charset="0"/>
              </a:rPr>
              <a:t>- по имуществу казны </a:t>
            </a:r>
            <a:r>
              <a:rPr lang="ru-RU" sz="1400" dirty="0">
                <a:latin typeface="Cambria" panose="02040503050406030204" pitchFamily="18" charset="0"/>
              </a:rPr>
              <a:t>(раздел 2 и 3.1.)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15129" y="5346031"/>
            <a:ext cx="6676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*1 401 10 195 – только в части возврата (изъятия) земельных участков в казну </a:t>
            </a:r>
            <a:endParaRPr lang="ru-RU" sz="14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618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286875" y="6363548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3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15" name="Заголовок 2">
            <a:extLst>
              <a:ext uri="{FF2B5EF4-FFF2-40B4-BE49-F238E27FC236}">
                <a16:creationId xmlns="" xmlns:a16="http://schemas.microsoft.com/office/drawing/2014/main" id="{D298D5E0-442E-4FE8-B3D4-D047E8044017}"/>
              </a:ext>
            </a:extLst>
          </p:cNvPr>
          <p:cNvSpPr txBox="1">
            <a:spLocks/>
          </p:cNvSpPr>
          <p:nvPr/>
        </p:nvSpPr>
        <p:spPr bwMode="auto">
          <a:xfrm>
            <a:off x="4254500" y="171449"/>
            <a:ext cx="7775575" cy="10895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 eaLnBrk="0" hangingPunct="0">
              <a:lnSpc>
                <a:spcPct val="90000"/>
              </a:lnSpc>
              <a:defRPr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altLang="ru-RU" dirty="0"/>
              <a:t>Некорректное формирование показателей Сведений о движении нефинансовых </a:t>
            </a:r>
            <a:r>
              <a:rPr lang="ru-RU" altLang="ru-RU" dirty="0" smtClean="0"/>
              <a:t>активов</a:t>
            </a:r>
            <a:br>
              <a:rPr lang="ru-RU" altLang="ru-RU" dirty="0" smtClean="0"/>
            </a:br>
            <a:r>
              <a:rPr lang="ru-RU" altLang="ru-RU" dirty="0" smtClean="0"/>
              <a:t>(</a:t>
            </a:r>
            <a:r>
              <a:rPr lang="ru-RU" altLang="ru-RU" dirty="0"/>
              <a:t>ф. 0503168)</a:t>
            </a:r>
          </a:p>
        </p:txBody>
      </p:sp>
      <p:pic>
        <p:nvPicPr>
          <p:cNvPr id="19" name="Picture 13">
            <a:extLst>
              <a:ext uri="{FF2B5EF4-FFF2-40B4-BE49-F238E27FC236}">
                <a16:creationId xmlns="" xmlns:a16="http://schemas.microsoft.com/office/drawing/2014/main" id="{5FFE9B5A-E47C-4CC1-8FB6-B47A1173E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905" y="1739383"/>
            <a:ext cx="7207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Прямоугольник 25">
            <a:extLst>
              <a:ext uri="{FF2B5EF4-FFF2-40B4-BE49-F238E27FC236}">
                <a16:creationId xmlns="" xmlns:a16="http://schemas.microsoft.com/office/drawing/2014/main" id="{81B40616-F306-4864-B5F5-0B9C6529A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359" y="2047787"/>
            <a:ext cx="55749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40404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Недочеты при формировании ф. 0503168</a:t>
            </a:r>
            <a:endParaRPr lang="ru-RU" altLang="ru-RU" sz="2000" dirty="0">
              <a:solidFill>
                <a:srgbClr val="40404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="" xmlns:a16="http://schemas.microsoft.com/office/drawing/2014/main" id="{928B76FE-6275-499C-B6DC-A45D41D05636}"/>
              </a:ext>
            </a:extLst>
          </p:cNvPr>
          <p:cNvCxnSpPr>
            <a:cxnSpLocks/>
          </p:cNvCxnSpPr>
          <p:nvPr/>
        </p:nvCxnSpPr>
        <p:spPr>
          <a:xfrm>
            <a:off x="1791606" y="2633743"/>
            <a:ext cx="6894703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5">
            <a:extLst>
              <a:ext uri="{FF2B5EF4-FFF2-40B4-BE49-F238E27FC236}">
                <a16:creationId xmlns="" xmlns:a16="http://schemas.microsoft.com/office/drawing/2014/main" id="{6F7FE1FA-48AD-467D-92A0-6D1B41A28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7475" y="3058411"/>
            <a:ext cx="4538583" cy="266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dirty="0">
                <a:latin typeface="Cambria" pitchFamily="18" charset="0"/>
                <a:cs typeface="Times New Roman" panose="02020603050405020304" pitchFamily="18" charset="0"/>
              </a:rPr>
              <a:t>отражение объектов недвижимости без подтверждающих государственную регистрацию документов</a:t>
            </a: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dirty="0">
                <a:latin typeface="Cambria" pitchFamily="18" charset="0"/>
                <a:cs typeface="Times New Roman" panose="02020603050405020304" pitchFamily="18" charset="0"/>
              </a:rPr>
              <a:t>отражение остатков на </a:t>
            </a:r>
            <a:r>
              <a:rPr lang="ru-RU" dirty="0" err="1">
                <a:latin typeface="Cambria" pitchFamily="18" charset="0"/>
                <a:cs typeface="Times New Roman" panose="02020603050405020304" pitchFamily="18" charset="0"/>
              </a:rPr>
              <a:t>забалансовых</a:t>
            </a:r>
            <a:r>
              <a:rPr lang="ru-RU" dirty="0">
                <a:latin typeface="Cambria" pitchFamily="18" charset="0"/>
                <a:cs typeface="Times New Roman" panose="02020603050405020304" pitchFamily="18" charset="0"/>
              </a:rPr>
              <a:t> счетах ф. 0503168, отличных от данных, отраженных в Балансе</a:t>
            </a:r>
            <a:br>
              <a:rPr lang="ru-RU" dirty="0">
                <a:latin typeface="Cambria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Cambria" pitchFamily="18" charset="0"/>
                <a:cs typeface="Times New Roman" panose="02020603050405020304" pitchFamily="18" charset="0"/>
              </a:rPr>
              <a:t>(ф. 0503130) </a:t>
            </a:r>
          </a:p>
        </p:txBody>
      </p:sp>
      <p:sp>
        <p:nvSpPr>
          <p:cNvPr id="16" name="Прямоугольник 5">
            <a:extLst>
              <a:ext uri="{FF2B5EF4-FFF2-40B4-BE49-F238E27FC236}">
                <a16:creationId xmlns="" xmlns:a16="http://schemas.microsoft.com/office/drawing/2014/main" id="{D80D8AC6-D39E-4690-926C-E433E38DA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2579" y="3067555"/>
            <a:ext cx="5272585" cy="2064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dirty="0">
                <a:latin typeface="Cambria" pitchFamily="18" charset="0"/>
                <a:cs typeface="Times New Roman" panose="02020603050405020304" pitchFamily="18" charset="0"/>
              </a:rPr>
              <a:t>не отражение объектов в составе основных средств  при наличии документов, подтверждающих государственную регистрацию прав</a:t>
            </a: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dirty="0">
                <a:latin typeface="Cambria" panose="02040503050406030204" pitchFamily="18" charset="0"/>
              </a:rPr>
              <a:t>отражение земельных участков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</a:rPr>
              <a:t> по неактуальной кадастровой стоимости</a:t>
            </a:r>
          </a:p>
        </p:txBody>
      </p:sp>
    </p:spTree>
    <p:extLst>
      <p:ext uri="{BB962C8B-B14F-4D97-AF65-F5344CB8AC3E}">
        <p14:creationId xmlns:p14="http://schemas.microsoft.com/office/powerpoint/2010/main" val="2786335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Прямоугольник 22">
            <a:extLst>
              <a:ext uri="{FF2B5EF4-FFF2-40B4-BE49-F238E27FC236}">
                <a16:creationId xmlns="" xmlns:a16="http://schemas.microsoft.com/office/drawing/2014/main" id="{B0E22C11-D248-4F7F-BB66-BED2465A6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738" y="1917048"/>
            <a:ext cx="5323206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ru-RU" altLang="ru-RU" sz="1800" b="1" dirty="0">
                <a:latin typeface="Cambria" panose="02040503050406030204" pitchFamily="18" charset="0"/>
                <a:ea typeface="Cambria" panose="02040503050406030204" pitchFamily="18" charset="0"/>
              </a:rPr>
              <a:t>дебет</a:t>
            </a:r>
            <a:br>
              <a:rPr lang="ru-RU" altLang="ru-RU" sz="18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</a:rPr>
              <a:t>ХХ </a:t>
            </a:r>
            <a:r>
              <a:rPr lang="ru-RU" sz="1800" dirty="0" err="1">
                <a:latin typeface="Cambria" panose="02040503050406030204" pitchFamily="18" charset="0"/>
                <a:ea typeface="Cambria" panose="02040503050406030204" pitchFamily="18" charset="0"/>
              </a:rPr>
              <a:t>ХХ</a:t>
            </a: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</a:rPr>
              <a:t> 0000000000 </a:t>
            </a:r>
            <a:r>
              <a:rPr lang="ru-RU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000 </a:t>
            </a:r>
            <a:r>
              <a:rPr lang="ru-RU" sz="1800" b="1" dirty="0" smtClean="0">
                <a:latin typeface="Cambria" panose="02040503050406030204" pitchFamily="18" charset="0"/>
              </a:rPr>
              <a:t>1 </a:t>
            </a:r>
            <a:r>
              <a:rPr lang="ru-RU" sz="1800" b="1" dirty="0">
                <a:latin typeface="Cambria" panose="02040503050406030204" pitchFamily="18" charset="0"/>
              </a:rPr>
              <a:t>103 11 000 </a:t>
            </a:r>
            <a:br>
              <a:rPr lang="ru-RU" sz="1800" b="1" dirty="0">
                <a:latin typeface="Cambria" panose="02040503050406030204" pitchFamily="18" charset="0"/>
              </a:rPr>
            </a:br>
            <a:r>
              <a:rPr lang="ru-RU" sz="1800" dirty="0">
                <a:latin typeface="Cambria" panose="02040503050406030204" pitchFamily="18" charset="0"/>
                <a:cs typeface="Times New Roman" panose="02020603050405020304" pitchFamily="18" charset="0"/>
              </a:rPr>
              <a:t>«Земля - недвижимое имущество учреждения»</a:t>
            </a:r>
            <a:endParaRPr lang="ru-RU" sz="1800" b="1" dirty="0">
              <a:latin typeface="Cambria" panose="02040503050406030204" pitchFamily="18" charset="0"/>
            </a:endParaRPr>
          </a:p>
        </p:txBody>
      </p:sp>
      <p:sp>
        <p:nvSpPr>
          <p:cNvPr id="24583" name="Прямоугольник 26">
            <a:extLst>
              <a:ext uri="{FF2B5EF4-FFF2-40B4-BE49-F238E27FC236}">
                <a16:creationId xmlns="" xmlns:a16="http://schemas.microsoft.com/office/drawing/2014/main" id="{C59DA307-6FDD-4E61-9E06-8646F9DA0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529" y="1841768"/>
            <a:ext cx="540173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кредит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</a:rPr>
              <a:t>1 17 00000 00 0000 000 </a:t>
            </a:r>
            <a:r>
              <a:rPr lang="ru-RU" b="1" dirty="0">
                <a:latin typeface="Cambria" panose="02040503050406030204" pitchFamily="18" charset="0"/>
              </a:rPr>
              <a:t>1 401 10 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199</a:t>
            </a:r>
            <a:b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</a:rPr>
              <a:t>«Прочие доходы от безвозмездных поступлений»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="" xmlns:a16="http://schemas.microsoft.com/office/drawing/2014/main" id="{EC00D690-A0B5-4F88-82F5-89191EE435A3}"/>
              </a:ext>
            </a:extLst>
          </p:cNvPr>
          <p:cNvCxnSpPr/>
          <p:nvPr/>
        </p:nvCxnSpPr>
        <p:spPr>
          <a:xfrm>
            <a:off x="351738" y="2904391"/>
            <a:ext cx="1148852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Заголовок 2">
            <a:extLst>
              <a:ext uri="{FF2B5EF4-FFF2-40B4-BE49-F238E27FC236}">
                <a16:creationId xmlns="" xmlns:a16="http://schemas.microsoft.com/office/drawing/2014/main" id="{31BF51E6-4045-47B8-8297-1F44D95FB68E}"/>
              </a:ext>
            </a:extLst>
          </p:cNvPr>
          <p:cNvSpPr txBox="1">
            <a:spLocks/>
          </p:cNvSpPr>
          <p:nvPr/>
        </p:nvSpPr>
        <p:spPr bwMode="auto">
          <a:xfrm>
            <a:off x="4254500" y="171449"/>
            <a:ext cx="7775575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 eaLnBrk="0" hangingPunct="0">
              <a:lnSpc>
                <a:spcPct val="90000"/>
              </a:lnSpc>
              <a:defRPr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altLang="ru-RU" dirty="0"/>
              <a:t>Изменение кадастровой стоимости земельного участка, ранее принятого к бюджетному </a:t>
            </a:r>
            <a:r>
              <a:rPr lang="ru-RU" altLang="ru-RU" dirty="0" smtClean="0"/>
              <a:t>учету</a:t>
            </a:r>
            <a:endParaRPr lang="ru-RU" altLang="ru-RU" dirty="0"/>
          </a:p>
        </p:txBody>
      </p:sp>
      <p:sp>
        <p:nvSpPr>
          <p:cNvPr id="32" name="Номер слайда 2">
            <a:extLst>
              <a:ext uri="{FF2B5EF4-FFF2-40B4-BE49-F238E27FC236}">
                <a16:creationId xmlns="" xmlns:a16="http://schemas.microsoft.com/office/drawing/2014/main" id="{3A6C2582-DE63-41B4-8B60-29A5FEA7F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6875" y="6363548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4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15834" y="3781893"/>
            <a:ext cx="2931566" cy="172819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в случае увеличения стоимости актива</a:t>
            </a:r>
          </a:p>
          <a:p>
            <a:pPr lvl="0"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(со знаком «</a:t>
            </a:r>
            <a:r>
              <a:rPr lang="ru-RU" sz="1600" b="1" dirty="0">
                <a:solidFill>
                  <a:schemeClr val="tx1"/>
                </a:solidFill>
                <a:latin typeface="Cambria" panose="02040503050406030204" pitchFamily="18" charset="0"/>
              </a:rPr>
              <a:t>плюс</a:t>
            </a: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»)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8351009" y="3781893"/>
            <a:ext cx="2808312" cy="172819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в случае уменьшения стоимости актива</a:t>
            </a:r>
          </a:p>
          <a:p>
            <a:pPr lvl="0"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(со знаком </a:t>
            </a:r>
            <a:r>
              <a:rPr lang="ru-RU" sz="1600" b="1" dirty="0">
                <a:solidFill>
                  <a:schemeClr val="tx1"/>
                </a:solidFill>
                <a:latin typeface="Cambria" panose="02040503050406030204" pitchFamily="18" charset="0"/>
              </a:rPr>
              <a:t>«минус»</a:t>
            </a: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463222" y="4000554"/>
            <a:ext cx="2931566" cy="172819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lvl="0" algn="ctr"/>
            <a:r>
              <a:rPr lang="ru-RU" sz="1600" b="1" dirty="0">
                <a:solidFill>
                  <a:schemeClr val="tx1"/>
                </a:solidFill>
                <a:latin typeface="Cambria" panose="02040503050406030204" pitchFamily="18" charset="0"/>
              </a:rPr>
              <a:t>Графа 5 «Поступление (увеличение) всего» </a:t>
            </a:r>
            <a:br>
              <a:rPr lang="ru-RU" sz="1600" b="1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Cambria" panose="02040503050406030204" pitchFamily="18" charset="0"/>
              </a:rPr>
              <a:t>ф. 0503168</a:t>
            </a:r>
          </a:p>
        </p:txBody>
      </p:sp>
      <p:cxnSp>
        <p:nvCxnSpPr>
          <p:cNvPr id="10" name="Прямая со стрелкой 9"/>
          <p:cNvCxnSpPr>
            <a:stCxn id="30" idx="1"/>
            <a:endCxn id="27" idx="3"/>
          </p:cNvCxnSpPr>
          <p:nvPr/>
        </p:nvCxnSpPr>
        <p:spPr>
          <a:xfrm flipH="1" flipV="1">
            <a:off x="3647400" y="4645989"/>
            <a:ext cx="815822" cy="218661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30" idx="3"/>
            <a:endCxn id="29" idx="1"/>
          </p:cNvCxnSpPr>
          <p:nvPr/>
        </p:nvCxnSpPr>
        <p:spPr>
          <a:xfrm flipV="1">
            <a:off x="7394788" y="4645989"/>
            <a:ext cx="956221" cy="218661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460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45" y="2262068"/>
            <a:ext cx="11377416" cy="4113631"/>
          </a:xfrm>
          <a:prstGeom prst="rect">
            <a:avLst/>
          </a:prstGeom>
        </p:spPr>
      </p:pic>
      <p:sp>
        <p:nvSpPr>
          <p:cNvPr id="17" name="Заголовок 2">
            <a:extLst>
              <a:ext uri="{FF2B5EF4-FFF2-40B4-BE49-F238E27FC236}">
                <a16:creationId xmlns="" xmlns:a16="http://schemas.microsoft.com/office/drawing/2014/main" id="{31BF51E6-4045-47B8-8297-1F44D95FB68E}"/>
              </a:ext>
            </a:extLst>
          </p:cNvPr>
          <p:cNvSpPr txBox="1">
            <a:spLocks/>
          </p:cNvSpPr>
          <p:nvPr/>
        </p:nvSpPr>
        <p:spPr bwMode="auto">
          <a:xfrm>
            <a:off x="3843867" y="171449"/>
            <a:ext cx="8186209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 eaLnBrk="0" hangingPunct="0">
              <a:lnSpc>
                <a:spcPct val="90000"/>
              </a:lnSpc>
              <a:defRPr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altLang="ru-RU" dirty="0"/>
              <a:t>Сведения по дебиторской и кредиторской задолженности (ф. 0503169)</a:t>
            </a:r>
          </a:p>
        </p:txBody>
      </p:sp>
      <p:sp>
        <p:nvSpPr>
          <p:cNvPr id="32" name="Номер слайда 2">
            <a:extLst>
              <a:ext uri="{FF2B5EF4-FFF2-40B4-BE49-F238E27FC236}">
                <a16:creationId xmlns="" xmlns:a16="http://schemas.microsoft.com/office/drawing/2014/main" id="{3A6C2582-DE63-41B4-8B60-29A5FEA7F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6875" y="6363548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5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1478330" y="934614"/>
            <a:ext cx="2505383" cy="1008566"/>
          </a:xfrm>
          <a:prstGeom prst="wedgeRectCallout">
            <a:avLst>
              <a:gd name="adj1" fmla="val -12885"/>
              <a:gd name="adj2" fmla="val 8105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latin typeface="Cambria" panose="02040503050406030204" pitchFamily="18" charset="0"/>
              </a:rPr>
              <a:t>Периодичность</a:t>
            </a:r>
            <a:r>
              <a:rPr lang="ru-RU" sz="1400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ru-RU" sz="1400" dirty="0">
                <a:latin typeface="Cambria" panose="02040503050406030204" pitchFamily="18" charset="0"/>
              </a:rPr>
              <a:t>на 1 января (годовая),</a:t>
            </a:r>
          </a:p>
          <a:p>
            <a:pPr lvl="0"/>
            <a:r>
              <a:rPr lang="ru-RU" sz="1400" dirty="0">
                <a:latin typeface="Cambria" panose="02040503050406030204" pitchFamily="18" charset="0"/>
              </a:rPr>
              <a:t>на 1 июля (за </a:t>
            </a:r>
            <a:r>
              <a:rPr lang="en-US" sz="1400" dirty="0">
                <a:latin typeface="Cambria" panose="02040503050406030204" pitchFamily="18" charset="0"/>
              </a:rPr>
              <a:t>I </a:t>
            </a:r>
            <a:r>
              <a:rPr lang="ru-RU" sz="1400" dirty="0">
                <a:latin typeface="Cambria" panose="02040503050406030204" pitchFamily="18" charset="0"/>
              </a:rPr>
              <a:t>полугодие), </a:t>
            </a:r>
          </a:p>
          <a:p>
            <a:pPr lvl="0"/>
            <a:r>
              <a:rPr lang="ru-RU" sz="1400" dirty="0">
                <a:latin typeface="Cambria" panose="02040503050406030204" pitchFamily="18" charset="0"/>
              </a:rPr>
              <a:t>на 1 октября (за 9 месяцев)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68809" y="1000430"/>
            <a:ext cx="6736022" cy="9427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Порядок формирования Сведений ф. 0503169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на </a:t>
            </a: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01.01.2020</a:t>
            </a:r>
            <a:b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не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отличается</a:t>
            </a: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 от порядка </a:t>
            </a: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формирования</a:t>
            </a:r>
            <a:b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Сведений </a:t>
            </a: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ф. 0503169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на 01.07.2019 и </a:t>
            </a: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на 01.10.2019</a:t>
            </a:r>
            <a:endParaRPr lang="ru-RU" sz="1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311344" y="5494019"/>
            <a:ext cx="736484" cy="2171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311343" y="6137335"/>
            <a:ext cx="736485" cy="2383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dirty="0"/>
          </a:p>
        </p:txBody>
      </p:sp>
      <p:sp>
        <p:nvSpPr>
          <p:cNvPr id="16" name="Умножение 15"/>
          <p:cNvSpPr/>
          <p:nvPr/>
        </p:nvSpPr>
        <p:spPr>
          <a:xfrm>
            <a:off x="9532792" y="5156101"/>
            <a:ext cx="293586" cy="363416"/>
          </a:xfrm>
          <a:prstGeom prst="mathMultiply">
            <a:avLst/>
          </a:prstGeom>
          <a:solidFill>
            <a:srgbClr val="FF00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/>
          <p:cNvSpPr/>
          <p:nvPr/>
        </p:nvSpPr>
        <p:spPr>
          <a:xfrm>
            <a:off x="9531167" y="5742841"/>
            <a:ext cx="293586" cy="363416"/>
          </a:xfrm>
          <a:prstGeom prst="mathMultiply">
            <a:avLst/>
          </a:prstGeom>
          <a:solidFill>
            <a:srgbClr val="FF00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626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2">
            <a:extLst>
              <a:ext uri="{FF2B5EF4-FFF2-40B4-BE49-F238E27FC236}">
                <a16:creationId xmlns="" xmlns:a16="http://schemas.microsoft.com/office/drawing/2014/main" id="{31BF51E6-4045-47B8-8297-1F44D95FB68E}"/>
              </a:ext>
            </a:extLst>
          </p:cNvPr>
          <p:cNvSpPr txBox="1">
            <a:spLocks/>
          </p:cNvSpPr>
          <p:nvPr/>
        </p:nvSpPr>
        <p:spPr bwMode="auto">
          <a:xfrm>
            <a:off x="3843867" y="171449"/>
            <a:ext cx="8186209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 eaLnBrk="0" hangingPunct="0">
              <a:lnSpc>
                <a:spcPct val="90000"/>
              </a:lnSpc>
              <a:defRPr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altLang="ru-RU" dirty="0"/>
              <a:t>Сведения по дебиторской и кредиторской задолженности (ф. 0503169)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68809" y="1000430"/>
            <a:ext cx="6736022" cy="9427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Порядок формирования Сведений ф. 0503169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на </a:t>
            </a: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01.01.2020</a:t>
            </a:r>
            <a:b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не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отличается</a:t>
            </a: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 от порядка </a:t>
            </a: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формирования</a:t>
            </a:r>
            <a:b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Сведений </a:t>
            </a: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ф. 0503169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на 01.07.2019 и </a:t>
            </a: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на 01.10.2019</a:t>
            </a:r>
            <a:endParaRPr lang="ru-RU" sz="16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" y="2051588"/>
            <a:ext cx="11020425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Умножение 15"/>
          <p:cNvSpPr/>
          <p:nvPr/>
        </p:nvSpPr>
        <p:spPr>
          <a:xfrm>
            <a:off x="9637563" y="5149971"/>
            <a:ext cx="362942" cy="538124"/>
          </a:xfrm>
          <a:prstGeom prst="mathMultiply">
            <a:avLst/>
          </a:prstGeom>
          <a:solidFill>
            <a:srgbClr val="FF00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471197" y="5688096"/>
            <a:ext cx="712823" cy="2365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" dirty="0" smtClean="0"/>
              <a:t>62 354 512,13</a:t>
            </a:r>
            <a:endParaRPr lang="ru-RU" sz="600" dirty="0"/>
          </a:p>
        </p:txBody>
      </p:sp>
      <p:sp>
        <p:nvSpPr>
          <p:cNvPr id="32" name="Номер слайда 2">
            <a:extLst>
              <a:ext uri="{FF2B5EF4-FFF2-40B4-BE49-F238E27FC236}">
                <a16:creationId xmlns="" xmlns:a16="http://schemas.microsoft.com/office/drawing/2014/main" id="{3A6C2582-DE63-41B4-8B60-29A5FEA7F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6875" y="6363548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6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15" name="Умножение 14"/>
          <p:cNvSpPr/>
          <p:nvPr/>
        </p:nvSpPr>
        <p:spPr>
          <a:xfrm>
            <a:off x="9637563" y="5868095"/>
            <a:ext cx="362942" cy="538124"/>
          </a:xfrm>
          <a:prstGeom prst="mathMultiply">
            <a:avLst/>
          </a:prstGeom>
          <a:solidFill>
            <a:srgbClr val="FF00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471197" y="6375699"/>
            <a:ext cx="712823" cy="2383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" dirty="0" smtClean="0"/>
              <a:t>5 432,29</a:t>
            </a:r>
            <a:endParaRPr lang="ru-RU" sz="600" dirty="0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1478330" y="934614"/>
            <a:ext cx="2505383" cy="1008566"/>
          </a:xfrm>
          <a:prstGeom prst="wedgeRectCallout">
            <a:avLst>
              <a:gd name="adj1" fmla="val -12885"/>
              <a:gd name="adj2" fmla="val 8105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latin typeface="Cambria" panose="02040503050406030204" pitchFamily="18" charset="0"/>
              </a:rPr>
              <a:t>Периодичность</a:t>
            </a:r>
            <a:r>
              <a:rPr lang="ru-RU" sz="1400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ru-RU" sz="1400" dirty="0">
                <a:latin typeface="Cambria" panose="02040503050406030204" pitchFamily="18" charset="0"/>
              </a:rPr>
              <a:t>на 1 января (годовая),</a:t>
            </a:r>
          </a:p>
          <a:p>
            <a:pPr lvl="0"/>
            <a:r>
              <a:rPr lang="ru-RU" sz="1400" dirty="0">
                <a:latin typeface="Cambria" panose="02040503050406030204" pitchFamily="18" charset="0"/>
              </a:rPr>
              <a:t>на 1 июля (за </a:t>
            </a:r>
            <a:r>
              <a:rPr lang="en-US" sz="1400" dirty="0">
                <a:latin typeface="Cambria" panose="02040503050406030204" pitchFamily="18" charset="0"/>
              </a:rPr>
              <a:t>I </a:t>
            </a:r>
            <a:r>
              <a:rPr lang="ru-RU" sz="1400" dirty="0">
                <a:latin typeface="Cambria" panose="02040503050406030204" pitchFamily="18" charset="0"/>
              </a:rPr>
              <a:t>полугодие), </a:t>
            </a:r>
          </a:p>
          <a:p>
            <a:pPr lvl="0"/>
            <a:r>
              <a:rPr lang="ru-RU" sz="1400" dirty="0">
                <a:latin typeface="Cambria" panose="02040503050406030204" pitchFamily="18" charset="0"/>
              </a:rPr>
              <a:t>на 1 октября (за 9 месяцев)</a:t>
            </a:r>
          </a:p>
        </p:txBody>
      </p:sp>
    </p:spTree>
    <p:extLst>
      <p:ext uri="{BB962C8B-B14F-4D97-AF65-F5344CB8AC3E}">
        <p14:creationId xmlns:p14="http://schemas.microsoft.com/office/powerpoint/2010/main" val="3338987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286875" y="6363548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7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15" name="Заголовок 2">
            <a:extLst>
              <a:ext uri="{FF2B5EF4-FFF2-40B4-BE49-F238E27FC236}">
                <a16:creationId xmlns="" xmlns:a16="http://schemas.microsoft.com/office/drawing/2014/main" id="{D298D5E0-442E-4FE8-B3D4-D047E8044017}"/>
              </a:ext>
            </a:extLst>
          </p:cNvPr>
          <p:cNvSpPr txBox="1">
            <a:spLocks/>
          </p:cNvSpPr>
          <p:nvPr/>
        </p:nvSpPr>
        <p:spPr bwMode="auto">
          <a:xfrm>
            <a:off x="3965714" y="171449"/>
            <a:ext cx="8064362" cy="10895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 eaLnBrk="0" hangingPunct="0">
              <a:lnSpc>
                <a:spcPct val="90000"/>
              </a:lnSpc>
              <a:defRPr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altLang="ru-RU" dirty="0"/>
              <a:t>Формирование показателей Сведений по дебиторской и кредиторской </a:t>
            </a:r>
            <a:r>
              <a:rPr lang="ru-RU" altLang="ru-RU" dirty="0" smtClean="0"/>
              <a:t>задолженности</a:t>
            </a:r>
            <a:br>
              <a:rPr lang="ru-RU" altLang="ru-RU" dirty="0" smtClean="0"/>
            </a:br>
            <a:r>
              <a:rPr lang="ru-RU" altLang="ru-RU" dirty="0" smtClean="0"/>
              <a:t>(</a:t>
            </a:r>
            <a:r>
              <a:rPr lang="ru-RU" altLang="ru-RU" dirty="0"/>
              <a:t>ф. 0503169)</a:t>
            </a:r>
          </a:p>
        </p:txBody>
      </p:sp>
      <p:pic>
        <p:nvPicPr>
          <p:cNvPr id="19" name="Picture 13">
            <a:extLst>
              <a:ext uri="{FF2B5EF4-FFF2-40B4-BE49-F238E27FC236}">
                <a16:creationId xmlns="" xmlns:a16="http://schemas.microsoft.com/office/drawing/2014/main" id="{5FFE9B5A-E47C-4CC1-8FB6-B47A1173E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30" y="1665060"/>
            <a:ext cx="7207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24">
            <a:extLst>
              <a:ext uri="{FF2B5EF4-FFF2-40B4-BE49-F238E27FC236}">
                <a16:creationId xmlns="" xmlns:a16="http://schemas.microsoft.com/office/drawing/2014/main" id="{5DBDDD40-854D-4046-9D9F-3A58FE923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7473" y="1599331"/>
            <a:ext cx="89530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40404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Справочник кодов аналитических счетов бюджетного учета и видов расходов (аналитических кодов видов поступлений и выбытий) бюджетной классификации РФ</a:t>
            </a: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="" xmlns:a16="http://schemas.microsoft.com/office/drawing/2014/main" id="{928B76FE-6275-499C-B6DC-A45D41D05636}"/>
              </a:ext>
            </a:extLst>
          </p:cNvPr>
          <p:cNvCxnSpPr>
            <a:cxnSpLocks/>
          </p:cNvCxnSpPr>
          <p:nvPr/>
        </p:nvCxnSpPr>
        <p:spPr>
          <a:xfrm>
            <a:off x="678731" y="2559420"/>
            <a:ext cx="9650603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757923" y="2883938"/>
            <a:ext cx="604364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Х ХХ ХХХХХХХХХХХ</a:t>
            </a:r>
            <a:r>
              <a:rPr lang="ru-RU" sz="2800" dirty="0">
                <a:solidFill>
                  <a:schemeClr val="accent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110 </a:t>
            </a:r>
            <a:r>
              <a:rPr lang="ru-RU" sz="2800" b="1" dirty="0">
                <a:solidFill>
                  <a:schemeClr val="accent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1 205 11 000</a:t>
            </a:r>
          </a:p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ХХ </a:t>
            </a:r>
            <a:r>
              <a:rPr lang="ru-RU" sz="2800" dirty="0" err="1">
                <a:latin typeface="Cambria" panose="02040503050406030204" pitchFamily="18" charset="0"/>
                <a:ea typeface="Cambria" panose="02040503050406030204" pitchFamily="18" charset="0"/>
              </a:rPr>
              <a:t>ХХ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 ХХХХХХХХХХ</a:t>
            </a:r>
            <a:r>
              <a:rPr lang="ru-RU" sz="2800" dirty="0">
                <a:solidFill>
                  <a:schemeClr val="accent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612 </a:t>
            </a:r>
            <a:r>
              <a:rPr lang="ru-RU" sz="2800" b="1" dirty="0">
                <a:solidFill>
                  <a:schemeClr val="accent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1 206 41 000</a:t>
            </a:r>
          </a:p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ХХ </a:t>
            </a:r>
            <a:r>
              <a:rPr lang="ru-RU" sz="2800" dirty="0" err="1">
                <a:latin typeface="Cambria" panose="02040503050406030204" pitchFamily="18" charset="0"/>
                <a:ea typeface="Cambria" panose="02040503050406030204" pitchFamily="18" charset="0"/>
              </a:rPr>
              <a:t>ХХ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 ХХХХХХХХХХ</a:t>
            </a:r>
            <a:r>
              <a:rPr lang="ru-RU" sz="28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244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ru-RU" sz="28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206 13 000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16995" y="3114770"/>
            <a:ext cx="2383524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Cambria" panose="02040503050406030204" pitchFamily="18" charset="0"/>
              </a:rPr>
              <a:t>Сопоставительные таблицы</a:t>
            </a:r>
            <a:br>
              <a:rPr lang="ru-RU" dirty="0">
                <a:latin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</a:rPr>
              <a:t>Минфина России</a:t>
            </a:r>
          </a:p>
        </p:txBody>
      </p:sp>
      <p:cxnSp>
        <p:nvCxnSpPr>
          <p:cNvPr id="35" name="Прямая со стрелкой 34"/>
          <p:cNvCxnSpPr>
            <a:cxnSpLocks/>
            <a:stCxn id="4" idx="3"/>
          </p:cNvCxnSpPr>
          <p:nvPr/>
        </p:nvCxnSpPr>
        <p:spPr>
          <a:xfrm>
            <a:off x="6801565" y="3576436"/>
            <a:ext cx="111956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Скругленный прямоугольник 29">
            <a:extLst>
              <a:ext uri="{FF2B5EF4-FFF2-40B4-BE49-F238E27FC236}">
                <a16:creationId xmlns="" xmlns:a16="http://schemas.microsoft.com/office/drawing/2014/main" id="{DE03094E-E92A-42FC-8F39-746DA786FD60}"/>
              </a:ext>
            </a:extLst>
          </p:cNvPr>
          <p:cNvSpPr/>
          <p:nvPr/>
        </p:nvSpPr>
        <p:spPr>
          <a:xfrm>
            <a:off x="3395132" y="4707467"/>
            <a:ext cx="5816601" cy="133430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latin typeface="Cambria" panose="02040503050406030204" pitchFamily="18" charset="0"/>
              </a:rPr>
              <a:t>Предупреждающий контроль.</a:t>
            </a:r>
          </a:p>
          <a:p>
            <a:pPr algn="ctr"/>
            <a:r>
              <a:rPr lang="ru-RU" dirty="0">
                <a:latin typeface="Cambria" panose="02040503050406030204" pitchFamily="18" charset="0"/>
              </a:rPr>
              <a:t>если «связка» обусловлена особенностями учета, информация раскрывается в ПЗ</a:t>
            </a:r>
          </a:p>
        </p:txBody>
      </p:sp>
    </p:spTree>
    <p:extLst>
      <p:ext uri="{BB962C8B-B14F-4D97-AF65-F5344CB8AC3E}">
        <p14:creationId xmlns:p14="http://schemas.microsoft.com/office/powerpoint/2010/main" val="1017038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3326836"/>
            <a:ext cx="10753725" cy="3238573"/>
          </a:xfrm>
          <a:prstGeom prst="rect">
            <a:avLst/>
          </a:prstGeom>
        </p:spPr>
      </p:pic>
      <p:sp>
        <p:nvSpPr>
          <p:cNvPr id="17" name="Заголовок 2">
            <a:extLst>
              <a:ext uri="{FF2B5EF4-FFF2-40B4-BE49-F238E27FC236}">
                <a16:creationId xmlns="" xmlns:a16="http://schemas.microsoft.com/office/drawing/2014/main" id="{31BF51E6-4045-47B8-8297-1F44D95FB68E}"/>
              </a:ext>
            </a:extLst>
          </p:cNvPr>
          <p:cNvSpPr txBox="1">
            <a:spLocks/>
          </p:cNvSpPr>
          <p:nvPr/>
        </p:nvSpPr>
        <p:spPr bwMode="auto">
          <a:xfrm>
            <a:off x="3843867" y="171449"/>
            <a:ext cx="8186209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 eaLnBrk="0" hangingPunct="0">
              <a:lnSpc>
                <a:spcPct val="90000"/>
              </a:lnSpc>
              <a:defRPr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altLang="ru-RU" dirty="0"/>
              <a:t>Сведения по дебиторской и кредиторской задолженности (ф. 0503169)</a:t>
            </a:r>
          </a:p>
        </p:txBody>
      </p:sp>
      <p:sp>
        <p:nvSpPr>
          <p:cNvPr id="32" name="Номер слайда 2">
            <a:extLst>
              <a:ext uri="{FF2B5EF4-FFF2-40B4-BE49-F238E27FC236}">
                <a16:creationId xmlns="" xmlns:a16="http://schemas.microsoft.com/office/drawing/2014/main" id="{3A6C2582-DE63-41B4-8B60-29A5FEA7F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6875" y="6363548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8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901105" y="1461946"/>
            <a:ext cx="3421725" cy="1526246"/>
          </a:xfrm>
          <a:prstGeom prst="wedgeRectCallout">
            <a:avLst>
              <a:gd name="adj1" fmla="val -29612"/>
              <a:gd name="adj2" fmla="val 7008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Сведения по контрагентам </a:t>
            </a:r>
            <a:b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Cambria" panose="02040503050406030204" pitchFamily="18" charset="0"/>
              </a:rPr>
              <a:t>от 1 млн. руб. и более</a:t>
            </a: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;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(в части доходов бюджета </a:t>
            </a:r>
            <a:b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для ФНС России и ФТС России</a:t>
            </a:r>
            <a:b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– от 500 млн. руб.)</a:t>
            </a: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4753285" y="1372517"/>
            <a:ext cx="3334449" cy="1390902"/>
          </a:xfrm>
          <a:prstGeom prst="wedgeRectCallout">
            <a:avLst>
              <a:gd name="adj1" fmla="val -50085"/>
              <a:gd name="adj2" fmla="val 10118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Провести </a:t>
            </a: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анализ просроченной задолженности, </a:t>
            </a: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дата исполнения по правовому основанию </a:t>
            </a:r>
            <a:r>
              <a:rPr lang="ru-RU" sz="1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свыше 3 лет</a:t>
            </a:r>
            <a:endParaRPr lang="ru-RU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8563781" y="1213029"/>
            <a:ext cx="3365949" cy="1390902"/>
          </a:xfrm>
          <a:prstGeom prst="wedgeRectCallout">
            <a:avLst>
              <a:gd name="adj1" fmla="val -58501"/>
              <a:gd name="adj2" fmla="val 11241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В гр. 7 и 8 отражаются код и наименование причины образования задолженности;</a:t>
            </a:r>
          </a:p>
          <a:p>
            <a:pPr lvl="0" algn="ctr"/>
            <a:r>
              <a:rPr lang="ru-RU" sz="1600" b="1" dirty="0">
                <a:solidFill>
                  <a:schemeClr val="tx1"/>
                </a:solidFill>
                <a:latin typeface="Cambria" panose="02040503050406030204" pitchFamily="18" charset="0"/>
              </a:rPr>
              <a:t>Детальный анализ раскрывается в тексте ПЗ</a:t>
            </a:r>
          </a:p>
        </p:txBody>
      </p:sp>
    </p:spTree>
    <p:extLst>
      <p:ext uri="{BB962C8B-B14F-4D97-AF65-F5344CB8AC3E}">
        <p14:creationId xmlns:p14="http://schemas.microsoft.com/office/powerpoint/2010/main" val="3782348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286875" y="6363548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9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15" name="Заголовок 2">
            <a:extLst>
              <a:ext uri="{FF2B5EF4-FFF2-40B4-BE49-F238E27FC236}">
                <a16:creationId xmlns="" xmlns:a16="http://schemas.microsoft.com/office/drawing/2014/main" id="{D298D5E0-442E-4FE8-B3D4-D047E8044017}"/>
              </a:ext>
            </a:extLst>
          </p:cNvPr>
          <p:cNvSpPr txBox="1">
            <a:spLocks/>
          </p:cNvSpPr>
          <p:nvPr/>
        </p:nvSpPr>
        <p:spPr bwMode="auto">
          <a:xfrm>
            <a:off x="4254500" y="171449"/>
            <a:ext cx="7775575" cy="10895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 eaLnBrk="0" hangingPunct="0">
              <a:lnSpc>
                <a:spcPct val="90000"/>
              </a:lnSpc>
              <a:defRPr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altLang="ru-RU" dirty="0"/>
              <a:t>Некорректное формирование показателей Сведений по дебиторской и кредиторской задолженности (ф. 0503169)</a:t>
            </a:r>
          </a:p>
        </p:txBody>
      </p:sp>
      <p:sp>
        <p:nvSpPr>
          <p:cNvPr id="18" name="Прямоугольник 5">
            <a:extLst>
              <a:ext uri="{FF2B5EF4-FFF2-40B4-BE49-F238E27FC236}">
                <a16:creationId xmlns="" xmlns:a16="http://schemas.microsoft.com/office/drawing/2014/main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9415" y="2499364"/>
            <a:ext cx="4820124" cy="29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altLang="ru-RU" sz="1800" dirty="0">
                <a:latin typeface="Cambria" panose="02040503050406030204" pitchFamily="18" charset="0"/>
              </a:rPr>
              <a:t>отражение кредиторской задолженности, не подтвержденной документами (завышение объема)</a:t>
            </a:r>
          </a:p>
          <a:p>
            <a:pPr marL="342900" indent="-342900"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altLang="ru-RU" sz="1800" dirty="0">
                <a:latin typeface="Cambria" panose="02040503050406030204" pitchFamily="18" charset="0"/>
              </a:rPr>
              <a:t>не отражение просроченной задолженности (занижение объема)</a:t>
            </a:r>
          </a:p>
          <a:p>
            <a:pPr marL="342900" indent="-342900">
              <a:lnSpc>
                <a:spcPct val="114000"/>
              </a:lnSpc>
              <a:spcBef>
                <a:spcPts val="12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altLang="ru-RU" sz="1800" dirty="0">
                <a:latin typeface="Cambria" panose="02040503050406030204" pitchFamily="18" charset="0"/>
              </a:rPr>
              <a:t>несоответствие содержания текста Пояснительных записок данным, отраженным в формах отчетности</a:t>
            </a:r>
            <a:endParaRPr lang="ru-RU" altLang="ru-RU" sz="1800" i="1" dirty="0">
              <a:latin typeface="Cambria" panose="02040503050406030204" pitchFamily="18" charset="0"/>
            </a:endParaRPr>
          </a:p>
        </p:txBody>
      </p:sp>
      <p:pic>
        <p:nvPicPr>
          <p:cNvPr id="19" name="Picture 13">
            <a:extLst>
              <a:ext uri="{FF2B5EF4-FFF2-40B4-BE49-F238E27FC236}">
                <a16:creationId xmlns="" xmlns:a16="http://schemas.microsoft.com/office/drawing/2014/main" id="{5FFE9B5A-E47C-4CC1-8FB6-B47A1173E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896" y="1328649"/>
            <a:ext cx="7207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24">
            <a:extLst>
              <a:ext uri="{FF2B5EF4-FFF2-40B4-BE49-F238E27FC236}">
                <a16:creationId xmlns="" xmlns:a16="http://schemas.microsoft.com/office/drawing/2014/main" id="{5DBDDD40-854D-4046-9D9F-3A58FE923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4621" y="1637053"/>
            <a:ext cx="60743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40404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Неполное отражение сведений в ф. 0503169</a:t>
            </a: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="" xmlns:a16="http://schemas.microsoft.com/office/drawing/2014/main" id="{928B76FE-6275-499C-B6DC-A45D41D05636}"/>
              </a:ext>
            </a:extLst>
          </p:cNvPr>
          <p:cNvCxnSpPr>
            <a:cxnSpLocks/>
          </p:cNvCxnSpPr>
          <p:nvPr/>
        </p:nvCxnSpPr>
        <p:spPr>
          <a:xfrm>
            <a:off x="1474597" y="2223009"/>
            <a:ext cx="6742303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5">
            <a:extLst>
              <a:ext uri="{FF2B5EF4-FFF2-40B4-BE49-F238E27FC236}">
                <a16:creationId xmlns="" xmlns:a16="http://schemas.microsoft.com/office/drawing/2014/main" id="{76B0C572-6991-42FE-BF8F-190390A0E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7667" y="2499364"/>
            <a:ext cx="5599907" cy="29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altLang="ru-RU" sz="1800" dirty="0">
                <a:latin typeface="Cambria" panose="02040503050406030204" pitchFamily="18" charset="0"/>
              </a:rPr>
              <a:t>не отражение оборотов по счетам, по которым отсутствовали остатки ДЗ и КЗ </a:t>
            </a:r>
            <a:r>
              <a:rPr lang="ru-RU" altLang="ru-RU" sz="1800" i="1" dirty="0">
                <a:latin typeface="Cambria" panose="02040503050406030204" pitchFamily="18" charset="0"/>
              </a:rPr>
              <a:t>(например, по начислению и выплате заработной платы и иных платежей) </a:t>
            </a: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altLang="ru-RU" sz="1800" dirty="0">
                <a:latin typeface="Cambria" panose="02040503050406030204" pitchFamily="18" charset="0"/>
              </a:rPr>
              <a:t>Не отражение оборотов по счету 0 401 60 000</a:t>
            </a:r>
            <a:br>
              <a:rPr lang="ru-RU" altLang="ru-RU" sz="1800" dirty="0">
                <a:latin typeface="Cambria" panose="02040503050406030204" pitchFamily="18" charset="0"/>
              </a:rPr>
            </a:br>
            <a:r>
              <a:rPr lang="ru-RU" altLang="ru-RU" sz="1800" i="1" dirty="0">
                <a:latin typeface="Cambria" panose="02040503050406030204" pitchFamily="18" charset="0"/>
              </a:rPr>
              <a:t>(например, в части формирования и использования резервов на оплату отпусков, выплаты компенсаций за неиспользованные отпуска)</a:t>
            </a:r>
          </a:p>
        </p:txBody>
      </p:sp>
    </p:spTree>
    <p:extLst>
      <p:ext uri="{BB962C8B-B14F-4D97-AF65-F5344CB8AC3E}">
        <p14:creationId xmlns:p14="http://schemas.microsoft.com/office/powerpoint/2010/main" val="9897094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35197</TotalTime>
  <Words>765</Words>
  <Application>Microsoft Office PowerPoint</Application>
  <PresentationFormat>Произвольный</PresentationFormat>
  <Paragraphs>134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Зайцев Павел Борисович</cp:lastModifiedBy>
  <cp:revision>1399</cp:revision>
  <cp:lastPrinted>2020-01-21T17:31:56Z</cp:lastPrinted>
  <dcterms:created xsi:type="dcterms:W3CDTF">2015-03-03T16:27:21Z</dcterms:created>
  <dcterms:modified xsi:type="dcterms:W3CDTF">2020-01-22T16:43:39Z</dcterms:modified>
</cp:coreProperties>
</file>