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78" r:id="rId2"/>
    <p:sldId id="279" r:id="rId3"/>
    <p:sldId id="261" r:id="rId4"/>
    <p:sldId id="260" r:id="rId5"/>
    <p:sldId id="262" r:id="rId6"/>
    <p:sldId id="263" r:id="rId7"/>
    <p:sldId id="280" r:id="rId8"/>
    <p:sldId id="283" r:id="rId9"/>
    <p:sldId id="269" r:id="rId10"/>
    <p:sldId id="271" r:id="rId11"/>
    <p:sldId id="272" r:id="rId12"/>
    <p:sldId id="273" r:id="rId13"/>
    <p:sldId id="274" r:id="rId14"/>
    <p:sldId id="281" r:id="rId15"/>
    <p:sldId id="282" r:id="rId16"/>
    <p:sldId id="275" r:id="rId17"/>
    <p:sldId id="277" r:id="rId18"/>
    <p:sldId id="276" r:id="rId1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8343A-2B3F-4B05-A08D-533364B633D4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20992-1FE9-4469-AE03-731649AF6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48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DD6C9-02DB-4AFD-8844-331B62DBB139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76FA4-D09E-480B-AAD4-53436FBE1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2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2EAB9-555F-4567-BB32-DE215320E32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0B5B7-FE2A-4164-8F7C-9DFBE1262BA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4927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043C7-545B-476E-A217-2078F7A46E9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8490-7ECC-4CF6-A740-918BB2C61A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8291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866A7-ABA6-4D87-AE04-39E1C96E3FB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01C8E-1F81-41AC-9D18-DE975D7C44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503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8D721-BE5F-42C7-B69B-617805C8489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E6E0B-588F-40DB-A508-6AFAAF4C666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5187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CF16A-75DF-4FCA-9C9E-463E55CD53F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EAD8B-0920-435A-92C3-7791EE70793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616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01F6-A381-49BE-9D13-A56FB1B1C4B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DA94-E846-41B6-9397-1AD4D03B90E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0788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88BF3-6E53-4CC6-8B80-02259E6CF20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42ADD-8FB2-461C-931C-5AAFF58C99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2528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5414-32A4-49D7-83F7-38AF5AFC469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576A-13DB-409A-82E8-676E2722787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1700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D121-4662-4684-83DE-771398A9AC1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85940-ED11-47B7-95D6-7EFF6093F28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4748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A38E9-C3DB-4D86-A31F-95EC7837276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B1F84-E47A-4493-BE43-B8BC5BD451C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898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73CFA-8A96-4BD5-B481-7CF741C3C2E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CDF5F-C501-4A70-B5F6-43375A0723B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255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7F8D32-4962-4200-AA15-9C41C804902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22.01.2020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27FE07-3DE2-453A-811F-1FAF6E62E643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73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4110" y="2118758"/>
            <a:ext cx="7623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latin typeface="+mn-lt"/>
                <a:ea typeface="Batang" panose="02030600000101010101" pitchFamily="18" charset="-127"/>
                <a:cs typeface="Arial" charset="0"/>
              </a:rPr>
              <a:t>Отражение в отчетности за 2019 год операций с межбюджетными трансфертами</a:t>
            </a:r>
            <a:endParaRPr lang="ru-RU" sz="3200" dirty="0">
              <a:latin typeface="+mn-lt"/>
              <a:ea typeface="Batang" panose="02030600000101010101" pitchFamily="18" charset="-127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05864" y="5573949"/>
            <a:ext cx="2986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22.01.2020 </a:t>
            </a:r>
          </a:p>
          <a:p>
            <a:pPr algn="ctr"/>
            <a:r>
              <a:rPr lang="ru-RU" sz="1600" dirty="0" smtClean="0"/>
              <a:t>Кривенец А.Н.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939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221127" y="246743"/>
            <a:ext cx="79708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</a:t>
            </a: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восстановленных трансфертов прошлых </a:t>
            </a: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лет </a:t>
            </a:r>
          </a:p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0794" y="1721047"/>
            <a:ext cx="105021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начисление:</a:t>
            </a:r>
          </a:p>
          <a:p>
            <a:r>
              <a:rPr lang="ru-RU" sz="2400" dirty="0"/>
              <a:t>Дт  219 ……1 401 10 151 (161)      Кт  219 ………… 1 205 51 (61) 661</a:t>
            </a:r>
          </a:p>
          <a:p>
            <a:endParaRPr lang="ru-RU" sz="2400" dirty="0"/>
          </a:p>
          <a:p>
            <a:r>
              <a:rPr lang="ru-RU" sz="2400" dirty="0"/>
              <a:t>возврат:</a:t>
            </a:r>
          </a:p>
          <a:p>
            <a:r>
              <a:rPr lang="ru-RU" sz="2400" dirty="0"/>
              <a:t>Дт  219…….1 205 51 (61) 561        Кт  219...........1 210 02 151 (161)</a:t>
            </a:r>
          </a:p>
          <a:p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5731" y="3621509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89847" y="3783150"/>
            <a:ext cx="105021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начисление:</a:t>
            </a:r>
          </a:p>
          <a:p>
            <a:r>
              <a:rPr lang="ru-RU" sz="2400" dirty="0"/>
              <a:t>Дт  218………..1 205 51 (61) 561  </a:t>
            </a:r>
            <a:r>
              <a:rPr lang="ru-RU" sz="2400" dirty="0" smtClean="0"/>
              <a:t>  </a:t>
            </a:r>
            <a:r>
              <a:rPr lang="ru-RU" sz="2400" dirty="0"/>
              <a:t>Кт 218…….1 401 10 151 (161) </a:t>
            </a:r>
          </a:p>
          <a:p>
            <a:endParaRPr lang="ru-RU" sz="2400" dirty="0"/>
          </a:p>
          <a:p>
            <a:r>
              <a:rPr lang="ru-RU" sz="2400" dirty="0"/>
              <a:t>поступление:</a:t>
            </a:r>
          </a:p>
          <a:p>
            <a:r>
              <a:rPr lang="ru-RU" sz="2400" dirty="0"/>
              <a:t>Дт  218……..1 210 02 151 (161)   </a:t>
            </a:r>
            <a:r>
              <a:rPr lang="ru-RU" sz="2400" dirty="0" smtClean="0"/>
              <a:t> Кт  </a:t>
            </a:r>
            <a:r>
              <a:rPr lang="ru-RU" sz="2400" dirty="0"/>
              <a:t>218…………1 205 51 (61) 661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37916" y="1721047"/>
            <a:ext cx="923330" cy="16175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Получатель МБТ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7915" y="3783150"/>
            <a:ext cx="923330" cy="24757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Предоставивший МБТ</a:t>
            </a:r>
          </a:p>
        </p:txBody>
      </p:sp>
    </p:spTree>
    <p:extLst>
      <p:ext uri="{BB962C8B-B14F-4D97-AF65-F5344CB8AC3E}">
        <p14:creationId xmlns:p14="http://schemas.microsoft.com/office/powerpoint/2010/main" val="18164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221127" y="246743"/>
            <a:ext cx="79708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Учет </a:t>
            </a: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остатков межбюджетных трансфертов прошлых лет, не использованных на 01.01.2019, </a:t>
            </a:r>
            <a:r>
              <a:rPr lang="ru-RU" altLang="ru-RU" sz="2400" b="1" u="sng" dirty="0" smtClean="0">
                <a:solidFill>
                  <a:prstClr val="black"/>
                </a:solidFill>
                <a:cs typeface="Arial" panose="020B0604020202020204" pitchFamily="34" charset="0"/>
              </a:rPr>
              <a:t>без условий</a:t>
            </a:r>
            <a:endParaRPr lang="ru-RU" altLang="ru-RU" sz="2400" b="1" u="sng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389" y="3518739"/>
            <a:ext cx="75490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Начисление доходов:</a:t>
            </a:r>
          </a:p>
          <a:p>
            <a:r>
              <a:rPr lang="ru-RU" sz="2200" dirty="0"/>
              <a:t>Дт  202 …… 1 205 51 (61) 561     Кт 202 ……1 401 10 151 (161) </a:t>
            </a:r>
          </a:p>
          <a:p>
            <a:endParaRPr lang="ru-RU" sz="2200" dirty="0"/>
          </a:p>
          <a:p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643856" y="2285135"/>
            <a:ext cx="267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Остатки на 01.01.2019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270" y="3514051"/>
            <a:ext cx="2466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Операции 2019 года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63114" y="2285135"/>
            <a:ext cx="41027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Кт 202 ……1 205  51 (61) 000</a:t>
            </a:r>
          </a:p>
          <a:p>
            <a:endParaRPr lang="ru-RU" sz="2200" dirty="0"/>
          </a:p>
          <a:p>
            <a:endParaRPr lang="ru-RU" sz="22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2270" y="3359543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07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221127" y="246743"/>
            <a:ext cx="76345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Консолидация операций и остатков МБТ</a:t>
            </a: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7305" y="4739018"/>
            <a:ext cx="537653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Кт 1 401 40 151 (161) – Дт 1 205 51 (61) 000 (КДБ 202)</a:t>
            </a:r>
          </a:p>
        </p:txBody>
      </p:sp>
      <p:sp>
        <p:nvSpPr>
          <p:cNvPr id="4" name="Равно 3"/>
          <p:cNvSpPr/>
          <p:nvPr/>
        </p:nvSpPr>
        <p:spPr>
          <a:xfrm>
            <a:off x="4253037" y="4733441"/>
            <a:ext cx="627320" cy="346686"/>
          </a:xfrm>
          <a:prstGeom prst="mathEqual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1733" y="4736624"/>
            <a:ext cx="2711304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Дт 1 206 51 000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9701" y="4016784"/>
            <a:ext cx="980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соотношение для сверки остатков межбюджетных трансфертов: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57668" y="3784018"/>
            <a:ext cx="9367284" cy="1669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83510" y="1351460"/>
            <a:ext cx="1051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Консолидируются показатели: </a:t>
            </a:r>
          </a:p>
          <a:p>
            <a:r>
              <a:rPr lang="ru-RU" sz="2000" b="1" dirty="0"/>
              <a:t>1. предоставленные МБТ  (дт 206) с остатком  МБТ, по которым </a:t>
            </a:r>
            <a:r>
              <a:rPr lang="ru-RU" sz="2000" b="1" dirty="0" smtClean="0"/>
              <a:t>нет расходов </a:t>
            </a:r>
            <a:r>
              <a:rPr lang="ru-RU" sz="2000" b="1" dirty="0"/>
              <a:t>(кт 40140) </a:t>
            </a:r>
          </a:p>
          <a:p>
            <a:r>
              <a:rPr lang="ru-RU" sz="2000" b="1" dirty="0"/>
              <a:t>2. начисленных  авансов по доходам будущих периодов (Дт 205) с начисленными доходами будущих периодов (Кт 40140) </a:t>
            </a:r>
          </a:p>
        </p:txBody>
      </p:sp>
    </p:spTree>
    <p:extLst>
      <p:ext uri="{BB962C8B-B14F-4D97-AF65-F5344CB8AC3E}">
        <p14:creationId xmlns:p14="http://schemas.microsoft.com/office/powerpoint/2010/main" val="166086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980967" y="636980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3753293" y="108514"/>
            <a:ext cx="7970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Пример </a:t>
            </a:r>
            <a:r>
              <a:rPr lang="ru-RU" altLang="ru-RU" sz="2000" b="1" dirty="0">
                <a:solidFill>
                  <a:prstClr val="black"/>
                </a:solidFill>
                <a:cs typeface="Arial" panose="020B0604020202020204" pitchFamily="34" charset="0"/>
              </a:rPr>
              <a:t>консолидации остатков МБТ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23989"/>
              </p:ext>
            </p:extLst>
          </p:nvPr>
        </p:nvGraphicFramePr>
        <p:xfrm>
          <a:off x="306213" y="818615"/>
          <a:ext cx="11653280" cy="4852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71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54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386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641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7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09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Операция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Федеральный бюджет 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Субъект РФ 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Муниципальное образование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БУ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Заключение соглашения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Дт 120561561</a:t>
                      </a:r>
                      <a:r>
                        <a:rPr lang="ru-RU" sz="1400" baseline="0" dirty="0"/>
                        <a:t> Кт 140140161 (19г) - 50</a:t>
                      </a:r>
                    </a:p>
                    <a:p>
                      <a:r>
                        <a:rPr lang="ru-RU" sz="1400" dirty="0"/>
                        <a:t>Дт 120561561</a:t>
                      </a:r>
                      <a:r>
                        <a:rPr lang="ru-RU" sz="1400" baseline="0" dirty="0"/>
                        <a:t> Кт 140140161 (20г) - 50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Дт 120561561</a:t>
                      </a:r>
                      <a:r>
                        <a:rPr lang="ru-RU" sz="1400" baseline="0" dirty="0"/>
                        <a:t> Кт 140140161 (19г) - 70</a:t>
                      </a:r>
                    </a:p>
                    <a:p>
                      <a:r>
                        <a:rPr lang="ru-RU" sz="1400" dirty="0"/>
                        <a:t>Дт 120561561</a:t>
                      </a:r>
                      <a:r>
                        <a:rPr lang="ru-RU" sz="1400" baseline="0" dirty="0"/>
                        <a:t> Кт 140140161 (20г) - 70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Дт 520562561</a:t>
                      </a:r>
                    </a:p>
                    <a:p>
                      <a:r>
                        <a:rPr lang="ru-RU" sz="1400" dirty="0"/>
                        <a:t>Кт 540140162 –</a:t>
                      </a:r>
                      <a:r>
                        <a:rPr lang="ru-RU" sz="1400" baseline="0" dirty="0"/>
                        <a:t> 150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8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Перечисление МБТ в субъект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          в МО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120651561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Кт 130405251 -50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/>
                        <a:t>Дт</a:t>
                      </a:r>
                      <a:r>
                        <a:rPr lang="ru-RU" sz="1400" dirty="0"/>
                        <a:t> 121002161</a:t>
                      </a:r>
                      <a:r>
                        <a:rPr lang="ru-RU" sz="1400" baseline="0" dirty="0"/>
                        <a:t> </a:t>
                      </a:r>
                      <a:r>
                        <a:rPr lang="ru-RU" sz="1400" dirty="0"/>
                        <a:t> Кт 120561661 -50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120651561  Кт 130405251 -70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121002161</a:t>
                      </a:r>
                      <a:r>
                        <a:rPr lang="ru-RU" sz="1400" baseline="0" dirty="0"/>
                        <a:t> </a:t>
                      </a:r>
                      <a:r>
                        <a:rPr lang="ru-RU" sz="1400" dirty="0"/>
                        <a:t> Кт 120561661 -70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Перечисление </a:t>
                      </a:r>
                      <a:r>
                        <a:rPr lang="ru-RU" sz="1400" baseline="0" dirty="0"/>
                        <a:t> целевой субсидии БУ за счет МБТ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120681562  Кт 130405281 -75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520111510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Кт 520562661  - 75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5786">
                <a:tc>
                  <a:txBody>
                    <a:bodyPr/>
                    <a:lstStyle/>
                    <a:p>
                      <a:r>
                        <a:rPr lang="ru-RU" sz="1400" dirty="0"/>
                        <a:t>БУ перечисляет</a:t>
                      </a:r>
                      <a:r>
                        <a:rPr lang="ru-RU" sz="1400" baseline="0" dirty="0"/>
                        <a:t> аванс поставщику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520631564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Кт 520111610   - 75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Остатки</a:t>
                      </a:r>
                      <a:r>
                        <a:rPr lang="ru-RU" sz="1400" baseline="0" dirty="0"/>
                        <a:t> на 01.01.2020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Дт 120651000</a:t>
                      </a:r>
                      <a:r>
                        <a:rPr lang="ru-RU" sz="1400" baseline="0" dirty="0"/>
                        <a:t> = 50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/>
                        <a:t>Кт 140140161 = 50 (19г)</a:t>
                      </a:r>
                    </a:p>
                    <a:p>
                      <a:r>
                        <a:rPr lang="ru-RU" sz="1400" dirty="0"/>
                        <a:t>Дт 120561000</a:t>
                      </a:r>
                      <a:r>
                        <a:rPr lang="ru-RU" sz="1400" baseline="0" dirty="0"/>
                        <a:t>=50  Кт 140140161=50 (20г)</a:t>
                      </a:r>
                    </a:p>
                    <a:p>
                      <a:endParaRPr lang="ru-RU" sz="1400" baseline="0" dirty="0"/>
                    </a:p>
                    <a:p>
                      <a:r>
                        <a:rPr lang="ru-RU" sz="1400" dirty="0"/>
                        <a:t>Дт 120651000 = 70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/>
                        <a:t>Кт 140140161 = 70 (19г)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Дт 120561000</a:t>
                      </a:r>
                      <a:r>
                        <a:rPr lang="ru-RU" sz="1400" baseline="0" dirty="0"/>
                        <a:t>=70  Кт 140140161=70 (20г)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874316" y="5178041"/>
            <a:ext cx="6523074" cy="515687"/>
          </a:xfrm>
          <a:prstGeom prst="rect">
            <a:avLst/>
          </a:prstGeom>
          <a:solidFill>
            <a:schemeClr val="accent5">
              <a:lumMod val="20000"/>
              <a:lumOff val="8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26539" y="4534780"/>
            <a:ext cx="5316278" cy="584790"/>
          </a:xfrm>
          <a:prstGeom prst="rect">
            <a:avLst/>
          </a:prstGeom>
          <a:solidFill>
            <a:schemeClr val="accent6">
              <a:lumMod val="20000"/>
              <a:lumOff val="8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0158156" y="4627810"/>
            <a:ext cx="1812851" cy="808074"/>
          </a:xfrm>
          <a:prstGeom prst="wedgeRectCallout">
            <a:avLst>
              <a:gd name="adj1" fmla="val -55437"/>
              <a:gd name="adj2" fmla="val 2039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Консолидация субъектом РФ</a:t>
            </a: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1519205" y="5184247"/>
            <a:ext cx="1812851" cy="668979"/>
          </a:xfrm>
          <a:prstGeom prst="wedgeRectCallout">
            <a:avLst>
              <a:gd name="adj1" fmla="val 26088"/>
              <a:gd name="adj2" fmla="val -6381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Консолидация  ФК</a:t>
            </a:r>
          </a:p>
        </p:txBody>
      </p:sp>
    </p:spTree>
    <p:extLst>
      <p:ext uri="{BB962C8B-B14F-4D97-AF65-F5344CB8AC3E}">
        <p14:creationId xmlns:p14="http://schemas.microsoft.com/office/powerpoint/2010/main" val="118565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AD8B-0920-435A-92C3-7791EE707931}" type="slidenum">
              <a:rPr lang="ru-RU" altLang="ru-RU" smtClean="0"/>
              <a:pPr>
                <a:defRPr/>
              </a:pPr>
              <a:t>14</a:t>
            </a:fld>
            <a:endParaRPr lang="ru-RU" alt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820535"/>
              </p:ext>
            </p:extLst>
          </p:nvPr>
        </p:nvGraphicFramePr>
        <p:xfrm>
          <a:off x="362605" y="693683"/>
          <a:ext cx="10846677" cy="6002618"/>
        </p:xfrm>
        <a:graphic>
          <a:graphicData uri="http://schemas.openxmlformats.org/drawingml/2006/table">
            <a:tbl>
              <a:tblPr/>
              <a:tblGrid>
                <a:gridCol w="3658238"/>
                <a:gridCol w="640191"/>
                <a:gridCol w="1755955"/>
                <a:gridCol w="1755955"/>
                <a:gridCol w="1609625"/>
                <a:gridCol w="1426713"/>
              </a:tblGrid>
              <a:tr h="1338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АКТИВ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Код стро-ки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На конец отчетного периода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КБС 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суммы, подлежащие исключению в рамках </a:t>
                      </a: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КБС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бюджет субъекта </a:t>
                      </a: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РФ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бюджеты </a:t>
                      </a:r>
                      <a:br>
                        <a:rPr lang="ru-RU" sz="1600" b="0" i="0" u="none" strike="noStrike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городских округов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180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152" marR="7152" marT="7152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1017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Дебиторская задолженность по доходам (020500000, 020900000</a:t>
                      </a:r>
                      <a:r>
                        <a:rPr lang="ru-RU" sz="1800" b="1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ru-RU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250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577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Итого по разделу </a:t>
                      </a: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II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340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41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БАЛАНС (стр. 190 + стр. 340)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350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7449"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 smtClean="0">
                        <a:effectLst/>
                        <a:latin typeface="Arial"/>
                      </a:endParaRP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Arial"/>
                        </a:rPr>
                        <a:t>III</a:t>
                      </a:r>
                      <a:r>
                        <a:rPr lang="en-US" sz="1800" b="1" i="0" u="none" strike="noStrike" dirty="0">
                          <a:effectLst/>
                          <a:latin typeface="Arial"/>
                        </a:rPr>
                        <a:t>. </a:t>
                      </a:r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Обязательства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400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1017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Кредиторская задолженность по доходам (020500000, </a:t>
                      </a:r>
                      <a:r>
                        <a:rPr lang="ru-RU" sz="1600" b="1" i="0" u="none" strike="noStrike" dirty="0" smtClean="0">
                          <a:effectLst/>
                          <a:latin typeface="Arial"/>
                        </a:rPr>
                        <a:t>020900000)</a:t>
                      </a:r>
                      <a:endParaRPr lang="ru-RU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470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0940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Доходы будущих периодов (040140000)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510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7787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Итого по разделу </a:t>
                      </a:r>
                      <a:r>
                        <a:rPr lang="ru-RU" sz="1600" b="1" i="0" u="none" strike="noStrike" dirty="0" smtClean="0">
                          <a:effectLst/>
                          <a:latin typeface="Arial"/>
                        </a:rPr>
                        <a:t>III</a:t>
                      </a:r>
                      <a:endParaRPr lang="ru-RU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550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57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IV. </a:t>
                      </a:r>
                      <a:r>
                        <a:rPr lang="ru-RU" sz="1600" b="1" i="0" u="none" strike="noStrike">
                          <a:effectLst/>
                          <a:latin typeface="Arial"/>
                        </a:rPr>
                        <a:t>Финансовый результат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560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-5 000,00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72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Финансовый результат (040000000</a:t>
                      </a: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)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17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Финансовый результат экономического субъекта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570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-5 000,00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51918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14957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БАЛАНС </a:t>
                      </a:r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(стр. 550 + стр. 560)</a:t>
                      </a:r>
                      <a:endParaRPr lang="ru-RU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700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140 000,00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135 000,00</a:t>
                      </a:r>
                    </a:p>
                  </a:txBody>
                  <a:tcPr marL="7152" marR="7152" marT="7152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8292660" y="2349062"/>
            <a:ext cx="1150883" cy="378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816658" y="3883570"/>
            <a:ext cx="1150883" cy="378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911256" y="2328042"/>
            <a:ext cx="1266496" cy="37837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911255" y="4456385"/>
            <a:ext cx="1266497" cy="37837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9485583" y="2758966"/>
            <a:ext cx="788276" cy="102475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1062137" y="2727434"/>
            <a:ext cx="0" cy="1728951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5667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Консолидация Баланса (ф. 0503320)</a:t>
            </a:r>
            <a:endParaRPr lang="ru-RU" altLang="ru-RU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19579"/>
              </p:ext>
            </p:extLst>
          </p:nvPr>
        </p:nvGraphicFramePr>
        <p:xfrm>
          <a:off x="497541" y="833723"/>
          <a:ext cx="11147613" cy="5280895"/>
        </p:xfrm>
        <a:graphic>
          <a:graphicData uri="http://schemas.openxmlformats.org/drawingml/2006/table">
            <a:tbl>
              <a:tblPr/>
              <a:tblGrid>
                <a:gridCol w="3856926"/>
                <a:gridCol w="544081"/>
                <a:gridCol w="870528"/>
                <a:gridCol w="1414611"/>
                <a:gridCol w="1741060"/>
                <a:gridCol w="1414611"/>
                <a:gridCol w="1305796"/>
              </a:tblGrid>
              <a:tr h="706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Наименование показателя</a:t>
                      </a:r>
                    </a:p>
                  </a:txBody>
                  <a:tcPr marL="3974" marR="3974" marT="39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Код стро-ки</a:t>
                      </a: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Код по</a:t>
                      </a:r>
                      <a:b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КОСГУ</a:t>
                      </a: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effectLst/>
                          <a:latin typeface="Arial" panose="020B0604020202020204" pitchFamily="34" charset="0"/>
                        </a:rPr>
                        <a:t>Консолиди-рованный</a:t>
                      </a:r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 бюджет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субъекта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Суммы, подлежащие исключению </a:t>
                      </a:r>
                      <a:b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в рамках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КБС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Бюджет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субъекта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Бюджеты </a:t>
                      </a:r>
                      <a:b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городских округов</a:t>
                      </a:r>
                    </a:p>
                  </a:txBody>
                  <a:tcPr marL="3974" marR="3974" marT="39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0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974" marR="3974" marT="397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974" marR="3974" marT="397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ДОХОДЫ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Поступления текущего характера от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др.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бюд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372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151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Расходы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Перечисления другим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бюджетам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372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251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4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Чистый операционный результат</a:t>
                      </a:r>
                      <a:endParaRPr lang="ru-RU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-207 000,00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3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Операции с ФА и Обязательствами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410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-207 000,00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7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Операции с ФА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-207 000,00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342 000,00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Arial" panose="020B0604020202020204" pitchFamily="34" charset="0"/>
                        </a:rPr>
                        <a:t>Чистое поступление денежных средств </a:t>
                      </a: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430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-212 000,00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212 000,00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406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поступление денежных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средств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431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510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212 000,00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406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выбытия денежных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средств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432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610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Arial" panose="020B0604020202020204" pitchFamily="34" charset="0"/>
                        </a:rPr>
                        <a:t>Чистое увеличение прочей </a:t>
                      </a:r>
                      <a:r>
                        <a:rPr lang="ru-RU" sz="1400" b="0" i="1" u="none" strike="noStrike" dirty="0" smtClean="0">
                          <a:effectLst/>
                          <a:latin typeface="Arial" panose="020B0604020202020204" pitchFamily="34" charset="0"/>
                        </a:rPr>
                        <a:t>дебит. </a:t>
                      </a:r>
                      <a:r>
                        <a:rPr lang="ru-RU" sz="1400" b="0" i="1" u="none" strike="noStrike" dirty="0" err="1" smtClean="0">
                          <a:effectLst/>
                          <a:latin typeface="Arial" panose="020B0604020202020204" pitchFamily="34" charset="0"/>
                        </a:rPr>
                        <a:t>задолж</a:t>
                      </a:r>
                      <a:r>
                        <a:rPr lang="ru-RU" sz="1400" b="0" i="1" u="none" strike="noStrike" dirty="0" smtClean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ru-RU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480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4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увеличение прочей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дебит.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задолж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481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696 000,00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258 000,00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438 000,00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7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уменьшение прочей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дебит.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задолж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482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660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561 000,00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253 000,00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308 000,00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Операции с обязательствами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510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Arial" panose="020B0604020202020204" pitchFamily="34" charset="0"/>
                        </a:rPr>
                        <a:t>Чистое увеличение прочей </a:t>
                      </a:r>
                      <a:r>
                        <a:rPr lang="ru-RU" sz="1400" b="0" i="1" u="none" strike="noStrike" dirty="0" err="1" smtClean="0">
                          <a:effectLst/>
                          <a:latin typeface="Arial" panose="020B0604020202020204" pitchFamily="34" charset="0"/>
                        </a:rPr>
                        <a:t>Кр.задолженн</a:t>
                      </a:r>
                      <a:r>
                        <a:rPr lang="ru-RU" sz="1400" b="0" i="1" u="none" strike="noStrike" dirty="0" smtClean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ru-RU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4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увеличение прочей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кредит.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задолж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541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730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7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уменьшение прочей </a:t>
                      </a:r>
                      <a:r>
                        <a:rPr lang="ru-RU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кредит.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задолж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86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542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210 000,00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Arial" panose="020B0604020202020204" pitchFamily="34" charset="0"/>
                        </a:rPr>
                        <a:t>Доходы будущих периодов</a:t>
                      </a: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550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х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135 000,00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Arial" panose="020B0604020202020204" pitchFamily="34" charset="0"/>
                        </a:rPr>
                        <a:t>Резервы предстоящих расходов</a:t>
                      </a:r>
                    </a:p>
                  </a:txBody>
                  <a:tcPr marL="3974" marR="3974" marT="397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3974" marR="3974" marT="397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х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74" marR="3974" marT="39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AD8B-0920-435A-92C3-7791EE707931}" type="slidenum">
              <a:rPr lang="ru-RU" altLang="ru-RU" smtClean="0"/>
              <a:pPr>
                <a:defRPr/>
              </a:pPr>
              <a:t>15</a:t>
            </a:fld>
            <a:endParaRPr lang="ru-RU" alt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3137" y="4076855"/>
            <a:ext cx="1150883" cy="378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435223" y="4025463"/>
            <a:ext cx="1150883" cy="378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395567" y="4128247"/>
            <a:ext cx="1266496" cy="27558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395566" y="5697071"/>
            <a:ext cx="1266497" cy="26894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1111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9904141" y="4128247"/>
            <a:ext cx="770962" cy="3731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521388" y="4237062"/>
            <a:ext cx="0" cy="1728951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7226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Консолидация Отчета о фин. </a:t>
            </a:r>
            <a:r>
              <a:rPr lang="ru-RU" altLang="ru-RU" sz="2400" dirty="0">
                <a:solidFill>
                  <a:prstClr val="black"/>
                </a:solidFill>
                <a:cs typeface="Arial" panose="020B0604020202020204" pitchFamily="34" charset="0"/>
              </a:rPr>
              <a:t>р</a:t>
            </a: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езультате (ф. 0503321)</a:t>
            </a:r>
            <a:endParaRPr lang="ru-RU" altLang="ru-RU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5667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трансфертов с условиями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8559" y="1704346"/>
            <a:ext cx="10502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начисление доходов:</a:t>
            </a:r>
          </a:p>
          <a:p>
            <a:r>
              <a:rPr lang="ru-RU" sz="1600" dirty="0"/>
              <a:t>Дт 1 205 51 (61) 561    Кт 1 401 40 151 (161) в части </a:t>
            </a:r>
            <a:r>
              <a:rPr lang="ru-RU" sz="1600" b="1" dirty="0"/>
              <a:t>текущего и </a:t>
            </a:r>
          </a:p>
          <a:p>
            <a:r>
              <a:rPr lang="ru-RU" sz="1600" b="1" dirty="0"/>
              <a:t>планов.</a:t>
            </a:r>
            <a:r>
              <a:rPr lang="ru-RU" sz="1600" dirty="0"/>
              <a:t> периода2020 г.</a:t>
            </a:r>
          </a:p>
          <a:p>
            <a:endParaRPr lang="ru-RU" sz="1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23969" y="2488666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58885" y="1077740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Бухгалтерские записи: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01085" y="1510839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Получение МБТ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12294" y="1535648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Предоставление МБТ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187070" y="1765106"/>
            <a:ext cx="0" cy="371280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61498" y="2011053"/>
            <a:ext cx="38953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  <a:p>
            <a:endParaRPr lang="ru-RU" sz="1600" dirty="0"/>
          </a:p>
          <a:p>
            <a:r>
              <a:rPr lang="ru-RU" sz="1600" dirty="0"/>
              <a:t>перечисление МБТ:</a:t>
            </a:r>
          </a:p>
          <a:p>
            <a:r>
              <a:rPr lang="ru-RU" sz="1600" dirty="0"/>
              <a:t>Дт 1 206 51 561              Кт 1 304 05 251</a:t>
            </a:r>
          </a:p>
          <a:p>
            <a:endParaRPr lang="ru-RU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AC81ED1-460F-4D1E-BB76-87F56C158B72}"/>
              </a:ext>
            </a:extLst>
          </p:cNvPr>
          <p:cNvSpPr txBox="1"/>
          <p:nvPr/>
        </p:nvSpPr>
        <p:spPr>
          <a:xfrm>
            <a:off x="682010" y="2503180"/>
            <a:ext cx="10502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поступление доходов:</a:t>
            </a:r>
          </a:p>
          <a:p>
            <a:r>
              <a:rPr lang="ru-RU" sz="1600" dirty="0"/>
              <a:t>Дт 1 210 02 151 (161)   Кт 1 205 51 (61) 661</a:t>
            </a:r>
          </a:p>
          <a:p>
            <a:endParaRPr lang="ru-RU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39C5829-642E-4BB2-A376-6DD739A55C9E}"/>
              </a:ext>
            </a:extLst>
          </p:cNvPr>
          <p:cNvSpPr txBox="1"/>
          <p:nvPr/>
        </p:nvSpPr>
        <p:spPr>
          <a:xfrm>
            <a:off x="682009" y="2963434"/>
            <a:ext cx="10536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  <a:p>
            <a:r>
              <a:rPr lang="ru-RU" sz="1600" dirty="0"/>
              <a:t>начисление доходов текущего года:</a:t>
            </a:r>
          </a:p>
          <a:p>
            <a:r>
              <a:rPr lang="ru-RU" sz="1600" dirty="0"/>
              <a:t>Дт 1 401 40 151 (161)  Кт 1 401 </a:t>
            </a:r>
            <a:r>
              <a:rPr lang="ru-RU" sz="1600" b="1" dirty="0"/>
              <a:t>10</a:t>
            </a:r>
            <a:r>
              <a:rPr lang="ru-RU" sz="1600" dirty="0"/>
              <a:t> 151 (161</a:t>
            </a:r>
            <a:r>
              <a:rPr lang="ru-RU" sz="1600" dirty="0" smtClean="0"/>
              <a:t>)</a:t>
            </a:r>
            <a:endParaRPr lang="ru-RU" sz="1600" b="1" dirty="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31188910-2B9F-457F-9166-F6F099071579}"/>
              </a:ext>
            </a:extLst>
          </p:cNvPr>
          <p:cNvCxnSpPr/>
          <p:nvPr/>
        </p:nvCxnSpPr>
        <p:spPr>
          <a:xfrm>
            <a:off x="777419" y="3179407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6BA919B-4578-486A-92AF-63AB21D088EA}"/>
              </a:ext>
            </a:extLst>
          </p:cNvPr>
          <p:cNvSpPr txBox="1"/>
          <p:nvPr/>
        </p:nvSpPr>
        <p:spPr>
          <a:xfrm>
            <a:off x="8230932" y="2984900"/>
            <a:ext cx="3895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  <a:p>
            <a:r>
              <a:rPr lang="ru-RU" sz="1600" dirty="0"/>
              <a:t>начисление расходов и зачет аванса:</a:t>
            </a:r>
          </a:p>
          <a:p>
            <a:r>
              <a:rPr lang="ru-RU" sz="1600" dirty="0"/>
              <a:t>Дт 1 401 20 251              Кт 1 302 51 731</a:t>
            </a:r>
          </a:p>
          <a:p>
            <a:r>
              <a:rPr lang="ru-RU" sz="1600" dirty="0"/>
              <a:t>Дт 1 302 51 831              Кт 1 206 51 661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34A22CBA-BFBC-45AC-AE80-4FD60805D71E}"/>
              </a:ext>
            </a:extLst>
          </p:cNvPr>
          <p:cNvCxnSpPr/>
          <p:nvPr/>
        </p:nvCxnSpPr>
        <p:spPr>
          <a:xfrm>
            <a:off x="7277458" y="1765106"/>
            <a:ext cx="0" cy="371280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B58D658-C65D-439B-9D06-9A2D3DACEEDA}"/>
              </a:ext>
            </a:extLst>
          </p:cNvPr>
          <p:cNvSpPr txBox="1"/>
          <p:nvPr/>
        </p:nvSpPr>
        <p:spPr>
          <a:xfrm>
            <a:off x="7448275" y="1824504"/>
            <a:ext cx="638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100</a:t>
            </a:r>
          </a:p>
          <a:p>
            <a:r>
              <a:rPr lang="ru-RU" dirty="0"/>
              <a:t>200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1B54B66-B971-4941-8D9A-C09DDF00F5E6}"/>
              </a:ext>
            </a:extLst>
          </p:cNvPr>
          <p:cNvSpPr txBox="1"/>
          <p:nvPr/>
        </p:nvSpPr>
        <p:spPr>
          <a:xfrm>
            <a:off x="7448275" y="2605739"/>
            <a:ext cx="638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9B2531F-AD5A-42E5-99B4-60528F313575}"/>
              </a:ext>
            </a:extLst>
          </p:cNvPr>
          <p:cNvSpPr txBox="1"/>
          <p:nvPr/>
        </p:nvSpPr>
        <p:spPr>
          <a:xfrm>
            <a:off x="7448274" y="3410585"/>
            <a:ext cx="638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61B5FA2-2D11-4308-8E2F-DDF267A810F4}"/>
              </a:ext>
            </a:extLst>
          </p:cNvPr>
          <p:cNvSpPr txBox="1"/>
          <p:nvPr/>
        </p:nvSpPr>
        <p:spPr>
          <a:xfrm>
            <a:off x="834408" y="4101118"/>
            <a:ext cx="11291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  <a:p>
            <a:r>
              <a:rPr lang="ru-RU" sz="1600" dirty="0"/>
              <a:t>начисление остатков неиспользованных трансфертов к возврату</a:t>
            </a:r>
          </a:p>
          <a:p>
            <a:r>
              <a:rPr lang="ru-RU" sz="1600" dirty="0"/>
              <a:t>Дт 1 401 40 151 (161)  Кт 1 205 51 (61) 661</a:t>
            </a:r>
            <a:r>
              <a:rPr lang="ru-RU" sz="1600" b="1" dirty="0"/>
              <a:t>                                                                                    </a:t>
            </a:r>
            <a:r>
              <a:rPr lang="ru-RU" sz="1600" b="1" dirty="0" err="1"/>
              <a:t>Дт</a:t>
            </a:r>
            <a:r>
              <a:rPr lang="ru-RU" sz="1600" b="1" dirty="0"/>
              <a:t> 1 205 51(61) 561       </a:t>
            </a:r>
            <a:r>
              <a:rPr lang="ru-RU" sz="1600" b="1" dirty="0" err="1"/>
              <a:t>Кт</a:t>
            </a:r>
            <a:r>
              <a:rPr lang="ru-RU" sz="1600" b="1" dirty="0"/>
              <a:t> 1 206 51 661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116A72F-F170-4A62-ABE7-9DDF386B913A}"/>
              </a:ext>
            </a:extLst>
          </p:cNvPr>
          <p:cNvSpPr txBox="1"/>
          <p:nvPr/>
        </p:nvSpPr>
        <p:spPr>
          <a:xfrm>
            <a:off x="7548831" y="4452450"/>
            <a:ext cx="638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6637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20" grpId="0"/>
      <p:bldP spid="22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5667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Консолидация Баланса (ф. 0503320)</a:t>
            </a:r>
            <a:endParaRPr lang="ru-RU" altLang="ru-RU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559" y="1704346"/>
            <a:ext cx="105021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Остатки:</a:t>
            </a:r>
          </a:p>
          <a:p>
            <a:r>
              <a:rPr lang="ru-RU" dirty="0" err="1"/>
              <a:t>Дт</a:t>
            </a:r>
            <a:r>
              <a:rPr lang="ru-RU" dirty="0"/>
              <a:t>  205 51 000 – 200</a:t>
            </a:r>
          </a:p>
          <a:p>
            <a:r>
              <a:rPr lang="ru-RU" dirty="0" err="1"/>
              <a:t>Кт</a:t>
            </a:r>
            <a:r>
              <a:rPr lang="ru-RU" dirty="0"/>
              <a:t> 205 51 000  -  1</a:t>
            </a:r>
          </a:p>
          <a:p>
            <a:r>
              <a:rPr lang="ru-RU" dirty="0" err="1"/>
              <a:t>Кт</a:t>
            </a:r>
            <a:r>
              <a:rPr lang="ru-RU" dirty="0"/>
              <a:t> 1 401 10 000 – 99</a:t>
            </a:r>
          </a:p>
          <a:p>
            <a:r>
              <a:rPr lang="ru-RU" dirty="0" err="1"/>
              <a:t>Дт</a:t>
            </a:r>
            <a:r>
              <a:rPr lang="ru-RU" dirty="0"/>
              <a:t> 121002 – 100</a:t>
            </a:r>
          </a:p>
          <a:p>
            <a:r>
              <a:rPr lang="ru-RU" dirty="0" err="1"/>
              <a:t>Кт</a:t>
            </a:r>
            <a:r>
              <a:rPr lang="ru-RU" dirty="0"/>
              <a:t> 140140 – 200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58885" y="1077740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Бухгалтерские записи: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01085" y="1510839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Получение МБТ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12294" y="1535648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Предоставление МБТ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61498" y="2011053"/>
            <a:ext cx="38953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/>
              <a:t>Дт</a:t>
            </a:r>
            <a:r>
              <a:rPr lang="ru-RU" sz="1600" dirty="0"/>
              <a:t> 120651000 – 1</a:t>
            </a:r>
          </a:p>
          <a:p>
            <a:r>
              <a:rPr lang="ru-RU" sz="1600" dirty="0" err="1"/>
              <a:t>Дт</a:t>
            </a:r>
            <a:r>
              <a:rPr lang="ru-RU" sz="1600" dirty="0"/>
              <a:t> 140120 251 – 99</a:t>
            </a:r>
          </a:p>
          <a:p>
            <a:r>
              <a:rPr lang="ru-RU" sz="1600" dirty="0" err="1"/>
              <a:t>Кт</a:t>
            </a:r>
            <a:r>
              <a:rPr lang="ru-RU" sz="1600" dirty="0"/>
              <a:t> 30405 - 100</a:t>
            </a:r>
          </a:p>
          <a:p>
            <a:endParaRPr lang="ru-RU" sz="1600" dirty="0"/>
          </a:p>
          <a:p>
            <a:endParaRPr lang="ru-RU" sz="1600" dirty="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31188910-2B9F-457F-9166-F6F099071579}"/>
              </a:ext>
            </a:extLst>
          </p:cNvPr>
          <p:cNvCxnSpPr/>
          <p:nvPr/>
        </p:nvCxnSpPr>
        <p:spPr>
          <a:xfrm>
            <a:off x="628559" y="3463051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34A22CBA-BFBC-45AC-AE80-4FD60805D71E}"/>
              </a:ext>
            </a:extLst>
          </p:cNvPr>
          <p:cNvCxnSpPr/>
          <p:nvPr/>
        </p:nvCxnSpPr>
        <p:spPr>
          <a:xfrm>
            <a:off x="6345462" y="1793459"/>
            <a:ext cx="74428" cy="371280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5">
            <a:extLst>
              <a:ext uri="{FF2B5EF4-FFF2-40B4-BE49-F238E27FC236}">
                <a16:creationId xmlns:a16="http://schemas.microsoft.com/office/drawing/2014/main" xmlns="" id="{976D741C-79D5-4B38-A0B4-17AB728A4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628328"/>
              </p:ext>
            </p:extLst>
          </p:nvPr>
        </p:nvGraphicFramePr>
        <p:xfrm>
          <a:off x="2261340" y="3584073"/>
          <a:ext cx="8130213" cy="251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981">
                  <a:extLst>
                    <a:ext uri="{9D8B030D-6E8A-4147-A177-3AD203B41FA5}">
                      <a16:colId xmlns:a16="http://schemas.microsoft.com/office/drawing/2014/main" xmlns="" val="2644918746"/>
                    </a:ext>
                  </a:extLst>
                </a:gridCol>
                <a:gridCol w="3274828">
                  <a:extLst>
                    <a:ext uri="{9D8B030D-6E8A-4147-A177-3AD203B41FA5}">
                      <a16:colId xmlns:a16="http://schemas.microsoft.com/office/drawing/2014/main" xmlns="" val="702544339"/>
                    </a:ext>
                  </a:extLst>
                </a:gridCol>
                <a:gridCol w="2679404">
                  <a:extLst>
                    <a:ext uri="{9D8B030D-6E8A-4147-A177-3AD203B41FA5}">
                      <a16:colId xmlns:a16="http://schemas.microsoft.com/office/drawing/2014/main" xmlns="" val="3117275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Показатели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ФО, получающий МБТ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ФО, передающий МБТ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7901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  <a:r>
                        <a:rPr lang="ru-RU" dirty="0" smtClean="0"/>
                        <a:t>ктив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3364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ru-RU" dirty="0"/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4177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Пассив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8525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ru-RU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7336220"/>
                  </a:ext>
                </a:extLst>
              </a:tr>
              <a:tr h="302987"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40140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ru-RU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7307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Фин.рез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6311000"/>
                  </a:ext>
                </a:extLst>
              </a:tr>
            </a:tbl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3D8130E-9112-4A26-AA1B-061B23C9FDE6}"/>
              </a:ext>
            </a:extLst>
          </p:cNvPr>
          <p:cNvSpPr/>
          <p:nvPr/>
        </p:nvSpPr>
        <p:spPr>
          <a:xfrm>
            <a:off x="4570032" y="4955435"/>
            <a:ext cx="2842437" cy="41247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A0D97DE8-502F-4E6A-9D9D-246FC2599A8E}"/>
              </a:ext>
            </a:extLst>
          </p:cNvPr>
          <p:cNvSpPr/>
          <p:nvPr/>
        </p:nvSpPr>
        <p:spPr>
          <a:xfrm>
            <a:off x="7139763" y="4287785"/>
            <a:ext cx="2842437" cy="873886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079E40EE-0720-4771-AF97-9AD50DF740D6}"/>
              </a:ext>
            </a:extLst>
          </p:cNvPr>
          <p:cNvSpPr/>
          <p:nvPr/>
        </p:nvSpPr>
        <p:spPr>
          <a:xfrm>
            <a:off x="4323370" y="4219642"/>
            <a:ext cx="995917" cy="52706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F3B06386-9F8C-4F5A-805E-17E051794EF9}"/>
              </a:ext>
            </a:extLst>
          </p:cNvPr>
          <p:cNvSpPr/>
          <p:nvPr/>
        </p:nvSpPr>
        <p:spPr>
          <a:xfrm>
            <a:off x="4373978" y="5396454"/>
            <a:ext cx="995917" cy="38380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559" y="1704346"/>
            <a:ext cx="105021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Обороты:</a:t>
            </a:r>
          </a:p>
          <a:p>
            <a:r>
              <a:rPr lang="ru-RU" dirty="0" err="1"/>
              <a:t>Дт</a:t>
            </a:r>
            <a:r>
              <a:rPr lang="ru-RU" dirty="0"/>
              <a:t>  205 51 561 – 300</a:t>
            </a:r>
          </a:p>
          <a:p>
            <a:r>
              <a:rPr lang="ru-RU" dirty="0" err="1"/>
              <a:t>Кт</a:t>
            </a:r>
            <a:r>
              <a:rPr lang="ru-RU" dirty="0"/>
              <a:t> 205 51 661 -  101</a:t>
            </a:r>
          </a:p>
          <a:p>
            <a:r>
              <a:rPr lang="ru-RU" dirty="0" err="1"/>
              <a:t>Кт</a:t>
            </a:r>
            <a:r>
              <a:rPr lang="ru-RU" dirty="0"/>
              <a:t> 1 401 10 151 – 99</a:t>
            </a:r>
          </a:p>
          <a:p>
            <a:r>
              <a:rPr lang="ru-RU" dirty="0" err="1"/>
              <a:t>Дт</a:t>
            </a:r>
            <a:r>
              <a:rPr lang="ru-RU" dirty="0"/>
              <a:t> 121002 – 100</a:t>
            </a:r>
          </a:p>
          <a:p>
            <a:r>
              <a:rPr lang="ru-RU" dirty="0" err="1"/>
              <a:t>Кт</a:t>
            </a:r>
            <a:r>
              <a:rPr lang="ru-RU" dirty="0"/>
              <a:t> 140140 – 300</a:t>
            </a:r>
          </a:p>
          <a:p>
            <a:r>
              <a:rPr lang="ru-RU" dirty="0" err="1"/>
              <a:t>Дт</a:t>
            </a:r>
            <a:r>
              <a:rPr lang="ru-RU" dirty="0"/>
              <a:t> 1 40140 - 100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401085" y="1510839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Получение МБТ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12294" y="1535648"/>
            <a:ext cx="2573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Предоставление МБТ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04350" y="1832206"/>
            <a:ext cx="3895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Дт</a:t>
            </a:r>
            <a:r>
              <a:rPr lang="ru-RU" dirty="0"/>
              <a:t> 120651561 – 100</a:t>
            </a:r>
          </a:p>
          <a:p>
            <a:r>
              <a:rPr lang="ru-RU" dirty="0" err="1"/>
              <a:t>Кт</a:t>
            </a:r>
            <a:r>
              <a:rPr lang="ru-RU" dirty="0"/>
              <a:t> 120651661 – 100</a:t>
            </a:r>
          </a:p>
          <a:p>
            <a:r>
              <a:rPr lang="ru-RU" dirty="0" err="1"/>
              <a:t>Дт</a:t>
            </a:r>
            <a:r>
              <a:rPr lang="ru-RU" dirty="0"/>
              <a:t> 140120 251 – 99</a:t>
            </a:r>
          </a:p>
          <a:p>
            <a:r>
              <a:rPr lang="ru-RU" dirty="0" err="1"/>
              <a:t>Кт</a:t>
            </a:r>
            <a:r>
              <a:rPr lang="ru-RU" dirty="0"/>
              <a:t> 130251731 – 99</a:t>
            </a:r>
          </a:p>
          <a:p>
            <a:r>
              <a:rPr lang="ru-RU" dirty="0" err="1"/>
              <a:t>Дт</a:t>
            </a:r>
            <a:r>
              <a:rPr lang="ru-RU" dirty="0"/>
              <a:t> 120551561 – 1</a:t>
            </a:r>
          </a:p>
          <a:p>
            <a:r>
              <a:rPr lang="ru-RU" dirty="0" err="1"/>
              <a:t>Кт</a:t>
            </a:r>
            <a:r>
              <a:rPr lang="ru-RU" dirty="0"/>
              <a:t> 30405 - 100</a:t>
            </a:r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31188910-2B9F-457F-9166-F6F099071579}"/>
              </a:ext>
            </a:extLst>
          </p:cNvPr>
          <p:cNvCxnSpPr/>
          <p:nvPr/>
        </p:nvCxnSpPr>
        <p:spPr>
          <a:xfrm>
            <a:off x="628559" y="3654435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34A22CBA-BFBC-45AC-AE80-4FD60805D71E}"/>
              </a:ext>
            </a:extLst>
          </p:cNvPr>
          <p:cNvCxnSpPr/>
          <p:nvPr/>
        </p:nvCxnSpPr>
        <p:spPr>
          <a:xfrm>
            <a:off x="6345462" y="1793459"/>
            <a:ext cx="74428" cy="371280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5">
            <a:extLst>
              <a:ext uri="{FF2B5EF4-FFF2-40B4-BE49-F238E27FC236}">
                <a16:creationId xmlns:a16="http://schemas.microsoft.com/office/drawing/2014/main" xmlns="" id="{976D741C-79D5-4B38-A0B4-17AB728A4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68370"/>
              </p:ext>
            </p:extLst>
          </p:nvPr>
        </p:nvGraphicFramePr>
        <p:xfrm>
          <a:off x="2268429" y="3506105"/>
          <a:ext cx="8697282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5580">
                  <a:extLst>
                    <a:ext uri="{9D8B030D-6E8A-4147-A177-3AD203B41FA5}">
                      <a16:colId xmlns:a16="http://schemas.microsoft.com/office/drawing/2014/main" xmlns="" val="2644918746"/>
                    </a:ext>
                  </a:extLst>
                </a:gridCol>
                <a:gridCol w="2906232">
                  <a:extLst>
                    <a:ext uri="{9D8B030D-6E8A-4147-A177-3AD203B41FA5}">
                      <a16:colId xmlns:a16="http://schemas.microsoft.com/office/drawing/2014/main" xmlns="" val="702544339"/>
                    </a:ext>
                  </a:extLst>
                </a:gridCol>
                <a:gridCol w="3005470">
                  <a:extLst>
                    <a:ext uri="{9D8B030D-6E8A-4147-A177-3AD203B41FA5}">
                      <a16:colId xmlns:a16="http://schemas.microsoft.com/office/drawing/2014/main" xmlns="" val="3117275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Показатели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ФО, получающий МБТ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ФО, передающий МБТ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7901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(40110151)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8116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(40120251)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438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результат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3364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2102 \30405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4177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205 000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8525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205 561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300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ru-RU" sz="1600" i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7336220"/>
                  </a:ext>
                </a:extLst>
              </a:tr>
              <a:tr h="302987"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205 661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600" i="1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ru-RU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7307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40140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6311000"/>
                  </a:ext>
                </a:extLst>
              </a:tr>
            </a:tbl>
          </a:graphicData>
        </a:graphic>
      </p:graphicFrame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7226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Консолидация Отчета о фин. </a:t>
            </a:r>
            <a:r>
              <a:rPr lang="ru-RU" altLang="ru-RU" sz="2400" dirty="0">
                <a:solidFill>
                  <a:prstClr val="black"/>
                </a:solidFill>
                <a:cs typeface="Arial" panose="020B0604020202020204" pitchFamily="34" charset="0"/>
              </a:rPr>
              <a:t>р</a:t>
            </a: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езультате (ф. 0503321)</a:t>
            </a:r>
            <a:endParaRPr lang="ru-RU" altLang="ru-RU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57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913" y="1299837"/>
            <a:ext cx="10515600" cy="2852737"/>
          </a:xfrm>
        </p:spPr>
        <p:txBody>
          <a:bodyPr anchor="t"/>
          <a:lstStyle/>
          <a:p>
            <a:pPr algn="ctr"/>
            <a:r>
              <a:rPr lang="ru-RU" sz="3200" dirty="0" smtClean="0"/>
              <a:t>Письмо Минфина России</a:t>
            </a:r>
            <a:br>
              <a:rPr lang="ru-RU" sz="3200" dirty="0" smtClean="0"/>
            </a:br>
            <a:r>
              <a:rPr lang="ru-RU" sz="3200" dirty="0" smtClean="0"/>
              <a:t> от 15.01.2020 № 02-06-07/1666 </a:t>
            </a:r>
            <a:br>
              <a:rPr lang="ru-RU" sz="3200" dirty="0" smtClean="0"/>
            </a:br>
            <a:r>
              <a:rPr lang="ru-RU" sz="3200" dirty="0" smtClean="0"/>
              <a:t>Об отражении в бухгалтерском учете операций по перечислению межбюджетных трансфертов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AD8B-0920-435A-92C3-7791EE707931}" type="slidenum">
              <a:rPr lang="ru-RU" altLang="ru-RU" smtClean="0"/>
              <a:pPr>
                <a:defRPr/>
              </a:pPr>
              <a:t>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131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702175" y="169184"/>
            <a:ext cx="71534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</a:t>
            </a: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трансфертов</a:t>
            </a: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cs typeface="Arial" panose="020B0604020202020204" pitchFamily="34" charset="0"/>
              </a:rPr>
              <a:t>Отнесение МБТ к МБТ с условиями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5066"/>
              </p:ext>
            </p:extLst>
          </p:nvPr>
        </p:nvGraphicFramePr>
        <p:xfrm>
          <a:off x="1565183" y="3265564"/>
          <a:ext cx="9278470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392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392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без</a:t>
                      </a:r>
                      <a:r>
                        <a:rPr lang="ru-RU" sz="1600" baseline="0" dirty="0"/>
                        <a:t> условий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с условиями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Дотации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Субвенции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6057">
                <a:tc>
                  <a:txBody>
                    <a:bodyPr/>
                    <a:lstStyle/>
                    <a:p>
                      <a:r>
                        <a:rPr lang="ru-RU" sz="1600" dirty="0"/>
                        <a:t>Межбюджетные трансферты, предоставляемые</a:t>
                      </a:r>
                      <a:r>
                        <a:rPr lang="ru-RU" sz="1600" baseline="0" dirty="0"/>
                        <a:t> из резервного фонда Президента РФ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Субсидии*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8799">
                <a:tc>
                  <a:txBody>
                    <a:bodyPr/>
                    <a:lstStyle/>
                    <a:p>
                      <a:r>
                        <a:rPr lang="ru-RU" sz="1600" baseline="0" dirty="0"/>
                        <a:t>Межбюджетные трансферты на компенсацию ранее произведенных расходов бюджета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Иные межбюджетные </a:t>
                      </a:r>
                      <a:r>
                        <a:rPr lang="ru-RU" sz="1600" dirty="0" smtClean="0"/>
                        <a:t>трансферты*,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/>
                        <a:t>за исключением межбюджетных трансфертов </a:t>
                      </a:r>
                      <a:r>
                        <a:rPr lang="ru-RU" sz="1600" baseline="0" dirty="0" smtClean="0"/>
                        <a:t>МБТ </a:t>
                      </a:r>
                      <a:r>
                        <a:rPr lang="ru-RU" sz="1600" baseline="0" dirty="0"/>
                        <a:t>из резервного фонда Президента </a:t>
                      </a:r>
                      <a:r>
                        <a:rPr lang="ru-RU" sz="1600" baseline="0" dirty="0" smtClean="0"/>
                        <a:t>РФ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МБТ</a:t>
                      </a:r>
                      <a:r>
                        <a:rPr lang="ru-RU" sz="1600" baseline="0" dirty="0" smtClean="0"/>
                        <a:t> в ГВБФ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3C33A4-FF2F-465B-AA6B-30429ADF5B5A}"/>
              </a:ext>
            </a:extLst>
          </p:cNvPr>
          <p:cNvSpPr txBox="1"/>
          <p:nvPr/>
        </p:nvSpPr>
        <p:spPr>
          <a:xfrm>
            <a:off x="3000950" y="1073458"/>
            <a:ext cx="70083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Требование абзаца 1 п.5 </a:t>
            </a:r>
            <a:r>
              <a:rPr lang="ru-RU" sz="2000" dirty="0" err="1"/>
              <a:t>ст</a:t>
            </a:r>
            <a:r>
              <a:rPr lang="ru-RU" sz="2000" dirty="0"/>
              <a:t> 242 БК РФ – не использованные по состоянию на 1 января текущего финансового года МБТ подлежат возврату в доход бюджета, из которого они были ранее предоставлены, в течение первых 15 рабочий дней  текущего финансового года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6826B3A1-FEF5-471F-8345-3274369743DB}"/>
              </a:ext>
            </a:extLst>
          </p:cNvPr>
          <p:cNvCxnSpPr/>
          <p:nvPr/>
        </p:nvCxnSpPr>
        <p:spPr>
          <a:xfrm flipH="1">
            <a:off x="4106756" y="2357718"/>
            <a:ext cx="718019" cy="538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52E9620C-3ABD-4BC4-A4EE-D939D1307980}"/>
              </a:ext>
            </a:extLst>
          </p:cNvPr>
          <p:cNvCxnSpPr>
            <a:cxnSpLocks/>
          </p:cNvCxnSpPr>
          <p:nvPr/>
        </p:nvCxnSpPr>
        <p:spPr>
          <a:xfrm>
            <a:off x="8099703" y="2357718"/>
            <a:ext cx="835642" cy="538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5BAF13A-D67F-4917-BC99-9D3CE6934B70}"/>
              </a:ext>
            </a:extLst>
          </p:cNvPr>
          <p:cNvSpPr txBox="1"/>
          <p:nvPr/>
        </p:nvSpPr>
        <p:spPr>
          <a:xfrm>
            <a:off x="2872075" y="2896232"/>
            <a:ext cx="6664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распространяется                                           распространяется                                 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3965" y="6193534"/>
            <a:ext cx="822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Кроме МБТ  </a:t>
            </a:r>
            <a:r>
              <a:rPr lang="ru-RU" dirty="0"/>
              <a:t>на компенсацию ранее произведенных расходов </a:t>
            </a:r>
            <a:r>
              <a:rPr lang="ru-RU" dirty="0" smtClean="0"/>
              <a:t>бюджета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0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446993" y="313944"/>
            <a:ext cx="70149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трансфертов.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Начисление </a:t>
            </a:r>
            <a:r>
              <a:rPr lang="ru-RU" altLang="ru-RU" sz="2400" dirty="0">
                <a:solidFill>
                  <a:prstClr val="black"/>
                </a:solidFill>
                <a:cs typeface="Arial" panose="020B0604020202020204" pitchFamily="34" charset="0"/>
              </a:rPr>
              <a:t>доходов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507445"/>
              </p:ext>
            </p:extLst>
          </p:nvPr>
        </p:nvGraphicFramePr>
        <p:xfrm>
          <a:off x="2202572" y="1576551"/>
          <a:ext cx="8959414" cy="3205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2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373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147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Содержание операции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С условиями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just"/>
                      <a:r>
                        <a:rPr lang="ru-RU" sz="1800" dirty="0"/>
                        <a:t>Начисление (корректировка) доходов будущих </a:t>
                      </a:r>
                      <a:r>
                        <a:rPr lang="ru-RU" sz="1800" dirty="0" smtClean="0"/>
                        <a:t>периодов</a:t>
                      </a:r>
                      <a:endParaRPr lang="ru-RU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Уведомление </a:t>
                      </a:r>
                      <a:r>
                        <a:rPr lang="ru-RU" sz="1800" dirty="0"/>
                        <a:t>о предоставлении субсидий, субвенций, иных межбюджетных трансфертов, имеющих целевое назначение (ф. 0504320)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Бюджетные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ассигнования на предоставление МБТ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just"/>
                      <a:endParaRPr lang="ru-RU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Соглашение о предоставлении межбюджетного трансферта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/>
                        <a:t>Корректировка по итогам </a:t>
                      </a:r>
                      <a:r>
                        <a:rPr lang="ru-RU" sz="1800" dirty="0" smtClean="0"/>
                        <a:t>завершения года</a:t>
                      </a:r>
                      <a:endParaRPr lang="ru-RU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Уменьшение по МБТ, по которым не предполагается осуществление операций в очередных финансовых годах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687662" y="246743"/>
            <a:ext cx="69630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трансфертов без условий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3820" y="2050042"/>
            <a:ext cx="72375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начисление доходов:</a:t>
            </a:r>
          </a:p>
          <a:p>
            <a:r>
              <a:rPr lang="ru-RU" sz="2000" dirty="0"/>
              <a:t>Дт 1 205 51 (61) 561      Кт 1 401 </a:t>
            </a:r>
            <a:r>
              <a:rPr lang="ru-RU" sz="2000" b="1" dirty="0"/>
              <a:t>10</a:t>
            </a:r>
            <a:r>
              <a:rPr lang="ru-RU" sz="2000" dirty="0"/>
              <a:t> 151 (161) в части </a:t>
            </a:r>
            <a:r>
              <a:rPr lang="ru-RU" sz="2000" b="1" dirty="0"/>
              <a:t>текущего</a:t>
            </a:r>
            <a:r>
              <a:rPr lang="ru-RU" sz="2000" dirty="0"/>
              <a:t> </a:t>
            </a:r>
            <a:r>
              <a:rPr lang="ru-RU" sz="2000" dirty="0" smtClean="0"/>
              <a:t>г.</a:t>
            </a:r>
            <a:endParaRPr lang="ru-RU" sz="2000" dirty="0"/>
          </a:p>
          <a:p>
            <a:r>
              <a:rPr lang="ru-RU" sz="2000" dirty="0"/>
              <a:t>Дт 1 205 51 (61) 561      Кт 1 401 </a:t>
            </a:r>
            <a:r>
              <a:rPr lang="ru-RU" sz="2000" b="1" dirty="0"/>
              <a:t>40</a:t>
            </a:r>
            <a:r>
              <a:rPr lang="ru-RU" sz="2000" dirty="0"/>
              <a:t> 151 (161) в части </a:t>
            </a:r>
            <a:r>
              <a:rPr lang="ru-RU" sz="2000" b="1" dirty="0" smtClean="0"/>
              <a:t>пл.</a:t>
            </a:r>
            <a:r>
              <a:rPr lang="ru-RU" sz="2000" dirty="0" smtClean="0"/>
              <a:t> пер.2020 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98689" y="3559347"/>
            <a:ext cx="10914511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>
          <a:xfrm>
            <a:off x="8091378" y="2019639"/>
            <a:ext cx="0" cy="385016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85775" y="1308886"/>
            <a:ext cx="3693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Получающий  МБТ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189" y="1316712"/>
            <a:ext cx="3792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Предоставляющий МБТ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51176" y="2050042"/>
            <a:ext cx="3895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начисление расходов:</a:t>
            </a:r>
          </a:p>
          <a:p>
            <a:r>
              <a:rPr lang="ru-RU" sz="2000" dirty="0"/>
              <a:t>Дт 1 401 20 251    </a:t>
            </a:r>
            <a:r>
              <a:rPr lang="ru-RU" sz="2000" dirty="0" smtClean="0"/>
              <a:t>  </a:t>
            </a:r>
            <a:r>
              <a:rPr lang="ru-RU" sz="2000" dirty="0"/>
              <a:t>Кт 1 302 51 731</a:t>
            </a:r>
          </a:p>
          <a:p>
            <a:endParaRPr lang="ru-RU" sz="2000" dirty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DD0CDC1D-5DA7-40F6-8A7B-CA3F055C2480}"/>
              </a:ext>
            </a:extLst>
          </p:cNvPr>
          <p:cNvCxnSpPr/>
          <p:nvPr/>
        </p:nvCxnSpPr>
        <p:spPr>
          <a:xfrm>
            <a:off x="922212" y="4417700"/>
            <a:ext cx="10914511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8796549-2CBE-4CF0-AC73-EDC79CADED10}"/>
              </a:ext>
            </a:extLst>
          </p:cNvPr>
          <p:cNvSpPr txBox="1"/>
          <p:nvPr/>
        </p:nvSpPr>
        <p:spPr>
          <a:xfrm>
            <a:off x="744721" y="4669479"/>
            <a:ext cx="112406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Корректировка по итогам года</a:t>
            </a:r>
          </a:p>
          <a:p>
            <a:r>
              <a:rPr lang="ru-RU" sz="2000" dirty="0"/>
              <a:t>Дт 1 401 10 151 (161)              Кт 1 205 51 (61) 661                                       </a:t>
            </a:r>
            <a:r>
              <a:rPr lang="ru-RU" sz="2000" dirty="0" smtClean="0"/>
              <a:t>  Дт </a:t>
            </a:r>
            <a:r>
              <a:rPr lang="ru-RU" sz="2000" dirty="0"/>
              <a:t>1 302 51 831 </a:t>
            </a:r>
            <a:r>
              <a:rPr lang="ru-RU" sz="2000" dirty="0" smtClean="0"/>
              <a:t>    </a:t>
            </a:r>
            <a:r>
              <a:rPr lang="ru-RU" sz="2000" dirty="0"/>
              <a:t>Кт 1 401 20 251</a:t>
            </a:r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D599CC7-BDD9-4423-828D-CE7DBCA0495F}"/>
              </a:ext>
            </a:extLst>
          </p:cNvPr>
          <p:cNvSpPr txBox="1"/>
          <p:nvPr/>
        </p:nvSpPr>
        <p:spPr>
          <a:xfrm>
            <a:off x="782784" y="3222902"/>
            <a:ext cx="72375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  <a:p>
            <a:r>
              <a:rPr lang="ru-RU" sz="2000" dirty="0"/>
              <a:t>поступление доходов:</a:t>
            </a:r>
          </a:p>
          <a:p>
            <a:r>
              <a:rPr lang="ru-RU" sz="2000" dirty="0"/>
              <a:t>Дт 1 210 02 151 (161)     Кт 1 205 51 (61) 661</a:t>
            </a:r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E54D6C8-F906-404F-8EEE-D42C8E39079F}"/>
              </a:ext>
            </a:extLst>
          </p:cNvPr>
          <p:cNvSpPr txBox="1"/>
          <p:nvPr/>
        </p:nvSpPr>
        <p:spPr>
          <a:xfrm>
            <a:off x="8282763" y="2646316"/>
            <a:ext cx="38953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перечисление МБТ:</a:t>
            </a:r>
          </a:p>
          <a:p>
            <a:r>
              <a:rPr lang="ru-RU" sz="2000" dirty="0"/>
              <a:t>Дт 1 302 51 831      </a:t>
            </a:r>
            <a:r>
              <a:rPr lang="ru-RU" sz="2000" dirty="0" smtClean="0"/>
              <a:t> </a:t>
            </a:r>
            <a:r>
              <a:rPr lang="ru-RU" sz="2000" dirty="0"/>
              <a:t>Кт 1 304 05 251</a:t>
            </a:r>
          </a:p>
        </p:txBody>
      </p:sp>
    </p:spTree>
    <p:extLst>
      <p:ext uri="{BB962C8B-B14F-4D97-AF65-F5344CB8AC3E}">
        <p14:creationId xmlns:p14="http://schemas.microsoft.com/office/powerpoint/2010/main" val="74282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5860962" y="246743"/>
            <a:ext cx="5667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трансфертов с условиями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8559" y="1751565"/>
            <a:ext cx="105021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начисление доходов:</a:t>
            </a:r>
          </a:p>
          <a:p>
            <a:r>
              <a:rPr lang="ru-RU" sz="2000" dirty="0"/>
              <a:t>Дт 1 205 51 (61) 561    Кт 1 401 40 151 (161) в части </a:t>
            </a:r>
            <a:r>
              <a:rPr lang="ru-RU" sz="2000" b="1" dirty="0" smtClean="0"/>
              <a:t>тек. </a:t>
            </a:r>
            <a:r>
              <a:rPr lang="ru-RU" sz="2000" b="1" dirty="0"/>
              <a:t>и </a:t>
            </a:r>
            <a:r>
              <a:rPr lang="ru-RU" sz="2000" b="1" dirty="0" smtClean="0"/>
              <a:t>план.</a:t>
            </a:r>
            <a:r>
              <a:rPr lang="ru-RU" sz="2000" dirty="0" smtClean="0"/>
              <a:t> пер.</a:t>
            </a:r>
            <a:endParaRPr lang="ru-RU" sz="2000" dirty="0"/>
          </a:p>
          <a:p>
            <a:endParaRPr lang="ru-RU" sz="2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23969" y="2488666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01085" y="1310784"/>
            <a:ext cx="257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Получение МБТ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56329" y="1368317"/>
            <a:ext cx="32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Предоставление МБТ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187070" y="1765106"/>
            <a:ext cx="74428" cy="394989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61498" y="2011053"/>
            <a:ext cx="38953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перечисление МБТ:</a:t>
            </a:r>
          </a:p>
          <a:p>
            <a:r>
              <a:rPr lang="ru-RU" sz="2000" dirty="0"/>
              <a:t>Дт 1 206 51 561 </a:t>
            </a:r>
            <a:r>
              <a:rPr lang="ru-RU" sz="2000" dirty="0" smtClean="0"/>
              <a:t>      </a:t>
            </a:r>
            <a:r>
              <a:rPr lang="ru-RU" sz="2000" dirty="0"/>
              <a:t>Кт 1 304 05 251</a:t>
            </a:r>
          </a:p>
          <a:p>
            <a:endParaRPr lang="ru-RU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AC81ED1-460F-4D1E-BB76-87F56C158B72}"/>
              </a:ext>
            </a:extLst>
          </p:cNvPr>
          <p:cNvSpPr txBox="1"/>
          <p:nvPr/>
        </p:nvSpPr>
        <p:spPr>
          <a:xfrm>
            <a:off x="682010" y="2503180"/>
            <a:ext cx="105021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поступление доходов:</a:t>
            </a:r>
          </a:p>
          <a:p>
            <a:r>
              <a:rPr lang="ru-RU" sz="2000" dirty="0"/>
              <a:t>Дт 1 210 02 151 (161)   Кт 1 205 51 (61) 661</a:t>
            </a:r>
          </a:p>
          <a:p>
            <a:endParaRPr lang="ru-RU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39C5829-642E-4BB2-A376-6DD739A55C9E}"/>
              </a:ext>
            </a:extLst>
          </p:cNvPr>
          <p:cNvSpPr txBox="1"/>
          <p:nvPr/>
        </p:nvSpPr>
        <p:spPr>
          <a:xfrm>
            <a:off x="682009" y="2963434"/>
            <a:ext cx="1053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  <a:p>
            <a:r>
              <a:rPr lang="ru-RU" sz="2000" dirty="0"/>
              <a:t>начисление доходов текущего года:</a:t>
            </a:r>
          </a:p>
          <a:p>
            <a:r>
              <a:rPr lang="ru-RU" sz="2000" dirty="0"/>
              <a:t>Дт 1 401 40 151 (161)  Кт 1 401 </a:t>
            </a:r>
            <a:r>
              <a:rPr lang="ru-RU" sz="2000" b="1" dirty="0"/>
              <a:t>10</a:t>
            </a:r>
            <a:r>
              <a:rPr lang="ru-RU" sz="2000" dirty="0"/>
              <a:t> 151 (161) </a:t>
            </a:r>
            <a:endParaRPr lang="ru-RU" sz="2000" b="1" dirty="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31188910-2B9F-457F-9166-F6F099071579}"/>
              </a:ext>
            </a:extLst>
          </p:cNvPr>
          <p:cNvCxnSpPr/>
          <p:nvPr/>
        </p:nvCxnSpPr>
        <p:spPr>
          <a:xfrm>
            <a:off x="777419" y="3321301"/>
            <a:ext cx="10406743" cy="290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6BA919B-4578-486A-92AF-63AB21D088EA}"/>
              </a:ext>
            </a:extLst>
          </p:cNvPr>
          <p:cNvSpPr txBox="1"/>
          <p:nvPr/>
        </p:nvSpPr>
        <p:spPr>
          <a:xfrm>
            <a:off x="8230932" y="2984900"/>
            <a:ext cx="38953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начисление </a:t>
            </a:r>
            <a:r>
              <a:rPr lang="ru-RU" sz="2000" dirty="0"/>
              <a:t>расходов и зачет аванса:</a:t>
            </a:r>
          </a:p>
          <a:p>
            <a:r>
              <a:rPr lang="ru-RU" sz="2000" dirty="0"/>
              <a:t>Дт 1 401 20 251 </a:t>
            </a:r>
            <a:r>
              <a:rPr lang="ru-RU" sz="2000" dirty="0" smtClean="0"/>
              <a:t>     </a:t>
            </a:r>
            <a:r>
              <a:rPr lang="ru-RU" sz="2000" dirty="0"/>
              <a:t>Кт 1 302 51 731</a:t>
            </a:r>
          </a:p>
          <a:p>
            <a:r>
              <a:rPr lang="ru-RU" sz="2000" dirty="0"/>
              <a:t>Дт 1 302 51 831  </a:t>
            </a:r>
            <a:r>
              <a:rPr lang="ru-RU" sz="2000" dirty="0" smtClean="0"/>
              <a:t>    </a:t>
            </a:r>
            <a:r>
              <a:rPr lang="ru-RU" sz="2000" dirty="0"/>
              <a:t>Кт 1 206 51 661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8796549-2CBE-4CF0-AC73-EDC79CADED10}"/>
              </a:ext>
            </a:extLst>
          </p:cNvPr>
          <p:cNvSpPr txBox="1"/>
          <p:nvPr/>
        </p:nvSpPr>
        <p:spPr>
          <a:xfrm>
            <a:off x="744721" y="4669479"/>
            <a:ext cx="112406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Корректировка по итогам года</a:t>
            </a:r>
          </a:p>
          <a:p>
            <a:r>
              <a:rPr lang="ru-RU" sz="2000" dirty="0"/>
              <a:t>Дт 1 401 10 151 (161)              Кт 1 205 51 (61) </a:t>
            </a:r>
            <a:r>
              <a:rPr lang="ru-RU" sz="2000" dirty="0" smtClean="0"/>
              <a:t>661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691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20" grpId="0"/>
      <p:bldP spid="22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364828" y="313944"/>
            <a:ext cx="90970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cs typeface="Arial" panose="020B0604020202020204" pitchFamily="34" charset="0"/>
              </a:rPr>
              <a:t>Учет межбюджетных </a:t>
            </a: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трансфертов</a:t>
            </a: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Отражение доходов/ расходов текущего года по методу начисления</a:t>
            </a:r>
            <a:endParaRPr lang="ru-RU" altLang="ru-RU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89834"/>
              </p:ext>
            </p:extLst>
          </p:nvPr>
        </p:nvGraphicFramePr>
        <p:xfrm>
          <a:off x="3227329" y="2238704"/>
          <a:ext cx="6831070" cy="2434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3209"/>
                <a:gridCol w="41778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30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Документы</a:t>
                      </a:r>
                      <a:r>
                        <a:rPr lang="ru-RU" sz="1800" baseline="0" dirty="0" smtClean="0"/>
                        <a:t> - основания</a:t>
                      </a:r>
                      <a:endParaRPr lang="ru-RU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1704">
                <a:tc rowSpan="2"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Отчеты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Отчет о выполнении условий предоставления </a:t>
                      </a:r>
                      <a:r>
                        <a:rPr lang="ru-RU" sz="1800" baseline="0" dirty="0" smtClean="0"/>
                        <a:t>МБТ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Отчет о произведенных расходах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Извещение (ф.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0504805)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Иной документ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(Уведомление ф. 0504817, иная отчетность и </a:t>
                      </a:r>
                      <a:r>
                        <a:rPr lang="ru-RU" sz="1800" dirty="0" err="1" smtClean="0"/>
                        <a:t>т.д</a:t>
                      </a:r>
                      <a:r>
                        <a:rPr lang="ru-RU" sz="1800" dirty="0" smtClean="0"/>
                        <a:t>….)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7559" y="5139559"/>
            <a:ext cx="10894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 расходов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5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0306" y="1052893"/>
            <a:ext cx="11551023" cy="1381124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П. 4 статьи 94 БК РФ: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в объеме, не превышающем остатка не использованных на начало текущего финансового года бюджетных ассигнований на предоставление из федерального бюджета бюджетам субъектов Российской Федерации </a:t>
            </a:r>
            <a:r>
              <a:rPr lang="ru-RU" sz="2000" b="1" dirty="0">
                <a:solidFill>
                  <a:schemeClr val="tx1"/>
                </a:solidFill>
              </a:rPr>
              <a:t>субсидий, субвенций и иных межбюджетных трансфертов, имеющих целевое назначение,</a:t>
            </a:r>
            <a:r>
              <a:rPr lang="ru-RU" sz="2000" dirty="0">
                <a:solidFill>
                  <a:schemeClr val="tx1"/>
                </a:solidFill>
              </a:rPr>
              <a:t> предоставление которых в отчетном финансовом году осуществлялось в пределах суммы, необходимой для оплаты денежных обязательств получателей средств бюджетов субъектов Российской Федерации, источником финансового обеспечения которых являлись указанные межбюджетные трансферты, направляются в установленном Правительством Российской Федерации порядке на увеличение бюджетных ассигнований резервного фонда Правительства Российской Федерации на цели оказания финансовой помощи бюджетам субъектов Российской Федерации, за </a:t>
            </a:r>
            <a:r>
              <a:rPr lang="ru-RU" sz="2000" b="1" u="sng" dirty="0">
                <a:solidFill>
                  <a:schemeClr val="tx1"/>
                </a:solidFill>
              </a:rPr>
              <a:t>исключением </a:t>
            </a:r>
            <a:r>
              <a:rPr lang="ru-RU" sz="2000" b="1" u="sng" dirty="0" smtClean="0">
                <a:solidFill>
                  <a:schemeClr val="tx1"/>
                </a:solidFill>
              </a:rPr>
              <a:t>бюджетных ассигнований в размере, не превышающем с учетом уровня </a:t>
            </a:r>
            <a:r>
              <a:rPr lang="ru-RU" sz="2000" b="1" u="sng" dirty="0" err="1" smtClean="0">
                <a:solidFill>
                  <a:schemeClr val="tx1"/>
                </a:solidFill>
              </a:rPr>
              <a:t>софинансирования</a:t>
            </a:r>
            <a:r>
              <a:rPr lang="ru-RU" sz="2000" b="1" u="sng" dirty="0" smtClean="0">
                <a:solidFill>
                  <a:schemeClr val="tx1"/>
                </a:solidFill>
              </a:rPr>
              <a:t> </a:t>
            </a:r>
            <a:r>
              <a:rPr lang="ru-RU" sz="2000" b="1" u="sng" dirty="0" smtClean="0">
                <a:solidFill>
                  <a:srgbClr val="FF0000"/>
                </a:solidFill>
              </a:rPr>
              <a:t>остатка </a:t>
            </a:r>
            <a:r>
              <a:rPr lang="ru-RU" sz="2000" b="1" u="sng" dirty="0">
                <a:solidFill>
                  <a:srgbClr val="FF0000"/>
                </a:solidFill>
              </a:rPr>
              <a:t>не использованных на начало текущего финансового года </a:t>
            </a:r>
            <a:r>
              <a:rPr lang="ru-RU" sz="2000" b="1" u="sng" dirty="0" smtClean="0">
                <a:solidFill>
                  <a:srgbClr val="FF0000"/>
                </a:solidFill>
              </a:rPr>
              <a:t>бюджетных </a:t>
            </a:r>
            <a:r>
              <a:rPr lang="ru-RU" sz="2000" b="1" u="sng" dirty="0">
                <a:solidFill>
                  <a:srgbClr val="FF0000"/>
                </a:solidFill>
              </a:rPr>
              <a:t>ассигнований </a:t>
            </a:r>
            <a:r>
              <a:rPr lang="ru-RU" sz="2000" b="1" u="sng" dirty="0">
                <a:solidFill>
                  <a:schemeClr val="tx1"/>
                </a:solidFill>
              </a:rPr>
              <a:t>бюджета субъекта </a:t>
            </a:r>
            <a:r>
              <a:rPr lang="ru-RU" sz="2000" b="1" u="sng" dirty="0" smtClean="0">
                <a:solidFill>
                  <a:schemeClr val="tx1"/>
                </a:solidFill>
              </a:rPr>
              <a:t>РФ </a:t>
            </a:r>
            <a:r>
              <a:rPr lang="ru-RU" sz="2000" b="1" u="sng" dirty="0">
                <a:solidFill>
                  <a:schemeClr val="tx1"/>
                </a:solidFill>
              </a:rPr>
              <a:t>на оплату государственных (муниципальных) контрактов, заключенных от имени субъекта </a:t>
            </a:r>
            <a:r>
              <a:rPr lang="ru-RU" sz="2000" b="1" u="sng" dirty="0" smtClean="0">
                <a:solidFill>
                  <a:schemeClr val="tx1"/>
                </a:solidFill>
              </a:rPr>
              <a:t>РФ (МО) </a:t>
            </a:r>
            <a:r>
              <a:rPr lang="ru-RU" sz="2000" b="1" u="sng" dirty="0">
                <a:solidFill>
                  <a:srgbClr val="FF0000"/>
                </a:solidFill>
              </a:rPr>
              <a:t>на поставку товаров, выполнение работ, оказание услуг, подлежавших в соответствии с условиями этих государственных (муниципальных) контрактов оплате в отчетном финансовом году</a:t>
            </a:r>
            <a:r>
              <a:rPr lang="ru-RU" sz="2000" b="1" u="sng" dirty="0">
                <a:solidFill>
                  <a:schemeClr val="tx1"/>
                </a:solidFill>
              </a:rPr>
              <a:t>, которые направляются в установленном Правительством Российской Федерации порядке </a:t>
            </a:r>
            <a:r>
              <a:rPr lang="ru-RU" sz="2000" b="1" u="sng" dirty="0">
                <a:solidFill>
                  <a:srgbClr val="FF0000"/>
                </a:solidFill>
              </a:rPr>
              <a:t>на увеличение бюджетных ассигнований на предоставление указанных межбюджетных трансфертов</a:t>
            </a:r>
            <a:r>
              <a:rPr lang="ru-RU" sz="2000" b="1" u="sng" dirty="0">
                <a:solidFill>
                  <a:schemeClr val="tx1"/>
                </a:solidFill>
              </a:rPr>
              <a:t>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AD8B-0920-435A-92C3-7791EE707931}" type="slidenum">
              <a:rPr lang="ru-RU" altLang="ru-RU" smtClean="0"/>
              <a:pPr>
                <a:defRPr/>
              </a:pPr>
              <a:t>8</a:t>
            </a:fld>
            <a:endParaRPr lang="ru-RU" alt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117860" y="112239"/>
            <a:ext cx="90970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Основания  для переноса неиспользованных бюджетных ассигнований федерального бюджета на предоставление межбюджетных трансфертов отчетного года на очередной финансовый год</a:t>
            </a:r>
            <a:endParaRPr lang="ru-RU" altLang="ru-RU" sz="20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dirty="0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192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F49EBA5-8C01-48CB-BF59-6D51A4A348C2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048331" y="245703"/>
            <a:ext cx="5667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Использование Извещений (ф 0504805)</a:t>
            </a:r>
            <a:endParaRPr lang="ru-RU" altLang="ru-RU" sz="24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5816008" y="1957067"/>
            <a:ext cx="265814" cy="4890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27721" y="2499321"/>
            <a:ext cx="430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Формирует </a:t>
            </a:r>
            <a:r>
              <a:rPr lang="ru-RU" dirty="0"/>
              <a:t>Извещение (ф. 0504805)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34316" y="3449156"/>
            <a:ext cx="518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Извещение (ф. 0504805) направляется в ФОИВ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5837274" y="2875001"/>
            <a:ext cx="265814" cy="4890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320897" y="4430930"/>
            <a:ext cx="5716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Извещение (ф. 0504805) принимается к учету  ФОИВ для начисления расходов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5862078" y="3835509"/>
            <a:ext cx="265814" cy="4890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837" y="2864548"/>
            <a:ext cx="16764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18428" y="4426648"/>
            <a:ext cx="2222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Не отражают достижения результата , не связаны с отчетами по соглашениям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3477" y="1301462"/>
            <a:ext cx="2971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Получатель МБТ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2101</TotalTime>
  <Words>1923</Words>
  <Application>Microsoft Office PowerPoint</Application>
  <PresentationFormat>Произвольный</PresentationFormat>
  <Paragraphs>484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1_Тема Office</vt:lpstr>
      <vt:lpstr>Презентация PowerPoint</vt:lpstr>
      <vt:lpstr>Письмо Минфина России  от 15.01.2020 № 02-06-07/1666  Об отражении в бухгалтерском учете операций по перечислению межбюджетных трансфертов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Кривенец Анна Николаевна</cp:lastModifiedBy>
  <cp:revision>88</cp:revision>
  <cp:lastPrinted>2020-01-20T11:57:59Z</cp:lastPrinted>
  <dcterms:created xsi:type="dcterms:W3CDTF">2019-12-10T20:03:31Z</dcterms:created>
  <dcterms:modified xsi:type="dcterms:W3CDTF">2020-01-22T16:27:08Z</dcterms:modified>
</cp:coreProperties>
</file>