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8" r:id="rId2"/>
    <p:sldId id="402" r:id="rId3"/>
    <p:sldId id="451" r:id="rId4"/>
    <p:sldId id="465" r:id="rId5"/>
    <p:sldId id="435" r:id="rId6"/>
    <p:sldId id="459" r:id="rId7"/>
    <p:sldId id="460" r:id="rId8"/>
    <p:sldId id="472" r:id="rId9"/>
    <p:sldId id="390" r:id="rId10"/>
    <p:sldId id="367" r:id="rId11"/>
    <p:sldId id="392" r:id="rId12"/>
    <p:sldId id="461" r:id="rId13"/>
    <p:sldId id="462" r:id="rId14"/>
    <p:sldId id="393" r:id="rId15"/>
    <p:sldId id="431" r:id="rId16"/>
    <p:sldId id="463" r:id="rId17"/>
    <p:sldId id="467" r:id="rId18"/>
    <p:sldId id="468" r:id="rId19"/>
    <p:sldId id="452" r:id="rId20"/>
    <p:sldId id="457" r:id="rId21"/>
    <p:sldId id="454" r:id="rId22"/>
    <p:sldId id="466" r:id="rId23"/>
    <p:sldId id="419" r:id="rId24"/>
    <p:sldId id="471" r:id="rId25"/>
    <p:sldId id="469" r:id="rId26"/>
    <p:sldId id="470" r:id="rId27"/>
    <p:sldId id="458" r:id="rId28"/>
  </p:sldIdLst>
  <p:sldSz cx="12190413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8080"/>
    <a:srgbClr val="5CB171"/>
    <a:srgbClr val="008000"/>
    <a:srgbClr val="CCFF99"/>
    <a:srgbClr val="FFCCCC"/>
    <a:srgbClr val="C3571B"/>
    <a:srgbClr val="335CA7"/>
    <a:srgbClr val="E2834E"/>
    <a:srgbClr val="81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9916" autoAdjust="0"/>
  </p:normalViewPr>
  <p:slideViewPr>
    <p:cSldViewPr snapToGrid="0">
      <p:cViewPr>
        <p:scale>
          <a:sx n="100" d="100"/>
          <a:sy n="100" d="100"/>
        </p:scale>
        <p:origin x="-876" y="-4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C562C-BCD8-417D-AA6F-0772891490EA}" type="doc">
      <dgm:prSet loTypeId="urn:microsoft.com/office/officeart/2005/8/layout/chevron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0D1C62A-6174-4C75-AA80-52ABE811990C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</a:t>
          </a:r>
          <a:endParaRPr lang="ru-RU" sz="14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2181D377-49CC-480F-9399-080BB7EBEE82}" type="parTrans" cxnId="{84E2412F-E943-4C91-906E-5BAAF91DC09C}">
      <dgm:prSet/>
      <dgm:spPr/>
      <dgm:t>
        <a:bodyPr/>
        <a:lstStyle/>
        <a:p>
          <a:endParaRPr lang="ru-RU"/>
        </a:p>
      </dgm:t>
    </dgm:pt>
    <dgm:pt modelId="{C6C35131-A182-48BE-B96C-97EA78B70B2B}" type="sibTrans" cxnId="{84E2412F-E943-4C91-906E-5BAAF91DC09C}">
      <dgm:prSet/>
      <dgm:spPr/>
      <dgm:t>
        <a:bodyPr/>
        <a:lstStyle/>
        <a:p>
          <a:endParaRPr lang="ru-RU"/>
        </a:p>
      </dgm:t>
    </dgm:pt>
    <dgm:pt modelId="{7EA10140-257B-4E88-928C-E77FE35BF50B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 w="9525"/>
      </dgm:spPr>
      <dgm:t>
        <a:bodyPr/>
        <a:lstStyle/>
        <a:p>
          <a:pPr marL="0" indent="0"/>
          <a:r>
            <a:rPr lang="ru-RU" sz="1200" dirty="0" smtClean="0">
              <a:latin typeface="Cambria" panose="02040503050406030204" pitchFamily="18" charset="0"/>
            </a:rPr>
            <a:t>В графе 5 «Причины изменений» указываются причины, приведшие к изменению количества учреждений, участников бюджетного процесса </a:t>
          </a:r>
          <a:r>
            <a:rPr lang="ru-RU" sz="1200" b="1" dirty="0" smtClean="0">
              <a:latin typeface="Cambria" panose="02040503050406030204" pitchFamily="18" charset="0"/>
            </a:rPr>
            <a:t>со ссылкой на нормативно-правовой акт</a:t>
          </a:r>
          <a:r>
            <a:rPr lang="ru-RU" sz="1200" dirty="0" smtClean="0">
              <a:latin typeface="Cambria" panose="02040503050406030204" pitchFamily="18" charset="0"/>
            </a:rPr>
            <a:t>.</a:t>
          </a:r>
          <a:endParaRPr lang="ru-RU" sz="1200" dirty="0">
            <a:latin typeface="Cambria" panose="02040503050406030204" pitchFamily="18" charset="0"/>
          </a:endParaRPr>
        </a:p>
      </dgm:t>
    </dgm:pt>
    <dgm:pt modelId="{AC47074A-8351-4657-92E6-558031FDE0FD}" type="parTrans" cxnId="{BA3658B3-BCC9-42A3-B1A4-38EAE3AC0383}">
      <dgm:prSet/>
      <dgm:spPr/>
      <dgm:t>
        <a:bodyPr/>
        <a:lstStyle/>
        <a:p>
          <a:endParaRPr lang="ru-RU"/>
        </a:p>
      </dgm:t>
    </dgm:pt>
    <dgm:pt modelId="{AFEC3E1E-E806-432F-837E-527FD4F335ED}" type="sibTrans" cxnId="{BA3658B3-BCC9-42A3-B1A4-38EAE3AC0383}">
      <dgm:prSet/>
      <dgm:spPr/>
      <dgm:t>
        <a:bodyPr/>
        <a:lstStyle/>
        <a:p>
          <a:endParaRPr lang="ru-RU"/>
        </a:p>
      </dgm:t>
    </dgm:pt>
    <dgm:pt modelId="{BB5A861B-6337-455B-BA5A-C42736A806E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4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B4EEB981-8B21-494C-ADD7-0F99F7197545}" type="parTrans" cxnId="{F3E204BE-AD32-456E-BEB1-5C0A3BD7EFF3}">
      <dgm:prSet/>
      <dgm:spPr/>
      <dgm:t>
        <a:bodyPr/>
        <a:lstStyle/>
        <a:p>
          <a:endParaRPr lang="ru-RU"/>
        </a:p>
      </dgm:t>
    </dgm:pt>
    <dgm:pt modelId="{8D9F63C1-5F14-43F8-9D24-0A51CD33BEFB}" type="sibTrans" cxnId="{F3E204BE-AD32-456E-BEB1-5C0A3BD7EFF3}">
      <dgm:prSet/>
      <dgm:spPr/>
      <dgm:t>
        <a:bodyPr/>
        <a:lstStyle/>
        <a:p>
          <a:endParaRPr lang="ru-RU"/>
        </a:p>
      </dgm:t>
    </dgm:pt>
    <dgm:pt modelId="{F88A7FB2-339D-412B-BB96-E26B771F3242}">
      <dgm:prSet phldrT="[Текст]" custT="1"/>
      <dgm:spPr/>
      <dgm:t>
        <a:bodyPr/>
        <a:lstStyle/>
        <a:p>
          <a:r>
            <a:rPr lang="ru-RU" sz="1200" dirty="0" smtClean="0">
              <a:latin typeface="Cambria" panose="02040503050406030204" pitchFamily="18" charset="0"/>
            </a:rPr>
            <a:t>Сведения, представленные в форме </a:t>
          </a:r>
          <a:r>
            <a:rPr lang="ru-RU" sz="1200" b="0" dirty="0" smtClean="0">
              <a:latin typeface="Cambria" panose="02040503050406030204" pitchFamily="18" charset="0"/>
            </a:rPr>
            <a:t>должны </a:t>
          </a:r>
          <a:r>
            <a:rPr lang="ru-RU" sz="1200" b="1" dirty="0" smtClean="0">
              <a:latin typeface="Cambria" panose="02040503050406030204" pitchFamily="18" charset="0"/>
            </a:rPr>
            <a:t>соответствовать официальной информации</a:t>
          </a:r>
          <a:r>
            <a:rPr lang="ru-RU" sz="1200" dirty="0" smtClean="0">
              <a:latin typeface="Cambria" panose="02040503050406030204" pitchFamily="18" charset="0"/>
            </a:rPr>
            <a:t>, размещенной на официальных сайтах и информационных системах соответствующих органов государственной власти;</a:t>
          </a:r>
          <a:endParaRPr lang="ru-RU" sz="1200" dirty="0"/>
        </a:p>
      </dgm:t>
    </dgm:pt>
    <dgm:pt modelId="{DF8B29C2-5A61-4188-A96C-4933480A37AA}" type="parTrans" cxnId="{2914C125-3E2C-4EE0-8B25-23F266D5CCAC}">
      <dgm:prSet/>
      <dgm:spPr/>
      <dgm:t>
        <a:bodyPr/>
        <a:lstStyle/>
        <a:p>
          <a:endParaRPr lang="ru-RU"/>
        </a:p>
      </dgm:t>
    </dgm:pt>
    <dgm:pt modelId="{90F03205-DFDF-47F1-B779-C05013A2ECCB}" type="sibTrans" cxnId="{2914C125-3E2C-4EE0-8B25-23F266D5CCAC}">
      <dgm:prSet/>
      <dgm:spPr/>
      <dgm:t>
        <a:bodyPr/>
        <a:lstStyle/>
        <a:p>
          <a:endParaRPr lang="ru-RU"/>
        </a:p>
      </dgm:t>
    </dgm:pt>
    <dgm:pt modelId="{192AD752-F00D-4D04-9F04-8DC863E83528}" type="pres">
      <dgm:prSet presAssocID="{26CC562C-BCD8-417D-AA6F-0772891490E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DF092D-6620-404B-AF31-B3EB48E2D18C}" type="pres">
      <dgm:prSet presAssocID="{BB5A861B-6337-455B-BA5A-C42736A806E9}" presName="composite" presStyleCnt="0"/>
      <dgm:spPr/>
    </dgm:pt>
    <dgm:pt modelId="{BB9D2CAA-56EF-4304-AFDC-8266548146E1}" type="pres">
      <dgm:prSet presAssocID="{BB5A861B-6337-455B-BA5A-C42736A806E9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5EF06-64F5-4209-90A5-7F257582286A}" type="pres">
      <dgm:prSet presAssocID="{BB5A861B-6337-455B-BA5A-C42736A806E9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55869-7584-4458-AA86-069691667A43}" type="pres">
      <dgm:prSet presAssocID="{8D9F63C1-5F14-43F8-9D24-0A51CD33BEFB}" presName="sp" presStyleCnt="0"/>
      <dgm:spPr/>
    </dgm:pt>
    <dgm:pt modelId="{448EAFC2-686B-46C4-B39A-94890BA0433C}" type="pres">
      <dgm:prSet presAssocID="{C0D1C62A-6174-4C75-AA80-52ABE811990C}" presName="composite" presStyleCnt="0"/>
      <dgm:spPr/>
    </dgm:pt>
    <dgm:pt modelId="{85BAB80F-11C7-4774-B226-33F0A951DF55}" type="pres">
      <dgm:prSet presAssocID="{C0D1C62A-6174-4C75-AA80-52ABE811990C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16BC77-C1DD-4FC2-9B94-B79DFBF583DD}" type="pres">
      <dgm:prSet presAssocID="{C0D1C62A-6174-4C75-AA80-52ABE811990C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E2412F-E943-4C91-906E-5BAAF91DC09C}" srcId="{26CC562C-BCD8-417D-AA6F-0772891490EA}" destId="{C0D1C62A-6174-4C75-AA80-52ABE811990C}" srcOrd="1" destOrd="0" parTransId="{2181D377-49CC-480F-9399-080BB7EBEE82}" sibTransId="{C6C35131-A182-48BE-B96C-97EA78B70B2B}"/>
    <dgm:cxn modelId="{9AC06EBD-5058-437D-BA2A-EFAD1C07E02A}" type="presOf" srcId="{C0D1C62A-6174-4C75-AA80-52ABE811990C}" destId="{85BAB80F-11C7-4774-B226-33F0A951DF55}" srcOrd="0" destOrd="0" presId="urn:microsoft.com/office/officeart/2005/8/layout/chevron2"/>
    <dgm:cxn modelId="{F3E204BE-AD32-456E-BEB1-5C0A3BD7EFF3}" srcId="{26CC562C-BCD8-417D-AA6F-0772891490EA}" destId="{BB5A861B-6337-455B-BA5A-C42736A806E9}" srcOrd="0" destOrd="0" parTransId="{B4EEB981-8B21-494C-ADD7-0F99F7197545}" sibTransId="{8D9F63C1-5F14-43F8-9D24-0A51CD33BEFB}"/>
    <dgm:cxn modelId="{12189001-EE62-404A-A43B-2AFBD62318C9}" type="presOf" srcId="{BB5A861B-6337-455B-BA5A-C42736A806E9}" destId="{BB9D2CAA-56EF-4304-AFDC-8266548146E1}" srcOrd="0" destOrd="0" presId="urn:microsoft.com/office/officeart/2005/8/layout/chevron2"/>
    <dgm:cxn modelId="{93029EBD-8C5F-4F35-869A-3E3F762AA8DD}" type="presOf" srcId="{F88A7FB2-339D-412B-BB96-E26B771F3242}" destId="{DC45EF06-64F5-4209-90A5-7F257582286A}" srcOrd="0" destOrd="0" presId="urn:microsoft.com/office/officeart/2005/8/layout/chevron2"/>
    <dgm:cxn modelId="{2914C125-3E2C-4EE0-8B25-23F266D5CCAC}" srcId="{BB5A861B-6337-455B-BA5A-C42736A806E9}" destId="{F88A7FB2-339D-412B-BB96-E26B771F3242}" srcOrd="0" destOrd="0" parTransId="{DF8B29C2-5A61-4188-A96C-4933480A37AA}" sibTransId="{90F03205-DFDF-47F1-B779-C05013A2ECCB}"/>
    <dgm:cxn modelId="{0B22AA38-6239-4FF6-9786-728C5563F3C6}" type="presOf" srcId="{26CC562C-BCD8-417D-AA6F-0772891490EA}" destId="{192AD752-F00D-4D04-9F04-8DC863E83528}" srcOrd="0" destOrd="0" presId="urn:microsoft.com/office/officeart/2005/8/layout/chevron2"/>
    <dgm:cxn modelId="{BA3658B3-BCC9-42A3-B1A4-38EAE3AC0383}" srcId="{C0D1C62A-6174-4C75-AA80-52ABE811990C}" destId="{7EA10140-257B-4E88-928C-E77FE35BF50B}" srcOrd="0" destOrd="0" parTransId="{AC47074A-8351-4657-92E6-558031FDE0FD}" sibTransId="{AFEC3E1E-E806-432F-837E-527FD4F335ED}"/>
    <dgm:cxn modelId="{6F475FF8-FCB6-44B3-A6D3-8AC1FCEDBFE7}" type="presOf" srcId="{7EA10140-257B-4E88-928C-E77FE35BF50B}" destId="{C216BC77-C1DD-4FC2-9B94-B79DFBF583DD}" srcOrd="0" destOrd="0" presId="urn:microsoft.com/office/officeart/2005/8/layout/chevron2"/>
    <dgm:cxn modelId="{E8C11948-53EC-4DE9-AD2B-668CABB61C24}" type="presParOf" srcId="{192AD752-F00D-4D04-9F04-8DC863E83528}" destId="{0CDF092D-6620-404B-AF31-B3EB48E2D18C}" srcOrd="0" destOrd="0" presId="urn:microsoft.com/office/officeart/2005/8/layout/chevron2"/>
    <dgm:cxn modelId="{89B11815-1F0A-40AE-AE6C-6AA709D1C084}" type="presParOf" srcId="{0CDF092D-6620-404B-AF31-B3EB48E2D18C}" destId="{BB9D2CAA-56EF-4304-AFDC-8266548146E1}" srcOrd="0" destOrd="0" presId="urn:microsoft.com/office/officeart/2005/8/layout/chevron2"/>
    <dgm:cxn modelId="{EC1D953A-759D-45E2-BEFA-D18E44A6237A}" type="presParOf" srcId="{0CDF092D-6620-404B-AF31-B3EB48E2D18C}" destId="{DC45EF06-64F5-4209-90A5-7F257582286A}" srcOrd="1" destOrd="0" presId="urn:microsoft.com/office/officeart/2005/8/layout/chevron2"/>
    <dgm:cxn modelId="{18D694C9-990C-45B7-BF7A-22CAC42F4F34}" type="presParOf" srcId="{192AD752-F00D-4D04-9F04-8DC863E83528}" destId="{DAE55869-7584-4458-AA86-069691667A43}" srcOrd="1" destOrd="0" presId="urn:microsoft.com/office/officeart/2005/8/layout/chevron2"/>
    <dgm:cxn modelId="{CA7F631E-4AE1-4B76-AA75-7B679C05A69C}" type="presParOf" srcId="{192AD752-F00D-4D04-9F04-8DC863E83528}" destId="{448EAFC2-686B-46C4-B39A-94890BA0433C}" srcOrd="2" destOrd="0" presId="urn:microsoft.com/office/officeart/2005/8/layout/chevron2"/>
    <dgm:cxn modelId="{27D7298C-A2B9-41FC-8441-C70360207F9C}" type="presParOf" srcId="{448EAFC2-686B-46C4-B39A-94890BA0433C}" destId="{85BAB80F-11C7-4774-B226-33F0A951DF55}" srcOrd="0" destOrd="0" presId="urn:microsoft.com/office/officeart/2005/8/layout/chevron2"/>
    <dgm:cxn modelId="{C7723299-0612-4D7A-AA1A-CF9771A21C57}" type="presParOf" srcId="{448EAFC2-686B-46C4-B39A-94890BA0433C}" destId="{C216BC77-C1DD-4FC2-9B94-B79DFBF583D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3066A7-BDC2-43B0-B062-97D323B6C667}" type="doc">
      <dgm:prSet loTypeId="urn:microsoft.com/office/officeart/2005/8/layout/chevron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5456B82-437A-47DD-B2C6-FF5445975A61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1.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Доходы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D8A89AA7-9B53-4AB0-9EAC-7EF98CC9986F}" type="parTrans" cxnId="{AC3582B5-5F32-466C-B0CC-2085CDFC65D3}">
      <dgm:prSet/>
      <dgm:spPr/>
      <dgm:t>
        <a:bodyPr/>
        <a:lstStyle/>
        <a:p>
          <a:endParaRPr lang="ru-RU"/>
        </a:p>
      </dgm:t>
    </dgm:pt>
    <dgm:pt modelId="{AF8AA46E-530F-478A-B47C-446050A36741}" type="sibTrans" cxnId="{AC3582B5-5F32-466C-B0CC-2085CDFC65D3}">
      <dgm:prSet/>
      <dgm:spPr/>
      <dgm:t>
        <a:bodyPr/>
        <a:lstStyle/>
        <a:p>
          <a:endParaRPr lang="ru-RU"/>
        </a:p>
      </dgm:t>
    </dgm:pt>
    <dgm:pt modelId="{F979BB86-9AA2-495C-A03A-391DFFAD0C23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2.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Расходы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69BCE9E1-1F11-4AB2-8064-14A84CD09D97}" type="parTrans" cxnId="{F1CF9208-28BF-4DD1-86CF-4AF59D0BEACE}">
      <dgm:prSet/>
      <dgm:spPr/>
      <dgm:t>
        <a:bodyPr/>
        <a:lstStyle/>
        <a:p>
          <a:endParaRPr lang="ru-RU"/>
        </a:p>
      </dgm:t>
    </dgm:pt>
    <dgm:pt modelId="{8A55CDB2-B9FE-4211-9AAA-EF21529F7AA4}" type="sibTrans" cxnId="{F1CF9208-28BF-4DD1-86CF-4AF59D0BEACE}">
      <dgm:prSet/>
      <dgm:spPr/>
      <dgm:t>
        <a:bodyPr/>
        <a:lstStyle/>
        <a:p>
          <a:endParaRPr lang="ru-RU"/>
        </a:p>
      </dgm:t>
    </dgm:pt>
    <dgm:pt modelId="{E802CF63-59AD-4F76-B29C-0BB3AEB8E828}">
      <dgm:prSet phldrT="[Текст]"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Отражаются показатели, исполнение по </a:t>
          </a:r>
          <a:r>
            <a:rPr lang="ru-RU" sz="1100" b="1" dirty="0" smtClean="0">
              <a:latin typeface="Cambria" panose="02040503050406030204" pitchFamily="18" charset="0"/>
            </a:rPr>
            <a:t>которым менее 95% или неисполнение составило 300 млн. руб.</a:t>
          </a:r>
          <a:r>
            <a:rPr lang="ru-RU" sz="1100" dirty="0" smtClean="0">
              <a:latin typeface="Cambria" panose="02040503050406030204" pitchFamily="18" charset="0"/>
            </a:rPr>
            <a:t> и более на 1 января от утвержденных годовых значений;</a:t>
          </a:r>
          <a:endParaRPr lang="ru-RU" sz="1100" dirty="0"/>
        </a:p>
      </dgm:t>
    </dgm:pt>
    <dgm:pt modelId="{86562182-F2A9-4B82-972A-F03C2103A0B6}" type="parTrans" cxnId="{A55776C7-F18D-4FB8-A084-8C5E3A21E7AF}">
      <dgm:prSet/>
      <dgm:spPr/>
      <dgm:t>
        <a:bodyPr/>
        <a:lstStyle/>
        <a:p>
          <a:endParaRPr lang="ru-RU"/>
        </a:p>
      </dgm:t>
    </dgm:pt>
    <dgm:pt modelId="{7AE9B669-2F52-4A23-90F6-CCAC40DA83CF}" type="sibTrans" cxnId="{A55776C7-F18D-4FB8-A084-8C5E3A21E7AF}">
      <dgm:prSet/>
      <dgm:spPr/>
      <dgm:t>
        <a:bodyPr/>
        <a:lstStyle/>
        <a:p>
          <a:endParaRPr lang="ru-RU"/>
        </a:p>
      </dgm:t>
    </dgm:pt>
    <dgm:pt modelId="{F2AFF4F1-C310-461B-A361-D43BA0B103E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3.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Источники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3847BCA-0387-4870-B8F6-CE6DDBB66E50}" type="parTrans" cxnId="{5D1BFD21-2901-4CC7-9A65-279ABFDB2BFE}">
      <dgm:prSet/>
      <dgm:spPr/>
      <dgm:t>
        <a:bodyPr/>
        <a:lstStyle/>
        <a:p>
          <a:endParaRPr lang="ru-RU"/>
        </a:p>
      </dgm:t>
    </dgm:pt>
    <dgm:pt modelId="{A58D044C-A76A-407B-BC8E-BD4C754DDA85}" type="sibTrans" cxnId="{5D1BFD21-2901-4CC7-9A65-279ABFDB2BFE}">
      <dgm:prSet/>
      <dgm:spPr/>
      <dgm:t>
        <a:bodyPr/>
        <a:lstStyle/>
        <a:p>
          <a:endParaRPr lang="ru-RU"/>
        </a:p>
      </dgm:t>
    </dgm:pt>
    <dgm:pt modelId="{F9C004BB-3AEC-4335-86CC-C214F22CB565}">
      <dgm:prSet phldrT="[Текст]"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Поступления источников – по прогнозным показателям  (при наличии), выбытия – по росписи (при наличии).</a:t>
          </a:r>
          <a:endParaRPr lang="ru-RU" sz="1100" dirty="0"/>
        </a:p>
      </dgm:t>
    </dgm:pt>
    <dgm:pt modelId="{2578DFD8-CDF9-4BD8-9EF4-11BFDB4A2D1E}" type="parTrans" cxnId="{3EB8D28C-9648-44BC-A2C7-88F3C5A114DB}">
      <dgm:prSet/>
      <dgm:spPr/>
      <dgm:t>
        <a:bodyPr/>
        <a:lstStyle/>
        <a:p>
          <a:endParaRPr lang="ru-RU"/>
        </a:p>
      </dgm:t>
    </dgm:pt>
    <dgm:pt modelId="{DB5187BA-D573-4266-BC98-825668AC4DE2}" type="sibTrans" cxnId="{3EB8D28C-9648-44BC-A2C7-88F3C5A114DB}">
      <dgm:prSet/>
      <dgm:spPr/>
      <dgm:t>
        <a:bodyPr/>
        <a:lstStyle/>
        <a:p>
          <a:endParaRPr lang="ru-RU"/>
        </a:p>
      </dgm:t>
    </dgm:pt>
    <dgm:pt modelId="{23E8FD34-29D0-4CA7-B20D-CA4359A7D66D}">
      <dgm:prSet phldrT="[Текст]" custT="1"/>
      <dgm:spPr/>
      <dgm:t>
        <a:bodyPr/>
        <a:lstStyle/>
        <a:p>
          <a:r>
            <a:rPr lang="ru-RU" sz="1050" dirty="0" smtClean="0">
              <a:latin typeface="Cambria" pitchFamily="18" charset="0"/>
            </a:rPr>
            <a:t>Формируются </a:t>
          </a:r>
          <a:r>
            <a:rPr lang="ru-RU" sz="1050" b="1" dirty="0" smtClean="0">
              <a:latin typeface="Cambria" pitchFamily="18" charset="0"/>
            </a:rPr>
            <a:t>в структуре прогноза </a:t>
          </a:r>
          <a:r>
            <a:rPr lang="ru-RU" sz="1050" b="0" dirty="0" smtClean="0">
              <a:latin typeface="Cambria" pitchFamily="18" charset="0"/>
            </a:rPr>
            <a:t>по наиболее детализированным КБК без промежуточных итогов</a:t>
          </a:r>
          <a:r>
            <a:rPr lang="ru-RU" sz="1050" dirty="0" smtClean="0">
              <a:latin typeface="Cambria" pitchFamily="18" charset="0"/>
            </a:rPr>
            <a:t>;</a:t>
          </a:r>
          <a:endParaRPr lang="ru-RU" sz="1050" dirty="0"/>
        </a:p>
      </dgm:t>
    </dgm:pt>
    <dgm:pt modelId="{52C4BCE7-DEB2-4F1A-91CA-F8B91ED5295E}" type="parTrans" cxnId="{48D832BD-DFD5-47C0-A7BE-3B6367A72415}">
      <dgm:prSet/>
      <dgm:spPr/>
      <dgm:t>
        <a:bodyPr/>
        <a:lstStyle/>
        <a:p>
          <a:endParaRPr lang="ru-RU"/>
        </a:p>
      </dgm:t>
    </dgm:pt>
    <dgm:pt modelId="{4BC9A4FA-4962-491C-8394-E18F72BB6017}" type="sibTrans" cxnId="{48D832BD-DFD5-47C0-A7BE-3B6367A72415}">
      <dgm:prSet/>
      <dgm:spPr/>
      <dgm:t>
        <a:bodyPr/>
        <a:lstStyle/>
        <a:p>
          <a:endParaRPr lang="ru-RU"/>
        </a:p>
      </dgm:t>
    </dgm:pt>
    <dgm:pt modelId="{798E3856-AC9F-42EC-BD97-5F2C0672597C}">
      <dgm:prSet custT="1"/>
      <dgm:spPr/>
      <dgm:t>
        <a:bodyPr/>
        <a:lstStyle/>
        <a:p>
          <a:r>
            <a:rPr lang="ru-RU" sz="1050" dirty="0" smtClean="0">
              <a:latin typeface="Cambria" pitchFamily="18" charset="0"/>
            </a:rPr>
            <a:t>При отсутствии прогноза, показатели отражаются в структуре ф. 0503127; </a:t>
          </a:r>
        </a:p>
      </dgm:t>
    </dgm:pt>
    <dgm:pt modelId="{E8532CF7-3E7F-4CF4-85FC-2642D44B4C73}" type="parTrans" cxnId="{3C6C7150-D707-4D86-A2A2-19F5BC8116C5}">
      <dgm:prSet/>
      <dgm:spPr/>
      <dgm:t>
        <a:bodyPr/>
        <a:lstStyle/>
        <a:p>
          <a:endParaRPr lang="ru-RU"/>
        </a:p>
      </dgm:t>
    </dgm:pt>
    <dgm:pt modelId="{719F8F34-11E3-4299-9E07-CF6AA4BCE3C9}" type="sibTrans" cxnId="{3C6C7150-D707-4D86-A2A2-19F5BC8116C5}">
      <dgm:prSet/>
      <dgm:spPr/>
      <dgm:t>
        <a:bodyPr/>
        <a:lstStyle/>
        <a:p>
          <a:endParaRPr lang="ru-RU"/>
        </a:p>
      </dgm:t>
    </dgm:pt>
    <dgm:pt modelId="{2354AEC8-F8CE-4586-9750-61FBF4F7F298}">
      <dgm:prSet custT="1"/>
      <dgm:spPr/>
      <dgm:t>
        <a:bodyPr/>
        <a:lstStyle/>
        <a:p>
          <a:r>
            <a:rPr lang="ru-RU" sz="1050" dirty="0" smtClean="0">
              <a:latin typeface="Cambria" pitchFamily="18" charset="0"/>
            </a:rPr>
            <a:t>В случае отсутствия отклонений исполнения от </a:t>
          </a:r>
          <a:r>
            <a:rPr lang="ru-RU" sz="1050" b="1" i="0" dirty="0" smtClean="0">
              <a:latin typeface="Cambria" pitchFamily="18" charset="0"/>
            </a:rPr>
            <a:t>прогноза графа 7 не заполняется</a:t>
          </a:r>
          <a:r>
            <a:rPr lang="ru-RU" sz="1050" dirty="0" smtClean="0">
              <a:latin typeface="Cambria" pitchFamily="18" charset="0"/>
            </a:rPr>
            <a:t>;</a:t>
          </a:r>
        </a:p>
      </dgm:t>
    </dgm:pt>
    <dgm:pt modelId="{4BCC7A4F-F9C5-4ACF-9307-6C6476CC705A}" type="parTrans" cxnId="{C75ECEED-6AA9-45C0-ACE9-48DD212D5342}">
      <dgm:prSet/>
      <dgm:spPr/>
      <dgm:t>
        <a:bodyPr/>
        <a:lstStyle/>
        <a:p>
          <a:endParaRPr lang="ru-RU"/>
        </a:p>
      </dgm:t>
    </dgm:pt>
    <dgm:pt modelId="{0ECC974C-4834-46FF-857E-2E6426D5FA38}" type="sibTrans" cxnId="{C75ECEED-6AA9-45C0-ACE9-48DD212D5342}">
      <dgm:prSet/>
      <dgm:spPr/>
      <dgm:t>
        <a:bodyPr/>
        <a:lstStyle/>
        <a:p>
          <a:endParaRPr lang="ru-RU"/>
        </a:p>
      </dgm:t>
    </dgm:pt>
    <dgm:pt modelId="{DABDF789-4DD4-4498-BD1C-4A9614F1BDF7}">
      <dgm:prSet custT="1"/>
      <dgm:spPr/>
      <dgm:t>
        <a:bodyPr/>
        <a:lstStyle/>
        <a:p>
          <a:r>
            <a:rPr lang="ru-RU" sz="1050" b="1" dirty="0" smtClean="0">
              <a:latin typeface="Cambria" pitchFamily="18" charset="0"/>
            </a:rPr>
            <a:t>Графа 8 не заполняется</a:t>
          </a:r>
          <a:r>
            <a:rPr lang="ru-RU" sz="1050" dirty="0" smtClean="0">
              <a:latin typeface="Cambria" pitchFamily="18" charset="0"/>
            </a:rPr>
            <a:t>;</a:t>
          </a:r>
        </a:p>
      </dgm:t>
    </dgm:pt>
    <dgm:pt modelId="{B1E66A9F-F906-4122-A8AF-8FF5EBEFB4B0}" type="parTrans" cxnId="{275F6F14-8F25-46F8-8630-F2AF579BD200}">
      <dgm:prSet/>
      <dgm:spPr/>
      <dgm:t>
        <a:bodyPr/>
        <a:lstStyle/>
        <a:p>
          <a:endParaRPr lang="ru-RU"/>
        </a:p>
      </dgm:t>
    </dgm:pt>
    <dgm:pt modelId="{9A14F4F5-7C95-4798-81A8-FFF2AA744309}" type="sibTrans" cxnId="{275F6F14-8F25-46F8-8630-F2AF579BD200}">
      <dgm:prSet/>
      <dgm:spPr/>
      <dgm:t>
        <a:bodyPr/>
        <a:lstStyle/>
        <a:p>
          <a:endParaRPr lang="ru-RU"/>
        </a:p>
      </dgm:t>
    </dgm:pt>
    <dgm:pt modelId="{87F93E98-2446-43A8-81DC-C45BAF11CDD9}">
      <dgm:prSet custT="1"/>
      <dgm:spPr/>
      <dgm:t>
        <a:bodyPr/>
        <a:lstStyle/>
        <a:p>
          <a:r>
            <a:rPr lang="ru-RU" sz="1050" dirty="0" smtClean="0">
              <a:latin typeface="Cambria" pitchFamily="18" charset="0"/>
            </a:rPr>
            <a:t>В графе 9 </a:t>
          </a:r>
          <a:r>
            <a:rPr lang="ru-RU" sz="1050" b="1" dirty="0" smtClean="0">
              <a:latin typeface="Cambria" pitchFamily="18" charset="0"/>
            </a:rPr>
            <a:t>приводится факторный анализ</a:t>
          </a:r>
          <a:r>
            <a:rPr lang="ru-RU" sz="1050" dirty="0" smtClean="0">
              <a:latin typeface="Cambria" pitchFamily="18" charset="0"/>
            </a:rPr>
            <a:t> отклонений фактического исполнения от прогноза.</a:t>
          </a:r>
        </a:p>
      </dgm:t>
    </dgm:pt>
    <dgm:pt modelId="{17D57941-3E87-4433-A5D6-AFDE36690AC2}" type="parTrans" cxnId="{3C259ED2-67B9-4A21-8EEC-6D2850A56A9A}">
      <dgm:prSet/>
      <dgm:spPr/>
      <dgm:t>
        <a:bodyPr/>
        <a:lstStyle/>
        <a:p>
          <a:endParaRPr lang="ru-RU"/>
        </a:p>
      </dgm:t>
    </dgm:pt>
    <dgm:pt modelId="{540077AC-15B4-4266-9074-F90DB37786A9}" type="sibTrans" cxnId="{3C259ED2-67B9-4A21-8EEC-6D2850A56A9A}">
      <dgm:prSet/>
      <dgm:spPr/>
      <dgm:t>
        <a:bodyPr/>
        <a:lstStyle/>
        <a:p>
          <a:endParaRPr lang="ru-RU"/>
        </a:p>
      </dgm:t>
    </dgm:pt>
    <dgm:pt modelId="{AFAB5E80-4CF3-47A0-A082-D8673937B18D}">
      <dgm:prSet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Графа 1 формируется в разрезе кода главы/РзПз/программная (непрограммная) статья (первые 5 знаков ЦСР);</a:t>
          </a:r>
        </a:p>
      </dgm:t>
    </dgm:pt>
    <dgm:pt modelId="{72DB3BCC-CE27-4DD1-BD8E-47BEA035B037}" type="parTrans" cxnId="{3F47BCC0-F171-4C29-8725-3265516A19FA}">
      <dgm:prSet/>
      <dgm:spPr/>
      <dgm:t>
        <a:bodyPr/>
        <a:lstStyle/>
        <a:p>
          <a:endParaRPr lang="ru-RU"/>
        </a:p>
      </dgm:t>
    </dgm:pt>
    <dgm:pt modelId="{B607D1FF-719F-4FD8-B7F7-AE5C47550990}" type="sibTrans" cxnId="{3F47BCC0-F171-4C29-8725-3265516A19FA}">
      <dgm:prSet/>
      <dgm:spPr/>
      <dgm:t>
        <a:bodyPr/>
        <a:lstStyle/>
        <a:p>
          <a:endParaRPr lang="ru-RU"/>
        </a:p>
      </dgm:t>
    </dgm:pt>
    <dgm:pt modelId="{8B66FCF9-EB05-4F2F-9BF4-933C502E34D1}">
      <dgm:prSet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В графах 8 и 9 отражается </a:t>
          </a:r>
          <a:r>
            <a:rPr lang="ru-RU" sz="1100" b="1" dirty="0" smtClean="0">
              <a:latin typeface="Cambria" panose="02040503050406030204" pitchFamily="18" charset="0"/>
            </a:rPr>
            <a:t>код и наименование причины отклонений</a:t>
          </a:r>
          <a:r>
            <a:rPr lang="ru-RU" sz="1100" dirty="0" smtClean="0">
              <a:latin typeface="Cambria" panose="02040503050406030204" pitchFamily="18" charset="0"/>
            </a:rPr>
            <a:t>. </a:t>
          </a:r>
        </a:p>
      </dgm:t>
    </dgm:pt>
    <dgm:pt modelId="{EF4A7AC4-32BE-4870-A24E-026E1E1FF639}" type="parTrans" cxnId="{5B6A1A68-BB2D-4772-9E35-BB808F322149}">
      <dgm:prSet/>
      <dgm:spPr/>
      <dgm:t>
        <a:bodyPr/>
        <a:lstStyle/>
        <a:p>
          <a:endParaRPr lang="ru-RU"/>
        </a:p>
      </dgm:t>
    </dgm:pt>
    <dgm:pt modelId="{A1AB167B-338A-4AD8-B1F4-24D979925149}" type="sibTrans" cxnId="{5B6A1A68-BB2D-4772-9E35-BB808F322149}">
      <dgm:prSet/>
      <dgm:spPr/>
      <dgm:t>
        <a:bodyPr/>
        <a:lstStyle/>
        <a:p>
          <a:endParaRPr lang="ru-RU"/>
        </a:p>
      </dgm:t>
    </dgm:pt>
    <dgm:pt modelId="{45837F50-E26E-4331-AC0B-7F0739EE2478}">
      <dgm:prSet custT="1"/>
      <dgm:spPr/>
      <dgm:t>
        <a:bodyPr/>
        <a:lstStyle/>
        <a:p>
          <a:r>
            <a:rPr lang="ru-RU" sz="1100" b="1" dirty="0" smtClean="0">
              <a:latin typeface="Cambria" panose="02040503050406030204" pitchFamily="18" charset="0"/>
            </a:rPr>
            <a:t>Графа 8 в 2018 году не заполняется</a:t>
          </a:r>
          <a:r>
            <a:rPr lang="ru-RU" sz="1100" dirty="0" smtClean="0">
              <a:latin typeface="Cambria" panose="02040503050406030204" pitchFamily="18" charset="0"/>
            </a:rPr>
            <a:t>;</a:t>
          </a:r>
        </a:p>
      </dgm:t>
    </dgm:pt>
    <dgm:pt modelId="{C1D10260-235A-4E16-B36D-58783DF7FA5E}" type="parTrans" cxnId="{EEB48011-6470-4B60-BC9D-AB2ECF8A6F54}">
      <dgm:prSet/>
      <dgm:spPr/>
      <dgm:t>
        <a:bodyPr/>
        <a:lstStyle/>
        <a:p>
          <a:endParaRPr lang="ru-RU"/>
        </a:p>
      </dgm:t>
    </dgm:pt>
    <dgm:pt modelId="{8EE76A5E-0AEE-48ED-A45E-96FF06FCA85F}" type="sibTrans" cxnId="{EEB48011-6470-4B60-BC9D-AB2ECF8A6F54}">
      <dgm:prSet/>
      <dgm:spPr/>
      <dgm:t>
        <a:bodyPr/>
        <a:lstStyle/>
        <a:p>
          <a:endParaRPr lang="ru-RU"/>
        </a:p>
      </dgm:t>
    </dgm:pt>
    <dgm:pt modelId="{EF9763E5-B25E-4ED9-81AE-39367D7B49F8}">
      <dgm:prSet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Операции по управлению остатками средств на ЕЛС ФБ не отражаются, </a:t>
          </a:r>
          <a:r>
            <a:rPr lang="ru-RU" sz="1100" b="0" dirty="0" smtClean="0">
              <a:latin typeface="Cambria" panose="02040503050406030204" pitchFamily="18" charset="0"/>
            </a:rPr>
            <a:t>но</a:t>
          </a:r>
          <a:r>
            <a:rPr lang="ru-RU" sz="1100" b="1" dirty="0" smtClean="0">
              <a:latin typeface="Cambria" panose="02040503050406030204" pitchFamily="18" charset="0"/>
            </a:rPr>
            <a:t> раскрываются в текстовой части ПЗ</a:t>
          </a:r>
          <a:r>
            <a:rPr lang="ru-RU" sz="1100" dirty="0" smtClean="0">
              <a:latin typeface="Cambria" panose="02040503050406030204" pitchFamily="18" charset="0"/>
            </a:rPr>
            <a:t>.</a:t>
          </a:r>
        </a:p>
      </dgm:t>
    </dgm:pt>
    <dgm:pt modelId="{94148AB2-0AF8-456C-A8E7-76BDF708179A}" type="parTrans" cxnId="{D3D43C7C-C2E2-456E-90D8-E06E6BEBCC2C}">
      <dgm:prSet/>
      <dgm:spPr/>
      <dgm:t>
        <a:bodyPr/>
        <a:lstStyle/>
        <a:p>
          <a:endParaRPr lang="ru-RU"/>
        </a:p>
      </dgm:t>
    </dgm:pt>
    <dgm:pt modelId="{6A5CFE60-005B-439A-8318-04776B119A92}" type="sibTrans" cxnId="{D3D43C7C-C2E2-456E-90D8-E06E6BEBCC2C}">
      <dgm:prSet/>
      <dgm:spPr/>
      <dgm:t>
        <a:bodyPr/>
        <a:lstStyle/>
        <a:p>
          <a:endParaRPr lang="ru-RU"/>
        </a:p>
      </dgm:t>
    </dgm:pt>
    <dgm:pt modelId="{2CE00CFE-B1B3-4DA9-8062-B4A65C056881}" type="pres">
      <dgm:prSet presAssocID="{5D3066A7-BDC2-43B0-B062-97D323B6C66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16E5E8-DDA4-45EC-8A88-DC3D2A4BE999}" type="pres">
      <dgm:prSet presAssocID="{15456B82-437A-47DD-B2C6-FF5445975A61}" presName="composite" presStyleCnt="0"/>
      <dgm:spPr/>
    </dgm:pt>
    <dgm:pt modelId="{1D598937-73C7-4931-9EF3-340F0C7C7267}" type="pres">
      <dgm:prSet presAssocID="{15456B82-437A-47DD-B2C6-FF5445975A61}" presName="parentText" presStyleLbl="alignNode1" presStyleIdx="0" presStyleCnt="3" custScaleY="129265" custLinFactNeighborX="2042" custLinFactNeighborY="-60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59DE0-05A1-4EFB-962E-4F84499DA0D4}" type="pres">
      <dgm:prSet presAssocID="{15456B82-437A-47DD-B2C6-FF5445975A61}" presName="descendantText" presStyleLbl="alignAcc1" presStyleIdx="0" presStyleCnt="3" custScaleX="103852" custScaleY="203041" custLinFactNeighborY="8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1093E-082E-4820-A6F4-DAD65B806C77}" type="pres">
      <dgm:prSet presAssocID="{AF8AA46E-530F-478A-B47C-446050A36741}" presName="sp" presStyleCnt="0"/>
      <dgm:spPr/>
    </dgm:pt>
    <dgm:pt modelId="{858D2B58-C940-4EB4-A3CD-0C3185206400}" type="pres">
      <dgm:prSet presAssocID="{F979BB86-9AA2-495C-A03A-391DFFAD0C23}" presName="composite" presStyleCnt="0"/>
      <dgm:spPr/>
    </dgm:pt>
    <dgm:pt modelId="{A6D43976-7449-4073-8B6B-F6E97FCEDC17}" type="pres">
      <dgm:prSet presAssocID="{F979BB86-9AA2-495C-A03A-391DFFAD0C23}" presName="parentText" presStyleLbl="alignNode1" presStyleIdx="1" presStyleCnt="3" custScaleY="123650" custLinFactNeighborX="1220" custLinFactNeighborY="-36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7BAA6-BC08-49A4-9F73-17E0CCD3A7F6}" type="pres">
      <dgm:prSet presAssocID="{F979BB86-9AA2-495C-A03A-391DFFAD0C23}" presName="descendantText" presStyleLbl="alignAcc1" presStyleIdx="1" presStyleCnt="3" custScaleX="101484" custScaleY="202832" custLinFactNeighborX="-876" custLinFactNeighborY="113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47EB5-8860-48CE-8DE0-3FADD4D802BB}" type="pres">
      <dgm:prSet presAssocID="{8A55CDB2-B9FE-4211-9AAA-EF21529F7AA4}" presName="sp" presStyleCnt="0"/>
      <dgm:spPr/>
    </dgm:pt>
    <dgm:pt modelId="{DADA6682-F76F-4CA5-B143-D2A58F3797E5}" type="pres">
      <dgm:prSet presAssocID="{F2AFF4F1-C310-461B-A361-D43BA0B103ED}" presName="composite" presStyleCnt="0"/>
      <dgm:spPr/>
    </dgm:pt>
    <dgm:pt modelId="{9C83F6E8-41A8-4981-A156-CBCA42D8B7C8}" type="pres">
      <dgm:prSet presAssocID="{F2AFF4F1-C310-461B-A361-D43BA0B103ED}" presName="parentText" presStyleLbl="alignNode1" presStyleIdx="2" presStyleCnt="3" custLinFactNeighborX="1021" custLinFactNeighborY="-13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C3B660-C7B8-4B58-8CEB-C0020C471AD1}" type="pres">
      <dgm:prSet presAssocID="{F2AFF4F1-C310-461B-A361-D43BA0B103ED}" presName="descendantText" presStyleLbl="alignAcc1" presStyleIdx="2" presStyleCnt="3" custScaleX="99361" custScaleY="193613" custLinFactNeighborX="-1814" custLinFactNeighborY="266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3CADC7-1297-4C18-ABE5-A70C00511EAC}" type="presOf" srcId="{DABDF789-4DD4-4498-BD1C-4A9614F1BDF7}" destId="{25A59DE0-05A1-4EFB-962E-4F84499DA0D4}" srcOrd="0" destOrd="3" presId="urn:microsoft.com/office/officeart/2005/8/layout/chevron2"/>
    <dgm:cxn modelId="{3EB8D28C-9648-44BC-A2C7-88F3C5A114DB}" srcId="{F2AFF4F1-C310-461B-A361-D43BA0B103ED}" destId="{F9C004BB-3AEC-4335-86CC-C214F22CB565}" srcOrd="0" destOrd="0" parTransId="{2578DFD8-CDF9-4BD8-9EF4-11BFDB4A2D1E}" sibTransId="{DB5187BA-D573-4266-BC98-825668AC4DE2}"/>
    <dgm:cxn modelId="{AC3582B5-5F32-466C-B0CC-2085CDFC65D3}" srcId="{5D3066A7-BDC2-43B0-B062-97D323B6C667}" destId="{15456B82-437A-47DD-B2C6-FF5445975A61}" srcOrd="0" destOrd="0" parTransId="{D8A89AA7-9B53-4AB0-9EAC-7EF98CC9986F}" sibTransId="{AF8AA46E-530F-478A-B47C-446050A36741}"/>
    <dgm:cxn modelId="{FE00BF61-42AB-4C39-97FE-AB9A6AD38F6C}" type="presOf" srcId="{2354AEC8-F8CE-4586-9750-61FBF4F7F298}" destId="{25A59DE0-05A1-4EFB-962E-4F84499DA0D4}" srcOrd="0" destOrd="2" presId="urn:microsoft.com/office/officeart/2005/8/layout/chevron2"/>
    <dgm:cxn modelId="{5B6A1A68-BB2D-4772-9E35-BB808F322149}" srcId="{F979BB86-9AA2-495C-A03A-391DFFAD0C23}" destId="{8B66FCF9-EB05-4F2F-9BF4-933C502E34D1}" srcOrd="2" destOrd="0" parTransId="{EF4A7AC4-32BE-4870-A24E-026E1E1FF639}" sibTransId="{A1AB167B-338A-4AD8-B1F4-24D979925149}"/>
    <dgm:cxn modelId="{5D1BFD21-2901-4CC7-9A65-279ABFDB2BFE}" srcId="{5D3066A7-BDC2-43B0-B062-97D323B6C667}" destId="{F2AFF4F1-C310-461B-A361-D43BA0B103ED}" srcOrd="2" destOrd="0" parTransId="{C3847BCA-0387-4870-B8F6-CE6DDBB66E50}" sibTransId="{A58D044C-A76A-407B-BC8E-BD4C754DDA85}"/>
    <dgm:cxn modelId="{4FF838EE-89A6-4DE9-B622-EBC01C4572D1}" type="presOf" srcId="{EF9763E5-B25E-4ED9-81AE-39367D7B49F8}" destId="{42C3B660-C7B8-4B58-8CEB-C0020C471AD1}" srcOrd="0" destOrd="2" presId="urn:microsoft.com/office/officeart/2005/8/layout/chevron2"/>
    <dgm:cxn modelId="{D12F21E6-AFC5-44D0-9B4C-9326FD3B0D3C}" type="presOf" srcId="{798E3856-AC9F-42EC-BD97-5F2C0672597C}" destId="{25A59DE0-05A1-4EFB-962E-4F84499DA0D4}" srcOrd="0" destOrd="1" presId="urn:microsoft.com/office/officeart/2005/8/layout/chevron2"/>
    <dgm:cxn modelId="{3C6C7150-D707-4D86-A2A2-19F5BC8116C5}" srcId="{15456B82-437A-47DD-B2C6-FF5445975A61}" destId="{798E3856-AC9F-42EC-BD97-5F2C0672597C}" srcOrd="1" destOrd="0" parTransId="{E8532CF7-3E7F-4CF4-85FC-2642D44B4C73}" sibTransId="{719F8F34-11E3-4299-9E07-CF6AA4BCE3C9}"/>
    <dgm:cxn modelId="{AF77AC56-450D-45D0-A96A-1EC32F14964B}" type="presOf" srcId="{F979BB86-9AA2-495C-A03A-391DFFAD0C23}" destId="{A6D43976-7449-4073-8B6B-F6E97FCEDC17}" srcOrd="0" destOrd="0" presId="urn:microsoft.com/office/officeart/2005/8/layout/chevron2"/>
    <dgm:cxn modelId="{A55776C7-F18D-4FB8-A084-8C5E3A21E7AF}" srcId="{F979BB86-9AA2-495C-A03A-391DFFAD0C23}" destId="{E802CF63-59AD-4F76-B29C-0BB3AEB8E828}" srcOrd="0" destOrd="0" parTransId="{86562182-F2A9-4B82-972A-F03C2103A0B6}" sibTransId="{7AE9B669-2F52-4A23-90F6-CCAC40DA83CF}"/>
    <dgm:cxn modelId="{D3D43C7C-C2E2-456E-90D8-E06E6BEBCC2C}" srcId="{F2AFF4F1-C310-461B-A361-D43BA0B103ED}" destId="{EF9763E5-B25E-4ED9-81AE-39367D7B49F8}" srcOrd="2" destOrd="0" parTransId="{94148AB2-0AF8-456C-A8E7-76BDF708179A}" sibTransId="{6A5CFE60-005B-439A-8318-04776B119A92}"/>
    <dgm:cxn modelId="{A7CA0EEE-8DBD-4D3E-AB78-C6DB30EFD219}" type="presOf" srcId="{F9C004BB-3AEC-4335-86CC-C214F22CB565}" destId="{42C3B660-C7B8-4B58-8CEB-C0020C471AD1}" srcOrd="0" destOrd="0" presId="urn:microsoft.com/office/officeart/2005/8/layout/chevron2"/>
    <dgm:cxn modelId="{3F47BCC0-F171-4C29-8725-3265516A19FA}" srcId="{F979BB86-9AA2-495C-A03A-391DFFAD0C23}" destId="{AFAB5E80-4CF3-47A0-A082-D8673937B18D}" srcOrd="1" destOrd="0" parTransId="{72DB3BCC-CE27-4DD1-BD8E-47BEA035B037}" sibTransId="{B607D1FF-719F-4FD8-B7F7-AE5C47550990}"/>
    <dgm:cxn modelId="{9CFCD504-7B00-4976-854F-B66BBA6BBCA9}" type="presOf" srcId="{F2AFF4F1-C310-461B-A361-D43BA0B103ED}" destId="{9C83F6E8-41A8-4981-A156-CBCA42D8B7C8}" srcOrd="0" destOrd="0" presId="urn:microsoft.com/office/officeart/2005/8/layout/chevron2"/>
    <dgm:cxn modelId="{C75ECEED-6AA9-45C0-ACE9-48DD212D5342}" srcId="{15456B82-437A-47DD-B2C6-FF5445975A61}" destId="{2354AEC8-F8CE-4586-9750-61FBF4F7F298}" srcOrd="2" destOrd="0" parTransId="{4BCC7A4F-F9C5-4ACF-9307-6C6476CC705A}" sibTransId="{0ECC974C-4834-46FF-857E-2E6426D5FA38}"/>
    <dgm:cxn modelId="{F4236393-2886-491E-BA56-AC3B867760E5}" type="presOf" srcId="{E802CF63-59AD-4F76-B29C-0BB3AEB8E828}" destId="{9707BAA6-BC08-49A4-9F73-17E0CCD3A7F6}" srcOrd="0" destOrd="0" presId="urn:microsoft.com/office/officeart/2005/8/layout/chevron2"/>
    <dgm:cxn modelId="{16EC77EA-32AF-4E97-B7A6-422022F2FB31}" type="presOf" srcId="{8B66FCF9-EB05-4F2F-9BF4-933C502E34D1}" destId="{9707BAA6-BC08-49A4-9F73-17E0CCD3A7F6}" srcOrd="0" destOrd="2" presId="urn:microsoft.com/office/officeart/2005/8/layout/chevron2"/>
    <dgm:cxn modelId="{48D832BD-DFD5-47C0-A7BE-3B6367A72415}" srcId="{15456B82-437A-47DD-B2C6-FF5445975A61}" destId="{23E8FD34-29D0-4CA7-B20D-CA4359A7D66D}" srcOrd="0" destOrd="0" parTransId="{52C4BCE7-DEB2-4F1A-91CA-F8B91ED5295E}" sibTransId="{4BC9A4FA-4962-491C-8394-E18F72BB6017}"/>
    <dgm:cxn modelId="{3C259ED2-67B9-4A21-8EEC-6D2850A56A9A}" srcId="{15456B82-437A-47DD-B2C6-FF5445975A61}" destId="{87F93E98-2446-43A8-81DC-C45BAF11CDD9}" srcOrd="4" destOrd="0" parTransId="{17D57941-3E87-4433-A5D6-AFDE36690AC2}" sibTransId="{540077AC-15B4-4266-9074-F90DB37786A9}"/>
    <dgm:cxn modelId="{F1CF9208-28BF-4DD1-86CF-4AF59D0BEACE}" srcId="{5D3066A7-BDC2-43B0-B062-97D323B6C667}" destId="{F979BB86-9AA2-495C-A03A-391DFFAD0C23}" srcOrd="1" destOrd="0" parTransId="{69BCE9E1-1F11-4AB2-8064-14A84CD09D97}" sibTransId="{8A55CDB2-B9FE-4211-9AAA-EF21529F7AA4}"/>
    <dgm:cxn modelId="{2EE7BBC5-AF12-4DDE-B517-BEC99D6C0526}" type="presOf" srcId="{23E8FD34-29D0-4CA7-B20D-CA4359A7D66D}" destId="{25A59DE0-05A1-4EFB-962E-4F84499DA0D4}" srcOrd="0" destOrd="0" presId="urn:microsoft.com/office/officeart/2005/8/layout/chevron2"/>
    <dgm:cxn modelId="{769BDFCC-4562-477D-8AB8-4383FFD93586}" type="presOf" srcId="{87F93E98-2446-43A8-81DC-C45BAF11CDD9}" destId="{25A59DE0-05A1-4EFB-962E-4F84499DA0D4}" srcOrd="0" destOrd="4" presId="urn:microsoft.com/office/officeart/2005/8/layout/chevron2"/>
    <dgm:cxn modelId="{82E31C35-96F2-4AB3-BCA7-EC35EED5576A}" type="presOf" srcId="{5D3066A7-BDC2-43B0-B062-97D323B6C667}" destId="{2CE00CFE-B1B3-4DA9-8062-B4A65C056881}" srcOrd="0" destOrd="0" presId="urn:microsoft.com/office/officeart/2005/8/layout/chevron2"/>
    <dgm:cxn modelId="{62B34547-CE04-479B-82C9-081A1C79A339}" type="presOf" srcId="{45837F50-E26E-4331-AC0B-7F0739EE2478}" destId="{42C3B660-C7B8-4B58-8CEB-C0020C471AD1}" srcOrd="0" destOrd="1" presId="urn:microsoft.com/office/officeart/2005/8/layout/chevron2"/>
    <dgm:cxn modelId="{275F6F14-8F25-46F8-8630-F2AF579BD200}" srcId="{15456B82-437A-47DD-B2C6-FF5445975A61}" destId="{DABDF789-4DD4-4498-BD1C-4A9614F1BDF7}" srcOrd="3" destOrd="0" parTransId="{B1E66A9F-F906-4122-A8AF-8FF5EBEFB4B0}" sibTransId="{9A14F4F5-7C95-4798-81A8-FFF2AA744309}"/>
    <dgm:cxn modelId="{B50D9287-27E1-4454-9DF5-8F305DC67D4F}" type="presOf" srcId="{15456B82-437A-47DD-B2C6-FF5445975A61}" destId="{1D598937-73C7-4931-9EF3-340F0C7C7267}" srcOrd="0" destOrd="0" presId="urn:microsoft.com/office/officeart/2005/8/layout/chevron2"/>
    <dgm:cxn modelId="{EEB48011-6470-4B60-BC9D-AB2ECF8A6F54}" srcId="{F2AFF4F1-C310-461B-A361-D43BA0B103ED}" destId="{45837F50-E26E-4331-AC0B-7F0739EE2478}" srcOrd="1" destOrd="0" parTransId="{C1D10260-235A-4E16-B36D-58783DF7FA5E}" sibTransId="{8EE76A5E-0AEE-48ED-A45E-96FF06FCA85F}"/>
    <dgm:cxn modelId="{3ADA75D3-235F-475E-ADFE-E814D9ADDDA2}" type="presOf" srcId="{AFAB5E80-4CF3-47A0-A082-D8673937B18D}" destId="{9707BAA6-BC08-49A4-9F73-17E0CCD3A7F6}" srcOrd="0" destOrd="1" presId="urn:microsoft.com/office/officeart/2005/8/layout/chevron2"/>
    <dgm:cxn modelId="{8BF78397-FCFD-4475-A384-398ADFDA9385}" type="presParOf" srcId="{2CE00CFE-B1B3-4DA9-8062-B4A65C056881}" destId="{1316E5E8-DDA4-45EC-8A88-DC3D2A4BE999}" srcOrd="0" destOrd="0" presId="urn:microsoft.com/office/officeart/2005/8/layout/chevron2"/>
    <dgm:cxn modelId="{67E8D1DF-D74F-4BCA-8EDD-DE3D46F49B52}" type="presParOf" srcId="{1316E5E8-DDA4-45EC-8A88-DC3D2A4BE999}" destId="{1D598937-73C7-4931-9EF3-340F0C7C7267}" srcOrd="0" destOrd="0" presId="urn:microsoft.com/office/officeart/2005/8/layout/chevron2"/>
    <dgm:cxn modelId="{7F4A5EDD-47BD-4091-8F7D-71BDF179F389}" type="presParOf" srcId="{1316E5E8-DDA4-45EC-8A88-DC3D2A4BE999}" destId="{25A59DE0-05A1-4EFB-962E-4F84499DA0D4}" srcOrd="1" destOrd="0" presId="urn:microsoft.com/office/officeart/2005/8/layout/chevron2"/>
    <dgm:cxn modelId="{8850DDC8-8C71-47D7-9D16-D8113D7D75C7}" type="presParOf" srcId="{2CE00CFE-B1B3-4DA9-8062-B4A65C056881}" destId="{AB41093E-082E-4820-A6F4-DAD65B806C77}" srcOrd="1" destOrd="0" presId="urn:microsoft.com/office/officeart/2005/8/layout/chevron2"/>
    <dgm:cxn modelId="{103A3C67-5B8A-4AF5-813F-CF4EC76E9EBE}" type="presParOf" srcId="{2CE00CFE-B1B3-4DA9-8062-B4A65C056881}" destId="{858D2B58-C940-4EB4-A3CD-0C3185206400}" srcOrd="2" destOrd="0" presId="urn:microsoft.com/office/officeart/2005/8/layout/chevron2"/>
    <dgm:cxn modelId="{5AD62BE1-3D82-423D-8324-97187B5A3896}" type="presParOf" srcId="{858D2B58-C940-4EB4-A3CD-0C3185206400}" destId="{A6D43976-7449-4073-8B6B-F6E97FCEDC17}" srcOrd="0" destOrd="0" presId="urn:microsoft.com/office/officeart/2005/8/layout/chevron2"/>
    <dgm:cxn modelId="{55F3F0EB-1A41-4200-8D96-66123E180FAE}" type="presParOf" srcId="{858D2B58-C940-4EB4-A3CD-0C3185206400}" destId="{9707BAA6-BC08-49A4-9F73-17E0CCD3A7F6}" srcOrd="1" destOrd="0" presId="urn:microsoft.com/office/officeart/2005/8/layout/chevron2"/>
    <dgm:cxn modelId="{93E5AC90-00C9-47F0-A71E-EFB4E59CF0B4}" type="presParOf" srcId="{2CE00CFE-B1B3-4DA9-8062-B4A65C056881}" destId="{4E847EB5-8860-48CE-8DE0-3FADD4D802BB}" srcOrd="3" destOrd="0" presId="urn:microsoft.com/office/officeart/2005/8/layout/chevron2"/>
    <dgm:cxn modelId="{C473AC00-562E-4633-9B19-0F58289BDF72}" type="presParOf" srcId="{2CE00CFE-B1B3-4DA9-8062-B4A65C056881}" destId="{DADA6682-F76F-4CA5-B143-D2A58F3797E5}" srcOrd="4" destOrd="0" presId="urn:microsoft.com/office/officeart/2005/8/layout/chevron2"/>
    <dgm:cxn modelId="{07B96C6A-202A-4ED5-A121-0F82278E7A0F}" type="presParOf" srcId="{DADA6682-F76F-4CA5-B143-D2A58F3797E5}" destId="{9C83F6E8-41A8-4981-A156-CBCA42D8B7C8}" srcOrd="0" destOrd="0" presId="urn:microsoft.com/office/officeart/2005/8/layout/chevron2"/>
    <dgm:cxn modelId="{17D494AB-9446-4C73-8A8C-28A606001F18}" type="presParOf" srcId="{DADA6682-F76F-4CA5-B143-D2A58F3797E5}" destId="{42C3B660-C7B8-4B58-8CEB-C0020C471AD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D2CAA-56EF-4304-AFDC-8266548146E1}">
      <dsp:nvSpPr>
        <dsp:cNvPr id="0" name=""/>
        <dsp:cNvSpPr/>
      </dsp:nvSpPr>
      <dsp:spPr>
        <a:xfrm rot="5400000">
          <a:off x="-377108" y="379720"/>
          <a:ext cx="2514053" cy="1759837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4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" y="882531"/>
        <a:ext cx="1759837" cy="754216"/>
      </dsp:txXfrm>
    </dsp:sp>
    <dsp:sp modelId="{DC45EF06-64F5-4209-90A5-7F257582286A}">
      <dsp:nvSpPr>
        <dsp:cNvPr id="0" name=""/>
        <dsp:cNvSpPr/>
      </dsp:nvSpPr>
      <dsp:spPr>
        <a:xfrm rot="5400000">
          <a:off x="2306225" y="-543775"/>
          <a:ext cx="1634134" cy="27269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Cambria" panose="02040503050406030204" pitchFamily="18" charset="0"/>
            </a:rPr>
            <a:t>Сведения, представленные в форме </a:t>
          </a:r>
          <a:r>
            <a:rPr lang="ru-RU" sz="1200" b="0" kern="1200" dirty="0" smtClean="0">
              <a:latin typeface="Cambria" panose="02040503050406030204" pitchFamily="18" charset="0"/>
            </a:rPr>
            <a:t>должны </a:t>
          </a:r>
          <a:r>
            <a:rPr lang="ru-RU" sz="1200" b="1" kern="1200" dirty="0" smtClean="0">
              <a:latin typeface="Cambria" panose="02040503050406030204" pitchFamily="18" charset="0"/>
            </a:rPr>
            <a:t>соответствовать официальной информации</a:t>
          </a:r>
          <a:r>
            <a:rPr lang="ru-RU" sz="1200" kern="1200" dirty="0" smtClean="0">
              <a:latin typeface="Cambria" panose="02040503050406030204" pitchFamily="18" charset="0"/>
            </a:rPr>
            <a:t>, размещенной на официальных сайтах и информационных системах соответствующих органов государственной власти;</a:t>
          </a:r>
          <a:endParaRPr lang="ru-RU" sz="1200" kern="1200" dirty="0"/>
        </a:p>
      </dsp:txBody>
      <dsp:txXfrm rot="-5400000">
        <a:off x="1759837" y="82385"/>
        <a:ext cx="2647139" cy="1474590"/>
      </dsp:txXfrm>
    </dsp:sp>
    <dsp:sp modelId="{85BAB80F-11C7-4774-B226-33F0A951DF55}">
      <dsp:nvSpPr>
        <dsp:cNvPr id="0" name=""/>
        <dsp:cNvSpPr/>
      </dsp:nvSpPr>
      <dsp:spPr>
        <a:xfrm rot="5400000">
          <a:off x="-377108" y="2610240"/>
          <a:ext cx="2514053" cy="1759837"/>
        </a:xfrm>
        <a:prstGeom prst="chevron">
          <a:avLst/>
        </a:prstGeom>
        <a:gradFill rotWithShape="1">
          <a:gsLst>
            <a:gs pos="20000">
              <a:schemeClr val="accent4">
                <a:tint val="9000"/>
              </a:schemeClr>
            </a:gs>
            <a:gs pos="100000">
              <a:schemeClr val="accent4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4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</a:t>
          </a:r>
          <a:endParaRPr lang="ru-RU" sz="14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" y="3113051"/>
        <a:ext cx="1759837" cy="754216"/>
      </dsp:txXfrm>
    </dsp:sp>
    <dsp:sp modelId="{C216BC77-C1DD-4FC2-9B94-B79DFBF583DD}">
      <dsp:nvSpPr>
        <dsp:cNvPr id="0" name=""/>
        <dsp:cNvSpPr/>
      </dsp:nvSpPr>
      <dsp:spPr>
        <a:xfrm rot="5400000">
          <a:off x="2306225" y="1686744"/>
          <a:ext cx="1634134" cy="2726911"/>
        </a:xfrm>
        <a:prstGeom prst="round2SameRect">
          <a:avLst/>
        </a:prstGeom>
        <a:solidFill>
          <a:schemeClr val="lt1"/>
        </a:solidFill>
        <a:ln w="9525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Cambria" panose="02040503050406030204" pitchFamily="18" charset="0"/>
            </a:rPr>
            <a:t>В графе 5 «Причины изменений» указываются причины, приведшие к изменению количества учреждений, участников бюджетного процесса </a:t>
          </a:r>
          <a:r>
            <a:rPr lang="ru-RU" sz="1200" b="1" kern="1200" dirty="0" smtClean="0">
              <a:latin typeface="Cambria" panose="02040503050406030204" pitchFamily="18" charset="0"/>
            </a:rPr>
            <a:t>со ссылкой на нормативно-правовой акт</a:t>
          </a:r>
          <a:r>
            <a:rPr lang="ru-RU" sz="1200" kern="1200" dirty="0" smtClean="0">
              <a:latin typeface="Cambria" panose="02040503050406030204" pitchFamily="18" charset="0"/>
            </a:rPr>
            <a:t>.</a:t>
          </a:r>
          <a:endParaRPr lang="ru-RU" sz="1200" kern="1200" dirty="0">
            <a:latin typeface="Cambria" panose="02040503050406030204" pitchFamily="18" charset="0"/>
          </a:endParaRPr>
        </a:p>
      </dsp:txBody>
      <dsp:txXfrm rot="-5400000">
        <a:off x="1759837" y="2312904"/>
        <a:ext cx="2647139" cy="14745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98937-73C7-4931-9EF3-340F0C7C7267}">
      <dsp:nvSpPr>
        <dsp:cNvPr id="0" name=""/>
        <dsp:cNvSpPr/>
      </dsp:nvSpPr>
      <dsp:spPr>
        <a:xfrm rot="5400000">
          <a:off x="-353439" y="920599"/>
          <a:ext cx="1475863" cy="799214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1.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Доходы</a:t>
          </a:r>
          <a:endParaRPr lang="ru-RU" sz="10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-15114" y="981881"/>
        <a:ext cx="799214" cy="676649"/>
      </dsp:txXfrm>
    </dsp:sp>
    <dsp:sp modelId="{25A59DE0-05A1-4EFB-962E-4F84499DA0D4}">
      <dsp:nvSpPr>
        <dsp:cNvPr id="0" name=""/>
        <dsp:cNvSpPr/>
      </dsp:nvSpPr>
      <dsp:spPr>
        <a:xfrm rot="5400000">
          <a:off x="1646496" y="-442473"/>
          <a:ext cx="1506823" cy="3389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latin typeface="Cambria" pitchFamily="18" charset="0"/>
            </a:rPr>
            <a:t>Формируются </a:t>
          </a:r>
          <a:r>
            <a:rPr lang="ru-RU" sz="1050" b="1" kern="1200" dirty="0" smtClean="0">
              <a:latin typeface="Cambria" pitchFamily="18" charset="0"/>
            </a:rPr>
            <a:t>в структуре прогноза </a:t>
          </a:r>
          <a:r>
            <a:rPr lang="ru-RU" sz="1050" b="0" kern="1200" dirty="0" smtClean="0">
              <a:latin typeface="Cambria" pitchFamily="18" charset="0"/>
            </a:rPr>
            <a:t>по наиболее детализированным КБК без промежуточных итогов</a:t>
          </a:r>
          <a:r>
            <a:rPr lang="ru-RU" sz="1050" kern="1200" dirty="0" smtClean="0">
              <a:latin typeface="Cambria" pitchFamily="18" charset="0"/>
            </a:rPr>
            <a:t>;</a:t>
          </a:r>
          <a:endParaRPr lang="ru-RU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latin typeface="Cambria" pitchFamily="18" charset="0"/>
            </a:rPr>
            <a:t>При отсутствии прогноза, показатели отражаются в структуре ф. 0503127; 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latin typeface="Cambria" pitchFamily="18" charset="0"/>
            </a:rPr>
            <a:t>В случае отсутствия отклонений исполнения от </a:t>
          </a:r>
          <a:r>
            <a:rPr lang="ru-RU" sz="1050" b="1" i="0" kern="1200" dirty="0" smtClean="0">
              <a:latin typeface="Cambria" pitchFamily="18" charset="0"/>
            </a:rPr>
            <a:t>прогноза графа 7 не заполняется</a:t>
          </a:r>
          <a:r>
            <a:rPr lang="ru-RU" sz="1050" kern="1200" dirty="0" smtClean="0">
              <a:latin typeface="Cambria" pitchFamily="18" charset="0"/>
            </a:rPr>
            <a:t>;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b="1" kern="1200" dirty="0" smtClean="0">
              <a:latin typeface="Cambria" pitchFamily="18" charset="0"/>
            </a:rPr>
            <a:t>Графа 8 не заполняется</a:t>
          </a:r>
          <a:r>
            <a:rPr lang="ru-RU" sz="1050" kern="1200" dirty="0" smtClean="0">
              <a:latin typeface="Cambria" pitchFamily="18" charset="0"/>
            </a:rPr>
            <a:t>;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latin typeface="Cambria" pitchFamily="18" charset="0"/>
            </a:rPr>
            <a:t>В графе 9 </a:t>
          </a:r>
          <a:r>
            <a:rPr lang="ru-RU" sz="1050" b="1" kern="1200" dirty="0" smtClean="0">
              <a:latin typeface="Cambria" pitchFamily="18" charset="0"/>
            </a:rPr>
            <a:t>приводится факторный анализ</a:t>
          </a:r>
          <a:r>
            <a:rPr lang="ru-RU" sz="1050" kern="1200" dirty="0" smtClean="0">
              <a:latin typeface="Cambria" pitchFamily="18" charset="0"/>
            </a:rPr>
            <a:t> отклонений фактического исполнения от прогноза.</a:t>
          </a:r>
        </a:p>
      </dsp:txBody>
      <dsp:txXfrm rot="-5400000">
        <a:off x="704911" y="572669"/>
        <a:ext cx="3316438" cy="1359709"/>
      </dsp:txXfrm>
    </dsp:sp>
    <dsp:sp modelId="{A6D43976-7449-4073-8B6B-F6E97FCEDC17}">
      <dsp:nvSpPr>
        <dsp:cNvPr id="0" name=""/>
        <dsp:cNvSpPr/>
      </dsp:nvSpPr>
      <dsp:spPr>
        <a:xfrm rot="5400000">
          <a:off x="-327954" y="2512272"/>
          <a:ext cx="1411755" cy="799214"/>
        </a:xfrm>
        <a:prstGeom prst="chevron">
          <a:avLst/>
        </a:prstGeom>
        <a:gradFill rotWithShape="0">
          <a:gsLst>
            <a:gs pos="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  <a:gs pos="33000">
              <a:schemeClr val="accent4">
                <a:hueOff val="5206174"/>
                <a:satOff val="-29601"/>
                <a:lumOff val="9510"/>
                <a:alphaOff val="0"/>
                <a:tint val="86500"/>
              </a:schemeClr>
            </a:gs>
            <a:gs pos="4675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5300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68000">
              <a:schemeClr val="accent4">
                <a:hueOff val="5206174"/>
                <a:satOff val="-29601"/>
                <a:lumOff val="9510"/>
                <a:alphaOff val="0"/>
                <a:tint val="86000"/>
              </a:schemeClr>
            </a:gs>
            <a:gs pos="10000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2.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Расходы</a:t>
          </a:r>
          <a:endParaRPr lang="ru-RU" sz="10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-21683" y="2605608"/>
        <a:ext cx="799214" cy="612541"/>
      </dsp:txXfrm>
    </dsp:sp>
    <dsp:sp modelId="{9707BAA6-BC08-49A4-9F73-17E0CCD3A7F6}">
      <dsp:nvSpPr>
        <dsp:cNvPr id="0" name=""/>
        <dsp:cNvSpPr/>
      </dsp:nvSpPr>
      <dsp:spPr>
        <a:xfrm rot="5400000">
          <a:off x="1618676" y="1181914"/>
          <a:ext cx="1505272" cy="33126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Отражаются показатели, исполнение по </a:t>
          </a:r>
          <a:r>
            <a:rPr lang="ru-RU" sz="1100" b="1" kern="1200" dirty="0" smtClean="0">
              <a:latin typeface="Cambria" panose="02040503050406030204" pitchFamily="18" charset="0"/>
            </a:rPr>
            <a:t>которым менее 95% или неисполнение составило 300 млн. руб.</a:t>
          </a:r>
          <a:r>
            <a:rPr lang="ru-RU" sz="1100" kern="1200" dirty="0" smtClean="0">
              <a:latin typeface="Cambria" panose="02040503050406030204" pitchFamily="18" charset="0"/>
            </a:rPr>
            <a:t> и более на 1 января от утвержденных годовых значений;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Графа 1 формируется в разрезе кода главы/РзПз/программная (непрограммная) статья (первые 5 знаков ЦСР);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В графах 8 и 9 отражается </a:t>
          </a:r>
          <a:r>
            <a:rPr lang="ru-RU" sz="1100" b="1" kern="1200" dirty="0" smtClean="0">
              <a:latin typeface="Cambria" panose="02040503050406030204" pitchFamily="18" charset="0"/>
            </a:rPr>
            <a:t>код и наименование причины отклонений</a:t>
          </a:r>
          <a:r>
            <a:rPr lang="ru-RU" sz="1100" kern="1200" dirty="0" smtClean="0">
              <a:latin typeface="Cambria" panose="02040503050406030204" pitchFamily="18" charset="0"/>
            </a:rPr>
            <a:t>. </a:t>
          </a:r>
        </a:p>
      </dsp:txBody>
      <dsp:txXfrm rot="-5400000">
        <a:off x="714964" y="2159108"/>
        <a:ext cx="3239216" cy="1358310"/>
      </dsp:txXfrm>
    </dsp:sp>
    <dsp:sp modelId="{9C83F6E8-41A8-4981-A156-CBCA42D8B7C8}">
      <dsp:nvSpPr>
        <dsp:cNvPr id="0" name=""/>
        <dsp:cNvSpPr/>
      </dsp:nvSpPr>
      <dsp:spPr>
        <a:xfrm rot="5400000">
          <a:off x="-194535" y="4037613"/>
          <a:ext cx="1141735" cy="799214"/>
        </a:xfrm>
        <a:prstGeom prst="chevron">
          <a:avLst/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  <a:gs pos="33000">
              <a:schemeClr val="accent4">
                <a:hueOff val="10412348"/>
                <a:satOff val="-59202"/>
                <a:lumOff val="19020"/>
                <a:alphaOff val="0"/>
                <a:tint val="86500"/>
              </a:schemeClr>
            </a:gs>
            <a:gs pos="4675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5300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68000">
              <a:schemeClr val="accent4">
                <a:hueOff val="10412348"/>
                <a:satOff val="-59202"/>
                <a:lumOff val="19020"/>
                <a:alphaOff val="0"/>
                <a:tint val="86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3.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Источники</a:t>
          </a:r>
          <a:endParaRPr lang="ru-RU" sz="10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-23274" y="4265959"/>
        <a:ext cx="799214" cy="342521"/>
      </dsp:txXfrm>
    </dsp:sp>
    <dsp:sp modelId="{42C3B660-C7B8-4B58-8CEB-C0020C471AD1}">
      <dsp:nvSpPr>
        <dsp:cNvPr id="0" name=""/>
        <dsp:cNvSpPr/>
      </dsp:nvSpPr>
      <dsp:spPr>
        <a:xfrm rot="5400000">
          <a:off x="1622266" y="2828399"/>
          <a:ext cx="1436855" cy="32433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Поступления источников – по прогнозным показателям  (при наличии), выбытия – по росписи (при наличии).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latin typeface="Cambria" panose="02040503050406030204" pitchFamily="18" charset="0"/>
            </a:rPr>
            <a:t>Графа 8 в 2018 году не заполняется</a:t>
          </a:r>
          <a:r>
            <a:rPr lang="ru-RU" sz="1100" kern="1200" dirty="0" smtClean="0">
              <a:latin typeface="Cambria" panose="02040503050406030204" pitchFamily="18" charset="0"/>
            </a:rPr>
            <a:t>;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Операции по управлению остатками средств на ЕЛС ФБ не отражаются, </a:t>
          </a:r>
          <a:r>
            <a:rPr lang="ru-RU" sz="1100" b="0" kern="1200" dirty="0" smtClean="0">
              <a:latin typeface="Cambria" panose="02040503050406030204" pitchFamily="18" charset="0"/>
            </a:rPr>
            <a:t>но</a:t>
          </a:r>
          <a:r>
            <a:rPr lang="ru-RU" sz="1100" b="1" kern="1200" dirty="0" smtClean="0">
              <a:latin typeface="Cambria" panose="02040503050406030204" pitchFamily="18" charset="0"/>
            </a:rPr>
            <a:t> раскрываются в текстовой части ПЗ</a:t>
          </a:r>
          <a:r>
            <a:rPr lang="ru-RU" sz="1100" kern="1200" dirty="0" smtClean="0">
              <a:latin typeface="Cambria" panose="02040503050406030204" pitchFamily="18" charset="0"/>
            </a:rPr>
            <a:t>.</a:t>
          </a:r>
        </a:p>
      </dsp:txBody>
      <dsp:txXfrm rot="-5400000">
        <a:off x="718996" y="3801811"/>
        <a:ext cx="3173256" cy="1296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33649-2060-4460-A5CD-17F1CCE9A9AE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DEA95-66EA-47A1-AFBD-284DB7673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97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05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69BAB1D-BFF3-4DB2-ABBB-038A31C7D8AC}" type="slidenum">
              <a:rPr lang="ru-RU" altLang="ru-RU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27</a:t>
            </a:fld>
            <a:endParaRPr lang="ru-RU" altLang="ru-RU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250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806" y="1122365"/>
            <a:ext cx="914281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806" y="3602038"/>
            <a:ext cx="914281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CA2B4-1F12-4C56-9368-16567EB5D8F2}" type="datetime1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7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A98B-940B-42AE-B2AE-6A9ECD63E20C}" type="datetime1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3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3768" y="365125"/>
            <a:ext cx="2628558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096" y="365125"/>
            <a:ext cx="7733292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EA828-477B-40FE-9FE7-1C3181DE4C32}" type="datetime1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2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7879-11CB-49B1-BE18-C903B3DD2C27}" type="datetime1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8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743" y="1709749"/>
            <a:ext cx="1051423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743" y="4589475"/>
            <a:ext cx="1051423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94E1-53ED-4834-A6D3-8B52BE9812CD}" type="datetime1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7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092" y="1825625"/>
            <a:ext cx="518092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1396" y="1825625"/>
            <a:ext cx="518092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7FE43-9DA0-40A8-9212-C60442EE3758}" type="datetime1">
              <a:rPr lang="ru-RU" smtClean="0"/>
              <a:t>22.01.2020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3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83" y="365129"/>
            <a:ext cx="1051423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680" y="1681163"/>
            <a:ext cx="51571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680" y="2505075"/>
            <a:ext cx="51571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1404" y="1681163"/>
            <a:ext cx="51825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1404" y="2505075"/>
            <a:ext cx="5182515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C1D7B-2DFE-4A4F-8D10-1CEA702ED04F}" type="datetime1">
              <a:rPr lang="ru-RU" smtClean="0"/>
              <a:t>22.01.2020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6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75500-EF1F-498F-BBEE-3E54D31F5483}" type="datetime1">
              <a:rPr lang="ru-RU" smtClean="0"/>
              <a:t>22.01.2020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1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6E626-4548-4FF4-BCC9-F93E51984612}" type="datetime1">
              <a:rPr lang="ru-RU" smtClean="0"/>
              <a:t>22.01.2020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6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81" y="457202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2515" y="987434"/>
            <a:ext cx="617139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81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7234D-7165-4394-925C-CF8BC78051C2}" type="datetime1">
              <a:rPr lang="ru-RU" smtClean="0"/>
              <a:t>22.01.2020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87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81" y="457202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2515" y="987434"/>
            <a:ext cx="6171396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81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B0A9C-BA20-4B6E-81E8-0A9ABBF09CB6}" type="datetime1">
              <a:rPr lang="ru-RU" smtClean="0"/>
              <a:t>22.01.2020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1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096" y="365129"/>
            <a:ext cx="10514231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096" y="1825625"/>
            <a:ext cx="10514231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094" y="6356362"/>
            <a:ext cx="2742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D7080D-81B8-4FFB-A109-C428E9777E9E}" type="datetime1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077" y="6356362"/>
            <a:ext cx="411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09479" y="6356362"/>
            <a:ext cx="2742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1.svg"/><Relationship Id="rId4" Type="http://schemas.openxmlformats.org/officeDocument/2006/relationships/image" Target="../media/image5.png"/><Relationship Id="rId9" Type="http://schemas.openxmlformats.org/officeDocument/2006/relationships/image" Target="../media/image15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399985" y="1120779"/>
            <a:ext cx="81618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Особенности составления и представления Пояснительной записки в составе годовой бюджетной (бухгалтерской) отчетности за 2019 год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33310" y="4674111"/>
            <a:ext cx="38866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 dirty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Дёгтев Андрей Александрович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dirty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Начальник Отдела анализа исполнения бюджетов Управления бюджетного учёта и отчетности Федерального казначейства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4022786" y="138375"/>
            <a:ext cx="7948915" cy="86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количестве подведомственных участников бюджетного процесса, учреждений и государственных (муниципальных) унитарных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предприятий (ф. 0503161)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517463965"/>
              </p:ext>
            </p:extLst>
          </p:nvPr>
        </p:nvGraphicFramePr>
        <p:xfrm>
          <a:off x="125107" y="1735672"/>
          <a:ext cx="4486749" cy="4749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152336" y="6421935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10</a:t>
            </a:fld>
            <a:endParaRPr lang="ru-RU" sz="1400" b="1">
              <a:latin typeface="Cambria" panose="020405030504060302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950635"/>
              </p:ext>
            </p:extLst>
          </p:nvPr>
        </p:nvGraphicFramePr>
        <p:xfrm>
          <a:off x="4722396" y="1247780"/>
          <a:ext cx="7269428" cy="5172070"/>
        </p:xfrm>
        <a:graphic>
          <a:graphicData uri="http://schemas.openxmlformats.org/drawingml/2006/table">
            <a:tbl>
              <a:tblPr/>
              <a:tblGrid>
                <a:gridCol w="1147417"/>
                <a:gridCol w="1922168"/>
                <a:gridCol w="558998"/>
                <a:gridCol w="833728"/>
                <a:gridCol w="981453"/>
                <a:gridCol w="1825664"/>
              </a:tblGrid>
              <a:tr h="17003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Тип учреждения, 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участника бюджетного процесса</a:t>
                      </a:r>
                    </a:p>
                  </a:txBody>
                  <a:tcPr marL="9031" marR="9031" marT="78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Код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строки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Количество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Причины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изменений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0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на начало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отчетного 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периода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на конец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отчетного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периода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54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</a:t>
                      </a:r>
                    </a:p>
                  </a:txBody>
                  <a:tcPr marL="9031" marR="9031" marT="78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3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4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5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Государственные (муниципальные) учреждения,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всего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(стр.020 + стр.030 + стр.040):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010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в том числе: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казенные  учреждения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020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2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бюджетные учреждения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030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8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8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            по переданным полномочиям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031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автономные учреждения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040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            по переданным полномочиям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041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Участники бюджетного процесса (органы власти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и их территориальные органы,  всего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14957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(стр.051 + стр.052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+ стр.053):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050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1 014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1 001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Количество бюджетополучателей уменьшилось в связи с оптимизацией сети территориальных органов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в том числе: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главные распорядители бюджетных средств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051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1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распорядители бюджетных средств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052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83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83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получатели бюджетных средств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053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930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917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Государственные (муниципальные) унитарные предприятия, всего: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060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                по переданным полномочиям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061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1630370" y="5898357"/>
            <a:ext cx="2991860" cy="80724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chemeClr val="tx1"/>
                </a:solidFill>
                <a:latin typeface="Cambria" pitchFamily="18" charset="0"/>
              </a:rPr>
              <a:t>Сведения ф. 0503161 формируются без учета филиалов</a:t>
            </a:r>
            <a:r>
              <a:rPr lang="ru-RU" sz="16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 </a:t>
            </a:r>
            <a:endParaRPr lang="ru-RU" sz="1200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8342451" y="5818350"/>
            <a:ext cx="2348531" cy="967261"/>
          </a:xfrm>
          <a:prstGeom prst="wedgeEllipseCallout">
            <a:avLst>
              <a:gd name="adj1" fmla="val 6113"/>
              <a:gd name="adj2" fmla="val -6642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стр. 053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только количество территориальных органов</a:t>
            </a:r>
            <a:endParaRPr lang="ru-RU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64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371384" y="6356354"/>
            <a:ext cx="2742843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7" name="Заголовок 5"/>
          <p:cNvSpPr>
            <a:spLocks noGrp="1"/>
          </p:cNvSpPr>
          <p:nvPr>
            <p:ph type="title"/>
          </p:nvPr>
        </p:nvSpPr>
        <p:spPr>
          <a:xfrm>
            <a:off x="3380934" y="191270"/>
            <a:ext cx="859995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деятельности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(ф.0503162)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800100" y="5829295"/>
            <a:ext cx="11115677" cy="60960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2400" b="1" kern="0" dirty="0">
                <a:solidFill>
                  <a:schemeClr val="tx1"/>
                </a:solidFill>
                <a:latin typeface="Cambria" pitchFamily="18" charset="0"/>
              </a:rPr>
              <a:t>Сокращение в наименованиях показателей исполнения (графа 2) </a:t>
            </a:r>
            <a:r>
              <a:rPr lang="ru-RU" sz="2400" b="1" kern="0" dirty="0" smtClean="0">
                <a:solidFill>
                  <a:schemeClr val="tx1"/>
                </a:solidFill>
                <a:latin typeface="Cambria" pitchFamily="18" charset="0"/>
              </a:rPr>
              <a:t>при </a:t>
            </a:r>
            <a:r>
              <a:rPr lang="ru-RU" sz="2400" b="1" kern="0" dirty="0">
                <a:solidFill>
                  <a:schemeClr val="tx1"/>
                </a:solidFill>
                <a:latin typeface="Cambria" pitchFamily="18" charset="0"/>
              </a:rPr>
              <a:t>формировании </a:t>
            </a:r>
            <a:r>
              <a:rPr lang="ru-RU" sz="2400" b="1" kern="0" dirty="0" smtClean="0">
                <a:solidFill>
                  <a:schemeClr val="tx1"/>
                </a:solidFill>
                <a:latin typeface="Cambria" pitchFamily="18" charset="0"/>
              </a:rPr>
              <a:t>Сведений </a:t>
            </a:r>
            <a:r>
              <a:rPr lang="ru-RU" sz="2400" b="1" kern="0" dirty="0">
                <a:solidFill>
                  <a:schemeClr val="tx1"/>
                </a:solidFill>
                <a:latin typeface="Cambria" pitchFamily="18" charset="0"/>
              </a:rPr>
              <a:t>(ф. 0503162</a:t>
            </a:r>
            <a:r>
              <a:rPr lang="ru-RU" sz="2400" b="1" kern="0" dirty="0" smtClean="0">
                <a:solidFill>
                  <a:schemeClr val="tx1"/>
                </a:solidFill>
                <a:latin typeface="Cambria" pitchFamily="18" charset="0"/>
              </a:rPr>
              <a:t>) не допускается</a:t>
            </a:r>
            <a:endParaRPr lang="ru-RU" sz="2400" b="1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algn="ctr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072665"/>
              </p:ext>
            </p:extLst>
          </p:nvPr>
        </p:nvGraphicFramePr>
        <p:xfrm>
          <a:off x="1222185" y="1231593"/>
          <a:ext cx="10614913" cy="2397805"/>
        </p:xfrm>
        <a:graphic>
          <a:graphicData uri="http://schemas.openxmlformats.org/drawingml/2006/table">
            <a:tbl>
              <a:tblPr/>
              <a:tblGrid>
                <a:gridCol w="1915149"/>
                <a:gridCol w="3421551"/>
                <a:gridCol w="754272"/>
                <a:gridCol w="863586"/>
                <a:gridCol w="1246188"/>
                <a:gridCol w="982145"/>
                <a:gridCol w="1432022"/>
              </a:tblGrid>
              <a:tr h="6722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Код раздела, подраздела расходов по бюджетной классификации</a:t>
                      </a:r>
                    </a:p>
                  </a:txBody>
                  <a:tcPr marL="10347" marR="10347" marT="901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Наименование показателя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Единица измерения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По плану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Фактически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8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количество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сумма, руб.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количество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сумма, руб.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10347" marR="10347" marT="901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10347" marR="10347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72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xxx</a:t>
                      </a:r>
                      <a:r>
                        <a:rPr lang="ru-RU" sz="10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 </a:t>
                      </a:r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0112 3940200000 000</a:t>
                      </a:r>
                    </a:p>
                  </a:txBody>
                  <a:tcPr marL="10347" marR="10347" marT="901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Количество научно-исследовательских работ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ЕД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4 015 </a:t>
                      </a:r>
                      <a:r>
                        <a:rPr lang="ru-RU" sz="10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000 000,00  </a:t>
                      </a:r>
                      <a:endParaRPr lang="ru-RU" sz="10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4 </a:t>
                      </a:r>
                      <a:r>
                        <a:rPr lang="ru-RU" sz="10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010 000 000,00  </a:t>
                      </a:r>
                      <a:endParaRPr lang="ru-RU" sz="10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8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10347" marR="10347" marT="90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10347" marR="10347" marT="90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10347" marR="10347" marT="901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10347" marR="10347" marT="901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4 015 000 000,00  </a:t>
                      </a:r>
                      <a:endParaRPr lang="ru-RU" sz="10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4 010 000 000,00  </a:t>
                      </a:r>
                      <a:endParaRPr lang="ru-RU" sz="10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835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10347" marR="10347" marT="9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Итого расходов, предусмотренных </a:t>
                      </a:r>
                      <a:b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</a:br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Сводной бюджетной росписью на </a:t>
                      </a:r>
                      <a:b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</a:br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отчетный финансовый год</a:t>
                      </a:r>
                    </a:p>
                  </a:txBody>
                  <a:tcPr marL="10347" marR="10347" marT="9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10347" marR="10347" marT="9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147 487 591 300,00</a:t>
                      </a:r>
                    </a:p>
                  </a:txBody>
                  <a:tcPr marL="10347" marR="10347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10347" marR="10347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146 314 578 986,16</a:t>
                      </a:r>
                    </a:p>
                  </a:txBody>
                  <a:tcPr marL="10347" marR="10347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800101" y="3778252"/>
            <a:ext cx="11115675" cy="182244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indent="0" algn="just">
              <a:buNone/>
            </a:pPr>
            <a:r>
              <a:rPr lang="ru-RU" sz="1900" dirty="0">
                <a:latin typeface="Cambria" pitchFamily="18" charset="0"/>
              </a:rPr>
              <a:t>Сведения (ф. 0503162) формируются в целях раскрытия </a:t>
            </a:r>
            <a:r>
              <a:rPr lang="ru-RU" sz="1900" dirty="0" smtClean="0">
                <a:latin typeface="Cambria" pitchFamily="18" charset="0"/>
              </a:rPr>
              <a:t>за </a:t>
            </a:r>
            <a:r>
              <a:rPr lang="ru-RU" sz="1900" dirty="0">
                <a:latin typeface="Cambria" pitchFamily="18" charset="0"/>
              </a:rPr>
              <a:t>отчетный период данных о результатах деятельности казенного учреждения при исполнении им государственного </a:t>
            </a:r>
            <a:r>
              <a:rPr lang="ru-RU" sz="1900" dirty="0" smtClean="0">
                <a:latin typeface="Cambria" pitchFamily="18" charset="0"/>
              </a:rPr>
              <a:t>задания.</a:t>
            </a:r>
          </a:p>
          <a:p>
            <a:pPr indent="0" algn="just">
              <a:buNone/>
            </a:pPr>
            <a:r>
              <a:rPr lang="ru-RU" sz="1900" dirty="0" smtClean="0">
                <a:latin typeface="Cambria" pitchFamily="18" charset="0"/>
              </a:rPr>
              <a:t>При </a:t>
            </a:r>
            <a:r>
              <a:rPr lang="ru-RU" sz="1900" dirty="0">
                <a:latin typeface="Cambria" pitchFamily="18" charset="0"/>
              </a:rPr>
              <a:t>отсутствии в ведомственной </a:t>
            </a:r>
            <a:r>
              <a:rPr lang="ru-RU" sz="1900" dirty="0" smtClean="0">
                <a:latin typeface="Cambria" pitchFamily="18" charset="0"/>
              </a:rPr>
              <a:t>сети главного администратора средств федерального бюджета </a:t>
            </a:r>
            <a:r>
              <a:rPr lang="ru-RU" sz="1900" dirty="0">
                <a:latin typeface="Cambria" pitchFamily="18" charset="0"/>
              </a:rPr>
              <a:t>казенных учреждений, до которых в </a:t>
            </a:r>
            <a:r>
              <a:rPr lang="ru-RU" sz="1900" dirty="0" smtClean="0">
                <a:latin typeface="Cambria" pitchFamily="18" charset="0"/>
              </a:rPr>
              <a:t>2019 </a:t>
            </a:r>
            <a:r>
              <a:rPr lang="ru-RU" sz="1900" dirty="0">
                <a:latin typeface="Cambria" pitchFamily="18" charset="0"/>
              </a:rPr>
              <a:t>году доводилось государственное </a:t>
            </a:r>
            <a:r>
              <a:rPr lang="ru-RU" sz="1900" dirty="0" smtClean="0">
                <a:latin typeface="Cambria" pitchFamily="18" charset="0"/>
              </a:rPr>
              <a:t>задание, </a:t>
            </a:r>
            <a:r>
              <a:rPr lang="ru-RU" sz="1900" dirty="0">
                <a:latin typeface="Cambria" pitchFamily="18" charset="0"/>
              </a:rPr>
              <a:t>Сведения (ф. 0503162) формируются в ПУиО ЭБ в статусе «Показатели отсутствуют</a:t>
            </a:r>
            <a:r>
              <a:rPr lang="ru-RU" sz="1900" dirty="0" smtClean="0">
                <a:latin typeface="Cambria" pitchFamily="18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20867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371384" y="6356354"/>
            <a:ext cx="2742843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7" name="Заголовок 5"/>
          <p:cNvSpPr>
            <a:spLocks noGrp="1"/>
          </p:cNvSpPr>
          <p:nvPr>
            <p:ph type="title"/>
          </p:nvPr>
        </p:nvSpPr>
        <p:spPr>
          <a:xfrm>
            <a:off x="3380934" y="38921"/>
            <a:ext cx="8599958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изменениях бюджетной росписи главного распорядителя бюджетных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средств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/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ф.0503163)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836492"/>
              </p:ext>
            </p:extLst>
          </p:nvPr>
        </p:nvGraphicFramePr>
        <p:xfrm>
          <a:off x="1060229" y="1368586"/>
          <a:ext cx="10211593" cy="3298957"/>
        </p:xfrm>
        <a:graphic>
          <a:graphicData uri="http://schemas.openxmlformats.org/drawingml/2006/table">
            <a:tbl>
              <a:tblPr/>
              <a:tblGrid>
                <a:gridCol w="2290579"/>
                <a:gridCol w="1563629"/>
                <a:gridCol w="1563629"/>
                <a:gridCol w="1563629"/>
                <a:gridCol w="3230127"/>
              </a:tblGrid>
              <a:tr h="376918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Сведения об изменениях бюджетной</a:t>
                      </a:r>
                      <a:b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</a:b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росписи главного распорядителя бюджетных средств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47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Код классификации расходов бюджетов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Утверждено на 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Разница между показателями бюджетной росписи и закона (решения) о бюджете, руб.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Причины изменений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7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законом (решением) о бюджете, руб.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бюджетной росписью с учетом изменений на отчетную дату, руб.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0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049 0404 0000000000 000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29 389 974 000,00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32 973 760 800,00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3 583 786 800,00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Увеличение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бюджетной росписи на  3 583 786 800 рублей согласно п. 4 постановления Правительства  Российской  Федерации  от 09.12.2017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№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1496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«О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мерах по обеспечению исполнения федерального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бюджета».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1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049 0705 0000000000 000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1 445 000,00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1 599 100,00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154 100,00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Увеличение бюджетной росписи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на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154 100 рублей согласно распоряжению Правительства Российской Федерации от 03.04.2019 № 617-р.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29 391 419 000,00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32 975 359 900,00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3 583 940 900,00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461797" y="5103065"/>
            <a:ext cx="11408458" cy="36428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2000" b="1" kern="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/>
              </a:rPr>
              <a:t>Сведения ф. 0503163 в </a:t>
            </a:r>
            <a:r>
              <a:rPr lang="ru-RU" sz="2000" b="1" kern="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/>
              </a:rPr>
              <a:t>отчетности за </a:t>
            </a:r>
            <a:r>
              <a:rPr lang="ru-RU" sz="2000" b="1" kern="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/>
              </a:rPr>
              <a:t>2019 </a:t>
            </a:r>
            <a:r>
              <a:rPr lang="ru-RU" sz="2000" b="1" kern="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/>
              </a:rPr>
              <a:t>год </a:t>
            </a:r>
            <a:r>
              <a:rPr lang="ru-RU" sz="2000" b="1" kern="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/>
              </a:rPr>
              <a:t>не формируются и не представляются.</a:t>
            </a:r>
          </a:p>
          <a:p>
            <a:pPr algn="just">
              <a:lnSpc>
                <a:spcPts val="1800"/>
              </a:lnSpc>
              <a:spcAft>
                <a:spcPts val="0"/>
              </a:spcAft>
            </a:pPr>
            <a:endParaRPr lang="ru-RU" sz="2000" b="1" kern="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5648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4274210" y="114300"/>
            <a:ext cx="7620971" cy="78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бюджета (ф. 0503164)</a:t>
            </a:r>
          </a:p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</a:t>
            </a:r>
            <a:r>
              <a:rPr lang="ru-RU" sz="2200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пример заполнения ГРБС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08990728"/>
              </p:ext>
            </p:extLst>
          </p:nvPr>
        </p:nvGraphicFramePr>
        <p:xfrm>
          <a:off x="87453" y="1266833"/>
          <a:ext cx="4063471" cy="5458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357847" y="6492883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13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526188"/>
              </p:ext>
            </p:extLst>
          </p:nvPr>
        </p:nvGraphicFramePr>
        <p:xfrm>
          <a:off x="4274210" y="902758"/>
          <a:ext cx="7746345" cy="5680853"/>
        </p:xfrm>
        <a:graphic>
          <a:graphicData uri="http://schemas.openxmlformats.org/drawingml/2006/table">
            <a:tbl>
              <a:tblPr/>
              <a:tblGrid>
                <a:gridCol w="193019"/>
                <a:gridCol w="1038225"/>
                <a:gridCol w="333375"/>
                <a:gridCol w="723900"/>
                <a:gridCol w="647700"/>
                <a:gridCol w="790575"/>
                <a:gridCol w="638175"/>
                <a:gridCol w="619121"/>
                <a:gridCol w="266704"/>
                <a:gridCol w="2495551"/>
              </a:tblGrid>
              <a:tr h="192617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Код по бюджетной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классификации</a:t>
                      </a:r>
                    </a:p>
                  </a:txBody>
                  <a:tcPr marL="4619" marR="4619" marT="461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Код строки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Утвержденные бюджетные назначения (прогнозные показатели)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Доведенные бюджетные данные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Исполнено,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руб.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Показатели исполнения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Причины отклонений от планового процента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29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процент исполнения, %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сумма отклонения, руб 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(гр.5-гр.3)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код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пояснения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53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619" marR="4619" marT="461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 1. Доходы бюджета, всего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010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9 281 608 363 600,00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9 490 989 700 708,89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102,26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209 381 337 108,89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653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из них не исполнено: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845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4619" marR="4619" marT="46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10701011010000110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3 945 494 836 700,00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3 937 957 298 537,52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99,81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-7 537 538 162,48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Снижение поступлений обусловлено снижением цены на нефть марки "Urals"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037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10701012010000110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480 146 825 700,00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483 305 359 320,41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100,66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3 158 533 620,41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Рост поступлений обусловлен увеличением цены реализации газа за пределы СНГ на 1,1% (с 16 130 до 16 314 рублей/тыс. куб. м.).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9229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4619" marR="4619" marT="46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10701013010000110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126 265 689 100,00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129 402 078 250,50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102,48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3 136 389 150,50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Увеличение поступлений в основном обусловлено увеличением налогооблагаемых объёмов добычи газового конденсата на 4,2% (с 22,7 млн. тон до 23,7 млн. тонн).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9229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10701040010000110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13 914 175 600,00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13 404 130 372,18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96,33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-510 045 227,82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Снижение поступлений в основном обусловлено снижением объёмов добычи полезных ископаемых на месторождении в связи с  проведением ремонтных работ на оборудовании.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84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2. Расходы бюджета, всего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200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188 744 624 300,00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188 744 624 300,00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118 420 215 801,67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62,74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-70 324 408 498,33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653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из них не исполнено: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4845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 0106 15Г0000000 000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19" marR="4619" marT="46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210 159 300,00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210 159 300,00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10 679 330,35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5,08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-199 479 969,65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99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99-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пояснения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в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разделе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пояснительной записки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"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Бюджетные ассигнования и их использование".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844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ххх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 0108 9990000000 000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19" marR="4619" marT="46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362 210 000,00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362 210 000,00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-362 210 000,00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99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99- пояснения  в разделе пояснительной записки "Бюджетные ассигнования и их использование".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037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Результат исполнения бюджета (дефицит/профицит)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450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0,00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9 372 569 484 907,22  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9229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3. Источники финансирования дефицита бюджета, всего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500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-9 372 569 484 907,22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-9 372 569 484 907,22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2653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из них не исполнено: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37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Источники внутреннего финансирования дефицита бюджета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520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2653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из них не исполнено: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37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Источники внешнего финансирования дефицита бюджета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620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Х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2653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из них не исполнено:</a:t>
                      </a:r>
                    </a:p>
                  </a:txBody>
                  <a:tcPr marL="4619" marR="4619" marT="46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343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543639" y="6346831"/>
            <a:ext cx="484875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14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391153"/>
              </p:ext>
            </p:extLst>
          </p:nvPr>
        </p:nvGraphicFramePr>
        <p:xfrm>
          <a:off x="1399575" y="508531"/>
          <a:ext cx="10409472" cy="4673370"/>
        </p:xfrm>
        <a:graphic>
          <a:graphicData uri="http://schemas.openxmlformats.org/drawingml/2006/table">
            <a:tbl>
              <a:tblPr/>
              <a:tblGrid>
                <a:gridCol w="2006607"/>
                <a:gridCol w="1099143"/>
                <a:gridCol w="1756772"/>
                <a:gridCol w="961306"/>
                <a:gridCol w="961306"/>
                <a:gridCol w="961306"/>
                <a:gridCol w="2663032"/>
              </a:tblGrid>
              <a:tr h="290089">
                <a:tc gridSpan="7">
                  <a:txBody>
                    <a:bodyPr/>
                    <a:lstStyle/>
                    <a:p>
                      <a:pPr algn="ctr" fontAlgn="t"/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90" marR="8790" marT="879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6431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90" marR="8790" marT="8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22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Наименование </a:t>
                      </a:r>
                      <a:b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</a:br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программы, </a:t>
                      </a:r>
                      <a:b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</a:br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подпрограммы</a:t>
                      </a:r>
                    </a:p>
                  </a:txBody>
                  <a:tcPr marL="8790" marR="8790" marT="879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Код целевой </a:t>
                      </a:r>
                      <a:b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</a:br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статьи расходов </a:t>
                      </a:r>
                      <a:b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</a:br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по бюджетной классификации</a:t>
                      </a:r>
                    </a:p>
                  </a:txBody>
                  <a:tcPr marL="8790" marR="8790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Наименование мероприятия</a:t>
                      </a:r>
                    </a:p>
                  </a:txBody>
                  <a:tcPr marL="8790" marR="8790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Утверждено бюджетной росписью, с учетом изменений, руб.</a:t>
                      </a:r>
                    </a:p>
                  </a:txBody>
                  <a:tcPr marL="8790" marR="8790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Исполнено, руб.</a:t>
                      </a:r>
                    </a:p>
                  </a:txBody>
                  <a:tcPr marL="8790" marR="8790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Не исполнено, руб.</a:t>
                      </a:r>
                    </a:p>
                  </a:txBody>
                  <a:tcPr marL="8790" marR="8790" marT="8791" marB="0" anchor="ctr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Причины отклонений</a:t>
                      </a:r>
                    </a:p>
                  </a:txBody>
                  <a:tcPr marL="8790" marR="8790" marT="8791" marB="0" anchor="ctr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Cambria" pitchFamily="18" charset="0"/>
                        </a:rPr>
                        <a:t>1</a:t>
                      </a:r>
                    </a:p>
                  </a:txBody>
                  <a:tcPr marL="8790" marR="8790" marT="87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Cambria" pitchFamily="18" charset="0"/>
                        </a:rPr>
                        <a:t>2</a:t>
                      </a:r>
                    </a:p>
                  </a:txBody>
                  <a:tcPr marL="8790" marR="8790" marT="8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3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4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5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6</a:t>
                      </a: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Cambria" pitchFamily="18" charset="0"/>
                        </a:rPr>
                        <a:t>7</a:t>
                      </a: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5519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</a:rPr>
                        <a:t>Федеральная целевая программа "Повышение безопасности дорожного движения в 2013 - 2020 годах"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8790" marR="8790" marT="87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</a:rPr>
                        <a:t>0850000000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</a:rPr>
                        <a:t>Реализация мероприятий федеральной целевой программы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27 634 400,00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20 875 599,03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6 758 800,97</a:t>
                      </a: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</a:rPr>
                        <a:t>Контрагентами нарушены сроки выполнения работ.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2629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</a:rPr>
                        <a:t>Федеральная целевая программа "Поддержание, развитие и использование системы ГЛОНАСС на 2012 - 2020 годы"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8790" marR="8790" marT="87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</a:rPr>
                        <a:t>2140000000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</a:rPr>
                        <a:t>Создание и обновление цифровых навигационных карт в государственной системе координат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>
                          <a:effectLst/>
                          <a:latin typeface="Cambria" pitchFamily="18" charset="0"/>
                        </a:rPr>
                        <a:t>36 298 200,00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33 028 857,90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3 269 342,10</a:t>
                      </a: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</a:rPr>
                        <a:t>В связи с существенным снижением в результате конкурсных процедур начальной (максимальной) стоимости контрактов, первоначально рассчитанной исходя из текущей рыночной </a:t>
                      </a:r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</a:rPr>
                        <a:t>конъюнктуры.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366352" y="114300"/>
            <a:ext cx="7528824" cy="78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мероприятий в рамках целевых программ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0503166)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1366435" y="5302255"/>
            <a:ext cx="10528742" cy="87947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500" dirty="0" smtClean="0">
                <a:latin typeface="Cambria" pitchFamily="18" charset="0"/>
              </a:rPr>
              <a:t>К </a:t>
            </a:r>
            <a:r>
              <a:rPr lang="ru-RU" sz="1500" dirty="0">
                <a:latin typeface="Cambria" pitchFamily="18" charset="0"/>
              </a:rPr>
              <a:t>целевым статьям расходов, отражаемых расходы федеральных целевых программам относятся следующие программные (непрограммные) статьи расходов: 08 5 00, 10 Б 00, 12 6 00, 13 6 00, 15 Г 00, 21 4 00, 21 5 00, 21 6 00, 21 7 00, 22 7 00, 22 8 00, 22 9 00, 22 Б 00, 28 6 00, 31 5 00, 31 6 00, 31 8 00, 32 5 00, 32 6 00, 34 К 00, 37 4 00, 42 7 00, 45 2 00, 47 6 00, 99 1 00, 99 8 00</a:t>
            </a:r>
            <a:endParaRPr lang="ru-RU" sz="1500" dirty="0" smtClean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38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976" y="174627"/>
            <a:ext cx="6733297" cy="673098"/>
          </a:xfrm>
        </p:spPr>
        <p:txBody>
          <a:bodyPr/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Дополнительно подлежит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отражению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текстовой части Пояснительной записки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0503160)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9309094" y="6413512"/>
            <a:ext cx="2742842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25570" y="5892518"/>
            <a:ext cx="10166268" cy="29238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Пояснения причин наличия </a:t>
            </a:r>
            <a:r>
              <a:rPr lang="ru-RU" sz="1300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отклонений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от контрольных соотношений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25570" y="5513418"/>
            <a:ext cx="10166268" cy="29238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Перечень форм бюджетной отчетности, не имеющих числового значения</a:t>
            </a:r>
            <a:endParaRPr lang="ru-RU" sz="13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25566" y="2636729"/>
            <a:ext cx="10166268" cy="49244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 принимаемых мерах по сокращению дебиторской задолженности по расходам федерального бюджета получателями средств федерального бюджета, главными администраторами (администраторами) средств федерального бюджета</a:t>
            </a:r>
            <a:endParaRPr lang="ru-RU" sz="13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25570" y="3232899"/>
            <a:ext cx="10166268" cy="49244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 причинах увеличения дебиторской и кредиторской задолженности, в том числе просроченной, по состоянию на отчетную дату в сравнении с данными на 1 января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2019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года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25563" y="3832007"/>
            <a:ext cx="10166268" cy="49244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образования остатков денежных средств на счетах, открытых получателям средств федерального бюджета в кредитных организациях по состоянию на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01.01.2020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свыше 10 млн. рублей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25570" y="6262210"/>
            <a:ext cx="10166268" cy="49244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Иная информация, оказавшая </a:t>
            </a:r>
            <a:r>
              <a:rPr lang="ru-RU" sz="1300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существенное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влияние и характеризующая показатели деятельности субъекта бюджетной отчетности за отчетный период, не нашедшая отражения в таблицах и приложениях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2109" y="2357206"/>
            <a:ext cx="1585062" cy="2492990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1002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Текстовая часть Пояснительной записки (ф.0503160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подлежит составлению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всеми субъектами отчетности и представляется в составе бюджетной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отчетности!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25569" y="1347768"/>
            <a:ext cx="10166268" cy="69249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Причины отклонения исполнения по доходам за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2019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год по сравнению с аналогичными данными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2018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года в разрезе кодов бюджетной классификации, в случае если величина отклонения (прирост или сокращение) составили более 1 млрд. руб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. отражаются в разделе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 «Анализ отчета об исполнении бюджета субъектом бюджетной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отчетности» </a:t>
            </a:r>
            <a:endParaRPr lang="ru-RU" sz="1300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25570" y="4939036"/>
            <a:ext cx="10166267" cy="49244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о причинах наличия неисполненных  судебных решений по состоянию на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 января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2020 года, в том числе по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КОСГУ 296 «Иные выплаты текущего характера физическим лицам», КОСГУ 297 «Иные выплаты текущего характера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организациям»</a:t>
            </a:r>
            <a:endParaRPr lang="ru-RU" sz="1300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825568" y="2243071"/>
            <a:ext cx="8261414" cy="30777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4 «Анализ показателей бухгалтерской отчетности субъекта бюджетной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отчетности»: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25569" y="966721"/>
            <a:ext cx="7642290" cy="30777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 «Анализ отчета об исполнении бюджета субъектом бюджетной отчетности»: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25570" y="4551008"/>
            <a:ext cx="8166162" cy="30777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 Разделе 5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«Анализ показателей бухгалтерской отчетности субъекта бюджетной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отчетности»:</a:t>
            </a:r>
            <a:endParaRPr lang="ru-RU" sz="1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24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16245" y="1779772"/>
            <a:ext cx="96634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отдельных форм Пояснительной записки, входящих в ее состав, в соответствии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 </a:t>
            </a: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Приказом Минфина России от 25.03.2011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№ </a:t>
            </a: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33н</a:t>
            </a:r>
            <a:endParaRPr lang="ru-RU" sz="35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92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3146" y="6342783"/>
            <a:ext cx="2742843" cy="365125"/>
          </a:xfrm>
        </p:spPr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z="1400" b="1" smtClean="0"/>
              <a:pPr>
                <a:defRPr/>
              </a:pPr>
              <a:t>17</a:t>
            </a:fld>
            <a:endParaRPr lang="ru-RU" altLang="ru-RU" sz="1400" b="1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650356" y="1905491"/>
            <a:ext cx="1021989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Таблица № 1 «Сведения </a:t>
            </a:r>
            <a:r>
              <a:rPr lang="ru-RU" sz="2000" dirty="0">
                <a:latin typeface="Cambria" pitchFamily="18" charset="0"/>
                <a:cs typeface="Times New Roman" pitchFamily="18" charset="0"/>
              </a:rPr>
              <a:t>об основных направлениях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деятельности»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endParaRPr lang="ru-RU" altLang="ru-RU" sz="24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Таблица </a:t>
            </a:r>
            <a:r>
              <a:rPr lang="ru-RU" sz="2000" dirty="0">
                <a:latin typeface="Cambria" pitchFamily="18" charset="0"/>
                <a:cs typeface="Times New Roman" pitchFamily="18" charset="0"/>
              </a:rPr>
              <a:t>№ 4 «Сведения об особенностях ведения учреждением бухгалтерского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учета»</a:t>
            </a:r>
            <a:endParaRPr lang="ru-RU" sz="2000" dirty="0">
              <a:latin typeface="Cambria" pitchFamily="18" charset="0"/>
              <a:cs typeface="Times New Roman" pitchFamily="18" charset="0"/>
            </a:endParaRPr>
          </a:p>
        </p:txBody>
      </p:sp>
      <p:pic>
        <p:nvPicPr>
          <p:cNvPr id="6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5" y="1772817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Заголовок 5"/>
          <p:cNvSpPr txBox="1">
            <a:spLocks/>
          </p:cNvSpPr>
          <p:nvPr/>
        </p:nvSpPr>
        <p:spPr>
          <a:xfrm>
            <a:off x="2754105" y="419867"/>
            <a:ext cx="9085669" cy="39703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>
              <a:defRPr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Таблица № 1, Таблица № 4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14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06" y="2868192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431315" y="4300535"/>
            <a:ext cx="11408458" cy="34766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20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Таблицы № 1, </a:t>
            </a:r>
            <a:r>
              <a:rPr lang="ru-RU" sz="20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№ </a:t>
            </a:r>
            <a:r>
              <a:rPr lang="ru-RU" sz="20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4 в отчетности за </a:t>
            </a:r>
            <a:r>
              <a:rPr lang="ru-RU" sz="20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2019 </a:t>
            </a:r>
            <a:r>
              <a:rPr lang="ru-RU" sz="20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год </a:t>
            </a:r>
            <a:r>
              <a:rPr lang="ru-RU" sz="20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в МОУ ФК не представляются.</a:t>
            </a:r>
            <a:endParaRPr lang="ru-RU" sz="2000" kern="0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5350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3146" y="6342783"/>
            <a:ext cx="2742843" cy="365125"/>
          </a:xfrm>
        </p:spPr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z="1400" b="1" smtClean="0"/>
              <a:pPr>
                <a:defRPr/>
              </a:pPr>
              <a:t>18</a:t>
            </a:fld>
            <a:endParaRPr lang="ru-RU" altLang="ru-RU" sz="1400" b="1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650356" y="1905491"/>
            <a:ext cx="10219899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Таблица № </a:t>
            </a:r>
            <a:r>
              <a:rPr lang="ru-RU" sz="2000" dirty="0">
                <a:latin typeface="Cambria" pitchFamily="18" charset="0"/>
                <a:cs typeface="Times New Roman" pitchFamily="18" charset="0"/>
              </a:rPr>
              <a:t>5 «Сведения о результатах мероприятий внутреннего государственного (муниципального) финансового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контроля»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endParaRPr lang="ru-RU" altLang="ru-RU" sz="24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Таблица </a:t>
            </a:r>
            <a:r>
              <a:rPr lang="ru-RU" sz="2000" dirty="0">
                <a:latin typeface="Cambria" pitchFamily="18" charset="0"/>
                <a:cs typeface="Times New Roman" pitchFamily="18" charset="0"/>
              </a:rPr>
              <a:t>№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7 </a:t>
            </a:r>
            <a:r>
              <a:rPr lang="ru-RU" sz="2000" dirty="0">
                <a:latin typeface="Cambria" pitchFamily="18" charset="0"/>
                <a:cs typeface="Times New Roman" pitchFamily="18" charset="0"/>
              </a:rPr>
              <a:t>«Сведения о результатах внешнего государственного (муниципального) финансового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контроля»</a:t>
            </a:r>
            <a:endParaRPr lang="ru-RU" sz="2000" dirty="0">
              <a:latin typeface="Cambria" pitchFamily="18" charset="0"/>
              <a:cs typeface="Times New Roman" pitchFamily="18" charset="0"/>
            </a:endParaRPr>
          </a:p>
        </p:txBody>
      </p:sp>
      <p:pic>
        <p:nvPicPr>
          <p:cNvPr id="6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5" y="1772817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Заголовок 5"/>
          <p:cNvSpPr txBox="1">
            <a:spLocks/>
          </p:cNvSpPr>
          <p:nvPr/>
        </p:nvSpPr>
        <p:spPr>
          <a:xfrm>
            <a:off x="2754105" y="419867"/>
            <a:ext cx="9085669" cy="39703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>
              <a:defRPr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Таблица № 1, Таблица № 4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14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06" y="2868192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431315" y="4300535"/>
            <a:ext cx="11408458" cy="56674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20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Таблицы № </a:t>
            </a:r>
            <a:r>
              <a:rPr lang="ru-RU" sz="20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5, № 7 не заполняются и в составе отчетности </a:t>
            </a:r>
            <a:r>
              <a:rPr lang="ru-RU" sz="20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за </a:t>
            </a:r>
            <a:r>
              <a:rPr lang="ru-RU" sz="20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2019 </a:t>
            </a:r>
            <a:r>
              <a:rPr lang="ru-RU" sz="20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год </a:t>
            </a:r>
            <a:r>
              <a:rPr lang="ru-RU" sz="20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в МОУ ФК не представляются.</a:t>
            </a:r>
            <a:endParaRPr lang="ru-RU" sz="2000" kern="0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6471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695131"/>
              </p:ext>
            </p:extLst>
          </p:nvPr>
        </p:nvGraphicFramePr>
        <p:xfrm>
          <a:off x="849012" y="1595030"/>
          <a:ext cx="10514254" cy="3557997"/>
        </p:xfrm>
        <a:graphic>
          <a:graphicData uri="http://schemas.openxmlformats.org/drawingml/2006/table">
            <a:tbl>
              <a:tblPr/>
              <a:tblGrid>
                <a:gridCol w="573080"/>
                <a:gridCol w="2377111"/>
                <a:gridCol w="783599"/>
                <a:gridCol w="970726"/>
                <a:gridCol w="1216332"/>
                <a:gridCol w="970726"/>
                <a:gridCol w="1394688"/>
                <a:gridCol w="1113996"/>
                <a:gridCol w="1113996"/>
              </a:tblGrid>
              <a:tr h="39740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услуги (работы)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плану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Фактически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Не исполнено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Причина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51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измерения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сумма, руб.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сумма, руб.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неисполнения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4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4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Государственное задание на выполнение работ по содержанию объектов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ГА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948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30 000 000,00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948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30 000 000,00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2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02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Государственное задание на выполнение санаторно-курортного лечения государственных служащих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КОЙК ДН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24 588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85 753 652,39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24 588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80 777 580,29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2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03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Оздоровительный отдых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ПРОЦ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100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54 559 723,06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90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53 349 179,20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Недостаточное количество    </a:t>
                      </a:r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направлений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10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170 313 375,45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169 102 831,59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153960" y="276912"/>
            <a:ext cx="77285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деятельности учреждения по исполнению государственного (муниципального) задания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0503762)</a:t>
            </a:r>
            <a:endParaRPr lang="ru-RU" sz="22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47725" y="1600202"/>
            <a:ext cx="10506075" cy="3562348"/>
          </a:xfrm>
          <a:prstGeom prst="line">
            <a:avLst/>
          </a:prstGeom>
          <a:ln w="22225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847725" y="1600202"/>
            <a:ext cx="10506075" cy="3486148"/>
          </a:xfrm>
          <a:prstGeom prst="line">
            <a:avLst/>
          </a:prstGeom>
          <a:ln w="22225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842560" y="5311780"/>
            <a:ext cx="10528742" cy="110807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500" dirty="0" smtClean="0">
                <a:latin typeface="Cambria" pitchFamily="18" charset="0"/>
              </a:rPr>
              <a:t>В соответствии с приказом Минфина России </a:t>
            </a:r>
            <a:r>
              <a:rPr lang="ru-RU" sz="1500" dirty="0">
                <a:latin typeface="Cambria" pitchFamily="18" charset="0"/>
              </a:rPr>
              <a:t>от 16.05.2019 </a:t>
            </a:r>
            <a:r>
              <a:rPr lang="ru-RU" sz="1500" dirty="0" smtClean="0">
                <a:latin typeface="Cambria" pitchFamily="18" charset="0"/>
              </a:rPr>
              <a:t>№ </a:t>
            </a:r>
            <a:r>
              <a:rPr lang="ru-RU" sz="1500" dirty="0">
                <a:latin typeface="Cambria" pitchFamily="18" charset="0"/>
              </a:rPr>
              <a:t>73н </a:t>
            </a:r>
            <a:r>
              <a:rPr lang="ru-RU" sz="1500" dirty="0" smtClean="0">
                <a:latin typeface="Cambria" pitchFamily="18" charset="0"/>
              </a:rPr>
              <a:t>«О </a:t>
            </a:r>
            <a:r>
              <a:rPr lang="ru-RU" sz="1500" dirty="0">
                <a:latin typeface="Cambria" pitchFamily="18" charset="0"/>
              </a:rPr>
              <a:t>внесении изменений в Инструкцию о порядке составления, представления годовой, квартальной бухгалтерской отчетности государственных (муниципальных) бюджетных и автономных учреждений, утвержденную приказом Министерства финансов Российской Федерации от 25 марта 2011 г. N </a:t>
            </a:r>
            <a:r>
              <a:rPr lang="ru-RU" sz="1500" dirty="0" smtClean="0">
                <a:latin typeface="Cambria" pitchFamily="18" charset="0"/>
              </a:rPr>
              <a:t>33н» Сведения ф. 0503762 исключены из состава </a:t>
            </a:r>
            <a:r>
              <a:rPr lang="ru-RU" sz="1500" dirty="0">
                <a:latin typeface="Cambria" pitchFamily="18" charset="0"/>
              </a:rPr>
              <a:t>бухгалтерской отчетности </a:t>
            </a:r>
            <a:r>
              <a:rPr lang="ru-RU" sz="1500" dirty="0" smtClean="0">
                <a:latin typeface="Cambria" pitchFamily="18" charset="0"/>
              </a:rPr>
              <a:t>бюджетных </a:t>
            </a:r>
            <a:r>
              <a:rPr lang="ru-RU" sz="1500" dirty="0">
                <a:latin typeface="Cambria" pitchFamily="18" charset="0"/>
              </a:rPr>
              <a:t>и автономных учреждений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500" dirty="0" smtClean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31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16245" y="1598797"/>
            <a:ext cx="96634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отдельных форм Пояснительной записки, входящих в ее состав, в соответствии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 </a:t>
            </a: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Приказом Минфина России от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28.12.2010 № </a:t>
            </a: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191н</a:t>
            </a:r>
            <a:endParaRPr lang="ru-RU" sz="35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0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041216"/>
              </p:ext>
            </p:extLst>
          </p:nvPr>
        </p:nvGraphicFramePr>
        <p:xfrm>
          <a:off x="488273" y="1627646"/>
          <a:ext cx="11394238" cy="4069794"/>
        </p:xfrm>
        <a:graphic>
          <a:graphicData uri="http://schemas.openxmlformats.org/drawingml/2006/table">
            <a:tbl>
              <a:tblPr/>
              <a:tblGrid>
                <a:gridCol w="1633583"/>
                <a:gridCol w="645264"/>
                <a:gridCol w="1633583"/>
                <a:gridCol w="1252413"/>
                <a:gridCol w="1252413"/>
                <a:gridCol w="1252413"/>
                <a:gridCol w="707483"/>
                <a:gridCol w="1154802"/>
                <a:gridCol w="1862284"/>
              </a:tblGrid>
              <a:tr h="22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Book Antiqua"/>
                        </a:rPr>
                        <a:t>Вид деятельности</a:t>
                      </a: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effectLst/>
                          <a:latin typeface="Book Antiqua"/>
                        </a:rPr>
                        <a:t>субсидии на иные цели (код </a:t>
                      </a:r>
                      <a:r>
                        <a:rPr lang="ru-RU" sz="1100" b="1" i="0" u="none" strike="noStrike" dirty="0" smtClean="0">
                          <a:effectLst/>
                          <a:latin typeface="Book Antiqua"/>
                        </a:rPr>
                        <a:t>вида финансового обеспечения </a:t>
                      </a:r>
                      <a:r>
                        <a:rPr lang="ru-RU" sz="1100" b="1" i="0" u="none" strike="noStrike" dirty="0">
                          <a:effectLst/>
                          <a:latin typeface="Book Antiqua"/>
                        </a:rPr>
                        <a:t>5)</a:t>
                      </a: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439">
                <a:tc>
                  <a:txBody>
                    <a:bodyPr/>
                    <a:lstStyle/>
                    <a:p>
                      <a:pPr algn="l" fontAlgn="b"/>
                      <a:endParaRPr lang="ru-RU" sz="1100" b="1" i="1" u="none" strike="noStrike">
                        <a:effectLst/>
                        <a:latin typeface="Book Antiqua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93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Наименование субсидии</a:t>
                      </a:r>
                    </a:p>
                  </a:txBody>
                  <a:tcPr marL="8506" marR="8506" marT="7412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Код </a:t>
                      </a:r>
                      <a:br>
                        <a:rPr lang="ru-RU" sz="11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цели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Наименование</a:t>
                      </a:r>
                      <a:br>
                        <a:rPr lang="ru-RU" sz="11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 мероприятия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Утверждено </a:t>
                      </a:r>
                      <a:br>
                        <a:rPr lang="ru-RU" sz="11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плановых </a:t>
                      </a:r>
                      <a:br>
                        <a:rPr lang="ru-RU" sz="11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назначений, руб.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Исполнено, </a:t>
                      </a:r>
                      <a:br>
                        <a:rPr lang="ru-RU" sz="1100" b="0" i="0" u="none" strike="noStrike" dirty="0">
                          <a:effectLst/>
                          <a:latin typeface="Arial CYR"/>
                        </a:rPr>
                      </a:br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Не исполнено, </a:t>
                      </a:r>
                      <a:br>
                        <a:rPr lang="ru-RU" sz="11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Причина неисполнения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1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пояснение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8506" marR="8506" marT="741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1281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Субсидии на проведение капитального ремонта имущества, закрепленного за учреждением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18201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Проведение капитального ремонта имущества, закрепленного за учреждением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216 072 332,08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164 843 797,96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51 228 534,12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Неисполнение контрагентом </a:t>
                      </a:r>
                      <a:r>
                        <a:rPr lang="ru-RU" sz="1100" b="0" i="0" u="none" strike="noStrike" dirty="0" smtClean="0">
                          <a:effectLst/>
                          <a:latin typeface="Arial"/>
                        </a:rPr>
                        <a:t>обязательств </a:t>
                      </a:r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по поставке товаров, выполнении работ и оказании услуг. Иные причины. Пояснения в разделе пояснительной записки "Анализ отчета об исполнении учреждениями планов </a:t>
                      </a:r>
                      <a:r>
                        <a:rPr lang="ru-RU" sz="1100" b="0" i="0" u="none" strike="noStrike" dirty="0" smtClean="0">
                          <a:effectLst/>
                          <a:latin typeface="Arial"/>
                        </a:rPr>
                        <a:t>финансово-­</a:t>
                      </a:r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хозяйственной деятельности"</a:t>
                      </a:r>
                    </a:p>
                  </a:txBody>
                  <a:tcPr marL="8506" marR="8506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61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Субсидии на возмещение расходов учреждения по содержанию специальных </a:t>
                      </a:r>
                      <a:r>
                        <a:rPr lang="ru-RU" sz="1100" b="0" i="0" u="none" strike="noStrike" dirty="0" smtClean="0">
                          <a:effectLst/>
                          <a:latin typeface="Arial"/>
                        </a:rPr>
                        <a:t>объектов</a:t>
                      </a:r>
                      <a:endParaRPr lang="ru-RU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18204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Возмещение расходов учреждения по содержанию специальных </a:t>
                      </a:r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объектов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13 862 920,29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13 102 643,07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760 277,22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Иные причины. Пояснения в разделе пояснительной записки "Анализ отчета об исполнении учреждениями планов финансово­хозяйственной деятельности"</a:t>
                      </a:r>
                    </a:p>
                  </a:txBody>
                  <a:tcPr marL="8506" marR="8506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325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Субсидии на приобретение основных средств относящихся к категории особо ценного движимого имущества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effectLst/>
                          <a:latin typeface="Arial CYR"/>
                        </a:rPr>
                        <a:t>18206</a:t>
                      </a:r>
                      <a:endParaRPr lang="ru-RU" sz="1100" b="0" i="0" u="none" strike="noStrike" dirty="0">
                        <a:effectLst/>
                        <a:latin typeface="Arial CYR"/>
                      </a:endParaRP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 CYR"/>
                        </a:rPr>
                        <a:t>Приобретение основных средств относящихся к категории особо ценного движимого имущества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56 997 305,42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15 568 220,83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0" i="0" u="none" strike="noStrike">
                          <a:effectLst/>
                          <a:latin typeface="Arial CYR"/>
                        </a:rPr>
                        <a:t>41 429 084,59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Иные причины. Пояснения в разделе пояснительной записки "Анализ отчета об исполнении учреждениями планов </a:t>
                      </a:r>
                      <a:r>
                        <a:rPr lang="ru-RU" sz="1100" b="0" i="0" u="none" strike="noStrike" dirty="0" smtClean="0">
                          <a:effectLst/>
                          <a:latin typeface="Arial"/>
                        </a:rPr>
                        <a:t>финансово-­</a:t>
                      </a:r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хозяйственной деятельности"</a:t>
                      </a:r>
                    </a:p>
                  </a:txBody>
                  <a:tcPr marL="8506" marR="8506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153960" y="276913"/>
            <a:ext cx="77285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мероприятий в рамках субсидий на иные цели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0503766)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19916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53960" y="276912"/>
            <a:ext cx="77285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мероприятий в рамках субсидий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на цели осуществления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капитальных вложений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0503766)</a:t>
            </a:r>
            <a:endParaRPr lang="ru-RU" sz="22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356904"/>
              </p:ext>
            </p:extLst>
          </p:nvPr>
        </p:nvGraphicFramePr>
        <p:xfrm>
          <a:off x="357095" y="1590113"/>
          <a:ext cx="11601934" cy="4684455"/>
        </p:xfrm>
        <a:graphic>
          <a:graphicData uri="http://schemas.openxmlformats.org/drawingml/2006/table">
            <a:tbl>
              <a:tblPr/>
              <a:tblGrid>
                <a:gridCol w="1629104"/>
                <a:gridCol w="643496"/>
                <a:gridCol w="2278536"/>
                <a:gridCol w="863586"/>
                <a:gridCol w="1180599"/>
                <a:gridCol w="1124784"/>
                <a:gridCol w="514937"/>
                <a:gridCol w="1390247"/>
                <a:gridCol w="1976645"/>
              </a:tblGrid>
              <a:tr h="31211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Book Antiqua"/>
                        </a:rPr>
                        <a:t>Вид деятельности</a:t>
                      </a: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Book Antiqua"/>
                        </a:rPr>
                        <a:t>субсидии на цели осуществления капитальных вложений </a:t>
                      </a:r>
                      <a:r>
                        <a:rPr lang="ru-RU" sz="1000" b="1" i="0" u="none" strike="noStrike" dirty="0" smtClean="0">
                          <a:effectLst/>
                          <a:latin typeface="Book Antiqua"/>
                        </a:rPr>
                        <a:t>(код вида финансового обеспечения 6</a:t>
                      </a:r>
                      <a:r>
                        <a:rPr lang="ru-RU" sz="1000" b="1" i="0" u="none" strike="noStrike" dirty="0">
                          <a:effectLst/>
                          <a:latin typeface="Book Antiqua"/>
                        </a:rPr>
                        <a:t>)</a:t>
                      </a: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17">
                <a:tc>
                  <a:txBody>
                    <a:bodyPr/>
                    <a:lstStyle/>
                    <a:p>
                      <a:pPr algn="l" fontAlgn="b"/>
                      <a:endParaRPr lang="ru-RU" sz="1000" b="1" i="1" u="none" strike="noStrike">
                        <a:effectLst/>
                        <a:latin typeface="Book Antiqua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47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Наименование субсидии</a:t>
                      </a:r>
                    </a:p>
                  </a:txBody>
                  <a:tcPr marL="8397" marR="8397" marT="7317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Код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цели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Наименование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 мероприятия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Утверждено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плановых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назначений, руб.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Исполнено, </a:t>
                      </a:r>
                      <a:br>
                        <a:rPr lang="ru-RU" sz="1000" b="0" i="0" u="none" strike="noStrike" dirty="0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Не исполнено,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Причина неисполнения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84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пояснение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1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8397" marR="8397" marT="73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6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23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Субсидия на осуществление капитальных вложений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ФАИП00000000009718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Создание информационно­аналитического центра оценки качества  поверхностных  вод на базе комплескной лаборатории мониторинга окружающей среды   г. Волжский, Волгоградская область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4 124 504,16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3 996 400,59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128 103,57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Экономия денежных средств в результате проведения конкурсных процедур при заключении госконтрактов</a:t>
                      </a:r>
                    </a:p>
                  </a:txBody>
                  <a:tcPr marL="8397" marR="839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3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Субсидия на осуществление капитальных вложений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ФАИП30514808953595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Строительство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производственно-­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лабораторного комплекса гидрологической станции </a:t>
                      </a:r>
                      <a:r>
                        <a:rPr lang="ru-RU" sz="1000" b="0" i="0" u="none" strike="noStrike" dirty="0" err="1" smtClean="0">
                          <a:effectLst/>
                          <a:latin typeface="Arial CYR"/>
                        </a:rPr>
                        <a:t>Среднеколымск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13 474 826,20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13 237 915,81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236 910,39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В связи  с внесенными изменениями  в ПИР был  проведен новый аукцион на дополнительные виды работ. По итогам аукциона получена  экономия  денежных средств.  Строительство объекта  завершено , объект сдан в эксплуатацию, правоустатавливающие документы получены.</a:t>
                      </a:r>
                    </a:p>
                  </a:txBody>
                  <a:tcPr marL="8397" marR="839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143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Субсидия на осуществление капитальных вложений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630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Ведение строительства объекта "Общежитие квартирного типа для молодых ученых и специалистов РАН в г.Москве, Чечерский проезд, рядом с вл.10, район Южное Бутово, Юго­Западный административный округ города Москвы"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56 464 637,43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53 646 907,36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2 817 730,07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Остаток неиспользованной субсидии на цели осуществления капитальных вложений по неисполненным принятым обязательствам по Договору №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02­АП­Ц­2871/13 </a:t>
                      </a:r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от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15.07.2019 </a:t>
                      </a:r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года (подключение объекта капитального строительства к системам теплоснабжения). Срок завершения работ февраль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2020 </a:t>
                      </a:r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года.</a:t>
                      </a:r>
                    </a:p>
                  </a:txBody>
                  <a:tcPr marL="8397" marR="839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085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52429" y="6375412"/>
            <a:ext cx="2742842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53960" y="276912"/>
            <a:ext cx="77285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Расшифровка дебиторской задолженности по предоставленным субсидиям (грантам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 (ф. 0503793)</a:t>
            </a:r>
            <a:endParaRPr lang="ru-RU" sz="2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509724"/>
              </p:ext>
            </p:extLst>
          </p:nvPr>
        </p:nvGraphicFramePr>
        <p:xfrm>
          <a:off x="628649" y="1213459"/>
          <a:ext cx="11106150" cy="4509349"/>
        </p:xfrm>
        <a:graphic>
          <a:graphicData uri="http://schemas.openxmlformats.org/drawingml/2006/table">
            <a:tbl>
              <a:tblPr/>
              <a:tblGrid>
                <a:gridCol w="508332"/>
                <a:gridCol w="290475"/>
                <a:gridCol w="74888"/>
                <a:gridCol w="129352"/>
                <a:gridCol w="444790"/>
                <a:gridCol w="535564"/>
                <a:gridCol w="145238"/>
                <a:gridCol w="154316"/>
                <a:gridCol w="45387"/>
                <a:gridCol w="531026"/>
                <a:gridCol w="481100"/>
                <a:gridCol w="476561"/>
                <a:gridCol w="453868"/>
                <a:gridCol w="456137"/>
                <a:gridCol w="535564"/>
                <a:gridCol w="163393"/>
                <a:gridCol w="81696"/>
                <a:gridCol w="503794"/>
                <a:gridCol w="535564"/>
                <a:gridCol w="204241"/>
                <a:gridCol w="197432"/>
                <a:gridCol w="537834"/>
                <a:gridCol w="537834"/>
                <a:gridCol w="535564"/>
                <a:gridCol w="531026"/>
                <a:gridCol w="481100"/>
                <a:gridCol w="481100"/>
                <a:gridCol w="526487"/>
                <a:gridCol w="526487"/>
              </a:tblGrid>
              <a:tr h="137999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effectLst/>
                          <a:latin typeface="Cambria" pitchFamily="18" charset="0"/>
                        </a:rPr>
                        <a:t>Расшифровка дебиторской задолженности по предоставленным субсидиям (грантам)</a:t>
                      </a:r>
                    </a:p>
                  </a:txBody>
                  <a:tcPr marL="7568" marR="7568" marT="75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Коды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12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Форма по ОКУД 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0503793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18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на "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"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20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 г.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Дата 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12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Наименование органа, осуществляющего полномочия учредителя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7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Глава по БК 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18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Учреждение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7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по ОКПО 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18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7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ИНН 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18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Периодичность: квартальная, годовая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18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Единица измерения: руб.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по ОКЕИ </a:t>
                      </a:r>
                    </a:p>
                  </a:txBody>
                  <a:tcPr marL="7568" marR="7568" marT="756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383</a:t>
                      </a:r>
                    </a:p>
                  </a:txBody>
                  <a:tcPr marL="7568" marR="7568" marT="75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999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Правовое основание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817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71">
                <a:tc rowSpan="4"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Наименование показателя</a:t>
                      </a:r>
                    </a:p>
                  </a:txBody>
                  <a:tcPr marL="7568" marR="7568" marT="75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Соглашение о предоставлении субсидии (гранта)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Дебиторская задолженность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Аналитическая информация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20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номер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наименование контрагента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ИНН контрагента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сумма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номер счета </a:t>
                      </a:r>
                      <a:r>
                        <a:rPr lang="ru-RU" sz="800" b="0" i="0" u="none" strike="noStrike" dirty="0" smtClean="0">
                          <a:effectLst/>
                          <a:latin typeface="Cambria" pitchFamily="18" charset="0"/>
                        </a:rPr>
                        <a:t>бухгалтерского </a:t>
                      </a:r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учета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на начало года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на конец отчетного периода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дата возникновения задолженности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предельная дата завершения расчетов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плановая задолженность на конец следующего отчетного периода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причина возникновения задолженности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принимаемые меры по сокращению задолженности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018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всего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в том числе </a:t>
                      </a:r>
                      <a:b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</a:br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в сумме средств, подлежащих возврату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всего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в том числе в сумме: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код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пояснения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код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пояснения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990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средств, потребность</a:t>
                      </a:r>
                      <a:br>
                        <a:rPr lang="ru-RU" sz="800" b="0" i="0" u="none" strike="noStrike">
                          <a:effectLst/>
                          <a:latin typeface="Cambria" pitchFamily="18" charset="0"/>
                        </a:rPr>
                      </a:br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в которых подтверждена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просроченной задолженности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средств, подлежащих возврату </a:t>
                      </a:r>
                    </a:p>
                  </a:txBody>
                  <a:tcPr marL="7568" marR="7568" marT="75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018">
                <a:tc gridSpan="4"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1</a:t>
                      </a:r>
                    </a:p>
                  </a:txBody>
                  <a:tcPr marL="7568" marR="7568" marT="756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2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3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4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5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effectLst/>
                          <a:latin typeface="Cambria" pitchFamily="18" charset="0"/>
                        </a:rPr>
                        <a:t>6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7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8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9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10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11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12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13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effectLst/>
                          <a:latin typeface="Cambria" pitchFamily="18" charset="0"/>
                        </a:rPr>
                        <a:t>14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15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16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17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18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Cambria" pitchFamily="18" charset="0"/>
                        </a:rPr>
                        <a:t>19</a:t>
                      </a:r>
                    </a:p>
                  </a:txBody>
                  <a:tcPr marL="7568" marR="7568" marT="756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62"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62"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12">
                <a:tc gridSpan="4">
                  <a:txBody>
                    <a:bodyPr/>
                    <a:lstStyle/>
                    <a:p>
                      <a:pPr algn="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Итого по соглашению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1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Итого по контрагенту</a:t>
                      </a:r>
                      <a:br>
                        <a:rPr lang="ru-RU" sz="800" b="1" i="1" u="none" strike="noStrike">
                          <a:effectLst/>
                          <a:latin typeface="Cambria" pitchFamily="18" charset="0"/>
                        </a:rPr>
                      </a:br>
                      <a:endParaRPr lang="ru-RU" sz="800" b="1" i="1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1" i="1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 dirty="0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1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t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(наименование)</a:t>
                      </a:r>
                    </a:p>
                  </a:txBody>
                  <a:tcPr marL="7568" marR="7568" marT="756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1" i="1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8179">
                <a:tc gridSpan="11">
                  <a:txBody>
                    <a:bodyPr/>
                    <a:lstStyle/>
                    <a:p>
                      <a:pPr algn="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ВСЕГО</a:t>
                      </a:r>
                    </a:p>
                  </a:txBody>
                  <a:tcPr marL="7568" marR="7568" marT="75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1" i="1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1" i="1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1" i="1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1" i="1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6612">
                <a:tc gridSpan="11">
                  <a:txBody>
                    <a:bodyPr/>
                    <a:lstStyle/>
                    <a:p>
                      <a:pPr algn="r" fontAlgn="t"/>
                      <a:r>
                        <a:rPr lang="ru-RU" sz="800" b="0" i="1" u="none" strike="noStrike">
                          <a:effectLst/>
                          <a:latin typeface="Cambria" pitchFamily="18" charset="0"/>
                        </a:rPr>
                        <a:t>в том числе по кодам счетов</a:t>
                      </a:r>
                      <a:br>
                        <a:rPr lang="ru-RU" sz="800" b="0" i="1" u="none" strike="noStrike">
                          <a:effectLst/>
                          <a:latin typeface="Cambria" pitchFamily="18" charset="0"/>
                        </a:rPr>
                      </a:br>
                      <a:endParaRPr lang="ru-RU" sz="800" b="0" i="1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х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7568" marR="7568" marT="75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1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1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7568" marR="7568" marT="75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604434" y="5826130"/>
            <a:ext cx="11130365" cy="80327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300" dirty="0" smtClean="0">
                <a:latin typeface="Cambria" pitchFamily="18" charset="0"/>
              </a:rPr>
              <a:t>В соответствии с приказом </a:t>
            </a:r>
            <a:r>
              <a:rPr lang="ru-RU" sz="1300" dirty="0">
                <a:latin typeface="Cambria" pitchFamily="18" charset="0"/>
              </a:rPr>
              <a:t>Минфина России от 16.10.2019 </a:t>
            </a:r>
            <a:r>
              <a:rPr lang="ru-RU" sz="1300" dirty="0" smtClean="0">
                <a:latin typeface="Cambria" pitchFamily="18" charset="0"/>
              </a:rPr>
              <a:t>№ </a:t>
            </a:r>
            <a:r>
              <a:rPr lang="ru-RU" sz="1300" dirty="0">
                <a:latin typeface="Cambria" pitchFamily="18" charset="0"/>
              </a:rPr>
              <a:t>166н </a:t>
            </a:r>
            <a:r>
              <a:rPr lang="ru-RU" sz="1300" dirty="0" smtClean="0">
                <a:latin typeface="Cambria" pitchFamily="18" charset="0"/>
              </a:rPr>
              <a:t>«О … признании </a:t>
            </a:r>
            <a:r>
              <a:rPr lang="ru-RU" sz="1300" dirty="0">
                <a:latin typeface="Cambria" pitchFamily="18" charset="0"/>
              </a:rPr>
              <a:t>утратившим силу приказа Министерства финансов Российской Федерации от 12 мая 2016 г. №</a:t>
            </a:r>
            <a:r>
              <a:rPr lang="ru-RU" sz="1300" dirty="0" smtClean="0">
                <a:latin typeface="Cambria" pitchFamily="18" charset="0"/>
              </a:rPr>
              <a:t> </a:t>
            </a:r>
            <a:r>
              <a:rPr lang="ru-RU" sz="1300" dirty="0">
                <a:latin typeface="Cambria" pitchFamily="18" charset="0"/>
              </a:rPr>
              <a:t>60н </a:t>
            </a:r>
            <a:r>
              <a:rPr lang="ru-RU" sz="1300" dirty="0" smtClean="0">
                <a:latin typeface="Cambria" pitchFamily="18" charset="0"/>
              </a:rPr>
              <a:t>«Об </a:t>
            </a:r>
            <a:r>
              <a:rPr lang="ru-RU" sz="1300" dirty="0">
                <a:latin typeface="Cambria" pitchFamily="18" charset="0"/>
              </a:rPr>
              <a:t>утверждении дополнительных форм годовой и квартальной бухгалтерской отчетности, представляемой федеральными государственными бюджетными и автономными учреждениями, и Инструкции о порядке их составления и </a:t>
            </a:r>
            <a:r>
              <a:rPr lang="ru-RU" sz="1300" dirty="0" smtClean="0">
                <a:latin typeface="Cambria" pitchFamily="18" charset="0"/>
              </a:rPr>
              <a:t>представления» Расшифровка ф. 0503793 исключены из состава </a:t>
            </a:r>
            <a:r>
              <a:rPr lang="ru-RU" sz="1300" dirty="0">
                <a:latin typeface="Cambria" pitchFamily="18" charset="0"/>
              </a:rPr>
              <a:t>бухгалтерской отчетности </a:t>
            </a:r>
            <a:r>
              <a:rPr lang="ru-RU" sz="1300" dirty="0" smtClean="0">
                <a:latin typeface="Cambria" pitchFamily="18" charset="0"/>
              </a:rPr>
              <a:t>бюджетных </a:t>
            </a:r>
            <a:r>
              <a:rPr lang="ru-RU" sz="1300" dirty="0">
                <a:latin typeface="Cambria" pitchFamily="18" charset="0"/>
              </a:rPr>
              <a:t>и автономных учреждений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500" dirty="0" smtClean="0">
              <a:latin typeface="Cambria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47700" y="1600202"/>
            <a:ext cx="11068050" cy="4105273"/>
          </a:xfrm>
          <a:prstGeom prst="line">
            <a:avLst/>
          </a:prstGeom>
          <a:ln w="22225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647700" y="1371600"/>
            <a:ext cx="11068050" cy="4333876"/>
          </a:xfrm>
          <a:prstGeom prst="line">
            <a:avLst/>
          </a:prstGeom>
          <a:ln w="22225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06920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976" y="174627"/>
            <a:ext cx="6733297" cy="920748"/>
          </a:xfrm>
        </p:spPr>
        <p:txBody>
          <a:bodyPr/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Дополнительно подлежит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отражению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текстовой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части Пояснительной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записки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0503760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9309094" y="6346839"/>
            <a:ext cx="2742842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460" y="3022760"/>
            <a:ext cx="9761804" cy="369332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Пояснения причин наличия </a:t>
            </a:r>
            <a:r>
              <a:rPr lang="ru-RU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отклонений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от контрольных соотношений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460" y="3541576"/>
            <a:ext cx="9761804" cy="369332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Перечень форм бюджетной отчетности, не имеющих числового значения</a:t>
            </a:r>
            <a:endParaRPr lang="ru-RU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000460" y="4074976"/>
            <a:ext cx="9761804" cy="923330"/>
          </a:xfrm>
          <a:prstGeom prst="rect">
            <a:avLst/>
          </a:prstGeom>
          <a:gradFill>
            <a:gsLst>
              <a:gs pos="0">
                <a:schemeClr val="accent4">
                  <a:tint val="9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Иная 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информация, оказавшая </a:t>
            </a:r>
            <a:r>
              <a:rPr lang="ru-RU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существенное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влияние и характеризующая показатели деятельности субъекта бюджетной отчетности за отчетный период, не нашедшая отражения в таблицах и приложениях</a:t>
            </a:r>
            <a:endParaRPr lang="ru-RU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0460" y="2203613"/>
            <a:ext cx="9761804" cy="646331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Факторы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оказавшие влияние на размер остатков денежных средств на счетах учреждений раздельно по каждому виду деятельности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7359" y="2413072"/>
            <a:ext cx="1585062" cy="2492990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1002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Текстовая часть Пояснительной записки (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ф.0503760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подлежит составлению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всеми субъектами отчетности и представляется в </a:t>
            </a:r>
            <a:r>
              <a:rPr lang="ru-RU" sz="130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составе </a:t>
            </a:r>
            <a:r>
              <a:rPr lang="ru-RU" sz="130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бухгалтерской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отчетности!</a:t>
            </a:r>
            <a:endParaRPr lang="ru-RU" sz="1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96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87645" y="1875022"/>
            <a:ext cx="96634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Рассмотрение отдельных вопросов</a:t>
            </a:r>
            <a:endParaRPr lang="ru-RU" sz="7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05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949569" y="3386724"/>
            <a:ext cx="10419051" cy="2731781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Статья 4. Особенности администрирования доходов бюджетов бюджетной системы Российской Федерации в 2020 году</a:t>
            </a:r>
          </a:p>
          <a:p>
            <a:pPr algn="ctr"/>
            <a:endParaRPr lang="ru-RU" sz="1400" i="1" dirty="0">
              <a:latin typeface="Cambria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…</a:t>
            </a:r>
          </a:p>
          <a:p>
            <a:pPr algn="ctr"/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6) Уплата денежных взысканий (штрафов)</a:t>
            </a:r>
            <a:r>
              <a:rPr lang="ru-RU" sz="1400" i="1" dirty="0">
                <a:latin typeface="Cambria" pitchFamily="18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поступающих  </a:t>
            </a:r>
            <a:r>
              <a:rPr lang="ru-RU" sz="1400" i="1" dirty="0">
                <a:latin typeface="Cambria" pitchFamily="18" charset="0"/>
                <a:cs typeface="Times New Roman" pitchFamily="18" charset="0"/>
              </a:rPr>
              <a:t>в счет погашения задолженности образовавшейся до 1 января 2020 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года, подлежит  отражению по отдельному коду бюджетной классификации доходов бюджетов, предусмотренному для учета доходов соответствующего бюджета бюджетной системы Российской Федерации</a:t>
            </a:r>
          </a:p>
          <a:p>
            <a:pPr algn="ctr"/>
            <a:endParaRPr lang="ru-RU" sz="1400" i="1" dirty="0">
              <a:latin typeface="Cambria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8) Администрирование доходов бюджетов </a:t>
            </a:r>
            <a:r>
              <a:rPr lang="ru-RU" sz="1400" i="1" dirty="0">
                <a:latin typeface="Cambria" pitchFamily="18" charset="0"/>
                <a:cs typeface="Times New Roman" pitchFamily="18" charset="0"/>
              </a:rPr>
              <a:t>бюджетной системы Российской 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Федерации от </a:t>
            </a:r>
            <a:r>
              <a:rPr lang="ru-RU" sz="1400" i="1" dirty="0">
                <a:latin typeface="Cambria" pitchFamily="18" charset="0"/>
                <a:cs typeface="Times New Roman" pitchFamily="18" charset="0"/>
              </a:rPr>
              <a:t>денежных взысканий (штрафов) поступающих  в счет погашения задолженности образовавшейся до 1 января 2020 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года, осуществляется администратором доходов бюджета, которым ведется учет указанной задолженности</a:t>
            </a:r>
            <a:endParaRPr lang="ru-RU" sz="1400" i="1" dirty="0">
              <a:latin typeface="Cambria" pitchFamily="18" charset="0"/>
              <a:cs typeface="Times New Roman" pitchFamily="18" charset="0"/>
            </a:endParaRP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58669" y="6529388"/>
            <a:ext cx="41904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25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3684108" y="276225"/>
            <a:ext cx="82840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3363330" y="1979649"/>
            <a:ext cx="5591527" cy="114551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 smtClean="0">
                <a:solidFill>
                  <a:prstClr val="black"/>
                </a:solidFill>
                <a:latin typeface="Cambria" pitchFamily="18" charset="0"/>
                <a:cs typeface="Times New Roman" panose="02020603050405020304" pitchFamily="18" charset="0"/>
              </a:rPr>
              <a:t>Федеральный закон от 02.12.2019 № 380-ФЗ</a:t>
            </a:r>
          </a:p>
          <a:p>
            <a:pPr algn="ctr" eaLnBrk="0" hangingPunct="0"/>
            <a:r>
              <a:rPr lang="ru-RU" dirty="0" smtClean="0">
                <a:solidFill>
                  <a:prstClr val="black"/>
                </a:solidFill>
                <a:latin typeface="Cambria" pitchFamily="18" charset="0"/>
                <a:cs typeface="Times New Roman" panose="02020603050405020304" pitchFamily="18" charset="0"/>
              </a:rPr>
              <a:t>«О федеральном бюджете на 2020 год и плановый период 2021 и 2022 годов»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019550" y="174628"/>
            <a:ext cx="7913723" cy="160654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Применение КБК 000 116 10121 01 0001 140 «Доходы от денежных взысканий (штрафов), поступающие в счет погашения задолженности, образовавшейся до 01.01.2020, подлежащие зачислению в федеральный бюджет по нормативам, действующим в 2019 году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8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872893" y="2737283"/>
            <a:ext cx="10419051" cy="4015942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п. 5. </a:t>
            </a:r>
            <a:r>
              <a:rPr lang="ru-RU" sz="1400" dirty="0" smtClean="0">
                <a:latin typeface="Cambria" pitchFamily="18" charset="0"/>
                <a:cs typeface="Times New Roman" pitchFamily="18" charset="0"/>
              </a:rPr>
              <a:t>По вопросам 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задолженности по денежным взысканиям (штрафам), образовавшейся до 1 января 2020 года…. предусмотрено:</a:t>
            </a:r>
          </a:p>
          <a:p>
            <a:pPr algn="ctr"/>
            <a:endParaRPr lang="ru-RU" sz="1400" i="1" dirty="0" smtClean="0">
              <a:latin typeface="Cambria" pitchFamily="18" charset="0"/>
              <a:cs typeface="Times New Roman" pitchFamily="18" charset="0"/>
            </a:endParaRPr>
          </a:p>
          <a:p>
            <a:pPr algn="ctr"/>
            <a:r>
              <a:rPr lang="en-US" sz="1400" i="1" dirty="0" smtClean="0">
                <a:latin typeface="Cambria" pitchFamily="18" charset="0"/>
                <a:cs typeface="Times New Roman" pitchFamily="18" charset="0"/>
              </a:rPr>
              <a:t>&gt;&gt; 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доходы </a:t>
            </a:r>
            <a:r>
              <a:rPr lang="ru-RU" sz="1400" i="1" dirty="0">
                <a:latin typeface="Cambria" pitchFamily="18" charset="0"/>
                <a:cs typeface="Times New Roman" pitchFamily="18" charset="0"/>
              </a:rPr>
              <a:t>от денежным 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взысканий </a:t>
            </a:r>
            <a:r>
              <a:rPr lang="ru-RU" sz="1400" i="1" dirty="0">
                <a:latin typeface="Cambria" pitchFamily="18" charset="0"/>
                <a:cs typeface="Times New Roman" pitchFamily="18" charset="0"/>
              </a:rPr>
              <a:t>(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штрафов), поступающие в бюджеты бюджетной системы РФ в счет погашения задолженности</a:t>
            </a:r>
            <a:r>
              <a:rPr lang="ru-RU" sz="1400" i="1" dirty="0">
                <a:latin typeface="Cambria" pitchFamily="18" charset="0"/>
                <a:cs typeface="Times New Roman" pitchFamily="18" charset="0"/>
              </a:rPr>
              <a:t> образовавшейся до 1 января 2020 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года, в 2020 году подлежат зачислению в соответствующие бюджеты бюджетной системы РФ по нормативам, действовавшим в 2019 году.</a:t>
            </a:r>
          </a:p>
          <a:p>
            <a:pPr algn="ctr"/>
            <a:endParaRPr lang="ru-RU" sz="1400" i="1" dirty="0" smtClean="0">
              <a:latin typeface="Cambria" pitchFamily="18" charset="0"/>
              <a:cs typeface="Times New Roman" pitchFamily="18" charset="0"/>
            </a:endParaRPr>
          </a:p>
          <a:p>
            <a:pPr algn="ctr"/>
            <a:r>
              <a:rPr lang="en-US" sz="1400" i="1" dirty="0" smtClean="0">
                <a:latin typeface="Cambria" pitchFamily="18" charset="0"/>
                <a:cs typeface="Times New Roman" pitchFamily="18" charset="0"/>
              </a:rPr>
              <a:t>&gt;&gt;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 предлагается учитывать в бюджетах бюджетной системы Российской Федерации на отдельных кодах бюджетной классификации.</a:t>
            </a:r>
          </a:p>
          <a:p>
            <a:pPr algn="ctr"/>
            <a:endParaRPr lang="ru-RU" sz="1400" i="1" dirty="0" smtClean="0">
              <a:latin typeface="Cambria" pitchFamily="18" charset="0"/>
              <a:cs typeface="Times New Roman" pitchFamily="18" charset="0"/>
            </a:endParaRPr>
          </a:p>
          <a:p>
            <a:pPr algn="ctr"/>
            <a:r>
              <a:rPr lang="en-US" sz="1400" i="1" dirty="0" smtClean="0">
                <a:latin typeface="Cambria" pitchFamily="18" charset="0"/>
                <a:cs typeface="Times New Roman" pitchFamily="18" charset="0"/>
              </a:rPr>
              <a:t>&gt;&gt;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 ФОИВ внести изменения в правовые акты по администрированию доходов в части закрепления кодов бюджетной классификации, в том числе для учета доходов от денежных взысканий (штрафов), поступающих </a:t>
            </a:r>
            <a:r>
              <a:rPr lang="ru-RU" sz="1400" i="1" dirty="0">
                <a:latin typeface="Cambria" pitchFamily="18" charset="0"/>
                <a:cs typeface="Times New Roman" pitchFamily="18" charset="0"/>
              </a:rPr>
              <a:t>в счет погашения задолженности образовавшейся до 1 января 2020 года</a:t>
            </a:r>
            <a:endParaRPr lang="ru-RU" sz="1400" i="1" dirty="0" smtClean="0">
              <a:latin typeface="Cambria" pitchFamily="18" charset="0"/>
              <a:cs typeface="Times New Roman" pitchFamily="18" charset="0"/>
            </a:endParaRPr>
          </a:p>
          <a:p>
            <a:pPr algn="ctr"/>
            <a:endParaRPr lang="ru-RU" sz="1600" i="1" dirty="0" smtClean="0">
              <a:latin typeface="Cambria" pitchFamily="18" charset="0"/>
              <a:cs typeface="Times New Roman" pitchFamily="18" charset="0"/>
            </a:endParaRPr>
          </a:p>
          <a:p>
            <a:pPr algn="ctr"/>
            <a:r>
              <a:rPr lang="en-US" sz="1600" i="1" dirty="0" smtClean="0">
                <a:latin typeface="Cambria" pitchFamily="18" charset="0"/>
                <a:cs typeface="Times New Roman" pitchFamily="18" charset="0"/>
              </a:rPr>
              <a:t>&gt;&gt;</a:t>
            </a:r>
            <a:r>
              <a:rPr lang="ru-RU" sz="1600" i="1" dirty="0" smtClean="0">
                <a:latin typeface="Cambria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latin typeface="Cambria" pitchFamily="18" charset="0"/>
                <a:cs typeface="Times New Roman" pitchFamily="18" charset="0"/>
              </a:rPr>
              <a:t>ФК обеспечить автоматическое перекодирование платежей, поступающих с 1 января 2020 года по кодам бюджетной классификации доходов, действовавшим до 1 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января 2020, на КБК, предусмотренные для отражения</a:t>
            </a:r>
            <a:r>
              <a:rPr lang="ru-RU" sz="1400" i="1" dirty="0">
                <a:latin typeface="Cambria" pitchFamily="18" charset="0"/>
                <a:cs typeface="Times New Roman" pitchFamily="18" charset="0"/>
              </a:rPr>
              <a:t> доходов от денежных взысканий (штрафов), поступающих в счет погашения </a:t>
            </a:r>
            <a:r>
              <a:rPr lang="ru-RU" sz="1400" i="1" dirty="0" smtClean="0">
                <a:latin typeface="Cambria" pitchFamily="18" charset="0"/>
                <a:cs typeface="Times New Roman" pitchFamily="18" charset="0"/>
              </a:rPr>
              <a:t>задолженности, в соответствии с сопоставительной таблицей</a:t>
            </a:r>
            <a:endParaRPr lang="ru-RU" sz="1400" i="1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58669" y="6529388"/>
            <a:ext cx="41904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26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3684108" y="276225"/>
            <a:ext cx="82840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3286654" y="1752601"/>
            <a:ext cx="5591527" cy="911669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 smtClean="0">
                <a:solidFill>
                  <a:prstClr val="black"/>
                </a:solidFill>
                <a:latin typeface="Cambria" pitchFamily="18" charset="0"/>
                <a:cs typeface="Times New Roman" panose="02020603050405020304" pitchFamily="18" charset="0"/>
              </a:rPr>
              <a:t>Письма Минфина России </a:t>
            </a:r>
          </a:p>
          <a:p>
            <a:pPr algn="ctr" eaLnBrk="0" hangingPunct="0"/>
            <a:r>
              <a:rPr lang="ru-RU" dirty="0" smtClean="0">
                <a:solidFill>
                  <a:prstClr val="black"/>
                </a:solidFill>
                <a:latin typeface="Cambria" pitchFamily="18" charset="0"/>
                <a:cs typeface="Times New Roman" panose="02020603050405020304" pitchFamily="18" charset="0"/>
              </a:rPr>
              <a:t>от 11.11.2019 № 23-01-12/86673</a:t>
            </a:r>
          </a:p>
          <a:p>
            <a:pPr algn="ctr" eaLnBrk="0" hangingPunct="0"/>
            <a:r>
              <a:rPr lang="ru-RU" dirty="0" smtClean="0">
                <a:solidFill>
                  <a:prstClr val="black"/>
                </a:solidFill>
                <a:latin typeface="Cambria" pitchFamily="18" charset="0"/>
                <a:cs typeface="Times New Roman" panose="02020603050405020304" pitchFamily="18" charset="0"/>
              </a:rPr>
              <a:t>от 16.12.2019 № 23-06-06/98346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019550" y="174628"/>
            <a:ext cx="7913723" cy="160654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Применение КБК 000 116 10121 01 0001 140 «Доходы от денежных взысканий (штрафов), поступающие в счет погашения задолженности, образовавшейся до 01.01.2020, подлежащие зачислению в федеральный бюджет по нормативам, действующим в 2019 году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94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77356" y="1781215"/>
            <a:ext cx="71117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Спасибо за внимание!</a:t>
            </a:r>
            <a:endParaRPr lang="ru-RU" sz="9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15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Развернутая стрелка 22"/>
          <p:cNvSpPr/>
          <p:nvPr/>
        </p:nvSpPr>
        <p:spPr>
          <a:xfrm rot="16200000">
            <a:off x="371478" y="4314825"/>
            <a:ext cx="2981324" cy="1457323"/>
          </a:xfrm>
          <a:prstGeom prst="uturnArrow">
            <a:avLst>
              <a:gd name="adj1" fmla="val 21732"/>
              <a:gd name="adj2" fmla="val 22059"/>
              <a:gd name="adj3" fmla="val 35000"/>
              <a:gd name="adj4" fmla="val 31503"/>
              <a:gd name="adj5" fmla="val 10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Развернутая стрелка 21"/>
          <p:cNvSpPr/>
          <p:nvPr/>
        </p:nvSpPr>
        <p:spPr>
          <a:xfrm rot="16200000">
            <a:off x="1352000" y="4771475"/>
            <a:ext cx="1447801" cy="1029798"/>
          </a:xfrm>
          <a:prstGeom prst="uturnArrow">
            <a:avLst>
              <a:gd name="adj1" fmla="val 25000"/>
              <a:gd name="adj2" fmla="val 25000"/>
              <a:gd name="adj3" fmla="val 35000"/>
              <a:gd name="adj4" fmla="val 40000"/>
              <a:gd name="adj5" fmla="val 10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3150" y="6342785"/>
            <a:ext cx="2742843" cy="365125"/>
          </a:xfrm>
        </p:spPr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z="1400" b="1" smtClean="0"/>
              <a:pPr>
                <a:defRPr/>
              </a:pPr>
              <a:t>3</a:t>
            </a:fld>
            <a:endParaRPr lang="ru-RU" altLang="ru-RU" sz="1400" b="1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189653" y="1183719"/>
            <a:ext cx="79527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Таблица № 1 «Сведения </a:t>
            </a:r>
            <a:r>
              <a:rPr lang="ru-RU" sz="2000" dirty="0">
                <a:latin typeface="Cambria" pitchFamily="18" charset="0"/>
                <a:cs typeface="Times New Roman" pitchFamily="18" charset="0"/>
              </a:rPr>
              <a:t>об основных направлениях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деятельности»</a:t>
            </a:r>
          </a:p>
        </p:txBody>
      </p:sp>
      <p:sp>
        <p:nvSpPr>
          <p:cNvPr id="13" name="Заголовок 5"/>
          <p:cNvSpPr txBox="1">
            <a:spLocks/>
          </p:cNvSpPr>
          <p:nvPr/>
        </p:nvSpPr>
        <p:spPr>
          <a:xfrm>
            <a:off x="2754109" y="419867"/>
            <a:ext cx="9085669" cy="39703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>
              <a:defRPr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Таблица № 1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7221096" y="3428993"/>
            <a:ext cx="2921303" cy="81731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Таблица </a:t>
            </a:r>
            <a:r>
              <a:rPr lang="ru-RU" sz="17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№ </a:t>
            </a: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1 в </a:t>
            </a:r>
            <a:r>
              <a:rPr lang="ru-RU" sz="17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отчетности за </a:t>
            </a: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2019 </a:t>
            </a:r>
            <a:r>
              <a:rPr lang="ru-RU" sz="17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год </a:t>
            </a: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в МОУ ФК не представляется</a:t>
            </a:r>
            <a:endParaRPr lang="ru-RU" sz="1700" kern="0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147344"/>
              </p:ext>
            </p:extLst>
          </p:nvPr>
        </p:nvGraphicFramePr>
        <p:xfrm>
          <a:off x="2295526" y="1705769"/>
          <a:ext cx="7753350" cy="1647032"/>
        </p:xfrm>
        <a:graphic>
          <a:graphicData uri="http://schemas.openxmlformats.org/drawingml/2006/table">
            <a:tbl>
              <a:tblPr/>
              <a:tblGrid>
                <a:gridCol w="2584450"/>
                <a:gridCol w="2584450"/>
                <a:gridCol w="2584450"/>
              </a:tblGrid>
              <a:tr h="3888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Наименование цели деятельности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Краткая характеристика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Cambria" pitchFamily="18" charset="0"/>
                        </a:rPr>
                        <a:t>Правовое обоснование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Cambria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5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5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7221095" y="5629277"/>
            <a:ext cx="2921303" cy="5715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7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П</a:t>
            </a: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одлежит формированию и представлению</a:t>
            </a:r>
            <a:endParaRPr lang="ru-RU" sz="1700" kern="0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</p:txBody>
      </p:sp>
      <p:pic>
        <p:nvPicPr>
          <p:cNvPr id="17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102" y="3480123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2674879" y="3462918"/>
            <a:ext cx="2649047" cy="74946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Главные администраторы средств федерального бюджета</a:t>
            </a:r>
            <a:endParaRPr lang="ru-RU" sz="1400" kern="0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2189653" y="5267327"/>
            <a:ext cx="3619501" cy="12763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4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П</a:t>
            </a:r>
            <a:r>
              <a:rPr lang="ru-RU" sz="14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одведомственные </a:t>
            </a:r>
            <a:r>
              <a:rPr lang="ru-RU" sz="14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главному администратору средств федерального бюджета (распорядителю средств федерального бюджета) получателями средств бюджета</a:t>
            </a:r>
          </a:p>
        </p:txBody>
      </p:sp>
      <p:pic>
        <p:nvPicPr>
          <p:cNvPr id="20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100" y="5539371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7230621" y="4459446"/>
            <a:ext cx="2921303" cy="58520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Таблица </a:t>
            </a:r>
            <a:r>
              <a:rPr lang="ru-RU" sz="17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№ </a:t>
            </a: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1 не подлежит формированию</a:t>
            </a:r>
            <a:endParaRPr lang="ru-RU" sz="1700" kern="0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</p:txBody>
      </p:sp>
      <p:pic>
        <p:nvPicPr>
          <p:cNvPr id="14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101" y="4385920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AutoShape 9"/>
          <p:cNvSpPr>
            <a:spLocks noChangeArrowheads="1"/>
          </p:cNvSpPr>
          <p:nvPr/>
        </p:nvSpPr>
        <p:spPr bwMode="auto">
          <a:xfrm>
            <a:off x="2674879" y="4459445"/>
            <a:ext cx="2649047" cy="58520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Распорядители средств федерального бюджета</a:t>
            </a:r>
            <a:endParaRPr lang="ru-RU" sz="1400" kern="0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413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Развернутая стрелка 22"/>
          <p:cNvSpPr/>
          <p:nvPr/>
        </p:nvSpPr>
        <p:spPr>
          <a:xfrm rot="10800000" flipH="1">
            <a:off x="1257298" y="4556785"/>
            <a:ext cx="4955803" cy="628650"/>
          </a:xfrm>
          <a:prstGeom prst="uturnArrow">
            <a:avLst>
              <a:gd name="adj1" fmla="val 25000"/>
              <a:gd name="adj2" fmla="val 25000"/>
              <a:gd name="adj3" fmla="val 35000"/>
              <a:gd name="adj4" fmla="val 40000"/>
              <a:gd name="adj5" fmla="val 6818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3150" y="6171335"/>
            <a:ext cx="2742843" cy="365125"/>
          </a:xfrm>
        </p:spPr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z="1400" b="1" smtClean="0"/>
              <a:pPr>
                <a:defRPr/>
              </a:pPr>
              <a:t>4</a:t>
            </a:fld>
            <a:endParaRPr lang="ru-RU" altLang="ru-RU" sz="1400" b="1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056303" y="986373"/>
            <a:ext cx="83135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000" dirty="0">
                <a:latin typeface="Cambria" pitchFamily="18" charset="0"/>
                <a:cs typeface="Times New Roman" pitchFamily="18" charset="0"/>
              </a:rPr>
              <a:t>Таблица № 4 «Сведения об особенностях ведения бюджетного учета»</a:t>
            </a:r>
            <a:endParaRPr lang="ru-RU" sz="2000" dirty="0" smtClean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13" name="Заголовок 5"/>
          <p:cNvSpPr txBox="1">
            <a:spLocks/>
          </p:cNvSpPr>
          <p:nvPr/>
        </p:nvSpPr>
        <p:spPr>
          <a:xfrm>
            <a:off x="2754109" y="419867"/>
            <a:ext cx="9085669" cy="39703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>
              <a:defRPr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Таблица № 4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9068946" y="3870984"/>
            <a:ext cx="2921303" cy="105728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Сводная Таблица </a:t>
            </a:r>
            <a:r>
              <a:rPr lang="ru-RU" sz="17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№ </a:t>
            </a: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4 в </a:t>
            </a:r>
            <a:r>
              <a:rPr lang="ru-RU" sz="17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отчетности за </a:t>
            </a: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2019 </a:t>
            </a:r>
            <a:r>
              <a:rPr lang="ru-RU" sz="17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год </a:t>
            </a: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не формируется и в МОУ ФК не представляется</a:t>
            </a:r>
            <a:endParaRPr lang="ru-RU" sz="1700" kern="0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9068945" y="5324477"/>
            <a:ext cx="2921303" cy="5715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7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Не подлежит формированию</a:t>
            </a:r>
          </a:p>
        </p:txBody>
      </p:sp>
      <p:pic>
        <p:nvPicPr>
          <p:cNvPr id="17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403" y="4042098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4522729" y="4024893"/>
            <a:ext cx="2649047" cy="74946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Главные администраторы средств федерального бюджета </a:t>
            </a:r>
            <a:endParaRPr lang="ru-RU" sz="1400" kern="0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4522729" y="5314952"/>
            <a:ext cx="2649047" cy="57149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Распорядители </a:t>
            </a:r>
            <a:r>
              <a:rPr lang="ru-RU" sz="14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средств федерального </a:t>
            </a:r>
            <a:r>
              <a:rPr lang="ru-RU" sz="14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бюджета</a:t>
            </a:r>
            <a:endParaRPr lang="ru-RU" sz="1400" kern="0" dirty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</p:txBody>
      </p:sp>
      <p:pic>
        <p:nvPicPr>
          <p:cNvPr id="20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79" y="5244097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722274"/>
              </p:ext>
            </p:extLst>
          </p:nvPr>
        </p:nvGraphicFramePr>
        <p:xfrm>
          <a:off x="2189652" y="1415256"/>
          <a:ext cx="7952745" cy="2051844"/>
        </p:xfrm>
        <a:graphic>
          <a:graphicData uri="http://schemas.openxmlformats.org/drawingml/2006/table">
            <a:tbl>
              <a:tblPr/>
              <a:tblGrid>
                <a:gridCol w="1286973"/>
                <a:gridCol w="1805761"/>
                <a:gridCol w="2650915"/>
                <a:gridCol w="2209096"/>
              </a:tblGrid>
              <a:tr h="72418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Наименование объекта учета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Cambria" pitchFamily="18" charset="0"/>
                        </a:rPr>
                        <a:t>Код счета</a:t>
                      </a:r>
                      <a:br>
                        <a:rPr lang="ru-RU" sz="1200" b="0" i="0" u="none" strike="noStrike">
                          <a:effectLst/>
                          <a:latin typeface="Cambria" pitchFamily="18" charset="0"/>
                        </a:rPr>
                      </a:br>
                      <a:r>
                        <a:rPr lang="ru-RU" sz="1200" b="0" i="0" u="none" strike="noStrike">
                          <a:effectLst/>
                          <a:latin typeface="Cambria" pitchFamily="18" charset="0"/>
                        </a:rPr>
                        <a:t>бюджетного учета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Характеристика метода оценки</a:t>
                      </a:r>
                      <a:b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</a:br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и момент отражения операции в учете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Правовое</a:t>
                      </a:r>
                      <a:b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</a:br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обоснование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Амортизация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0 104 00 000</a:t>
                      </a:r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Начисление</a:t>
                      </a:r>
                      <a:r>
                        <a:rPr lang="ru-RU" sz="1200" b="0" i="0" u="none" strike="noStrike" baseline="0" dirty="0" smtClean="0">
                          <a:effectLst/>
                          <a:latin typeface="Cambria" pitchFamily="18" charset="0"/>
                        </a:rPr>
                        <a:t> амортизации осуществляется линейным методом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Бланки строгой отчетности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03</a:t>
                      </a:r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effectLst/>
                          <a:latin typeface="Cambria" pitchFamily="18" charset="0"/>
                        </a:rPr>
                        <a:t>Учет осуществляется по условной оценке: один бланк, один рубль</a:t>
                      </a:r>
                      <a:endParaRPr lang="ru-RU" sz="1200" b="0" i="0" u="none" strike="noStrike" dirty="0"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314527" y="3870984"/>
            <a:ext cx="3619501" cy="201546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4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П</a:t>
            </a:r>
            <a:r>
              <a:rPr lang="ru-RU" sz="14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одведомственные </a:t>
            </a:r>
            <a:r>
              <a:rPr lang="ru-RU" sz="14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главному администратору средств федерального бюджета (распорядителю средств федерального бюджета) </a:t>
            </a:r>
            <a:r>
              <a:rPr lang="ru-RU" sz="14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получатели </a:t>
            </a:r>
            <a:r>
              <a:rPr lang="ru-RU" sz="14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средств бюджета</a:t>
            </a:r>
          </a:p>
        </p:txBody>
      </p:sp>
      <p:sp>
        <p:nvSpPr>
          <p:cNvPr id="10" name="Развернутая стрелка 9"/>
          <p:cNvSpPr/>
          <p:nvPr/>
        </p:nvSpPr>
        <p:spPr>
          <a:xfrm rot="10800000" flipH="1">
            <a:off x="1257299" y="5886449"/>
            <a:ext cx="4955803" cy="628650"/>
          </a:xfrm>
          <a:prstGeom prst="uturnArrow">
            <a:avLst>
              <a:gd name="adj1" fmla="val 25000"/>
              <a:gd name="adj2" fmla="val 25000"/>
              <a:gd name="adj3" fmla="val 35000"/>
              <a:gd name="adj4" fmla="val 40000"/>
              <a:gd name="adj5" fmla="val 10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Номер слайда 1"/>
          <p:cNvSpPr txBox="1">
            <a:spLocks/>
          </p:cNvSpPr>
          <p:nvPr/>
        </p:nvSpPr>
        <p:spPr>
          <a:xfrm>
            <a:off x="1293200" y="6019801"/>
            <a:ext cx="4562479" cy="7905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sz="1400" dirty="0" smtClean="0">
                <a:solidFill>
                  <a:schemeClr val="tx1"/>
                </a:solidFill>
                <a:latin typeface="Cambria" pitchFamily="18" charset="0"/>
              </a:rPr>
              <a:t>Подлежит формированию </a:t>
            </a:r>
            <a:r>
              <a:rPr lang="ru-RU" altLang="ru-RU" sz="1400" dirty="0">
                <a:solidFill>
                  <a:schemeClr val="tx1"/>
                </a:solidFill>
                <a:latin typeface="Cambria" pitchFamily="18" charset="0"/>
              </a:rPr>
              <a:t>и </a:t>
            </a:r>
            <a:r>
              <a:rPr lang="ru-RU" altLang="ru-RU" sz="1400" dirty="0" smtClean="0">
                <a:solidFill>
                  <a:schemeClr val="tx1"/>
                </a:solidFill>
                <a:latin typeface="Cambria" pitchFamily="18" charset="0"/>
              </a:rPr>
              <a:t>представлению*</a:t>
            </a:r>
            <a:endParaRPr lang="ru-RU" altLang="ru-RU" sz="1400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2" name="Номер слайда 1"/>
          <p:cNvSpPr txBox="1">
            <a:spLocks/>
          </p:cNvSpPr>
          <p:nvPr/>
        </p:nvSpPr>
        <p:spPr>
          <a:xfrm>
            <a:off x="6619876" y="5988973"/>
            <a:ext cx="5143500" cy="79057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Cambria" pitchFamily="18" charset="0"/>
              </a:rPr>
              <a:t>*При наличии </a:t>
            </a:r>
            <a:r>
              <a:rPr lang="ru-RU" altLang="ru-RU" dirty="0">
                <a:solidFill>
                  <a:schemeClr val="tx1"/>
                </a:solidFill>
                <a:latin typeface="Cambria" pitchFamily="18" charset="0"/>
              </a:rPr>
              <a:t>особенностей ведения бюджетного учета по показателям, приведенным в приложении № 4 к совместному письму Минфина России и Федерального казначейства от 31.12.2019 </a:t>
            </a:r>
            <a:r>
              <a:rPr lang="ru-RU" altLang="ru-RU" dirty="0" smtClean="0">
                <a:solidFill>
                  <a:schemeClr val="tx1"/>
                </a:solidFill>
                <a:latin typeface="Cambria" pitchFamily="18" charset="0"/>
              </a:rPr>
              <a:t>                 № </a:t>
            </a:r>
            <a:r>
              <a:rPr lang="ru-RU" altLang="ru-RU" dirty="0">
                <a:solidFill>
                  <a:schemeClr val="tx1"/>
                </a:solidFill>
                <a:latin typeface="Cambria" pitchFamily="18" charset="0"/>
              </a:rPr>
              <a:t>02-06-07/103995 и </a:t>
            </a:r>
            <a:r>
              <a:rPr lang="ru-RU" altLang="ru-RU" dirty="0" smtClean="0">
                <a:solidFill>
                  <a:schemeClr val="tx1"/>
                </a:solidFill>
                <a:latin typeface="Cambria" pitchFamily="18" charset="0"/>
              </a:rPr>
              <a:t>№ </a:t>
            </a:r>
            <a:r>
              <a:rPr lang="ru-RU" altLang="ru-RU" dirty="0">
                <a:solidFill>
                  <a:schemeClr val="tx1"/>
                </a:solidFill>
                <a:latin typeface="Cambria" pitchFamily="18" charset="0"/>
              </a:rPr>
              <a:t>07-04-05/02-29148 </a:t>
            </a:r>
          </a:p>
        </p:txBody>
      </p:sp>
      <p:sp>
        <p:nvSpPr>
          <p:cNvPr id="24" name="Номер слайда 1"/>
          <p:cNvSpPr txBox="1">
            <a:spLocks/>
          </p:cNvSpPr>
          <p:nvPr/>
        </p:nvSpPr>
        <p:spPr>
          <a:xfrm>
            <a:off x="3097025" y="4692470"/>
            <a:ext cx="3844438" cy="7905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sz="850" dirty="0" smtClean="0">
                <a:solidFill>
                  <a:schemeClr val="tx1"/>
                </a:solidFill>
                <a:latin typeface="Cambria" pitchFamily="18" charset="0"/>
              </a:rPr>
              <a:t>Подлежит формированию </a:t>
            </a:r>
            <a:r>
              <a:rPr lang="ru-RU" altLang="ru-RU" sz="850" dirty="0">
                <a:solidFill>
                  <a:schemeClr val="tx1"/>
                </a:solidFill>
                <a:latin typeface="Cambria" pitchFamily="18" charset="0"/>
              </a:rPr>
              <a:t>и </a:t>
            </a:r>
            <a:r>
              <a:rPr lang="ru-RU" altLang="ru-RU" sz="850" dirty="0" smtClean="0">
                <a:solidFill>
                  <a:schemeClr val="tx1"/>
                </a:solidFill>
                <a:latin typeface="Cambria" pitchFamily="18" charset="0"/>
              </a:rPr>
              <a:t>представлению*</a:t>
            </a:r>
            <a:endParaRPr lang="ru-RU" altLang="ru-RU" sz="850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68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8" name="Заголовок 5"/>
          <p:cNvSpPr>
            <a:spLocks noGrp="1"/>
          </p:cNvSpPr>
          <p:nvPr>
            <p:ph type="title"/>
          </p:nvPr>
        </p:nvSpPr>
        <p:spPr>
          <a:xfrm>
            <a:off x="2754109" y="419870"/>
            <a:ext cx="908566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текстовых статей закона (решения) о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бюджете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(Таблица №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3)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264399"/>
              </p:ext>
            </p:extLst>
          </p:nvPr>
        </p:nvGraphicFramePr>
        <p:xfrm>
          <a:off x="579370" y="1595688"/>
          <a:ext cx="11270347" cy="3557714"/>
        </p:xfrm>
        <a:graphic>
          <a:graphicData uri="http://schemas.openxmlformats.org/drawingml/2006/table">
            <a:tbl>
              <a:tblPr/>
              <a:tblGrid>
                <a:gridCol w="6679129"/>
                <a:gridCol w="2502462"/>
                <a:gridCol w="2088756"/>
              </a:tblGrid>
              <a:tr h="19038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Cambria" pitchFamily="18" charset="0"/>
                        </a:rPr>
                        <a:t>Сведения об исполнении текстовых статей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38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Cambria" pitchFamily="18" charset="0"/>
                        </a:rPr>
                        <a:t>закона (решения) о бюджете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142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Содержание статьи закона (решения) о бюджете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Результат исполнения</a:t>
                      </a:r>
                    </a:p>
                  </a:txBody>
                  <a:tcPr marL="8610" marR="8610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Причины неисполнения</a:t>
                      </a:r>
                    </a:p>
                  </a:txBody>
                  <a:tcPr marL="8610" marR="8610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1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8610" marR="8610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8390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Статья 21 часть 1 пункт </a:t>
                      </a:r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18 распределение бюджетных ассигнований на 2019 год в объеме 295 887,0 тыс. рублей, на 2020 год в объеме 295 887,0 тыс. рублей и на 2021 год в объеме 295 887,0 тыс. рублей, предусмотренных по подразделу "Профессиональная подготовка, переподготовка и повышение квалификации" раздела "Образование" классификации расходов бюджетов, на выполнение государственного заказа на мероприятия по профессиональному развитию федеральных государственных гражданских служащих и государственного задания на оказание государственных услуг по реализации дополнительных профессиональных программ - программ повышения квалификации, программ профессиональной переподготовки федеральных государственных гражданских служащих в соответствии с решениями Президента Российской Федерации и (или) Правительства Российской Федерации</a:t>
                      </a: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Утверждено распоряжение </a:t>
                      </a:r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Правительства Российской Федерации </a:t>
                      </a:r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от 03.04.2019 № 617-р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-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334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Статья</a:t>
                      </a:r>
                      <a:r>
                        <a:rPr lang="ru-RU" sz="1100" b="0" i="0" u="none" strike="noStrike" baseline="0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 21 часть 2 Установить, что Правительство Российской Федерации вправе в 2019 году принимать решения о выпуске материальных ценностей государственного материального резерва, хранящихся в организациях, входящих в систему государственного материального резерва, в целях освежения запасов государственного материального резерва по истечении установленного срока их хранения без одновременной поставки и закладки в государственный материальный резерв равного количества аналогичных материальных ценностей с восполнением в последующие годы</a:t>
                      </a: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Решения не принимались</a:t>
                      </a:r>
                    </a:p>
                    <a:p>
                      <a:pPr algn="l" fontAlgn="t"/>
                      <a:endParaRPr lang="ru-RU" sz="11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Отсутствие необходимости</a:t>
                      </a:r>
                      <a:r>
                        <a:rPr lang="ru-RU" sz="1100" b="0" i="0" u="none" strike="noStrike" baseline="0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 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480985" y="5245102"/>
            <a:ext cx="11368730" cy="123189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ru-RU" sz="1700" dirty="0">
                <a:latin typeface="Cambria" pitchFamily="18" charset="0"/>
              </a:rPr>
              <a:t>Таблица № 3 </a:t>
            </a:r>
            <a:r>
              <a:rPr lang="ru-RU" sz="1700" dirty="0" smtClean="0">
                <a:latin typeface="Cambria" pitchFamily="18" charset="0"/>
              </a:rPr>
              <a:t>составляется в части текстовых статей Федерального закона от 29</a:t>
            </a:r>
            <a:r>
              <a:rPr lang="en-US" sz="1700" dirty="0" smtClean="0">
                <a:latin typeface="Cambria" pitchFamily="18" charset="0"/>
              </a:rPr>
              <a:t>.1</a:t>
            </a:r>
            <a:r>
              <a:rPr lang="ru-RU" sz="1700" dirty="0" smtClean="0">
                <a:latin typeface="Cambria" pitchFamily="18" charset="0"/>
              </a:rPr>
              <a:t>1</a:t>
            </a:r>
            <a:r>
              <a:rPr lang="en-US" sz="1700" dirty="0" smtClean="0">
                <a:latin typeface="Cambria" pitchFamily="18" charset="0"/>
              </a:rPr>
              <a:t>.201</a:t>
            </a:r>
            <a:r>
              <a:rPr lang="ru-RU" sz="1700" dirty="0" smtClean="0">
                <a:latin typeface="Cambria" pitchFamily="18" charset="0"/>
              </a:rPr>
              <a:t>8</a:t>
            </a:r>
            <a:r>
              <a:rPr lang="en-US" sz="1700" dirty="0" smtClean="0">
                <a:latin typeface="Cambria" pitchFamily="18" charset="0"/>
              </a:rPr>
              <a:t> </a:t>
            </a:r>
            <a:r>
              <a:rPr lang="ru-RU" sz="1700" dirty="0" smtClean="0">
                <a:latin typeface="Cambria" pitchFamily="18" charset="0"/>
              </a:rPr>
              <a:t>№</a:t>
            </a:r>
            <a:r>
              <a:rPr lang="en-US" sz="1700" dirty="0" smtClean="0">
                <a:latin typeface="Cambria" pitchFamily="18" charset="0"/>
              </a:rPr>
              <a:t> </a:t>
            </a:r>
            <a:r>
              <a:rPr lang="ru-RU" sz="1700" dirty="0" smtClean="0">
                <a:latin typeface="Cambria" pitchFamily="18" charset="0"/>
              </a:rPr>
              <a:t>459</a:t>
            </a:r>
            <a:r>
              <a:rPr lang="en-US" sz="1700" dirty="0" smtClean="0">
                <a:latin typeface="Cambria" pitchFamily="18" charset="0"/>
              </a:rPr>
              <a:t>-</a:t>
            </a:r>
            <a:r>
              <a:rPr lang="ru-RU" sz="1700" dirty="0">
                <a:latin typeface="Cambria" pitchFamily="18" charset="0"/>
              </a:rPr>
              <a:t>ФЗ </a:t>
            </a:r>
            <a:r>
              <a:rPr lang="ru-RU" sz="1700" dirty="0" smtClean="0">
                <a:latin typeface="Cambria" pitchFamily="18" charset="0"/>
              </a:rPr>
              <a:t>«О федеральном бюджете </a:t>
            </a:r>
            <a:r>
              <a:rPr lang="ru-RU" sz="1700" dirty="0">
                <a:latin typeface="Cambria" pitchFamily="18" charset="0"/>
              </a:rPr>
              <a:t>на </a:t>
            </a:r>
            <a:r>
              <a:rPr lang="ru-RU" sz="1700" dirty="0" smtClean="0">
                <a:latin typeface="Cambria" pitchFamily="18" charset="0"/>
              </a:rPr>
              <a:t>2019 </a:t>
            </a:r>
            <a:r>
              <a:rPr lang="ru-RU" sz="1700" dirty="0">
                <a:latin typeface="Cambria" pitchFamily="18" charset="0"/>
              </a:rPr>
              <a:t>год и на плановый период </a:t>
            </a:r>
            <a:r>
              <a:rPr lang="ru-RU" sz="1700" dirty="0" smtClean="0">
                <a:latin typeface="Cambria" pitchFamily="18" charset="0"/>
              </a:rPr>
              <a:t>2020 </a:t>
            </a:r>
            <a:r>
              <a:rPr lang="ru-RU" sz="1700" dirty="0">
                <a:latin typeface="Cambria" pitchFamily="18" charset="0"/>
              </a:rPr>
              <a:t>и </a:t>
            </a:r>
            <a:r>
              <a:rPr lang="ru-RU" sz="1700" dirty="0" smtClean="0">
                <a:latin typeface="Cambria" pitchFamily="18" charset="0"/>
              </a:rPr>
              <a:t>2021 </a:t>
            </a:r>
            <a:r>
              <a:rPr lang="ru-RU" sz="1700" dirty="0">
                <a:latin typeface="Cambria" pitchFamily="18" charset="0"/>
              </a:rPr>
              <a:t>годов</a:t>
            </a:r>
            <a:r>
              <a:rPr lang="ru-RU" sz="1700" dirty="0" smtClean="0">
                <a:latin typeface="Cambria" pitchFamily="18" charset="0"/>
              </a:rPr>
              <a:t>» за исключением текстовых статей, носящих установочный характер или информация об исполнении которых раскрыта в иных отчетах в составе годовой бюджетной отчетности, в целях раскрытия информации о результатах использования бюджетных ассигнований отчетного финансового года</a:t>
            </a:r>
          </a:p>
        </p:txBody>
      </p:sp>
    </p:spTree>
    <p:extLst>
      <p:ext uri="{BB962C8B-B14F-4D97-AF65-F5344CB8AC3E}">
        <p14:creationId xmlns:p14="http://schemas.microsoft.com/office/powerpoint/2010/main" val="26100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8" name="Заголовок 5"/>
          <p:cNvSpPr>
            <a:spLocks noGrp="1"/>
          </p:cNvSpPr>
          <p:nvPr>
            <p:ph type="title"/>
          </p:nvPr>
        </p:nvSpPr>
        <p:spPr>
          <a:xfrm>
            <a:off x="2754109" y="419870"/>
            <a:ext cx="908566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текстовых статей закона (решения) о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бюджете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(Таблица №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3)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913280"/>
              </p:ext>
            </p:extLst>
          </p:nvPr>
        </p:nvGraphicFramePr>
        <p:xfrm>
          <a:off x="579370" y="2024313"/>
          <a:ext cx="11270347" cy="2419110"/>
        </p:xfrm>
        <a:graphic>
          <a:graphicData uri="http://schemas.openxmlformats.org/drawingml/2006/table">
            <a:tbl>
              <a:tblPr/>
              <a:tblGrid>
                <a:gridCol w="6679129"/>
                <a:gridCol w="2502462"/>
                <a:gridCol w="2088756"/>
              </a:tblGrid>
              <a:tr h="19038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Cambria" pitchFamily="18" charset="0"/>
                        </a:rPr>
                        <a:t>Сведения об исполнении текстовых статей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38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Cambria" pitchFamily="18" charset="0"/>
                        </a:rPr>
                        <a:t>закона (решения) о бюджете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42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Cambria" pitchFamily="18" charset="0"/>
                        </a:rPr>
                        <a:t> 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142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Содержание статьи закона (решения) о бюджете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Результат исполнения</a:t>
                      </a:r>
                    </a:p>
                  </a:txBody>
                  <a:tcPr marL="8610" marR="8610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Причины неисполнения</a:t>
                      </a:r>
                    </a:p>
                  </a:txBody>
                  <a:tcPr marL="8610" marR="8610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1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8610" marR="8610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Cambria" pitchFamily="18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293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Статья </a:t>
                      </a:r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6 </a:t>
                      </a:r>
                      <a:r>
                        <a:rPr lang="ru-RU" sz="1100" b="0" i="0" u="none" strike="noStrike" dirty="0">
                          <a:effectLst/>
                          <a:latin typeface="Cambria" pitchFamily="18" charset="0"/>
                          <a:cs typeface="Arial" pitchFamily="34" charset="0"/>
                        </a:rPr>
                        <a:t>часть </a:t>
                      </a:r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11 Субвенции, межбюджетные субсидии, иные межбюджетные трансферты, предусмотренные настоящим Федеральным законом, предоставляются в порядке, установленном Правительством Российской Федерации</a:t>
                      </a: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Часть носит установочный характер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-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4570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Статья</a:t>
                      </a:r>
                      <a:r>
                        <a:rPr lang="ru-RU" sz="1100" b="0" i="0" u="none" strike="noStrike" baseline="0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 11 часть 1 Бюджетные кредиты за счет средств целевых иностранных кредитов (заимствований) предоставляются из федерального бюджета в пределах бюджетных ассигнований, предусмотренных по источникам финансирования дефицита федерального бюджета, в 2019 году в сумме до 13 080,0 тыс. рублей и в 2020 году в сумме до 938 236,4 тыс. рублей.</a:t>
                      </a:r>
                    </a:p>
                    <a:p>
                      <a:pPr algn="just" fontAlgn="t"/>
                      <a:endParaRPr lang="ru-RU" sz="1100" b="0" i="0" u="none" strike="noStrike" baseline="0" dirty="0" smtClean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Результат исполнения подлежит</a:t>
                      </a:r>
                      <a:r>
                        <a:rPr lang="ru-RU" sz="1100" b="0" i="0" u="none" strike="noStrike" baseline="0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 отражению в Отчете ф.0503127,  Сведениях ф.0503164, Сведениях ф.0503167</a:t>
                      </a:r>
                      <a:endParaRPr lang="ru-RU" sz="1100" b="0" i="0" u="none" strike="noStrike" dirty="0" smtClean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  <a:p>
                      <a:pPr algn="l" fontAlgn="t"/>
                      <a:endParaRPr lang="ru-RU" sz="11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baseline="0" dirty="0" smtClean="0">
                          <a:effectLst/>
                          <a:latin typeface="Cambria" pitchFamily="18" charset="0"/>
                          <a:cs typeface="Arial" pitchFamily="34" charset="0"/>
                        </a:rPr>
                        <a:t> </a:t>
                      </a:r>
                      <a:endParaRPr lang="ru-RU" sz="1100" b="0" i="0" u="none" strike="noStrike" dirty="0"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547660" y="4930778"/>
            <a:ext cx="11368730" cy="79374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ru-RU" sz="1700" dirty="0" smtClean="0">
                <a:latin typeface="Cambria" pitchFamily="18" charset="0"/>
              </a:rPr>
              <a:t>В части текстовых статей Федерального закона от 29</a:t>
            </a:r>
            <a:r>
              <a:rPr lang="en-US" sz="1700" dirty="0" smtClean="0">
                <a:latin typeface="Cambria" pitchFamily="18" charset="0"/>
              </a:rPr>
              <a:t>.1</a:t>
            </a:r>
            <a:r>
              <a:rPr lang="ru-RU" sz="1700" dirty="0" smtClean="0">
                <a:latin typeface="Cambria" pitchFamily="18" charset="0"/>
              </a:rPr>
              <a:t>1</a:t>
            </a:r>
            <a:r>
              <a:rPr lang="en-US" sz="1700" dirty="0" smtClean="0">
                <a:latin typeface="Cambria" pitchFamily="18" charset="0"/>
              </a:rPr>
              <a:t>.201</a:t>
            </a:r>
            <a:r>
              <a:rPr lang="ru-RU" sz="1700" dirty="0" smtClean="0">
                <a:latin typeface="Cambria" pitchFamily="18" charset="0"/>
              </a:rPr>
              <a:t>8</a:t>
            </a:r>
            <a:r>
              <a:rPr lang="en-US" sz="1700" dirty="0" smtClean="0">
                <a:latin typeface="Cambria" pitchFamily="18" charset="0"/>
              </a:rPr>
              <a:t> </a:t>
            </a:r>
            <a:r>
              <a:rPr lang="ru-RU" sz="1700" dirty="0" smtClean="0">
                <a:latin typeface="Cambria" pitchFamily="18" charset="0"/>
              </a:rPr>
              <a:t>№</a:t>
            </a:r>
            <a:r>
              <a:rPr lang="en-US" sz="1700" dirty="0" smtClean="0">
                <a:latin typeface="Cambria" pitchFamily="18" charset="0"/>
              </a:rPr>
              <a:t> </a:t>
            </a:r>
            <a:r>
              <a:rPr lang="ru-RU" sz="1700" dirty="0" smtClean="0">
                <a:latin typeface="Cambria" pitchFamily="18" charset="0"/>
              </a:rPr>
              <a:t>459</a:t>
            </a:r>
            <a:r>
              <a:rPr lang="en-US" sz="1700" dirty="0" smtClean="0">
                <a:latin typeface="Cambria" pitchFamily="18" charset="0"/>
              </a:rPr>
              <a:t>-</a:t>
            </a:r>
            <a:r>
              <a:rPr lang="ru-RU" sz="1700" dirty="0">
                <a:latin typeface="Cambria" pitchFamily="18" charset="0"/>
              </a:rPr>
              <a:t>ФЗ </a:t>
            </a:r>
            <a:r>
              <a:rPr lang="ru-RU" sz="1700" dirty="0" smtClean="0">
                <a:latin typeface="Cambria" pitchFamily="18" charset="0"/>
              </a:rPr>
              <a:t>«О федеральном бюджете </a:t>
            </a:r>
            <a:r>
              <a:rPr lang="ru-RU" sz="1700" dirty="0">
                <a:latin typeface="Cambria" pitchFamily="18" charset="0"/>
              </a:rPr>
              <a:t>на </a:t>
            </a:r>
            <a:r>
              <a:rPr lang="ru-RU" sz="1700" dirty="0" smtClean="0">
                <a:latin typeface="Cambria" pitchFamily="18" charset="0"/>
              </a:rPr>
              <a:t>2019 </a:t>
            </a:r>
            <a:r>
              <a:rPr lang="ru-RU" sz="1700" dirty="0">
                <a:latin typeface="Cambria" pitchFamily="18" charset="0"/>
              </a:rPr>
              <a:t>год и на плановый период </a:t>
            </a:r>
            <a:r>
              <a:rPr lang="ru-RU" sz="1700" dirty="0" smtClean="0">
                <a:latin typeface="Cambria" pitchFamily="18" charset="0"/>
              </a:rPr>
              <a:t>2020 </a:t>
            </a:r>
            <a:r>
              <a:rPr lang="ru-RU" sz="1700" dirty="0">
                <a:latin typeface="Cambria" pitchFamily="18" charset="0"/>
              </a:rPr>
              <a:t>и </a:t>
            </a:r>
            <a:r>
              <a:rPr lang="ru-RU" sz="1700" dirty="0" smtClean="0">
                <a:latin typeface="Cambria" pitchFamily="18" charset="0"/>
              </a:rPr>
              <a:t>2021 </a:t>
            </a:r>
            <a:r>
              <a:rPr lang="ru-RU" sz="1700" dirty="0">
                <a:latin typeface="Cambria" pitchFamily="18" charset="0"/>
              </a:rPr>
              <a:t>годов</a:t>
            </a:r>
            <a:r>
              <a:rPr lang="ru-RU" sz="1700" dirty="0" smtClean="0">
                <a:latin typeface="Cambria" pitchFamily="18" charset="0"/>
              </a:rPr>
              <a:t>», носящих установочный характер или информация об исполнении которых раскрыта в иных отчетах в составе годовой </a:t>
            </a:r>
            <a:r>
              <a:rPr lang="ru-RU" sz="1700" dirty="0">
                <a:latin typeface="Cambria" pitchFamily="18" charset="0"/>
              </a:rPr>
              <a:t>бюджетной отчетности Таблица № 3 не составляется </a:t>
            </a:r>
            <a:endParaRPr lang="ru-RU" sz="1700" dirty="0" smtClean="0">
              <a:latin typeface="Cambria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7239000" y="2895600"/>
            <a:ext cx="2533650" cy="685800"/>
          </a:xfrm>
          <a:prstGeom prst="line">
            <a:avLst/>
          </a:prstGeom>
          <a:ln w="22225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239000" y="2895600"/>
            <a:ext cx="2533650" cy="685800"/>
          </a:xfrm>
          <a:prstGeom prst="line">
            <a:avLst/>
          </a:prstGeom>
          <a:ln w="22225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239000" y="3648077"/>
            <a:ext cx="2533650" cy="781050"/>
          </a:xfrm>
          <a:prstGeom prst="line">
            <a:avLst/>
          </a:prstGeom>
          <a:ln w="22225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7305679" y="3581402"/>
            <a:ext cx="2466975" cy="847725"/>
          </a:xfrm>
          <a:prstGeom prst="line">
            <a:avLst/>
          </a:prstGeom>
          <a:ln w="22225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74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3150" y="6342785"/>
            <a:ext cx="2742843" cy="365125"/>
          </a:xfrm>
        </p:spPr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z="1400" b="1" smtClean="0"/>
              <a:pPr>
                <a:defRPr/>
              </a:pPr>
              <a:t>7</a:t>
            </a:fld>
            <a:endParaRPr lang="ru-RU" altLang="ru-RU" sz="1400" b="1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650356" y="1953118"/>
            <a:ext cx="102198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400" dirty="0" smtClean="0">
                <a:latin typeface="Cambria" pitchFamily="18" charset="0"/>
                <a:cs typeface="Times New Roman" pitchFamily="18" charset="0"/>
              </a:rPr>
              <a:t>Таблица № 5 </a:t>
            </a:r>
            <a:r>
              <a:rPr lang="ru-RU" sz="2400" dirty="0">
                <a:latin typeface="Cambria" pitchFamily="18" charset="0"/>
                <a:cs typeface="Times New Roman" pitchFamily="18" charset="0"/>
              </a:rPr>
              <a:t>«Сведения о результатах мероприятий внутреннего государственного (муниципального) финансового </a:t>
            </a:r>
            <a:r>
              <a:rPr lang="ru-RU" sz="2400" dirty="0" smtClean="0">
                <a:latin typeface="Cambria" pitchFamily="18" charset="0"/>
                <a:cs typeface="Times New Roman" pitchFamily="18" charset="0"/>
              </a:rPr>
              <a:t>контроля»</a:t>
            </a:r>
          </a:p>
        </p:txBody>
      </p:sp>
      <p:pic>
        <p:nvPicPr>
          <p:cNvPr id="6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7" y="1820444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Заголовок 5"/>
          <p:cNvSpPr txBox="1">
            <a:spLocks/>
          </p:cNvSpPr>
          <p:nvPr/>
        </p:nvSpPr>
        <p:spPr>
          <a:xfrm>
            <a:off x="2754109" y="419867"/>
            <a:ext cx="9085669" cy="39703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>
              <a:defRPr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Таблица № 5, Таблица № 7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14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07" y="3182519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461797" y="4541090"/>
            <a:ext cx="11408458" cy="71671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28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Таблица </a:t>
            </a:r>
            <a:r>
              <a:rPr lang="ru-RU" sz="28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№ </a:t>
            </a:r>
            <a:r>
              <a:rPr lang="ru-RU" sz="28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5, Таблица № 7 в </a:t>
            </a:r>
            <a:r>
              <a:rPr lang="ru-RU" sz="28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отчетности за </a:t>
            </a:r>
            <a:r>
              <a:rPr lang="ru-RU" sz="28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2019 </a:t>
            </a:r>
            <a:r>
              <a:rPr lang="ru-RU" sz="2800" kern="0" dirty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год </a:t>
            </a:r>
            <a:r>
              <a:rPr lang="ru-RU" sz="2800" kern="0" dirty="0" smtClean="0">
                <a:solidFill>
                  <a:schemeClr val="tx1"/>
                </a:solidFill>
                <a:latin typeface="Cambria" pitchFamily="18" charset="0"/>
                <a:ea typeface="Calibri"/>
                <a:cs typeface="Times New Roman"/>
              </a:rPr>
              <a:t>не формируются и не представляются.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50359" y="3225480"/>
            <a:ext cx="101894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mbria" pitchFamily="18" charset="0"/>
                <a:cs typeface="Times New Roman" pitchFamily="18" charset="0"/>
              </a:rPr>
              <a:t>Таблица № </a:t>
            </a:r>
            <a:r>
              <a:rPr lang="ru-RU" sz="2400" dirty="0" smtClean="0">
                <a:latin typeface="Cambria" pitchFamily="18" charset="0"/>
                <a:cs typeface="Times New Roman" pitchFamily="18" charset="0"/>
              </a:rPr>
              <a:t>7 </a:t>
            </a:r>
            <a:r>
              <a:rPr lang="ru-RU" sz="2400" dirty="0">
                <a:latin typeface="Cambria" pitchFamily="18" charset="0"/>
                <a:cs typeface="Times New Roman" pitchFamily="18" charset="0"/>
              </a:rPr>
              <a:t>«Сведения о результатах внешних контрольных </a:t>
            </a:r>
            <a:r>
              <a:rPr lang="ru-RU" sz="2400" dirty="0" smtClean="0">
                <a:latin typeface="Cambria" pitchFamily="18" charset="0"/>
                <a:cs typeface="Times New Roman" pitchFamily="18" charset="0"/>
              </a:rPr>
              <a:t>мероприятий»</a:t>
            </a:r>
            <a:endParaRPr lang="ru-RU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86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 bwMode="auto">
          <a:xfrm>
            <a:off x="4144741" y="171450"/>
            <a:ext cx="7883769" cy="70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altLang="ru-RU" dirty="0"/>
              <a:t>Сведения об изменении остатков валюты баланса</a:t>
            </a:r>
            <a:br>
              <a:rPr lang="ru-RU" altLang="ru-RU" dirty="0"/>
            </a:br>
            <a:r>
              <a:rPr lang="ru-RU" altLang="ru-RU" dirty="0"/>
              <a:t>(ф. 0503173)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285666" y="6363549"/>
            <a:ext cx="2742843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8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="" xmlns:a16="http://schemas.microsoft.com/office/drawing/2014/main" id="{BCD094D5-55AB-4621-B9CF-718042096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520561"/>
              </p:ext>
            </p:extLst>
          </p:nvPr>
        </p:nvGraphicFramePr>
        <p:xfrm>
          <a:off x="1225462" y="1223349"/>
          <a:ext cx="10602926" cy="1248526"/>
        </p:xfrm>
        <a:graphic>
          <a:graphicData uri="http://schemas.openxmlformats.org/drawingml/2006/table">
            <a:tbl>
              <a:tblPr/>
              <a:tblGrid>
                <a:gridCol w="45913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01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280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90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8905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8905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8905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8905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8905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89052"/>
              </a:tblGrid>
              <a:tr h="20288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А К Т И В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Код строки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Сумма изменений, </a:t>
                      </a:r>
                      <a:b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всего (</a:t>
                      </a:r>
                      <a:r>
                        <a:rPr lang="ru-RU" sz="11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руб.)</a:t>
                      </a:r>
                      <a:endParaRPr lang="ru-RU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в том числе по коду причины (</a:t>
                      </a:r>
                      <a:r>
                        <a:rPr lang="ru-RU" sz="11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руб.)</a:t>
                      </a:r>
                      <a:endParaRPr lang="ru-RU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66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01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02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03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04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05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06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07</a:t>
                      </a:r>
                      <a:endParaRPr lang="ru-RU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4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ru-RU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86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effectLst/>
                          <a:latin typeface="Arial" panose="020B0604020202020204" pitchFamily="34" charset="0"/>
                        </a:rPr>
                        <a:t>I. </a:t>
                      </a:r>
                      <a:r>
                        <a:rPr lang="ru-RU" sz="1100" b="1" i="0" u="none" strike="noStrike" dirty="0">
                          <a:effectLst/>
                          <a:latin typeface="Arial" panose="020B0604020202020204" pitchFamily="34" charset="0"/>
                        </a:rPr>
                        <a:t>Нефинансовые активы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1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481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Основные средства (балансовая стоимость, 010100000)*                                                               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010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67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Arial" panose="020B0604020202020204" pitchFamily="34" charset="0"/>
                        </a:rPr>
                        <a:t>…………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29" marR="7329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Прямоугольник 71">
            <a:extLst>
              <a:ext uri="{FF2B5EF4-FFF2-40B4-BE49-F238E27FC236}">
                <a16:creationId xmlns="" xmlns:a16="http://schemas.microsoft.com/office/drawing/2014/main" id="{D0FBAAD7-C3BB-4C2F-B95E-77D062436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711" y="2810116"/>
            <a:ext cx="82031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200" b="1" dirty="0">
                <a:solidFill>
                  <a:srgbClr val="40404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Допустимые причины изменения валюты баланса</a:t>
            </a:r>
          </a:p>
        </p:txBody>
      </p:sp>
      <p:pic>
        <p:nvPicPr>
          <p:cNvPr id="12" name="Picture 33">
            <a:extLst>
              <a:ext uri="{FF2B5EF4-FFF2-40B4-BE49-F238E27FC236}">
                <a16:creationId xmlns="" xmlns:a16="http://schemas.microsoft.com/office/drawing/2014/main" id="{7E51F166-3C5E-4ED8-A496-E0CB3A081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006" y="2519109"/>
            <a:ext cx="752027" cy="750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78516586-C096-46F0-BB31-EDF03BA7E466}"/>
              </a:ext>
            </a:extLst>
          </p:cNvPr>
          <p:cNvCxnSpPr>
            <a:cxnSpLocks/>
          </p:cNvCxnSpPr>
          <p:nvPr/>
        </p:nvCxnSpPr>
        <p:spPr>
          <a:xfrm flipV="1">
            <a:off x="1225462" y="3275255"/>
            <a:ext cx="9071381" cy="52658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B5FAC5B-AB7B-4E9E-82B7-95738AEE838F}"/>
              </a:ext>
            </a:extLst>
          </p:cNvPr>
          <p:cNvSpPr/>
          <p:nvPr/>
        </p:nvSpPr>
        <p:spPr>
          <a:xfrm>
            <a:off x="2042032" y="3233094"/>
            <a:ext cx="9691325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rgbClr val="00B050"/>
              </a:buClr>
              <a:buSzPct val="111000"/>
            </a:pP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01  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«Реорганизация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, ликвидация» </a:t>
            </a:r>
          </a:p>
          <a:p>
            <a:pPr algn="just">
              <a:lnSpc>
                <a:spcPct val="150000"/>
              </a:lnSpc>
              <a:buClr>
                <a:srgbClr val="00B050"/>
              </a:buClr>
              <a:buSzPct val="111000"/>
            </a:pP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02  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«Изменение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валюты баланса, связанное с внедрением федеральных стандартов»</a:t>
            </a:r>
          </a:p>
          <a:p>
            <a:pPr algn="just">
              <a:lnSpc>
                <a:spcPct val="150000"/>
              </a:lnSpc>
              <a:buClr>
                <a:srgbClr val="00B050"/>
              </a:buClr>
              <a:buSzPct val="111000"/>
            </a:pP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03  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«Изменение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валюты баланса, связанное с исправлением ошибок прошлых лет»</a:t>
            </a:r>
          </a:p>
          <a:p>
            <a:pPr algn="just"/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04  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«Изменение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валюты баланса, связанное с изменениями учетной политики»</a:t>
            </a:r>
          </a:p>
          <a:p>
            <a:pPr marL="450850" indent="-450850" algn="just"/>
            <a:endParaRPr lang="ru-RU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0850" indent="-450850" algn="just"/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05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 «Изменение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валюты баланса, связанное с пересчетом показателей отчетности»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i="1" dirty="0" smtClean="0">
                <a:solidFill>
                  <a:srgbClr val="40404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(по </a:t>
            </a:r>
            <a:r>
              <a:rPr lang="ru-RU" i="1" dirty="0">
                <a:solidFill>
                  <a:srgbClr val="40404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согласованию с Минфином России</a:t>
            </a:r>
            <a:r>
              <a:rPr lang="ru-RU" i="1" dirty="0" smtClean="0">
                <a:solidFill>
                  <a:srgbClr val="40404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06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   «Прочие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причины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»</a:t>
            </a:r>
          </a:p>
          <a:p>
            <a:pPr marL="447675" indent="-447675" algn="just"/>
            <a:r>
              <a:rPr lang="ru-RU" b="1" dirty="0" smtClean="0">
                <a:solidFill>
                  <a:srgbClr val="40404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07</a:t>
            </a:r>
            <a:r>
              <a:rPr lang="ru-RU" i="1" dirty="0" smtClean="0">
                <a:solidFill>
                  <a:srgbClr val="40404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«Исправление ошибок прошлых лет по результатам внешнего (внутреннего)         государственного (муниципального) финансового контроля»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4" name="Рисунок 13" descr="Маркеры-галочки">
            <a:extLst>
              <a:ext uri="{FF2B5EF4-FFF2-40B4-BE49-F238E27FC236}">
                <a16:creationId xmlns="" xmlns:a16="http://schemas.microsoft.com/office/drawing/2014/main" id="{765883B0-103A-40A0-8DC2-A1AA69F04F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46084" y="3272413"/>
            <a:ext cx="395948" cy="396000"/>
          </a:xfrm>
          <a:prstGeom prst="rect">
            <a:avLst/>
          </a:prstGeom>
        </p:spPr>
      </p:pic>
      <p:pic>
        <p:nvPicPr>
          <p:cNvPr id="18" name="Рисунок 17" descr="Маркеры-галочки">
            <a:extLst>
              <a:ext uri="{FF2B5EF4-FFF2-40B4-BE49-F238E27FC236}">
                <a16:creationId xmlns="" xmlns:a16="http://schemas.microsoft.com/office/drawing/2014/main" id="{81531CCB-1C24-4DA1-A407-546BE1E141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46084" y="3670254"/>
            <a:ext cx="395948" cy="396000"/>
          </a:xfrm>
          <a:prstGeom prst="rect">
            <a:avLst/>
          </a:prstGeom>
        </p:spPr>
      </p:pic>
      <p:pic>
        <p:nvPicPr>
          <p:cNvPr id="19" name="Рисунок 18" descr="Маркеры-галочки">
            <a:extLst>
              <a:ext uri="{FF2B5EF4-FFF2-40B4-BE49-F238E27FC236}">
                <a16:creationId xmlns="" xmlns:a16="http://schemas.microsoft.com/office/drawing/2014/main" id="{45CED01F-87C5-40F5-83AD-B6E2B0991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46084" y="4068095"/>
            <a:ext cx="395948" cy="396000"/>
          </a:xfrm>
          <a:prstGeom prst="rect">
            <a:avLst/>
          </a:prstGeom>
        </p:spPr>
      </p:pic>
      <p:pic>
        <p:nvPicPr>
          <p:cNvPr id="20" name="Рисунок 19" descr="Вопросительный знак">
            <a:extLst>
              <a:ext uri="{FF2B5EF4-FFF2-40B4-BE49-F238E27FC236}">
                <a16:creationId xmlns="" xmlns:a16="http://schemas.microsoft.com/office/drawing/2014/main" id="{8005CEF6-E0EA-42FF-8338-7566E02D8F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46084" y="5560317"/>
            <a:ext cx="395948" cy="396000"/>
          </a:xfrm>
          <a:prstGeom prst="rect">
            <a:avLst/>
          </a:prstGeom>
        </p:spPr>
      </p:pic>
      <p:pic>
        <p:nvPicPr>
          <p:cNvPr id="22" name="Рисунок 21" descr="Закрыть">
            <a:extLst>
              <a:ext uri="{FF2B5EF4-FFF2-40B4-BE49-F238E27FC236}">
                <a16:creationId xmlns="" xmlns:a16="http://schemas.microsoft.com/office/drawing/2014/main" id="{EE65750F-1987-490E-B669-FCCC3700C3F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46084" y="4433328"/>
            <a:ext cx="395948" cy="396000"/>
          </a:xfrm>
          <a:prstGeom prst="rect">
            <a:avLst/>
          </a:prstGeom>
        </p:spPr>
      </p:pic>
      <p:pic>
        <p:nvPicPr>
          <p:cNvPr id="24" name="Рисунок 23" descr="Закрыть">
            <a:extLst>
              <a:ext uri="{FF2B5EF4-FFF2-40B4-BE49-F238E27FC236}">
                <a16:creationId xmlns="" xmlns:a16="http://schemas.microsoft.com/office/drawing/2014/main" id="{92693424-06C0-4984-A75B-F45F9DFF126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74921" y="5021077"/>
            <a:ext cx="395948" cy="396000"/>
          </a:xfrm>
          <a:prstGeom prst="rect">
            <a:avLst/>
          </a:prstGeom>
        </p:spPr>
      </p:pic>
      <p:pic>
        <p:nvPicPr>
          <p:cNvPr id="15" name="Рисунок 14" descr="Маркеры-галочки">
            <a:extLst>
              <a:ext uri="{FF2B5EF4-FFF2-40B4-BE49-F238E27FC236}">
                <a16:creationId xmlns="" xmlns:a16="http://schemas.microsoft.com/office/drawing/2014/main" id="{765883B0-103A-40A0-8DC2-A1AA69F04F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9343" y="5901557"/>
            <a:ext cx="395948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32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47" y="1385889"/>
            <a:ext cx="11142799" cy="2566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24970" y="592714"/>
            <a:ext cx="11142799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>
              <a:lnSpc>
                <a:spcPct val="90000"/>
              </a:lnSpc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Сведения о проведении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инвентаризаций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(Таблица № 6)</a:t>
            </a: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6609487" y="4107656"/>
            <a:ext cx="5114260" cy="151209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kumimoji="0" lang="ru-RU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mbria" pitchFamily="18" charset="0"/>
              </a:rPr>
              <a:t>В Пояснительной записке (ф. 0503160) 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mbria" pitchFamily="18" charset="0"/>
              </a:rPr>
              <a:t>раскрывается</a:t>
            </a:r>
            <a:r>
              <a:rPr kumimoji="0" lang="ru-RU" sz="15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mbria" pitchFamily="18" charset="0"/>
              </a:rPr>
              <a:t> информация о факте проведения инвентаризации </a:t>
            </a:r>
            <a:r>
              <a:rPr lang="ru-RU" sz="1500" kern="0" dirty="0" smtClean="0">
                <a:solidFill>
                  <a:prstClr val="black"/>
                </a:solidFill>
                <a:latin typeface="Cambria" pitchFamily="18" charset="0"/>
              </a:rPr>
              <a:t>главным администратором средств федерального бюджета, </a:t>
            </a:r>
            <a:r>
              <a:rPr lang="ru-RU" sz="1500" dirty="0" smtClean="0">
                <a:latin typeface="Cambria" pitchFamily="18" charset="0"/>
                <a:ea typeface="Calibri"/>
                <a:cs typeface="Times New Roman"/>
              </a:rPr>
              <a:t>в подведомственных получателях бюджетных средств (территориальных органах, учреждениях).</a:t>
            </a: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580947" y="4107656"/>
            <a:ext cx="5743230" cy="246221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chemeClr val="tx1"/>
                </a:solidFill>
                <a:latin typeface="Cambria" pitchFamily="18" charset="0"/>
              </a:rPr>
              <a:t>ЗАПОЛНЯЕТСЯ ТОЛЬКО В ЧАСТИ ВЫЯВЛЕННЫХ РАСХОЖДЕНИЙ.</a:t>
            </a: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kern="0" dirty="0">
                <a:solidFill>
                  <a:prstClr val="black"/>
                </a:solidFill>
                <a:latin typeface="Cambria" pitchFamily="18" charset="0"/>
                <a:ea typeface="Calibri"/>
                <a:cs typeface="Times New Roman"/>
              </a:rPr>
              <a:t>При отсутствии расхождений по результатам инвентаризации, проведенной в целях подтверждения показателей </a:t>
            </a:r>
            <a:r>
              <a:rPr lang="ru-RU" sz="1600" kern="0" dirty="0" smtClean="0">
                <a:solidFill>
                  <a:prstClr val="black"/>
                </a:solidFill>
                <a:latin typeface="Cambria" pitchFamily="18" charset="0"/>
                <a:ea typeface="Calibri"/>
                <a:cs typeface="Times New Roman"/>
              </a:rPr>
              <a:t>годовой бюджетной отчетности, </a:t>
            </a:r>
            <a:r>
              <a:rPr lang="ru-RU" sz="1600" kern="0" dirty="0">
                <a:solidFill>
                  <a:prstClr val="black"/>
                </a:solidFill>
                <a:latin typeface="Cambria" pitchFamily="18" charset="0"/>
                <a:ea typeface="Calibri"/>
                <a:cs typeface="Times New Roman"/>
              </a:rPr>
              <a:t>Таблица № 6 не </a:t>
            </a:r>
            <a:r>
              <a:rPr lang="ru-RU" sz="1600" kern="0" dirty="0" smtClean="0">
                <a:solidFill>
                  <a:prstClr val="black"/>
                </a:solidFill>
                <a:latin typeface="Cambria" pitchFamily="18" charset="0"/>
                <a:ea typeface="Calibri"/>
                <a:cs typeface="Times New Roman"/>
              </a:rPr>
              <a:t>заполняется. При этом информация о проведения инвентаризации подлежит отражению в разделе </a:t>
            </a:r>
            <a:r>
              <a:rPr lang="ru-RU" sz="1600" kern="0" dirty="0">
                <a:solidFill>
                  <a:prstClr val="black"/>
                </a:solidFill>
                <a:latin typeface="Cambria" pitchFamily="18" charset="0"/>
                <a:ea typeface="Calibri"/>
                <a:cs typeface="Times New Roman"/>
              </a:rPr>
              <a:t>5 «Прочие вопросы деятельности субъекта бюджетной отчетности» текстовой части Пояснительной записки </a:t>
            </a:r>
            <a:r>
              <a:rPr lang="ru-RU" sz="1600" kern="0" dirty="0" smtClean="0">
                <a:solidFill>
                  <a:prstClr val="black"/>
                </a:solidFill>
                <a:latin typeface="Cambria" pitchFamily="18" charset="0"/>
                <a:ea typeface="Calibri"/>
                <a:cs typeface="Times New Roman"/>
              </a:rPr>
              <a:t>         (</a:t>
            </a:r>
            <a:r>
              <a:rPr lang="ru-RU" sz="1600" kern="0" dirty="0">
                <a:solidFill>
                  <a:prstClr val="black"/>
                </a:solidFill>
                <a:latin typeface="Cambria" pitchFamily="18" charset="0"/>
                <a:ea typeface="Calibri"/>
                <a:cs typeface="Times New Roman"/>
              </a:rPr>
              <a:t>ф. 0503160). </a:t>
            </a:r>
            <a:endParaRPr lang="ru-RU" sz="1200" dirty="0">
              <a:latin typeface="Cambria" pitchFamily="18" charset="0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324926" y="6465096"/>
            <a:ext cx="2742842" cy="365125"/>
          </a:xfrm>
        </p:spPr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609489" y="5750721"/>
            <a:ext cx="5114258" cy="819151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500" kern="0" dirty="0" smtClean="0">
                <a:solidFill>
                  <a:schemeClr val="tx1"/>
                </a:solidFill>
                <a:latin typeface="Cambria" pitchFamily="18" charset="0"/>
              </a:rPr>
              <a:t>Загрузка в </a:t>
            </a:r>
            <a:r>
              <a:rPr lang="ru-RU" sz="1500" kern="0" dirty="0">
                <a:solidFill>
                  <a:schemeClr val="tx1"/>
                </a:solidFill>
                <a:latin typeface="Cambria" pitchFamily="18" charset="0"/>
              </a:rPr>
              <a:t>подсистеме учета и отчетности ГИИС «Электронный бюджет» </a:t>
            </a:r>
            <a:r>
              <a:rPr lang="ru-RU" sz="1500" kern="0" dirty="0" smtClean="0">
                <a:solidFill>
                  <a:schemeClr val="tx1"/>
                </a:solidFill>
                <a:latin typeface="Cambria" pitchFamily="18" charset="0"/>
              </a:rPr>
              <a:t>приказа </a:t>
            </a:r>
            <a:r>
              <a:rPr lang="ru-RU" sz="1500" kern="0" dirty="0">
                <a:solidFill>
                  <a:schemeClr val="tx1"/>
                </a:solidFill>
                <a:latin typeface="Cambria" pitchFamily="18" charset="0"/>
              </a:rPr>
              <a:t>о проведении инвентаризации </a:t>
            </a:r>
            <a:r>
              <a:rPr lang="ru-RU" sz="1500" kern="0" dirty="0" smtClean="0">
                <a:solidFill>
                  <a:schemeClr val="tx1"/>
                </a:solidFill>
                <a:latin typeface="Cambria" pitchFamily="18" charset="0"/>
              </a:rPr>
              <a:t>не </a:t>
            </a:r>
            <a:r>
              <a:rPr lang="ru-RU" sz="1500" kern="0" dirty="0">
                <a:solidFill>
                  <a:schemeClr val="tx1"/>
                </a:solidFill>
                <a:latin typeface="Cambria" pitchFamily="18" charset="0"/>
              </a:rPr>
              <a:t>требуется</a:t>
            </a:r>
            <a:r>
              <a:rPr lang="ru-RU" sz="1500" kern="0" dirty="0" smtClean="0">
                <a:solidFill>
                  <a:schemeClr val="tx1"/>
                </a:solidFill>
                <a:latin typeface="Cambria" pitchFamily="18" charset="0"/>
              </a:rPr>
              <a:t>!</a:t>
            </a:r>
            <a:endParaRPr lang="ru-RU" sz="1500" dirty="0" smtClean="0">
              <a:solidFill>
                <a:schemeClr val="tx1"/>
              </a:solidFill>
              <a:latin typeface="Cambria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580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32907</TotalTime>
  <Words>4171</Words>
  <Application>Microsoft Office PowerPoint</Application>
  <PresentationFormat>Произвольный</PresentationFormat>
  <Paragraphs>954</Paragraphs>
  <Slides>27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Сведения об исполнении текстовых статей закона (решения) о бюджете (Таблица № 3) </vt:lpstr>
      <vt:lpstr>Сведения об исполнении текстовых статей закона (решения) о бюджете (Таблица № 3) </vt:lpstr>
      <vt:lpstr>Презентация PowerPoint</vt:lpstr>
      <vt:lpstr>Презентация PowerPoint</vt:lpstr>
      <vt:lpstr>Презентация PowerPoint</vt:lpstr>
      <vt:lpstr>Презентация PowerPoint</vt:lpstr>
      <vt:lpstr>Сведения о результатах деятельности (ф.0503162) </vt:lpstr>
      <vt:lpstr>Сведения об изменениях бюджетной росписи главного распорядителя бюджетных средств (ф.0503163) </vt:lpstr>
      <vt:lpstr>Презентация PowerPoint</vt:lpstr>
      <vt:lpstr>Презентация PowerPoint</vt:lpstr>
      <vt:lpstr>Дополнительно подлежит отражению  в текстовой части Пояснительной записки (ф. 0503160)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Дополнительно подлежит отражению  в текстовой части Пояснительной записки (ф. 0503760)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Дёгтев Андрей Александрович</cp:lastModifiedBy>
  <cp:revision>1284</cp:revision>
  <cp:lastPrinted>2020-01-20T12:02:52Z</cp:lastPrinted>
  <dcterms:created xsi:type="dcterms:W3CDTF">2015-03-03T16:27:21Z</dcterms:created>
  <dcterms:modified xsi:type="dcterms:W3CDTF">2020-01-22T15:11:25Z</dcterms:modified>
</cp:coreProperties>
</file>