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37"/>
  </p:notesMasterIdLst>
  <p:handoutMasterIdLst>
    <p:handoutMasterId r:id="rId38"/>
  </p:handoutMasterIdLst>
  <p:sldIdLst>
    <p:sldId id="625" r:id="rId5"/>
    <p:sldId id="626" r:id="rId6"/>
    <p:sldId id="627" r:id="rId7"/>
    <p:sldId id="631" r:id="rId8"/>
    <p:sldId id="630" r:id="rId9"/>
    <p:sldId id="656" r:id="rId10"/>
    <p:sldId id="650" r:id="rId11"/>
    <p:sldId id="665" r:id="rId12"/>
    <p:sldId id="666" r:id="rId13"/>
    <p:sldId id="667" r:id="rId14"/>
    <p:sldId id="668" r:id="rId15"/>
    <p:sldId id="657" r:id="rId16"/>
    <p:sldId id="658" r:id="rId17"/>
    <p:sldId id="660" r:id="rId18"/>
    <p:sldId id="654" r:id="rId19"/>
    <p:sldId id="648" r:id="rId20"/>
    <p:sldId id="633" r:id="rId21"/>
    <p:sldId id="632" r:id="rId22"/>
    <p:sldId id="623" r:id="rId23"/>
    <p:sldId id="622" r:id="rId24"/>
    <p:sldId id="621" r:id="rId25"/>
    <p:sldId id="624" r:id="rId26"/>
    <p:sldId id="642" r:id="rId27"/>
    <p:sldId id="643" r:id="rId28"/>
    <p:sldId id="646" r:id="rId29"/>
    <p:sldId id="644" r:id="rId30"/>
    <p:sldId id="645" r:id="rId31"/>
    <p:sldId id="649" r:id="rId32"/>
    <p:sldId id="662" r:id="rId33"/>
    <p:sldId id="669" r:id="rId34"/>
    <p:sldId id="664" r:id="rId35"/>
    <p:sldId id="661" r:id="rId36"/>
  </p:sldIdLst>
  <p:sldSz cx="12192000" cy="6858000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59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FF7C80"/>
    <a:srgbClr val="AEBFF4"/>
    <a:srgbClr val="FFC3D5"/>
    <a:srgbClr val="FBA6C1"/>
    <a:srgbClr val="F9978E"/>
    <a:srgbClr val="FBBAC1"/>
    <a:srgbClr val="9BABED"/>
    <a:srgbClr val="FF8181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27" autoAdjust="0"/>
    <p:restoredTop sz="99541" autoAdjust="0"/>
  </p:normalViewPr>
  <p:slideViewPr>
    <p:cSldViewPr snapToGrid="0">
      <p:cViewPr varScale="1">
        <p:scale>
          <a:sx n="112" d="100"/>
          <a:sy n="112" d="100"/>
        </p:scale>
        <p:origin x="-498" y="-84"/>
      </p:cViewPr>
      <p:guideLst>
        <p:guide orient="horz" pos="4259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4BA734B-FAC0-46BC-80F9-E7661BB2AE94}" type="datetimeFigureOut">
              <a:rPr lang="ru-RU"/>
              <a:pPr>
                <a:defRPr/>
              </a:pPr>
              <a:t>22.01.2020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1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fld id="{554C9139-BBC6-40C5-8B20-57C3C61EC0A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43465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8E6D0C69-D162-4FE9-A3D6-099E8C56B979}" type="datetimeFigureOut">
              <a:rPr lang="ru-RU"/>
              <a:pPr>
                <a:defRPr/>
              </a:pPr>
              <a:t>22.01.2020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6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99EEF8CD-677E-43FF-B347-82C2A683339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3058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Почему к</a:t>
            </a:r>
            <a:r>
              <a:rPr lang="ru-RU" baseline="0" dirty="0" smtClean="0"/>
              <a:t> нам обращаются  уже сейчас?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306B76-4806-4DD3-9E24-64731F0CC2B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90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3E4FE058-8D8C-46CF-B912-D2D82166CEDB}" type="slidenum">
              <a:rPr lang="ru-RU" altLang="ru-RU"/>
              <a:pPr/>
              <a:t>12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8229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EEF8CD-677E-43FF-B347-82C2A6833398}" type="slidenum">
              <a:rPr lang="ru-RU" altLang="ru-RU" smtClean="0"/>
              <a:pPr>
                <a:defRPr/>
              </a:pPr>
              <a:t>15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7538059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5124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fld id="{EE7BBCB6-B262-47C7-B995-CBB580352437}" type="slidenum">
              <a:rPr lang="ru-RU" altLang="ru-RU" sz="1200"/>
              <a:pPr algn="r" eaLnBrk="1" hangingPunct="1"/>
              <a:t>18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2518095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4A6653DE-177F-438E-823E-C8870E84D2F2}" type="slidenum">
              <a:rPr lang="ru-RU" altLang="ru-RU"/>
              <a:pPr>
                <a:spcBef>
                  <a:spcPct val="0"/>
                </a:spcBef>
              </a:pPr>
              <a:t>28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48108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1CDE3-1C5D-40EF-AD86-C59F4683A3D6}" type="datetime1">
              <a:rPr lang="ru-RU"/>
              <a:pPr>
                <a:defRPr/>
              </a:pPr>
              <a:t>22.01.2020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62CD4-50CF-4FA6-9880-CB3F7C85A95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70120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12183-51FE-439D-B91E-ECBD2255602C}" type="datetime1">
              <a:rPr lang="ru-RU"/>
              <a:pPr>
                <a:defRPr/>
              </a:pPr>
              <a:t>22.01.2020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F96AE-F8BB-4775-95CA-27F4B3FFC4C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14842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13D49-6AB2-485E-BEA4-C34C57B14294}" type="datetime1">
              <a:rPr lang="ru-RU"/>
              <a:pPr>
                <a:defRPr/>
              </a:pPr>
              <a:t>22.01.2020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46FBB-1DF7-4425-8755-130DE1F91D7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612889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A4A84-5561-4563-8DCF-4DF2D9F67B0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DEE48-F02A-47D6-A7C4-3704EE8A23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6507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03F8F-B1A9-4E09-93F4-525ACA521B3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D26AC-C966-4BFC-92EA-D394ED5AD1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7880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6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71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6F17B-911D-435E-9C9A-076D69A5DC6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06C8A-DC35-4500-9B90-35B80507B89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989454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FA501-04A6-4F82-9840-55CD32B2D12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603AC-3B0D-4FA6-BA13-24BCCF1CEC4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9795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8D0E5-E5EB-4654-987A-82F28C42383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ED971-A8DC-450A-947F-80C43AA9A9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92274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C285E-7224-4A63-8B57-D72D7C104A2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5943A-8EB6-4374-B9C8-484CA635EA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20477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D7289-F4F9-48B8-929E-AC928A3DA98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1F685-A100-4193-9E00-1039A3E13A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110376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D9138-97E2-477E-BDB2-0AF8F1D171E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08276-BE88-4A74-9EBD-FB953CDD8B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44623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F835-BFC8-4307-92E6-88EB9CDBE1E0}" type="datetime1">
              <a:rPr lang="ru-RU"/>
              <a:pPr>
                <a:defRPr/>
              </a:pPr>
              <a:t>22.01.2020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77A2B-B5F5-4D1F-81EE-06AA310F59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467085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3C755-C042-4DC0-B5EE-D9159117D65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C44C2-13FE-491E-BBB1-46BCEBF25E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07976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678ED-AA46-4E9C-BDAD-316AE3913EB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74B80-82C6-4A4A-A2DA-32847725EA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06545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3D04D-8705-43DA-980C-EFBAA592B00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D18D8-9FA6-4D55-B6BE-DF0C40F8C73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25918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A4A84-5561-4563-8DCF-4DF2D9F67B0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DEE48-F02A-47D6-A7C4-3704EE8A23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9463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03F8F-B1A9-4E09-93F4-525ACA521B3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D26AC-C966-4BFC-92EA-D394ED5AD1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205430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6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71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6F17B-911D-435E-9C9A-076D69A5DC6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06C8A-DC35-4500-9B90-35B80507B89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94629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FA501-04A6-4F82-9840-55CD32B2D12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603AC-3B0D-4FA6-BA13-24BCCF1CEC4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11330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8D0E5-E5EB-4654-987A-82F28C42383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ED971-A8DC-450A-947F-80C43AA9A9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32050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C285E-7224-4A63-8B57-D72D7C104A2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5943A-8EB6-4374-B9C8-484CA635EA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419216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D7289-F4F9-48B8-929E-AC928A3DA98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1F685-A100-4193-9E00-1039A3E13A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8876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7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3BFC9-316D-467B-8121-63D561FCB120}" type="datetime1">
              <a:rPr lang="ru-RU"/>
              <a:pPr>
                <a:defRPr/>
              </a:pPr>
              <a:t>22.01.2020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32C0B-7F0C-4EA8-A076-81CFDBF59A6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900794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D9138-97E2-477E-BDB2-0AF8F1D171E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08276-BE88-4A74-9EBD-FB953CDD8B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3001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3C755-C042-4DC0-B5EE-D9159117D65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C44C2-13FE-491E-BBB1-46BCEBF25E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33534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678ED-AA46-4E9C-BDAD-316AE3913EB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74B80-82C6-4A4A-A2DA-32847725EA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50127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3D04D-8705-43DA-980C-EFBAA592B00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D18D8-9FA6-4D55-B6BE-DF0C40F8C73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980070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1CDE3-1C5D-40EF-AD86-C59F4683A3D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62CD4-50CF-4FA6-9880-CB3F7C85A95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486125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F835-BFC8-4307-92E6-88EB9CDBE1E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77A2B-B5F5-4D1F-81EE-06AA310F59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159229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7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3BFC9-316D-467B-8121-63D561FCB12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32C0B-7F0C-4EA8-A076-81CFDBF59A6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8085276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287E6-7B32-48DC-9D47-9605317F754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48A65-7172-42D8-8BEC-B21203F1606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6071943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44277-4CAA-4B89-91B7-96B4D172FEA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7F516-DE25-4482-9630-51C07F8855E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83877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BD743-B275-44AB-9B9F-DC1D980EFAC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1F45E-3B07-49CB-A49B-4D41253E9C5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85250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287E6-7B32-48DC-9D47-9605317F7543}" type="datetime1">
              <a:rPr lang="ru-RU"/>
              <a:pPr>
                <a:defRPr/>
              </a:pPr>
              <a:t>22.01.2020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48A65-7172-42D8-8BEC-B21203F1606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139350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C0475-3DAF-4EBE-BC8A-E581441FF05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09804-0D71-4FFC-85D2-1A66C865A54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424487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3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304CA-AB70-4235-95FD-AC7AB9C88504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63444-F408-4219-A8C6-EC084C221C8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14069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3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E2492-9777-4C55-B0DD-31C25B8337C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6CA09-3E68-45BB-A868-494378437C9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664318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12183-51FE-439D-B91E-ECBD2255602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F96AE-F8BB-4775-95CA-27F4B3FFC4C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539865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13D49-6AB2-485E-BEA4-C34C57B14294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46FBB-1DF7-4425-8755-130DE1F91D7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84956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44277-4CAA-4B89-91B7-96B4D172FEA2}" type="datetime1">
              <a:rPr lang="ru-RU"/>
              <a:pPr>
                <a:defRPr/>
              </a:pPr>
              <a:t>22.01.2020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7F516-DE25-4482-9630-51C07F8855E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52641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BD743-B275-44AB-9B9F-DC1D980EFAC2}" type="datetime1">
              <a:rPr lang="ru-RU"/>
              <a:pPr>
                <a:defRPr/>
              </a:pPr>
              <a:t>22.01.2020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1F45E-3B07-49CB-A49B-4D41253E9C5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37119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C0475-3DAF-4EBE-BC8A-E581441FF059}" type="datetime1">
              <a:rPr lang="ru-RU"/>
              <a:pPr>
                <a:defRPr/>
              </a:pPr>
              <a:t>22.01.2020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09804-0D71-4FFC-85D2-1A66C865A54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66379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3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304CA-AB70-4235-95FD-AC7AB9C88504}" type="datetime1">
              <a:rPr lang="ru-RU"/>
              <a:pPr>
                <a:defRPr/>
              </a:pPr>
              <a:t>22.01.2020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63444-F408-4219-A8C6-EC084C221C8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84689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3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E2492-9777-4C55-B0DD-31C25B8337C5}" type="datetime1">
              <a:rPr lang="ru-RU"/>
              <a:pPr>
                <a:defRPr/>
              </a:pPr>
              <a:t>22.01.2020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6CA09-3E68-45BB-A868-494378437C9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82299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E9F068-213D-4D46-A08A-69D1CDF584ED}" type="datetime1">
              <a:rPr lang="ru-RU"/>
              <a:pPr>
                <a:defRPr/>
              </a:pPr>
              <a:t>22.01.2020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BBB73D42-0058-495A-8DC5-9A0071C3158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055539-D355-4820-AE81-F78F77B2567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2BEE7ED-3E0D-4CEB-BF5F-B534ADFB8E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1875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055539-D355-4820-AE81-F78F77B2567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2BEE7ED-3E0D-4CEB-BF5F-B534ADFB8E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4788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E9F068-213D-4D46-A08A-69D1CDF584E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BBB73D42-0058-495A-8DC5-9A0071C3158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76240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infin.ru/" TargetMode="External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09804-0D71-4FFC-85D2-1A66C865A54B}" type="slidenum">
              <a:rPr lang="ru-RU" altLang="ru-RU" smtClean="0"/>
              <a:pPr>
                <a:defRPr/>
              </a:pPr>
              <a:t>1</a:t>
            </a:fld>
            <a:endParaRPr lang="ru-RU" alt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61875" y="2056510"/>
            <a:ext cx="97373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dirty="0" smtClean="0">
                <a:latin typeface="+mn-lt"/>
                <a:ea typeface="Batang" panose="02030600000101010101" pitchFamily="18" charset="-127"/>
                <a:cs typeface="Arial" charset="0"/>
              </a:rPr>
              <a:t>Особенности формирования и представления годовой </a:t>
            </a:r>
          </a:p>
          <a:p>
            <a:pPr algn="ctr">
              <a:defRPr/>
            </a:pPr>
            <a:r>
              <a:rPr lang="ru-RU" sz="2400" dirty="0" smtClean="0">
                <a:latin typeface="+mn-lt"/>
                <a:ea typeface="Batang" panose="02030600000101010101" pitchFamily="18" charset="-127"/>
                <a:cs typeface="Arial" charset="0"/>
              </a:rPr>
              <a:t>бюджетной (бухгалтерской) отчетности</a:t>
            </a:r>
          </a:p>
          <a:p>
            <a:pPr algn="ctr">
              <a:defRPr/>
            </a:pPr>
            <a:r>
              <a:rPr lang="ru-RU" sz="2400" dirty="0" smtClean="0">
                <a:latin typeface="+mn-lt"/>
                <a:ea typeface="Batang" panose="02030600000101010101" pitchFamily="18" charset="-127"/>
                <a:cs typeface="Arial" charset="0"/>
              </a:rPr>
              <a:t>за 2019 год</a:t>
            </a:r>
            <a:endParaRPr lang="ru-RU" sz="2400" dirty="0">
              <a:latin typeface="+mn-lt"/>
              <a:ea typeface="Batang" panose="02030600000101010101" pitchFamily="18" charset="-127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05864" y="5573949"/>
            <a:ext cx="298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22.01.2020 </a:t>
            </a:r>
          </a:p>
          <a:p>
            <a:pPr algn="ctr"/>
            <a:r>
              <a:rPr lang="ru-RU" sz="1600" dirty="0" smtClean="0"/>
              <a:t>Кривенец А.Н.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25213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4079877" y="26993"/>
            <a:ext cx="8593139" cy="936625"/>
          </a:xfrm>
        </p:spPr>
        <p:txBody>
          <a:bodyPr/>
          <a:lstStyle/>
          <a:p>
            <a:r>
              <a:rPr lang="ru-RU" altLang="ru-RU" sz="1600" b="1" smtClean="0">
                <a:solidFill>
                  <a:srgbClr val="002060"/>
                </a:solidFill>
              </a:rPr>
              <a:t>Справка по заключению счетов бюджетного учета</a:t>
            </a:r>
            <a:br>
              <a:rPr lang="ru-RU" altLang="ru-RU" sz="1600" b="1" smtClean="0">
                <a:solidFill>
                  <a:srgbClr val="002060"/>
                </a:solidFill>
              </a:rPr>
            </a:br>
            <a:r>
              <a:rPr lang="ru-RU" altLang="ru-RU" sz="1600" b="1" smtClean="0">
                <a:solidFill>
                  <a:srgbClr val="002060"/>
                </a:solidFill>
              </a:rPr>
              <a:t>отчетного финансового года ф. 0503110, 0503710</a:t>
            </a:r>
          </a:p>
        </p:txBody>
      </p:sp>
      <p:sp>
        <p:nvSpPr>
          <p:cNvPr id="40963" name="Номер слайда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FBA14ABE-6B4E-4A50-A3CD-1BAF6A27FC68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10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40964" name="Прямоугольник 8"/>
          <p:cNvSpPr>
            <a:spLocks noChangeArrowheads="1"/>
          </p:cNvSpPr>
          <p:nvPr/>
        </p:nvSpPr>
        <p:spPr bwMode="auto">
          <a:xfrm>
            <a:off x="1570037" y="1447287"/>
            <a:ext cx="95043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prstClr val="black"/>
                </a:solidFill>
              </a:rPr>
              <a:t>Расшифровка расходов, принятых в уменьшение доходов  отчетного периода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292285"/>
              </p:ext>
            </p:extLst>
          </p:nvPr>
        </p:nvGraphicFramePr>
        <p:xfrm>
          <a:off x="511831" y="2815765"/>
          <a:ext cx="11367871" cy="1654177"/>
        </p:xfrm>
        <a:graphic>
          <a:graphicData uri="http://schemas.openxmlformats.org/drawingml/2006/table">
            <a:tbl>
              <a:tblPr/>
              <a:tblGrid>
                <a:gridCol w="127015"/>
                <a:gridCol w="95263"/>
                <a:gridCol w="95263"/>
                <a:gridCol w="95263"/>
                <a:gridCol w="95263"/>
                <a:gridCol w="95263"/>
                <a:gridCol w="95263"/>
                <a:gridCol w="95263"/>
                <a:gridCol w="95263"/>
                <a:gridCol w="95263"/>
                <a:gridCol w="95263"/>
                <a:gridCol w="95263"/>
                <a:gridCol w="95263"/>
                <a:gridCol w="95263"/>
                <a:gridCol w="95263"/>
                <a:gridCol w="95263"/>
                <a:gridCol w="2632921"/>
                <a:gridCol w="1362735"/>
                <a:gridCol w="1118383"/>
                <a:gridCol w="2221079"/>
                <a:gridCol w="2476793"/>
              </a:tblGrid>
              <a:tr h="375350">
                <a:tc rowSpan="2" gridSpan="17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Номер счета</a:t>
                      </a:r>
                      <a:br>
                        <a:rPr lang="ru-RU" sz="1200" b="0" i="0" u="none" strike="noStrike" dirty="0">
                          <a:effectLst/>
                          <a:latin typeface="Arial"/>
                        </a:rPr>
                      </a:br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бюджетного учета</a:t>
                      </a:r>
                      <a:br>
                        <a:rPr lang="ru-RU" sz="1200" b="0" i="0" u="none" strike="noStrike" dirty="0">
                          <a:effectLst/>
                          <a:latin typeface="Arial"/>
                        </a:rPr>
                      </a:br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(04011013Х)</a:t>
                      </a:r>
                    </a:p>
                  </a:txBody>
                  <a:tcPr marL="12699" marR="12699" marT="952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Коды по БК</a:t>
                      </a:r>
                    </a:p>
                  </a:txBody>
                  <a:tcPr marL="12699" marR="12699" marT="9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Сумма дебетового оборота по </a:t>
                      </a:r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счету</a:t>
                      </a:r>
                    </a:p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 </a:t>
                      </a:r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0 40110 13Х</a:t>
                      </a:r>
                    </a:p>
                  </a:txBody>
                  <a:tcPr marL="12699" marR="12699" marT="9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4691">
                <a:tc gridSpan="1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раздел, подраздел</a:t>
                      </a:r>
                    </a:p>
                  </a:txBody>
                  <a:tcPr marL="12699" marR="12699" marT="9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КОСГУ</a:t>
                      </a:r>
                    </a:p>
                  </a:txBody>
                  <a:tcPr marL="12699" marR="12699" marT="9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по счетам 010960ХХХ</a:t>
                      </a:r>
                    </a:p>
                  </a:txBody>
                  <a:tcPr marL="12699" marR="12699" marT="9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по счетам 0105ХХ440</a:t>
                      </a:r>
                    </a:p>
                  </a:txBody>
                  <a:tcPr marL="12699" marR="12699" marT="9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39">
                <a:tc gridSpan="17"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699" marR="12699" marT="9527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699" marR="12699" marT="952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2699" marR="12699" marT="952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12699" marR="12699" marT="952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12699" marR="12699" marT="952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80">
                <a:tc gridSpan="17"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0701 </a:t>
                      </a:r>
                      <a:r>
                        <a:rPr lang="ru-RU" sz="2000" b="1" i="0" u="none" strike="noStrike" dirty="0" smtClean="0">
                          <a:effectLst/>
                          <a:latin typeface="Arial"/>
                        </a:rPr>
                        <a:t>0000000000 </a:t>
                      </a:r>
                      <a:r>
                        <a:rPr lang="ru-RU" sz="20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130 </a:t>
                      </a:r>
                      <a:r>
                        <a:rPr lang="ru-RU" sz="2000" b="1" i="0" u="none" strike="noStrike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</a:t>
                      </a:r>
                      <a:r>
                        <a:rPr lang="ru-RU" sz="2000" b="1" i="0" u="none" strike="noStrike" dirty="0" smtClean="0">
                          <a:effectLst/>
                          <a:latin typeface="Arial"/>
                        </a:rPr>
                        <a:t> 401 10 </a:t>
                      </a:r>
                      <a:r>
                        <a:rPr lang="ru-RU" sz="2000" b="1" i="0" u="none" strike="noStrike" dirty="0" smtClean="0">
                          <a:solidFill>
                            <a:srgbClr val="C3571B"/>
                          </a:solidFill>
                          <a:effectLst/>
                          <a:latin typeface="Arial"/>
                        </a:rPr>
                        <a:t>131</a:t>
                      </a:r>
                      <a:r>
                        <a:rPr lang="ru-RU" sz="2000" b="1" i="0" u="none" strike="noStrike" dirty="0">
                          <a:solidFill>
                            <a:srgbClr val="C3571B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699" marR="12699" marT="95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effectLst/>
                          <a:latin typeface="Arial"/>
                        </a:rPr>
                        <a:t>0701</a:t>
                      </a:r>
                      <a:r>
                        <a:rPr lang="ru-RU" sz="2000" b="1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699" marR="12699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effectLst/>
                          <a:latin typeface="Arial"/>
                        </a:rPr>
                        <a:t> </a:t>
                      </a:r>
                      <a:r>
                        <a:rPr lang="ru-RU" sz="2000" b="1" i="0" u="none" strike="noStrike" dirty="0" smtClean="0">
                          <a:effectLst/>
                          <a:latin typeface="Arial"/>
                        </a:rPr>
                        <a:t>226</a:t>
                      </a:r>
                      <a:endParaRPr lang="ru-RU" sz="2000" b="1" i="0" u="none" strike="noStrike" dirty="0">
                        <a:effectLst/>
                        <a:latin typeface="Arial"/>
                      </a:endParaRPr>
                    </a:p>
                  </a:txBody>
                  <a:tcPr marL="12699" marR="12699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12699" marR="12699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699" marR="12699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39">
                <a:tc gridSpan="17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12699" marR="12699" marT="95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12699" marR="12699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12699" marR="12699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12699" marR="12699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12699" marR="12699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39">
                <a:tc gridSpan="17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699" marR="12699" marT="95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699" marR="12699" marT="9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699" marR="12699" marT="9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699" marR="12699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699" marR="12699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39"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12699" marR="12699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12699" marR="12699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12699" marR="12699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12699" marR="12699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12699" marR="12699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12699" marR="12699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12699" marR="12699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12699" marR="12699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12699" marR="12699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12699" marR="12699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12699" marR="12699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12699" marR="12699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12699" marR="12699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12699" marR="12699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12699" marR="12699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12699" marR="12699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Итого</a:t>
                      </a:r>
                    </a:p>
                  </a:txBody>
                  <a:tcPr marL="12699" marR="12699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699" marR="12699" marT="95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699" marR="12699" marT="9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699" marR="12699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699" marR="12699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>
            <a:off x="5935663" y="2324106"/>
            <a:ext cx="0" cy="1255713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4410" name="TextBox 10"/>
          <p:cNvSpPr txBox="1">
            <a:spLocks noChangeArrowheads="1"/>
          </p:cNvSpPr>
          <p:nvPr/>
        </p:nvSpPr>
        <p:spPr bwMode="auto">
          <a:xfrm>
            <a:off x="4395789" y="1955803"/>
            <a:ext cx="2947987" cy="338554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1600" i="1" dirty="0" smtClean="0">
                <a:solidFill>
                  <a:prstClr val="black"/>
                </a:solidFill>
              </a:rPr>
              <a:t>Счет х 109 хх ххх, х 105 хх ххх</a:t>
            </a:r>
            <a:endParaRPr lang="ru-RU" altLang="ru-RU" sz="1600" i="1" dirty="0">
              <a:solidFill>
                <a:prstClr val="black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742951" y="4152906"/>
            <a:ext cx="0" cy="5302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09551" y="4673606"/>
            <a:ext cx="1360488" cy="7540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</a:rPr>
              <a:t>Раздел, подраздел </a:t>
            </a:r>
          </a:p>
        </p:txBody>
      </p:sp>
      <p:cxnSp>
        <p:nvCxnSpPr>
          <p:cNvPr id="14" name="Соединительная линия уступом 13"/>
          <p:cNvCxnSpPr>
            <a:stCxn id="12" idx="3"/>
          </p:cNvCxnSpPr>
          <p:nvPr/>
        </p:nvCxnSpPr>
        <p:spPr>
          <a:xfrm flipV="1">
            <a:off x="1570039" y="4008444"/>
            <a:ext cx="3770312" cy="1042987"/>
          </a:xfrm>
          <a:prstGeom prst="bentConnector3">
            <a:avLst>
              <a:gd name="adj1" fmla="val 100081"/>
            </a:avLst>
          </a:prstGeom>
          <a:ln w="19050">
            <a:prstDash val="dash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2771776" y="4152906"/>
            <a:ext cx="9525" cy="5302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1857380" y="4683131"/>
            <a:ext cx="1647825" cy="73977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</a:rPr>
              <a:t>Код аналитики по доходам Приказ 132н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 flipH="1">
            <a:off x="4400552" y="4152900"/>
            <a:ext cx="9525" cy="5032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3657605" y="4675194"/>
            <a:ext cx="1476375" cy="73977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</a:rPr>
              <a:t>Код КОСГУ Приказ 209н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22801" y="3571878"/>
            <a:ext cx="2624139" cy="581025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2479675" y="2324106"/>
            <a:ext cx="0" cy="1255713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6" name="TextBox 10"/>
          <p:cNvSpPr txBox="1">
            <a:spLocks noChangeArrowheads="1"/>
          </p:cNvSpPr>
          <p:nvPr/>
        </p:nvSpPr>
        <p:spPr bwMode="auto">
          <a:xfrm>
            <a:off x="1163641" y="1962150"/>
            <a:ext cx="2947987" cy="338138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1600" i="1" dirty="0" smtClean="0">
                <a:solidFill>
                  <a:prstClr val="black"/>
                </a:solidFill>
              </a:rPr>
              <a:t>Счет х 401 10 13х</a:t>
            </a:r>
            <a:endParaRPr lang="ru-RU" altLang="ru-RU" sz="1600" i="1" dirty="0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98453" y="3579813"/>
            <a:ext cx="4324351" cy="573087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2466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119567" y="142879"/>
            <a:ext cx="7888287" cy="5826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Отчет о движении денежных средств ф. 0503123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609600" y="1196975"/>
          <a:ext cx="10972800" cy="30019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41584">
                  <a:extLst>
                    <a:ext uri="{9D8B030D-6E8A-4147-A177-3AD203B41FA5}"/>
                  </a:extLst>
                </a:gridCol>
                <a:gridCol w="855305">
                  <a:extLst>
                    <a:ext uri="{9D8B030D-6E8A-4147-A177-3AD203B41FA5}"/>
                  </a:extLst>
                </a:gridCol>
                <a:gridCol w="1166325">
                  <a:extLst>
                    <a:ext uri="{9D8B030D-6E8A-4147-A177-3AD203B41FA5}"/>
                  </a:extLst>
                </a:gridCol>
                <a:gridCol w="2565915">
                  <a:extLst>
                    <a:ext uri="{9D8B030D-6E8A-4147-A177-3AD203B41FA5}"/>
                  </a:extLst>
                </a:gridCol>
                <a:gridCol w="2643671">
                  <a:extLst>
                    <a:ext uri="{9D8B030D-6E8A-4147-A177-3AD203B41FA5}"/>
                  </a:extLst>
                </a:gridCol>
              </a:tblGrid>
              <a:tr h="387035">
                <a:tc gridSpan="5"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</a:rPr>
                        <a:t>4. АНАЛИТИЧЕСКАЯ ИНФОРМАЦИЯ ПО ВЫБЫТИЯМ</a:t>
                      </a:r>
                      <a:endParaRPr lang="ru-RU" sz="16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/>
                </a:tc>
                <a:extLst>
                  <a:ext uri="{0D108BD9-81ED-4DB2-BD59-A6C34878D82A}"/>
                </a:extLst>
              </a:tr>
              <a:tr h="7378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Наименование показателя</a:t>
                      </a:r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Код </a:t>
                      </a:r>
                      <a:br>
                        <a:rPr lang="ru-RU" sz="1600" u="none" strike="noStrike">
                          <a:effectLst/>
                        </a:rPr>
                      </a:br>
                      <a:r>
                        <a:rPr lang="ru-RU" sz="1600" u="none" strike="noStrike">
                          <a:effectLst/>
                        </a:rPr>
                        <a:t>строки</a:t>
                      </a:r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Код </a:t>
                      </a:r>
                      <a:br>
                        <a:rPr lang="ru-RU" sz="1600" u="none" strike="noStrike">
                          <a:effectLst/>
                        </a:rPr>
                      </a:br>
                      <a:r>
                        <a:rPr lang="ru-RU" sz="1600" u="none" strike="noStrike">
                          <a:effectLst/>
                        </a:rPr>
                        <a:t>по КОСГУ</a:t>
                      </a:r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Код по БК раздела, подраздела, </a:t>
                      </a:r>
                      <a:br>
                        <a:rPr lang="ru-RU" sz="1600" u="none" strike="noStrike">
                          <a:effectLst/>
                        </a:rPr>
                      </a:br>
                      <a:r>
                        <a:rPr lang="ru-RU" sz="1600" u="none" strike="noStrike">
                          <a:effectLst/>
                        </a:rPr>
                        <a:t>кода вида расходов</a:t>
                      </a:r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Сумма</a:t>
                      </a:r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/>
                </a:extLst>
              </a:tr>
              <a:tr h="32897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</a:rPr>
                        <a:t>1</a:t>
                      </a:r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</a:rPr>
                        <a:t>2</a:t>
                      </a:r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</a:rPr>
                        <a:t>3</a:t>
                      </a:r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</a:rPr>
                        <a:t>4</a:t>
                      </a:r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</a:rPr>
                        <a:t>5</a:t>
                      </a:r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/>
                </a:extLst>
              </a:tr>
              <a:tr h="38703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Расходы, всего</a:t>
                      </a:r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9000</a:t>
                      </a:r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х</a:t>
                      </a:r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х</a:t>
                      </a:r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/>
                </a:extLst>
              </a:tr>
              <a:tr h="38703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в том числе:</a:t>
                      </a:r>
                      <a:endParaRPr lang="ru-RU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5804" marR="8387" marT="6289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/>
                </a:extLst>
              </a:tr>
              <a:tr h="38703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5804" marR="8387" marT="6289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8703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Операции с денежными обеспечениями</a:t>
                      </a:r>
                      <a:endParaRPr lang="ru-RU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9900</a:t>
                      </a:r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х</a:t>
                      </a:r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87" marR="8387" marT="62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97245" y="4543201"/>
            <a:ext cx="9416375" cy="120032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prstClr val="black"/>
                </a:solidFill>
              </a:rPr>
              <a:t>Проверка на соответствие кодов КВР кодам КОСГУ </a:t>
            </a:r>
            <a:r>
              <a:rPr lang="en-US" sz="2400" i="1" dirty="0">
                <a:solidFill>
                  <a:prstClr val="black"/>
                </a:solidFill>
                <a:hlinkClick r:id="rId2"/>
              </a:rPr>
              <a:t>www.minfin.ru</a:t>
            </a:r>
            <a:r>
              <a:rPr lang="en-US" sz="2400" i="1" dirty="0">
                <a:solidFill>
                  <a:prstClr val="black"/>
                </a:solidFill>
              </a:rPr>
              <a:t> </a:t>
            </a:r>
            <a:r>
              <a:rPr lang="ru-RU" sz="2400" i="1" dirty="0">
                <a:solidFill>
                  <a:prstClr val="black"/>
                </a:solidFill>
              </a:rPr>
              <a:t> - таблица </a:t>
            </a:r>
            <a:r>
              <a:rPr lang="ru-RU" sz="2400" i="1" dirty="0" smtClean="0">
                <a:solidFill>
                  <a:prstClr val="black"/>
                </a:solidFill>
              </a:rPr>
              <a:t>соответствия – своевременность анализа показателей на предмет соответствия таблице  </a:t>
            </a:r>
            <a:endParaRPr lang="en-US" sz="2400" i="1" dirty="0">
              <a:solidFill>
                <a:prstClr val="black"/>
              </a:solidFill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flipH="1" flipV="1">
            <a:off x="5908676" y="3455988"/>
            <a:ext cx="582613" cy="119697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7546980" y="3455988"/>
            <a:ext cx="733425" cy="119697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778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83894" y="384022"/>
            <a:ext cx="8140700" cy="424732"/>
          </a:xfrm>
        </p:spPr>
        <p:txBody>
          <a:bodyPr>
            <a:spAutoFit/>
          </a:bodyPr>
          <a:lstStyle/>
          <a:p>
            <a:pPr algn="r"/>
            <a:r>
              <a:rPr lang="ru-RU" alt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объектов с забалансовых счетов</a:t>
            </a:r>
            <a:endParaRPr lang="ru-RU" alt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9658"/>
              </p:ext>
            </p:extLst>
          </p:nvPr>
        </p:nvGraphicFramePr>
        <p:xfrm>
          <a:off x="958796" y="1546948"/>
          <a:ext cx="10945215" cy="4084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96277"/>
                <a:gridCol w="2784309"/>
                <a:gridCol w="3456384"/>
                <a:gridCol w="220824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Субъект учета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Остаток на начало периода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Обороты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Остаток</a:t>
                      </a:r>
                      <a:r>
                        <a:rPr lang="ru-RU" baseline="0" dirty="0" smtClean="0"/>
                        <a:t> на конец периода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ГРБС – передающая сторона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kern="1200" baseline="0" dirty="0" err="1" smtClean="0"/>
                        <a:t>забалансовый</a:t>
                      </a:r>
                      <a:r>
                        <a:rPr lang="ru-RU" sz="1600" u="none" strike="noStrike" kern="1200" baseline="0" dirty="0" smtClean="0"/>
                        <a:t> счет 21 «Основные средства в эксплуатации»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kern="1200" baseline="0" dirty="0" smtClean="0"/>
                        <a:t>Уменьшение забалансового счета 21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/>
                    </a:p>
                  </a:txBody>
                  <a:tcPr marL="121920" marR="1219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016615"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Дт 1 101</a:t>
                      </a:r>
                      <a:r>
                        <a:rPr lang="ru-RU" sz="1600" u="none" strike="noStrike" kern="1200" baseline="0" dirty="0" smtClean="0">
                          <a:solidFill>
                            <a:srgbClr val="FF0000"/>
                          </a:solidFill>
                        </a:rPr>
                        <a:t> ХХ ХХХ 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 Кт 1 401 10 199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Дт 1 401 20 241</a:t>
                      </a:r>
                      <a:endParaRPr lang="ru-RU" sz="1600" u="none" strike="noStrike" kern="1200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 Кт 1 101</a:t>
                      </a:r>
                      <a:r>
                        <a:rPr lang="ru-RU" sz="1600" u="none" strike="noStrike" kern="1200" baseline="0" dirty="0" smtClean="0">
                          <a:solidFill>
                            <a:srgbClr val="FF0000"/>
                          </a:solidFill>
                        </a:rPr>
                        <a:t> ХХ ХХХ</a:t>
                      </a:r>
                      <a:r>
                        <a:rPr lang="ru-RU" sz="1600" u="none" strike="noStrike" kern="1200" baseline="0" dirty="0" smtClean="0"/>
                        <a:t> 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endParaRPr lang="ru-RU" sz="1600" b="0" i="0" u="none" strike="noStrike" kern="12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 smtClean="0"/>
                        <a:t>Росимущество</a:t>
                      </a:r>
                      <a:r>
                        <a:rPr lang="ru-RU" sz="1600" dirty="0" smtClean="0"/>
                        <a:t> – принимающая сторона 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Дт </a:t>
                      </a:r>
                      <a:r>
                        <a:rPr lang="ru-RU" sz="1600" u="none" strike="noStrike" kern="1200" baseline="0" dirty="0" smtClean="0">
                          <a:solidFill>
                            <a:srgbClr val="FF0000"/>
                          </a:solidFill>
                        </a:rPr>
                        <a:t>1 108 ХХ ХХХ 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 Кт 1 401 10 191</a:t>
                      </a:r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err="1" smtClean="0"/>
                        <a:t>Дт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u="none" strike="noStrike" kern="1200" baseline="0" dirty="0" smtClean="0"/>
                        <a:t>1 108 ХХ ХХХ </a:t>
                      </a:r>
                    </a:p>
                    <a:p>
                      <a:pPr algn="ctr"/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Кт</a:t>
                      </a:r>
                      <a:r>
                        <a:rPr lang="ru-RU" sz="1600" dirty="0" smtClean="0"/>
                        <a:t> 1 401 10 199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u="none" strike="noStrike" kern="1200" baseline="0" dirty="0" smtClean="0"/>
                    </a:p>
                    <a:p>
                      <a:pPr algn="ctr"/>
                      <a:endParaRPr lang="ru-RU" sz="1600" u="none" strike="noStrike" kern="1200" baseline="0" dirty="0" smtClean="0"/>
                    </a:p>
                    <a:p>
                      <a:pPr algn="ctr"/>
                      <a:r>
                        <a:rPr lang="ru-RU" sz="1600" u="none" strike="noStrike" kern="1200" baseline="0" dirty="0" smtClean="0"/>
                        <a:t>1 108 ХХ 000</a:t>
                      </a:r>
                      <a:endParaRPr lang="ru-RU" sz="1600" b="0" i="0" u="none" strike="noStrike" kern="12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0124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377A2B-B5F5-4D1F-81EE-06AA310F5956}" type="slidenum">
              <a:rPr lang="ru-RU" altLang="ru-RU" smtClean="0"/>
              <a:pPr>
                <a:defRPr/>
              </a:pPr>
              <a:t>13</a:t>
            </a:fld>
            <a:endParaRPr lang="ru-RU" alt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883894" y="217823"/>
            <a:ext cx="8934480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alt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имущества </a:t>
            </a:r>
            <a:r>
              <a:rPr lang="ru-RU" altLang="ru-RU" sz="2400" b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правообладателями права оперативного управления </a:t>
            </a:r>
            <a:endParaRPr lang="ru-RU" alt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219663"/>
              </p:ext>
            </p:extLst>
          </p:nvPr>
        </p:nvGraphicFramePr>
        <p:xfrm>
          <a:off x="1186774" y="1867753"/>
          <a:ext cx="10486417" cy="20719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17907"/>
                <a:gridCol w="2841328"/>
                <a:gridCol w="3111999"/>
                <a:gridCol w="2315183"/>
              </a:tblGrid>
              <a:tr h="38906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Субъект учета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Остаток на начало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Обороты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Остаток</a:t>
                      </a:r>
                      <a:r>
                        <a:rPr lang="ru-RU" baseline="0" dirty="0" smtClean="0"/>
                        <a:t> на конец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46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ГРБС – передающая сторона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10х 10 000 </a:t>
                      </a:r>
                    </a:p>
                  </a:txBody>
                  <a:tcPr marL="121920" marR="1219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Дт 1 401 20 281   Кт 1 10х 10 000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/>
                    </a:p>
                  </a:txBody>
                  <a:tcPr marL="121920" marR="1219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739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ГРБС – принимающая сторона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Увеличение забалансового счета 01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endParaRPr lang="ru-RU" sz="1600" b="0" i="0" u="none" strike="noStrike" kern="12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/>
                </a:tc>
              </a:tr>
              <a:tr h="50130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 smtClean="0"/>
                        <a:t>Росимущество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Дт </a:t>
                      </a:r>
                      <a:r>
                        <a:rPr lang="ru-RU" sz="1600" u="none" strike="noStrike" kern="1200" baseline="0" dirty="0" smtClean="0">
                          <a:solidFill>
                            <a:schemeClr val="tx1"/>
                          </a:solidFill>
                        </a:rPr>
                        <a:t>1 108 ХХ ХХХ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Кт 1 401 10 195</a:t>
                      </a: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u="none" strike="noStrike" kern="1200" baseline="0" dirty="0" smtClean="0"/>
                        <a:t>1 108 ХХ 000</a:t>
                      </a:r>
                      <a:endParaRPr lang="ru-RU" sz="1600" b="0" i="0" u="none" strike="noStrike" kern="12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6281089" y="955321"/>
            <a:ext cx="57812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/>
              <a:t>если </a:t>
            </a:r>
            <a:r>
              <a:rPr lang="ru-RU" i="1" dirty="0"/>
              <a:t>на отчетную дату </a:t>
            </a:r>
            <a:r>
              <a:rPr lang="ru-RU" i="1" dirty="0" smtClean="0"/>
              <a:t> регистрация у </a:t>
            </a:r>
            <a:r>
              <a:rPr lang="ru-RU" i="1" dirty="0"/>
              <a:t>принимающей стороны </a:t>
            </a:r>
            <a:r>
              <a:rPr lang="ru-RU" i="1" dirty="0" smtClean="0"/>
              <a:t>не завершена, а у передающей прекращено оперативное управление </a:t>
            </a:r>
            <a:endParaRPr lang="ru-RU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83894" y="4474778"/>
            <a:ext cx="20621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ГРБС – передающая сторона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18004" y="4474778"/>
            <a:ext cx="261665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Росимущество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1600" i="1" dirty="0" smtClean="0"/>
              <a:t>(ТУ по месту нахождения передаваемого объекта)*</a:t>
            </a:r>
            <a:endParaRPr lang="ru-RU" sz="16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62747" y="4333542"/>
            <a:ext cx="1293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Извещение (ф.0504805)</a:t>
            </a:r>
          </a:p>
          <a:p>
            <a:pPr algn="ctr"/>
            <a:r>
              <a:rPr lang="ru-RU" sz="1400" i="1" dirty="0" smtClean="0"/>
              <a:t> с приложением документов</a:t>
            </a:r>
            <a:endParaRPr lang="ru-RU" sz="1400" i="1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4863830" y="5028776"/>
            <a:ext cx="2237443" cy="0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414290" y="5540649"/>
            <a:ext cx="11404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>
              <a:buNone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Письмо Минфина России и Федерального казначейства от 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31.12.2019 № 02-06-07/103995 // 07-04-05/02-29148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4290" y="6094647"/>
            <a:ext cx="116245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* Соответствующее управление Федерального казначейства, осуществляющее ведение бюджетного учета за </a:t>
            </a:r>
            <a:r>
              <a:rPr lang="ru-RU" sz="1600" dirty="0" err="1" smtClean="0"/>
              <a:t>Росимущество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262647" y="6094647"/>
            <a:ext cx="1155572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220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6162" y="652694"/>
            <a:ext cx="5173496" cy="603115"/>
          </a:xfrm>
        </p:spPr>
        <p:txBody>
          <a:bodyPr/>
          <a:lstStyle/>
          <a:p>
            <a:r>
              <a:rPr lang="ru-RU" sz="2400" dirty="0" smtClean="0"/>
              <a:t>Передача имущества в концессию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377A2B-B5F5-4D1F-81EE-06AA310F5956}" type="slidenum">
              <a:rPr lang="ru-RU" altLang="ru-RU" smtClean="0"/>
              <a:pPr>
                <a:defRPr/>
              </a:pPr>
              <a:t>14</a:t>
            </a:fld>
            <a:endParaRPr lang="ru-RU" altLang="ru-RU" dirty="0"/>
          </a:p>
        </p:txBody>
      </p:sp>
      <p:grpSp>
        <p:nvGrpSpPr>
          <p:cNvPr id="19" name="Группа 18"/>
          <p:cNvGrpSpPr/>
          <p:nvPr/>
        </p:nvGrpSpPr>
        <p:grpSpPr>
          <a:xfrm>
            <a:off x="4163437" y="1167319"/>
            <a:ext cx="3628417" cy="1361873"/>
            <a:chOff x="4912468" y="933855"/>
            <a:chExt cx="3628417" cy="1361873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6750996" y="933855"/>
              <a:ext cx="0" cy="603115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4912468" y="1546698"/>
              <a:ext cx="3628417" cy="0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>
              <a:off x="4912468" y="1546698"/>
              <a:ext cx="0" cy="749030"/>
            </a:xfrm>
            <a:prstGeom prst="straightConnector1">
              <a:avLst/>
            </a:prstGeom>
            <a:ln w="19050">
              <a:solidFill>
                <a:schemeClr val="accent5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>
              <a:off x="8540885" y="1546698"/>
              <a:ext cx="0" cy="749030"/>
            </a:xfrm>
            <a:prstGeom prst="straightConnector1">
              <a:avLst/>
            </a:prstGeom>
            <a:ln w="19050">
              <a:solidFill>
                <a:schemeClr val="accent5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1310096" y="2517999"/>
            <a:ext cx="43969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 </a:t>
            </a:r>
            <a:r>
              <a:rPr lang="ru-RU" dirty="0"/>
              <a:t>108 90 000 «Имущество казны в концессии» </a:t>
            </a:r>
            <a:r>
              <a:rPr lang="ru-RU" dirty="0" smtClean="0"/>
              <a:t>- объекты, переданные </a:t>
            </a:r>
            <a:r>
              <a:rPr lang="ru-RU" dirty="0"/>
              <a:t>в концессию </a:t>
            </a:r>
            <a:r>
              <a:rPr lang="ru-RU" b="1" u="sng" dirty="0"/>
              <a:t>уполномоченными органами </a:t>
            </a:r>
            <a:r>
              <a:rPr lang="ru-RU" dirty="0"/>
              <a:t>(если </a:t>
            </a:r>
            <a:r>
              <a:rPr lang="ru-RU" b="1" u="sng" dirty="0"/>
              <a:t>не закреплены </a:t>
            </a:r>
            <a:r>
              <a:rPr lang="ru-RU" dirty="0"/>
              <a:t>на праве оперативного управления </a:t>
            </a:r>
            <a:r>
              <a:rPr lang="ru-RU" dirty="0" smtClean="0"/>
              <a:t>(ПБП) </a:t>
            </a:r>
            <a:r>
              <a:rPr lang="ru-RU" dirty="0"/>
              <a:t>за </a:t>
            </a:r>
            <a:r>
              <a:rPr lang="ru-RU" dirty="0" smtClean="0"/>
              <a:t>ФОИВ, </a:t>
            </a:r>
            <a:r>
              <a:rPr lang="ru-RU" dirty="0"/>
              <a:t>уполномоченным на передачу указанного имущества</a:t>
            </a:r>
            <a:r>
              <a:rPr lang="ru-RU" dirty="0" smtClean="0"/>
              <a:t>)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351271" y="2538670"/>
            <a:ext cx="41488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</a:t>
            </a:r>
            <a:r>
              <a:rPr lang="ru-RU" dirty="0"/>
              <a:t> 101 90 000 «Основные средства – имущество в концессии» </a:t>
            </a:r>
            <a:r>
              <a:rPr lang="ru-RU" dirty="0" smtClean="0"/>
              <a:t>- объекты</a:t>
            </a:r>
            <a:r>
              <a:rPr lang="ru-RU" dirty="0"/>
              <a:t>, переданные в концессию, </a:t>
            </a:r>
            <a:r>
              <a:rPr lang="ru-RU" b="1" u="sng" dirty="0"/>
              <a:t>закрепленные</a:t>
            </a:r>
            <a:r>
              <a:rPr lang="ru-RU" dirty="0"/>
              <a:t> на праве оперативного управления за </a:t>
            </a:r>
            <a:r>
              <a:rPr lang="ru-RU" dirty="0" smtClean="0"/>
              <a:t>ФОИВ, </a:t>
            </a:r>
            <a:r>
              <a:rPr lang="ru-RU" dirty="0"/>
              <a:t>уполномоченным на передачу указанного имущества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64293" y="4760486"/>
            <a:ext cx="104572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i="1" dirty="0" smtClean="0"/>
              <a:t>Выверка с </a:t>
            </a:r>
            <a:r>
              <a:rPr lang="ru-RU" sz="1600" i="1" dirty="0" err="1" smtClean="0"/>
              <a:t>Росимуществом</a:t>
            </a:r>
            <a:r>
              <a:rPr lang="ru-RU" sz="1600" i="1" dirty="0" smtClean="0"/>
              <a:t> на </a:t>
            </a:r>
            <a:r>
              <a:rPr lang="ru-RU" sz="1600" i="1" dirty="0"/>
              <a:t>предмет отсутствия </a:t>
            </a:r>
            <a:r>
              <a:rPr lang="ru-RU" sz="1600" i="1" dirty="0" smtClean="0"/>
              <a:t>объектов в концессии </a:t>
            </a:r>
            <a:r>
              <a:rPr lang="ru-RU" sz="1600" i="1" dirty="0"/>
              <a:t>в составе казны </a:t>
            </a:r>
            <a:r>
              <a:rPr lang="ru-RU" sz="1600" i="1" dirty="0" smtClean="0"/>
              <a:t>РФ </a:t>
            </a:r>
            <a:r>
              <a:rPr lang="ru-RU" sz="1600" i="1" dirty="0"/>
              <a:t>(на </a:t>
            </a:r>
            <a:r>
              <a:rPr lang="ru-RU" sz="1600" i="1" dirty="0" smtClean="0"/>
              <a:t>счетах 1</a:t>
            </a:r>
            <a:r>
              <a:rPr lang="ru-RU" sz="1600" i="1" dirty="0"/>
              <a:t> 108 50 000 «Нефинансовые активы, составляющие казну</a:t>
            </a:r>
            <a:r>
              <a:rPr lang="ru-RU" sz="1600" i="1" dirty="0" smtClean="0"/>
              <a:t>»)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i="1" dirty="0" smtClean="0"/>
              <a:t>Сверка с данными</a:t>
            </a:r>
            <a:r>
              <a:rPr lang="ru-RU" sz="1600" i="1" dirty="0"/>
              <a:t>, предоставляемыми в </a:t>
            </a:r>
            <a:r>
              <a:rPr lang="ru-RU" sz="1600" i="1" dirty="0" smtClean="0"/>
              <a:t>ГАС </a:t>
            </a:r>
            <a:r>
              <a:rPr lang="ru-RU" sz="1600" i="1" dirty="0"/>
              <a:t>«Управление» в рамках мониторинга </a:t>
            </a:r>
            <a:r>
              <a:rPr lang="ru-RU" sz="1600" i="1" dirty="0" smtClean="0"/>
              <a:t>концессионных </a:t>
            </a:r>
            <a:r>
              <a:rPr lang="ru-RU" sz="1600" i="1" dirty="0"/>
              <a:t>соглашений </a:t>
            </a:r>
            <a:r>
              <a:rPr lang="ru-RU" sz="1600" i="1" dirty="0" smtClean="0"/>
              <a:t>по постановлению </a:t>
            </a:r>
            <a:r>
              <a:rPr lang="ru-RU" sz="1600" i="1" dirty="0"/>
              <a:t>Правительства </a:t>
            </a:r>
            <a:r>
              <a:rPr lang="ru-RU" sz="1600" i="1" dirty="0" smtClean="0"/>
              <a:t>РФ от </a:t>
            </a:r>
            <a:r>
              <a:rPr lang="ru-RU" sz="1600" i="1" dirty="0"/>
              <a:t>04.03.2017 № 259</a:t>
            </a:r>
          </a:p>
        </p:txBody>
      </p:sp>
    </p:spTree>
    <p:extLst>
      <p:ext uri="{BB962C8B-B14F-4D97-AF65-F5344CB8AC3E}">
        <p14:creationId xmlns:p14="http://schemas.microsoft.com/office/powerpoint/2010/main" val="28705267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09804-0D71-4FFC-85D2-1A66C865A54B}" type="slidenum">
              <a:rPr lang="ru-RU" altLang="ru-RU" smtClean="0"/>
              <a:pPr>
                <a:defRPr/>
              </a:pPr>
              <a:t>15</a:t>
            </a:fld>
            <a:endParaRPr lang="ru-RU" alt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9364" y="2069818"/>
            <a:ext cx="4968233" cy="166560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особо ценное движимое </a:t>
            </a:r>
            <a:r>
              <a:rPr lang="ru-RU" sz="1600" dirty="0">
                <a:solidFill>
                  <a:schemeClr val="tx1"/>
                </a:solidFill>
              </a:rPr>
              <a:t>имущество, </a:t>
            </a:r>
            <a:r>
              <a:rPr lang="ru-RU" sz="1600" b="1" dirty="0">
                <a:solidFill>
                  <a:schemeClr val="tx1"/>
                </a:solidFill>
              </a:rPr>
              <a:t>закрепленное </a:t>
            </a:r>
            <a:r>
              <a:rPr lang="ru-RU" sz="1600" dirty="0">
                <a:solidFill>
                  <a:schemeClr val="tx1"/>
                </a:solidFill>
              </a:rPr>
              <a:t>за </a:t>
            </a:r>
            <a:r>
              <a:rPr lang="ru-RU" sz="1600" dirty="0" smtClean="0">
                <a:solidFill>
                  <a:schemeClr val="tx1"/>
                </a:solidFill>
              </a:rPr>
              <a:t>учреждением </a:t>
            </a:r>
            <a:r>
              <a:rPr lang="ru-RU" sz="1600" b="1" dirty="0">
                <a:solidFill>
                  <a:schemeClr val="tx1"/>
                </a:solidFill>
              </a:rPr>
              <a:t>собственником </a:t>
            </a:r>
            <a:r>
              <a:rPr lang="ru-RU" sz="1600" dirty="0">
                <a:solidFill>
                  <a:schemeClr val="tx1"/>
                </a:solidFill>
              </a:rPr>
              <a:t>этого имущества или </a:t>
            </a:r>
            <a:r>
              <a:rPr lang="ru-RU" sz="1600" b="1" dirty="0">
                <a:solidFill>
                  <a:schemeClr val="tx1"/>
                </a:solidFill>
              </a:rPr>
              <a:t>приобретенное </a:t>
            </a:r>
            <a:r>
              <a:rPr lang="ru-RU" sz="1600" b="1" dirty="0" smtClean="0">
                <a:solidFill>
                  <a:schemeClr val="tx1"/>
                </a:solidFill>
              </a:rPr>
              <a:t>за </a:t>
            </a:r>
            <a:r>
              <a:rPr lang="ru-RU" sz="1600" b="1" dirty="0">
                <a:solidFill>
                  <a:schemeClr val="tx1"/>
                </a:solidFill>
              </a:rPr>
              <a:t>счет выделенных собственником </a:t>
            </a:r>
            <a:r>
              <a:rPr lang="ru-RU" sz="1600" dirty="0" smtClean="0">
                <a:solidFill>
                  <a:schemeClr val="tx1"/>
                </a:solidFill>
              </a:rPr>
              <a:t>средств</a:t>
            </a:r>
            <a:r>
              <a:rPr lang="ru-RU" sz="1600" dirty="0">
                <a:solidFill>
                  <a:schemeClr val="tx1"/>
                </a:solidFill>
              </a:rPr>
              <a:t>, 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недвижимое</a:t>
            </a:r>
            <a:r>
              <a:rPr lang="ru-RU" sz="1600" dirty="0" smtClean="0">
                <a:solidFill>
                  <a:schemeClr val="tx1"/>
                </a:solidFill>
              </a:rPr>
              <a:t> имущество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32571" y="2089274"/>
            <a:ext cx="5076828" cy="1646153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недвижимое имущество и особо ценное движимое имущество</a:t>
            </a:r>
            <a:r>
              <a:rPr lang="ru-RU" sz="1600" dirty="0">
                <a:solidFill>
                  <a:schemeClr val="tx1"/>
                </a:solidFill>
              </a:rPr>
              <a:t>, </a:t>
            </a:r>
            <a:r>
              <a:rPr lang="ru-RU" sz="1600" b="1" dirty="0">
                <a:solidFill>
                  <a:schemeClr val="tx1"/>
                </a:solidFill>
              </a:rPr>
              <a:t>закрепленное </a:t>
            </a:r>
            <a:r>
              <a:rPr lang="ru-RU" sz="1600" b="1" dirty="0" smtClean="0">
                <a:solidFill>
                  <a:schemeClr val="tx1"/>
                </a:solidFill>
              </a:rPr>
              <a:t>за </a:t>
            </a:r>
            <a:r>
              <a:rPr lang="ru-RU" sz="1600" dirty="0" smtClean="0">
                <a:solidFill>
                  <a:schemeClr val="tx1"/>
                </a:solidFill>
              </a:rPr>
              <a:t>учреждением </a:t>
            </a:r>
            <a:r>
              <a:rPr lang="ru-RU" sz="1600" dirty="0">
                <a:solidFill>
                  <a:schemeClr val="tx1"/>
                </a:solidFill>
              </a:rPr>
              <a:t>собственником этого имущества </a:t>
            </a:r>
            <a:r>
              <a:rPr lang="ru-RU" sz="1600" b="1" dirty="0">
                <a:solidFill>
                  <a:schemeClr val="tx1"/>
                </a:solidFill>
              </a:rPr>
              <a:t>или приобретенное </a:t>
            </a:r>
            <a:r>
              <a:rPr lang="ru-RU" sz="1600" b="1" dirty="0" smtClean="0">
                <a:solidFill>
                  <a:schemeClr val="tx1"/>
                </a:solidFill>
              </a:rPr>
              <a:t>за </a:t>
            </a:r>
            <a:r>
              <a:rPr lang="ru-RU" sz="1600" b="1" dirty="0">
                <a:solidFill>
                  <a:schemeClr val="tx1"/>
                </a:solidFill>
              </a:rPr>
              <a:t>счет </a:t>
            </a:r>
            <a:r>
              <a:rPr lang="ru-RU" sz="1600" dirty="0">
                <a:solidFill>
                  <a:schemeClr val="tx1"/>
                </a:solidFill>
              </a:rPr>
              <a:t>выделенных таким собственником </a:t>
            </a:r>
            <a:r>
              <a:rPr lang="ru-RU" sz="1600" b="1" dirty="0" smtClean="0">
                <a:solidFill>
                  <a:schemeClr val="tx1"/>
                </a:solidFill>
              </a:rPr>
              <a:t>средств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18563" y="31168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К недвижимому </a:t>
            </a:r>
            <a:r>
              <a:rPr lang="ru-RU" b="1" dirty="0"/>
              <a:t>и особо ценному движимому имуществу, в отношении которого учреждение не имеет права самостоятельного распоряжения </a:t>
            </a:r>
            <a:r>
              <a:rPr lang="ru-RU" b="1" dirty="0" smtClean="0"/>
              <a:t>(ОЦИ) относится</a:t>
            </a:r>
            <a:endParaRPr lang="ru-RU" b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4649821" y="1235013"/>
            <a:ext cx="914400" cy="622970"/>
          </a:xfrm>
          <a:prstGeom prst="straightConnector1">
            <a:avLst/>
          </a:prstGeom>
          <a:ln w="127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402752" y="1230480"/>
            <a:ext cx="661481" cy="622970"/>
          </a:xfrm>
          <a:prstGeom prst="straightConnector1">
            <a:avLst/>
          </a:prstGeom>
          <a:ln w="127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85457" y="1620349"/>
            <a:ext cx="3356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Бюджетное учреждение</a:t>
            </a:r>
            <a:endParaRPr lang="ru-RU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8758139" y="1656788"/>
            <a:ext cx="2730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Автономное учреждение</a:t>
            </a:r>
            <a:endParaRPr lang="ru-RU" i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55646" y="4247456"/>
            <a:ext cx="1267854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prstClr val="black"/>
                </a:solidFill>
                <a:latin typeface="Calibri"/>
                <a:cs typeface="+mn-cs"/>
              </a:rPr>
              <a:t>в том </a:t>
            </a:r>
            <a:r>
              <a:rPr lang="ru-RU" sz="1600" dirty="0" smtClean="0">
                <a:solidFill>
                  <a:prstClr val="black"/>
                </a:solidFill>
                <a:latin typeface="Calibri"/>
                <a:cs typeface="+mn-cs"/>
              </a:rPr>
              <a:t>числе: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prstClr val="black"/>
                </a:solidFill>
                <a:latin typeface="Calibri"/>
                <a:cs typeface="+mn-cs"/>
              </a:rPr>
              <a:t>ОЦИ,</a:t>
            </a:r>
            <a:r>
              <a:rPr lang="ru-RU" sz="1600" dirty="0" smtClean="0"/>
              <a:t> приобретенное </a:t>
            </a:r>
            <a:r>
              <a:rPr lang="ru-RU" sz="1600" dirty="0"/>
              <a:t>за счет </a:t>
            </a:r>
            <a:r>
              <a:rPr lang="ru-RU" sz="1600" dirty="0" smtClean="0"/>
              <a:t>ПДД, </a:t>
            </a:r>
            <a:r>
              <a:rPr lang="ru-RU" sz="1600" dirty="0"/>
              <a:t>в том числе ОЦИ, приобретенное за </a:t>
            </a:r>
            <a:r>
              <a:rPr lang="ru-RU" sz="1600" dirty="0" smtClean="0"/>
              <a:t>счет средств ОМС, учтенных по КВД 7</a:t>
            </a:r>
            <a:r>
              <a:rPr lang="ru-RU" sz="1600" i="1" dirty="0" smtClean="0"/>
              <a:t>,</a:t>
            </a:r>
            <a:r>
              <a:rPr lang="ru-RU" sz="1600" dirty="0"/>
              <a:t> </a:t>
            </a:r>
            <a:r>
              <a:rPr lang="ru-RU" sz="1600" b="1" u="sng" dirty="0"/>
              <a:t>до изменения </a:t>
            </a:r>
            <a:r>
              <a:rPr lang="ru-RU" sz="1600" b="1" u="sng" dirty="0" smtClean="0"/>
              <a:t>типа</a:t>
            </a:r>
          </a:p>
          <a:p>
            <a:r>
              <a:rPr lang="ru-RU" sz="1600" b="1" u="sng" dirty="0" smtClean="0"/>
              <a:t>учреждения </a:t>
            </a:r>
            <a:r>
              <a:rPr lang="ru-RU" sz="1600" dirty="0"/>
              <a:t>и закрепленного за учреждениями </a:t>
            </a:r>
            <a:r>
              <a:rPr lang="ru-RU" sz="1600" dirty="0" smtClean="0"/>
              <a:t>(письма </a:t>
            </a:r>
            <a:r>
              <a:rPr lang="ru-RU" sz="1600" dirty="0"/>
              <a:t>Минфина </a:t>
            </a:r>
            <a:r>
              <a:rPr lang="ru-RU" sz="1600" dirty="0" smtClean="0"/>
              <a:t>России от </a:t>
            </a:r>
            <a:r>
              <a:rPr lang="ru-RU" sz="1600" dirty="0"/>
              <a:t>18.09.2012 </a:t>
            </a:r>
            <a:r>
              <a:rPr lang="ru-RU" sz="1600" dirty="0" smtClean="0"/>
              <a:t>№ 02-06-07/3798, </a:t>
            </a:r>
            <a:r>
              <a:rPr lang="ru-RU" sz="1600" dirty="0"/>
              <a:t>17.01.2013 № </a:t>
            </a:r>
            <a:r>
              <a:rPr lang="ru-RU" sz="1600" dirty="0" smtClean="0"/>
              <a:t>02-06-07/111) </a:t>
            </a:r>
          </a:p>
          <a:p>
            <a:endParaRPr lang="ru-RU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prstClr val="black"/>
                </a:solidFill>
                <a:latin typeface="Calibri"/>
                <a:cs typeface="+mn-cs"/>
              </a:rPr>
              <a:t>земельные участки </a:t>
            </a:r>
            <a:r>
              <a:rPr lang="ru-RU" sz="1600" i="1" dirty="0" smtClean="0">
                <a:solidFill>
                  <a:prstClr val="black"/>
                </a:solidFill>
                <a:latin typeface="Calibri"/>
                <a:cs typeface="+mn-cs"/>
              </a:rPr>
              <a:t>(</a:t>
            </a:r>
            <a:r>
              <a:rPr lang="ru-RU" sz="1600" i="1" dirty="0" err="1"/>
              <a:t>пп</a:t>
            </a:r>
            <a:r>
              <a:rPr lang="ru-RU" sz="1600" i="1" dirty="0"/>
              <a:t> </a:t>
            </a:r>
            <a:r>
              <a:rPr lang="ru-RU" sz="1600" i="1" dirty="0" smtClean="0"/>
              <a:t>б </a:t>
            </a:r>
            <a:r>
              <a:rPr lang="ru-RU" sz="1600" i="1" dirty="0"/>
              <a:t>п 2.1. Письма Минфина России от 19.12.2014 № </a:t>
            </a:r>
            <a:r>
              <a:rPr lang="ru-RU" sz="1600" i="1" dirty="0" smtClean="0"/>
              <a:t>02-07-07/66918)</a:t>
            </a:r>
          </a:p>
          <a:p>
            <a:r>
              <a:rPr lang="ru-RU" sz="1600" dirty="0" smtClean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4196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09804-0D71-4FFC-85D2-1A66C865A54B}" type="slidenum">
              <a:rPr lang="ru-RU" altLang="ru-RU" smtClean="0"/>
              <a:pPr>
                <a:defRPr/>
              </a:pPr>
              <a:t>16</a:t>
            </a:fld>
            <a:endParaRPr lang="ru-RU" alt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559833" y="342387"/>
            <a:ext cx="6792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Отражение показателей расчетов по ОЦИ на счетах 0 210 06 000 и 1 204 33 000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86271" y="1569174"/>
            <a:ext cx="4068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Бюджетное, автономное учреждение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538457" y="3304758"/>
            <a:ext cx="418291" cy="0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268033" y="2792227"/>
            <a:ext cx="16658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4 210 06 000</a:t>
            </a:r>
          </a:p>
          <a:p>
            <a:r>
              <a:rPr lang="ru-RU" dirty="0" smtClean="0"/>
              <a:t>2 210 06 000</a:t>
            </a:r>
          </a:p>
          <a:p>
            <a:r>
              <a:rPr lang="ru-RU" dirty="0" smtClean="0"/>
              <a:t>7 210 06 000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6138190" y="3258357"/>
            <a:ext cx="2062263" cy="0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002657" y="1569172"/>
            <a:ext cx="3229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Учредитель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19781" y="3054626"/>
            <a:ext cx="2256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+/- 1 204 33 000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138190" y="2439968"/>
            <a:ext cx="20622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Информация об изменении балансовой стоимости*</a:t>
            </a:r>
            <a:endParaRPr lang="ru-RU" sz="14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418293" y="5330764"/>
            <a:ext cx="114202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/>
              <a:t>* Инструкции </a:t>
            </a:r>
            <a:r>
              <a:rPr lang="ru-RU" sz="1600" i="1" dirty="0" smtClean="0"/>
              <a:t>162н, Инструкции </a:t>
            </a:r>
            <a:r>
              <a:rPr lang="ru-RU" sz="1600" i="1" dirty="0"/>
              <a:t>174н (</a:t>
            </a:r>
            <a:r>
              <a:rPr lang="ru-RU" sz="1600" i="1" dirty="0" smtClean="0"/>
              <a:t>183н), письма </a:t>
            </a:r>
            <a:r>
              <a:rPr lang="ru-RU" sz="1600" i="1" dirty="0"/>
              <a:t>Минфина </a:t>
            </a:r>
            <a:r>
              <a:rPr lang="ru-RU" sz="1600" i="1" dirty="0" smtClean="0"/>
              <a:t>России от </a:t>
            </a:r>
            <a:r>
              <a:rPr lang="ru-RU" sz="1600" i="1" dirty="0"/>
              <a:t>18.09.2012 № </a:t>
            </a:r>
            <a:r>
              <a:rPr lang="ru-RU" sz="1600" i="1" dirty="0" smtClean="0"/>
              <a:t>02-06-07/3798,  от </a:t>
            </a:r>
            <a:r>
              <a:rPr lang="ru-RU" sz="1600" i="1" dirty="0"/>
              <a:t>17.01.2013 № 02-06-07/111 </a:t>
            </a:r>
            <a:r>
              <a:rPr lang="ru-RU" sz="1600" i="1" dirty="0" smtClean="0"/>
              <a:t>, от </a:t>
            </a:r>
            <a:r>
              <a:rPr lang="ru-RU" sz="1600" i="1" dirty="0"/>
              <a:t>19.12.2014 № 02-07-07/66918</a:t>
            </a:r>
          </a:p>
          <a:p>
            <a:endParaRPr lang="ru-RU" sz="16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1201402" y="2053566"/>
            <a:ext cx="237355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/>
              <a:t>при изменении балансовой стоимости ОЦИ, кадастровой </a:t>
            </a:r>
            <a:r>
              <a:rPr lang="ru-RU" sz="1400" i="1" dirty="0" err="1"/>
              <a:t>зем.участков</a:t>
            </a:r>
            <a:r>
              <a:rPr lang="ru-RU" sz="1400" i="1" dirty="0"/>
              <a:t>, при принятии решения о переносе объектов, </a:t>
            </a:r>
            <a:r>
              <a:rPr lang="ru-RU" sz="1400" i="1" dirty="0" smtClean="0"/>
              <a:t>которые </a:t>
            </a:r>
            <a:r>
              <a:rPr lang="ru-RU" sz="1400" i="1" dirty="0"/>
              <a:t>перестали соответствовать критериям </a:t>
            </a:r>
            <a:r>
              <a:rPr lang="ru-RU" sz="1400" i="1" dirty="0" smtClean="0"/>
              <a:t>активов, на </a:t>
            </a:r>
            <a:r>
              <a:rPr lang="ru-RU" sz="1400" i="1" dirty="0"/>
              <a:t>з/с 02,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71321" y="2249483"/>
            <a:ext cx="20622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i="1" dirty="0" smtClean="0"/>
              <a:t>Корректировка</a:t>
            </a:r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val="18551624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fld id="{F05219CF-FD18-44FC-B2C7-BF566CDF4D7D}" type="slidenum">
              <a:rPr lang="ru-RU" altLang="ru-RU" smtClean="0">
                <a:solidFill>
                  <a:srgbClr val="898989"/>
                </a:solidFill>
              </a:rPr>
              <a:pPr eaLnBrk="1" hangingPunct="1"/>
              <a:t>17</a:t>
            </a:fld>
            <a:endParaRPr lang="ru-RU" altLang="ru-RU" smtClean="0">
              <a:solidFill>
                <a:srgbClr val="898989"/>
              </a:solidFill>
            </a:endParaRPr>
          </a:p>
        </p:txBody>
      </p:sp>
      <p:pic>
        <p:nvPicPr>
          <p:cNvPr id="3075" name="Picture 4" descr="C:\Users\3195\Desktop\финансовые вложе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1368736"/>
            <a:ext cx="11187112" cy="450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59833" y="342381"/>
            <a:ext cx="6792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Отражение показателей вложений в Балансе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32024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Номер слайда 2"/>
          <p:cNvSpPr txBox="1">
            <a:spLocks noGrp="1"/>
          </p:cNvSpPr>
          <p:nvPr/>
        </p:nvSpPr>
        <p:spPr bwMode="auto">
          <a:xfrm>
            <a:off x="8610600" y="6492881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fld id="{25B4651E-F23E-42B1-B011-BCDDBC7A4F71}" type="slidenum">
              <a:rPr lang="ru-RU" altLang="ru-RU" sz="1200">
                <a:solidFill>
                  <a:srgbClr val="898989"/>
                </a:solidFill>
              </a:rPr>
              <a:pPr algn="r" eaLnBrk="1" hangingPunct="1"/>
              <a:t>18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1475939" y="2108200"/>
            <a:ext cx="9009063" cy="0"/>
          </a:xfrm>
          <a:prstGeom prst="line">
            <a:avLst/>
          </a:prstGeom>
          <a:ln w="95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48" name="Прямоугольник 2"/>
          <p:cNvSpPr>
            <a:spLocks noChangeArrowheads="1"/>
          </p:cNvSpPr>
          <p:nvPr/>
        </p:nvSpPr>
        <p:spPr bwMode="auto">
          <a:xfrm>
            <a:off x="1475675" y="1019180"/>
            <a:ext cx="9614427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altLang="ru-RU" sz="2400" b="1" dirty="0">
                <a:solidFill>
                  <a:srgbClr val="404040"/>
                </a:solidFill>
                <a:latin typeface="+mn-lt"/>
                <a:cs typeface="Arial" charset="0"/>
              </a:rPr>
              <a:t>Возврат средств, неразрешенных к использованию остатков субсидий</a:t>
            </a:r>
          </a:p>
          <a:p>
            <a:pPr algn="ctr">
              <a:lnSpc>
                <a:spcPct val="90000"/>
              </a:lnSpc>
              <a:defRPr/>
            </a:pPr>
            <a:r>
              <a:rPr lang="ru-RU" altLang="ru-RU" sz="2400" b="1" dirty="0">
                <a:solidFill>
                  <a:srgbClr val="404040"/>
                </a:solidFill>
                <a:latin typeface="+mn-lt"/>
                <a:cs typeface="Arial" charset="0"/>
              </a:rPr>
              <a:t> на иные цели и капитальные вложения ГРБС, </a:t>
            </a:r>
          </a:p>
          <a:p>
            <a:pPr algn="ctr">
              <a:lnSpc>
                <a:spcPct val="90000"/>
              </a:lnSpc>
              <a:defRPr/>
            </a:pPr>
            <a:r>
              <a:rPr lang="ru-RU" altLang="ru-RU" sz="2400" b="1" dirty="0">
                <a:solidFill>
                  <a:srgbClr val="404040"/>
                </a:solidFill>
                <a:latin typeface="+mn-lt"/>
                <a:cs typeface="Arial" charset="0"/>
              </a:rPr>
              <a:t>не наделенными полномочиями АД и </a:t>
            </a:r>
            <a:r>
              <a:rPr lang="ru-RU" altLang="ru-RU" sz="2400" b="1" dirty="0" err="1">
                <a:solidFill>
                  <a:srgbClr val="404040"/>
                </a:solidFill>
                <a:latin typeface="+mn-lt"/>
                <a:cs typeface="Arial" charset="0"/>
              </a:rPr>
              <a:t>ГлАД</a:t>
            </a:r>
            <a:endParaRPr lang="en-US" altLang="ru-RU" sz="2400" b="1" dirty="0">
              <a:solidFill>
                <a:srgbClr val="404040"/>
              </a:solidFill>
              <a:latin typeface="+mn-lt"/>
              <a:cs typeface="Arial" charset="0"/>
            </a:endParaRPr>
          </a:p>
        </p:txBody>
      </p:sp>
      <p:sp>
        <p:nvSpPr>
          <p:cNvPr id="33" name="Стрелка вправо 32"/>
          <p:cNvSpPr/>
          <p:nvPr/>
        </p:nvSpPr>
        <p:spPr>
          <a:xfrm>
            <a:off x="4185665" y="2316906"/>
            <a:ext cx="3397251" cy="1154112"/>
          </a:xfrm>
          <a:prstGeom prst="rightArrow">
            <a:avLst/>
          </a:prstGeom>
          <a:noFill/>
          <a:ln>
            <a:solidFill>
              <a:schemeClr val="accent5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Справка (ф. 0503125)</a:t>
            </a:r>
          </a:p>
        </p:txBody>
      </p:sp>
      <p:pic>
        <p:nvPicPr>
          <p:cNvPr id="2054" name="Picture 35" descr="C:\Users\2323\AppData\Local\Temp\ban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613" y="2395544"/>
            <a:ext cx="1230312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35" descr="C:\Users\2323\AppData\Local\Temp\ban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852" y="2395544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1977" y="3803650"/>
            <a:ext cx="2022475" cy="23637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ФГБУ, не наделенное полномочиями администратора доходов бюджета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9329741" y="3803650"/>
            <a:ext cx="2024063" cy="23637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ФОИВ, наделенный полномочиями администратора доходов бюджета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897057"/>
              </p:ext>
            </p:extLst>
          </p:nvPr>
        </p:nvGraphicFramePr>
        <p:xfrm>
          <a:off x="2848331" y="3643859"/>
          <a:ext cx="6264278" cy="23637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2139"/>
                <a:gridCol w="3132139"/>
              </a:tblGrid>
              <a:tr h="2363788">
                <a:tc>
                  <a:txBody>
                    <a:bodyPr/>
                    <a:lstStyle/>
                    <a:p>
                      <a:pPr algn="ctr"/>
                      <a:endParaRPr lang="ru-RU" sz="2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/>
                      <a:r>
                        <a:rPr lang="ru-RU" sz="2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Дт</a:t>
                      </a:r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1 401 20 241    </a:t>
                      </a:r>
                    </a:p>
                    <a:p>
                      <a:pPr algn="ctr"/>
                      <a:r>
                        <a:rPr lang="ru-RU" sz="2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Кт</a:t>
                      </a:r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1 206 41 (81,73) 661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/>
                      <a:r>
                        <a:rPr lang="ru-RU" sz="2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Дт</a:t>
                      </a:r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1 206 41 (81,73) 561   </a:t>
                      </a:r>
                    </a:p>
                    <a:p>
                      <a:pPr algn="ctr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2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Кт</a:t>
                      </a:r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1 401 10 191</a:t>
                      </a:r>
                    </a:p>
                    <a:p>
                      <a:pPr algn="ctr"/>
                      <a:endParaRPr lang="ru-RU" sz="2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/>
                      <a:r>
                        <a:rPr lang="ru-RU" sz="2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Дт</a:t>
                      </a:r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1 205 53</a:t>
                      </a:r>
                      <a:r>
                        <a:rPr lang="ru-RU" sz="2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(63) 561, </a:t>
                      </a:r>
                      <a:br>
                        <a:rPr lang="ru-RU" sz="2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ru-RU" sz="2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Кт</a:t>
                      </a:r>
                      <a:r>
                        <a:rPr lang="ru-RU" sz="2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1 206 41 (81,73) 661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19" marB="45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86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3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19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050" y="1276141"/>
            <a:ext cx="8882729" cy="512942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трелка вправо 2"/>
          <p:cNvSpPr/>
          <p:nvPr/>
        </p:nvSpPr>
        <p:spPr>
          <a:xfrm>
            <a:off x="9860599" y="4139921"/>
            <a:ext cx="978408" cy="484632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7109" y="3391819"/>
            <a:ext cx="633456" cy="474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119567" y="142879"/>
            <a:ext cx="7888287" cy="790976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Предоставление средств с использованием «казначейских аккредитивов». Отражение в учете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0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09804-0D71-4FFC-85D2-1A66C865A54B}" type="slidenum">
              <a:rPr lang="ru-RU" altLang="ru-RU" smtClean="0"/>
              <a:pPr>
                <a:defRPr/>
              </a:pPr>
              <a:t>2</a:t>
            </a:fld>
            <a:endParaRPr lang="ru-RU" alt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69319" y="143037"/>
            <a:ext cx="76237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+mn-lt"/>
                <a:ea typeface="Batang" panose="02030600000101010101" pitchFamily="18" charset="-127"/>
                <a:cs typeface="Arial" charset="0"/>
              </a:rPr>
              <a:t>Сроки представления годовой бюджетной (бухгалтерской) отчетности главными распорядителями средств</a:t>
            </a:r>
          </a:p>
          <a:p>
            <a:pPr algn="ctr">
              <a:defRPr/>
            </a:pPr>
            <a:r>
              <a:rPr lang="ru-RU" sz="2000" dirty="0" smtClean="0">
                <a:latin typeface="+mn-lt"/>
                <a:ea typeface="Batang" panose="02030600000101010101" pitchFamily="18" charset="-127"/>
                <a:cs typeface="Arial" charset="0"/>
              </a:rPr>
              <a:t> федерального бюджета</a:t>
            </a:r>
            <a:endParaRPr lang="ru-RU" sz="2000" dirty="0">
              <a:latin typeface="+mn-lt"/>
              <a:ea typeface="Batang" panose="02030600000101010101" pitchFamily="18" charset="-127"/>
              <a:cs typeface="Arial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535011" y="3647839"/>
            <a:ext cx="11157636" cy="9727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906611" y="3570014"/>
            <a:ext cx="0" cy="175097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050579" y="4210952"/>
            <a:ext cx="17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до 28 января</a:t>
            </a:r>
            <a:endParaRPr lang="ru-RU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1060307" y="2437278"/>
            <a:ext cx="1712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Отчет</a:t>
            </a:r>
          </a:p>
          <a:p>
            <a:pPr algn="ctr"/>
            <a:r>
              <a:rPr lang="ru-RU" b="1" dirty="0" smtClean="0"/>
              <a:t> ф. 0503128-НП</a:t>
            </a:r>
            <a:endParaRPr lang="ru-RU" b="1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4510381" y="3559201"/>
            <a:ext cx="0" cy="175097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654347" y="4210953"/>
            <a:ext cx="17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до 7 февраля</a:t>
            </a:r>
            <a:endParaRPr lang="ru-RU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3654347" y="2437279"/>
            <a:ext cx="1712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Отчет</a:t>
            </a:r>
          </a:p>
          <a:p>
            <a:pPr algn="ctr"/>
            <a:r>
              <a:rPr lang="ru-RU" b="1" dirty="0" smtClean="0"/>
              <a:t> ф. 0503738-НП</a:t>
            </a:r>
            <a:endParaRPr lang="ru-RU" b="1" dirty="0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7405981" y="3559201"/>
            <a:ext cx="0" cy="175097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549947" y="4210953"/>
            <a:ext cx="17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до 20 февраля</a:t>
            </a:r>
            <a:endParaRPr lang="ru-RU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6549947" y="2437279"/>
            <a:ext cx="1712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Справки </a:t>
            </a:r>
          </a:p>
          <a:p>
            <a:pPr algn="ctr"/>
            <a:r>
              <a:rPr lang="ru-RU" b="1" dirty="0" smtClean="0"/>
              <a:t>ф. 0503125</a:t>
            </a:r>
            <a:endParaRPr lang="ru-RU" b="1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10019479" y="3560264"/>
            <a:ext cx="0" cy="175097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9163447" y="4182835"/>
            <a:ext cx="1712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с 22 февраля по 23 марта</a:t>
            </a:r>
            <a:endParaRPr lang="ru-RU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8891080" y="2432587"/>
            <a:ext cx="25019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Годовая отчетность (остальные формы)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598216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35"/>
          <p:cNvSpPr>
            <a:spLocks noChangeArrowheads="1"/>
          </p:cNvSpPr>
          <p:nvPr/>
        </p:nvSpPr>
        <p:spPr bwMode="auto">
          <a:xfrm>
            <a:off x="1502734" y="1245996"/>
            <a:ext cx="10420407" cy="5283392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accent5">
                <a:lumMod val="75000"/>
              </a:schemeClr>
            </a:solidFill>
            <a:prstDash val="solid"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400" dirty="0" smtClean="0"/>
              <a:t>1. Принятие </a:t>
            </a:r>
            <a:r>
              <a:rPr lang="ru-RU" sz="1400" dirty="0"/>
              <a:t>бюджетного обязательства, условиями которого предусмотрено применение </a:t>
            </a:r>
            <a:r>
              <a:rPr lang="ru-RU" sz="1400" dirty="0" smtClean="0"/>
              <a:t>КОО:</a:t>
            </a:r>
            <a:endParaRPr lang="ru-RU" sz="1400" dirty="0"/>
          </a:p>
          <a:p>
            <a:r>
              <a:rPr lang="ru-RU" sz="1400" dirty="0"/>
              <a:t>Дебет КРБ 1 50113 ХХХ (КРБ 1 50217 ХХХ)</a:t>
            </a:r>
          </a:p>
          <a:p>
            <a:r>
              <a:rPr lang="ru-RU" sz="1400" dirty="0"/>
              <a:t>Кредит КРБ 1 50211 ХХХ;</a:t>
            </a:r>
          </a:p>
          <a:p>
            <a:r>
              <a:rPr lang="ru-RU" sz="1400" dirty="0"/>
              <a:t>КРБ – соответствующий код классификации расходов федерального бюджета.</a:t>
            </a:r>
          </a:p>
          <a:p>
            <a:r>
              <a:rPr lang="ru-RU" sz="1400" dirty="0"/>
              <a:t>ХХХ – соответствующий код классификации операций сектора государственного управления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2. Принятие </a:t>
            </a:r>
            <a:r>
              <a:rPr lang="ru-RU" sz="1400" dirty="0"/>
              <a:t>денежного обязательства в сумме выданного </a:t>
            </a:r>
            <a:r>
              <a:rPr lang="ru-RU" sz="1400" dirty="0" smtClean="0"/>
              <a:t>КОО:</a:t>
            </a:r>
            <a:endParaRPr lang="ru-RU" sz="1400" dirty="0"/>
          </a:p>
          <a:p>
            <a:r>
              <a:rPr lang="ru-RU" sz="1400" dirty="0"/>
              <a:t>Дебет КРБ 1 50211 ХХХ</a:t>
            </a:r>
          </a:p>
          <a:p>
            <a:r>
              <a:rPr lang="ru-RU" sz="1400" dirty="0"/>
              <a:t>Кредит КРБ 1 50212 ХХХ;</a:t>
            </a:r>
          </a:p>
          <a:p>
            <a:r>
              <a:rPr lang="ru-RU" sz="1400" dirty="0" smtClean="0"/>
              <a:t>3. Перечисление </a:t>
            </a:r>
            <a:r>
              <a:rPr lang="ru-RU" sz="1400" dirty="0"/>
              <a:t>денежных средств при исполнении выданного </a:t>
            </a:r>
            <a:r>
              <a:rPr lang="ru-RU" sz="1400" dirty="0" smtClean="0"/>
              <a:t>КОО </a:t>
            </a:r>
            <a:r>
              <a:rPr lang="ru-RU" sz="1400" dirty="0"/>
              <a:t>в рамках предварительной оплаты (авансовых платежей) поставки товаров, выполнения работ, оказания услуг, требующих последующего подтверждения использования предоставленных денежных средств в соответствии с условиями и (или) целями их предоставления:</a:t>
            </a:r>
          </a:p>
          <a:p>
            <a:r>
              <a:rPr lang="ru-RU" sz="1400" dirty="0"/>
              <a:t>Дебет КРБ 1 206ХХ ХХХ</a:t>
            </a:r>
          </a:p>
          <a:p>
            <a:r>
              <a:rPr lang="ru-RU" sz="1400" dirty="0"/>
              <a:t>Кредит КРБ 1 30405 ХХХ;</a:t>
            </a:r>
          </a:p>
          <a:p>
            <a:r>
              <a:rPr lang="ru-RU" sz="1400" dirty="0" smtClean="0"/>
              <a:t>4.</a:t>
            </a:r>
            <a:r>
              <a:rPr lang="ru-RU" sz="1400" dirty="0"/>
              <a:t> </a:t>
            </a:r>
            <a:r>
              <a:rPr lang="ru-RU" sz="1400" dirty="0" smtClean="0"/>
              <a:t>Увеличение </a:t>
            </a:r>
            <a:r>
              <a:rPr lang="ru-RU" sz="1400" dirty="0"/>
              <a:t>кредиторской задолженности на основании документов, подтверждающих поставку товаров, выполнение работ, оказание услуг в соответствии с условиями и (или) целями предоставления денежных средств:</a:t>
            </a:r>
          </a:p>
          <a:p>
            <a:r>
              <a:rPr lang="ru-RU" sz="1400" dirty="0"/>
              <a:t>Дебет КРБ 1 100ХХ ХХХ (КРБ 1 40120 ХХХ)</a:t>
            </a:r>
          </a:p>
          <a:p>
            <a:r>
              <a:rPr lang="ru-RU" sz="1400" dirty="0"/>
              <a:t>Кредит КРБ 1 302ХХ ХХХ</a:t>
            </a:r>
            <a:r>
              <a:rPr lang="ru-RU" sz="1400" dirty="0" smtClean="0"/>
              <a:t>;</a:t>
            </a:r>
          </a:p>
          <a:p>
            <a:r>
              <a:rPr lang="ru-RU" sz="1400" dirty="0" smtClean="0"/>
              <a:t>5. Зачет </a:t>
            </a:r>
            <a:r>
              <a:rPr lang="ru-RU" sz="1400" dirty="0"/>
              <a:t>ранее предоставленных сумм денежных средств при исполнении выданного </a:t>
            </a:r>
            <a:r>
              <a:rPr lang="ru-RU" sz="1400" dirty="0" smtClean="0"/>
              <a:t>КОО </a:t>
            </a:r>
            <a:r>
              <a:rPr lang="ru-RU" sz="1400" dirty="0"/>
              <a:t>в рамках предварительной оплаты (авансовых платежей) поставки товаров, выполнения работ, оказания услуг, требующих последующего подтверждения использования предоставленных денежных средств в соответствии с условиями и (или) целями их предоставления:</a:t>
            </a:r>
          </a:p>
          <a:p>
            <a:r>
              <a:rPr lang="ru-RU" sz="1400" dirty="0"/>
              <a:t>Дебет КРБ 1 302ХХ ХХХ</a:t>
            </a:r>
          </a:p>
          <a:p>
            <a:r>
              <a:rPr lang="ru-RU" sz="1400" dirty="0"/>
              <a:t>Кредит КРБ 1 206ХХ </a:t>
            </a:r>
            <a:r>
              <a:rPr lang="ru-RU" sz="1400" dirty="0" smtClean="0"/>
              <a:t>ХХХ.</a:t>
            </a:r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pPr algn="ctr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Text Box 22"/>
          <p:cNvSpPr txBox="1">
            <a:spLocks noChangeArrowheads="1"/>
          </p:cNvSpPr>
          <p:nvPr/>
        </p:nvSpPr>
        <p:spPr bwMode="auto">
          <a:xfrm>
            <a:off x="11760203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E9AB1F20-2EE2-4979-98F5-FDB90D4471A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20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3555" name="TextBox 17"/>
          <p:cNvSpPr txBox="1">
            <a:spLocks noChangeArrowheads="1"/>
          </p:cNvSpPr>
          <p:nvPr/>
        </p:nvSpPr>
        <p:spPr bwMode="auto">
          <a:xfrm>
            <a:off x="3684589" y="276225"/>
            <a:ext cx="82851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477245" y="3758057"/>
            <a:ext cx="978408" cy="484632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119567" y="142879"/>
            <a:ext cx="7888287" cy="790976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Предоставление средств с использованием «казначейских аккредитивов». Отражение в учете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22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3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21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050" y="1276141"/>
            <a:ext cx="8882729" cy="512942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трелка вправо 2"/>
          <p:cNvSpPr/>
          <p:nvPr/>
        </p:nvSpPr>
        <p:spPr>
          <a:xfrm>
            <a:off x="9860599" y="413992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23 июня 2012 - Архив изображений - Хостинг картинок и изобра…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369" y="3342150"/>
            <a:ext cx="498703" cy="498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119567" y="142879"/>
            <a:ext cx="7888287" cy="790976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Предоставление средств с использованием «казначейских аккредитивов». Отражение в учете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23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35"/>
          <p:cNvSpPr>
            <a:spLocks noChangeArrowheads="1"/>
          </p:cNvSpPr>
          <p:nvPr/>
        </p:nvSpPr>
        <p:spPr bwMode="auto">
          <a:xfrm>
            <a:off x="1502734" y="1678060"/>
            <a:ext cx="10420407" cy="4129872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accent5">
                <a:lumMod val="75000"/>
              </a:schemeClr>
            </a:solidFill>
            <a:prstDash val="solid"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400" dirty="0" smtClean="0"/>
              <a:t>1. Принятие </a:t>
            </a:r>
            <a:r>
              <a:rPr lang="ru-RU" sz="1400" dirty="0"/>
              <a:t>бюджетного обязательства, условиями которого предусмотрено применение </a:t>
            </a:r>
            <a:r>
              <a:rPr lang="ru-RU" sz="1400" dirty="0" smtClean="0"/>
              <a:t>КОО:</a:t>
            </a:r>
            <a:endParaRPr lang="ru-RU" sz="1400" dirty="0"/>
          </a:p>
          <a:p>
            <a:r>
              <a:rPr lang="ru-RU" sz="1400" dirty="0"/>
              <a:t>Дебет КРБ 1 50113 ХХХ (КРБ 1 50217 ХХХ)</a:t>
            </a:r>
          </a:p>
          <a:p>
            <a:r>
              <a:rPr lang="ru-RU" sz="1400" dirty="0"/>
              <a:t>Кредит КРБ 1 50211 ХХХ;</a:t>
            </a:r>
          </a:p>
          <a:p>
            <a:r>
              <a:rPr lang="ru-RU" sz="1400" dirty="0"/>
              <a:t>КРБ – соответствующий код классификации расходов федерального бюджета.</a:t>
            </a:r>
          </a:p>
          <a:p>
            <a:r>
              <a:rPr lang="ru-RU" sz="1400" dirty="0"/>
              <a:t>ХХХ – соответствующий код классификации операций сектора государственного управления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2. Принятие </a:t>
            </a:r>
            <a:r>
              <a:rPr lang="ru-RU" sz="1400" dirty="0"/>
              <a:t>денежного обязательства в сумме выданного </a:t>
            </a:r>
            <a:r>
              <a:rPr lang="ru-RU" sz="1400" dirty="0" smtClean="0"/>
              <a:t>КОО:</a:t>
            </a:r>
            <a:endParaRPr lang="ru-RU" sz="1400" dirty="0"/>
          </a:p>
          <a:p>
            <a:r>
              <a:rPr lang="ru-RU" sz="1400" dirty="0"/>
              <a:t>Дебет КРБ 1 50211 ХХХ</a:t>
            </a:r>
          </a:p>
          <a:p>
            <a:r>
              <a:rPr lang="ru-RU" sz="1400" dirty="0"/>
              <a:t>Кредит КРБ 1 50212 ХХХ;</a:t>
            </a:r>
          </a:p>
          <a:p>
            <a:r>
              <a:rPr lang="ru-RU" sz="1400" dirty="0" smtClean="0"/>
              <a:t>3. Увеличение </a:t>
            </a:r>
            <a:r>
              <a:rPr lang="ru-RU" sz="1400" dirty="0"/>
              <a:t>кредиторской задолженности на основании документов, подтверждающих поставку товаров, выполнение работ, оказание услуг в соответствии с условиями и (или) целями предоставления денежных средств:</a:t>
            </a:r>
          </a:p>
          <a:p>
            <a:r>
              <a:rPr lang="ru-RU" sz="1400" dirty="0"/>
              <a:t>Дебет КРБ 1 100ХХ ХХХ (КРБ 1 40120 ХХХ)</a:t>
            </a:r>
          </a:p>
          <a:p>
            <a:r>
              <a:rPr lang="ru-RU" sz="1400" dirty="0"/>
              <a:t>Кредит КРБ 1 302ХХ ХХХ</a:t>
            </a:r>
            <a:r>
              <a:rPr lang="ru-RU" sz="1400" dirty="0" smtClean="0"/>
              <a:t>;</a:t>
            </a:r>
          </a:p>
          <a:p>
            <a:r>
              <a:rPr lang="ru-RU" sz="1400" dirty="0" smtClean="0"/>
              <a:t>4. Перечисление </a:t>
            </a:r>
            <a:r>
              <a:rPr lang="ru-RU" sz="1400" dirty="0"/>
              <a:t>денежных средств при исполнении выданного </a:t>
            </a:r>
            <a:r>
              <a:rPr lang="ru-RU" sz="1400" dirty="0" smtClean="0"/>
              <a:t>КОО </a:t>
            </a:r>
            <a:r>
              <a:rPr lang="ru-RU" sz="1400" dirty="0"/>
              <a:t>на основании документов, подтверждающих поставку товаров, </a:t>
            </a:r>
            <a:r>
              <a:rPr lang="ru-RU" sz="1400" dirty="0" smtClean="0"/>
              <a:t>выполнение </a:t>
            </a:r>
            <a:r>
              <a:rPr lang="ru-RU" sz="1400" dirty="0"/>
              <a:t>работ, оказание услуг в соответствии с условиями и (или) целями предоставления денежных средств:</a:t>
            </a:r>
          </a:p>
          <a:p>
            <a:r>
              <a:rPr lang="ru-RU" sz="1400" dirty="0"/>
              <a:t>Дебет КРБ 1 302ХХ ХХХ</a:t>
            </a:r>
          </a:p>
          <a:p>
            <a:r>
              <a:rPr lang="ru-RU" sz="1400" dirty="0"/>
              <a:t>Кредит КРБ 1 30405 </a:t>
            </a:r>
            <a:r>
              <a:rPr lang="ru-RU" sz="1400" dirty="0" smtClean="0"/>
              <a:t>ХХХ.</a:t>
            </a:r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pPr algn="ctr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Text Box 22"/>
          <p:cNvSpPr txBox="1">
            <a:spLocks noChangeArrowheads="1"/>
          </p:cNvSpPr>
          <p:nvPr/>
        </p:nvSpPr>
        <p:spPr bwMode="auto">
          <a:xfrm>
            <a:off x="11760203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E9AB1F20-2EE2-4979-98F5-FDB90D4471A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22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3555" name="TextBox 17"/>
          <p:cNvSpPr txBox="1">
            <a:spLocks noChangeArrowheads="1"/>
          </p:cNvSpPr>
          <p:nvPr/>
        </p:nvSpPr>
        <p:spPr bwMode="auto">
          <a:xfrm>
            <a:off x="3684589" y="276225"/>
            <a:ext cx="82851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477245" y="339634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119567" y="142879"/>
            <a:ext cx="7888287" cy="790976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Предоставление средств с использованием «казначейских аккредитивов». Отражение в учете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38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719138" y="2605088"/>
            <a:ext cx="10515600" cy="236378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ru-RU" altLang="ru-RU" sz="2400" b="1" dirty="0">
                <a:solidFill>
                  <a:srgbClr val="FF0000"/>
                </a:solidFill>
              </a:rPr>
              <a:t>ФНС (182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)</a:t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400" dirty="0" smtClean="0"/>
              <a:t>Минэнерго России (022); </a:t>
            </a:r>
            <a:br>
              <a:rPr lang="ru-RU" altLang="ru-RU" sz="2400" dirty="0" smtClean="0"/>
            </a:br>
            <a:r>
              <a:rPr lang="ru-RU" altLang="ru-RU" sz="2400" dirty="0" smtClean="0"/>
              <a:t>Федеральная служба по надзору в сфере природопользования (048);</a:t>
            </a:r>
            <a:br>
              <a:rPr lang="ru-RU" altLang="ru-RU" sz="2400" dirty="0" smtClean="0"/>
            </a:br>
            <a:r>
              <a:rPr lang="ru-RU" altLang="ru-RU" sz="2400" dirty="0" smtClean="0"/>
              <a:t>Рослесхоз (053);</a:t>
            </a:r>
            <a:br>
              <a:rPr lang="ru-RU" altLang="ru-RU" sz="2400" dirty="0" smtClean="0"/>
            </a:br>
            <a:r>
              <a:rPr lang="ru-RU" altLang="ru-RU" sz="2400" dirty="0" smtClean="0"/>
              <a:t>Росрыболовство (076);</a:t>
            </a:r>
            <a:br>
              <a:rPr lang="ru-RU" altLang="ru-RU" sz="2400" dirty="0" smtClean="0"/>
            </a:br>
            <a:r>
              <a:rPr lang="ru-RU" altLang="ru-RU" sz="2400" dirty="0" err="1" smtClean="0"/>
              <a:t>Роспортебнадзор</a:t>
            </a:r>
            <a:r>
              <a:rPr lang="ru-RU" altLang="ru-RU" sz="2400" dirty="0" smtClean="0"/>
              <a:t> (141);</a:t>
            </a:r>
            <a:br>
              <a:rPr lang="ru-RU" altLang="ru-RU" sz="2400" dirty="0" smtClean="0"/>
            </a:br>
            <a:r>
              <a:rPr lang="ru-RU" altLang="ru-RU" sz="2400" dirty="0" smtClean="0"/>
              <a:t>МВД (188) </a:t>
            </a:r>
            <a:br>
              <a:rPr lang="ru-RU" altLang="ru-RU" sz="2400" dirty="0" smtClean="0"/>
            </a:br>
            <a:r>
              <a:rPr lang="ru-RU" altLang="ru-RU" sz="2400" dirty="0" smtClean="0"/>
              <a:t>Росреестр (321) и т.д.</a:t>
            </a:r>
          </a:p>
        </p:txBody>
      </p:sp>
      <p:sp>
        <p:nvSpPr>
          <p:cNvPr id="19459" name="Текст 2"/>
          <p:cNvSpPr>
            <a:spLocks noGrp="1"/>
          </p:cNvSpPr>
          <p:nvPr>
            <p:ph type="body" idx="1"/>
          </p:nvPr>
        </p:nvSpPr>
        <p:spPr>
          <a:xfrm>
            <a:off x="822329" y="5354644"/>
            <a:ext cx="10515600" cy="534987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ru-RU" altLang="ru-RU" dirty="0" smtClean="0">
                <a:solidFill>
                  <a:schemeClr val="tx1"/>
                </a:solidFill>
              </a:rPr>
              <a:t>Данные федеральные органы отчетность в финансовые органы субъектов РФ по доходам с элементом «01» не представляют!</a:t>
            </a:r>
          </a:p>
        </p:txBody>
      </p:sp>
      <p:sp>
        <p:nvSpPr>
          <p:cNvPr id="87044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D801A82F-6F42-40AC-8A2A-A3BEDDC4FF19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23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557340" y="1208089"/>
            <a:ext cx="902493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altLang="ru-RU" sz="2400" b="1" dirty="0" smtClean="0">
                <a:solidFill>
                  <a:srgbClr val="000066"/>
                </a:solidFill>
                <a:latin typeface="Times New Roman" pitchFamily="18" charset="0"/>
                <a:cs typeface="+mn-cs"/>
                <a:sym typeface="Lucida Grande"/>
              </a:rPr>
              <a:t>Доходы федерального бюджета (код элемента = 01)*, которые </a:t>
            </a:r>
            <a:r>
              <a:rPr lang="ru-RU" altLang="ru-RU" sz="2400" b="1" u="sng" dirty="0" smtClean="0">
                <a:solidFill>
                  <a:srgbClr val="000066"/>
                </a:solidFill>
                <a:latin typeface="Times New Roman" pitchFamily="18" charset="0"/>
                <a:cs typeface="+mn-cs"/>
                <a:sym typeface="Lucida Grande"/>
              </a:rPr>
              <a:t>распределяются</a:t>
            </a:r>
            <a:r>
              <a:rPr lang="ru-RU" altLang="ru-RU" sz="2400" b="1" dirty="0" smtClean="0">
                <a:solidFill>
                  <a:srgbClr val="000066"/>
                </a:solidFill>
                <a:latin typeface="Times New Roman" pitchFamily="18" charset="0"/>
                <a:cs typeface="+mn-cs"/>
                <a:sym typeface="Lucida Grande"/>
              </a:rPr>
              <a:t> в бюджеты субъектов РФ (местные бюджеты), </a:t>
            </a:r>
            <a:r>
              <a:rPr lang="ru-RU" altLang="ru-RU" sz="2400" b="1" u="sng" dirty="0">
                <a:solidFill>
                  <a:srgbClr val="000066"/>
                </a:solidFill>
                <a:latin typeface="Times New Roman" pitchFamily="18" charset="0"/>
                <a:sym typeface="Lucida Grande"/>
              </a:rPr>
              <a:t>администратор -  ФОИВ, территориальный орган ФОИВ, ФКУ</a:t>
            </a:r>
            <a:endParaRPr lang="ru-RU" altLang="ru-RU" sz="2400" b="1" dirty="0">
              <a:solidFill>
                <a:srgbClr val="000066"/>
              </a:solidFill>
              <a:latin typeface="Times New Roman" pitchFamily="18" charset="0"/>
              <a:sym typeface="Lucida Grande"/>
            </a:endParaRP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sz="2400" b="1" dirty="0">
              <a:solidFill>
                <a:srgbClr val="000066"/>
              </a:solidFill>
              <a:latin typeface="Times New Roman" pitchFamily="18" charset="0"/>
              <a:cs typeface="+mn-cs"/>
              <a:sym typeface="Lucida Grande"/>
            </a:endParaRPr>
          </a:p>
        </p:txBody>
      </p:sp>
      <p:sp>
        <p:nvSpPr>
          <p:cNvPr id="87047" name="Текст 2"/>
          <p:cNvSpPr txBox="1">
            <a:spLocks/>
          </p:cNvSpPr>
          <p:nvPr/>
        </p:nvSpPr>
        <p:spPr bwMode="auto">
          <a:xfrm>
            <a:off x="831852" y="5983294"/>
            <a:ext cx="11109325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000" i="1" dirty="0"/>
              <a:t>____________________________________________________________________________</a:t>
            </a:r>
          </a:p>
          <a:p>
            <a:pPr eaLnBrk="1" hangingPunct="1">
              <a:buFont typeface="Arial" pitchFamily="34" charset="0"/>
              <a:buNone/>
            </a:pPr>
            <a:r>
              <a:rPr lang="ru-RU" altLang="ru-RU" sz="2000" i="1" dirty="0" smtClean="0"/>
              <a:t>*Аналогично </a:t>
            </a:r>
            <a:r>
              <a:rPr lang="ru-RU" altLang="ru-RU" sz="2000" i="1" dirty="0"/>
              <a:t>в части доходов бюджетов субъектов РФ (муниципальных образований)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80129" y="114300"/>
            <a:ext cx="5641975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90000"/>
              </a:lnSpc>
              <a:defRPr/>
            </a:pPr>
            <a:r>
              <a:rPr lang="ru-RU" sz="2000" b="1" dirty="0" smtClean="0">
                <a:ln w="1905"/>
                <a:latin typeface="+mj-lt"/>
                <a:ea typeface="+mj-ea"/>
                <a:cs typeface="+mj-cs"/>
              </a:rPr>
              <a:t>Доходы федерального бюджета, распределяемые по нормативам в иные бюджеты </a:t>
            </a:r>
            <a:endParaRPr lang="ru-RU" sz="2000" b="1" dirty="0">
              <a:ln w="1905"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9195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3863978" y="6"/>
            <a:ext cx="5137151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190" tIns="48096" rIns="96190" bIns="4809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 typeface="Arial" pitchFamily="34" charset="0"/>
              <a:buNone/>
            </a:pPr>
            <a:endParaRPr lang="ru-RU" altLang="ru-RU" sz="2400" b="1">
              <a:solidFill>
                <a:srgbClr val="000066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03391" y="997943"/>
            <a:ext cx="8496300" cy="9366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</a:rPr>
              <a:t>Управление Федеральной налоговой службы </a:t>
            </a:r>
            <a:r>
              <a:rPr lang="ru-RU" sz="1600" dirty="0">
                <a:solidFill>
                  <a:prstClr val="black"/>
                </a:solidFill>
              </a:rPr>
              <a:t>администрирует доходы </a:t>
            </a:r>
            <a:br>
              <a:rPr lang="ru-RU" sz="1600" dirty="0">
                <a:solidFill>
                  <a:prstClr val="black"/>
                </a:solidFill>
              </a:rPr>
            </a:br>
            <a:r>
              <a:rPr lang="ru-RU" sz="1600" dirty="0">
                <a:solidFill>
                  <a:prstClr val="black"/>
                </a:solidFill>
              </a:rPr>
              <a:t>по КБК 182 1 01 02001 </a:t>
            </a:r>
            <a:r>
              <a:rPr lang="ru-RU" sz="1600" b="1" dirty="0">
                <a:solidFill>
                  <a:prstClr val="black"/>
                </a:solidFill>
              </a:rPr>
              <a:t>01</a:t>
            </a:r>
            <a:r>
              <a:rPr lang="ru-RU" sz="1600" dirty="0">
                <a:solidFill>
                  <a:prstClr val="black"/>
                </a:solidFill>
              </a:rPr>
              <a:t> 0000 110 «Налог на доходы физических лиц …» (элем. </a:t>
            </a:r>
            <a:r>
              <a:rPr lang="ru-RU" sz="1600" b="1" dirty="0">
                <a:solidFill>
                  <a:prstClr val="black"/>
                </a:solidFill>
              </a:rPr>
              <a:t>01 «Федеральный бюджет»)</a:t>
            </a:r>
            <a:r>
              <a:rPr lang="ru-RU" sz="1600" dirty="0">
                <a:solidFill>
                  <a:prstClr val="black"/>
                </a:solidFill>
              </a:rPr>
              <a:t>, распределяемые в </a:t>
            </a:r>
            <a:r>
              <a:rPr lang="ru-RU" sz="1600" b="1" dirty="0">
                <a:solidFill>
                  <a:prstClr val="black"/>
                </a:solidFill>
              </a:rPr>
              <a:t>бюджет субъекта РФ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114428" y="4894269"/>
            <a:ext cx="4621213" cy="8731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</a:rPr>
              <a:t>Отражение в учете и </a:t>
            </a:r>
            <a:r>
              <a:rPr lang="ru-RU" dirty="0" smtClean="0">
                <a:solidFill>
                  <a:prstClr val="black"/>
                </a:solidFill>
              </a:rPr>
              <a:t>отчетности </a:t>
            </a:r>
            <a:r>
              <a:rPr lang="ru-RU" dirty="0">
                <a:solidFill>
                  <a:prstClr val="black"/>
                </a:solidFill>
              </a:rPr>
              <a:t>доходов</a:t>
            </a:r>
            <a:r>
              <a:rPr lang="ru-RU" u="sng" dirty="0">
                <a:solidFill>
                  <a:prstClr val="black"/>
                </a:solidFill>
              </a:rPr>
              <a:t> </a:t>
            </a:r>
            <a:r>
              <a:rPr lang="ru-RU" b="1" u="sng" dirty="0">
                <a:solidFill>
                  <a:prstClr val="black"/>
                </a:solidFill>
              </a:rPr>
              <a:t>финансовым органом  субъекта РФ</a:t>
            </a:r>
            <a:r>
              <a:rPr lang="ru-RU" b="1" u="sng" dirty="0" smtClean="0">
                <a:solidFill>
                  <a:prstClr val="black"/>
                </a:solidFill>
              </a:rPr>
              <a:t>,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 smtClean="0">
                <a:solidFill>
                  <a:prstClr val="black"/>
                </a:solidFill>
              </a:rPr>
              <a:t> </a:t>
            </a:r>
            <a:r>
              <a:rPr lang="ru-RU" b="1" u="sng" dirty="0">
                <a:solidFill>
                  <a:prstClr val="black"/>
                </a:solidFill>
              </a:rPr>
              <a:t>в т.ч. как АДБ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16137" y="2170113"/>
            <a:ext cx="3600451" cy="5762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</a:rPr>
              <a:t>Начисление доходов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116137" y="2967044"/>
            <a:ext cx="3586163" cy="720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</a:rPr>
              <a:t>Зачисление доходов на счет 40101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116139" y="3868744"/>
            <a:ext cx="3579812" cy="71913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</a:rPr>
              <a:t>Распределение в доход бюджета субъекта 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6335717" y="2170113"/>
            <a:ext cx="3863975" cy="5762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</a:rPr>
              <a:t>Дт 1 205 11 560   Кт 1 401 10 110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335717" y="2967044"/>
            <a:ext cx="3863975" cy="720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</a:rPr>
              <a:t>Дт 1 210 02 110    Кт 1 205 11 660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i="1" dirty="0">
              <a:solidFill>
                <a:prstClr val="black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335717" y="3868744"/>
            <a:ext cx="3863975" cy="71913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</a:rPr>
              <a:t>Дт 1 401 10 110    Кт 1 210 02 110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i="1" dirty="0">
              <a:solidFill>
                <a:prstClr val="black"/>
              </a:solidFill>
            </a:endParaRPr>
          </a:p>
        </p:txBody>
      </p:sp>
      <p:cxnSp>
        <p:nvCxnSpPr>
          <p:cNvPr id="27" name="Прямая со стрелкой 26"/>
          <p:cNvCxnSpPr>
            <a:stCxn id="6" idx="3"/>
            <a:endCxn id="28" idx="1"/>
          </p:cNvCxnSpPr>
          <p:nvPr/>
        </p:nvCxnSpPr>
        <p:spPr>
          <a:xfrm>
            <a:off x="5716588" y="2457450"/>
            <a:ext cx="619125" cy="0"/>
          </a:xfrm>
          <a:prstGeom prst="straightConnector1">
            <a:avLst/>
          </a:prstGeom>
          <a:ln w="127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5" idx="3"/>
            <a:endCxn id="29" idx="1"/>
          </p:cNvCxnSpPr>
          <p:nvPr/>
        </p:nvCxnSpPr>
        <p:spPr>
          <a:xfrm>
            <a:off x="5702300" y="3327400"/>
            <a:ext cx="633413" cy="0"/>
          </a:xfrm>
          <a:prstGeom prst="straightConnector1">
            <a:avLst/>
          </a:prstGeom>
          <a:ln w="127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16" idx="3"/>
            <a:endCxn id="30" idx="1"/>
          </p:cNvCxnSpPr>
          <p:nvPr/>
        </p:nvCxnSpPr>
        <p:spPr>
          <a:xfrm>
            <a:off x="5695953" y="4227513"/>
            <a:ext cx="639763" cy="0"/>
          </a:xfrm>
          <a:prstGeom prst="straightConnector1">
            <a:avLst/>
          </a:prstGeom>
          <a:ln w="127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3" name="Прямоугольник 40"/>
          <p:cNvSpPr>
            <a:spLocks noChangeArrowheads="1"/>
          </p:cNvSpPr>
          <p:nvPr/>
        </p:nvSpPr>
        <p:spPr bwMode="auto">
          <a:xfrm>
            <a:off x="125417" y="2136777"/>
            <a:ext cx="120173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sz="1200" dirty="0">
                <a:solidFill>
                  <a:prstClr val="black"/>
                </a:solidFill>
                <a:latin typeface="Arial" pitchFamily="34" charset="0"/>
                <a:cs typeface="+mn-cs"/>
              </a:rPr>
              <a:t>п. 78 Инструкции 162н</a:t>
            </a:r>
            <a:r>
              <a:rPr lang="ru-RU" altLang="ru-RU" sz="1200" dirty="0" smtClean="0">
                <a:solidFill>
                  <a:prstClr val="black"/>
                </a:solidFill>
                <a:latin typeface="Arial" pitchFamily="34" charset="0"/>
                <a:cs typeface="+mn-cs"/>
              </a:rPr>
              <a:t>,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sz="1200" dirty="0" smtClean="0">
                <a:solidFill>
                  <a:prstClr val="black"/>
                </a:solidFill>
                <a:latin typeface="Arial" pitchFamily="34" charset="0"/>
                <a:cs typeface="+mn-cs"/>
              </a:rPr>
              <a:t> </a:t>
            </a:r>
            <a:r>
              <a:rPr lang="ru-RU" altLang="ru-RU" sz="1200" dirty="0">
                <a:solidFill>
                  <a:prstClr val="black"/>
                </a:solidFill>
                <a:latin typeface="Arial" pitchFamily="34" charset="0"/>
                <a:cs typeface="+mn-cs"/>
              </a:rPr>
              <a:t>Письмо МФ РФ от 05.07.2012  № 02-06-07/2561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376992" y="4894262"/>
            <a:ext cx="5253034" cy="8731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</a:rPr>
              <a:t>Дт 1 202 11 510  Кт 1 402 10 110 (Отчет ф. 0503124)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</a:rPr>
              <a:t>Дт 1 210 02 110  Кт 1 401 10 110 (Отчет ф. 0503127)</a:t>
            </a:r>
          </a:p>
        </p:txBody>
      </p:sp>
      <p:cxnSp>
        <p:nvCxnSpPr>
          <p:cNvPr id="47" name="Прямая со стрелкой 46"/>
          <p:cNvCxnSpPr/>
          <p:nvPr/>
        </p:nvCxnSpPr>
        <p:spPr>
          <a:xfrm>
            <a:off x="5726113" y="5343531"/>
            <a:ext cx="660400" cy="9525"/>
          </a:xfrm>
          <a:prstGeom prst="straightConnector1">
            <a:avLst/>
          </a:prstGeom>
          <a:ln w="127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1847851" y="1954213"/>
            <a:ext cx="0" cy="227330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endCxn id="6" idx="1"/>
          </p:cNvCxnSpPr>
          <p:nvPr/>
        </p:nvCxnSpPr>
        <p:spPr>
          <a:xfrm>
            <a:off x="1847851" y="2457450"/>
            <a:ext cx="268288" cy="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>
            <a:endCxn id="15" idx="1"/>
          </p:cNvCxnSpPr>
          <p:nvPr/>
        </p:nvCxnSpPr>
        <p:spPr>
          <a:xfrm>
            <a:off x="1847851" y="3327400"/>
            <a:ext cx="268288" cy="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endCxn id="16" idx="1"/>
          </p:cNvCxnSpPr>
          <p:nvPr/>
        </p:nvCxnSpPr>
        <p:spPr>
          <a:xfrm>
            <a:off x="1847851" y="4227513"/>
            <a:ext cx="268288" cy="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28" name="Прямая соединительная линия 22527"/>
          <p:cNvCxnSpPr/>
          <p:nvPr/>
        </p:nvCxnSpPr>
        <p:spPr>
          <a:xfrm>
            <a:off x="1703391" y="4762500"/>
            <a:ext cx="8642351" cy="0"/>
          </a:xfrm>
          <a:prstGeom prst="line">
            <a:avLst/>
          </a:prstGeom>
          <a:ln w="12700">
            <a:solidFill>
              <a:schemeClr val="accent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088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737600" y="6105531"/>
            <a:ext cx="28448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1F207663-9948-42EF-8BFA-6802D6AAC1AA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24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080129" y="114300"/>
            <a:ext cx="5641975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90000"/>
              </a:lnSpc>
              <a:defRPr/>
            </a:pPr>
            <a:r>
              <a:rPr lang="ru-RU" sz="2000" b="1" dirty="0" smtClean="0">
                <a:ln w="1905"/>
                <a:latin typeface="+mj-lt"/>
                <a:ea typeface="+mj-ea"/>
                <a:cs typeface="+mj-cs"/>
              </a:rPr>
              <a:t>Доходы федерального бюджета, распределяемые по нормативам в иные бюджеты </a:t>
            </a:r>
            <a:endParaRPr lang="ru-RU" sz="2000" b="1" dirty="0">
              <a:ln w="1905"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2102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Скругленный прямоугольник 24"/>
          <p:cNvSpPr/>
          <p:nvPr/>
        </p:nvSpPr>
        <p:spPr>
          <a:xfrm>
            <a:off x="8306597" y="2141544"/>
            <a:ext cx="71437" cy="46831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Стрелка вправо 21"/>
          <p:cNvSpPr/>
          <p:nvPr/>
        </p:nvSpPr>
        <p:spPr>
          <a:xfrm rot="10800000">
            <a:off x="4302125" y="5488788"/>
            <a:ext cx="2916239" cy="23971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4172348" y="4400550"/>
            <a:ext cx="3013868" cy="215900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73440" y="2003431"/>
            <a:ext cx="71437" cy="46831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351090" y="2409831"/>
            <a:ext cx="2035175" cy="7413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</a:rPr>
              <a:t>Например, Росприроднадзор 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4165603" y="2003425"/>
            <a:ext cx="2879725" cy="215900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10800000">
            <a:off x="4386265" y="2652713"/>
            <a:ext cx="2659064" cy="23971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932365" y="1619250"/>
            <a:ext cx="1655763" cy="78105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</a:rPr>
              <a:t>Передача полномочий АДБ </a:t>
            </a:r>
            <a:r>
              <a:rPr lang="ru-RU" sz="1400" dirty="0" smtClean="0">
                <a:solidFill>
                  <a:schemeClr val="tx1"/>
                </a:solidFill>
              </a:rPr>
              <a:t>ФБ (элемент «01»)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932365" y="2466981"/>
            <a:ext cx="1655763" cy="68421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</a:rPr>
              <a:t>Отчетность АДБ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</a:rPr>
              <a:t>по </a:t>
            </a:r>
            <a:r>
              <a:rPr lang="ru-RU" sz="1400" dirty="0" smtClean="0">
                <a:solidFill>
                  <a:schemeClr val="tx1"/>
                </a:solidFill>
              </a:rPr>
              <a:t>191н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045328" y="1619250"/>
            <a:ext cx="3186111" cy="76676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b="1" dirty="0">
                <a:solidFill>
                  <a:schemeClr val="tx1"/>
                </a:solidFill>
              </a:rPr>
              <a:t>Субъект РФ </a:t>
            </a:r>
          </a:p>
          <a:p>
            <a:pPr algn="ctr" eaLnBrk="1" hangingPunct="1">
              <a:defRPr/>
            </a:pPr>
            <a:r>
              <a:rPr lang="ru-RU" sz="1400" b="1" dirty="0">
                <a:solidFill>
                  <a:schemeClr val="tx1"/>
                </a:solidFill>
              </a:rPr>
              <a:t>(Муниципальное образование)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351090" y="3868739"/>
            <a:ext cx="1954212" cy="214153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b="1" dirty="0">
                <a:solidFill>
                  <a:schemeClr val="tx1"/>
                </a:solidFill>
              </a:rPr>
              <a:t>Субъект РФ (Муниципальное образование)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846641" y="3868739"/>
            <a:ext cx="1657351" cy="114141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</a:rPr>
              <a:t>Передача полномочий АДБ </a:t>
            </a:r>
            <a:r>
              <a:rPr lang="ru-RU" sz="1400" dirty="0" smtClean="0">
                <a:solidFill>
                  <a:schemeClr val="tx1"/>
                </a:solidFill>
              </a:rPr>
              <a:t>субъекта </a:t>
            </a:r>
            <a:r>
              <a:rPr lang="ru-RU" sz="1400" dirty="0">
                <a:solidFill>
                  <a:schemeClr val="tx1"/>
                </a:solidFill>
              </a:rPr>
              <a:t>РФ (МО</a:t>
            </a:r>
            <a:r>
              <a:rPr lang="ru-RU" sz="1400" dirty="0" smtClean="0">
                <a:solidFill>
                  <a:schemeClr val="tx1"/>
                </a:solidFill>
              </a:rPr>
              <a:t>) (элементы 02-13)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851401" y="5111756"/>
            <a:ext cx="1655763" cy="89851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200" dirty="0">
                <a:solidFill>
                  <a:schemeClr val="tx1"/>
                </a:solidFill>
              </a:rPr>
              <a:t>Отчетность АДБ</a:t>
            </a:r>
          </a:p>
          <a:p>
            <a:pPr algn="ctr" eaLnBrk="1" hangingPunct="1">
              <a:defRPr/>
            </a:pPr>
            <a:r>
              <a:rPr lang="ru-RU" sz="1200" dirty="0">
                <a:solidFill>
                  <a:schemeClr val="tx1"/>
                </a:solidFill>
              </a:rPr>
              <a:t>по 191н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080129" y="114300"/>
            <a:ext cx="564197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90000"/>
              </a:lnSpc>
              <a:defRPr/>
            </a:pPr>
            <a:r>
              <a:rPr lang="ru-RU" sz="2000" b="1" dirty="0">
                <a:ln w="1905"/>
                <a:latin typeface="+mj-lt"/>
                <a:ea typeface="+mj-ea"/>
                <a:cs typeface="+mj-cs"/>
              </a:rPr>
              <a:t>Предоставление отчетности по доходам администраторами, не являющимися ПБС бюджета, доходы которого он администрирует 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2351090" y="3569594"/>
            <a:ext cx="7880350" cy="0"/>
          </a:xfrm>
          <a:prstGeom prst="line">
            <a:avLst/>
          </a:prstGeom>
          <a:ln w="28575">
            <a:solidFill>
              <a:schemeClr val="accent6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158" name="TextBox 28"/>
          <p:cNvSpPr txBox="1">
            <a:spLocks noChangeArrowheads="1"/>
          </p:cNvSpPr>
          <p:nvPr/>
        </p:nvSpPr>
        <p:spPr bwMode="auto">
          <a:xfrm>
            <a:off x="123825" y="2768631"/>
            <a:ext cx="2227265" cy="147732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srgbClr val="FF0000"/>
                </a:solidFill>
              </a:rPr>
              <a:t>Отказ, несвоевременность  предоставления </a:t>
            </a:r>
            <a:r>
              <a:rPr lang="ru-RU" altLang="ru-RU" sz="1800" b="1" dirty="0">
                <a:solidFill>
                  <a:srgbClr val="FF0000"/>
                </a:solidFill>
              </a:rPr>
              <a:t>отчетности 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недопустимы!</a:t>
            </a:r>
            <a:endParaRPr lang="ru-RU" altLang="ru-RU" sz="1800" b="1" dirty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51090" y="1619250"/>
            <a:ext cx="2035175" cy="73501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b="1" dirty="0">
                <a:solidFill>
                  <a:schemeClr val="tx1"/>
                </a:solidFill>
              </a:rPr>
              <a:t>Федеральный орган исполнительной власти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45328" y="2471738"/>
            <a:ext cx="3186111" cy="6905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200" dirty="0">
                <a:solidFill>
                  <a:schemeClr val="tx1"/>
                </a:solidFill>
              </a:rPr>
              <a:t>Например, Министерство природопользования Пермского края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8648704" y="4403731"/>
            <a:ext cx="71437" cy="6809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7186217" y="3868739"/>
            <a:ext cx="3045223" cy="97640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</a:rPr>
              <a:t>Федеральный орган исполнительной власти </a:t>
            </a:r>
          </a:p>
          <a:p>
            <a:pPr algn="ctr" eaLnBrk="1" hangingPunct="1"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(Территориальный орган) 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228685" y="4986737"/>
            <a:ext cx="3002755" cy="100410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200" dirty="0">
                <a:solidFill>
                  <a:schemeClr val="tx1"/>
                </a:solidFill>
              </a:rPr>
              <a:t>Например, </a:t>
            </a:r>
            <a:r>
              <a:rPr lang="ru-RU" sz="1200" dirty="0" smtClean="0">
                <a:solidFill>
                  <a:schemeClr val="tx1"/>
                </a:solidFill>
              </a:rPr>
              <a:t>Управление ФНС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38812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5097" y="1695630"/>
            <a:ext cx="11114616" cy="4660721"/>
          </a:xfrm>
          <a:extLst/>
        </p:spPr>
        <p:txBody>
          <a:bodyPr numCol="2">
            <a:normAutofit/>
          </a:bodyPr>
          <a:lstStyle/>
          <a:p>
            <a:pPr marL="457200" indent="-457200">
              <a:lnSpc>
                <a:spcPct val="70000"/>
              </a:lnSpc>
              <a:buFont typeface="+mj-lt"/>
              <a:buAutoNum type="arabicPeriod"/>
              <a:defRPr/>
            </a:pPr>
            <a:r>
              <a:rPr lang="ru-RU" b="1" u="sng" dirty="0">
                <a:solidFill>
                  <a:schemeClr val="accent6">
                    <a:lumMod val="50000"/>
                  </a:schemeClr>
                </a:solidFill>
              </a:rPr>
              <a:t>ФНС (</a:t>
            </a:r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</a:rPr>
              <a:t>182</a:t>
            </a:r>
            <a:r>
              <a:rPr lang="ru-RU" b="1" u="sng" dirty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</a:rPr>
              <a:t>Федеральная </a:t>
            </a:r>
            <a:r>
              <a:rPr lang="ru-RU" dirty="0">
                <a:solidFill>
                  <a:schemeClr val="tx1"/>
                </a:solidFill>
              </a:rPr>
              <a:t>служба по надзору в сфере природопользования (048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</a:rPr>
              <a:t>Федеральная </a:t>
            </a:r>
            <a:r>
              <a:rPr lang="ru-RU" dirty="0">
                <a:solidFill>
                  <a:schemeClr val="tx1"/>
                </a:solidFill>
              </a:rPr>
              <a:t>служба по надзору в сфере здравоохранения (060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  <a:defRPr/>
            </a:pPr>
            <a:r>
              <a:rPr lang="ru-RU" dirty="0" err="1" smtClean="0">
                <a:solidFill>
                  <a:schemeClr val="tx1"/>
                </a:solidFill>
              </a:rPr>
              <a:t>Росрыболовство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(076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</a:rPr>
              <a:t>Федеральная </a:t>
            </a:r>
            <a:r>
              <a:rPr lang="ru-RU" dirty="0">
                <a:solidFill>
                  <a:schemeClr val="tx1"/>
                </a:solidFill>
              </a:rPr>
              <a:t>служба по ветеринарному и фитосанитарному надзору (081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</a:rPr>
              <a:t>Минфин России (092)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  <a:defRPr/>
            </a:pPr>
            <a:r>
              <a:rPr lang="ru-RU" dirty="0" err="1" smtClean="0">
                <a:solidFill>
                  <a:schemeClr val="tx1"/>
                </a:solidFill>
              </a:rPr>
              <a:t>Роскомнадзор</a:t>
            </a:r>
            <a:r>
              <a:rPr lang="ru-RU" dirty="0" smtClean="0">
                <a:solidFill>
                  <a:schemeClr val="tx1"/>
                </a:solidFill>
              </a:rPr>
              <a:t> (096)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  <a:defRPr/>
            </a:pPr>
            <a:r>
              <a:rPr lang="ru-RU" dirty="0" err="1" smtClean="0">
                <a:solidFill>
                  <a:schemeClr val="tx1"/>
                </a:solidFill>
              </a:rPr>
              <a:t>Ространснадзор</a:t>
            </a:r>
            <a:r>
              <a:rPr lang="ru-RU" dirty="0" smtClean="0">
                <a:solidFill>
                  <a:schemeClr val="tx1"/>
                </a:solidFill>
              </a:rPr>
              <a:t> (106)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  <a:defRPr/>
            </a:pPr>
            <a:r>
              <a:rPr lang="ru-RU" dirty="0" err="1" smtClean="0">
                <a:solidFill>
                  <a:schemeClr val="tx1"/>
                </a:solidFill>
              </a:rPr>
              <a:t>Роспортебнадзор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(141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</a:rPr>
              <a:t>Росстат (157)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</a:rPr>
              <a:t>ФАС (161)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</a:rPr>
              <a:t>Росгидромет (169)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</a:rPr>
              <a:t>МЧС (177)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  <a:defRPr/>
            </a:pPr>
            <a:r>
              <a:rPr lang="ru-RU" dirty="0" err="1" smtClean="0">
                <a:solidFill>
                  <a:schemeClr val="tx1"/>
                </a:solidFill>
              </a:rPr>
              <a:t>Нацгвардия</a:t>
            </a:r>
            <a:r>
              <a:rPr lang="ru-RU" dirty="0" smtClean="0">
                <a:solidFill>
                  <a:schemeClr val="tx1"/>
                </a:solidFill>
              </a:rPr>
              <a:t> (180)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</a:rPr>
              <a:t>МВД </a:t>
            </a:r>
            <a:r>
              <a:rPr lang="ru-RU" dirty="0">
                <a:solidFill>
                  <a:schemeClr val="tx1"/>
                </a:solidFill>
              </a:rPr>
              <a:t>(188) </a:t>
            </a:r>
            <a:endParaRPr lang="ru-RU" dirty="0" smtClean="0">
              <a:solidFill>
                <a:schemeClr val="tx1"/>
              </a:solidFill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</a:rPr>
              <a:t>Минобороны России (187)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</a:rPr>
              <a:t>Минюст России (321)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  <a:defRPr/>
            </a:pPr>
            <a:r>
              <a:rPr lang="ru-RU" dirty="0" err="1" smtClean="0">
                <a:solidFill>
                  <a:schemeClr val="tx1"/>
                </a:solidFill>
              </a:rPr>
              <a:t>Росрегистрация</a:t>
            </a:r>
            <a:r>
              <a:rPr lang="ru-RU" dirty="0" smtClean="0">
                <a:solidFill>
                  <a:schemeClr val="tx1"/>
                </a:solidFill>
              </a:rPr>
              <a:t> (321)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</a:rPr>
              <a:t>ФССП (322);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</a:rPr>
              <a:t>ФМБА (388)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</a:rPr>
              <a:t>Прокуратура России (415)</a:t>
            </a:r>
          </a:p>
        </p:txBody>
      </p:sp>
      <p:sp>
        <p:nvSpPr>
          <p:cNvPr id="89091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F832B1F3-D25B-4082-994F-A87A6CB7F636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26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pic>
        <p:nvPicPr>
          <p:cNvPr id="89093" name="Picture 10" descr="Docum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25" y="3127375"/>
            <a:ext cx="108108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4" name="Picture 10" descr="Docum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0215" y="3633788"/>
            <a:ext cx="10795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5" name="Picture 10" descr="Docum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8975" y="4167188"/>
            <a:ext cx="108108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6" name="TextBox 13"/>
          <p:cNvSpPr txBox="1">
            <a:spLocks noChangeArrowheads="1"/>
          </p:cNvSpPr>
          <p:nvPr/>
        </p:nvSpPr>
        <p:spPr bwMode="auto">
          <a:xfrm>
            <a:off x="10437813" y="2459042"/>
            <a:ext cx="16414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b="1"/>
              <a:t>Штрафы по КБК 116..140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080129" y="114300"/>
            <a:ext cx="564197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90000"/>
              </a:lnSpc>
              <a:defRPr/>
            </a:pPr>
            <a:r>
              <a:rPr lang="ru-RU" sz="2000" b="1" dirty="0">
                <a:ln w="1905"/>
                <a:latin typeface="+mj-lt"/>
                <a:ea typeface="+mj-ea"/>
                <a:cs typeface="+mj-cs"/>
              </a:rPr>
              <a:t>Предоставление отчетности по доходам администраторами, не являющимися ПБС бюджета, доходы которого он администрирует </a:t>
            </a:r>
          </a:p>
        </p:txBody>
      </p:sp>
    </p:spTree>
    <p:extLst>
      <p:ext uri="{BB962C8B-B14F-4D97-AF65-F5344CB8AC3E}">
        <p14:creationId xmlns:p14="http://schemas.microsoft.com/office/powerpoint/2010/main" val="306350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3863978" y="6"/>
            <a:ext cx="5137151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190" tIns="48096" rIns="96190" bIns="48096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 typeface="Arial" pitchFamily="34" charset="0"/>
              <a:buNone/>
            </a:pPr>
            <a:endParaRPr lang="ru-RU" altLang="ru-RU" sz="2400" b="1">
              <a:solidFill>
                <a:srgbClr val="000066"/>
              </a:solidFill>
            </a:endParaRP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2298702" y="578798"/>
            <a:ext cx="57165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sz="2400" b="1" dirty="0">
                <a:solidFill>
                  <a:srgbClr val="000066"/>
                </a:solidFill>
                <a:latin typeface="Times New Roman" pitchFamily="18" charset="0"/>
                <a:cs typeface="+mn-cs"/>
                <a:sym typeface="Lucida Grande"/>
              </a:rPr>
              <a:t>Отражение в </a:t>
            </a:r>
            <a:r>
              <a:rPr lang="ru-RU" altLang="ru-RU" sz="2400" b="1" dirty="0" smtClean="0">
                <a:solidFill>
                  <a:srgbClr val="000066"/>
                </a:solidFill>
                <a:latin typeface="Times New Roman" pitchFamily="18" charset="0"/>
                <a:cs typeface="+mn-cs"/>
                <a:sym typeface="Lucida Grande"/>
              </a:rPr>
              <a:t>отчетности</a:t>
            </a:r>
            <a:endParaRPr lang="ru-RU" altLang="ru-RU" sz="2400" b="1" dirty="0">
              <a:solidFill>
                <a:srgbClr val="000066"/>
              </a:solidFill>
              <a:latin typeface="Times New Roman" pitchFamily="18" charset="0"/>
              <a:cs typeface="+mn-cs"/>
              <a:sym typeface="Lucida Grande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5729" y="1268413"/>
            <a:ext cx="8232775" cy="10080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</a:rPr>
              <a:t>Управление Федеральной налоговой службы </a:t>
            </a:r>
            <a:r>
              <a:rPr lang="ru-RU" sz="1600" dirty="0">
                <a:solidFill>
                  <a:prstClr val="black"/>
                </a:solidFill>
              </a:rPr>
              <a:t>администрирует доходы</a:t>
            </a:r>
            <a:br>
              <a:rPr lang="ru-RU" sz="1600" dirty="0">
                <a:solidFill>
                  <a:prstClr val="black"/>
                </a:solidFill>
              </a:rPr>
            </a:br>
            <a:r>
              <a:rPr lang="ru-RU" sz="1600" dirty="0">
                <a:solidFill>
                  <a:prstClr val="black"/>
                </a:solidFill>
              </a:rPr>
              <a:t>по КБК 182 1 01 01012 02 0000 110 «Налог на прибыль организаций… зачисляемый в бюджеты субъектов РФ» с элементом </a:t>
            </a:r>
            <a:r>
              <a:rPr lang="ru-RU" sz="1600" b="1" dirty="0">
                <a:solidFill>
                  <a:prstClr val="black"/>
                </a:solidFill>
              </a:rPr>
              <a:t>02 «Бюджет субъекта Российской Федерации»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30191" y="5454650"/>
            <a:ext cx="11834812" cy="9794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</a:rPr>
              <a:t>Формирование </a:t>
            </a:r>
            <a:r>
              <a:rPr lang="ru-RU" b="1" u="sng" dirty="0">
                <a:solidFill>
                  <a:prstClr val="black"/>
                </a:solidFill>
              </a:rPr>
              <a:t>финансовым органом субъекта РФ отчетности об исполнении бюджета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98477" y="2420938"/>
            <a:ext cx="3600451" cy="5762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</a:rPr>
              <a:t>Начисление доходов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98477" y="3217865"/>
            <a:ext cx="3586163" cy="720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</a:rPr>
              <a:t>Зачисление доходов на счет 40101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</a:rPr>
              <a:t>и распределение в бюджет субъекта РФ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8476" y="4119563"/>
            <a:ext cx="7807325" cy="965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</a:rPr>
              <a:t>Формирование отчетности АДБ </a:t>
            </a:r>
            <a:br>
              <a:rPr lang="ru-RU" dirty="0">
                <a:solidFill>
                  <a:prstClr val="black"/>
                </a:solidFill>
              </a:rPr>
            </a:br>
            <a:r>
              <a:rPr lang="ru-RU" dirty="0">
                <a:solidFill>
                  <a:prstClr val="black"/>
                </a:solidFill>
              </a:rPr>
              <a:t>(Отчеты 0503127,0503123,  0503130, 0503121, 0503164, 0503110, 0503169)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718049" y="2420938"/>
            <a:ext cx="3600451" cy="5762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</a:rPr>
              <a:t>Дт 1 205 11 560   Кт 1 401 10 110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4718053" y="3217865"/>
            <a:ext cx="3587751" cy="720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</a:rPr>
              <a:t>Дт 1 210 02 110    Кт 1 205 11 660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8890000" y="4119563"/>
            <a:ext cx="3175000" cy="965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</a:rPr>
              <a:t>Представление отчетности в финансовый орган бюджета субъекта РФ</a:t>
            </a:r>
            <a:endParaRPr lang="ru-RU" sz="1600" i="1" dirty="0">
              <a:solidFill>
                <a:prstClr val="black"/>
              </a:solidFill>
            </a:endParaRPr>
          </a:p>
        </p:txBody>
      </p:sp>
      <p:cxnSp>
        <p:nvCxnSpPr>
          <p:cNvPr id="27" name="Прямая со стрелкой 26"/>
          <p:cNvCxnSpPr>
            <a:stCxn id="6" idx="3"/>
            <a:endCxn id="28" idx="1"/>
          </p:cNvCxnSpPr>
          <p:nvPr/>
        </p:nvCxnSpPr>
        <p:spPr>
          <a:xfrm>
            <a:off x="4098928" y="2708275"/>
            <a:ext cx="619125" cy="0"/>
          </a:xfrm>
          <a:prstGeom prst="straightConnector1">
            <a:avLst/>
          </a:prstGeom>
          <a:ln w="127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5" idx="3"/>
            <a:endCxn id="29" idx="1"/>
          </p:cNvCxnSpPr>
          <p:nvPr/>
        </p:nvCxnSpPr>
        <p:spPr>
          <a:xfrm>
            <a:off x="4084639" y="3578225"/>
            <a:ext cx="633412" cy="0"/>
          </a:xfrm>
          <a:prstGeom prst="straightConnector1">
            <a:avLst/>
          </a:prstGeom>
          <a:ln w="127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16" idx="3"/>
            <a:endCxn id="30" idx="1"/>
          </p:cNvCxnSpPr>
          <p:nvPr/>
        </p:nvCxnSpPr>
        <p:spPr>
          <a:xfrm>
            <a:off x="8305800" y="4602163"/>
            <a:ext cx="584200" cy="0"/>
          </a:xfrm>
          <a:prstGeom prst="straightConnector1">
            <a:avLst/>
          </a:prstGeom>
          <a:ln w="127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7" name="Прямоугольник 40"/>
          <p:cNvSpPr>
            <a:spLocks noChangeArrowheads="1"/>
          </p:cNvSpPr>
          <p:nvPr/>
        </p:nvSpPr>
        <p:spPr bwMode="auto">
          <a:xfrm>
            <a:off x="1703388" y="989019"/>
            <a:ext cx="6564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sz="1400">
                <a:solidFill>
                  <a:prstClr val="black"/>
                </a:solidFill>
                <a:latin typeface="Arial" pitchFamily="34" charset="0"/>
                <a:cs typeface="+mn-cs"/>
              </a:rPr>
              <a:t>п. 78 Инструкции 162н, разд.5 Инструкции 191н</a:t>
            </a: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>
            <a:off x="230188" y="2276475"/>
            <a:ext cx="0" cy="2325688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endCxn id="6" idx="1"/>
          </p:cNvCxnSpPr>
          <p:nvPr/>
        </p:nvCxnSpPr>
        <p:spPr>
          <a:xfrm>
            <a:off x="230193" y="2708275"/>
            <a:ext cx="268287" cy="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>
            <a:endCxn id="15" idx="1"/>
          </p:cNvCxnSpPr>
          <p:nvPr/>
        </p:nvCxnSpPr>
        <p:spPr>
          <a:xfrm>
            <a:off x="230193" y="3578225"/>
            <a:ext cx="268287" cy="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endCxn id="16" idx="1"/>
          </p:cNvCxnSpPr>
          <p:nvPr/>
        </p:nvCxnSpPr>
        <p:spPr>
          <a:xfrm>
            <a:off x="230193" y="4602163"/>
            <a:ext cx="268287" cy="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132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7CAC1F8E-E56C-4829-93BC-4C8F293ADD8D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27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cxnSp>
        <p:nvCxnSpPr>
          <p:cNvPr id="13" name="Соединительная линия уступом 12"/>
          <p:cNvCxnSpPr/>
          <p:nvPr/>
        </p:nvCxnSpPr>
        <p:spPr>
          <a:xfrm rot="5400000">
            <a:off x="8471695" y="5036347"/>
            <a:ext cx="544512" cy="2921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6080129" y="114300"/>
            <a:ext cx="564197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90000"/>
              </a:lnSpc>
              <a:defRPr/>
            </a:pPr>
            <a:r>
              <a:rPr lang="ru-RU" sz="2000" b="1" dirty="0">
                <a:ln w="1905"/>
                <a:latin typeface="+mj-lt"/>
                <a:ea typeface="+mj-ea"/>
                <a:cs typeface="+mj-cs"/>
              </a:rPr>
              <a:t>Предоставление отчетности по доходам администраторами, не являющимися ПБС бюджета, доходы которого он администрирует </a:t>
            </a:r>
          </a:p>
        </p:txBody>
      </p:sp>
    </p:spTree>
    <p:extLst>
      <p:ext uri="{BB962C8B-B14F-4D97-AF65-F5344CB8AC3E}">
        <p14:creationId xmlns:p14="http://schemas.microsoft.com/office/powerpoint/2010/main" val="120341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6134701B-FF29-4D21-AFB8-8F7AC0B08B4E}" type="slidenum">
              <a:rPr lang="ru-RU" altLang="ru-RU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28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52227" name="Прямоугольник 2"/>
          <p:cNvSpPr>
            <a:spLocks noChangeArrowheads="1"/>
          </p:cNvSpPr>
          <p:nvPr/>
        </p:nvSpPr>
        <p:spPr bwMode="auto">
          <a:xfrm>
            <a:off x="4800603" y="188915"/>
            <a:ext cx="554355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404040"/>
                </a:solidFill>
                <a:latin typeface="Cambria" pitchFamily="18" charset="0"/>
              </a:rPr>
              <a:t>Результаты анализа показателей отчетности об исполнении консолидированного бюджета субъекта Российской Федерации</a:t>
            </a:r>
          </a:p>
        </p:txBody>
      </p:sp>
      <p:sp>
        <p:nvSpPr>
          <p:cNvPr id="52228" name="Прямоугольник 4"/>
          <p:cNvSpPr>
            <a:spLocks noChangeArrowheads="1"/>
          </p:cNvSpPr>
          <p:nvPr/>
        </p:nvSpPr>
        <p:spPr bwMode="auto">
          <a:xfrm>
            <a:off x="3935413" y="1341440"/>
            <a:ext cx="4572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/>
              <a:t>п. 102 Инструкции 162н, письмо Минфина России от 30 июля 2012 г. № 02-06-07/2969 </a:t>
            </a:r>
          </a:p>
        </p:txBody>
      </p:sp>
      <p:sp>
        <p:nvSpPr>
          <p:cNvPr id="52229" name="Прямоугольник 5"/>
          <p:cNvSpPr>
            <a:spLocks noChangeArrowheads="1"/>
          </p:cNvSpPr>
          <p:nvPr/>
        </p:nvSpPr>
        <p:spPr bwMode="auto">
          <a:xfrm>
            <a:off x="2566988" y="2133601"/>
            <a:ext cx="7273925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i="1" dirty="0"/>
              <a:t>«……..</a:t>
            </a:r>
            <a:r>
              <a:rPr lang="ru-RU" altLang="ru-RU" sz="1800" b="1" i="1" dirty="0"/>
              <a:t>перечисление</a:t>
            </a:r>
            <a:r>
              <a:rPr lang="ru-RU" altLang="ru-RU" sz="1800" i="1" dirty="0"/>
              <a:t> в случаях, предусмотренных законодательством Российской Федерации, </a:t>
            </a:r>
            <a:r>
              <a:rPr lang="ru-RU" altLang="ru-RU" sz="1800" b="1" i="1" dirty="0"/>
              <a:t>средств</a:t>
            </a:r>
            <a:r>
              <a:rPr lang="ru-RU" altLang="ru-RU" sz="1800" i="1" dirty="0"/>
              <a:t> государственных (муниципальных) бюджетных, автономных </a:t>
            </a:r>
            <a:r>
              <a:rPr lang="ru-RU" altLang="ru-RU" sz="1800" b="1" i="1" dirty="0"/>
              <a:t>учреждений на единые счета соответствующих бюджетов </a:t>
            </a:r>
            <a:r>
              <a:rPr lang="ru-RU" altLang="ru-RU" sz="1800" i="1" dirty="0"/>
              <a:t>с балансовых счетов, на которых учитываются средства указанных учреждений, отражается администратором источников финансирования дефицита бюджета по дебету счета 130405550 «Расчеты по платежам из бюджета с финансовым органом по поступлению иных финансовых активов» и </a:t>
            </a:r>
            <a:r>
              <a:rPr lang="ru-RU" altLang="ru-RU" sz="1800" b="1" i="1" u="sng" dirty="0">
                <a:solidFill>
                  <a:srgbClr val="FF0000"/>
                </a:solidFill>
              </a:rPr>
              <a:t>кредиту счета 130275730 «Увеличение кредиторской задолженности по приобретению иных финансовых активов»….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5" y="5669083"/>
            <a:ext cx="11007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i="1" dirty="0" smtClean="0"/>
              <a:t>Справочно: по оперативной информации ТОФК на 01.01.2020 года </a:t>
            </a:r>
            <a:r>
              <a:rPr lang="ru-RU" sz="1600" i="1" u="sng" dirty="0" smtClean="0"/>
              <a:t>22 субъектами Российской Федерации </a:t>
            </a:r>
            <a:r>
              <a:rPr lang="ru-RU" sz="1600" i="1" dirty="0" smtClean="0"/>
              <a:t>не возвращены средства бюджетных, автономных учреждений и иных организаций </a:t>
            </a:r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val="253841799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2425" y="1209675"/>
            <a:ext cx="11380792" cy="48291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Консолидированный бюджет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192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80564073-99BB-4FB0-9806-94340A33FBD8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29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81923" name="TextBox 4"/>
          <p:cNvSpPr txBox="1">
            <a:spLocks noChangeArrowheads="1"/>
          </p:cNvSpPr>
          <p:nvPr/>
        </p:nvSpPr>
        <p:spPr bwMode="auto">
          <a:xfrm>
            <a:off x="5553872" y="184120"/>
            <a:ext cx="6553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/>
              <a:t>Консолидация </a:t>
            </a:r>
            <a:r>
              <a:rPr lang="ru-RU" altLang="ru-RU" sz="2000" b="1" dirty="0" smtClean="0"/>
              <a:t>отчетности об исполнении бюджета </a:t>
            </a:r>
            <a:endParaRPr lang="ru-RU" altLang="ru-RU" sz="20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93741" y="1772816"/>
            <a:ext cx="4995863" cy="981075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Передача </a:t>
            </a:r>
            <a:r>
              <a:rPr lang="ru-RU" dirty="0" smtClean="0">
                <a:solidFill>
                  <a:schemeClr val="tx1"/>
                </a:solidFill>
              </a:rPr>
              <a:t>ГРБС 1</a:t>
            </a: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Дт 1 401 20 </a:t>
            </a:r>
            <a:r>
              <a:rPr lang="ru-RU" b="1" u="sng" dirty="0" smtClean="0">
                <a:solidFill>
                  <a:schemeClr val="tx1"/>
                </a:solidFill>
              </a:rPr>
              <a:t>281</a:t>
            </a:r>
            <a:r>
              <a:rPr lang="ru-RU" dirty="0" smtClean="0">
                <a:solidFill>
                  <a:schemeClr val="tx1"/>
                </a:solidFill>
              </a:rPr>
              <a:t>    </a:t>
            </a:r>
            <a:r>
              <a:rPr lang="ru-RU" dirty="0">
                <a:solidFill>
                  <a:schemeClr val="tx1"/>
                </a:solidFill>
              </a:rPr>
              <a:t>Кт 1 101 хх </a:t>
            </a:r>
            <a:r>
              <a:rPr lang="ru-RU" dirty="0" smtClean="0">
                <a:solidFill>
                  <a:schemeClr val="tx1"/>
                </a:solidFill>
              </a:rPr>
              <a:t>410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32541" y="1772817"/>
            <a:ext cx="4995863" cy="98944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Прием </a:t>
            </a:r>
            <a:r>
              <a:rPr lang="ru-RU" dirty="0" smtClean="0">
                <a:solidFill>
                  <a:schemeClr val="tx1"/>
                </a:solidFill>
              </a:rPr>
              <a:t>ГРБС 2</a:t>
            </a: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Дт 1 101 (108) хх 310    Кт 1 401 10 </a:t>
            </a:r>
            <a:r>
              <a:rPr lang="ru-RU" b="1" u="sng" dirty="0" smtClean="0">
                <a:solidFill>
                  <a:schemeClr val="tx1"/>
                </a:solidFill>
              </a:rPr>
              <a:t>195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03265" y="3175000"/>
            <a:ext cx="3717925" cy="233680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Отчет о фин. Результатах</a:t>
            </a: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Доходы 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Расходы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Чистый фин. результат 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Изменение НФА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89468" y="3175000"/>
            <a:ext cx="1100137" cy="233680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Сумма</a:t>
            </a: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      0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 100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-100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-100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332540" y="3175000"/>
            <a:ext cx="3717925" cy="233680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Отчет о фин. Результатах</a:t>
            </a: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Доходы 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Расходы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Чистый фин. результат 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Изменение НФА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228268" y="3175000"/>
            <a:ext cx="1100137" cy="233680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Сумма</a:t>
            </a: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  100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      0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+100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+100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5694365" y="1989943"/>
            <a:ext cx="666750" cy="355594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0800000">
            <a:off x="5651505" y="2406670"/>
            <a:ext cx="666750" cy="355594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47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09804-0D71-4FFC-85D2-1A66C865A54B}" type="slidenum">
              <a:rPr lang="ru-RU" altLang="ru-RU" smtClean="0"/>
              <a:pPr>
                <a:defRPr/>
              </a:pPr>
              <a:t>3</a:t>
            </a:fld>
            <a:endParaRPr lang="ru-RU" alt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9789" y="163500"/>
            <a:ext cx="87873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+mn-lt"/>
                <a:ea typeface="Batang" panose="02030600000101010101" pitchFamily="18" charset="-127"/>
                <a:cs typeface="Arial" charset="0"/>
              </a:rPr>
              <a:t>Сроки представления годовой бюджетной (бухгалтерской) отчетности финансовыми органами бюджетов субъектов Российской Федерации, </a:t>
            </a:r>
          </a:p>
          <a:p>
            <a:pPr algn="ctr">
              <a:defRPr/>
            </a:pPr>
            <a:r>
              <a:rPr lang="ru-RU" sz="2000" dirty="0" smtClean="0">
                <a:latin typeface="+mn-lt"/>
                <a:ea typeface="Batang" panose="02030600000101010101" pitchFamily="18" charset="-127"/>
                <a:cs typeface="Arial" charset="0"/>
              </a:rPr>
              <a:t>органами управления государственными внебюджетными фондами</a:t>
            </a:r>
            <a:endParaRPr lang="ru-RU" sz="2000" dirty="0">
              <a:latin typeface="+mn-lt"/>
              <a:ea typeface="Batang" panose="02030600000101010101" pitchFamily="18" charset="-127"/>
              <a:cs typeface="Arial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535011" y="3647835"/>
            <a:ext cx="11264640" cy="3974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914389" y="3560292"/>
            <a:ext cx="0" cy="175097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713" y="4224214"/>
            <a:ext cx="176395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на 5 рабочий день:</a:t>
            </a:r>
          </a:p>
          <a:p>
            <a:pPr algn="ctr"/>
            <a:r>
              <a:rPr lang="ru-RU" sz="1600" i="1" dirty="0" smtClean="0"/>
              <a:t>до 15 января 2020</a:t>
            </a:r>
            <a:endParaRPr lang="ru-RU" sz="160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204271" y="2437276"/>
            <a:ext cx="1712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Отчет</a:t>
            </a:r>
          </a:p>
          <a:p>
            <a:pPr algn="ctr"/>
            <a:r>
              <a:rPr lang="ru-RU" b="1" dirty="0" smtClean="0"/>
              <a:t> ф. 0503117-НП</a:t>
            </a:r>
            <a:endParaRPr lang="ru-RU" b="1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4763309" y="3559201"/>
            <a:ext cx="0" cy="175097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907275" y="4210953"/>
            <a:ext cx="17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до 14 февраля</a:t>
            </a:r>
            <a:endParaRPr lang="ru-RU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3917003" y="2447007"/>
            <a:ext cx="1712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Отчет</a:t>
            </a:r>
          </a:p>
          <a:p>
            <a:pPr algn="ctr"/>
            <a:r>
              <a:rPr lang="ru-RU" b="1" dirty="0" smtClean="0"/>
              <a:t> ф. 0503738-НП</a:t>
            </a:r>
            <a:endParaRPr lang="ru-RU" b="1" dirty="0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7405981" y="3559201"/>
            <a:ext cx="0" cy="175097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549947" y="4210953"/>
            <a:ext cx="17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до 20 февраля</a:t>
            </a:r>
            <a:endParaRPr lang="ru-RU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6549947" y="2437279"/>
            <a:ext cx="1712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Справки </a:t>
            </a:r>
          </a:p>
          <a:p>
            <a:pPr algn="ctr"/>
            <a:r>
              <a:rPr lang="ru-RU" b="1" dirty="0" smtClean="0"/>
              <a:t>ф. 0503125</a:t>
            </a:r>
            <a:endParaRPr lang="ru-RU" b="1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10019479" y="3560264"/>
            <a:ext cx="0" cy="175097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9163447" y="4182832"/>
            <a:ext cx="1712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с 9 марта по 28 марта</a:t>
            </a:r>
            <a:endParaRPr lang="ru-RU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9163446" y="2432589"/>
            <a:ext cx="2159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Годовая отчетность (остальные формы)</a:t>
            </a:r>
            <a:endParaRPr lang="ru-RU" b="1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2678344" y="3564267"/>
            <a:ext cx="0" cy="175097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968227" y="4218464"/>
            <a:ext cx="17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до 28 января</a:t>
            </a:r>
            <a:endParaRPr lang="ru-RU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1968227" y="2441251"/>
            <a:ext cx="1712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Отчет</a:t>
            </a:r>
          </a:p>
          <a:p>
            <a:pPr algn="ctr"/>
            <a:r>
              <a:rPr lang="ru-RU" b="1" dirty="0" smtClean="0"/>
              <a:t> ф. 0503128-НП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355046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2425" y="1209675"/>
            <a:ext cx="11380792" cy="48291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Консолидированный бюджет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192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80564073-99BB-4FB0-9806-94340A33FBD8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30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81923" name="TextBox 4"/>
          <p:cNvSpPr txBox="1">
            <a:spLocks noChangeArrowheads="1"/>
          </p:cNvSpPr>
          <p:nvPr/>
        </p:nvSpPr>
        <p:spPr bwMode="auto">
          <a:xfrm>
            <a:off x="5553872" y="184120"/>
            <a:ext cx="6553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/>
              <a:t>Консолидация </a:t>
            </a:r>
            <a:r>
              <a:rPr lang="ru-RU" altLang="ru-RU" sz="2000" b="1" dirty="0" smtClean="0"/>
              <a:t>отчетности об исполнении бюджета </a:t>
            </a:r>
            <a:endParaRPr lang="ru-RU" altLang="ru-RU" sz="20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93741" y="1772816"/>
            <a:ext cx="4995863" cy="981075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Сводный отчет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32541" y="1772817"/>
            <a:ext cx="4995863" cy="98944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Консолидированный отчет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03265" y="3175000"/>
            <a:ext cx="3717925" cy="233680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Отчет о фин. Результатах</a:t>
            </a: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Доходы 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Расходы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Чистый фин. результат 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Изменение НФА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89468" y="3175000"/>
            <a:ext cx="1100137" cy="233680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Сумма</a:t>
            </a: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100</a:t>
            </a: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 100</a:t>
            </a:r>
          </a:p>
          <a:p>
            <a:pPr algn="ctr"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0</a:t>
            </a: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0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32540" y="3175000"/>
            <a:ext cx="3717925" cy="233680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Отчет о фин. Результатах</a:t>
            </a: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Доходы 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Расходы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Чистый фин. результат 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Изменение НФА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228268" y="3175000"/>
            <a:ext cx="1100137" cy="233680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Сумма</a:t>
            </a: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0</a:t>
            </a: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0</a:t>
            </a: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0</a:t>
            </a: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0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4962526" y="1772817"/>
            <a:ext cx="1952624" cy="981074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Исключение оборотов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77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641FB85-D163-4DF7-81F6-FF9427780714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31</a:t>
            </a:fld>
            <a:endParaRPr lang="ru-RU" altLang="ru-RU" sz="1200" dirty="0" smtClean="0">
              <a:solidFill>
                <a:srgbClr val="898989"/>
              </a:solidFill>
            </a:endParaRPr>
          </a:p>
        </p:txBody>
      </p:sp>
      <p:sp>
        <p:nvSpPr>
          <p:cNvPr id="83971" name="TextBox 4"/>
          <p:cNvSpPr txBox="1">
            <a:spLocks noChangeArrowheads="1"/>
          </p:cNvSpPr>
          <p:nvPr/>
        </p:nvSpPr>
        <p:spPr bwMode="auto">
          <a:xfrm>
            <a:off x="4143375" y="200027"/>
            <a:ext cx="65532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dirty="0"/>
              <a:t>Отчет об использовании межбюджетных трансфертов из федерального бюджета субъектами Российской Федерации, муниципальными образованиями и территориальным государственным внебюджетным фондом (ф. 0503324)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788458"/>
              </p:ext>
            </p:extLst>
          </p:nvPr>
        </p:nvGraphicFramePr>
        <p:xfrm>
          <a:off x="303620" y="2032335"/>
          <a:ext cx="11703055" cy="31049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1575"/>
                <a:gridCol w="318580"/>
                <a:gridCol w="797513"/>
                <a:gridCol w="268951"/>
                <a:gridCol w="851633"/>
                <a:gridCol w="860788"/>
                <a:gridCol w="762574"/>
                <a:gridCol w="959002"/>
                <a:gridCol w="860788"/>
                <a:gridCol w="860788"/>
                <a:gridCol w="860788"/>
                <a:gridCol w="860788"/>
                <a:gridCol w="860788"/>
                <a:gridCol w="858499"/>
              </a:tblGrid>
              <a:tr h="158576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1. Движение целевых средств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71" marR="6171" marT="6171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8576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71" marR="6171" marT="617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71" marR="6171" marT="617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71" marR="6171" marT="617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71" marR="6171" marT="617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71" marR="6171" marT="617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71" marR="6171" marT="617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71" marR="6171" marT="617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71" marR="6171" marT="617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71" marR="6171" marT="617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71" marR="6171" marT="617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71" marR="6171" marT="617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71" marR="6171" marT="617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71" marR="6171" marT="617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форма 0503324 с. 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80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Наименование показателя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Код главы по БК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Код целевой статьи расходов по БК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Код доходов по БК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Остаток на начало отчетного периода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Поступило</a:t>
                      </a:r>
                      <a:br>
                        <a:rPr lang="ru-RU" sz="900" u="none" strike="noStrike" dirty="0">
                          <a:effectLst/>
                        </a:rPr>
                      </a:br>
                      <a:r>
                        <a:rPr lang="ru-RU" sz="900" u="none" strike="noStrike" dirty="0">
                          <a:effectLst/>
                        </a:rPr>
                        <a:t>из федерального бюджета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Кассовый</a:t>
                      </a:r>
                      <a:br>
                        <a:rPr lang="ru-RU" sz="1000" u="none" strike="noStrike" dirty="0">
                          <a:effectLst/>
                        </a:rPr>
                      </a:br>
                      <a:r>
                        <a:rPr lang="ru-RU" sz="1000" u="none" strike="noStrike" dirty="0">
                          <a:effectLst/>
                        </a:rPr>
                        <a:t>расход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Восстановлено остатков межбюджетного трансферта прошлых лет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Возвращено неиспользованных остатков прошлых лет в федеральный бюджет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Возвращено из федерального бюджета в объеме потребности в расходовании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Остаток на конец отчетного периода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57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всего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в том числе потребность в котором подтверждена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всего (гр. 5 + гр. 7 + гр. 9 - гр. 8 - (гр. 10 - гр. 11))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в том числе подлежащий возврату в федеральный бюджет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95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12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0019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Сумма межбюджетных трансфертов, всего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9 900,00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8095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в том числе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9898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по коду главы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8095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Рослесхоз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053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x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x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8095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     из них: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7276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Оснащение специализированных учреждений органов государственной власти субъектов Российской Федерации лесопожарной техникой и </a:t>
                      </a:r>
                      <a:r>
                        <a:rPr lang="ru-RU" sz="800" u="none" strike="noStrike" dirty="0" smtClean="0">
                          <a:effectLst/>
                        </a:rPr>
                        <a:t>оборудованием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053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291G</a:t>
                      </a:r>
                      <a:r>
                        <a:rPr lang="ru-RU" sz="800" u="none" strike="noStrike">
                          <a:effectLst/>
                        </a:rPr>
                        <a:t>А54320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83820235432020000150</a:t>
                      </a:r>
                      <a:endParaRPr lang="ru-RU" sz="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+10 000,00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194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Субвенции на осуществление отдельных полномочий в области лесных отношений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053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2910551290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8382</a:t>
                      </a:r>
                      <a:r>
                        <a:rPr lang="ru-RU" sz="800" u="none" strike="noStrike" dirty="0" smtClean="0">
                          <a:effectLst/>
                        </a:rPr>
                        <a:t>0235129020000150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- 100,00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171" marR="6171" marT="61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ая выноска 3"/>
          <p:cNvSpPr/>
          <p:nvPr/>
        </p:nvSpPr>
        <p:spPr>
          <a:xfrm>
            <a:off x="10389140" y="1591279"/>
            <a:ext cx="1527243" cy="732821"/>
          </a:xfrm>
          <a:prstGeom prst="wedgeRectCallout">
            <a:avLst>
              <a:gd name="adj1" fmla="val -20196"/>
              <a:gd name="adj2" fmla="val 85577"/>
            </a:avLst>
          </a:prstGeom>
          <a:solidFill>
            <a:srgbClr val="EAEAEA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Остаток средств на ЕКС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4143374" y="1609925"/>
            <a:ext cx="1527243" cy="714175"/>
          </a:xfrm>
          <a:prstGeom prst="wedgeRectCallout">
            <a:avLst>
              <a:gd name="adj1" fmla="val -20196"/>
              <a:gd name="adj2" fmla="val 85577"/>
            </a:avLst>
          </a:prstGeom>
          <a:solidFill>
            <a:srgbClr val="EAEAEA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Остаток средств на ЕКС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1440099" y="4002729"/>
            <a:ext cx="2509735" cy="1199745"/>
          </a:xfrm>
          <a:prstGeom prst="wedgeRectCallout">
            <a:avLst>
              <a:gd name="adj1" fmla="val 62029"/>
              <a:gd name="adj2" fmla="val 1748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со знаком «+» не использованные остатки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со </a:t>
            </a:r>
            <a:r>
              <a:rPr lang="ru-RU" sz="1600" dirty="0">
                <a:solidFill>
                  <a:schemeClr val="tx1"/>
                </a:solidFill>
              </a:rPr>
              <a:t>знаком </a:t>
            </a:r>
            <a:r>
              <a:rPr lang="ru-RU" sz="1600" dirty="0" smtClean="0">
                <a:solidFill>
                  <a:schemeClr val="tx1"/>
                </a:solidFill>
              </a:rPr>
              <a:t>«-» расходы, не подкрепленные из </a:t>
            </a:r>
            <a:r>
              <a:rPr lang="ru-RU" sz="1600" dirty="0" err="1" smtClean="0">
                <a:solidFill>
                  <a:schemeClr val="tx1"/>
                </a:solidFill>
              </a:rPr>
              <a:t>ф.б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6343651" y="4002728"/>
            <a:ext cx="5010150" cy="1199745"/>
          </a:xfrm>
          <a:prstGeom prst="wedgeRectCallout">
            <a:avLst>
              <a:gd name="adj1" fmla="val -14109"/>
              <a:gd name="adj2" fmla="val -74641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со знаком «+» </a:t>
            </a:r>
            <a:r>
              <a:rPr lang="ru-RU" sz="1600" dirty="0" smtClean="0">
                <a:solidFill>
                  <a:schemeClr val="tx1"/>
                </a:solidFill>
              </a:rPr>
              <a:t>сумма взысканных средств (если не проходило восстановление дебит. задолженности);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со знаком </a:t>
            </a:r>
            <a:r>
              <a:rPr lang="ru-RU" sz="1600" dirty="0">
                <a:solidFill>
                  <a:schemeClr val="tx1"/>
                </a:solidFill>
              </a:rPr>
              <a:t>«-» </a:t>
            </a:r>
            <a:r>
              <a:rPr lang="ru-RU" sz="1600" dirty="0" smtClean="0">
                <a:solidFill>
                  <a:schemeClr val="tx1"/>
                </a:solidFill>
              </a:rPr>
              <a:t>компенсация </a:t>
            </a:r>
            <a:r>
              <a:rPr lang="ru-RU" sz="1600" dirty="0">
                <a:solidFill>
                  <a:schemeClr val="tx1"/>
                </a:solidFill>
              </a:rPr>
              <a:t>ранее произведенных расходов субъекта </a:t>
            </a:r>
            <a:r>
              <a:rPr lang="ru-RU" sz="1600" dirty="0" smtClean="0">
                <a:solidFill>
                  <a:schemeClr val="tx1"/>
                </a:solidFill>
              </a:rPr>
              <a:t>РФ (если на начало года не был отражен остаток со знаком «минус»)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24550" y="1590875"/>
            <a:ext cx="4324350" cy="733225"/>
          </a:xfrm>
          <a:prstGeom prst="rect">
            <a:avLst/>
          </a:prstGeom>
          <a:solidFill>
            <a:srgbClr val="EAEA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Кассовые поступления и выбытия целевых средств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02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09804-0D71-4FFC-85D2-1A66C865A54B}" type="slidenum">
              <a:rPr lang="ru-RU" altLang="ru-RU" smtClean="0"/>
              <a:pPr>
                <a:defRPr/>
              </a:pPr>
              <a:t>32</a:t>
            </a:fld>
            <a:endParaRPr lang="ru-RU" alt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00791" y="2140085"/>
            <a:ext cx="4620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Спасибо за внимание!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40334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0055" y="97276"/>
            <a:ext cx="7578503" cy="583886"/>
          </a:xfrm>
        </p:spPr>
        <p:txBody>
          <a:bodyPr/>
          <a:lstStyle/>
          <a:p>
            <a:r>
              <a:rPr lang="ru-RU" sz="2400" dirty="0" smtClean="0"/>
              <a:t>Организационно-технологические вопросы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87170" y="1393823"/>
            <a:ext cx="9786025" cy="4522637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Требования к форматам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файлов:</a:t>
            </a:r>
          </a:p>
          <a:p>
            <a:pPr algn="just"/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www.roskazna.ru 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  Раздел «ГИС»/Документы</a:t>
            </a:r>
          </a:p>
          <a:p>
            <a:pPr algn="just"/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Контрольные соотношения:</a:t>
            </a:r>
          </a:p>
          <a:p>
            <a:pPr algn="just"/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www.roskazna.ru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   Раздел «Документы»/Учет и отчетность</a:t>
            </a:r>
          </a:p>
          <a:p>
            <a:pPr algn="just"/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Готовность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ПУИО ГИИС «Электронный бюджет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»:</a:t>
            </a:r>
          </a:p>
          <a:p>
            <a:pPr algn="just"/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для получателей средств федерального бюджета, учреждений – 03.02.</a:t>
            </a:r>
            <a:r>
              <a:rPr lang="ru-RU" sz="2000" i="1" dirty="0">
                <a:solidFill>
                  <a:schemeClr val="accent6">
                    <a:lumMod val="50000"/>
                  </a:schemeClr>
                </a:solidFill>
              </a:rPr>
              <a:t>2020 </a:t>
            </a:r>
            <a:endParaRPr lang="ru-RU" sz="20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для финансовых органов субъектов Российской Федерации, ГВБФ </a:t>
            </a:r>
            <a:r>
              <a:rPr lang="ru-RU" sz="2000" i="1" dirty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17.02.2020</a:t>
            </a:r>
            <a:endParaRPr lang="ru-RU" sz="2000" i="1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6EAD8B-0920-435A-92C3-7791EE707931}" type="slidenum">
              <a:rPr lang="ru-RU" altLang="ru-RU" smtClean="0"/>
              <a:pPr>
                <a:defRPr/>
              </a:pPr>
              <a:t>4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6197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09804-0D71-4FFC-85D2-1A66C865A54B}" type="slidenum">
              <a:rPr lang="ru-RU" altLang="ru-RU" smtClean="0"/>
              <a:pPr>
                <a:defRPr/>
              </a:pPr>
              <a:t>5</a:t>
            </a:fld>
            <a:endParaRPr lang="ru-RU" alt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360054" y="282101"/>
            <a:ext cx="7578503" cy="583886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r>
              <a:rPr lang="ru-RU" sz="2400" dirty="0" smtClean="0"/>
              <a:t>Методология</a:t>
            </a:r>
            <a:endParaRPr lang="ru-RU" sz="2400" dirty="0"/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762004" y="1559186"/>
            <a:ext cx="11430001" cy="4522637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Совместные письма Минфина России и Федерального казначейства об особенностях составления годовой отчетности:</a:t>
            </a:r>
          </a:p>
          <a:p>
            <a:pPr marL="0" indent="0" algn="just">
              <a:buNone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федеральным администраторам –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от 31.12.2019 № 02-06-07/103995 // 07-04-05/02-29148 </a:t>
            </a:r>
          </a:p>
          <a:p>
            <a:pPr marL="0" indent="0" algn="just">
              <a:buNone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субъектам РФ, ГВБФ –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от 31.12.2019 №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02-06-07/103996 // 07-04-05/02-29166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</a:rPr>
              <a:t>www.roskazna.ru</a:t>
            </a:r>
            <a:r>
              <a:rPr lang="ru-RU" sz="2000" i="1" dirty="0">
                <a:solidFill>
                  <a:schemeClr val="accent6">
                    <a:lumMod val="50000"/>
                  </a:schemeClr>
                </a:solidFill>
              </a:rPr>
              <a:t> Раздел «Документы»/Учет и отчетность</a:t>
            </a:r>
          </a:p>
          <a:p>
            <a:pPr marL="0" indent="0" algn="just">
              <a:buNone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en-US" sz="1600" i="1" dirty="0" smtClean="0">
                <a:solidFill>
                  <a:schemeClr val="accent6">
                    <a:lumMod val="50000"/>
                  </a:schemeClr>
                </a:solidFill>
              </a:rPr>
              <a:t>www.roskazna.ru</a:t>
            </a:r>
            <a:r>
              <a:rPr lang="ru-RU" sz="1600" i="1" dirty="0" smtClean="0">
                <a:solidFill>
                  <a:schemeClr val="accent6">
                    <a:lumMod val="50000"/>
                  </a:schemeClr>
                </a:solidFill>
              </a:rPr>
              <a:t> Раздел «Документы»/Учет и отчетность</a:t>
            </a:r>
          </a:p>
          <a:p>
            <a:pPr marL="0" indent="0" algn="just">
              <a:buNone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037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09804-0D71-4FFC-85D2-1A66C865A54B}" type="slidenum">
              <a:rPr lang="ru-RU" altLang="ru-RU" smtClean="0"/>
              <a:pPr>
                <a:defRPr/>
              </a:pPr>
              <a:t>6</a:t>
            </a:fld>
            <a:endParaRPr lang="ru-RU" alt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45687" y="3527480"/>
            <a:ext cx="2303351" cy="1642655"/>
          </a:xfrm>
          <a:prstGeom prst="round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Отражение земельных участков по неактуальной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актуальной кадастровой стоимости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03515" y="3532228"/>
            <a:ext cx="2294473" cy="1642655"/>
          </a:xfrm>
          <a:prstGeom prst="round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kern="0" noProof="0" dirty="0" smtClean="0">
                <a:solidFill>
                  <a:prstClr val="black"/>
                </a:solidFill>
                <a:latin typeface="Calibri"/>
                <a:cs typeface="+mn-cs"/>
              </a:rPr>
              <a:t>Некорректный учет вложений в нефинансовые активы</a:t>
            </a:r>
            <a:endParaRPr kumimoji="0" lang="ru-RU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092012" y="1647360"/>
            <a:ext cx="2739804" cy="1642655"/>
          </a:xfrm>
          <a:prstGeom prst="round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Показатели забалансовых счетов (01, 02, 10, 17, 18, 25…)</a:t>
            </a:r>
            <a:endParaRPr kumimoji="0" lang="ru-RU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674571" y="3527478"/>
            <a:ext cx="2293075" cy="1642655"/>
          </a:xfrm>
          <a:prstGeom prst="round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Технические ошибки при заполнении формы, аналитические показатели</a:t>
            </a:r>
            <a:endParaRPr kumimoji="0" lang="ru-RU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020871" y="1540484"/>
            <a:ext cx="3050577" cy="1642655"/>
          </a:xfrm>
          <a:prstGeom prst="round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Не отражение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нематериальных  активов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(сайт, информационные системы)</a:t>
            </a:r>
            <a:endParaRPr kumimoji="0" lang="ru-RU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45687" y="1540356"/>
            <a:ext cx="3101019" cy="1642655"/>
          </a:xfrm>
          <a:prstGeom prst="round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Дебиторская задолженность по доходам (штрафы, аренда, возврат </a:t>
            </a:r>
            <a:r>
              <a:rPr kumimoji="0" lang="ru-RU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дебитор.задолженности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прошлых лет), КБК по доходам</a:t>
            </a:r>
            <a:endParaRPr kumimoji="0" lang="ru-RU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722627" y="290349"/>
            <a:ext cx="7359126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r>
              <a:rPr lang="ru-RU" sz="2400" i="1" dirty="0" smtClean="0"/>
              <a:t>Проверка Счетной палатой Российской Федерации отчетности за 2018 год*</a:t>
            </a:r>
            <a:endParaRPr lang="ru-RU" sz="24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579496" y="3532228"/>
            <a:ext cx="2252320" cy="1642655"/>
          </a:xfrm>
          <a:prstGeom prst="round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kern="0" dirty="0" smtClean="0">
                <a:solidFill>
                  <a:prstClr val="black"/>
                </a:solidFill>
                <a:latin typeface="Calibri"/>
                <a:cs typeface="+mn-cs"/>
              </a:rPr>
              <a:t>Не проведение инвентаризации</a:t>
            </a:r>
            <a:endParaRPr kumimoji="0" lang="ru-RU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32823" y="5867645"/>
            <a:ext cx="89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* По 36-ти главных распорядителей средств федерального бюджета рассматривались замечания СП РФ к годовой бюджетной (бухгалтерской) отчетности</a:t>
            </a:r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val="4281470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D9EE0C25-EC0D-43C4-A235-552C46C573E2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911425" y="2814276"/>
            <a:ext cx="11041227" cy="0"/>
          </a:xfrm>
          <a:prstGeom prst="straightConnector1">
            <a:avLst/>
          </a:prstGeom>
          <a:ln w="28575">
            <a:solidFill>
              <a:schemeClr val="accent5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438981" y="2552698"/>
            <a:ext cx="0" cy="504056"/>
          </a:xfrm>
          <a:prstGeom prst="line">
            <a:avLst/>
          </a:prstGeom>
          <a:ln w="28575">
            <a:solidFill>
              <a:schemeClr val="accent5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831640" y="2994296"/>
            <a:ext cx="3360373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10 февраля 2020 года*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53783" y="1890947"/>
            <a:ext cx="3048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b="1" u="sng" dirty="0">
                <a:solidFill>
                  <a:prstClr val="black"/>
                </a:solidFill>
              </a:rPr>
              <a:t>ТОФК</a:t>
            </a:r>
            <a:r>
              <a:rPr lang="ru-RU" altLang="ru-RU" u="sng" dirty="0">
                <a:solidFill>
                  <a:prstClr val="black"/>
                </a:solidFill>
              </a:rPr>
              <a:t> </a:t>
            </a:r>
            <a:r>
              <a:rPr lang="ru-RU" altLang="ru-RU" dirty="0" smtClean="0">
                <a:solidFill>
                  <a:prstClr val="black"/>
                </a:solidFill>
              </a:rPr>
              <a:t>на </a:t>
            </a:r>
            <a:r>
              <a:rPr lang="ru-RU" altLang="ru-RU" dirty="0">
                <a:solidFill>
                  <a:prstClr val="black"/>
                </a:solidFill>
              </a:rPr>
              <a:t>основании обращений </a:t>
            </a:r>
            <a:r>
              <a:rPr lang="ru-RU" altLang="ru-RU" dirty="0" smtClean="0">
                <a:solidFill>
                  <a:prstClr val="black"/>
                </a:solidFill>
              </a:rPr>
              <a:t>клиентов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130274" y="1340772"/>
            <a:ext cx="604263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prstClr val="black"/>
                </a:solidFill>
              </a:rPr>
              <a:t>п</a:t>
            </a:r>
            <a:r>
              <a:rPr lang="ru-RU" altLang="ru-RU" b="1" dirty="0" smtClean="0">
                <a:solidFill>
                  <a:prstClr val="black"/>
                </a:solidFill>
              </a:rPr>
              <a:t>о письменным обращениям</a:t>
            </a:r>
            <a:r>
              <a:rPr lang="ru-RU" altLang="ru-RU" dirty="0" smtClean="0">
                <a:solidFill>
                  <a:prstClr val="black"/>
                </a:solidFill>
              </a:rPr>
              <a:t> </a:t>
            </a:r>
            <a:br>
              <a:rPr lang="ru-RU" altLang="ru-RU" dirty="0" smtClean="0">
                <a:solidFill>
                  <a:prstClr val="black"/>
                </a:solidFill>
              </a:rPr>
            </a:br>
            <a:r>
              <a:rPr lang="ru-RU" altLang="ru-RU" dirty="0" smtClean="0">
                <a:solidFill>
                  <a:prstClr val="black"/>
                </a:solidFill>
              </a:rPr>
              <a:t> </a:t>
            </a:r>
            <a:r>
              <a:rPr lang="ru-RU" altLang="ru-RU" b="1" u="sng" dirty="0" smtClean="0">
                <a:solidFill>
                  <a:prstClr val="black"/>
                </a:solidFill>
              </a:rPr>
              <a:t>ГРБС, ФО, ФОНДОВ</a:t>
            </a:r>
            <a:r>
              <a:rPr lang="ru-RU" altLang="ru-RU" b="1" dirty="0" smtClean="0">
                <a:solidFill>
                  <a:prstClr val="black"/>
                </a:solidFill>
              </a:rPr>
              <a:t>  в </a:t>
            </a:r>
            <a:br>
              <a:rPr lang="ru-RU" altLang="ru-RU" b="1" dirty="0" smtClean="0">
                <a:solidFill>
                  <a:prstClr val="black"/>
                </a:solidFill>
              </a:rPr>
            </a:br>
            <a:r>
              <a:rPr lang="ru-RU" altLang="ru-RU" b="1" dirty="0" smtClean="0">
                <a:solidFill>
                  <a:prstClr val="black"/>
                </a:solidFill>
              </a:rPr>
              <a:t> </a:t>
            </a:r>
            <a:r>
              <a:rPr lang="ru-RU" altLang="ru-RU" b="1" u="sng" dirty="0">
                <a:solidFill>
                  <a:prstClr val="black"/>
                </a:solidFill>
              </a:rPr>
              <a:t>Федеральное казначейство </a:t>
            </a:r>
            <a:endParaRPr lang="ru-RU" altLang="ru-RU" b="1" u="sng" dirty="0" smtClean="0">
              <a:solidFill>
                <a:prstClr val="black"/>
              </a:solidFill>
            </a:endParaRPr>
          </a:p>
          <a:p>
            <a:pPr algn="ctr"/>
            <a:r>
              <a:rPr lang="ru-RU" altLang="ru-RU" dirty="0" smtClean="0">
                <a:solidFill>
                  <a:prstClr val="black"/>
                </a:solidFill>
              </a:rPr>
              <a:t>с </a:t>
            </a:r>
            <a:r>
              <a:rPr lang="ru-RU" altLang="ru-RU" dirty="0">
                <a:solidFill>
                  <a:prstClr val="black"/>
                </a:solidFill>
              </a:rPr>
              <a:t>обоснованием необходимости внесения корректировок учетных данных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39349" y="5877279"/>
            <a:ext cx="116172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1600" i="1" dirty="0" smtClean="0">
                <a:solidFill>
                  <a:srgbClr val="000000"/>
                </a:solidFill>
              </a:rPr>
              <a:t>* </a:t>
            </a:r>
            <a:r>
              <a:rPr lang="ru-RU" altLang="ru-RU" sz="1600" i="1" dirty="0">
                <a:solidFill>
                  <a:srgbClr val="000000"/>
                </a:solidFill>
              </a:rPr>
              <a:t>Сроки принятия ТОФК уточнений кодов бюджетной классификации по показателям  отчетного года </a:t>
            </a:r>
            <a:r>
              <a:rPr lang="ru-RU" altLang="ru-RU" sz="1600" i="1" dirty="0" smtClean="0">
                <a:solidFill>
                  <a:srgbClr val="000000"/>
                </a:solidFill>
              </a:rPr>
              <a:t>установлены п</a:t>
            </a:r>
            <a:r>
              <a:rPr lang="ru-RU" altLang="ru-RU" sz="1600" i="1" dirty="0">
                <a:solidFill>
                  <a:srgbClr val="000000"/>
                </a:solidFill>
              </a:rPr>
              <a:t>. 44 приказа Федерального казначейства от 04.12.2015 № 339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031773" y="548680"/>
            <a:ext cx="75848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/>
              <a:t>Уточнение </a:t>
            </a:r>
            <a:r>
              <a:rPr lang="ru-RU" altLang="ru-RU" b="1" dirty="0"/>
              <a:t>вида и принадлежности платежей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31373" y="3906922"/>
            <a:ext cx="1118524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/>
              <a:t>Системные уточнения:</a:t>
            </a:r>
          </a:p>
          <a:p>
            <a:pPr algn="ctr">
              <a:buFontTx/>
              <a:buChar char="-"/>
            </a:pPr>
            <a:r>
              <a:rPr lang="ru-RU" sz="1600" dirty="0"/>
              <a:t> межбюджетные трансферты (предоставление, возврат остатков</a:t>
            </a:r>
            <a:r>
              <a:rPr lang="ru-RU" sz="1600" dirty="0" smtClean="0"/>
              <a:t>)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- субсидии бюджетным, автономным учреждениям </a:t>
            </a:r>
            <a:br>
              <a:rPr lang="ru-RU" sz="1600" dirty="0"/>
            </a:br>
            <a:r>
              <a:rPr lang="ru-RU" sz="1600" dirty="0"/>
              <a:t>- </a:t>
            </a:r>
            <a:r>
              <a:rPr lang="ru-RU" sz="1600" dirty="0" smtClean="0"/>
              <a:t>коды </a:t>
            </a:r>
            <a:r>
              <a:rPr lang="ru-RU" sz="1600" dirty="0"/>
              <a:t>по уплате </a:t>
            </a:r>
            <a:r>
              <a:rPr lang="ru-RU" sz="1600" i="1" dirty="0"/>
              <a:t>неустойки (штраф, пеня) за нарушение </a:t>
            </a:r>
            <a:r>
              <a:rPr lang="ru-RU" sz="1600" i="1" dirty="0" smtClean="0"/>
              <a:t>условий государственного </a:t>
            </a:r>
            <a:r>
              <a:rPr lang="ru-RU" sz="1600" i="1" dirty="0"/>
              <a:t>контракта с КБК </a:t>
            </a:r>
            <a:r>
              <a:rPr lang="ru-RU" sz="1600" b="1" i="1" dirty="0">
                <a:solidFill>
                  <a:srgbClr val="FF0000"/>
                </a:solidFill>
              </a:rPr>
              <a:t>1 16 33010 01 6000 140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i="1" dirty="0"/>
              <a:t> </a:t>
            </a:r>
            <a:r>
              <a:rPr lang="ru-RU" sz="1600" i="1" dirty="0" smtClean="0"/>
              <a:t>на </a:t>
            </a:r>
            <a:r>
              <a:rPr lang="ru-RU" sz="1600" i="1" dirty="0"/>
              <a:t>КБК </a:t>
            </a: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</a:rPr>
              <a:t>1 16 90010 01 6000 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</a:rPr>
              <a:t>140</a:t>
            </a:r>
          </a:p>
          <a:p>
            <a:pPr algn="ctr">
              <a:buFontTx/>
              <a:buChar char="-"/>
            </a:pPr>
            <a:r>
              <a:rPr lang="ru-RU" sz="1600" dirty="0"/>
              <a:t> </a:t>
            </a:r>
            <a:r>
              <a:rPr lang="ru-RU" sz="1600" dirty="0" smtClean="0"/>
              <a:t>подвиды доходов</a:t>
            </a:r>
          </a:p>
        </p:txBody>
      </p:sp>
    </p:spTree>
    <p:extLst>
      <p:ext uri="{BB962C8B-B14F-4D97-AF65-F5344CB8AC3E}">
        <p14:creationId xmlns:p14="http://schemas.microsoft.com/office/powerpoint/2010/main" val="247245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>
          <a:xfrm>
            <a:off x="4656141" y="365129"/>
            <a:ext cx="6697663" cy="1325563"/>
          </a:xfrm>
        </p:spPr>
        <p:txBody>
          <a:bodyPr/>
          <a:lstStyle/>
          <a:p>
            <a:r>
              <a:rPr lang="ru-RU" altLang="ru-RU" sz="2400" i="1" smtClean="0"/>
              <a:t>Ошибки, выявляемые в ходе представления</a:t>
            </a:r>
            <a:br>
              <a:rPr lang="ru-RU" altLang="ru-RU" sz="2400" i="1" smtClean="0"/>
            </a:br>
            <a:r>
              <a:rPr lang="ru-RU" altLang="ru-RU" sz="2400" i="1" smtClean="0"/>
              <a:t>отчетности</a:t>
            </a:r>
            <a:endParaRPr lang="ru-RU" altLang="ru-RU" sz="2400" smtClean="0"/>
          </a:p>
        </p:txBody>
      </p:sp>
      <p:sp>
        <p:nvSpPr>
          <p:cNvPr id="4" name="TextBox 3"/>
          <p:cNvSpPr txBox="1"/>
          <p:nvPr/>
        </p:nvSpPr>
        <p:spPr>
          <a:xfrm>
            <a:off x="2159000" y="1773238"/>
            <a:ext cx="806608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dirty="0">
                <a:solidFill>
                  <a:prstClr val="black"/>
                </a:solidFill>
              </a:rPr>
              <a:t>Некорректное применение кодов бюджетной классификации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3119439" y="2492375"/>
            <a:ext cx="1344612" cy="10810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7535863" y="2565406"/>
            <a:ext cx="1344612" cy="10080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15977" y="3789363"/>
            <a:ext cx="3840163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dirty="0">
                <a:solidFill>
                  <a:prstClr val="black"/>
                </a:solidFill>
              </a:rPr>
              <a:t>в Отчете об исполнении бюджета </a:t>
            </a:r>
            <a:endParaRPr lang="ru-RU" dirty="0" smtClean="0">
              <a:solidFill>
                <a:prstClr val="black"/>
              </a:solidFill>
            </a:endParaRPr>
          </a:p>
          <a:p>
            <a:pPr algn="ctr" eaLnBrk="0" hangingPunct="0">
              <a:defRPr/>
            </a:pPr>
            <a:r>
              <a:rPr lang="ru-RU" dirty="0" smtClean="0">
                <a:solidFill>
                  <a:prstClr val="black"/>
                </a:solidFill>
              </a:rPr>
              <a:t>ф</a:t>
            </a:r>
            <a:r>
              <a:rPr lang="ru-RU" dirty="0">
                <a:solidFill>
                  <a:prstClr val="black"/>
                </a:solidFill>
              </a:rPr>
              <a:t>. 0503127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48525" y="3789363"/>
            <a:ext cx="4032251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dirty="0">
                <a:solidFill>
                  <a:prstClr val="black"/>
                </a:solidFill>
              </a:rPr>
              <a:t>По методу начисления – Сведения ф. 0503169, Справка ф. 0503110</a:t>
            </a: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4751391" y="3829270"/>
            <a:ext cx="2400300" cy="606425"/>
          </a:xfrm>
          <a:prstGeom prst="left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dirty="0">
                <a:solidFill>
                  <a:prstClr val="black"/>
                </a:solidFill>
              </a:rPr>
              <a:t>расхождения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15977" y="5241928"/>
            <a:ext cx="384016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dirty="0">
                <a:solidFill>
                  <a:prstClr val="black"/>
                </a:solidFill>
              </a:rPr>
              <a:t>Доходы от штрафов (пеней) за нарушение условий контрактов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4656139" y="5445125"/>
            <a:ext cx="220821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91" name="TextBox 13"/>
          <p:cNvSpPr txBox="1">
            <a:spLocks noChangeArrowheads="1"/>
          </p:cNvSpPr>
          <p:nvPr/>
        </p:nvSpPr>
        <p:spPr bwMode="auto">
          <a:xfrm>
            <a:off x="6864351" y="5229225"/>
            <a:ext cx="43195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 i="1" smtClean="0">
                <a:solidFill>
                  <a:srgbClr val="FF0000"/>
                </a:solidFill>
              </a:rPr>
              <a:t>1 16 33010 01 0000 140</a:t>
            </a:r>
            <a:endParaRPr lang="ru-RU" altLang="ru-RU" sz="1800" smtClean="0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64350" y="5892800"/>
            <a:ext cx="2438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b="1" i="1" dirty="0">
                <a:solidFill>
                  <a:srgbClr val="5BD078">
                    <a:lumMod val="75000"/>
                  </a:srgbClr>
                </a:solidFill>
              </a:rPr>
              <a:t>1 16 90010 01 0000 140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flipV="1">
            <a:off x="4656141" y="6092825"/>
            <a:ext cx="2303463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94" name="TextBox 18"/>
          <p:cNvSpPr txBox="1">
            <a:spLocks noChangeArrowheads="1"/>
          </p:cNvSpPr>
          <p:nvPr/>
        </p:nvSpPr>
        <p:spPr bwMode="auto">
          <a:xfrm>
            <a:off x="4645027" y="5148263"/>
            <a:ext cx="2400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smtClean="0">
                <a:solidFill>
                  <a:prstClr val="black"/>
                </a:solidFill>
              </a:rPr>
              <a:t>не правильно</a:t>
            </a:r>
          </a:p>
        </p:txBody>
      </p:sp>
      <p:sp>
        <p:nvSpPr>
          <p:cNvPr id="46095" name="TextBox 20"/>
          <p:cNvSpPr txBox="1">
            <a:spLocks noChangeArrowheads="1"/>
          </p:cNvSpPr>
          <p:nvPr/>
        </p:nvSpPr>
        <p:spPr bwMode="auto">
          <a:xfrm>
            <a:off x="4751391" y="5795969"/>
            <a:ext cx="2400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smtClean="0">
                <a:solidFill>
                  <a:prstClr val="black"/>
                </a:solidFill>
              </a:rPr>
              <a:t>правильно</a:t>
            </a: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39717" y="4941888"/>
            <a:ext cx="11520487" cy="0"/>
          </a:xfrm>
          <a:prstGeom prst="line">
            <a:avLst/>
          </a:prstGeom>
          <a:ln>
            <a:prstDash val="lg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805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75453" y="1644155"/>
            <a:ext cx="4321175" cy="12842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altLang="ru-RU" sz="1600" dirty="0">
                <a:solidFill>
                  <a:prstClr val="black"/>
                </a:solidFill>
              </a:rPr>
              <a:t>При проведении претензионной работы по взысканию средств в бюджет показатели  </a:t>
            </a:r>
            <a:br>
              <a:rPr lang="ru-RU" altLang="ru-RU" sz="1600" dirty="0">
                <a:solidFill>
                  <a:prstClr val="black"/>
                </a:solidFill>
              </a:rPr>
            </a:br>
            <a:r>
              <a:rPr lang="ru-RU" altLang="ru-RU" sz="1600" dirty="0">
                <a:solidFill>
                  <a:prstClr val="black"/>
                </a:solidFill>
              </a:rPr>
              <a:t>не переносятся со </a:t>
            </a:r>
            <a:r>
              <a:rPr lang="ru-RU" altLang="ru-RU" sz="1600" u="sng" dirty="0">
                <a:solidFill>
                  <a:prstClr val="black"/>
                </a:solidFill>
              </a:rPr>
              <a:t>счета </a:t>
            </a:r>
            <a:r>
              <a:rPr lang="ru-RU" altLang="ru-RU" sz="1600" b="1" u="sng" dirty="0">
                <a:solidFill>
                  <a:prstClr val="black"/>
                </a:solidFill>
              </a:rPr>
              <a:t>206</a:t>
            </a:r>
            <a:r>
              <a:rPr lang="ru-RU" altLang="ru-RU" sz="1600" u="sng" dirty="0">
                <a:solidFill>
                  <a:prstClr val="black"/>
                </a:solidFill>
              </a:rPr>
              <a:t>  </a:t>
            </a:r>
            <a:r>
              <a:rPr lang="ru-RU" altLang="ru-RU" sz="1600" dirty="0">
                <a:solidFill>
                  <a:prstClr val="black"/>
                </a:solidFill>
              </a:rPr>
              <a:t>на </a:t>
            </a:r>
            <a:r>
              <a:rPr lang="ru-RU" altLang="ru-RU" sz="1600" u="sng" dirty="0">
                <a:solidFill>
                  <a:prstClr val="black"/>
                </a:solidFill>
              </a:rPr>
              <a:t>счет </a:t>
            </a:r>
            <a:r>
              <a:rPr lang="ru-RU" altLang="ru-RU" sz="1600" b="1" u="sng" dirty="0">
                <a:solidFill>
                  <a:prstClr val="black"/>
                </a:solidFill>
              </a:rPr>
              <a:t>0 209 30 000</a:t>
            </a:r>
            <a:r>
              <a:rPr lang="ru-RU" altLang="ru-RU" sz="1600" dirty="0">
                <a:solidFill>
                  <a:prstClr val="black"/>
                </a:solidFill>
              </a:rPr>
              <a:t> 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63429" y="1644155"/>
            <a:ext cx="4371975" cy="12842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altLang="ru-RU" sz="1600" dirty="0">
                <a:solidFill>
                  <a:prstClr val="black"/>
                </a:solidFill>
              </a:rPr>
              <a:t>При выставлении штрафных санкций исполнителям по контрактам не начисляется задолженность по штрафам </a:t>
            </a:r>
            <a:br>
              <a:rPr lang="ru-RU" altLang="ru-RU" sz="1600" dirty="0">
                <a:solidFill>
                  <a:prstClr val="black"/>
                </a:solidFill>
              </a:rPr>
            </a:br>
            <a:r>
              <a:rPr lang="ru-RU" altLang="ru-RU" sz="1600" dirty="0">
                <a:solidFill>
                  <a:prstClr val="black"/>
                </a:solidFill>
              </a:rPr>
              <a:t>(счет </a:t>
            </a:r>
            <a:r>
              <a:rPr lang="ru-RU" altLang="ru-RU" sz="1600" b="1" u="sng" dirty="0">
                <a:solidFill>
                  <a:prstClr val="black"/>
                </a:solidFill>
              </a:rPr>
              <a:t>209 40)*</a:t>
            </a:r>
            <a:endParaRPr lang="ru-RU" sz="1600" b="1" u="sng" dirty="0">
              <a:solidFill>
                <a:prstClr val="black"/>
              </a:solidFill>
            </a:endParaRPr>
          </a:p>
        </p:txBody>
      </p:sp>
      <p:sp>
        <p:nvSpPr>
          <p:cNvPr id="28676" name="Заголовок 1"/>
          <p:cNvSpPr txBox="1">
            <a:spLocks/>
          </p:cNvSpPr>
          <p:nvPr/>
        </p:nvSpPr>
        <p:spPr bwMode="auto">
          <a:xfrm>
            <a:off x="3203543" y="171450"/>
            <a:ext cx="886848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i="1" dirty="0" smtClean="0">
                <a:solidFill>
                  <a:prstClr val="black"/>
                </a:solidFill>
                <a:latin typeface="Calibri Light" pitchFamily="34" charset="0"/>
              </a:rPr>
              <a:t>Баланс, Сведения о дебиторской задолженности</a:t>
            </a:r>
            <a:endParaRPr lang="ru-RU" altLang="ru-RU" sz="2000" dirty="0" smtClean="0">
              <a:solidFill>
                <a:prstClr val="black"/>
              </a:solidFill>
              <a:latin typeface="Calibri Light" pitchFamily="34" charset="0"/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 rot="5400000">
            <a:off x="6010937" y="-1676896"/>
            <a:ext cx="647700" cy="1002665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8679" name="TextBox 8"/>
          <p:cNvSpPr txBox="1">
            <a:spLocks noChangeArrowheads="1"/>
          </p:cNvSpPr>
          <p:nvPr/>
        </p:nvSpPr>
        <p:spPr bwMode="auto">
          <a:xfrm>
            <a:off x="1667541" y="3588845"/>
            <a:ext cx="94710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smtClean="0">
                <a:solidFill>
                  <a:prstClr val="black"/>
                </a:solidFill>
              </a:rPr>
              <a:t>Проблема: </a:t>
            </a:r>
          </a:p>
          <a:p>
            <a:pPr algn="ctr" eaLnBrk="0" hangingPunc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i="1" smtClean="0">
                <a:solidFill>
                  <a:srgbClr val="FF0000"/>
                </a:solidFill>
              </a:rPr>
              <a:t>Риски признания отчетности не достоверной</a:t>
            </a:r>
          </a:p>
        </p:txBody>
      </p:sp>
      <p:sp>
        <p:nvSpPr>
          <p:cNvPr id="28680" name="Прямоугольник 9"/>
          <p:cNvSpPr>
            <a:spLocks noChangeArrowheads="1"/>
          </p:cNvSpPr>
          <p:nvPr/>
        </p:nvSpPr>
        <p:spPr bwMode="auto">
          <a:xfrm>
            <a:off x="519116" y="4685935"/>
            <a:ext cx="10942637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0" hangingPunc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400" i="1" dirty="0" smtClean="0">
                <a:solidFill>
                  <a:prstClr val="black"/>
                </a:solidFill>
              </a:rPr>
              <a:t>*справочно: </a:t>
            </a:r>
          </a:p>
          <a:p>
            <a:pPr algn="just" eaLnBrk="0" hangingPunc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400" i="1" dirty="0" smtClean="0">
                <a:solidFill>
                  <a:prstClr val="black"/>
                </a:solidFill>
              </a:rPr>
              <a:t>начисление задолженности (расчетов с дебиторами) </a:t>
            </a:r>
            <a:r>
              <a:rPr lang="ru-RU" altLang="ru-RU" sz="1400" b="1" i="1" u="sng" dirty="0" smtClean="0">
                <a:solidFill>
                  <a:prstClr val="black"/>
                </a:solidFill>
              </a:rPr>
              <a:t>до урегулирования требований</a:t>
            </a:r>
            <a:r>
              <a:rPr lang="ru-RU" altLang="ru-RU" sz="1400" i="1" dirty="0" smtClean="0">
                <a:solidFill>
                  <a:prstClr val="black"/>
                </a:solidFill>
              </a:rPr>
              <a:t>, предъявленных недобросовестным исполнителям контрактов за неисполнение или ненадлежащее исполнение обязательств, следует отражать в корреспонденции с кредитом счета </a:t>
            </a:r>
            <a:r>
              <a:rPr lang="ru-RU" altLang="ru-RU" sz="1400" b="1" i="1" dirty="0" smtClean="0">
                <a:solidFill>
                  <a:prstClr val="black"/>
                </a:solidFill>
              </a:rPr>
              <a:t>1 401 </a:t>
            </a:r>
            <a:r>
              <a:rPr lang="ru-RU" altLang="ru-RU" sz="1400" b="1" i="1" u="sng" dirty="0" smtClean="0">
                <a:solidFill>
                  <a:prstClr val="black"/>
                </a:solidFill>
              </a:rPr>
              <a:t>40 </a:t>
            </a:r>
            <a:r>
              <a:rPr lang="ru-RU" altLang="ru-RU" sz="1400" b="1" i="1" dirty="0" smtClean="0">
                <a:solidFill>
                  <a:prstClr val="black"/>
                </a:solidFill>
              </a:rPr>
              <a:t>141 «Доходы будущих периодов от штрафных санкций за нарушение законодательства о закупках и нарушение условий контрактов (договоров)».</a:t>
            </a:r>
          </a:p>
        </p:txBody>
      </p:sp>
    </p:spTree>
    <p:extLst>
      <p:ext uri="{BB962C8B-B14F-4D97-AF65-F5344CB8AC3E}">
        <p14:creationId xmlns:p14="http://schemas.microsoft.com/office/powerpoint/2010/main" val="13567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43084</TotalTime>
  <Words>2561</Words>
  <Application>Microsoft Office PowerPoint</Application>
  <PresentationFormat>Произвольный</PresentationFormat>
  <Paragraphs>555</Paragraphs>
  <Slides>32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32</vt:i4>
      </vt:variant>
    </vt:vector>
  </HeadingPairs>
  <TitlesOfParts>
    <vt:vector size="36" baseType="lpstr">
      <vt:lpstr>Тема Office</vt:lpstr>
      <vt:lpstr>2_Тема Office</vt:lpstr>
      <vt:lpstr>1_Тема Office</vt:lpstr>
      <vt:lpstr>3_Тема Office</vt:lpstr>
      <vt:lpstr>Презентация PowerPoint</vt:lpstr>
      <vt:lpstr>Презентация PowerPoint</vt:lpstr>
      <vt:lpstr>Презентация PowerPoint</vt:lpstr>
      <vt:lpstr>Организационно-технологические вопросы</vt:lpstr>
      <vt:lpstr>Презентация PowerPoint</vt:lpstr>
      <vt:lpstr>Презентация PowerPoint</vt:lpstr>
      <vt:lpstr>Презентация PowerPoint</vt:lpstr>
      <vt:lpstr>Ошибки, выявляемые в ходе представления отчетности</vt:lpstr>
      <vt:lpstr>Презентация PowerPoint</vt:lpstr>
      <vt:lpstr>Справка по заключению счетов бюджетного учета отчетного финансового года ф. 0503110, 0503710</vt:lpstr>
      <vt:lpstr>Отчет о движении денежных средств ф. 0503123</vt:lpstr>
      <vt:lpstr>Передача объектов с забалансовых счетов</vt:lpstr>
      <vt:lpstr>Презентация PowerPoint</vt:lpstr>
      <vt:lpstr>Передача имущества в концессию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ФНС (182) Минэнерго России (022);  Федеральная служба по надзору в сфере природопользования (048); Рослесхоз (053); Росрыболовство (076); Роспортебнадзор (141); МВД (188)  Росреестр (321) и т.д.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Кривенец Анна Николаевна</cp:lastModifiedBy>
  <cp:revision>1644</cp:revision>
  <cp:lastPrinted>2020-01-20T11:57:47Z</cp:lastPrinted>
  <dcterms:created xsi:type="dcterms:W3CDTF">2015-03-03T16:27:21Z</dcterms:created>
  <dcterms:modified xsi:type="dcterms:W3CDTF">2020-01-22T16:29:30Z</dcterms:modified>
</cp:coreProperties>
</file>