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2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61"/>
  </p:notesMasterIdLst>
  <p:sldIdLst>
    <p:sldId id="258" r:id="rId2"/>
    <p:sldId id="420" r:id="rId3"/>
    <p:sldId id="421" r:id="rId4"/>
    <p:sldId id="402" r:id="rId5"/>
    <p:sldId id="389" r:id="rId6"/>
    <p:sldId id="436" r:id="rId7"/>
    <p:sldId id="435" r:id="rId8"/>
    <p:sldId id="437" r:id="rId9"/>
    <p:sldId id="405" r:id="rId10"/>
    <p:sldId id="390" r:id="rId11"/>
    <p:sldId id="391" r:id="rId12"/>
    <p:sldId id="367" r:id="rId13"/>
    <p:sldId id="441" r:id="rId14"/>
    <p:sldId id="442" r:id="rId15"/>
    <p:sldId id="392" r:id="rId16"/>
    <p:sldId id="438" r:id="rId17"/>
    <p:sldId id="368" r:id="rId18"/>
    <p:sldId id="443" r:id="rId19"/>
    <p:sldId id="444" r:id="rId20"/>
    <p:sldId id="393" r:id="rId21"/>
    <p:sldId id="394" r:id="rId22"/>
    <p:sldId id="372" r:id="rId23"/>
    <p:sldId id="427" r:id="rId24"/>
    <p:sldId id="428" r:id="rId25"/>
    <p:sldId id="429" r:id="rId26"/>
    <p:sldId id="430" r:id="rId27"/>
    <p:sldId id="395" r:id="rId28"/>
    <p:sldId id="439" r:id="rId29"/>
    <p:sldId id="440" r:id="rId30"/>
    <p:sldId id="397" r:id="rId31"/>
    <p:sldId id="422" r:id="rId32"/>
    <p:sldId id="398" r:id="rId33"/>
    <p:sldId id="399" r:id="rId34"/>
    <p:sldId id="373" r:id="rId35"/>
    <p:sldId id="374" r:id="rId36"/>
    <p:sldId id="432" r:id="rId37"/>
    <p:sldId id="447" r:id="rId38"/>
    <p:sldId id="449" r:id="rId39"/>
    <p:sldId id="445" r:id="rId40"/>
    <p:sldId id="379" r:id="rId41"/>
    <p:sldId id="431" r:id="rId42"/>
    <p:sldId id="403" r:id="rId43"/>
    <p:sldId id="406" r:id="rId44"/>
    <p:sldId id="407" r:id="rId45"/>
    <p:sldId id="408" r:id="rId46"/>
    <p:sldId id="409" r:id="rId47"/>
    <p:sldId id="410" r:id="rId48"/>
    <p:sldId id="411" r:id="rId49"/>
    <p:sldId id="412" r:id="rId50"/>
    <p:sldId id="413" r:id="rId51"/>
    <p:sldId id="378" r:id="rId52"/>
    <p:sldId id="416" r:id="rId53"/>
    <p:sldId id="417" r:id="rId54"/>
    <p:sldId id="385" r:id="rId55"/>
    <p:sldId id="446" r:id="rId56"/>
    <p:sldId id="448" r:id="rId57"/>
    <p:sldId id="386" r:id="rId58"/>
    <p:sldId id="419" r:id="rId59"/>
    <p:sldId id="404" r:id="rId60"/>
  </p:sldIdLst>
  <p:sldSz cx="10621963" cy="6858000"/>
  <p:notesSz cx="6797675" cy="99266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34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80"/>
    <a:srgbClr val="5CB171"/>
    <a:srgbClr val="008000"/>
    <a:srgbClr val="CCFF99"/>
    <a:srgbClr val="FFCCCC"/>
    <a:srgbClr val="CCFFCC"/>
    <a:srgbClr val="C3571B"/>
    <a:srgbClr val="335CA7"/>
    <a:srgbClr val="E2834E"/>
    <a:srgbClr val="81BB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E171933-4619-4E11-9A3F-F7608DF75F80}" styleName="Средний стиль 1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D27102A9-8310-4765-A935-A1911B00CA55}" styleName="Светлый стиль 1 -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1FECB4D8-DB02-4DC6-A0A2-4F2EBAE1DC90}" styleName="Средний стиль 1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2" autoAdjust="0"/>
    <p:restoredTop sz="89915" autoAdjust="0"/>
  </p:normalViewPr>
  <p:slideViewPr>
    <p:cSldViewPr snapToGrid="0">
      <p:cViewPr varScale="1">
        <p:scale>
          <a:sx n="88" d="100"/>
          <a:sy n="88" d="100"/>
        </p:scale>
        <p:origin x="898" y="62"/>
      </p:cViewPr>
      <p:guideLst>
        <p:guide orient="horz" pos="2160"/>
        <p:guide pos="3346"/>
      </p:guideLst>
    </p:cSldViewPr>
  </p:slideViewPr>
  <p:outlineViewPr>
    <p:cViewPr>
      <p:scale>
        <a:sx n="33" d="100"/>
        <a:sy n="33" d="100"/>
      </p:scale>
      <p:origin x="36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notesMaster" Target="notesMasters/notesMaster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5D5F8B6-A591-4B86-A7F3-D9B470ABDB3F}" type="doc">
      <dgm:prSet loTypeId="urn:microsoft.com/office/officeart/2005/8/layout/hList1" loCatId="list" qsTypeId="urn:microsoft.com/office/officeart/2005/8/quickstyle/simple5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F18983DB-4FFF-40B2-A7A2-595D699F1DB8}">
      <dgm:prSet phldrT="[Текст]" custT="1"/>
      <dgm:spPr/>
      <dgm:t>
        <a:bodyPr/>
        <a:lstStyle/>
        <a:p>
          <a:r>
            <a:rPr lang="ru-RU" sz="1600" b="0" dirty="0" smtClean="0">
              <a:solidFill>
                <a:schemeClr val="tx1">
                  <a:lumMod val="95000"/>
                  <a:lumOff val="5000"/>
                </a:schemeClr>
              </a:solidFill>
              <a:latin typeface="Cambria" panose="02040503050406030204" pitchFamily="18" charset="0"/>
            </a:rPr>
            <a:t>Приказ Минфина России</a:t>
          </a:r>
          <a:br>
            <a:rPr lang="ru-RU" sz="1600" b="0" dirty="0" smtClean="0">
              <a:solidFill>
                <a:schemeClr val="tx1">
                  <a:lumMod val="95000"/>
                  <a:lumOff val="5000"/>
                </a:schemeClr>
              </a:solidFill>
              <a:latin typeface="Cambria" panose="02040503050406030204" pitchFamily="18" charset="0"/>
            </a:rPr>
          </a:br>
          <a:r>
            <a:rPr lang="ru-RU" sz="1600" b="0" dirty="0" smtClean="0">
              <a:solidFill>
                <a:schemeClr val="tx1">
                  <a:lumMod val="95000"/>
                  <a:lumOff val="5000"/>
                </a:schemeClr>
              </a:solidFill>
              <a:latin typeface="Cambria" panose="02040503050406030204" pitchFamily="18" charset="0"/>
            </a:rPr>
            <a:t>от 28.12.2010 </a:t>
          </a:r>
          <a:r>
            <a:rPr lang="ru-RU" sz="1600" b="1" dirty="0" smtClean="0">
              <a:solidFill>
                <a:schemeClr val="tx1">
                  <a:lumMod val="95000"/>
                  <a:lumOff val="5000"/>
                </a:schemeClr>
              </a:solidFill>
              <a:latin typeface="Cambria" panose="02040503050406030204" pitchFamily="18" charset="0"/>
            </a:rPr>
            <a:t>№ 191н</a:t>
          </a:r>
          <a:br>
            <a:rPr lang="ru-RU" sz="1600" b="1" dirty="0" smtClean="0">
              <a:solidFill>
                <a:schemeClr val="tx1">
                  <a:lumMod val="95000"/>
                  <a:lumOff val="5000"/>
                </a:schemeClr>
              </a:solidFill>
              <a:latin typeface="Cambria" panose="02040503050406030204" pitchFamily="18" charset="0"/>
            </a:rPr>
          </a:br>
          <a:r>
            <a:rPr lang="ru-RU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Cambria" panose="02040503050406030204" pitchFamily="18" charset="0"/>
            </a:rPr>
            <a:t>от 01.03.2016 </a:t>
          </a:r>
          <a:r>
            <a:rPr lang="ru-RU" sz="1600" b="1" dirty="0" smtClean="0">
              <a:solidFill>
                <a:schemeClr val="tx1">
                  <a:lumMod val="95000"/>
                  <a:lumOff val="5000"/>
                </a:schemeClr>
              </a:solidFill>
              <a:latin typeface="Cambria" panose="02040503050406030204" pitchFamily="18" charset="0"/>
            </a:rPr>
            <a:t>№ 15н</a:t>
          </a:r>
          <a:endParaRPr lang="ru-RU" sz="1600" dirty="0">
            <a:latin typeface="Cambria" panose="02040503050406030204" pitchFamily="18" charset="0"/>
          </a:endParaRPr>
        </a:p>
      </dgm:t>
    </dgm:pt>
    <dgm:pt modelId="{740F8D9A-D921-4203-9E77-ABDAFB0430F5}" type="parTrans" cxnId="{6EA6060A-43B7-4B53-84E3-D0F9F16DBF5E}">
      <dgm:prSet/>
      <dgm:spPr/>
      <dgm:t>
        <a:bodyPr/>
        <a:lstStyle/>
        <a:p>
          <a:endParaRPr lang="ru-RU"/>
        </a:p>
      </dgm:t>
    </dgm:pt>
    <dgm:pt modelId="{AC8679E0-48ED-4E1A-821A-888BA4298E17}" type="sibTrans" cxnId="{6EA6060A-43B7-4B53-84E3-D0F9F16DBF5E}">
      <dgm:prSet/>
      <dgm:spPr/>
      <dgm:t>
        <a:bodyPr/>
        <a:lstStyle/>
        <a:p>
          <a:endParaRPr lang="ru-RU"/>
        </a:p>
      </dgm:t>
    </dgm:pt>
    <dgm:pt modelId="{29B55813-4786-4C3B-B8AB-D1A5D6FBC431}">
      <dgm:prSet phldrT="[Текст]" custT="1"/>
      <dgm:spPr/>
      <dgm:t>
        <a:bodyPr/>
        <a:lstStyle/>
        <a:p>
          <a:r>
            <a:rPr lang="ru-RU" sz="1600" b="0" dirty="0" smtClean="0">
              <a:solidFill>
                <a:schemeClr val="tx1">
                  <a:lumMod val="95000"/>
                  <a:lumOff val="5000"/>
                </a:schemeClr>
              </a:solidFill>
              <a:latin typeface="Cambria" panose="02040503050406030204" pitchFamily="18" charset="0"/>
            </a:rPr>
            <a:t>Приказ Минфина России</a:t>
          </a:r>
          <a:br>
            <a:rPr lang="ru-RU" sz="1600" b="0" dirty="0" smtClean="0">
              <a:solidFill>
                <a:schemeClr val="tx1">
                  <a:lumMod val="95000"/>
                  <a:lumOff val="5000"/>
                </a:schemeClr>
              </a:solidFill>
              <a:latin typeface="Cambria" panose="02040503050406030204" pitchFamily="18" charset="0"/>
            </a:rPr>
          </a:br>
          <a:r>
            <a:rPr lang="ru-RU" sz="1600" b="0" dirty="0" smtClean="0">
              <a:solidFill>
                <a:schemeClr val="tx1">
                  <a:lumMod val="95000"/>
                  <a:lumOff val="5000"/>
                </a:schemeClr>
              </a:solidFill>
              <a:latin typeface="Cambria" panose="02040503050406030204" pitchFamily="18" charset="0"/>
            </a:rPr>
            <a:t>от 25.03.2011 </a:t>
          </a:r>
          <a:r>
            <a:rPr lang="ru-RU" sz="1600" b="1" dirty="0" smtClean="0">
              <a:solidFill>
                <a:schemeClr val="tx1">
                  <a:lumMod val="95000"/>
                  <a:lumOff val="5000"/>
                </a:schemeClr>
              </a:solidFill>
              <a:latin typeface="Cambria" panose="02040503050406030204" pitchFamily="18" charset="0"/>
            </a:rPr>
            <a:t>№ 33н</a:t>
          </a:r>
          <a:br>
            <a:rPr lang="ru-RU" sz="1600" b="1" dirty="0" smtClean="0">
              <a:solidFill>
                <a:schemeClr val="tx1">
                  <a:lumMod val="95000"/>
                  <a:lumOff val="5000"/>
                </a:schemeClr>
              </a:solidFill>
              <a:latin typeface="Cambria" panose="02040503050406030204" pitchFamily="18" charset="0"/>
            </a:rPr>
          </a:br>
          <a:r>
            <a:rPr lang="ru-RU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Cambria" panose="02040503050406030204" pitchFamily="18" charset="0"/>
            </a:rPr>
            <a:t>от 21.12.2017 </a:t>
          </a:r>
          <a:r>
            <a:rPr lang="ru-RU" sz="1600" b="1" dirty="0" smtClean="0">
              <a:solidFill>
                <a:schemeClr val="tx1">
                  <a:lumMod val="95000"/>
                  <a:lumOff val="5000"/>
                </a:schemeClr>
              </a:solidFill>
              <a:latin typeface="Cambria" panose="02040503050406030204" pitchFamily="18" charset="0"/>
            </a:rPr>
            <a:t>№ 247н</a:t>
          </a:r>
          <a:endParaRPr lang="ru-RU" sz="1600" dirty="0">
            <a:latin typeface="Cambria" panose="02040503050406030204" pitchFamily="18" charset="0"/>
          </a:endParaRPr>
        </a:p>
      </dgm:t>
    </dgm:pt>
    <dgm:pt modelId="{B0E06E11-5752-4887-9D6F-7F4B5C241576}" type="parTrans" cxnId="{BDDC1586-0AE1-41E8-A3F9-F4C280A292E3}">
      <dgm:prSet/>
      <dgm:spPr/>
      <dgm:t>
        <a:bodyPr/>
        <a:lstStyle/>
        <a:p>
          <a:endParaRPr lang="ru-RU"/>
        </a:p>
      </dgm:t>
    </dgm:pt>
    <dgm:pt modelId="{1E778493-6396-4ADD-ABC9-622CA9783F71}" type="sibTrans" cxnId="{BDDC1586-0AE1-41E8-A3F9-F4C280A292E3}">
      <dgm:prSet/>
      <dgm:spPr/>
      <dgm:t>
        <a:bodyPr/>
        <a:lstStyle/>
        <a:p>
          <a:endParaRPr lang="ru-RU"/>
        </a:p>
      </dgm:t>
    </dgm:pt>
    <dgm:pt modelId="{CCF09C58-6CE5-4BBB-85BE-693C7E40ACDD}">
      <dgm:prSet phldrT="[Текст]"/>
      <dgm:spPr/>
      <dgm:t>
        <a:bodyPr/>
        <a:lstStyle/>
        <a:p>
          <a:r>
            <a:rPr lang="ru-RU" dirty="0" smtClean="0">
              <a:latin typeface="Cambria" panose="02040503050406030204" pitchFamily="18" charset="0"/>
            </a:rPr>
            <a:t>«Об утверждении </a:t>
          </a:r>
          <a:r>
            <a:rPr lang="ru-RU" b="1" i="0" dirty="0" smtClean="0">
              <a:latin typeface="Cambria" panose="02040503050406030204" pitchFamily="18" charset="0"/>
            </a:rPr>
            <a:t>Инструкции о порядке составления, представления</a:t>
          </a:r>
          <a:r>
            <a:rPr lang="ru-RU" dirty="0" smtClean="0">
              <a:latin typeface="Cambria" panose="02040503050406030204" pitchFamily="18" charset="0"/>
            </a:rPr>
            <a:t> годовой, </a:t>
          </a:r>
          <a:r>
            <a:rPr lang="ru-RU" b="0" i="0" dirty="0" smtClean="0">
              <a:latin typeface="Cambria" panose="02040503050406030204" pitchFamily="18" charset="0"/>
            </a:rPr>
            <a:t>квартальной</a:t>
          </a:r>
          <a:r>
            <a:rPr lang="ru-RU" dirty="0" smtClean="0">
              <a:latin typeface="Cambria" panose="02040503050406030204" pitchFamily="18" charset="0"/>
            </a:rPr>
            <a:t> бухгалтерской отчетности государственных (муниципальных) бюджетных и автономных учреждений»</a:t>
          </a:r>
          <a:endParaRPr lang="ru-RU" dirty="0">
            <a:latin typeface="Cambria" panose="02040503050406030204" pitchFamily="18" charset="0"/>
          </a:endParaRPr>
        </a:p>
      </dgm:t>
    </dgm:pt>
    <dgm:pt modelId="{8D0D99FD-6D38-4602-B86A-BB9F1EAF0EFA}" type="parTrans" cxnId="{BDFEDE42-D0D8-496F-9928-384297203AD7}">
      <dgm:prSet/>
      <dgm:spPr/>
      <dgm:t>
        <a:bodyPr/>
        <a:lstStyle/>
        <a:p>
          <a:endParaRPr lang="ru-RU"/>
        </a:p>
      </dgm:t>
    </dgm:pt>
    <dgm:pt modelId="{7A745D35-1F8C-410E-8E98-F1379A7D4A5B}" type="sibTrans" cxnId="{BDFEDE42-D0D8-496F-9928-384297203AD7}">
      <dgm:prSet/>
      <dgm:spPr/>
      <dgm:t>
        <a:bodyPr/>
        <a:lstStyle/>
        <a:p>
          <a:endParaRPr lang="ru-RU"/>
        </a:p>
      </dgm:t>
    </dgm:pt>
    <dgm:pt modelId="{36774056-7A83-4F9C-A040-A8CF1476C8CA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tx1">
                  <a:lumMod val="95000"/>
                  <a:lumOff val="5000"/>
                </a:schemeClr>
              </a:solidFill>
              <a:latin typeface="Cambria" panose="02040503050406030204" pitchFamily="18" charset="0"/>
            </a:rPr>
            <a:t>Совместные письма</a:t>
          </a:r>
          <a:br>
            <a:rPr lang="ru-RU" sz="1600" b="1" dirty="0" smtClean="0">
              <a:solidFill>
                <a:schemeClr val="tx1">
                  <a:lumMod val="95000"/>
                  <a:lumOff val="5000"/>
                </a:schemeClr>
              </a:solidFill>
              <a:latin typeface="Cambria" panose="02040503050406030204" pitchFamily="18" charset="0"/>
            </a:rPr>
          </a:br>
          <a:r>
            <a:rPr lang="ru-RU" sz="1400" dirty="0" smtClean="0">
              <a:solidFill>
                <a:schemeClr val="tx1">
                  <a:lumMod val="95000"/>
                  <a:lumOff val="5000"/>
                </a:schemeClr>
              </a:solidFill>
              <a:latin typeface="Cambria" panose="02040503050406030204" pitchFamily="18" charset="0"/>
            </a:rPr>
            <a:t>Минфина России и Федерального казначейства</a:t>
          </a:r>
        </a:p>
      </dgm:t>
    </dgm:pt>
    <dgm:pt modelId="{5C2D0871-7B95-4190-8BDA-D2FAA71F3C05}" type="parTrans" cxnId="{7790F041-B4A9-4762-8ED2-1AA4F2451354}">
      <dgm:prSet/>
      <dgm:spPr/>
      <dgm:t>
        <a:bodyPr/>
        <a:lstStyle/>
        <a:p>
          <a:endParaRPr lang="ru-RU"/>
        </a:p>
      </dgm:t>
    </dgm:pt>
    <dgm:pt modelId="{C2477272-0C74-4F99-A06D-2BD5D283C9D4}" type="sibTrans" cxnId="{7790F041-B4A9-4762-8ED2-1AA4F2451354}">
      <dgm:prSet/>
      <dgm:spPr/>
      <dgm:t>
        <a:bodyPr/>
        <a:lstStyle/>
        <a:p>
          <a:endParaRPr lang="ru-RU"/>
        </a:p>
      </dgm:t>
    </dgm:pt>
    <dgm:pt modelId="{BF2D0AAA-EA0D-4AFD-8B97-263DFD93F7C1}">
      <dgm:prSet phldrT="[Текст]"/>
      <dgm:spPr/>
      <dgm:t>
        <a:bodyPr/>
        <a:lstStyle/>
        <a:p>
          <a:r>
            <a:rPr lang="ru-RU" dirty="0" smtClean="0">
              <a:latin typeface="Cambria" panose="02040503050406030204" pitchFamily="18" charset="0"/>
            </a:rPr>
            <a:t>«О </a:t>
          </a:r>
          <a:r>
            <a:rPr lang="ru-RU" b="1" dirty="0" smtClean="0">
              <a:latin typeface="Cambria" panose="02040503050406030204" pitchFamily="18" charset="0"/>
            </a:rPr>
            <a:t>сроках представления </a:t>
          </a:r>
          <a:r>
            <a:rPr lang="ru-RU" dirty="0" smtClean="0">
              <a:latin typeface="Cambria" panose="02040503050406030204" pitchFamily="18" charset="0"/>
            </a:rPr>
            <a:t>главными распорядителями средств федерального бюджета, главными администраторами доходов федерального бюджета, главными администраторами источников финансирования дефицита федерального бюджета сводной месячной, квартальной и годовой бюджетной отчетности, сводной квартальной и годовой бухгалтерской отчетности федеральных бюджетных и автономных учреждений в 2018 году»</a:t>
          </a:r>
          <a:endParaRPr lang="ru-RU" dirty="0">
            <a:latin typeface="Cambria" panose="02040503050406030204" pitchFamily="18" charset="0"/>
          </a:endParaRPr>
        </a:p>
      </dgm:t>
    </dgm:pt>
    <dgm:pt modelId="{0CE411E1-144D-4C80-9ABA-6357C87FB1DA}" type="sibTrans" cxnId="{065D7ABC-FA6E-4024-940F-8DFAFAA8B2D8}">
      <dgm:prSet/>
      <dgm:spPr/>
      <dgm:t>
        <a:bodyPr/>
        <a:lstStyle/>
        <a:p>
          <a:endParaRPr lang="ru-RU"/>
        </a:p>
      </dgm:t>
    </dgm:pt>
    <dgm:pt modelId="{A2368D17-DABB-4CCF-98E7-4A8780364A07}" type="parTrans" cxnId="{065D7ABC-FA6E-4024-940F-8DFAFAA8B2D8}">
      <dgm:prSet/>
      <dgm:spPr/>
      <dgm:t>
        <a:bodyPr/>
        <a:lstStyle/>
        <a:p>
          <a:endParaRPr lang="ru-RU"/>
        </a:p>
      </dgm:t>
    </dgm:pt>
    <dgm:pt modelId="{EE4B572A-7A0F-44CD-A4CF-80C7F873BEA6}">
      <dgm:prSet phldrT="[Текст]"/>
      <dgm:spPr/>
      <dgm:t>
        <a:bodyPr/>
        <a:lstStyle/>
        <a:p>
          <a:r>
            <a:rPr lang="ru-RU" dirty="0" smtClean="0">
              <a:latin typeface="Cambria" panose="02040503050406030204" pitchFamily="18" charset="0"/>
            </a:rPr>
            <a:t>«Об </a:t>
          </a:r>
          <a:r>
            <a:rPr lang="ru-RU" b="1" dirty="0" smtClean="0">
              <a:latin typeface="Cambria" panose="02040503050406030204" pitchFamily="18" charset="0"/>
            </a:rPr>
            <a:t>особенностях составления и представления</a:t>
          </a:r>
          <a:r>
            <a:rPr lang="ru-RU" dirty="0" smtClean="0">
              <a:latin typeface="Cambria" panose="02040503050406030204" pitchFamily="18" charset="0"/>
            </a:rPr>
            <a:t> месячной, квартальной и годовой сводной бухгалтерской отчетности государственных бюджетных и автономных учреждений главными администраторами средств федерального бюджета»</a:t>
          </a:r>
        </a:p>
      </dgm:t>
    </dgm:pt>
    <dgm:pt modelId="{C0B02804-0777-42F3-8AAC-5574C1F50B0E}" type="parTrans" cxnId="{E46C3F1A-FFB3-4B37-B0CE-6A43689BE49B}">
      <dgm:prSet/>
      <dgm:spPr/>
      <dgm:t>
        <a:bodyPr/>
        <a:lstStyle/>
        <a:p>
          <a:endParaRPr lang="ru-RU"/>
        </a:p>
      </dgm:t>
    </dgm:pt>
    <dgm:pt modelId="{2FB1E16A-7F84-4BDD-A271-5846C6576CC7}" type="sibTrans" cxnId="{E46C3F1A-FFB3-4B37-B0CE-6A43689BE49B}">
      <dgm:prSet/>
      <dgm:spPr/>
      <dgm:t>
        <a:bodyPr/>
        <a:lstStyle/>
        <a:p>
          <a:endParaRPr lang="ru-RU"/>
        </a:p>
      </dgm:t>
    </dgm:pt>
    <dgm:pt modelId="{B4AE1C1C-3440-4A8D-8C1D-1544229495DC}">
      <dgm:prSet phldrT="[Текст]"/>
      <dgm:spPr/>
      <dgm:t>
        <a:bodyPr/>
        <a:lstStyle/>
        <a:p>
          <a:r>
            <a:rPr lang="ru-RU" i="0" dirty="0" smtClean="0">
              <a:latin typeface="Cambria" panose="02040503050406030204" pitchFamily="18" charset="0"/>
            </a:rPr>
            <a:t>«Об </a:t>
          </a:r>
          <a:r>
            <a:rPr lang="ru-RU" b="0" i="0" dirty="0" smtClean="0">
              <a:latin typeface="Cambria" panose="02040503050406030204" pitchFamily="18" charset="0"/>
            </a:rPr>
            <a:t>утверждении</a:t>
          </a:r>
          <a:r>
            <a:rPr lang="ru-RU" b="1" i="0" dirty="0" smtClean="0">
              <a:latin typeface="Cambria" panose="02040503050406030204" pitchFamily="18" charset="0"/>
            </a:rPr>
            <a:t> Инструкции  о порядке составления и представления</a:t>
          </a:r>
          <a:r>
            <a:rPr lang="ru-RU" i="0" dirty="0" smtClean="0">
              <a:latin typeface="Cambria" panose="02040503050406030204" pitchFamily="18" charset="0"/>
            </a:rPr>
            <a:t> годовой, </a:t>
          </a:r>
          <a:r>
            <a:rPr lang="ru-RU" b="0" i="1" dirty="0" smtClean="0">
              <a:latin typeface="Cambria" panose="02040503050406030204" pitchFamily="18" charset="0"/>
            </a:rPr>
            <a:t>квартальной</a:t>
          </a:r>
          <a:r>
            <a:rPr lang="ru-RU" i="0" dirty="0" smtClean="0">
              <a:latin typeface="Cambria" panose="02040503050406030204" pitchFamily="18" charset="0"/>
            </a:rPr>
            <a:t> и месячной отчетности об исполнении бюджетов бюджетной системы Российской Федерации»</a:t>
          </a:r>
          <a:endParaRPr lang="ru-RU" i="0" dirty="0">
            <a:latin typeface="Cambria" panose="02040503050406030204" pitchFamily="18" charset="0"/>
          </a:endParaRPr>
        </a:p>
      </dgm:t>
    </dgm:pt>
    <dgm:pt modelId="{48B5F0DB-74E5-4938-977A-4061EC4F9F95}" type="parTrans" cxnId="{E4FECF7A-C32B-4B99-A887-D76796142E46}">
      <dgm:prSet/>
      <dgm:spPr/>
      <dgm:t>
        <a:bodyPr/>
        <a:lstStyle/>
        <a:p>
          <a:endParaRPr lang="ru-RU"/>
        </a:p>
      </dgm:t>
    </dgm:pt>
    <dgm:pt modelId="{19742DD3-544F-42F4-8B10-EA6B5762D2A9}" type="sibTrans" cxnId="{E4FECF7A-C32B-4B99-A887-D76796142E46}">
      <dgm:prSet/>
      <dgm:spPr/>
      <dgm:t>
        <a:bodyPr/>
        <a:lstStyle/>
        <a:p>
          <a:endParaRPr lang="ru-RU"/>
        </a:p>
      </dgm:t>
    </dgm:pt>
    <dgm:pt modelId="{CBD814AE-8930-4566-9280-0EBA07FEAB39}">
      <dgm:prSet phldrT="[Текст]"/>
      <dgm:spPr/>
      <dgm:t>
        <a:bodyPr/>
        <a:lstStyle/>
        <a:p>
          <a:endParaRPr lang="ru-RU" dirty="0">
            <a:latin typeface="Cambria" panose="02040503050406030204" pitchFamily="18" charset="0"/>
          </a:endParaRPr>
        </a:p>
      </dgm:t>
    </dgm:pt>
    <dgm:pt modelId="{EA12E39A-C9FF-4B9F-A6D4-5A59D59C9D1B}" type="parTrans" cxnId="{C0A367F0-937D-4C2B-97EA-3DF466593F01}">
      <dgm:prSet/>
      <dgm:spPr/>
      <dgm:t>
        <a:bodyPr/>
        <a:lstStyle/>
        <a:p>
          <a:endParaRPr lang="ru-RU"/>
        </a:p>
      </dgm:t>
    </dgm:pt>
    <dgm:pt modelId="{8425E105-B540-46C4-90A3-E5C7FBAC921E}" type="sibTrans" cxnId="{C0A367F0-937D-4C2B-97EA-3DF466593F01}">
      <dgm:prSet/>
      <dgm:spPr/>
      <dgm:t>
        <a:bodyPr/>
        <a:lstStyle/>
        <a:p>
          <a:endParaRPr lang="ru-RU"/>
        </a:p>
      </dgm:t>
    </dgm:pt>
    <dgm:pt modelId="{AFA92B79-5B82-4E27-A19E-9130F84C92AA}">
      <dgm:prSet phldrT="[Текст]"/>
      <dgm:spPr/>
      <dgm:t>
        <a:bodyPr/>
        <a:lstStyle/>
        <a:p>
          <a:endParaRPr lang="ru-RU" dirty="0">
            <a:latin typeface="Cambria" panose="02040503050406030204" pitchFamily="18" charset="0"/>
          </a:endParaRPr>
        </a:p>
      </dgm:t>
    </dgm:pt>
    <dgm:pt modelId="{114DFF6B-218B-402E-B0F4-2D9995547C09}" type="parTrans" cxnId="{8D094845-DA35-4F25-AEB1-01D794621320}">
      <dgm:prSet/>
      <dgm:spPr/>
      <dgm:t>
        <a:bodyPr/>
        <a:lstStyle/>
        <a:p>
          <a:endParaRPr lang="ru-RU"/>
        </a:p>
      </dgm:t>
    </dgm:pt>
    <dgm:pt modelId="{8E3C6657-DC4E-4D25-A517-362737AEF017}" type="sibTrans" cxnId="{8D094845-DA35-4F25-AEB1-01D794621320}">
      <dgm:prSet/>
      <dgm:spPr/>
      <dgm:t>
        <a:bodyPr/>
        <a:lstStyle/>
        <a:p>
          <a:endParaRPr lang="ru-RU"/>
        </a:p>
      </dgm:t>
    </dgm:pt>
    <dgm:pt modelId="{1476D314-BE64-41CB-A8D5-6A890C27628F}">
      <dgm:prSet phldrT="[Текст]"/>
      <dgm:spPr/>
      <dgm:t>
        <a:bodyPr/>
        <a:lstStyle/>
        <a:p>
          <a:r>
            <a:rPr lang="ru-RU" i="0" dirty="0" smtClean="0">
              <a:latin typeface="Cambria" panose="02040503050406030204" pitchFamily="18" charset="0"/>
            </a:rPr>
            <a:t>«Об утверждении </a:t>
          </a:r>
          <a:r>
            <a:rPr lang="ru-RU" b="1" i="0" dirty="0" smtClean="0">
              <a:latin typeface="Cambria" panose="02040503050406030204" pitchFamily="18" charset="0"/>
            </a:rPr>
            <a:t>дополнительных форм </a:t>
          </a:r>
          <a:r>
            <a:rPr lang="ru-RU" i="0" dirty="0" smtClean="0">
              <a:latin typeface="Cambria" panose="02040503050406030204" pitchFamily="18" charset="0"/>
            </a:rPr>
            <a:t>годовой и квартальной бюджетной отчетности об исполнении федерального бюджета и инструкции о порядке их составления и представления» (введены </a:t>
          </a:r>
          <a:r>
            <a:rPr lang="ru-RU" b="1" i="0" dirty="0" smtClean="0">
              <a:latin typeface="Cambria" panose="02040503050406030204" pitchFamily="18" charset="0"/>
            </a:rPr>
            <a:t>дополнительные формы </a:t>
          </a:r>
          <a:r>
            <a:rPr lang="ru-RU" i="0" dirty="0" smtClean="0">
              <a:latin typeface="Cambria" panose="02040503050406030204" pitchFamily="18" charset="0"/>
            </a:rPr>
            <a:t>годовой и квартальной бюджетной отчетности: 0503191, 0503192, 0503193)</a:t>
          </a:r>
          <a:endParaRPr lang="ru-RU" i="0" dirty="0">
            <a:latin typeface="Cambria" panose="02040503050406030204" pitchFamily="18" charset="0"/>
          </a:endParaRPr>
        </a:p>
      </dgm:t>
    </dgm:pt>
    <dgm:pt modelId="{7F9967BB-8757-409D-BB65-7ED4C7532992}" type="parTrans" cxnId="{C14DE7D4-3A20-48BF-A1DE-3B608CA2A39B}">
      <dgm:prSet/>
      <dgm:spPr/>
      <dgm:t>
        <a:bodyPr/>
        <a:lstStyle/>
        <a:p>
          <a:endParaRPr lang="ru-RU"/>
        </a:p>
      </dgm:t>
    </dgm:pt>
    <dgm:pt modelId="{615C5184-4F26-48B5-9A08-2B47CC338786}" type="sibTrans" cxnId="{C14DE7D4-3A20-48BF-A1DE-3B608CA2A39B}">
      <dgm:prSet/>
      <dgm:spPr/>
      <dgm:t>
        <a:bodyPr/>
        <a:lstStyle/>
        <a:p>
          <a:endParaRPr lang="ru-RU"/>
        </a:p>
      </dgm:t>
    </dgm:pt>
    <dgm:pt modelId="{4CABA8A2-BD44-4C01-A626-1787B2F2D78D}">
      <dgm:prSet phldrT="[Текст]"/>
      <dgm:spPr/>
      <dgm:t>
        <a:bodyPr/>
        <a:lstStyle/>
        <a:p>
          <a:r>
            <a:rPr lang="ru-RU" b="0" dirty="0" smtClean="0">
              <a:latin typeface="Cambria" panose="02040503050406030204" pitchFamily="18" charset="0"/>
            </a:rPr>
            <a:t>«Об утверждении </a:t>
          </a:r>
          <a:r>
            <a:rPr lang="ru-RU" b="1" dirty="0" smtClean="0">
              <a:latin typeface="Cambria" panose="02040503050406030204" pitchFamily="18" charset="0"/>
            </a:rPr>
            <a:t>дополнительной формы</a:t>
          </a:r>
          <a:r>
            <a:rPr lang="ru-RU" b="0" dirty="0" smtClean="0">
              <a:latin typeface="Cambria" panose="02040503050406030204" pitchFamily="18" charset="0"/>
            </a:rPr>
            <a:t> годовой и квартальной бухгалтерской отчетности, представляемой федеральными государственными бюджетными и автономными учреждениями, и инструкции о порядке ее составления и представления» </a:t>
          </a:r>
          <a:r>
            <a:rPr lang="ru-RU" i="0" dirty="0" smtClean="0">
              <a:latin typeface="Cambria" panose="02040503050406030204" pitchFamily="18" charset="0"/>
            </a:rPr>
            <a:t>(введена </a:t>
          </a:r>
          <a:r>
            <a:rPr lang="ru-RU" b="1" i="0" dirty="0" smtClean="0">
              <a:latin typeface="Cambria" panose="02040503050406030204" pitchFamily="18" charset="0"/>
            </a:rPr>
            <a:t>дополнительная форма </a:t>
          </a:r>
          <a:r>
            <a:rPr lang="ru-RU" i="0" dirty="0" smtClean="0">
              <a:latin typeface="Cambria" panose="02040503050406030204" pitchFamily="18" charset="0"/>
            </a:rPr>
            <a:t>годовой и квартальной бухгалтерской отчетности: </a:t>
          </a:r>
          <a:r>
            <a:rPr lang="ru-RU" dirty="0" smtClean="0">
              <a:latin typeface="Cambria" panose="02040503050406030204" pitchFamily="18" charset="0"/>
            </a:rPr>
            <a:t>0503793)</a:t>
          </a:r>
          <a:endParaRPr lang="ru-RU" dirty="0">
            <a:latin typeface="Cambria" panose="02040503050406030204" pitchFamily="18" charset="0"/>
          </a:endParaRPr>
        </a:p>
      </dgm:t>
    </dgm:pt>
    <dgm:pt modelId="{1C27A804-89CB-435B-B922-ABD2751C1F33}" type="parTrans" cxnId="{C8D812EF-FDA0-43A4-8BE7-8BBEE927EFDD}">
      <dgm:prSet/>
      <dgm:spPr/>
      <dgm:t>
        <a:bodyPr/>
        <a:lstStyle/>
        <a:p>
          <a:endParaRPr lang="ru-RU"/>
        </a:p>
      </dgm:t>
    </dgm:pt>
    <dgm:pt modelId="{15E02E32-2415-4AB9-BAFD-F9B34BD999F5}" type="sibTrans" cxnId="{C8D812EF-FDA0-43A4-8BE7-8BBEE927EFDD}">
      <dgm:prSet/>
      <dgm:spPr/>
      <dgm:t>
        <a:bodyPr/>
        <a:lstStyle/>
        <a:p>
          <a:endParaRPr lang="ru-RU"/>
        </a:p>
      </dgm:t>
    </dgm:pt>
    <dgm:pt modelId="{7CE09F78-6B3B-4031-9F9A-42F554C9D902}">
      <dgm:prSet phldrT="[Текст]"/>
      <dgm:spPr/>
      <dgm:t>
        <a:bodyPr/>
        <a:lstStyle/>
        <a:p>
          <a:endParaRPr lang="ru-RU" dirty="0">
            <a:latin typeface="Cambria" panose="02040503050406030204" pitchFamily="18" charset="0"/>
          </a:endParaRPr>
        </a:p>
      </dgm:t>
    </dgm:pt>
    <dgm:pt modelId="{AE6019F4-ABE8-4BD1-80C3-599D2339A814}" type="parTrans" cxnId="{F1B46FDC-F08C-4741-B3EA-76427696A2CC}">
      <dgm:prSet/>
      <dgm:spPr/>
      <dgm:t>
        <a:bodyPr/>
        <a:lstStyle/>
        <a:p>
          <a:endParaRPr lang="ru-RU"/>
        </a:p>
      </dgm:t>
    </dgm:pt>
    <dgm:pt modelId="{BCB9D272-53F6-455F-BAF8-4E5DBCC133F3}" type="sibTrans" cxnId="{F1B46FDC-F08C-4741-B3EA-76427696A2CC}">
      <dgm:prSet/>
      <dgm:spPr/>
      <dgm:t>
        <a:bodyPr/>
        <a:lstStyle/>
        <a:p>
          <a:endParaRPr lang="ru-RU"/>
        </a:p>
      </dgm:t>
    </dgm:pt>
    <dgm:pt modelId="{9B85FBE1-C4BE-46CC-AA55-356816F5D4B5}">
      <dgm:prSet phldrT="[Текст]"/>
      <dgm:spPr/>
      <dgm:t>
        <a:bodyPr/>
        <a:lstStyle/>
        <a:p>
          <a:endParaRPr lang="ru-RU" i="0" dirty="0">
            <a:latin typeface="Cambria" panose="02040503050406030204" pitchFamily="18" charset="0"/>
          </a:endParaRPr>
        </a:p>
      </dgm:t>
    </dgm:pt>
    <dgm:pt modelId="{F3672E71-6D64-4B8D-BF7C-ACDA6DA1E26B}" type="parTrans" cxnId="{502BF7BE-4494-425C-AEC5-B85B0B9C518C}">
      <dgm:prSet/>
      <dgm:spPr/>
      <dgm:t>
        <a:bodyPr/>
        <a:lstStyle/>
        <a:p>
          <a:endParaRPr lang="ru-RU"/>
        </a:p>
      </dgm:t>
    </dgm:pt>
    <dgm:pt modelId="{6533D6B7-A26C-4227-AB57-1FD81B93E877}" type="sibTrans" cxnId="{502BF7BE-4494-425C-AEC5-B85B0B9C518C}">
      <dgm:prSet/>
      <dgm:spPr/>
      <dgm:t>
        <a:bodyPr/>
        <a:lstStyle/>
        <a:p>
          <a:endParaRPr lang="ru-RU"/>
        </a:p>
      </dgm:t>
    </dgm:pt>
    <dgm:pt modelId="{F14FC133-8553-42DF-A519-4AC120F18BCC}">
      <dgm:prSet phldrT="[Текст]" custT="1"/>
      <dgm:spPr/>
      <dgm:t>
        <a:bodyPr/>
        <a:lstStyle/>
        <a:p>
          <a:r>
            <a:rPr lang="ru-RU" sz="1600" b="0" dirty="0" smtClean="0">
              <a:solidFill>
                <a:schemeClr val="tx1">
                  <a:lumMod val="95000"/>
                  <a:lumOff val="5000"/>
                </a:schemeClr>
              </a:solidFill>
              <a:latin typeface="Cambria" panose="02040503050406030204" pitchFamily="18" charset="0"/>
            </a:rPr>
            <a:t>Приказ Федерального</a:t>
          </a:r>
          <a:br>
            <a:rPr lang="ru-RU" sz="1600" b="0" dirty="0" smtClean="0">
              <a:solidFill>
                <a:schemeClr val="tx1">
                  <a:lumMod val="95000"/>
                  <a:lumOff val="5000"/>
                </a:schemeClr>
              </a:solidFill>
              <a:latin typeface="Cambria" panose="02040503050406030204" pitchFamily="18" charset="0"/>
            </a:rPr>
          </a:br>
          <a:r>
            <a:rPr lang="ru-RU" sz="1600" b="0" dirty="0" smtClean="0">
              <a:solidFill>
                <a:schemeClr val="tx1">
                  <a:lumMod val="95000"/>
                  <a:lumOff val="5000"/>
                </a:schemeClr>
              </a:solidFill>
              <a:latin typeface="Cambria" panose="02040503050406030204" pitchFamily="18" charset="0"/>
            </a:rPr>
            <a:t>Казначейства от 12.10.2017 </a:t>
          </a:r>
          <a:r>
            <a:rPr lang="ru-RU" sz="1600" b="1" dirty="0" smtClean="0">
              <a:solidFill>
                <a:schemeClr val="tx1">
                  <a:lumMod val="95000"/>
                  <a:lumOff val="5000"/>
                </a:schemeClr>
              </a:solidFill>
              <a:latin typeface="Cambria" panose="02040503050406030204" pitchFamily="18" charset="0"/>
            </a:rPr>
            <a:t>№ 24н</a:t>
          </a:r>
        </a:p>
      </dgm:t>
    </dgm:pt>
    <dgm:pt modelId="{F8471281-F7BD-4FBF-8DE2-1B70DDF0C0E1}" type="sibTrans" cxnId="{01ACD6BD-154A-4DFF-8C0C-7B2CCEFE9402}">
      <dgm:prSet/>
      <dgm:spPr/>
      <dgm:t>
        <a:bodyPr/>
        <a:lstStyle/>
        <a:p>
          <a:endParaRPr lang="ru-RU"/>
        </a:p>
      </dgm:t>
    </dgm:pt>
    <dgm:pt modelId="{C6C04BEB-1EBA-4E53-A86A-2FE65747A331}" type="parTrans" cxnId="{01ACD6BD-154A-4DFF-8C0C-7B2CCEFE9402}">
      <dgm:prSet/>
      <dgm:spPr/>
      <dgm:t>
        <a:bodyPr/>
        <a:lstStyle/>
        <a:p>
          <a:endParaRPr lang="ru-RU"/>
        </a:p>
      </dgm:t>
    </dgm:pt>
    <dgm:pt modelId="{DF8B6D86-5BE5-41A9-99FA-ECBCC9340DD0}">
      <dgm:prSet phldrT="[Текст]"/>
      <dgm:spPr/>
      <dgm:t>
        <a:bodyPr/>
        <a:lstStyle/>
        <a:p>
          <a:endParaRPr lang="ru-RU" i="0" dirty="0">
            <a:latin typeface="Cambria" panose="02040503050406030204" pitchFamily="18" charset="0"/>
          </a:endParaRPr>
        </a:p>
      </dgm:t>
    </dgm:pt>
    <dgm:pt modelId="{BAFA65BB-F9BC-4FDB-98EA-76C009666958}" type="parTrans" cxnId="{B611B9BE-323E-412E-B10A-B768BE6AB660}">
      <dgm:prSet/>
      <dgm:spPr/>
      <dgm:t>
        <a:bodyPr/>
        <a:lstStyle/>
        <a:p>
          <a:endParaRPr lang="ru-RU"/>
        </a:p>
      </dgm:t>
    </dgm:pt>
    <dgm:pt modelId="{1017B245-20E3-4729-9C1D-E48CB89F3127}" type="sibTrans" cxnId="{B611B9BE-323E-412E-B10A-B768BE6AB660}">
      <dgm:prSet/>
      <dgm:spPr/>
      <dgm:t>
        <a:bodyPr/>
        <a:lstStyle/>
        <a:p>
          <a:endParaRPr lang="ru-RU"/>
        </a:p>
      </dgm:t>
    </dgm:pt>
    <dgm:pt modelId="{3C7FF8A5-D753-4034-A4E6-46CD471A1B44}">
      <dgm:prSet phldrT="[Текст]"/>
      <dgm:spPr/>
      <dgm:t>
        <a:bodyPr/>
        <a:lstStyle/>
        <a:p>
          <a:endParaRPr lang="ru-RU" dirty="0" smtClean="0">
            <a:latin typeface="Cambria" panose="02040503050406030204" pitchFamily="18" charset="0"/>
          </a:endParaRPr>
        </a:p>
      </dgm:t>
    </dgm:pt>
    <dgm:pt modelId="{F3B689DD-0DE9-4B4B-B7FE-7F9F189B3236}" type="parTrans" cxnId="{288471C6-4F52-4FE3-877A-03861719A19B}">
      <dgm:prSet/>
      <dgm:spPr/>
      <dgm:t>
        <a:bodyPr/>
        <a:lstStyle/>
        <a:p>
          <a:endParaRPr lang="ru-RU"/>
        </a:p>
      </dgm:t>
    </dgm:pt>
    <dgm:pt modelId="{F74F3384-F12B-49B0-B836-978D580B3AAF}" type="sibTrans" cxnId="{288471C6-4F52-4FE3-877A-03861719A19B}">
      <dgm:prSet/>
      <dgm:spPr/>
      <dgm:t>
        <a:bodyPr/>
        <a:lstStyle/>
        <a:p>
          <a:endParaRPr lang="ru-RU"/>
        </a:p>
      </dgm:t>
    </dgm:pt>
    <dgm:pt modelId="{B5710C78-45C7-49A4-8189-FBBE55641F09}" type="pres">
      <dgm:prSet presAssocID="{F5D5F8B6-A591-4B86-A7F3-D9B470ABDB3F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4B23239-7FA4-44C2-888D-C4D8AC815628}" type="pres">
      <dgm:prSet presAssocID="{F18983DB-4FFF-40B2-A7A2-595D699F1DB8}" presName="composite" presStyleCnt="0"/>
      <dgm:spPr/>
    </dgm:pt>
    <dgm:pt modelId="{D6B6FFE5-1386-45E3-A0C7-B9FF4FCA71B7}" type="pres">
      <dgm:prSet presAssocID="{F18983DB-4FFF-40B2-A7A2-595D699F1DB8}" presName="parTx" presStyleLbl="align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93960D8-3CF5-4656-9506-BF6B85BF61F9}" type="pres">
      <dgm:prSet presAssocID="{F18983DB-4FFF-40B2-A7A2-595D699F1DB8}" presName="desTx" presStyleLbl="align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3AADD4-DC56-4785-9A31-77161FEC90B8}" type="pres">
      <dgm:prSet presAssocID="{AC8679E0-48ED-4E1A-821A-888BA4298E17}" presName="space" presStyleCnt="0"/>
      <dgm:spPr/>
    </dgm:pt>
    <dgm:pt modelId="{8AEDFE67-ABD8-47AB-B356-67C1CB5E5169}" type="pres">
      <dgm:prSet presAssocID="{29B55813-4786-4C3B-B8AB-D1A5D6FBC431}" presName="composite" presStyleCnt="0"/>
      <dgm:spPr/>
    </dgm:pt>
    <dgm:pt modelId="{89379E40-A415-4049-A3F9-9215021D518E}" type="pres">
      <dgm:prSet presAssocID="{29B55813-4786-4C3B-B8AB-D1A5D6FBC431}" presName="parTx" presStyleLbl="align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67ED69-F33E-4EF6-98BA-A43C5E037CB9}" type="pres">
      <dgm:prSet presAssocID="{29B55813-4786-4C3B-B8AB-D1A5D6FBC431}" presName="desTx" presStyleLbl="align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33A77C-404C-4BD2-836C-0A50AEAD1437}" type="pres">
      <dgm:prSet presAssocID="{1E778493-6396-4ADD-ABC9-622CA9783F71}" presName="space" presStyleCnt="0"/>
      <dgm:spPr/>
    </dgm:pt>
    <dgm:pt modelId="{6842E4F5-2E3B-419D-B0E2-8D1B58FB735D}" type="pres">
      <dgm:prSet presAssocID="{36774056-7A83-4F9C-A040-A8CF1476C8CA}" presName="composite" presStyleCnt="0"/>
      <dgm:spPr/>
    </dgm:pt>
    <dgm:pt modelId="{EC840A29-B1B6-4AAA-B607-05DC13A6A6F7}" type="pres">
      <dgm:prSet presAssocID="{36774056-7A83-4F9C-A040-A8CF1476C8CA}" presName="parTx" presStyleLbl="align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F7AD44-D84A-4931-829E-724DC5B1D13B}" type="pres">
      <dgm:prSet presAssocID="{36774056-7A83-4F9C-A040-A8CF1476C8CA}" presName="desTx" presStyleLbl="align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70C9C29-8C4A-41A2-BEFE-FCF1E723E6B8}" type="pres">
      <dgm:prSet presAssocID="{C2477272-0C74-4F99-A06D-2BD5D283C9D4}" presName="space" presStyleCnt="0"/>
      <dgm:spPr/>
    </dgm:pt>
    <dgm:pt modelId="{BD637E63-7B1E-4507-8EA5-3CDB1D92B264}" type="pres">
      <dgm:prSet presAssocID="{F14FC133-8553-42DF-A519-4AC120F18BCC}" presName="composite" presStyleCnt="0"/>
      <dgm:spPr/>
    </dgm:pt>
    <dgm:pt modelId="{C2D6E9B6-BAF0-465D-A90C-FB986F9A2D69}" type="pres">
      <dgm:prSet presAssocID="{F14FC133-8553-42DF-A519-4AC120F18BCC}" presName="parTx" presStyleLbl="alignNode1" presStyleIdx="3" presStyleCnt="4" custLinFactNeighborX="6412" custLinFactNeighborY="109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6526D4-60BB-4586-9C41-A718C729B337}" type="pres">
      <dgm:prSet presAssocID="{F14FC133-8553-42DF-A519-4AC120F18BCC}" presName="desTx" presStyleLbl="align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4FECF7A-C32B-4B99-A887-D76796142E46}" srcId="{F18983DB-4FFF-40B2-A7A2-595D699F1DB8}" destId="{B4AE1C1C-3440-4A8D-8C1D-1544229495DC}" srcOrd="1" destOrd="0" parTransId="{48B5F0DB-74E5-4938-977A-4061EC4F9F95}" sibTransId="{19742DD3-544F-42F4-8B10-EA6B5762D2A9}"/>
    <dgm:cxn modelId="{B611B9BE-323E-412E-B10A-B768BE6AB660}" srcId="{F18983DB-4FFF-40B2-A7A2-595D699F1DB8}" destId="{DF8B6D86-5BE5-41A9-99FA-ECBCC9340DD0}" srcOrd="0" destOrd="0" parTransId="{BAFA65BB-F9BC-4FDB-98EA-76C009666958}" sibTransId="{1017B245-20E3-4729-9C1D-E48CB89F3127}"/>
    <dgm:cxn modelId="{8D094845-DA35-4F25-AEB1-01D794621320}" srcId="{F14FC133-8553-42DF-A519-4AC120F18BCC}" destId="{AFA92B79-5B82-4E27-A19E-9130F84C92AA}" srcOrd="0" destOrd="0" parTransId="{114DFF6B-218B-402E-B0F4-2D9995547C09}" sibTransId="{8E3C6657-DC4E-4D25-A517-362737AEF017}"/>
    <dgm:cxn modelId="{F1CED263-92D5-4F88-8218-9A58F630182F}" type="presOf" srcId="{B4AE1C1C-3440-4A8D-8C1D-1544229495DC}" destId="{393960D8-3CF5-4656-9506-BF6B85BF61F9}" srcOrd="0" destOrd="1" presId="urn:microsoft.com/office/officeart/2005/8/layout/hList1"/>
    <dgm:cxn modelId="{DE6ACD12-F80E-4C60-B26F-D401195CCE6B}" type="presOf" srcId="{29B55813-4786-4C3B-B8AB-D1A5D6FBC431}" destId="{89379E40-A415-4049-A3F9-9215021D518E}" srcOrd="0" destOrd="0" presId="urn:microsoft.com/office/officeart/2005/8/layout/hList1"/>
    <dgm:cxn modelId="{5072DA94-F3A2-46F7-BB8E-AACEA28740A5}" type="presOf" srcId="{36774056-7A83-4F9C-A040-A8CF1476C8CA}" destId="{EC840A29-B1B6-4AAA-B607-05DC13A6A6F7}" srcOrd="0" destOrd="0" presId="urn:microsoft.com/office/officeart/2005/8/layout/hList1"/>
    <dgm:cxn modelId="{3E62FE76-F8DE-44D8-BBF1-28C379995768}" type="presOf" srcId="{CBD814AE-8930-4566-9280-0EBA07FEAB39}" destId="{7B67ED69-F33E-4EF6-98BA-A43C5E037CB9}" srcOrd="0" destOrd="0" presId="urn:microsoft.com/office/officeart/2005/8/layout/hList1"/>
    <dgm:cxn modelId="{BDDC1586-0AE1-41E8-A3F9-F4C280A292E3}" srcId="{F5D5F8B6-A591-4B86-A7F3-D9B470ABDB3F}" destId="{29B55813-4786-4C3B-B8AB-D1A5D6FBC431}" srcOrd="1" destOrd="0" parTransId="{B0E06E11-5752-4887-9D6F-7F4B5C241576}" sibTransId="{1E778493-6396-4ADD-ABC9-622CA9783F71}"/>
    <dgm:cxn modelId="{A49CD650-B94D-426E-A5F7-A8DA2FD06F98}" type="presOf" srcId="{CCF09C58-6CE5-4BBB-85BE-693C7E40ACDD}" destId="{7B67ED69-F33E-4EF6-98BA-A43C5E037CB9}" srcOrd="0" destOrd="1" presId="urn:microsoft.com/office/officeart/2005/8/layout/hList1"/>
    <dgm:cxn modelId="{CC6E960D-C1D1-4616-A825-1E973D13FDF4}" type="presOf" srcId="{F18983DB-4FFF-40B2-A7A2-595D699F1DB8}" destId="{D6B6FFE5-1386-45E3-A0C7-B9FF4FCA71B7}" srcOrd="0" destOrd="0" presId="urn:microsoft.com/office/officeart/2005/8/layout/hList1"/>
    <dgm:cxn modelId="{E46C3F1A-FFB3-4B37-B0CE-6A43689BE49B}" srcId="{36774056-7A83-4F9C-A040-A8CF1476C8CA}" destId="{EE4B572A-7A0F-44CD-A4CF-80C7F873BEA6}" srcOrd="1" destOrd="0" parTransId="{C0B02804-0777-42F3-8AAC-5574C1F50B0E}" sibTransId="{2FB1E16A-7F84-4BDD-A271-5846C6576CC7}"/>
    <dgm:cxn modelId="{3896AB78-9624-4624-836F-85C01132A6E1}" type="presOf" srcId="{9B85FBE1-C4BE-46CC-AA55-356816F5D4B5}" destId="{393960D8-3CF5-4656-9506-BF6B85BF61F9}" srcOrd="0" destOrd="2" presId="urn:microsoft.com/office/officeart/2005/8/layout/hList1"/>
    <dgm:cxn modelId="{2282B5F6-06AE-4D17-809C-9AACA0D55BC6}" type="presOf" srcId="{3C7FF8A5-D753-4034-A4E6-46CD471A1B44}" destId="{59F7AD44-D84A-4931-829E-724DC5B1D13B}" srcOrd="0" destOrd="0" presId="urn:microsoft.com/office/officeart/2005/8/layout/hList1"/>
    <dgm:cxn modelId="{01ACD6BD-154A-4DFF-8C0C-7B2CCEFE9402}" srcId="{F5D5F8B6-A591-4B86-A7F3-D9B470ABDB3F}" destId="{F14FC133-8553-42DF-A519-4AC120F18BCC}" srcOrd="3" destOrd="0" parTransId="{C6C04BEB-1EBA-4E53-A86A-2FE65747A331}" sibTransId="{F8471281-F7BD-4FBF-8DE2-1B70DDF0C0E1}"/>
    <dgm:cxn modelId="{065D7ABC-FA6E-4024-940F-8DFAFAA8B2D8}" srcId="{F14FC133-8553-42DF-A519-4AC120F18BCC}" destId="{BF2D0AAA-EA0D-4AFD-8B97-263DFD93F7C1}" srcOrd="1" destOrd="0" parTransId="{A2368D17-DABB-4CCF-98E7-4A8780364A07}" sibTransId="{0CE411E1-144D-4C80-9ABA-6357C87FB1DA}"/>
    <dgm:cxn modelId="{502BF7BE-4494-425C-AEC5-B85B0B9C518C}" srcId="{F18983DB-4FFF-40B2-A7A2-595D699F1DB8}" destId="{9B85FBE1-C4BE-46CC-AA55-356816F5D4B5}" srcOrd="2" destOrd="0" parTransId="{F3672E71-6D64-4B8D-BF7C-ACDA6DA1E26B}" sibTransId="{6533D6B7-A26C-4227-AB57-1FD81B93E877}"/>
    <dgm:cxn modelId="{288471C6-4F52-4FE3-877A-03861719A19B}" srcId="{36774056-7A83-4F9C-A040-A8CF1476C8CA}" destId="{3C7FF8A5-D753-4034-A4E6-46CD471A1B44}" srcOrd="0" destOrd="0" parTransId="{F3B689DD-0DE9-4B4B-B7FE-7F9F189B3236}" sibTransId="{F74F3384-F12B-49B0-B836-978D580B3AAF}"/>
    <dgm:cxn modelId="{C0A367F0-937D-4C2B-97EA-3DF466593F01}" srcId="{29B55813-4786-4C3B-B8AB-D1A5D6FBC431}" destId="{CBD814AE-8930-4566-9280-0EBA07FEAB39}" srcOrd="0" destOrd="0" parTransId="{EA12E39A-C9FF-4B9F-A6D4-5A59D59C9D1B}" sibTransId="{8425E105-B540-46C4-90A3-E5C7FBAC921E}"/>
    <dgm:cxn modelId="{79000A71-9785-47DA-AFA1-F2B1291AD900}" type="presOf" srcId="{1476D314-BE64-41CB-A8D5-6A890C27628F}" destId="{393960D8-3CF5-4656-9506-BF6B85BF61F9}" srcOrd="0" destOrd="3" presId="urn:microsoft.com/office/officeart/2005/8/layout/hList1"/>
    <dgm:cxn modelId="{BDFEDE42-D0D8-496F-9928-384297203AD7}" srcId="{29B55813-4786-4C3B-B8AB-D1A5D6FBC431}" destId="{CCF09C58-6CE5-4BBB-85BE-693C7E40ACDD}" srcOrd="1" destOrd="0" parTransId="{8D0D99FD-6D38-4602-B86A-BB9F1EAF0EFA}" sibTransId="{7A745D35-1F8C-410E-8E98-F1379A7D4A5B}"/>
    <dgm:cxn modelId="{7790F041-B4A9-4762-8ED2-1AA4F2451354}" srcId="{F5D5F8B6-A591-4B86-A7F3-D9B470ABDB3F}" destId="{36774056-7A83-4F9C-A040-A8CF1476C8CA}" srcOrd="2" destOrd="0" parTransId="{5C2D0871-7B95-4190-8BDA-D2FAA71F3C05}" sibTransId="{C2477272-0C74-4F99-A06D-2BD5D283C9D4}"/>
    <dgm:cxn modelId="{3796756A-95E1-4020-98B0-B607F710DA9F}" type="presOf" srcId="{F14FC133-8553-42DF-A519-4AC120F18BCC}" destId="{C2D6E9B6-BAF0-465D-A90C-FB986F9A2D69}" srcOrd="0" destOrd="0" presId="urn:microsoft.com/office/officeart/2005/8/layout/hList1"/>
    <dgm:cxn modelId="{A20F8BF8-CE04-4B64-8CA3-B55A37085B68}" type="presOf" srcId="{7CE09F78-6B3B-4031-9F9A-42F554C9D902}" destId="{7B67ED69-F33E-4EF6-98BA-A43C5E037CB9}" srcOrd="0" destOrd="2" presId="urn:microsoft.com/office/officeart/2005/8/layout/hList1"/>
    <dgm:cxn modelId="{6EA6060A-43B7-4B53-84E3-D0F9F16DBF5E}" srcId="{F5D5F8B6-A591-4B86-A7F3-D9B470ABDB3F}" destId="{F18983DB-4FFF-40B2-A7A2-595D699F1DB8}" srcOrd="0" destOrd="0" parTransId="{740F8D9A-D921-4203-9E77-ABDAFB0430F5}" sibTransId="{AC8679E0-48ED-4E1A-821A-888BA4298E17}"/>
    <dgm:cxn modelId="{A029D292-006D-442E-A1BA-D0ECBFD96420}" type="presOf" srcId="{F5D5F8B6-A591-4B86-A7F3-D9B470ABDB3F}" destId="{B5710C78-45C7-49A4-8189-FBBE55641F09}" srcOrd="0" destOrd="0" presId="urn:microsoft.com/office/officeart/2005/8/layout/hList1"/>
    <dgm:cxn modelId="{AA116541-F2A1-4982-B519-8CA5906AAE8E}" type="presOf" srcId="{AFA92B79-5B82-4E27-A19E-9130F84C92AA}" destId="{B36526D4-60BB-4586-9C41-A718C729B337}" srcOrd="0" destOrd="0" presId="urn:microsoft.com/office/officeart/2005/8/layout/hList1"/>
    <dgm:cxn modelId="{C8D812EF-FDA0-43A4-8BE7-8BBEE927EFDD}" srcId="{29B55813-4786-4C3B-B8AB-D1A5D6FBC431}" destId="{4CABA8A2-BD44-4C01-A626-1787B2F2D78D}" srcOrd="3" destOrd="0" parTransId="{1C27A804-89CB-435B-B922-ABD2751C1F33}" sibTransId="{15E02E32-2415-4AB9-BAFD-F9B34BD999F5}"/>
    <dgm:cxn modelId="{AF843ADE-AF5F-4B99-8CDC-AF004B056F47}" type="presOf" srcId="{BF2D0AAA-EA0D-4AFD-8B97-263DFD93F7C1}" destId="{B36526D4-60BB-4586-9C41-A718C729B337}" srcOrd="0" destOrd="1" presId="urn:microsoft.com/office/officeart/2005/8/layout/hList1"/>
    <dgm:cxn modelId="{C14DE7D4-3A20-48BF-A1DE-3B608CA2A39B}" srcId="{F18983DB-4FFF-40B2-A7A2-595D699F1DB8}" destId="{1476D314-BE64-41CB-A8D5-6A890C27628F}" srcOrd="3" destOrd="0" parTransId="{7F9967BB-8757-409D-BB65-7ED4C7532992}" sibTransId="{615C5184-4F26-48B5-9A08-2B47CC338786}"/>
    <dgm:cxn modelId="{F1B46FDC-F08C-4741-B3EA-76427696A2CC}" srcId="{29B55813-4786-4C3B-B8AB-D1A5D6FBC431}" destId="{7CE09F78-6B3B-4031-9F9A-42F554C9D902}" srcOrd="2" destOrd="0" parTransId="{AE6019F4-ABE8-4BD1-80C3-599D2339A814}" sibTransId="{BCB9D272-53F6-455F-BAF8-4E5DBCC133F3}"/>
    <dgm:cxn modelId="{94A09969-5D92-4BE5-ABAD-8821FA9BC209}" type="presOf" srcId="{EE4B572A-7A0F-44CD-A4CF-80C7F873BEA6}" destId="{59F7AD44-D84A-4931-829E-724DC5B1D13B}" srcOrd="0" destOrd="1" presId="urn:microsoft.com/office/officeart/2005/8/layout/hList1"/>
    <dgm:cxn modelId="{7DA03429-5D71-4A20-9D4A-A1CBB1D905C9}" type="presOf" srcId="{4CABA8A2-BD44-4C01-A626-1787B2F2D78D}" destId="{7B67ED69-F33E-4EF6-98BA-A43C5E037CB9}" srcOrd="0" destOrd="3" presId="urn:microsoft.com/office/officeart/2005/8/layout/hList1"/>
    <dgm:cxn modelId="{3BE22EED-326F-4013-8180-CC34F9DD6C8A}" type="presOf" srcId="{DF8B6D86-5BE5-41A9-99FA-ECBCC9340DD0}" destId="{393960D8-3CF5-4656-9506-BF6B85BF61F9}" srcOrd="0" destOrd="0" presId="urn:microsoft.com/office/officeart/2005/8/layout/hList1"/>
    <dgm:cxn modelId="{FF40142D-3C8C-4A0F-90F3-D851E8013CAD}" type="presParOf" srcId="{B5710C78-45C7-49A4-8189-FBBE55641F09}" destId="{34B23239-7FA4-44C2-888D-C4D8AC815628}" srcOrd="0" destOrd="0" presId="urn:microsoft.com/office/officeart/2005/8/layout/hList1"/>
    <dgm:cxn modelId="{901770FA-4BC7-4B0C-985B-A49BECC66772}" type="presParOf" srcId="{34B23239-7FA4-44C2-888D-C4D8AC815628}" destId="{D6B6FFE5-1386-45E3-A0C7-B9FF4FCA71B7}" srcOrd="0" destOrd="0" presId="urn:microsoft.com/office/officeart/2005/8/layout/hList1"/>
    <dgm:cxn modelId="{26755C79-A4AF-4807-A8ED-D61ABDA4EDC9}" type="presParOf" srcId="{34B23239-7FA4-44C2-888D-C4D8AC815628}" destId="{393960D8-3CF5-4656-9506-BF6B85BF61F9}" srcOrd="1" destOrd="0" presId="urn:microsoft.com/office/officeart/2005/8/layout/hList1"/>
    <dgm:cxn modelId="{EC2FDA5C-4514-4BCE-AF17-366D8EB55A66}" type="presParOf" srcId="{B5710C78-45C7-49A4-8189-FBBE55641F09}" destId="{223AADD4-DC56-4785-9A31-77161FEC90B8}" srcOrd="1" destOrd="0" presId="urn:microsoft.com/office/officeart/2005/8/layout/hList1"/>
    <dgm:cxn modelId="{D206E6A5-BC74-4512-AE23-8916B4DED525}" type="presParOf" srcId="{B5710C78-45C7-49A4-8189-FBBE55641F09}" destId="{8AEDFE67-ABD8-47AB-B356-67C1CB5E5169}" srcOrd="2" destOrd="0" presId="urn:microsoft.com/office/officeart/2005/8/layout/hList1"/>
    <dgm:cxn modelId="{CB95C1BC-A042-4E19-B5C0-27D1ABFA44F3}" type="presParOf" srcId="{8AEDFE67-ABD8-47AB-B356-67C1CB5E5169}" destId="{89379E40-A415-4049-A3F9-9215021D518E}" srcOrd="0" destOrd="0" presId="urn:microsoft.com/office/officeart/2005/8/layout/hList1"/>
    <dgm:cxn modelId="{02ED8062-B33E-4A89-8EE2-8D45DC8B210D}" type="presParOf" srcId="{8AEDFE67-ABD8-47AB-B356-67C1CB5E5169}" destId="{7B67ED69-F33E-4EF6-98BA-A43C5E037CB9}" srcOrd="1" destOrd="0" presId="urn:microsoft.com/office/officeart/2005/8/layout/hList1"/>
    <dgm:cxn modelId="{FB2AF91C-FB95-4862-A341-7C1442CDF60E}" type="presParOf" srcId="{B5710C78-45C7-49A4-8189-FBBE55641F09}" destId="{9633A77C-404C-4BD2-836C-0A50AEAD1437}" srcOrd="3" destOrd="0" presId="urn:microsoft.com/office/officeart/2005/8/layout/hList1"/>
    <dgm:cxn modelId="{19048B94-0AA3-4FEF-8C14-998EB817402D}" type="presParOf" srcId="{B5710C78-45C7-49A4-8189-FBBE55641F09}" destId="{6842E4F5-2E3B-419D-B0E2-8D1B58FB735D}" srcOrd="4" destOrd="0" presId="urn:microsoft.com/office/officeart/2005/8/layout/hList1"/>
    <dgm:cxn modelId="{98CACB1B-0293-49AF-BC53-147C5EE9F44C}" type="presParOf" srcId="{6842E4F5-2E3B-419D-B0E2-8D1B58FB735D}" destId="{EC840A29-B1B6-4AAA-B607-05DC13A6A6F7}" srcOrd="0" destOrd="0" presId="urn:microsoft.com/office/officeart/2005/8/layout/hList1"/>
    <dgm:cxn modelId="{DF19D4EF-19A2-4433-89D3-6D1F9929BE60}" type="presParOf" srcId="{6842E4F5-2E3B-419D-B0E2-8D1B58FB735D}" destId="{59F7AD44-D84A-4931-829E-724DC5B1D13B}" srcOrd="1" destOrd="0" presId="urn:microsoft.com/office/officeart/2005/8/layout/hList1"/>
    <dgm:cxn modelId="{84D3B2D8-DF32-4503-A48B-E6820793BCB6}" type="presParOf" srcId="{B5710C78-45C7-49A4-8189-FBBE55641F09}" destId="{470C9C29-8C4A-41A2-BEFE-FCF1E723E6B8}" srcOrd="5" destOrd="0" presId="urn:microsoft.com/office/officeart/2005/8/layout/hList1"/>
    <dgm:cxn modelId="{6278204B-D988-4D8E-A655-ED579298A330}" type="presParOf" srcId="{B5710C78-45C7-49A4-8189-FBBE55641F09}" destId="{BD637E63-7B1E-4507-8EA5-3CDB1D92B264}" srcOrd="6" destOrd="0" presId="urn:microsoft.com/office/officeart/2005/8/layout/hList1"/>
    <dgm:cxn modelId="{F984B7B1-C221-4914-882C-32E07271385E}" type="presParOf" srcId="{BD637E63-7B1E-4507-8EA5-3CDB1D92B264}" destId="{C2D6E9B6-BAF0-465D-A90C-FB986F9A2D69}" srcOrd="0" destOrd="0" presId="urn:microsoft.com/office/officeart/2005/8/layout/hList1"/>
    <dgm:cxn modelId="{E37E1673-B38C-4E19-8CE4-09C23D97E99D}" type="presParOf" srcId="{BD637E63-7B1E-4507-8EA5-3CDB1D92B264}" destId="{B36526D4-60BB-4586-9C41-A718C729B337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182FF46-5602-481F-966E-AFE27C6F6B18}" type="doc">
      <dgm:prSet loTypeId="urn:microsoft.com/office/officeart/2008/layout/SquareAccentList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7349D214-770C-43AF-BF1E-677903ACC5A2}">
      <dgm:prSet phldrT="[Текст]"/>
      <dgm:spPr/>
      <dgm:t>
        <a:bodyPr/>
        <a:lstStyle/>
        <a:p>
          <a:r>
            <a:rPr lang="ru-RU" altLang="ru-RU" b="1" dirty="0" smtClean="0">
              <a:effectLst/>
              <a:latin typeface="Cambria" panose="02040503050406030204" pitchFamily="18" charset="0"/>
              <a:cs typeface="Arial" pitchFamily="34" charset="0"/>
            </a:rPr>
            <a:t>Бюджетная отчетность ГРБС</a:t>
          </a:r>
          <a:endParaRPr lang="ru-RU" dirty="0">
            <a:latin typeface="Cambria" panose="02040503050406030204" pitchFamily="18" charset="0"/>
          </a:endParaRPr>
        </a:p>
      </dgm:t>
    </dgm:pt>
    <dgm:pt modelId="{D0B167E4-6EDB-45BF-B27A-E6052722BE7E}" type="parTrans" cxnId="{4C66E471-BB55-4C80-B1DE-8ADF390CA8ED}">
      <dgm:prSet/>
      <dgm:spPr/>
      <dgm:t>
        <a:bodyPr/>
        <a:lstStyle/>
        <a:p>
          <a:endParaRPr lang="ru-RU"/>
        </a:p>
      </dgm:t>
    </dgm:pt>
    <dgm:pt modelId="{B05CCEF4-9801-4A5F-AD98-BD8058D0E011}" type="sibTrans" cxnId="{4C66E471-BB55-4C80-B1DE-8ADF390CA8ED}">
      <dgm:prSet/>
      <dgm:spPr/>
      <dgm:t>
        <a:bodyPr/>
        <a:lstStyle/>
        <a:p>
          <a:endParaRPr lang="ru-RU"/>
        </a:p>
      </dgm:t>
    </dgm:pt>
    <dgm:pt modelId="{727D3CB5-F95F-438A-989F-C52EBE450946}">
      <dgm:prSet phldrT="[Текст]"/>
      <dgm:spPr/>
      <dgm:t>
        <a:bodyPr/>
        <a:lstStyle/>
        <a:p>
          <a:r>
            <a:rPr lang="ru-RU" b="1" dirty="0" smtClean="0">
              <a:latin typeface="Cambria" panose="02040503050406030204" pitchFamily="18" charset="0"/>
            </a:rPr>
            <a:t>ф. 0503160</a:t>
          </a:r>
          <a:endParaRPr lang="ru-RU" b="1" dirty="0">
            <a:latin typeface="Cambria" panose="02040503050406030204" pitchFamily="18" charset="0"/>
          </a:endParaRPr>
        </a:p>
      </dgm:t>
    </dgm:pt>
    <dgm:pt modelId="{591E144D-27D9-4D2D-925D-88B372C99886}" type="parTrans" cxnId="{90AF04BF-23BD-4DFA-A39C-F18EC44CC40D}">
      <dgm:prSet/>
      <dgm:spPr/>
      <dgm:t>
        <a:bodyPr/>
        <a:lstStyle/>
        <a:p>
          <a:endParaRPr lang="ru-RU"/>
        </a:p>
      </dgm:t>
    </dgm:pt>
    <dgm:pt modelId="{86CEC160-4EA5-4823-824C-87F3AEA6FDDC}" type="sibTrans" cxnId="{90AF04BF-23BD-4DFA-A39C-F18EC44CC40D}">
      <dgm:prSet/>
      <dgm:spPr/>
      <dgm:t>
        <a:bodyPr/>
        <a:lstStyle/>
        <a:p>
          <a:endParaRPr lang="ru-RU"/>
        </a:p>
      </dgm:t>
    </dgm:pt>
    <dgm:pt modelId="{D020FD2F-FB3F-448A-96E4-E43F4D9C958E}">
      <dgm:prSet phldrT="[Текст]"/>
      <dgm:spPr/>
      <dgm:t>
        <a:bodyPr/>
        <a:lstStyle/>
        <a:p>
          <a:r>
            <a:rPr lang="ru-RU" b="0" i="0" u="none" dirty="0" smtClean="0">
              <a:solidFill>
                <a:schemeClr val="accent6">
                  <a:lumMod val="60000"/>
                  <a:lumOff val="40000"/>
                </a:schemeClr>
              </a:solidFill>
              <a:latin typeface="Cambria" panose="02040503050406030204" pitchFamily="18" charset="0"/>
            </a:rPr>
            <a:t>Таблицы № 1, 3-7</a:t>
          </a:r>
          <a:endParaRPr lang="ru-RU" b="0" dirty="0">
            <a:solidFill>
              <a:schemeClr val="accent6">
                <a:lumMod val="60000"/>
                <a:lumOff val="40000"/>
              </a:schemeClr>
            </a:solidFill>
            <a:latin typeface="Cambria" panose="02040503050406030204" pitchFamily="18" charset="0"/>
          </a:endParaRPr>
        </a:p>
      </dgm:t>
    </dgm:pt>
    <dgm:pt modelId="{5354F729-17B3-40F4-B224-396F12D6354D}" type="parTrans" cxnId="{EA915D06-EB8E-49FD-B774-68AB4E8A0684}">
      <dgm:prSet/>
      <dgm:spPr/>
      <dgm:t>
        <a:bodyPr/>
        <a:lstStyle/>
        <a:p>
          <a:endParaRPr lang="ru-RU"/>
        </a:p>
      </dgm:t>
    </dgm:pt>
    <dgm:pt modelId="{4C62FB4B-0CC7-43F1-A689-BB72907F98DD}" type="sibTrans" cxnId="{EA915D06-EB8E-49FD-B774-68AB4E8A0684}">
      <dgm:prSet/>
      <dgm:spPr/>
      <dgm:t>
        <a:bodyPr/>
        <a:lstStyle/>
        <a:p>
          <a:endParaRPr lang="ru-RU"/>
        </a:p>
      </dgm:t>
    </dgm:pt>
    <dgm:pt modelId="{F83A522C-ED7A-448B-9D47-163EAA30DD1B}">
      <dgm:prSet phldrT="[Текст]"/>
      <dgm:spPr/>
      <dgm:t>
        <a:bodyPr/>
        <a:lstStyle/>
        <a:p>
          <a:r>
            <a:rPr lang="ru-RU" b="0" dirty="0" smtClean="0">
              <a:latin typeface="Cambria" panose="02040503050406030204" pitchFamily="18" charset="0"/>
            </a:rPr>
            <a:t>ф. 0503161</a:t>
          </a:r>
          <a:endParaRPr lang="ru-RU" b="0" dirty="0">
            <a:latin typeface="Cambria" panose="02040503050406030204" pitchFamily="18" charset="0"/>
          </a:endParaRPr>
        </a:p>
      </dgm:t>
    </dgm:pt>
    <dgm:pt modelId="{2F4C78D4-160D-4451-AFDD-F216710561E7}" type="parTrans" cxnId="{F6AFE7DF-EC57-4F74-AB41-2D75A5CF5C9F}">
      <dgm:prSet/>
      <dgm:spPr/>
      <dgm:t>
        <a:bodyPr/>
        <a:lstStyle/>
        <a:p>
          <a:endParaRPr lang="ru-RU"/>
        </a:p>
      </dgm:t>
    </dgm:pt>
    <dgm:pt modelId="{0055F64F-E30D-4DAE-9BA0-A59617A6EDC0}" type="sibTrans" cxnId="{F6AFE7DF-EC57-4F74-AB41-2D75A5CF5C9F}">
      <dgm:prSet/>
      <dgm:spPr/>
      <dgm:t>
        <a:bodyPr/>
        <a:lstStyle/>
        <a:p>
          <a:endParaRPr lang="ru-RU"/>
        </a:p>
      </dgm:t>
    </dgm:pt>
    <dgm:pt modelId="{A6FEC5F0-F3BB-4168-8199-FEC060E4EEB0}">
      <dgm:prSet phldrT="[Текст]"/>
      <dgm:spPr/>
      <dgm:t>
        <a:bodyPr/>
        <a:lstStyle/>
        <a:p>
          <a:r>
            <a:rPr lang="ru-RU" b="1" dirty="0" smtClean="0">
              <a:latin typeface="Cambria" panose="02040503050406030204" pitchFamily="18" charset="0"/>
            </a:rPr>
            <a:t>ф. 0503760</a:t>
          </a:r>
          <a:endParaRPr lang="ru-RU" b="1" dirty="0">
            <a:latin typeface="Cambria" panose="02040503050406030204" pitchFamily="18" charset="0"/>
          </a:endParaRPr>
        </a:p>
      </dgm:t>
    </dgm:pt>
    <dgm:pt modelId="{1B0A5559-B442-48B2-89A5-46FF094A5F54}" type="parTrans" cxnId="{93AAA64A-174A-4C3B-BC10-6523451E12D1}">
      <dgm:prSet/>
      <dgm:spPr/>
      <dgm:t>
        <a:bodyPr/>
        <a:lstStyle/>
        <a:p>
          <a:endParaRPr lang="ru-RU"/>
        </a:p>
      </dgm:t>
    </dgm:pt>
    <dgm:pt modelId="{F17DA9AA-8D63-46D6-9735-F05BFC2724D8}" type="sibTrans" cxnId="{93AAA64A-174A-4C3B-BC10-6523451E12D1}">
      <dgm:prSet/>
      <dgm:spPr/>
      <dgm:t>
        <a:bodyPr/>
        <a:lstStyle/>
        <a:p>
          <a:endParaRPr lang="ru-RU"/>
        </a:p>
      </dgm:t>
    </dgm:pt>
    <dgm:pt modelId="{B7C88FE2-C73C-4738-9B91-FF6F046D530B}">
      <dgm:prSet phldrT="[Текст]"/>
      <dgm:spPr/>
      <dgm:t>
        <a:bodyPr/>
        <a:lstStyle/>
        <a:p>
          <a:r>
            <a:rPr lang="ru-RU" b="0" i="0" u="none" dirty="0" smtClean="0">
              <a:solidFill>
                <a:schemeClr val="accent6">
                  <a:lumMod val="60000"/>
                  <a:lumOff val="40000"/>
                </a:schemeClr>
              </a:solidFill>
              <a:latin typeface="Cambria" panose="02040503050406030204" pitchFamily="18" charset="0"/>
            </a:rPr>
            <a:t>Таблицы № 1,4 5-7</a:t>
          </a:r>
          <a:endParaRPr lang="ru-RU" dirty="0">
            <a:solidFill>
              <a:schemeClr val="accent6">
                <a:lumMod val="60000"/>
                <a:lumOff val="40000"/>
              </a:schemeClr>
            </a:solidFill>
            <a:latin typeface="Cambria" panose="02040503050406030204" pitchFamily="18" charset="0"/>
          </a:endParaRPr>
        </a:p>
      </dgm:t>
    </dgm:pt>
    <dgm:pt modelId="{A486F860-1C9E-46FC-97C1-6692720AA806}" type="parTrans" cxnId="{FA582F95-D8EF-480A-A3E9-0EBAD942DAD8}">
      <dgm:prSet/>
      <dgm:spPr/>
      <dgm:t>
        <a:bodyPr/>
        <a:lstStyle/>
        <a:p>
          <a:endParaRPr lang="ru-RU"/>
        </a:p>
      </dgm:t>
    </dgm:pt>
    <dgm:pt modelId="{B1BEE658-AD30-4878-B67B-8735D9F83ACC}" type="sibTrans" cxnId="{FA582F95-D8EF-480A-A3E9-0EBAD942DAD8}">
      <dgm:prSet/>
      <dgm:spPr/>
      <dgm:t>
        <a:bodyPr/>
        <a:lstStyle/>
        <a:p>
          <a:endParaRPr lang="ru-RU"/>
        </a:p>
      </dgm:t>
    </dgm:pt>
    <dgm:pt modelId="{B570877B-8B09-48A0-9356-FA22195604D6}">
      <dgm:prSet phldrT="[Текст]"/>
      <dgm:spPr/>
      <dgm:t>
        <a:bodyPr/>
        <a:lstStyle/>
        <a:p>
          <a:r>
            <a:rPr lang="ru-RU" dirty="0" smtClean="0">
              <a:solidFill>
                <a:schemeClr val="accent6">
                  <a:lumMod val="60000"/>
                  <a:lumOff val="40000"/>
                </a:schemeClr>
              </a:solidFill>
              <a:latin typeface="Cambria" panose="02040503050406030204" pitchFamily="18" charset="0"/>
            </a:rPr>
            <a:t>ф. 0503762</a:t>
          </a:r>
          <a:endParaRPr lang="ru-RU" dirty="0">
            <a:solidFill>
              <a:schemeClr val="accent6">
                <a:lumMod val="60000"/>
                <a:lumOff val="40000"/>
              </a:schemeClr>
            </a:solidFill>
            <a:latin typeface="Cambria" panose="02040503050406030204" pitchFamily="18" charset="0"/>
          </a:endParaRPr>
        </a:p>
      </dgm:t>
    </dgm:pt>
    <dgm:pt modelId="{08C7AC6D-F956-44C6-923B-57315B52AB45}" type="parTrans" cxnId="{F9852610-FDE9-42AA-AD4F-9E059D606540}">
      <dgm:prSet/>
      <dgm:spPr/>
      <dgm:t>
        <a:bodyPr/>
        <a:lstStyle/>
        <a:p>
          <a:endParaRPr lang="ru-RU"/>
        </a:p>
      </dgm:t>
    </dgm:pt>
    <dgm:pt modelId="{C59633DD-812C-4137-BE5D-2682EAC85417}" type="sibTrans" cxnId="{F9852610-FDE9-42AA-AD4F-9E059D606540}">
      <dgm:prSet/>
      <dgm:spPr/>
      <dgm:t>
        <a:bodyPr/>
        <a:lstStyle/>
        <a:p>
          <a:endParaRPr lang="ru-RU"/>
        </a:p>
      </dgm:t>
    </dgm:pt>
    <dgm:pt modelId="{3E6D9C7F-32D3-4ED2-83B7-C19ADA79A38E}">
      <dgm:prSet phldrT="[Текст]"/>
      <dgm:spPr/>
      <dgm:t>
        <a:bodyPr/>
        <a:lstStyle/>
        <a:p>
          <a:r>
            <a:rPr lang="ru-RU" dirty="0" smtClean="0">
              <a:solidFill>
                <a:schemeClr val="accent6">
                  <a:lumMod val="60000"/>
                  <a:lumOff val="40000"/>
                </a:schemeClr>
              </a:solidFill>
              <a:latin typeface="Cambria" panose="02040503050406030204" pitchFamily="18" charset="0"/>
            </a:rPr>
            <a:t>ф. 0503766</a:t>
          </a:r>
          <a:endParaRPr lang="ru-RU" dirty="0">
            <a:solidFill>
              <a:schemeClr val="accent6">
                <a:lumMod val="60000"/>
                <a:lumOff val="40000"/>
              </a:schemeClr>
            </a:solidFill>
            <a:latin typeface="Cambria" panose="02040503050406030204" pitchFamily="18" charset="0"/>
          </a:endParaRPr>
        </a:p>
      </dgm:t>
    </dgm:pt>
    <dgm:pt modelId="{E7146638-DFE8-453D-8136-4E5790617C3D}" type="parTrans" cxnId="{675E6EF0-580F-4BC3-984D-9B830C5E3027}">
      <dgm:prSet/>
      <dgm:spPr/>
      <dgm:t>
        <a:bodyPr/>
        <a:lstStyle/>
        <a:p>
          <a:endParaRPr lang="ru-RU"/>
        </a:p>
      </dgm:t>
    </dgm:pt>
    <dgm:pt modelId="{8E1B2914-4571-4D5D-9F53-D1957F47F672}" type="sibTrans" cxnId="{675E6EF0-580F-4BC3-984D-9B830C5E3027}">
      <dgm:prSet/>
      <dgm:spPr/>
      <dgm:t>
        <a:bodyPr/>
        <a:lstStyle/>
        <a:p>
          <a:endParaRPr lang="ru-RU"/>
        </a:p>
      </dgm:t>
    </dgm:pt>
    <dgm:pt modelId="{61EE079D-111B-4DA9-BD31-69E0B817C8F1}">
      <dgm:prSet phldrT="[Текст]"/>
      <dgm:spPr/>
      <dgm:t>
        <a:bodyPr/>
        <a:lstStyle/>
        <a:p>
          <a:r>
            <a:rPr lang="ru-RU" dirty="0" smtClean="0">
              <a:solidFill>
                <a:schemeClr val="accent6">
                  <a:lumMod val="60000"/>
                  <a:lumOff val="40000"/>
                </a:schemeClr>
              </a:solidFill>
              <a:latin typeface="Cambria" panose="02040503050406030204" pitchFamily="18" charset="0"/>
            </a:rPr>
            <a:t>ф. 0503767</a:t>
          </a:r>
          <a:endParaRPr lang="ru-RU" dirty="0">
            <a:solidFill>
              <a:schemeClr val="accent6">
                <a:lumMod val="60000"/>
                <a:lumOff val="40000"/>
              </a:schemeClr>
            </a:solidFill>
            <a:latin typeface="Cambria" panose="02040503050406030204" pitchFamily="18" charset="0"/>
          </a:endParaRPr>
        </a:p>
      </dgm:t>
    </dgm:pt>
    <dgm:pt modelId="{32FECE7E-902A-48F2-ADD1-3C610C8D2DC0}" type="parTrans" cxnId="{8A0F4E09-A540-4D66-A526-7C48850080EA}">
      <dgm:prSet/>
      <dgm:spPr/>
      <dgm:t>
        <a:bodyPr/>
        <a:lstStyle/>
        <a:p>
          <a:endParaRPr lang="ru-RU"/>
        </a:p>
      </dgm:t>
    </dgm:pt>
    <dgm:pt modelId="{3CB958F8-1229-4A6E-9B38-070FABA713C0}" type="sibTrans" cxnId="{8A0F4E09-A540-4D66-A526-7C48850080EA}">
      <dgm:prSet/>
      <dgm:spPr/>
      <dgm:t>
        <a:bodyPr/>
        <a:lstStyle/>
        <a:p>
          <a:endParaRPr lang="ru-RU"/>
        </a:p>
      </dgm:t>
    </dgm:pt>
    <dgm:pt modelId="{87616AE2-2D58-43F6-800A-167EFA517B7A}">
      <dgm:prSet phldrT="[Текст]"/>
      <dgm:spPr/>
      <dgm:t>
        <a:bodyPr/>
        <a:lstStyle/>
        <a:p>
          <a:r>
            <a:rPr lang="ru-RU" dirty="0" smtClean="0">
              <a:solidFill>
                <a:schemeClr val="accent6">
                  <a:lumMod val="60000"/>
                  <a:lumOff val="40000"/>
                </a:schemeClr>
              </a:solidFill>
              <a:latin typeface="Cambria" panose="02040503050406030204" pitchFamily="18" charset="0"/>
            </a:rPr>
            <a:t>ф. 0503768</a:t>
          </a:r>
          <a:endParaRPr lang="ru-RU" dirty="0">
            <a:latin typeface="Cambria" panose="02040503050406030204" pitchFamily="18" charset="0"/>
          </a:endParaRPr>
        </a:p>
      </dgm:t>
    </dgm:pt>
    <dgm:pt modelId="{DB3F6BF0-B096-4321-9DAF-A5EC10348EE3}" type="parTrans" cxnId="{51E109DF-3543-490B-9043-BC2E4603AD78}">
      <dgm:prSet/>
      <dgm:spPr/>
      <dgm:t>
        <a:bodyPr/>
        <a:lstStyle/>
        <a:p>
          <a:endParaRPr lang="ru-RU"/>
        </a:p>
      </dgm:t>
    </dgm:pt>
    <dgm:pt modelId="{EBFAD42E-7EC2-4D91-8CF6-952785C9E0F4}" type="sibTrans" cxnId="{51E109DF-3543-490B-9043-BC2E4603AD78}">
      <dgm:prSet/>
      <dgm:spPr/>
      <dgm:t>
        <a:bodyPr/>
        <a:lstStyle/>
        <a:p>
          <a:endParaRPr lang="ru-RU"/>
        </a:p>
      </dgm:t>
    </dgm:pt>
    <dgm:pt modelId="{107DAB12-7FDA-462D-9ABC-BE313FEDB4E8}">
      <dgm:prSet phldrT="[Текст]"/>
      <dgm:spPr/>
      <dgm:t>
        <a:bodyPr/>
        <a:lstStyle/>
        <a:p>
          <a:r>
            <a:rPr lang="ru-RU" dirty="0" smtClean="0">
              <a:latin typeface="Cambria" panose="02040503050406030204" pitchFamily="18" charset="0"/>
            </a:rPr>
            <a:t>ф. 0503769</a:t>
          </a:r>
          <a:endParaRPr lang="ru-RU" dirty="0">
            <a:solidFill>
              <a:schemeClr val="accent6">
                <a:lumMod val="60000"/>
                <a:lumOff val="40000"/>
              </a:schemeClr>
            </a:solidFill>
            <a:latin typeface="Cambria" panose="02040503050406030204" pitchFamily="18" charset="0"/>
          </a:endParaRPr>
        </a:p>
      </dgm:t>
    </dgm:pt>
    <dgm:pt modelId="{C6CF3B2B-2EA9-4E35-9998-DB85DDD54FC9}" type="parTrans" cxnId="{CD34C7CD-02F2-4F64-BC91-48948F0FE740}">
      <dgm:prSet/>
      <dgm:spPr/>
      <dgm:t>
        <a:bodyPr/>
        <a:lstStyle/>
        <a:p>
          <a:endParaRPr lang="ru-RU"/>
        </a:p>
      </dgm:t>
    </dgm:pt>
    <dgm:pt modelId="{51283442-EE2E-4918-B20D-7E281F1AC8F6}" type="sibTrans" cxnId="{CD34C7CD-02F2-4F64-BC91-48948F0FE740}">
      <dgm:prSet/>
      <dgm:spPr/>
      <dgm:t>
        <a:bodyPr/>
        <a:lstStyle/>
        <a:p>
          <a:endParaRPr lang="ru-RU"/>
        </a:p>
      </dgm:t>
    </dgm:pt>
    <dgm:pt modelId="{52A8F549-8D8A-4007-9870-B2E291985D36}">
      <dgm:prSet phldrT="[Текст]"/>
      <dgm:spPr/>
      <dgm:t>
        <a:bodyPr/>
        <a:lstStyle/>
        <a:p>
          <a:r>
            <a:rPr lang="ru-RU" dirty="0" smtClean="0">
              <a:solidFill>
                <a:schemeClr val="accent6">
                  <a:lumMod val="60000"/>
                  <a:lumOff val="40000"/>
                </a:schemeClr>
              </a:solidFill>
              <a:latin typeface="Cambria" panose="02040503050406030204" pitchFamily="18" charset="0"/>
            </a:rPr>
            <a:t>ф. 0503771</a:t>
          </a:r>
          <a:endParaRPr lang="ru-RU" dirty="0">
            <a:solidFill>
              <a:schemeClr val="accent6">
                <a:lumMod val="60000"/>
                <a:lumOff val="40000"/>
              </a:schemeClr>
            </a:solidFill>
            <a:latin typeface="Cambria" panose="02040503050406030204" pitchFamily="18" charset="0"/>
          </a:endParaRPr>
        </a:p>
      </dgm:t>
    </dgm:pt>
    <dgm:pt modelId="{C74C343C-2B81-4169-B921-E7024A4AE626}" type="parTrans" cxnId="{AC3E4509-37CE-468F-941E-545436E631BB}">
      <dgm:prSet/>
      <dgm:spPr/>
      <dgm:t>
        <a:bodyPr/>
        <a:lstStyle/>
        <a:p>
          <a:endParaRPr lang="ru-RU"/>
        </a:p>
      </dgm:t>
    </dgm:pt>
    <dgm:pt modelId="{C2E0224E-593A-4688-AFED-C1F292CE0488}" type="sibTrans" cxnId="{AC3E4509-37CE-468F-941E-545436E631BB}">
      <dgm:prSet/>
      <dgm:spPr/>
      <dgm:t>
        <a:bodyPr/>
        <a:lstStyle/>
        <a:p>
          <a:endParaRPr lang="ru-RU"/>
        </a:p>
      </dgm:t>
    </dgm:pt>
    <dgm:pt modelId="{604C3120-886D-4170-B4E3-21E52DF03369}">
      <dgm:prSet phldrT="[Текст]"/>
      <dgm:spPr/>
      <dgm:t>
        <a:bodyPr/>
        <a:lstStyle/>
        <a:p>
          <a:r>
            <a:rPr lang="ru-RU" dirty="0" smtClean="0">
              <a:solidFill>
                <a:schemeClr val="accent6">
                  <a:lumMod val="60000"/>
                  <a:lumOff val="40000"/>
                </a:schemeClr>
              </a:solidFill>
              <a:latin typeface="Cambria" panose="02040503050406030204" pitchFamily="18" charset="0"/>
            </a:rPr>
            <a:t>ф. 0503772</a:t>
          </a:r>
          <a:endParaRPr lang="ru-RU" dirty="0">
            <a:solidFill>
              <a:schemeClr val="accent6">
                <a:lumMod val="60000"/>
                <a:lumOff val="40000"/>
              </a:schemeClr>
            </a:solidFill>
            <a:latin typeface="Cambria" panose="02040503050406030204" pitchFamily="18" charset="0"/>
          </a:endParaRPr>
        </a:p>
      </dgm:t>
    </dgm:pt>
    <dgm:pt modelId="{B3B4D13C-BC7F-4C2F-97F0-331ABD5EA40B}" type="parTrans" cxnId="{55305769-E46D-49AF-A3FE-A0C9A37EECD1}">
      <dgm:prSet/>
      <dgm:spPr/>
      <dgm:t>
        <a:bodyPr/>
        <a:lstStyle/>
        <a:p>
          <a:endParaRPr lang="ru-RU"/>
        </a:p>
      </dgm:t>
    </dgm:pt>
    <dgm:pt modelId="{6356838E-CBC6-4C0F-8037-230E393F1A89}" type="sibTrans" cxnId="{55305769-E46D-49AF-A3FE-A0C9A37EECD1}">
      <dgm:prSet/>
      <dgm:spPr/>
      <dgm:t>
        <a:bodyPr/>
        <a:lstStyle/>
        <a:p>
          <a:endParaRPr lang="ru-RU"/>
        </a:p>
      </dgm:t>
    </dgm:pt>
    <dgm:pt modelId="{19898FAE-598A-4102-9E53-ED1BC5B86C0B}">
      <dgm:prSet phldrT="[Текст]"/>
      <dgm:spPr/>
      <dgm:t>
        <a:bodyPr/>
        <a:lstStyle/>
        <a:p>
          <a:r>
            <a:rPr lang="ru-RU" dirty="0" smtClean="0">
              <a:solidFill>
                <a:schemeClr val="accent6">
                  <a:lumMod val="60000"/>
                  <a:lumOff val="40000"/>
                </a:schemeClr>
              </a:solidFill>
              <a:latin typeface="Cambria" panose="02040503050406030204" pitchFamily="18" charset="0"/>
            </a:rPr>
            <a:t>ф. 0503773</a:t>
          </a:r>
          <a:endParaRPr lang="ru-RU" dirty="0">
            <a:solidFill>
              <a:schemeClr val="accent6">
                <a:lumMod val="60000"/>
                <a:lumOff val="40000"/>
              </a:schemeClr>
            </a:solidFill>
            <a:latin typeface="Cambria" panose="02040503050406030204" pitchFamily="18" charset="0"/>
          </a:endParaRPr>
        </a:p>
      </dgm:t>
    </dgm:pt>
    <dgm:pt modelId="{0B1356E5-26F0-4CDC-9A68-193E479D17A0}" type="parTrans" cxnId="{3774F07C-E12F-4054-9013-FF071DACA42C}">
      <dgm:prSet/>
      <dgm:spPr/>
      <dgm:t>
        <a:bodyPr/>
        <a:lstStyle/>
        <a:p>
          <a:endParaRPr lang="ru-RU"/>
        </a:p>
      </dgm:t>
    </dgm:pt>
    <dgm:pt modelId="{EFE372E1-3710-475A-B7E8-214C86E4704F}" type="sibTrans" cxnId="{3774F07C-E12F-4054-9013-FF071DACA42C}">
      <dgm:prSet/>
      <dgm:spPr/>
      <dgm:t>
        <a:bodyPr/>
        <a:lstStyle/>
        <a:p>
          <a:endParaRPr lang="ru-RU"/>
        </a:p>
      </dgm:t>
    </dgm:pt>
    <dgm:pt modelId="{926D55AB-8174-4079-953A-FAD79B8A9DDA}">
      <dgm:prSet phldrT="[Текст]"/>
      <dgm:spPr/>
      <dgm:t>
        <a:bodyPr/>
        <a:lstStyle/>
        <a:p>
          <a:r>
            <a:rPr lang="ru-RU" b="0" dirty="0" smtClean="0">
              <a:solidFill>
                <a:schemeClr val="accent6">
                  <a:lumMod val="60000"/>
                  <a:lumOff val="40000"/>
                </a:schemeClr>
              </a:solidFill>
              <a:latin typeface="Cambria" panose="02040503050406030204" pitchFamily="18" charset="0"/>
            </a:rPr>
            <a:t>ф. 0503163</a:t>
          </a:r>
          <a:endParaRPr lang="ru-RU" b="0" dirty="0">
            <a:solidFill>
              <a:schemeClr val="accent6">
                <a:lumMod val="60000"/>
                <a:lumOff val="40000"/>
              </a:schemeClr>
            </a:solidFill>
            <a:latin typeface="Cambria" panose="02040503050406030204" pitchFamily="18" charset="0"/>
          </a:endParaRPr>
        </a:p>
      </dgm:t>
    </dgm:pt>
    <dgm:pt modelId="{67873487-7E6C-4F8A-8CB9-35D94374564F}" type="parTrans" cxnId="{55B14486-EB0E-430D-B6A4-DA1884052B1C}">
      <dgm:prSet/>
      <dgm:spPr/>
      <dgm:t>
        <a:bodyPr/>
        <a:lstStyle/>
        <a:p>
          <a:endParaRPr lang="ru-RU"/>
        </a:p>
      </dgm:t>
    </dgm:pt>
    <dgm:pt modelId="{F5F42AB9-76AA-4F74-8085-F142DE87755E}" type="sibTrans" cxnId="{55B14486-EB0E-430D-B6A4-DA1884052B1C}">
      <dgm:prSet/>
      <dgm:spPr/>
      <dgm:t>
        <a:bodyPr/>
        <a:lstStyle/>
        <a:p>
          <a:endParaRPr lang="ru-RU"/>
        </a:p>
      </dgm:t>
    </dgm:pt>
    <dgm:pt modelId="{16A25B8A-2DDE-46ED-85F7-E923DC270F84}">
      <dgm:prSet phldrT="[Текст]"/>
      <dgm:spPr/>
      <dgm:t>
        <a:bodyPr/>
        <a:lstStyle/>
        <a:p>
          <a:r>
            <a:rPr lang="ru-RU" b="0" dirty="0" smtClean="0">
              <a:latin typeface="Cambria" panose="02040503050406030204" pitchFamily="18" charset="0"/>
            </a:rPr>
            <a:t>ф. 0503164</a:t>
          </a:r>
          <a:endParaRPr lang="ru-RU" b="0" dirty="0">
            <a:latin typeface="Cambria" panose="02040503050406030204" pitchFamily="18" charset="0"/>
          </a:endParaRPr>
        </a:p>
      </dgm:t>
    </dgm:pt>
    <dgm:pt modelId="{4B8D36E9-C0A6-40D1-A785-646265B68AE4}" type="parTrans" cxnId="{593ACED5-EE56-4F5D-9406-BB76C75EAD93}">
      <dgm:prSet/>
      <dgm:spPr/>
      <dgm:t>
        <a:bodyPr/>
        <a:lstStyle/>
        <a:p>
          <a:endParaRPr lang="ru-RU"/>
        </a:p>
      </dgm:t>
    </dgm:pt>
    <dgm:pt modelId="{56730C9B-CDCB-47CC-AB54-8FA718996F23}" type="sibTrans" cxnId="{593ACED5-EE56-4F5D-9406-BB76C75EAD93}">
      <dgm:prSet/>
      <dgm:spPr/>
      <dgm:t>
        <a:bodyPr/>
        <a:lstStyle/>
        <a:p>
          <a:endParaRPr lang="ru-RU"/>
        </a:p>
      </dgm:t>
    </dgm:pt>
    <dgm:pt modelId="{57D50723-03B3-4747-8FB8-9BD61E83E208}">
      <dgm:prSet phldrT="[Текст]"/>
      <dgm:spPr/>
      <dgm:t>
        <a:bodyPr/>
        <a:lstStyle/>
        <a:p>
          <a:r>
            <a:rPr lang="ru-RU" b="0" dirty="0" smtClean="0">
              <a:solidFill>
                <a:schemeClr val="accent6">
                  <a:lumMod val="60000"/>
                  <a:lumOff val="40000"/>
                </a:schemeClr>
              </a:solidFill>
              <a:latin typeface="Cambria" panose="02040503050406030204" pitchFamily="18" charset="0"/>
            </a:rPr>
            <a:t>ф. 0503166</a:t>
          </a:r>
          <a:endParaRPr lang="ru-RU" b="0" dirty="0">
            <a:solidFill>
              <a:schemeClr val="accent6">
                <a:lumMod val="60000"/>
                <a:lumOff val="40000"/>
              </a:schemeClr>
            </a:solidFill>
            <a:latin typeface="Cambria" panose="02040503050406030204" pitchFamily="18" charset="0"/>
          </a:endParaRPr>
        </a:p>
      </dgm:t>
    </dgm:pt>
    <dgm:pt modelId="{08B28F66-D162-4AE2-8A6B-5DD383F58E80}" type="parTrans" cxnId="{133B5C5D-4A54-46E0-A6BE-9BF62DED30E0}">
      <dgm:prSet/>
      <dgm:spPr/>
      <dgm:t>
        <a:bodyPr/>
        <a:lstStyle/>
        <a:p>
          <a:endParaRPr lang="ru-RU"/>
        </a:p>
      </dgm:t>
    </dgm:pt>
    <dgm:pt modelId="{98A0E609-F751-4CE9-82B1-BA2612E91183}" type="sibTrans" cxnId="{133B5C5D-4A54-46E0-A6BE-9BF62DED30E0}">
      <dgm:prSet/>
      <dgm:spPr/>
      <dgm:t>
        <a:bodyPr/>
        <a:lstStyle/>
        <a:p>
          <a:endParaRPr lang="ru-RU"/>
        </a:p>
      </dgm:t>
    </dgm:pt>
    <dgm:pt modelId="{AAD0CF59-E99C-4C1D-8FAC-3EBF1C792274}">
      <dgm:prSet phldrT="[Текст]"/>
      <dgm:spPr/>
      <dgm:t>
        <a:bodyPr/>
        <a:lstStyle/>
        <a:p>
          <a:r>
            <a:rPr lang="ru-RU" b="0" dirty="0" smtClean="0">
              <a:solidFill>
                <a:schemeClr val="accent6">
                  <a:lumMod val="60000"/>
                  <a:lumOff val="40000"/>
                </a:schemeClr>
              </a:solidFill>
              <a:latin typeface="Cambria" panose="02040503050406030204" pitchFamily="18" charset="0"/>
            </a:rPr>
            <a:t>ф. 0503175</a:t>
          </a:r>
          <a:endParaRPr lang="ru-RU" b="0" dirty="0">
            <a:solidFill>
              <a:schemeClr val="accent6">
                <a:lumMod val="60000"/>
                <a:lumOff val="40000"/>
              </a:schemeClr>
            </a:solidFill>
            <a:latin typeface="Cambria" panose="02040503050406030204" pitchFamily="18" charset="0"/>
          </a:endParaRPr>
        </a:p>
      </dgm:t>
    </dgm:pt>
    <dgm:pt modelId="{9E1DD76B-8E5E-4F9B-AD88-4D3070CAFCA0}" type="parTrans" cxnId="{A7507004-64AA-4E9D-A5D3-F947E6F79472}">
      <dgm:prSet/>
      <dgm:spPr/>
      <dgm:t>
        <a:bodyPr/>
        <a:lstStyle/>
        <a:p>
          <a:endParaRPr lang="ru-RU"/>
        </a:p>
      </dgm:t>
    </dgm:pt>
    <dgm:pt modelId="{B735C8AE-FF81-46CC-BCA0-36407C8EE9B3}" type="sibTrans" cxnId="{A7507004-64AA-4E9D-A5D3-F947E6F79472}">
      <dgm:prSet/>
      <dgm:spPr/>
      <dgm:t>
        <a:bodyPr/>
        <a:lstStyle/>
        <a:p>
          <a:endParaRPr lang="ru-RU"/>
        </a:p>
      </dgm:t>
    </dgm:pt>
    <dgm:pt modelId="{8B6C8003-4AF2-4C49-81F0-C4E4414BF208}">
      <dgm:prSet phldrT="[Текст]"/>
      <dgm:spPr/>
      <dgm:t>
        <a:bodyPr/>
        <a:lstStyle/>
        <a:p>
          <a:r>
            <a:rPr lang="ru-RU" b="0" dirty="0" smtClean="0">
              <a:solidFill>
                <a:schemeClr val="accent6">
                  <a:lumMod val="60000"/>
                  <a:lumOff val="40000"/>
                </a:schemeClr>
              </a:solidFill>
              <a:latin typeface="Cambria" panose="02040503050406030204" pitchFamily="18" charset="0"/>
            </a:rPr>
            <a:t>ф. 0503174</a:t>
          </a:r>
          <a:endParaRPr lang="ru-RU" b="0" dirty="0">
            <a:solidFill>
              <a:schemeClr val="accent6">
                <a:lumMod val="60000"/>
                <a:lumOff val="40000"/>
              </a:schemeClr>
            </a:solidFill>
            <a:latin typeface="Cambria" panose="02040503050406030204" pitchFamily="18" charset="0"/>
          </a:endParaRPr>
        </a:p>
      </dgm:t>
    </dgm:pt>
    <dgm:pt modelId="{3FC644E3-65E2-4DEA-9C01-DF6343B7D791}" type="parTrans" cxnId="{B9C04392-D4CD-40FB-8105-67F8C60DB16B}">
      <dgm:prSet/>
      <dgm:spPr/>
      <dgm:t>
        <a:bodyPr/>
        <a:lstStyle/>
        <a:p>
          <a:endParaRPr lang="ru-RU"/>
        </a:p>
      </dgm:t>
    </dgm:pt>
    <dgm:pt modelId="{852ACD98-86CD-4C00-B67B-6E9DD3460E41}" type="sibTrans" cxnId="{B9C04392-D4CD-40FB-8105-67F8C60DB16B}">
      <dgm:prSet/>
      <dgm:spPr/>
      <dgm:t>
        <a:bodyPr/>
        <a:lstStyle/>
        <a:p>
          <a:endParaRPr lang="ru-RU"/>
        </a:p>
      </dgm:t>
    </dgm:pt>
    <dgm:pt modelId="{0F8750FB-1ACA-4B07-94CF-326CA0283C03}">
      <dgm:prSet phldrT="[Текст]"/>
      <dgm:spPr/>
      <dgm:t>
        <a:bodyPr/>
        <a:lstStyle/>
        <a:p>
          <a:r>
            <a:rPr lang="ru-RU" b="0" dirty="0" smtClean="0">
              <a:solidFill>
                <a:schemeClr val="accent6">
                  <a:lumMod val="60000"/>
                  <a:lumOff val="40000"/>
                </a:schemeClr>
              </a:solidFill>
              <a:latin typeface="Cambria" panose="02040503050406030204" pitchFamily="18" charset="0"/>
            </a:rPr>
            <a:t>ф. 0503172</a:t>
          </a:r>
          <a:endParaRPr lang="ru-RU" b="0" dirty="0">
            <a:solidFill>
              <a:schemeClr val="accent6">
                <a:lumMod val="60000"/>
                <a:lumOff val="40000"/>
              </a:schemeClr>
            </a:solidFill>
          </a:endParaRPr>
        </a:p>
      </dgm:t>
    </dgm:pt>
    <dgm:pt modelId="{A8AAF80F-9C92-401A-B7C8-A2DDBF86A23A}" type="parTrans" cxnId="{E037CD45-2137-4F49-AC14-88084B9D891F}">
      <dgm:prSet/>
      <dgm:spPr/>
      <dgm:t>
        <a:bodyPr/>
        <a:lstStyle/>
        <a:p>
          <a:endParaRPr lang="ru-RU"/>
        </a:p>
      </dgm:t>
    </dgm:pt>
    <dgm:pt modelId="{5B3A8DEE-8C4D-4C0A-A745-48C3987CF829}" type="sibTrans" cxnId="{E037CD45-2137-4F49-AC14-88084B9D891F}">
      <dgm:prSet/>
      <dgm:spPr/>
      <dgm:t>
        <a:bodyPr/>
        <a:lstStyle/>
        <a:p>
          <a:endParaRPr lang="ru-RU"/>
        </a:p>
      </dgm:t>
    </dgm:pt>
    <dgm:pt modelId="{7C5CF4D9-D0DA-4823-A46B-B457FD67754D}">
      <dgm:prSet phldrT="[Текст]"/>
      <dgm:spPr/>
      <dgm:t>
        <a:bodyPr/>
        <a:lstStyle/>
        <a:p>
          <a:r>
            <a:rPr lang="ru-RU" b="1" dirty="0" smtClean="0">
              <a:effectLst/>
              <a:latin typeface="Cambria" panose="02040503050406030204" pitchFamily="18" charset="0"/>
              <a:cs typeface="Arial" pitchFamily="34" charset="0"/>
            </a:rPr>
            <a:t>Бухгалтерская отчетность АУ БУ</a:t>
          </a:r>
          <a:endParaRPr lang="ru-RU" dirty="0">
            <a:latin typeface="Cambria" panose="02040503050406030204" pitchFamily="18" charset="0"/>
          </a:endParaRPr>
        </a:p>
      </dgm:t>
    </dgm:pt>
    <dgm:pt modelId="{812B7403-86C7-49DA-98FD-D2AED0F2C3EE}" type="sibTrans" cxnId="{5DBB7ECF-A9FB-4DFD-91A7-3D987F3FC3DA}">
      <dgm:prSet/>
      <dgm:spPr/>
      <dgm:t>
        <a:bodyPr/>
        <a:lstStyle/>
        <a:p>
          <a:endParaRPr lang="ru-RU"/>
        </a:p>
      </dgm:t>
    </dgm:pt>
    <dgm:pt modelId="{63FF3C35-30F6-4C02-8232-B5C0E349AB07}" type="parTrans" cxnId="{5DBB7ECF-A9FB-4DFD-91A7-3D987F3FC3DA}">
      <dgm:prSet/>
      <dgm:spPr/>
      <dgm:t>
        <a:bodyPr/>
        <a:lstStyle/>
        <a:p>
          <a:endParaRPr lang="ru-RU"/>
        </a:p>
      </dgm:t>
    </dgm:pt>
    <dgm:pt modelId="{272E5DE3-0849-45F6-A3D0-C40DACB058A2}">
      <dgm:prSet phldrT="[Текст]"/>
      <dgm:spPr/>
      <dgm:t>
        <a:bodyPr/>
        <a:lstStyle/>
        <a:p>
          <a:r>
            <a:rPr lang="ru-RU" b="0" dirty="0" smtClean="0">
              <a:solidFill>
                <a:schemeClr val="accent6">
                  <a:lumMod val="60000"/>
                  <a:lumOff val="40000"/>
                </a:schemeClr>
              </a:solidFill>
              <a:latin typeface="Cambria" panose="02040503050406030204" pitchFamily="18" charset="0"/>
            </a:rPr>
            <a:t>ф. 0503168</a:t>
          </a:r>
          <a:endParaRPr lang="ru-RU" b="0" dirty="0">
            <a:solidFill>
              <a:schemeClr val="accent6">
                <a:lumMod val="60000"/>
                <a:lumOff val="40000"/>
              </a:schemeClr>
            </a:solidFill>
            <a:latin typeface="Cambria" panose="02040503050406030204" pitchFamily="18" charset="0"/>
          </a:endParaRPr>
        </a:p>
      </dgm:t>
    </dgm:pt>
    <dgm:pt modelId="{99D0C476-2499-4DE1-B533-1225F083F03A}" type="parTrans" cxnId="{C8E60759-8DA7-4F35-BE4B-63B247228224}">
      <dgm:prSet/>
      <dgm:spPr/>
      <dgm:t>
        <a:bodyPr/>
        <a:lstStyle/>
        <a:p>
          <a:endParaRPr lang="ru-RU"/>
        </a:p>
      </dgm:t>
    </dgm:pt>
    <dgm:pt modelId="{482E0D82-7D92-4072-AA42-E46303010613}" type="sibTrans" cxnId="{C8E60759-8DA7-4F35-BE4B-63B247228224}">
      <dgm:prSet/>
      <dgm:spPr/>
      <dgm:t>
        <a:bodyPr/>
        <a:lstStyle/>
        <a:p>
          <a:endParaRPr lang="ru-RU"/>
        </a:p>
      </dgm:t>
    </dgm:pt>
    <dgm:pt modelId="{C91A21B2-9B32-4BFA-9294-37BDD29DF804}">
      <dgm:prSet phldrT="[Текст]"/>
      <dgm:spPr/>
      <dgm:t>
        <a:bodyPr/>
        <a:lstStyle/>
        <a:p>
          <a:r>
            <a:rPr lang="ru-RU" b="0" dirty="0" smtClean="0">
              <a:solidFill>
                <a:schemeClr val="accent6">
                  <a:lumMod val="60000"/>
                  <a:lumOff val="40000"/>
                </a:schemeClr>
              </a:solidFill>
              <a:latin typeface="Cambria" panose="02040503050406030204" pitchFamily="18" charset="0"/>
            </a:rPr>
            <a:t>ф. 0503167</a:t>
          </a:r>
          <a:endParaRPr lang="ru-RU" b="0" dirty="0">
            <a:solidFill>
              <a:schemeClr val="accent6">
                <a:lumMod val="60000"/>
                <a:lumOff val="40000"/>
              </a:schemeClr>
            </a:solidFill>
            <a:latin typeface="Cambria" panose="02040503050406030204" pitchFamily="18" charset="0"/>
          </a:endParaRPr>
        </a:p>
      </dgm:t>
    </dgm:pt>
    <dgm:pt modelId="{C6E6C7D1-C14B-4AA5-82EB-A8CBDB6E080D}" type="parTrans" cxnId="{3C05B4E6-4489-49CE-9AF3-AE74C9B84AB7}">
      <dgm:prSet/>
      <dgm:spPr/>
      <dgm:t>
        <a:bodyPr/>
        <a:lstStyle/>
        <a:p>
          <a:endParaRPr lang="ru-RU"/>
        </a:p>
      </dgm:t>
    </dgm:pt>
    <dgm:pt modelId="{659D683A-9F31-4C76-A8D6-C50F15ECAE96}" type="sibTrans" cxnId="{3C05B4E6-4489-49CE-9AF3-AE74C9B84AB7}">
      <dgm:prSet/>
      <dgm:spPr/>
      <dgm:t>
        <a:bodyPr/>
        <a:lstStyle/>
        <a:p>
          <a:endParaRPr lang="ru-RU"/>
        </a:p>
      </dgm:t>
    </dgm:pt>
    <dgm:pt modelId="{325E676D-604E-4BAF-8AB1-3A912D611A7A}">
      <dgm:prSet phldrT="[Текст]"/>
      <dgm:spPr/>
      <dgm:t>
        <a:bodyPr/>
        <a:lstStyle/>
        <a:p>
          <a:r>
            <a:rPr lang="ru-RU" b="0" dirty="0" smtClean="0">
              <a:solidFill>
                <a:schemeClr val="accent6">
                  <a:lumMod val="60000"/>
                  <a:lumOff val="40000"/>
                </a:schemeClr>
              </a:solidFill>
              <a:latin typeface="Cambria" panose="02040503050406030204" pitchFamily="18" charset="0"/>
            </a:rPr>
            <a:t>ф. 0503162</a:t>
          </a:r>
          <a:endParaRPr lang="ru-RU" b="0" dirty="0">
            <a:solidFill>
              <a:schemeClr val="accent6">
                <a:lumMod val="60000"/>
                <a:lumOff val="40000"/>
              </a:schemeClr>
            </a:solidFill>
            <a:latin typeface="Cambria" panose="02040503050406030204" pitchFamily="18" charset="0"/>
          </a:endParaRPr>
        </a:p>
      </dgm:t>
    </dgm:pt>
    <dgm:pt modelId="{ED1F7F8F-A067-49AC-808D-F4BB7B807848}" type="parTrans" cxnId="{27AF6345-F32C-4935-81F9-E1755095A305}">
      <dgm:prSet/>
      <dgm:spPr/>
      <dgm:t>
        <a:bodyPr/>
        <a:lstStyle/>
        <a:p>
          <a:endParaRPr lang="ru-RU"/>
        </a:p>
      </dgm:t>
    </dgm:pt>
    <dgm:pt modelId="{DF23804B-BDA7-4DEC-BE15-64FD6CCAD18D}" type="sibTrans" cxnId="{27AF6345-F32C-4935-81F9-E1755095A305}">
      <dgm:prSet/>
      <dgm:spPr/>
      <dgm:t>
        <a:bodyPr/>
        <a:lstStyle/>
        <a:p>
          <a:endParaRPr lang="ru-RU"/>
        </a:p>
      </dgm:t>
    </dgm:pt>
    <dgm:pt modelId="{646BD89D-3200-4735-8DBE-FCB9859EB40C}">
      <dgm:prSet phldrT="[Текст]"/>
      <dgm:spPr/>
      <dgm:t>
        <a:bodyPr/>
        <a:lstStyle/>
        <a:p>
          <a:r>
            <a:rPr lang="ru-RU" b="0" dirty="0" smtClean="0">
              <a:latin typeface="Cambria" panose="02040503050406030204" pitchFamily="18" charset="0"/>
            </a:rPr>
            <a:t>ф. 0503177</a:t>
          </a:r>
          <a:endParaRPr lang="ru-RU" b="0" dirty="0">
            <a:latin typeface="Cambria" panose="02040503050406030204" pitchFamily="18" charset="0"/>
          </a:endParaRPr>
        </a:p>
      </dgm:t>
    </dgm:pt>
    <dgm:pt modelId="{6356DEED-6562-415C-8200-E9E013E87E78}" type="parTrans" cxnId="{8CA04242-B308-49BC-91E6-3BA178A19756}">
      <dgm:prSet/>
      <dgm:spPr/>
      <dgm:t>
        <a:bodyPr/>
        <a:lstStyle/>
        <a:p>
          <a:endParaRPr lang="ru-RU"/>
        </a:p>
      </dgm:t>
    </dgm:pt>
    <dgm:pt modelId="{D61D7F94-446B-4E24-B05F-3F0FA30ACEB4}" type="sibTrans" cxnId="{8CA04242-B308-49BC-91E6-3BA178A19756}">
      <dgm:prSet/>
      <dgm:spPr/>
      <dgm:t>
        <a:bodyPr/>
        <a:lstStyle/>
        <a:p>
          <a:endParaRPr lang="ru-RU"/>
        </a:p>
      </dgm:t>
    </dgm:pt>
    <dgm:pt modelId="{E0F94C16-98AE-4E86-96DC-40C1C552A797}">
      <dgm:prSet phldrT="[Текст]"/>
      <dgm:spPr/>
      <dgm:t>
        <a:bodyPr/>
        <a:lstStyle/>
        <a:p>
          <a:r>
            <a:rPr lang="ru-RU" b="0" dirty="0" smtClean="0">
              <a:latin typeface="Cambria" panose="02040503050406030204" pitchFamily="18" charset="0"/>
            </a:rPr>
            <a:t>ф. 0503178</a:t>
          </a:r>
          <a:endParaRPr lang="ru-RU" b="0" dirty="0">
            <a:latin typeface="Cambria" panose="02040503050406030204" pitchFamily="18" charset="0"/>
          </a:endParaRPr>
        </a:p>
      </dgm:t>
    </dgm:pt>
    <dgm:pt modelId="{CA0EB76B-9603-4CD0-8AD0-492866D3F39F}" type="parTrans" cxnId="{9802BA9F-6AAD-4ECD-A129-B1CAD51F7788}">
      <dgm:prSet/>
      <dgm:spPr/>
      <dgm:t>
        <a:bodyPr/>
        <a:lstStyle/>
        <a:p>
          <a:endParaRPr lang="ru-RU"/>
        </a:p>
      </dgm:t>
    </dgm:pt>
    <dgm:pt modelId="{CBBABC19-70F8-4074-8EFD-DE8C0E0253CF}" type="sibTrans" cxnId="{9802BA9F-6AAD-4ECD-A129-B1CAD51F7788}">
      <dgm:prSet/>
      <dgm:spPr/>
      <dgm:t>
        <a:bodyPr/>
        <a:lstStyle/>
        <a:p>
          <a:endParaRPr lang="ru-RU"/>
        </a:p>
      </dgm:t>
    </dgm:pt>
    <dgm:pt modelId="{3BEE0509-263E-4445-9D2E-F03CAB2C5CD2}">
      <dgm:prSet phldrT="[Текст]"/>
      <dgm:spPr/>
      <dgm:t>
        <a:bodyPr/>
        <a:lstStyle/>
        <a:p>
          <a:r>
            <a:rPr lang="ru-RU" b="0" dirty="0" smtClean="0">
              <a:solidFill>
                <a:schemeClr val="accent6">
                  <a:lumMod val="60000"/>
                  <a:lumOff val="40000"/>
                </a:schemeClr>
              </a:solidFill>
              <a:latin typeface="Cambria" panose="02040503050406030204" pitchFamily="18" charset="0"/>
            </a:rPr>
            <a:t>ф. 0503190</a:t>
          </a:r>
          <a:endParaRPr lang="ru-RU" b="0" dirty="0">
            <a:solidFill>
              <a:schemeClr val="accent6">
                <a:lumMod val="60000"/>
                <a:lumOff val="40000"/>
              </a:schemeClr>
            </a:solidFill>
            <a:latin typeface="Cambria" panose="02040503050406030204" pitchFamily="18" charset="0"/>
          </a:endParaRPr>
        </a:p>
      </dgm:t>
    </dgm:pt>
    <dgm:pt modelId="{484D058D-3D5E-49AB-B0B2-222DF2F3D6CD}" type="parTrans" cxnId="{466AB95E-4C62-4316-BBED-4BE7FD50C88C}">
      <dgm:prSet/>
      <dgm:spPr/>
      <dgm:t>
        <a:bodyPr/>
        <a:lstStyle/>
        <a:p>
          <a:endParaRPr lang="ru-RU"/>
        </a:p>
      </dgm:t>
    </dgm:pt>
    <dgm:pt modelId="{047905FD-F0D6-4900-AFE0-4235C496F95E}" type="sibTrans" cxnId="{466AB95E-4C62-4316-BBED-4BE7FD50C88C}">
      <dgm:prSet/>
      <dgm:spPr/>
      <dgm:t>
        <a:bodyPr/>
        <a:lstStyle/>
        <a:p>
          <a:endParaRPr lang="ru-RU"/>
        </a:p>
      </dgm:t>
    </dgm:pt>
    <dgm:pt modelId="{D60DBE49-01FB-467D-A91B-BB26E5DB024E}">
      <dgm:prSet phldrT="[Текст]"/>
      <dgm:spPr/>
      <dgm:t>
        <a:bodyPr/>
        <a:lstStyle/>
        <a:p>
          <a:r>
            <a:rPr lang="ru-RU" b="0" dirty="0" smtClean="0">
              <a:latin typeface="Cambria" panose="02040503050406030204" pitchFamily="18" charset="0"/>
            </a:rPr>
            <a:t>ф. 0503192</a:t>
          </a:r>
          <a:endParaRPr lang="ru-RU" b="0" dirty="0">
            <a:latin typeface="Cambria" panose="02040503050406030204" pitchFamily="18" charset="0"/>
          </a:endParaRPr>
        </a:p>
      </dgm:t>
    </dgm:pt>
    <dgm:pt modelId="{13565912-7CD3-4710-A954-E0602309C5E1}" type="parTrans" cxnId="{E73557C5-3763-4280-8730-86518CFEBC61}">
      <dgm:prSet/>
      <dgm:spPr/>
      <dgm:t>
        <a:bodyPr/>
        <a:lstStyle/>
        <a:p>
          <a:endParaRPr lang="ru-RU"/>
        </a:p>
      </dgm:t>
    </dgm:pt>
    <dgm:pt modelId="{C94AFB89-3484-42FF-8466-BB2F84BDB3AF}" type="sibTrans" cxnId="{E73557C5-3763-4280-8730-86518CFEBC61}">
      <dgm:prSet/>
      <dgm:spPr/>
      <dgm:t>
        <a:bodyPr/>
        <a:lstStyle/>
        <a:p>
          <a:endParaRPr lang="ru-RU"/>
        </a:p>
      </dgm:t>
    </dgm:pt>
    <dgm:pt modelId="{86FC9EDC-CC10-49ED-913C-D061AC1B098E}">
      <dgm:prSet phldrT="[Текст]"/>
      <dgm:spPr/>
      <dgm:t>
        <a:bodyPr/>
        <a:lstStyle/>
        <a:p>
          <a:r>
            <a:rPr lang="ru-RU" b="0" dirty="0" smtClean="0">
              <a:latin typeface="Cambria" panose="02040503050406030204" pitchFamily="18" charset="0"/>
            </a:rPr>
            <a:t>ф. 0503193</a:t>
          </a:r>
          <a:endParaRPr lang="ru-RU" b="0" dirty="0">
            <a:latin typeface="Cambria" panose="02040503050406030204" pitchFamily="18" charset="0"/>
          </a:endParaRPr>
        </a:p>
      </dgm:t>
    </dgm:pt>
    <dgm:pt modelId="{F0E9C748-052D-457A-945C-1CD63BBF3DE6}" type="parTrans" cxnId="{B6E3B64B-3045-41D4-90C1-BC7C73DBACEE}">
      <dgm:prSet/>
      <dgm:spPr/>
      <dgm:t>
        <a:bodyPr/>
        <a:lstStyle/>
        <a:p>
          <a:endParaRPr lang="ru-RU"/>
        </a:p>
      </dgm:t>
    </dgm:pt>
    <dgm:pt modelId="{4C812AD5-3048-4332-849C-00147A13A487}" type="sibTrans" cxnId="{B6E3B64B-3045-41D4-90C1-BC7C73DBACEE}">
      <dgm:prSet/>
      <dgm:spPr/>
      <dgm:t>
        <a:bodyPr/>
        <a:lstStyle/>
        <a:p>
          <a:endParaRPr lang="ru-RU"/>
        </a:p>
      </dgm:t>
    </dgm:pt>
    <dgm:pt modelId="{1090FA54-950F-4984-BEEB-6C0C893C94F5}">
      <dgm:prSet phldrT="[Текст]"/>
      <dgm:spPr/>
      <dgm:t>
        <a:bodyPr/>
        <a:lstStyle/>
        <a:p>
          <a:r>
            <a:rPr lang="ru-RU" b="0" dirty="0" smtClean="0">
              <a:latin typeface="Cambria" panose="02040503050406030204" pitchFamily="18" charset="0"/>
            </a:rPr>
            <a:t>ф. 0503296</a:t>
          </a:r>
          <a:endParaRPr lang="ru-RU" b="0" dirty="0"/>
        </a:p>
      </dgm:t>
    </dgm:pt>
    <dgm:pt modelId="{9C769B37-FBA4-44FD-87A9-A7F4AEB8AE26}" type="parTrans" cxnId="{42410FB1-4807-4449-8FC4-37FE3B6EB093}">
      <dgm:prSet/>
      <dgm:spPr/>
      <dgm:t>
        <a:bodyPr/>
        <a:lstStyle/>
        <a:p>
          <a:endParaRPr lang="ru-RU"/>
        </a:p>
      </dgm:t>
    </dgm:pt>
    <dgm:pt modelId="{79056689-8503-4404-8475-F4255FD96406}" type="sibTrans" cxnId="{42410FB1-4807-4449-8FC4-37FE3B6EB093}">
      <dgm:prSet/>
      <dgm:spPr/>
      <dgm:t>
        <a:bodyPr/>
        <a:lstStyle/>
        <a:p>
          <a:endParaRPr lang="ru-RU"/>
        </a:p>
      </dgm:t>
    </dgm:pt>
    <dgm:pt modelId="{9D539EEA-BBA2-4C2D-A591-22C37AF39385}">
      <dgm:prSet phldrT="[Текст]"/>
      <dgm:spPr/>
      <dgm:t>
        <a:bodyPr/>
        <a:lstStyle/>
        <a:p>
          <a:r>
            <a:rPr lang="ru-RU" b="0" dirty="0" smtClean="0">
              <a:latin typeface="Cambria" panose="02040503050406030204" pitchFamily="18" charset="0"/>
            </a:rPr>
            <a:t>ф. 0503191</a:t>
          </a:r>
          <a:endParaRPr lang="ru-RU" b="0" dirty="0">
            <a:latin typeface="Cambria" panose="02040503050406030204" pitchFamily="18" charset="0"/>
          </a:endParaRPr>
        </a:p>
      </dgm:t>
    </dgm:pt>
    <dgm:pt modelId="{39DF8515-C179-445A-8B93-FF1835623744}" type="parTrans" cxnId="{88EE11F7-EAAB-4478-8149-C017DF6D625E}">
      <dgm:prSet/>
      <dgm:spPr/>
      <dgm:t>
        <a:bodyPr/>
        <a:lstStyle/>
        <a:p>
          <a:endParaRPr lang="ru-RU"/>
        </a:p>
      </dgm:t>
    </dgm:pt>
    <dgm:pt modelId="{0C0B489B-5B6E-4D35-81D2-C3B93BC33C00}" type="sibTrans" cxnId="{88EE11F7-EAAB-4478-8149-C017DF6D625E}">
      <dgm:prSet/>
      <dgm:spPr/>
      <dgm:t>
        <a:bodyPr/>
        <a:lstStyle/>
        <a:p>
          <a:endParaRPr lang="ru-RU"/>
        </a:p>
      </dgm:t>
    </dgm:pt>
    <dgm:pt modelId="{6527E0EC-EF1D-4524-B212-079486C80C26}">
      <dgm:prSet phldrT="[Текст]"/>
      <dgm:spPr/>
      <dgm:t>
        <a:bodyPr/>
        <a:lstStyle/>
        <a:p>
          <a:r>
            <a:rPr lang="ru-RU" b="0" dirty="0" smtClean="0">
              <a:latin typeface="Cambria" panose="02040503050406030204" pitchFamily="18" charset="0"/>
            </a:rPr>
            <a:t>ф. 0503169</a:t>
          </a:r>
          <a:endParaRPr lang="ru-RU" b="0" dirty="0">
            <a:latin typeface="Cambria" panose="02040503050406030204" pitchFamily="18" charset="0"/>
          </a:endParaRPr>
        </a:p>
      </dgm:t>
    </dgm:pt>
    <dgm:pt modelId="{746D7E06-26C5-433E-94AD-648AC1446816}" type="parTrans" cxnId="{9843D767-366C-47D0-BF2A-E228F73C20B6}">
      <dgm:prSet/>
      <dgm:spPr/>
      <dgm:t>
        <a:bodyPr/>
        <a:lstStyle/>
        <a:p>
          <a:endParaRPr lang="ru-RU"/>
        </a:p>
      </dgm:t>
    </dgm:pt>
    <dgm:pt modelId="{7229C7D2-60D8-4DB3-8024-9F80F45D2F19}" type="sibTrans" cxnId="{9843D767-366C-47D0-BF2A-E228F73C20B6}">
      <dgm:prSet/>
      <dgm:spPr/>
      <dgm:t>
        <a:bodyPr/>
        <a:lstStyle/>
        <a:p>
          <a:endParaRPr lang="ru-RU"/>
        </a:p>
      </dgm:t>
    </dgm:pt>
    <dgm:pt modelId="{9CAFC726-B0DB-420C-AAC0-8DD11ADCFD66}">
      <dgm:prSet phldrT="[Текст]"/>
      <dgm:spPr/>
      <dgm:t>
        <a:bodyPr/>
        <a:lstStyle/>
        <a:p>
          <a:r>
            <a:rPr lang="ru-RU" b="0" dirty="0" smtClean="0">
              <a:solidFill>
                <a:schemeClr val="accent6">
                  <a:lumMod val="60000"/>
                  <a:lumOff val="40000"/>
                </a:schemeClr>
              </a:solidFill>
              <a:latin typeface="Cambria" panose="02040503050406030204" pitchFamily="18" charset="0"/>
            </a:rPr>
            <a:t>ф. 0503171</a:t>
          </a:r>
          <a:endParaRPr lang="ru-RU" b="0" dirty="0">
            <a:solidFill>
              <a:schemeClr val="accent6">
                <a:lumMod val="60000"/>
                <a:lumOff val="40000"/>
              </a:schemeClr>
            </a:solidFill>
            <a:latin typeface="Cambria" panose="02040503050406030204" pitchFamily="18" charset="0"/>
          </a:endParaRPr>
        </a:p>
      </dgm:t>
    </dgm:pt>
    <dgm:pt modelId="{BA8FF9BB-FF28-4F14-A082-F76179F3DA99}" type="parTrans" cxnId="{17958AED-277D-4AD0-B6E7-6EAD636A554F}">
      <dgm:prSet/>
      <dgm:spPr/>
      <dgm:t>
        <a:bodyPr/>
        <a:lstStyle/>
        <a:p>
          <a:endParaRPr lang="ru-RU"/>
        </a:p>
      </dgm:t>
    </dgm:pt>
    <dgm:pt modelId="{E96018FE-FF1A-4319-B506-BEF192BF9E89}" type="sibTrans" cxnId="{17958AED-277D-4AD0-B6E7-6EAD636A554F}">
      <dgm:prSet/>
      <dgm:spPr/>
      <dgm:t>
        <a:bodyPr/>
        <a:lstStyle/>
        <a:p>
          <a:endParaRPr lang="ru-RU"/>
        </a:p>
      </dgm:t>
    </dgm:pt>
    <dgm:pt modelId="{A23E3669-DB89-44AA-8F7C-D73FA8792654}">
      <dgm:prSet phldrT="[Текст]"/>
      <dgm:spPr/>
      <dgm:t>
        <a:bodyPr/>
        <a:lstStyle/>
        <a:p>
          <a:r>
            <a:rPr lang="ru-RU" b="0" dirty="0" smtClean="0">
              <a:solidFill>
                <a:schemeClr val="accent6">
                  <a:lumMod val="60000"/>
                  <a:lumOff val="40000"/>
                </a:schemeClr>
              </a:solidFill>
              <a:latin typeface="Cambria" panose="02040503050406030204" pitchFamily="18" charset="0"/>
            </a:rPr>
            <a:t>ф. 0503173</a:t>
          </a:r>
          <a:endParaRPr lang="ru-RU" b="0" dirty="0">
            <a:solidFill>
              <a:schemeClr val="accent6">
                <a:lumMod val="60000"/>
                <a:lumOff val="40000"/>
              </a:schemeClr>
            </a:solidFill>
          </a:endParaRPr>
        </a:p>
      </dgm:t>
    </dgm:pt>
    <dgm:pt modelId="{627246C6-251B-4458-AA51-24C4CFC121A6}" type="parTrans" cxnId="{4FF89A1F-54E1-424F-A8A2-723D951C9BC9}">
      <dgm:prSet/>
      <dgm:spPr/>
      <dgm:t>
        <a:bodyPr/>
        <a:lstStyle/>
        <a:p>
          <a:endParaRPr lang="ru-RU"/>
        </a:p>
      </dgm:t>
    </dgm:pt>
    <dgm:pt modelId="{F851F2AB-E931-4058-A41A-5D5AD8E522FE}" type="sibTrans" cxnId="{4FF89A1F-54E1-424F-A8A2-723D951C9BC9}">
      <dgm:prSet/>
      <dgm:spPr/>
      <dgm:t>
        <a:bodyPr/>
        <a:lstStyle/>
        <a:p>
          <a:endParaRPr lang="ru-RU"/>
        </a:p>
      </dgm:t>
    </dgm:pt>
    <dgm:pt modelId="{C58D0DAD-818C-4FB3-A739-BFB67936B310}">
      <dgm:prSet phldrT="[Текст]"/>
      <dgm:spPr/>
      <dgm:t>
        <a:bodyPr/>
        <a:lstStyle/>
        <a:p>
          <a:r>
            <a:rPr lang="ru-RU" dirty="0" smtClean="0">
              <a:latin typeface="Cambria" panose="02040503050406030204" pitchFamily="18" charset="0"/>
            </a:rPr>
            <a:t>ф. 0503779</a:t>
          </a:r>
          <a:endParaRPr lang="ru-RU" dirty="0">
            <a:latin typeface="Cambria" panose="02040503050406030204" pitchFamily="18" charset="0"/>
          </a:endParaRPr>
        </a:p>
      </dgm:t>
    </dgm:pt>
    <dgm:pt modelId="{E1D4D9BA-25E6-4801-9267-84FD1359BCB6}" type="parTrans" cxnId="{EFB00612-1370-4568-9DD8-0E2939A032FB}">
      <dgm:prSet/>
      <dgm:spPr/>
      <dgm:t>
        <a:bodyPr/>
        <a:lstStyle/>
        <a:p>
          <a:endParaRPr lang="ru-RU"/>
        </a:p>
      </dgm:t>
    </dgm:pt>
    <dgm:pt modelId="{CE201BD3-0927-4C21-93DF-8C42BBA7B2F1}" type="sibTrans" cxnId="{EFB00612-1370-4568-9DD8-0E2939A032FB}">
      <dgm:prSet/>
      <dgm:spPr/>
      <dgm:t>
        <a:bodyPr/>
        <a:lstStyle/>
        <a:p>
          <a:endParaRPr lang="ru-RU"/>
        </a:p>
      </dgm:t>
    </dgm:pt>
    <dgm:pt modelId="{11E45C6F-0E79-4AE4-83FD-0BAD9A11AF5C}">
      <dgm:prSet phldrT="[Текст]" custT="1"/>
      <dgm:spPr/>
      <dgm:t>
        <a:bodyPr/>
        <a:lstStyle/>
        <a:p>
          <a:r>
            <a:rPr lang="ru-RU" sz="1600" b="0" dirty="0" smtClean="0">
              <a:latin typeface="Cambria" panose="02040503050406030204" pitchFamily="18" charset="0"/>
            </a:rPr>
            <a:t>(20 годовых форм)</a:t>
          </a:r>
          <a:endParaRPr lang="ru-RU" sz="1600" dirty="0">
            <a:latin typeface="Cambria" panose="02040503050406030204" pitchFamily="18" charset="0"/>
          </a:endParaRPr>
        </a:p>
      </dgm:t>
    </dgm:pt>
    <dgm:pt modelId="{325C46BD-9D8C-4534-8F00-DA8DA411FE9D}" type="parTrans" cxnId="{9C55CDF1-D81E-4CA3-A589-B13EA16BC7FE}">
      <dgm:prSet/>
      <dgm:spPr/>
      <dgm:t>
        <a:bodyPr/>
        <a:lstStyle/>
        <a:p>
          <a:endParaRPr lang="ru-RU"/>
        </a:p>
      </dgm:t>
    </dgm:pt>
    <dgm:pt modelId="{45158BAF-97B9-49C0-A977-8EC94284BA63}" type="sibTrans" cxnId="{9C55CDF1-D81E-4CA3-A589-B13EA16BC7FE}">
      <dgm:prSet/>
      <dgm:spPr/>
      <dgm:t>
        <a:bodyPr/>
        <a:lstStyle/>
        <a:p>
          <a:endParaRPr lang="ru-RU"/>
        </a:p>
      </dgm:t>
    </dgm:pt>
    <dgm:pt modelId="{7AC510D5-C1B0-4120-A0AC-96B49F1F56C6}">
      <dgm:prSet phldrT="[Текст]"/>
      <dgm:spPr/>
      <dgm:t>
        <a:bodyPr/>
        <a:lstStyle/>
        <a:p>
          <a:r>
            <a:rPr lang="ru-RU" dirty="0" smtClean="0">
              <a:latin typeface="Cambria" panose="02040503050406030204" pitchFamily="18" charset="0"/>
            </a:rPr>
            <a:t>ф. 0503295</a:t>
          </a:r>
          <a:endParaRPr lang="ru-RU" dirty="0">
            <a:latin typeface="Cambria" panose="02040503050406030204" pitchFamily="18" charset="0"/>
          </a:endParaRPr>
        </a:p>
      </dgm:t>
    </dgm:pt>
    <dgm:pt modelId="{685EB682-3CAC-4336-A9D6-7C06E7C17D4B}" type="parTrans" cxnId="{6D019FD1-EFC1-4401-8641-118BAE191B67}">
      <dgm:prSet/>
      <dgm:spPr/>
      <dgm:t>
        <a:bodyPr/>
        <a:lstStyle/>
        <a:p>
          <a:endParaRPr lang="ru-RU"/>
        </a:p>
      </dgm:t>
    </dgm:pt>
    <dgm:pt modelId="{B963A54F-E0A5-4AE5-86D7-2106575E0563}" type="sibTrans" cxnId="{6D019FD1-EFC1-4401-8641-118BAE191B67}">
      <dgm:prSet/>
      <dgm:spPr/>
      <dgm:t>
        <a:bodyPr/>
        <a:lstStyle/>
        <a:p>
          <a:endParaRPr lang="ru-RU"/>
        </a:p>
      </dgm:t>
    </dgm:pt>
    <dgm:pt modelId="{3E1E33E5-4D4E-4BB4-BB8A-E1E3E02D3A97}">
      <dgm:prSet phldrT="[Текст]"/>
      <dgm:spPr/>
      <dgm:t>
        <a:bodyPr/>
        <a:lstStyle/>
        <a:p>
          <a:r>
            <a:rPr lang="ru-RU" dirty="0" smtClean="0">
              <a:solidFill>
                <a:schemeClr val="accent6">
                  <a:lumMod val="60000"/>
                  <a:lumOff val="40000"/>
                </a:schemeClr>
              </a:solidFill>
              <a:latin typeface="Cambria" panose="02040503050406030204" pitchFamily="18" charset="0"/>
            </a:rPr>
            <a:t>ф. 0503790</a:t>
          </a:r>
          <a:endParaRPr lang="ru-RU" dirty="0">
            <a:solidFill>
              <a:schemeClr val="accent6">
                <a:lumMod val="60000"/>
                <a:lumOff val="40000"/>
              </a:schemeClr>
            </a:solidFill>
            <a:latin typeface="Cambria" panose="02040503050406030204" pitchFamily="18" charset="0"/>
          </a:endParaRPr>
        </a:p>
      </dgm:t>
    </dgm:pt>
    <dgm:pt modelId="{5C41EDF9-F535-4206-A406-F25760B4E564}" type="parTrans" cxnId="{B4FA95FB-AA85-4F40-B8A5-B6B73C2EDF90}">
      <dgm:prSet/>
      <dgm:spPr/>
      <dgm:t>
        <a:bodyPr/>
        <a:lstStyle/>
        <a:p>
          <a:endParaRPr lang="ru-RU"/>
        </a:p>
      </dgm:t>
    </dgm:pt>
    <dgm:pt modelId="{A9598C9E-CA50-4854-A38C-C0DB44110B99}" type="sibTrans" cxnId="{B4FA95FB-AA85-4F40-B8A5-B6B73C2EDF90}">
      <dgm:prSet/>
      <dgm:spPr/>
      <dgm:t>
        <a:bodyPr/>
        <a:lstStyle/>
        <a:p>
          <a:endParaRPr lang="ru-RU"/>
        </a:p>
      </dgm:t>
    </dgm:pt>
    <dgm:pt modelId="{CA9DAE33-F545-4C11-9A65-126B682DDDC2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  <a:latin typeface="Cambria" panose="02040503050406030204" pitchFamily="18" charset="0"/>
            </a:rPr>
            <a:t>ф. 0503793</a:t>
          </a:r>
          <a:endParaRPr lang="ru-RU" dirty="0">
            <a:solidFill>
              <a:schemeClr val="tx1"/>
            </a:solidFill>
          </a:endParaRPr>
        </a:p>
      </dgm:t>
    </dgm:pt>
    <dgm:pt modelId="{F430E017-08D6-47EB-957D-897B419F77D1}" type="parTrans" cxnId="{DB7811E3-BE9C-4B27-8471-6F9F3D3F892D}">
      <dgm:prSet/>
      <dgm:spPr/>
      <dgm:t>
        <a:bodyPr/>
        <a:lstStyle/>
        <a:p>
          <a:endParaRPr lang="ru-RU"/>
        </a:p>
      </dgm:t>
    </dgm:pt>
    <dgm:pt modelId="{A23477D9-41E4-4811-818F-AF59BA715C9F}" type="sibTrans" cxnId="{DB7811E3-BE9C-4B27-8471-6F9F3D3F892D}">
      <dgm:prSet/>
      <dgm:spPr/>
      <dgm:t>
        <a:bodyPr/>
        <a:lstStyle/>
        <a:p>
          <a:endParaRPr lang="ru-RU"/>
        </a:p>
      </dgm:t>
    </dgm:pt>
    <dgm:pt modelId="{DB57B2CF-6BB5-4CD5-923D-73FA47F8AD44}">
      <dgm:prSet phldrT="[Текст]" custT="1"/>
      <dgm:spPr/>
      <dgm:t>
        <a:bodyPr/>
        <a:lstStyle/>
        <a:p>
          <a:r>
            <a:rPr lang="ru-RU" sz="1700" b="0" dirty="0" smtClean="0">
              <a:latin typeface="Cambria" panose="02040503050406030204" pitchFamily="18" charset="0"/>
            </a:rPr>
            <a:t>(27 годовых форм)</a:t>
          </a:r>
          <a:endParaRPr lang="ru-RU" sz="1700" b="0" dirty="0">
            <a:latin typeface="Cambria" panose="02040503050406030204" pitchFamily="18" charset="0"/>
          </a:endParaRPr>
        </a:p>
      </dgm:t>
    </dgm:pt>
    <dgm:pt modelId="{7428990B-F300-4B94-B906-F7BE0DFC1FD5}" type="sibTrans" cxnId="{B0707913-92F9-484F-B1D9-83AED8A73C59}">
      <dgm:prSet/>
      <dgm:spPr/>
      <dgm:t>
        <a:bodyPr/>
        <a:lstStyle/>
        <a:p>
          <a:endParaRPr lang="ru-RU"/>
        </a:p>
      </dgm:t>
    </dgm:pt>
    <dgm:pt modelId="{63D05902-1FC1-4459-9F8C-05FC2E6916BD}" type="parTrans" cxnId="{B0707913-92F9-484F-B1D9-83AED8A73C59}">
      <dgm:prSet/>
      <dgm:spPr/>
      <dgm:t>
        <a:bodyPr/>
        <a:lstStyle/>
        <a:p>
          <a:endParaRPr lang="ru-RU"/>
        </a:p>
      </dgm:t>
    </dgm:pt>
    <dgm:pt modelId="{699B8681-B8FD-442F-B119-E9FBCD3204CC}">
      <dgm:prSet phldrT="[Текст]"/>
      <dgm:spPr/>
      <dgm:t>
        <a:bodyPr/>
        <a:lstStyle/>
        <a:p>
          <a:r>
            <a:rPr lang="ru-RU" dirty="0" smtClean="0">
              <a:solidFill>
                <a:schemeClr val="accent6">
                  <a:lumMod val="60000"/>
                  <a:lumOff val="40000"/>
                </a:schemeClr>
              </a:solidFill>
              <a:latin typeface="Cambria" panose="02040503050406030204" pitchFamily="18" charset="0"/>
            </a:rPr>
            <a:t>ф. 0503761</a:t>
          </a:r>
          <a:endParaRPr lang="ru-RU" dirty="0">
            <a:solidFill>
              <a:schemeClr val="accent6">
                <a:lumMod val="60000"/>
                <a:lumOff val="40000"/>
              </a:schemeClr>
            </a:solidFill>
            <a:latin typeface="Cambria" panose="02040503050406030204" pitchFamily="18" charset="0"/>
          </a:endParaRPr>
        </a:p>
      </dgm:t>
    </dgm:pt>
    <dgm:pt modelId="{727718D0-D1BA-4F9C-93B7-DB011E53EA51}" type="parTrans" cxnId="{E1952E18-9C91-4356-91DE-E044E79DE6A7}">
      <dgm:prSet/>
      <dgm:spPr/>
      <dgm:t>
        <a:bodyPr/>
        <a:lstStyle/>
        <a:p>
          <a:endParaRPr lang="ru-RU"/>
        </a:p>
      </dgm:t>
    </dgm:pt>
    <dgm:pt modelId="{90A81313-D272-4378-90B2-D810E0C4C990}" type="sibTrans" cxnId="{E1952E18-9C91-4356-91DE-E044E79DE6A7}">
      <dgm:prSet/>
      <dgm:spPr/>
      <dgm:t>
        <a:bodyPr/>
        <a:lstStyle/>
        <a:p>
          <a:endParaRPr lang="ru-RU"/>
        </a:p>
      </dgm:t>
    </dgm:pt>
    <dgm:pt modelId="{E6B52401-772C-4B7E-90DC-FCBCA8B44FCF}">
      <dgm:prSet phldrT="[Текст]"/>
      <dgm:spPr/>
      <dgm:t>
        <a:bodyPr/>
        <a:lstStyle/>
        <a:p>
          <a:r>
            <a:rPr lang="ru-RU" dirty="0" smtClean="0">
              <a:solidFill>
                <a:schemeClr val="accent6">
                  <a:lumMod val="60000"/>
                  <a:lumOff val="40000"/>
                </a:schemeClr>
              </a:solidFill>
              <a:latin typeface="Cambria" panose="02040503050406030204" pitchFamily="18" charset="0"/>
            </a:rPr>
            <a:t>ф. 0503775</a:t>
          </a:r>
          <a:endParaRPr lang="ru-RU" dirty="0">
            <a:latin typeface="Cambria" panose="02040503050406030204" pitchFamily="18" charset="0"/>
          </a:endParaRPr>
        </a:p>
      </dgm:t>
    </dgm:pt>
    <dgm:pt modelId="{0C2380F7-1C55-4CA3-8B80-813184D00F5B}" type="parTrans" cxnId="{2B0BBBDF-780E-410A-B2A7-7B6957500ED3}">
      <dgm:prSet/>
      <dgm:spPr/>
      <dgm:t>
        <a:bodyPr/>
        <a:lstStyle/>
        <a:p>
          <a:endParaRPr lang="ru-RU"/>
        </a:p>
      </dgm:t>
    </dgm:pt>
    <dgm:pt modelId="{91B53687-F871-418E-82DA-C5AA1AD555F1}" type="sibTrans" cxnId="{2B0BBBDF-780E-410A-B2A7-7B6957500ED3}">
      <dgm:prSet/>
      <dgm:spPr/>
      <dgm:t>
        <a:bodyPr/>
        <a:lstStyle/>
        <a:p>
          <a:endParaRPr lang="ru-RU"/>
        </a:p>
      </dgm:t>
    </dgm:pt>
    <dgm:pt modelId="{20C08508-D28A-4E44-9C24-4DCDAF2FEED3}" type="pres">
      <dgm:prSet presAssocID="{2182FF46-5602-481F-966E-AFE27C6F6B18}" presName="layout" presStyleCnt="0">
        <dgm:presLayoutVars>
          <dgm:chMax/>
          <dgm:chPref/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C6D541E6-2273-40AB-92D7-209CEF0F5090}" type="pres">
      <dgm:prSet presAssocID="{7349D214-770C-43AF-BF1E-677903ACC5A2}" presName="root" presStyleCnt="0">
        <dgm:presLayoutVars>
          <dgm:chMax/>
          <dgm:chPref/>
        </dgm:presLayoutVars>
      </dgm:prSet>
      <dgm:spPr/>
    </dgm:pt>
    <dgm:pt modelId="{CA20585C-38E1-4F57-9DCF-A92A851B51CC}" type="pres">
      <dgm:prSet presAssocID="{7349D214-770C-43AF-BF1E-677903ACC5A2}" presName="rootComposite" presStyleCnt="0">
        <dgm:presLayoutVars/>
      </dgm:prSet>
      <dgm:spPr/>
    </dgm:pt>
    <dgm:pt modelId="{921B30D7-9BD1-4B21-A973-57C6B8CBFE52}" type="pres">
      <dgm:prSet presAssocID="{7349D214-770C-43AF-BF1E-677903ACC5A2}" presName="ParentAccent" presStyleLbl="alignNode1" presStyleIdx="0" presStyleCnt="4"/>
      <dgm:spPr/>
    </dgm:pt>
    <dgm:pt modelId="{D3A9B286-8252-4675-8823-A15994FFBF7A}" type="pres">
      <dgm:prSet presAssocID="{7349D214-770C-43AF-BF1E-677903ACC5A2}" presName="ParentSmallAccent" presStyleLbl="fgAcc1" presStyleIdx="0" presStyleCnt="4"/>
      <dgm:spPr/>
    </dgm:pt>
    <dgm:pt modelId="{F939B745-2132-404A-9FF4-DBBF2E117F8B}" type="pres">
      <dgm:prSet presAssocID="{7349D214-770C-43AF-BF1E-677903ACC5A2}" presName="Parent" presStyleLbl="revTx" presStyleIdx="0" presStyleCnt="42">
        <dgm:presLayoutVars>
          <dgm:chMax/>
          <dgm:chPref val="4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847827-C188-41C8-B58B-B5AB6D198341}" type="pres">
      <dgm:prSet presAssocID="{7349D214-770C-43AF-BF1E-677903ACC5A2}" presName="childShape" presStyleCnt="0">
        <dgm:presLayoutVars>
          <dgm:chMax val="0"/>
          <dgm:chPref val="0"/>
        </dgm:presLayoutVars>
      </dgm:prSet>
      <dgm:spPr/>
    </dgm:pt>
    <dgm:pt modelId="{0777A544-0DFB-4D8F-998C-89B9DCDA9D76}" type="pres">
      <dgm:prSet presAssocID="{727D3CB5-F95F-438A-989F-C52EBE450946}" presName="childComposite" presStyleCnt="0">
        <dgm:presLayoutVars>
          <dgm:chMax val="0"/>
          <dgm:chPref val="0"/>
        </dgm:presLayoutVars>
      </dgm:prSet>
      <dgm:spPr/>
    </dgm:pt>
    <dgm:pt modelId="{B610D538-D3FB-4A45-81FD-522822714569}" type="pres">
      <dgm:prSet presAssocID="{727D3CB5-F95F-438A-989F-C52EBE450946}" presName="ChildAccent" presStyleLbl="solidFgAcc1" presStyleIdx="0" presStyleCnt="38"/>
      <dgm:spPr/>
    </dgm:pt>
    <dgm:pt modelId="{F53B9908-ED21-410D-AB93-77C1A7827138}" type="pres">
      <dgm:prSet presAssocID="{727D3CB5-F95F-438A-989F-C52EBE450946}" presName="Child" presStyleLbl="revTx" presStyleIdx="1" presStyleCnt="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48C68A6-7401-4489-9BEB-AF4150EBC7ED}" type="pres">
      <dgm:prSet presAssocID="{D020FD2F-FB3F-448A-96E4-E43F4D9C958E}" presName="childComposite" presStyleCnt="0">
        <dgm:presLayoutVars>
          <dgm:chMax val="0"/>
          <dgm:chPref val="0"/>
        </dgm:presLayoutVars>
      </dgm:prSet>
      <dgm:spPr/>
    </dgm:pt>
    <dgm:pt modelId="{7F7DDA37-1AEC-49D7-A821-0EAB5FAD4A06}" type="pres">
      <dgm:prSet presAssocID="{D020FD2F-FB3F-448A-96E4-E43F4D9C958E}" presName="ChildAccent" presStyleLbl="solidFgAcc1" presStyleIdx="1" presStyleCnt="38"/>
      <dgm:spPr/>
    </dgm:pt>
    <dgm:pt modelId="{79856BDA-E8B9-46D5-91B9-C13CAB9C5B06}" type="pres">
      <dgm:prSet presAssocID="{D020FD2F-FB3F-448A-96E4-E43F4D9C958E}" presName="Child" presStyleLbl="revTx" presStyleIdx="2" presStyleCnt="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798C06-3E59-4074-8DDE-67B8DC515BFD}" type="pres">
      <dgm:prSet presAssocID="{F83A522C-ED7A-448B-9D47-163EAA30DD1B}" presName="childComposite" presStyleCnt="0">
        <dgm:presLayoutVars>
          <dgm:chMax val="0"/>
          <dgm:chPref val="0"/>
        </dgm:presLayoutVars>
      </dgm:prSet>
      <dgm:spPr/>
    </dgm:pt>
    <dgm:pt modelId="{421E4BBD-A16D-4E2A-B351-FDB6F341FDE7}" type="pres">
      <dgm:prSet presAssocID="{F83A522C-ED7A-448B-9D47-163EAA30DD1B}" presName="ChildAccent" presStyleLbl="solidFgAcc1" presStyleIdx="2" presStyleCnt="38"/>
      <dgm:spPr/>
    </dgm:pt>
    <dgm:pt modelId="{D82EC5AE-C375-4ECC-85E3-13393D55CF6B}" type="pres">
      <dgm:prSet presAssocID="{F83A522C-ED7A-448B-9D47-163EAA30DD1B}" presName="Child" presStyleLbl="revTx" presStyleIdx="3" presStyleCnt="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6F28D5-5D84-42D3-9B70-01E1F967A8E4}" type="pres">
      <dgm:prSet presAssocID="{325E676D-604E-4BAF-8AB1-3A912D611A7A}" presName="childComposite" presStyleCnt="0">
        <dgm:presLayoutVars>
          <dgm:chMax val="0"/>
          <dgm:chPref val="0"/>
        </dgm:presLayoutVars>
      </dgm:prSet>
      <dgm:spPr/>
    </dgm:pt>
    <dgm:pt modelId="{F77E2C92-1480-47E0-9037-A82CA164B17F}" type="pres">
      <dgm:prSet presAssocID="{325E676D-604E-4BAF-8AB1-3A912D611A7A}" presName="ChildAccent" presStyleLbl="solidFgAcc1" presStyleIdx="3" presStyleCnt="38"/>
      <dgm:spPr/>
    </dgm:pt>
    <dgm:pt modelId="{2CA72036-1A57-4D4F-B2B5-EB504B5EEBBF}" type="pres">
      <dgm:prSet presAssocID="{325E676D-604E-4BAF-8AB1-3A912D611A7A}" presName="Child" presStyleLbl="revTx" presStyleIdx="4" presStyleCnt="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0951E3-25F6-421B-B067-A62565A47F06}" type="pres">
      <dgm:prSet presAssocID="{926D55AB-8174-4079-953A-FAD79B8A9DDA}" presName="childComposite" presStyleCnt="0">
        <dgm:presLayoutVars>
          <dgm:chMax val="0"/>
          <dgm:chPref val="0"/>
        </dgm:presLayoutVars>
      </dgm:prSet>
      <dgm:spPr/>
    </dgm:pt>
    <dgm:pt modelId="{D8EF8DC5-9195-4B17-9CAC-6D354B628C0F}" type="pres">
      <dgm:prSet presAssocID="{926D55AB-8174-4079-953A-FAD79B8A9DDA}" presName="ChildAccent" presStyleLbl="solidFgAcc1" presStyleIdx="4" presStyleCnt="38"/>
      <dgm:spPr/>
    </dgm:pt>
    <dgm:pt modelId="{B2AE49A5-A66D-4EB2-BC96-15C5DA282CBA}" type="pres">
      <dgm:prSet presAssocID="{926D55AB-8174-4079-953A-FAD79B8A9DDA}" presName="Child" presStyleLbl="revTx" presStyleIdx="5" presStyleCnt="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D7C1C5-8E1A-43F5-979E-B005609C5339}" type="pres">
      <dgm:prSet presAssocID="{16A25B8A-2DDE-46ED-85F7-E923DC270F84}" presName="childComposite" presStyleCnt="0">
        <dgm:presLayoutVars>
          <dgm:chMax val="0"/>
          <dgm:chPref val="0"/>
        </dgm:presLayoutVars>
      </dgm:prSet>
      <dgm:spPr/>
    </dgm:pt>
    <dgm:pt modelId="{1481F2AB-7D63-484A-B93F-B8B31CDAC34C}" type="pres">
      <dgm:prSet presAssocID="{16A25B8A-2DDE-46ED-85F7-E923DC270F84}" presName="ChildAccent" presStyleLbl="solidFgAcc1" presStyleIdx="5" presStyleCnt="38"/>
      <dgm:spPr/>
    </dgm:pt>
    <dgm:pt modelId="{AEB3D623-F9DF-4425-BAC7-02436ABE5FF9}" type="pres">
      <dgm:prSet presAssocID="{16A25B8A-2DDE-46ED-85F7-E923DC270F84}" presName="Child" presStyleLbl="revTx" presStyleIdx="6" presStyleCnt="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E3B6FD8-F717-476B-892D-3938B9D6EA32}" type="pres">
      <dgm:prSet presAssocID="{57D50723-03B3-4747-8FB8-9BD61E83E208}" presName="childComposite" presStyleCnt="0">
        <dgm:presLayoutVars>
          <dgm:chMax val="0"/>
          <dgm:chPref val="0"/>
        </dgm:presLayoutVars>
      </dgm:prSet>
      <dgm:spPr/>
    </dgm:pt>
    <dgm:pt modelId="{F5BA7567-F2CE-4635-93BF-29D65690F966}" type="pres">
      <dgm:prSet presAssocID="{57D50723-03B3-4747-8FB8-9BD61E83E208}" presName="ChildAccent" presStyleLbl="solidFgAcc1" presStyleIdx="6" presStyleCnt="38"/>
      <dgm:spPr/>
    </dgm:pt>
    <dgm:pt modelId="{E5EE67A1-F685-49DA-987F-AC80091CE87C}" type="pres">
      <dgm:prSet presAssocID="{57D50723-03B3-4747-8FB8-9BD61E83E208}" presName="Child" presStyleLbl="revTx" presStyleIdx="7" presStyleCnt="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F583F5-9B81-44E9-A16E-C3906035C84A}" type="pres">
      <dgm:prSet presAssocID="{C91A21B2-9B32-4BFA-9294-37BDD29DF804}" presName="childComposite" presStyleCnt="0">
        <dgm:presLayoutVars>
          <dgm:chMax val="0"/>
          <dgm:chPref val="0"/>
        </dgm:presLayoutVars>
      </dgm:prSet>
      <dgm:spPr/>
    </dgm:pt>
    <dgm:pt modelId="{5868D09A-5801-4AA6-8693-FDEBBD2735E5}" type="pres">
      <dgm:prSet presAssocID="{C91A21B2-9B32-4BFA-9294-37BDD29DF804}" presName="ChildAccent" presStyleLbl="solidFgAcc1" presStyleIdx="7" presStyleCnt="38"/>
      <dgm:spPr/>
    </dgm:pt>
    <dgm:pt modelId="{00425EAF-9036-4C5B-AEC2-EFB8D37336EB}" type="pres">
      <dgm:prSet presAssocID="{C91A21B2-9B32-4BFA-9294-37BDD29DF804}" presName="Child" presStyleLbl="revTx" presStyleIdx="8" presStyleCnt="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0666A69-178D-4E61-91C6-353A218A4024}" type="pres">
      <dgm:prSet presAssocID="{272E5DE3-0849-45F6-A3D0-C40DACB058A2}" presName="childComposite" presStyleCnt="0">
        <dgm:presLayoutVars>
          <dgm:chMax val="0"/>
          <dgm:chPref val="0"/>
        </dgm:presLayoutVars>
      </dgm:prSet>
      <dgm:spPr/>
    </dgm:pt>
    <dgm:pt modelId="{91FA47F7-DAD0-47BB-815C-75412FA28454}" type="pres">
      <dgm:prSet presAssocID="{272E5DE3-0849-45F6-A3D0-C40DACB058A2}" presName="ChildAccent" presStyleLbl="solidFgAcc1" presStyleIdx="8" presStyleCnt="38"/>
      <dgm:spPr/>
    </dgm:pt>
    <dgm:pt modelId="{514F1CE4-8153-4899-87B1-20EF59A564B6}" type="pres">
      <dgm:prSet presAssocID="{272E5DE3-0849-45F6-A3D0-C40DACB058A2}" presName="Child" presStyleLbl="revTx" presStyleIdx="9" presStyleCnt="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6D35A4-AA9C-45A7-AB62-67CB3AEBE7BE}" type="pres">
      <dgm:prSet presAssocID="{6527E0EC-EF1D-4524-B212-079486C80C26}" presName="childComposite" presStyleCnt="0">
        <dgm:presLayoutVars>
          <dgm:chMax val="0"/>
          <dgm:chPref val="0"/>
        </dgm:presLayoutVars>
      </dgm:prSet>
      <dgm:spPr/>
    </dgm:pt>
    <dgm:pt modelId="{D9F957F8-F4A0-459A-852D-9103C1FC4BC4}" type="pres">
      <dgm:prSet presAssocID="{6527E0EC-EF1D-4524-B212-079486C80C26}" presName="ChildAccent" presStyleLbl="solidFgAcc1" presStyleIdx="9" presStyleCnt="38"/>
      <dgm:spPr/>
    </dgm:pt>
    <dgm:pt modelId="{752342EF-AFAD-4391-A654-F930A8106319}" type="pres">
      <dgm:prSet presAssocID="{6527E0EC-EF1D-4524-B212-079486C80C26}" presName="Child" presStyleLbl="revTx" presStyleIdx="10" presStyleCnt="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423477-C766-4E70-A193-74154F74F897}" type="pres">
      <dgm:prSet presAssocID="{9CAFC726-B0DB-420C-AAC0-8DD11ADCFD66}" presName="childComposite" presStyleCnt="0">
        <dgm:presLayoutVars>
          <dgm:chMax val="0"/>
          <dgm:chPref val="0"/>
        </dgm:presLayoutVars>
      </dgm:prSet>
      <dgm:spPr/>
    </dgm:pt>
    <dgm:pt modelId="{CD688F80-7FB4-43DA-8064-F1ABD423962D}" type="pres">
      <dgm:prSet presAssocID="{9CAFC726-B0DB-420C-AAC0-8DD11ADCFD66}" presName="ChildAccent" presStyleLbl="solidFgAcc1" presStyleIdx="10" presStyleCnt="38"/>
      <dgm:spPr/>
    </dgm:pt>
    <dgm:pt modelId="{99930B20-77E2-4E2E-9C2F-4AF133F3BFB4}" type="pres">
      <dgm:prSet presAssocID="{9CAFC726-B0DB-420C-AAC0-8DD11ADCFD66}" presName="Child" presStyleLbl="revTx" presStyleIdx="11" presStyleCnt="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87F1B8-A30C-48BF-AFF6-FE45B0C071BD}" type="pres">
      <dgm:prSet presAssocID="{DB57B2CF-6BB5-4CD5-923D-73FA47F8AD44}" presName="root" presStyleCnt="0">
        <dgm:presLayoutVars>
          <dgm:chMax/>
          <dgm:chPref/>
        </dgm:presLayoutVars>
      </dgm:prSet>
      <dgm:spPr/>
    </dgm:pt>
    <dgm:pt modelId="{4470D3E1-3BA1-4EAE-9FA3-9D616CCAC490}" type="pres">
      <dgm:prSet presAssocID="{DB57B2CF-6BB5-4CD5-923D-73FA47F8AD44}" presName="rootComposite" presStyleCnt="0">
        <dgm:presLayoutVars/>
      </dgm:prSet>
      <dgm:spPr/>
    </dgm:pt>
    <dgm:pt modelId="{8CDEF078-B9CC-47B7-A616-2E61457C33F7}" type="pres">
      <dgm:prSet presAssocID="{DB57B2CF-6BB5-4CD5-923D-73FA47F8AD44}" presName="ParentAccent" presStyleLbl="alignNode1" presStyleIdx="1" presStyleCnt="4"/>
      <dgm:spPr/>
    </dgm:pt>
    <dgm:pt modelId="{96A68FE6-EEE1-43BB-9A4B-5EBF17963309}" type="pres">
      <dgm:prSet presAssocID="{DB57B2CF-6BB5-4CD5-923D-73FA47F8AD44}" presName="ParentSmallAccent" presStyleLbl="fgAcc1" presStyleIdx="1" presStyleCnt="4"/>
      <dgm:spPr/>
    </dgm:pt>
    <dgm:pt modelId="{19140B74-B976-4D37-9694-47399112BB02}" type="pres">
      <dgm:prSet presAssocID="{DB57B2CF-6BB5-4CD5-923D-73FA47F8AD44}" presName="Parent" presStyleLbl="revTx" presStyleIdx="12" presStyleCnt="42" custLinFactNeighborX="4818">
        <dgm:presLayoutVars>
          <dgm:chMax/>
          <dgm:chPref val="4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30FCF8F-2C0A-4D1A-BC45-FA386987B41C}" type="pres">
      <dgm:prSet presAssocID="{DB57B2CF-6BB5-4CD5-923D-73FA47F8AD44}" presName="childShape" presStyleCnt="0">
        <dgm:presLayoutVars>
          <dgm:chMax val="0"/>
          <dgm:chPref val="0"/>
        </dgm:presLayoutVars>
      </dgm:prSet>
      <dgm:spPr/>
    </dgm:pt>
    <dgm:pt modelId="{39423704-4AF6-44CD-9F0D-0DFFE154ED89}" type="pres">
      <dgm:prSet presAssocID="{0F8750FB-1ACA-4B07-94CF-326CA0283C03}" presName="childComposite" presStyleCnt="0">
        <dgm:presLayoutVars>
          <dgm:chMax val="0"/>
          <dgm:chPref val="0"/>
        </dgm:presLayoutVars>
      </dgm:prSet>
      <dgm:spPr/>
    </dgm:pt>
    <dgm:pt modelId="{C45EB0FD-E61C-4787-9F62-A5077F949F00}" type="pres">
      <dgm:prSet presAssocID="{0F8750FB-1ACA-4B07-94CF-326CA0283C03}" presName="ChildAccent" presStyleLbl="solidFgAcc1" presStyleIdx="11" presStyleCnt="38"/>
      <dgm:spPr/>
    </dgm:pt>
    <dgm:pt modelId="{24F67B2C-1624-4CC8-95C4-D8C4A356F530}" type="pres">
      <dgm:prSet presAssocID="{0F8750FB-1ACA-4B07-94CF-326CA0283C03}" presName="Child" presStyleLbl="revTx" presStyleIdx="13" presStyleCnt="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FF641A-7D26-4444-BD3D-5153E501A958}" type="pres">
      <dgm:prSet presAssocID="{A23E3669-DB89-44AA-8F7C-D73FA8792654}" presName="childComposite" presStyleCnt="0">
        <dgm:presLayoutVars>
          <dgm:chMax val="0"/>
          <dgm:chPref val="0"/>
        </dgm:presLayoutVars>
      </dgm:prSet>
      <dgm:spPr/>
    </dgm:pt>
    <dgm:pt modelId="{7225DF61-9B4D-4A52-B7B8-D8A341DE437B}" type="pres">
      <dgm:prSet presAssocID="{A23E3669-DB89-44AA-8F7C-D73FA8792654}" presName="ChildAccent" presStyleLbl="solidFgAcc1" presStyleIdx="12" presStyleCnt="38"/>
      <dgm:spPr/>
    </dgm:pt>
    <dgm:pt modelId="{0C1582FE-29C0-41A5-8F4B-3E4053FF5BFF}" type="pres">
      <dgm:prSet presAssocID="{A23E3669-DB89-44AA-8F7C-D73FA8792654}" presName="Child" presStyleLbl="revTx" presStyleIdx="14" presStyleCnt="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723648-5BAB-4F57-BF3A-26389CAA272A}" type="pres">
      <dgm:prSet presAssocID="{8B6C8003-4AF2-4C49-81F0-C4E4414BF208}" presName="childComposite" presStyleCnt="0">
        <dgm:presLayoutVars>
          <dgm:chMax val="0"/>
          <dgm:chPref val="0"/>
        </dgm:presLayoutVars>
      </dgm:prSet>
      <dgm:spPr/>
    </dgm:pt>
    <dgm:pt modelId="{DF6E3356-5BB6-47F5-A8F4-BAF8750B4210}" type="pres">
      <dgm:prSet presAssocID="{8B6C8003-4AF2-4C49-81F0-C4E4414BF208}" presName="ChildAccent" presStyleLbl="solidFgAcc1" presStyleIdx="13" presStyleCnt="38"/>
      <dgm:spPr/>
    </dgm:pt>
    <dgm:pt modelId="{CFC2E4BB-B2CD-4127-BEDB-68E395DD7CC8}" type="pres">
      <dgm:prSet presAssocID="{8B6C8003-4AF2-4C49-81F0-C4E4414BF208}" presName="Child" presStyleLbl="revTx" presStyleIdx="15" presStyleCnt="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75DB93-C858-44F1-84CB-CF8CA66823C7}" type="pres">
      <dgm:prSet presAssocID="{AAD0CF59-E99C-4C1D-8FAC-3EBF1C792274}" presName="childComposite" presStyleCnt="0">
        <dgm:presLayoutVars>
          <dgm:chMax val="0"/>
          <dgm:chPref val="0"/>
        </dgm:presLayoutVars>
      </dgm:prSet>
      <dgm:spPr/>
    </dgm:pt>
    <dgm:pt modelId="{1CAEDAEB-4A6C-40C1-8BD5-B5C82E6B51BF}" type="pres">
      <dgm:prSet presAssocID="{AAD0CF59-E99C-4C1D-8FAC-3EBF1C792274}" presName="ChildAccent" presStyleLbl="solidFgAcc1" presStyleIdx="14" presStyleCnt="38"/>
      <dgm:spPr/>
    </dgm:pt>
    <dgm:pt modelId="{85388415-1994-4ACF-8D67-41919094BC0A}" type="pres">
      <dgm:prSet presAssocID="{AAD0CF59-E99C-4C1D-8FAC-3EBF1C792274}" presName="Child" presStyleLbl="revTx" presStyleIdx="16" presStyleCnt="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DA3C89-3ED5-4CE1-B556-93A0EE147B33}" type="pres">
      <dgm:prSet presAssocID="{646BD89D-3200-4735-8DBE-FCB9859EB40C}" presName="childComposite" presStyleCnt="0">
        <dgm:presLayoutVars>
          <dgm:chMax val="0"/>
          <dgm:chPref val="0"/>
        </dgm:presLayoutVars>
      </dgm:prSet>
      <dgm:spPr/>
    </dgm:pt>
    <dgm:pt modelId="{2F04F606-4477-4EA7-BB4A-E71F4A9F27E6}" type="pres">
      <dgm:prSet presAssocID="{646BD89D-3200-4735-8DBE-FCB9859EB40C}" presName="ChildAccent" presStyleLbl="solidFgAcc1" presStyleIdx="15" presStyleCnt="38"/>
      <dgm:spPr/>
    </dgm:pt>
    <dgm:pt modelId="{0F212524-20A0-4604-89E3-FC7E8FE5433E}" type="pres">
      <dgm:prSet presAssocID="{646BD89D-3200-4735-8DBE-FCB9859EB40C}" presName="Child" presStyleLbl="revTx" presStyleIdx="17" presStyleCnt="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B5BC36-7089-4A7F-8F83-DC0EC287E190}" type="pres">
      <dgm:prSet presAssocID="{E0F94C16-98AE-4E86-96DC-40C1C552A797}" presName="childComposite" presStyleCnt="0">
        <dgm:presLayoutVars>
          <dgm:chMax val="0"/>
          <dgm:chPref val="0"/>
        </dgm:presLayoutVars>
      </dgm:prSet>
      <dgm:spPr/>
    </dgm:pt>
    <dgm:pt modelId="{87F82720-C487-4547-9056-E27E8EB3B0C5}" type="pres">
      <dgm:prSet presAssocID="{E0F94C16-98AE-4E86-96DC-40C1C552A797}" presName="ChildAccent" presStyleLbl="solidFgAcc1" presStyleIdx="16" presStyleCnt="38"/>
      <dgm:spPr/>
    </dgm:pt>
    <dgm:pt modelId="{A49B0E52-645E-4D50-AD66-F4F64074696A}" type="pres">
      <dgm:prSet presAssocID="{E0F94C16-98AE-4E86-96DC-40C1C552A797}" presName="Child" presStyleLbl="revTx" presStyleIdx="18" presStyleCnt="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4FAF38-DE2F-43D1-AC79-314D227B7A50}" type="pres">
      <dgm:prSet presAssocID="{3BEE0509-263E-4445-9D2E-F03CAB2C5CD2}" presName="childComposite" presStyleCnt="0">
        <dgm:presLayoutVars>
          <dgm:chMax val="0"/>
          <dgm:chPref val="0"/>
        </dgm:presLayoutVars>
      </dgm:prSet>
      <dgm:spPr/>
    </dgm:pt>
    <dgm:pt modelId="{F8E73D0E-5AD1-4B51-BEE7-E5B01C674948}" type="pres">
      <dgm:prSet presAssocID="{3BEE0509-263E-4445-9D2E-F03CAB2C5CD2}" presName="ChildAccent" presStyleLbl="solidFgAcc1" presStyleIdx="17" presStyleCnt="38"/>
      <dgm:spPr/>
    </dgm:pt>
    <dgm:pt modelId="{FE2BF61F-1A55-4C4E-B9BF-E8E63BBCA45F}" type="pres">
      <dgm:prSet presAssocID="{3BEE0509-263E-4445-9D2E-F03CAB2C5CD2}" presName="Child" presStyleLbl="revTx" presStyleIdx="19" presStyleCnt="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8CCB496-F33D-4112-B38B-54275EF3E9DA}" type="pres">
      <dgm:prSet presAssocID="{9D539EEA-BBA2-4C2D-A591-22C37AF39385}" presName="childComposite" presStyleCnt="0">
        <dgm:presLayoutVars>
          <dgm:chMax val="0"/>
          <dgm:chPref val="0"/>
        </dgm:presLayoutVars>
      </dgm:prSet>
      <dgm:spPr/>
    </dgm:pt>
    <dgm:pt modelId="{AB299C27-8960-459C-B1BE-886AA3278E03}" type="pres">
      <dgm:prSet presAssocID="{9D539EEA-BBA2-4C2D-A591-22C37AF39385}" presName="ChildAccent" presStyleLbl="solidFgAcc1" presStyleIdx="18" presStyleCnt="38"/>
      <dgm:spPr/>
    </dgm:pt>
    <dgm:pt modelId="{ADC5F834-7572-47BB-9EAE-5CF71BAF0509}" type="pres">
      <dgm:prSet presAssocID="{9D539EEA-BBA2-4C2D-A591-22C37AF39385}" presName="Child" presStyleLbl="revTx" presStyleIdx="20" presStyleCnt="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7D35799-2969-434C-ACC0-4A6829AD0ADE}" type="pres">
      <dgm:prSet presAssocID="{D60DBE49-01FB-467D-A91B-BB26E5DB024E}" presName="childComposite" presStyleCnt="0">
        <dgm:presLayoutVars>
          <dgm:chMax val="0"/>
          <dgm:chPref val="0"/>
        </dgm:presLayoutVars>
      </dgm:prSet>
      <dgm:spPr/>
    </dgm:pt>
    <dgm:pt modelId="{8AB89F05-BD19-481A-A991-1DBBB61F3300}" type="pres">
      <dgm:prSet presAssocID="{D60DBE49-01FB-467D-A91B-BB26E5DB024E}" presName="ChildAccent" presStyleLbl="solidFgAcc1" presStyleIdx="19" presStyleCnt="38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89D9DB25-EC47-4A70-9AC3-4B100C157FAD}" type="pres">
      <dgm:prSet presAssocID="{D60DBE49-01FB-467D-A91B-BB26E5DB024E}" presName="Child" presStyleLbl="revTx" presStyleIdx="21" presStyleCnt="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80D40A-C0C4-4332-ABF9-83F4311D434D}" type="pres">
      <dgm:prSet presAssocID="{86FC9EDC-CC10-49ED-913C-D061AC1B098E}" presName="childComposite" presStyleCnt="0">
        <dgm:presLayoutVars>
          <dgm:chMax val="0"/>
          <dgm:chPref val="0"/>
        </dgm:presLayoutVars>
      </dgm:prSet>
      <dgm:spPr/>
    </dgm:pt>
    <dgm:pt modelId="{F250AAF8-12A7-429A-BDF5-A0499FE4D57A}" type="pres">
      <dgm:prSet presAssocID="{86FC9EDC-CC10-49ED-913C-D061AC1B098E}" presName="ChildAccent" presStyleLbl="solidFgAcc1" presStyleIdx="20" presStyleCnt="38"/>
      <dgm:spPr/>
    </dgm:pt>
    <dgm:pt modelId="{BCC3B19A-634E-403F-8BA4-143EA4192A1B}" type="pres">
      <dgm:prSet presAssocID="{86FC9EDC-CC10-49ED-913C-D061AC1B098E}" presName="Child" presStyleLbl="revTx" presStyleIdx="22" presStyleCnt="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24D92F-AC58-430C-8487-C71A3E044DF3}" type="pres">
      <dgm:prSet presAssocID="{1090FA54-950F-4984-BEEB-6C0C893C94F5}" presName="childComposite" presStyleCnt="0">
        <dgm:presLayoutVars>
          <dgm:chMax val="0"/>
          <dgm:chPref val="0"/>
        </dgm:presLayoutVars>
      </dgm:prSet>
      <dgm:spPr/>
    </dgm:pt>
    <dgm:pt modelId="{AED44076-50C9-453C-BBDE-CCEE059AACA9}" type="pres">
      <dgm:prSet presAssocID="{1090FA54-950F-4984-BEEB-6C0C893C94F5}" presName="ChildAccent" presStyleLbl="solidFgAcc1" presStyleIdx="21" presStyleCnt="38"/>
      <dgm:spPr/>
    </dgm:pt>
    <dgm:pt modelId="{8C8574A8-BEF7-4665-A2B5-5AFA28C2424A}" type="pres">
      <dgm:prSet presAssocID="{1090FA54-950F-4984-BEEB-6C0C893C94F5}" presName="Child" presStyleLbl="revTx" presStyleIdx="23" presStyleCnt="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238F9C-00DD-490C-AB22-9786FCCDD512}" type="pres">
      <dgm:prSet presAssocID="{7C5CF4D9-D0DA-4823-A46B-B457FD67754D}" presName="root" presStyleCnt="0">
        <dgm:presLayoutVars>
          <dgm:chMax/>
          <dgm:chPref/>
        </dgm:presLayoutVars>
      </dgm:prSet>
      <dgm:spPr/>
    </dgm:pt>
    <dgm:pt modelId="{F43F0D10-1D60-44F4-BFCB-19AA053F05A0}" type="pres">
      <dgm:prSet presAssocID="{7C5CF4D9-D0DA-4823-A46B-B457FD67754D}" presName="rootComposite" presStyleCnt="0">
        <dgm:presLayoutVars/>
      </dgm:prSet>
      <dgm:spPr/>
    </dgm:pt>
    <dgm:pt modelId="{834CEE7B-11A4-4AFC-973F-939BA4759A1E}" type="pres">
      <dgm:prSet presAssocID="{7C5CF4D9-D0DA-4823-A46B-B457FD67754D}" presName="ParentAccent" presStyleLbl="alignNode1" presStyleIdx="2" presStyleCnt="4"/>
      <dgm:spPr/>
    </dgm:pt>
    <dgm:pt modelId="{DE3A86CF-1034-4593-94EA-0B990B61CEF7}" type="pres">
      <dgm:prSet presAssocID="{7C5CF4D9-D0DA-4823-A46B-B457FD67754D}" presName="ParentSmallAccent" presStyleLbl="fgAcc1" presStyleIdx="2" presStyleCnt="4"/>
      <dgm:spPr/>
    </dgm:pt>
    <dgm:pt modelId="{E6D64AF8-46D9-4140-94F9-3AAB2AEA1D83}" type="pres">
      <dgm:prSet presAssocID="{7C5CF4D9-D0DA-4823-A46B-B457FD67754D}" presName="Parent" presStyleLbl="revTx" presStyleIdx="24" presStyleCnt="42">
        <dgm:presLayoutVars>
          <dgm:chMax/>
          <dgm:chPref val="4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67F9B7-400A-4695-B464-1E07B4480288}" type="pres">
      <dgm:prSet presAssocID="{7C5CF4D9-D0DA-4823-A46B-B457FD67754D}" presName="childShape" presStyleCnt="0">
        <dgm:presLayoutVars>
          <dgm:chMax val="0"/>
          <dgm:chPref val="0"/>
        </dgm:presLayoutVars>
      </dgm:prSet>
      <dgm:spPr/>
    </dgm:pt>
    <dgm:pt modelId="{8AB3456C-9B34-4F96-B7CC-F02B31182179}" type="pres">
      <dgm:prSet presAssocID="{A6FEC5F0-F3BB-4168-8199-FEC060E4EEB0}" presName="childComposite" presStyleCnt="0">
        <dgm:presLayoutVars>
          <dgm:chMax val="0"/>
          <dgm:chPref val="0"/>
        </dgm:presLayoutVars>
      </dgm:prSet>
      <dgm:spPr/>
    </dgm:pt>
    <dgm:pt modelId="{1246AA9B-01B4-4347-9D1B-3AAC93B4A681}" type="pres">
      <dgm:prSet presAssocID="{A6FEC5F0-F3BB-4168-8199-FEC060E4EEB0}" presName="ChildAccent" presStyleLbl="solidFgAcc1" presStyleIdx="22" presStyleCnt="38"/>
      <dgm:spPr/>
    </dgm:pt>
    <dgm:pt modelId="{95DF3C41-652C-4C37-9652-3604E8CC42AE}" type="pres">
      <dgm:prSet presAssocID="{A6FEC5F0-F3BB-4168-8199-FEC060E4EEB0}" presName="Child" presStyleLbl="revTx" presStyleIdx="25" presStyleCnt="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49A0FD-82FE-46D1-86C0-F7C91695A2AC}" type="pres">
      <dgm:prSet presAssocID="{B7C88FE2-C73C-4738-9B91-FF6F046D530B}" presName="childComposite" presStyleCnt="0">
        <dgm:presLayoutVars>
          <dgm:chMax val="0"/>
          <dgm:chPref val="0"/>
        </dgm:presLayoutVars>
      </dgm:prSet>
      <dgm:spPr/>
    </dgm:pt>
    <dgm:pt modelId="{1EE1E7B7-F27B-4FAD-8FCB-A421CBDFB122}" type="pres">
      <dgm:prSet presAssocID="{B7C88FE2-C73C-4738-9B91-FF6F046D530B}" presName="ChildAccent" presStyleLbl="solidFgAcc1" presStyleIdx="23" presStyleCnt="38"/>
      <dgm:spPr/>
    </dgm:pt>
    <dgm:pt modelId="{8FA5FE9E-B6A2-4044-944A-CB16573ADDA0}" type="pres">
      <dgm:prSet presAssocID="{B7C88FE2-C73C-4738-9B91-FF6F046D530B}" presName="Child" presStyleLbl="revTx" presStyleIdx="26" presStyleCnt="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8641E61-A904-4E15-9DDA-E099F2CA02CF}" type="pres">
      <dgm:prSet presAssocID="{699B8681-B8FD-442F-B119-E9FBCD3204CC}" presName="childComposite" presStyleCnt="0">
        <dgm:presLayoutVars>
          <dgm:chMax val="0"/>
          <dgm:chPref val="0"/>
        </dgm:presLayoutVars>
      </dgm:prSet>
      <dgm:spPr/>
    </dgm:pt>
    <dgm:pt modelId="{01CB3402-0881-44F7-9092-351CFB6B01EF}" type="pres">
      <dgm:prSet presAssocID="{699B8681-B8FD-442F-B119-E9FBCD3204CC}" presName="ChildAccent" presStyleLbl="solidFgAcc1" presStyleIdx="24" presStyleCnt="38"/>
      <dgm:spPr/>
    </dgm:pt>
    <dgm:pt modelId="{439AFC4C-1AE7-4CB5-A84C-B2B1A6DDD474}" type="pres">
      <dgm:prSet presAssocID="{699B8681-B8FD-442F-B119-E9FBCD3204CC}" presName="Child" presStyleLbl="revTx" presStyleIdx="27" presStyleCnt="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A4F12A-CD7C-43F0-B1E6-CFFF0538E26A}" type="pres">
      <dgm:prSet presAssocID="{B570877B-8B09-48A0-9356-FA22195604D6}" presName="childComposite" presStyleCnt="0">
        <dgm:presLayoutVars>
          <dgm:chMax val="0"/>
          <dgm:chPref val="0"/>
        </dgm:presLayoutVars>
      </dgm:prSet>
      <dgm:spPr/>
    </dgm:pt>
    <dgm:pt modelId="{A927D7D7-4D02-4E7A-9474-95364240A53A}" type="pres">
      <dgm:prSet presAssocID="{B570877B-8B09-48A0-9356-FA22195604D6}" presName="ChildAccent" presStyleLbl="solidFgAcc1" presStyleIdx="25" presStyleCnt="38"/>
      <dgm:spPr/>
    </dgm:pt>
    <dgm:pt modelId="{3CA9A6D2-3E7D-443C-8123-2838EC050E9F}" type="pres">
      <dgm:prSet presAssocID="{B570877B-8B09-48A0-9356-FA22195604D6}" presName="Child" presStyleLbl="revTx" presStyleIdx="28" presStyleCnt="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52FDF44-B22A-4D43-95CD-913437D94CDC}" type="pres">
      <dgm:prSet presAssocID="{3E6D9C7F-32D3-4ED2-83B7-C19ADA79A38E}" presName="childComposite" presStyleCnt="0">
        <dgm:presLayoutVars>
          <dgm:chMax val="0"/>
          <dgm:chPref val="0"/>
        </dgm:presLayoutVars>
      </dgm:prSet>
      <dgm:spPr/>
    </dgm:pt>
    <dgm:pt modelId="{C636A8DC-7752-47DF-9FCE-F2D4D9A103BC}" type="pres">
      <dgm:prSet presAssocID="{3E6D9C7F-32D3-4ED2-83B7-C19ADA79A38E}" presName="ChildAccent" presStyleLbl="solidFgAcc1" presStyleIdx="26" presStyleCnt="38"/>
      <dgm:spPr/>
    </dgm:pt>
    <dgm:pt modelId="{892899E1-6BEB-4B15-B366-55B14D2A1B31}" type="pres">
      <dgm:prSet presAssocID="{3E6D9C7F-32D3-4ED2-83B7-C19ADA79A38E}" presName="Child" presStyleLbl="revTx" presStyleIdx="29" presStyleCnt="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DA5578-73CD-470B-8980-AA9DABE54E48}" type="pres">
      <dgm:prSet presAssocID="{61EE079D-111B-4DA9-BD31-69E0B817C8F1}" presName="childComposite" presStyleCnt="0">
        <dgm:presLayoutVars>
          <dgm:chMax val="0"/>
          <dgm:chPref val="0"/>
        </dgm:presLayoutVars>
      </dgm:prSet>
      <dgm:spPr/>
    </dgm:pt>
    <dgm:pt modelId="{891B37BE-2415-4597-9578-FA2427BD4115}" type="pres">
      <dgm:prSet presAssocID="{61EE079D-111B-4DA9-BD31-69E0B817C8F1}" presName="ChildAccent" presStyleLbl="solidFgAcc1" presStyleIdx="27" presStyleCnt="38"/>
      <dgm:spPr/>
    </dgm:pt>
    <dgm:pt modelId="{C49D7279-5DC1-4884-A601-544DD88D1B4A}" type="pres">
      <dgm:prSet presAssocID="{61EE079D-111B-4DA9-BD31-69E0B817C8F1}" presName="Child" presStyleLbl="revTx" presStyleIdx="30" presStyleCnt="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A861297-CE49-43E7-9B74-01D078D0415D}" type="pres">
      <dgm:prSet presAssocID="{87616AE2-2D58-43F6-800A-167EFA517B7A}" presName="childComposite" presStyleCnt="0">
        <dgm:presLayoutVars>
          <dgm:chMax val="0"/>
          <dgm:chPref val="0"/>
        </dgm:presLayoutVars>
      </dgm:prSet>
      <dgm:spPr/>
    </dgm:pt>
    <dgm:pt modelId="{9E51C8CF-68BF-4172-882C-E345A5497DEF}" type="pres">
      <dgm:prSet presAssocID="{87616AE2-2D58-43F6-800A-167EFA517B7A}" presName="ChildAccent" presStyleLbl="solidFgAcc1" presStyleIdx="28" presStyleCnt="38"/>
      <dgm:spPr/>
    </dgm:pt>
    <dgm:pt modelId="{E3816CFE-D746-4226-BCD1-CD8F50C34E3B}" type="pres">
      <dgm:prSet presAssocID="{87616AE2-2D58-43F6-800A-167EFA517B7A}" presName="Child" presStyleLbl="revTx" presStyleIdx="31" presStyleCnt="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BB5620-E67C-4E63-B745-E04D93BD9353}" type="pres">
      <dgm:prSet presAssocID="{107DAB12-7FDA-462D-9ABC-BE313FEDB4E8}" presName="childComposite" presStyleCnt="0">
        <dgm:presLayoutVars>
          <dgm:chMax val="0"/>
          <dgm:chPref val="0"/>
        </dgm:presLayoutVars>
      </dgm:prSet>
      <dgm:spPr/>
    </dgm:pt>
    <dgm:pt modelId="{F7DA7679-5234-46FB-BE46-8B3784C1956F}" type="pres">
      <dgm:prSet presAssocID="{107DAB12-7FDA-462D-9ABC-BE313FEDB4E8}" presName="ChildAccent" presStyleLbl="solidFgAcc1" presStyleIdx="29" presStyleCnt="38"/>
      <dgm:spPr/>
    </dgm:pt>
    <dgm:pt modelId="{26691FB6-7A7A-422C-9C7D-23590FAD86DF}" type="pres">
      <dgm:prSet presAssocID="{107DAB12-7FDA-462D-9ABC-BE313FEDB4E8}" presName="Child" presStyleLbl="revTx" presStyleIdx="32" presStyleCnt="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AC4A41-05AA-4DF8-9F92-C036BBDF00C8}" type="pres">
      <dgm:prSet presAssocID="{52A8F549-8D8A-4007-9870-B2E291985D36}" presName="childComposite" presStyleCnt="0">
        <dgm:presLayoutVars>
          <dgm:chMax val="0"/>
          <dgm:chPref val="0"/>
        </dgm:presLayoutVars>
      </dgm:prSet>
      <dgm:spPr/>
    </dgm:pt>
    <dgm:pt modelId="{8C098154-6D9D-45D8-AAFA-5E3089E64DAF}" type="pres">
      <dgm:prSet presAssocID="{52A8F549-8D8A-4007-9870-B2E291985D36}" presName="ChildAccent" presStyleLbl="solidFgAcc1" presStyleIdx="30" presStyleCnt="38"/>
      <dgm:spPr/>
    </dgm:pt>
    <dgm:pt modelId="{65A97BC0-F2DE-41F0-AEA5-C4F2E1570553}" type="pres">
      <dgm:prSet presAssocID="{52A8F549-8D8A-4007-9870-B2E291985D36}" presName="Child" presStyleLbl="revTx" presStyleIdx="33" presStyleCnt="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913E85-44B5-44B7-B718-AE9F1A29A0A1}" type="pres">
      <dgm:prSet presAssocID="{604C3120-886D-4170-B4E3-21E52DF03369}" presName="childComposite" presStyleCnt="0">
        <dgm:presLayoutVars>
          <dgm:chMax val="0"/>
          <dgm:chPref val="0"/>
        </dgm:presLayoutVars>
      </dgm:prSet>
      <dgm:spPr/>
    </dgm:pt>
    <dgm:pt modelId="{9483E77B-FD36-4635-BCFA-FE3EE3FC98CA}" type="pres">
      <dgm:prSet presAssocID="{604C3120-886D-4170-B4E3-21E52DF03369}" presName="ChildAccent" presStyleLbl="solidFgAcc1" presStyleIdx="31" presStyleCnt="38"/>
      <dgm:spPr/>
    </dgm:pt>
    <dgm:pt modelId="{727E8CF7-80EA-4BB2-901C-5CB130C1B3A5}" type="pres">
      <dgm:prSet presAssocID="{604C3120-886D-4170-B4E3-21E52DF03369}" presName="Child" presStyleLbl="revTx" presStyleIdx="34" presStyleCnt="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9F54960-6874-4D65-8A74-5E5DD71375B1}" type="pres">
      <dgm:prSet presAssocID="{19898FAE-598A-4102-9E53-ED1BC5B86C0B}" presName="childComposite" presStyleCnt="0">
        <dgm:presLayoutVars>
          <dgm:chMax val="0"/>
          <dgm:chPref val="0"/>
        </dgm:presLayoutVars>
      </dgm:prSet>
      <dgm:spPr/>
    </dgm:pt>
    <dgm:pt modelId="{4DB835D8-E480-4F46-8B2D-4452A0CAD710}" type="pres">
      <dgm:prSet presAssocID="{19898FAE-598A-4102-9E53-ED1BC5B86C0B}" presName="ChildAccent" presStyleLbl="solidFgAcc1" presStyleIdx="32" presStyleCnt="38"/>
      <dgm:spPr/>
    </dgm:pt>
    <dgm:pt modelId="{F46931CF-4150-49B6-8F85-7E06E4087039}" type="pres">
      <dgm:prSet presAssocID="{19898FAE-598A-4102-9E53-ED1BC5B86C0B}" presName="Child" presStyleLbl="revTx" presStyleIdx="35" presStyleCnt="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12EAE9-8070-4C62-A2D3-5A50582B2E68}" type="pres">
      <dgm:prSet presAssocID="{11E45C6F-0E79-4AE4-83FD-0BAD9A11AF5C}" presName="root" presStyleCnt="0">
        <dgm:presLayoutVars>
          <dgm:chMax/>
          <dgm:chPref/>
        </dgm:presLayoutVars>
      </dgm:prSet>
      <dgm:spPr/>
    </dgm:pt>
    <dgm:pt modelId="{F3750300-DFD8-4B82-9976-6CC21A0760A9}" type="pres">
      <dgm:prSet presAssocID="{11E45C6F-0E79-4AE4-83FD-0BAD9A11AF5C}" presName="rootComposite" presStyleCnt="0">
        <dgm:presLayoutVars/>
      </dgm:prSet>
      <dgm:spPr/>
    </dgm:pt>
    <dgm:pt modelId="{6AD66168-4DDB-47F9-85E7-F4A7DD4171C2}" type="pres">
      <dgm:prSet presAssocID="{11E45C6F-0E79-4AE4-83FD-0BAD9A11AF5C}" presName="ParentAccent" presStyleLbl="alignNode1" presStyleIdx="3" presStyleCnt="4"/>
      <dgm:spPr/>
    </dgm:pt>
    <dgm:pt modelId="{E89C3F07-5FD3-4223-866A-22D359E663DF}" type="pres">
      <dgm:prSet presAssocID="{11E45C6F-0E79-4AE4-83FD-0BAD9A11AF5C}" presName="ParentSmallAccent" presStyleLbl="fgAcc1" presStyleIdx="3" presStyleCnt="4"/>
      <dgm:spPr/>
    </dgm:pt>
    <dgm:pt modelId="{8D7526FE-FF7E-4471-9732-7883EB8B2580}" type="pres">
      <dgm:prSet presAssocID="{11E45C6F-0E79-4AE4-83FD-0BAD9A11AF5C}" presName="Parent" presStyleLbl="revTx" presStyleIdx="36" presStyleCnt="42" custScaleX="80563" custLinFactNeighborX="546" custLinFactNeighborY="1977">
        <dgm:presLayoutVars>
          <dgm:chMax/>
          <dgm:chPref val="4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94E0E0-6F07-4B12-8A2B-2194843D22DD}" type="pres">
      <dgm:prSet presAssocID="{11E45C6F-0E79-4AE4-83FD-0BAD9A11AF5C}" presName="childShape" presStyleCnt="0">
        <dgm:presLayoutVars>
          <dgm:chMax val="0"/>
          <dgm:chPref val="0"/>
        </dgm:presLayoutVars>
      </dgm:prSet>
      <dgm:spPr/>
    </dgm:pt>
    <dgm:pt modelId="{495D34AD-CD11-4D8C-8F52-FDE72AF5BEE1}" type="pres">
      <dgm:prSet presAssocID="{E6B52401-772C-4B7E-90DC-FCBCA8B44FCF}" presName="childComposite" presStyleCnt="0">
        <dgm:presLayoutVars>
          <dgm:chMax val="0"/>
          <dgm:chPref val="0"/>
        </dgm:presLayoutVars>
      </dgm:prSet>
      <dgm:spPr/>
    </dgm:pt>
    <dgm:pt modelId="{4324407F-C356-424F-B9C7-D66148504C84}" type="pres">
      <dgm:prSet presAssocID="{E6B52401-772C-4B7E-90DC-FCBCA8B44FCF}" presName="ChildAccent" presStyleLbl="solidFgAcc1" presStyleIdx="33" presStyleCnt="38"/>
      <dgm:spPr/>
    </dgm:pt>
    <dgm:pt modelId="{9BF3DC23-207D-41DD-89D3-474813493D43}" type="pres">
      <dgm:prSet presAssocID="{E6B52401-772C-4B7E-90DC-FCBCA8B44FCF}" presName="Child" presStyleLbl="revTx" presStyleIdx="37" presStyleCnt="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D848E8B-6F03-46AF-B8C2-87BA68B77E33}" type="pres">
      <dgm:prSet presAssocID="{C58D0DAD-818C-4FB3-A739-BFB67936B310}" presName="childComposite" presStyleCnt="0">
        <dgm:presLayoutVars>
          <dgm:chMax val="0"/>
          <dgm:chPref val="0"/>
        </dgm:presLayoutVars>
      </dgm:prSet>
      <dgm:spPr/>
    </dgm:pt>
    <dgm:pt modelId="{7E44591A-0678-45A5-86AD-41BA52B88BB0}" type="pres">
      <dgm:prSet presAssocID="{C58D0DAD-818C-4FB3-A739-BFB67936B310}" presName="ChildAccent" presStyleLbl="solidFgAcc1" presStyleIdx="34" presStyleCnt="38"/>
      <dgm:spPr/>
    </dgm:pt>
    <dgm:pt modelId="{8EAC222A-DEEF-4A32-ABB8-98DFBD0C28BE}" type="pres">
      <dgm:prSet presAssocID="{C58D0DAD-818C-4FB3-A739-BFB67936B310}" presName="Child" presStyleLbl="revTx" presStyleIdx="38" presStyleCnt="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9DD0EA4-6F42-4725-AC65-10806A7D9E28}" type="pres">
      <dgm:prSet presAssocID="{3E1E33E5-4D4E-4BB4-BB8A-E1E3E02D3A97}" presName="childComposite" presStyleCnt="0">
        <dgm:presLayoutVars>
          <dgm:chMax val="0"/>
          <dgm:chPref val="0"/>
        </dgm:presLayoutVars>
      </dgm:prSet>
      <dgm:spPr/>
    </dgm:pt>
    <dgm:pt modelId="{C925CC7C-E7C7-4C12-BA63-37852E96C61B}" type="pres">
      <dgm:prSet presAssocID="{3E1E33E5-4D4E-4BB4-BB8A-E1E3E02D3A97}" presName="ChildAccent" presStyleLbl="solidFgAcc1" presStyleIdx="35" presStyleCnt="38"/>
      <dgm:spPr/>
    </dgm:pt>
    <dgm:pt modelId="{DABB034A-2537-408D-A8B1-D13045BF9DA0}" type="pres">
      <dgm:prSet presAssocID="{3E1E33E5-4D4E-4BB4-BB8A-E1E3E02D3A97}" presName="Child" presStyleLbl="revTx" presStyleIdx="39" presStyleCnt="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EF9485-00EA-4C9D-B419-37FAF2B1A251}" type="pres">
      <dgm:prSet presAssocID="{CA9DAE33-F545-4C11-9A65-126B682DDDC2}" presName="childComposite" presStyleCnt="0">
        <dgm:presLayoutVars>
          <dgm:chMax val="0"/>
          <dgm:chPref val="0"/>
        </dgm:presLayoutVars>
      </dgm:prSet>
      <dgm:spPr/>
    </dgm:pt>
    <dgm:pt modelId="{9F0A8086-CF60-4A74-8656-E60D87FFE4E8}" type="pres">
      <dgm:prSet presAssocID="{CA9DAE33-F545-4C11-9A65-126B682DDDC2}" presName="ChildAccent" presStyleLbl="solidFgAcc1" presStyleIdx="36" presStyleCnt="38"/>
      <dgm:spPr/>
      <dgm:t>
        <a:bodyPr/>
        <a:lstStyle/>
        <a:p>
          <a:endParaRPr lang="ru-RU"/>
        </a:p>
      </dgm:t>
    </dgm:pt>
    <dgm:pt modelId="{A4098530-690A-41BA-BF7B-E1D6E7C625A3}" type="pres">
      <dgm:prSet presAssocID="{CA9DAE33-F545-4C11-9A65-126B682DDDC2}" presName="Child" presStyleLbl="revTx" presStyleIdx="40" presStyleCnt="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017CA7-2E6F-44C8-B55A-7AF0EE958439}" type="pres">
      <dgm:prSet presAssocID="{7AC510D5-C1B0-4120-A0AC-96B49F1F56C6}" presName="childComposite" presStyleCnt="0">
        <dgm:presLayoutVars>
          <dgm:chMax val="0"/>
          <dgm:chPref val="0"/>
        </dgm:presLayoutVars>
      </dgm:prSet>
      <dgm:spPr/>
    </dgm:pt>
    <dgm:pt modelId="{1848A1E5-A595-4027-9F70-E3329C40FAB7}" type="pres">
      <dgm:prSet presAssocID="{7AC510D5-C1B0-4120-A0AC-96B49F1F56C6}" presName="ChildAccent" presStyleLbl="solidFgAcc1" presStyleIdx="37" presStyleCnt="38"/>
      <dgm:spPr/>
    </dgm:pt>
    <dgm:pt modelId="{95575972-6587-44AC-AF8F-78BC85E1C231}" type="pres">
      <dgm:prSet presAssocID="{7AC510D5-C1B0-4120-A0AC-96B49F1F56C6}" presName="Child" presStyleLbl="revTx" presStyleIdx="41" presStyleCnt="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0BB7440-E8EE-4705-AFCC-5941A3771594}" type="presOf" srcId="{16A25B8A-2DDE-46ED-85F7-E923DC270F84}" destId="{AEB3D623-F9DF-4425-BAC7-02436ABE5FF9}" srcOrd="0" destOrd="0" presId="urn:microsoft.com/office/officeart/2008/layout/SquareAccentList"/>
    <dgm:cxn modelId="{27AF6345-F32C-4935-81F9-E1755095A305}" srcId="{7349D214-770C-43AF-BF1E-677903ACC5A2}" destId="{325E676D-604E-4BAF-8AB1-3A912D611A7A}" srcOrd="3" destOrd="0" parTransId="{ED1F7F8F-A067-49AC-808D-F4BB7B807848}" sibTransId="{DF23804B-BDA7-4DEC-BE15-64FD6CCAD18D}"/>
    <dgm:cxn modelId="{DFFD3FB9-E46F-48D0-93B2-782BA9DAA1FE}" type="presOf" srcId="{6527E0EC-EF1D-4524-B212-079486C80C26}" destId="{752342EF-AFAD-4391-A654-F930A8106319}" srcOrd="0" destOrd="0" presId="urn:microsoft.com/office/officeart/2008/layout/SquareAccentList"/>
    <dgm:cxn modelId="{8A0F4E09-A540-4D66-A526-7C48850080EA}" srcId="{7C5CF4D9-D0DA-4823-A46B-B457FD67754D}" destId="{61EE079D-111B-4DA9-BD31-69E0B817C8F1}" srcOrd="5" destOrd="0" parTransId="{32FECE7E-902A-48F2-ADD1-3C610C8D2DC0}" sibTransId="{3CB958F8-1229-4A6E-9B38-070FABA713C0}"/>
    <dgm:cxn modelId="{E1952E18-9C91-4356-91DE-E044E79DE6A7}" srcId="{7C5CF4D9-D0DA-4823-A46B-B457FD67754D}" destId="{699B8681-B8FD-442F-B119-E9FBCD3204CC}" srcOrd="2" destOrd="0" parTransId="{727718D0-D1BA-4F9C-93B7-DB011E53EA51}" sibTransId="{90A81313-D272-4378-90B2-D810E0C4C990}"/>
    <dgm:cxn modelId="{93AAA64A-174A-4C3B-BC10-6523451E12D1}" srcId="{7C5CF4D9-D0DA-4823-A46B-B457FD67754D}" destId="{A6FEC5F0-F3BB-4168-8199-FEC060E4EEB0}" srcOrd="0" destOrd="0" parTransId="{1B0A5559-B442-48B2-89A5-46FF094A5F54}" sibTransId="{F17DA9AA-8D63-46D6-9735-F05BFC2724D8}"/>
    <dgm:cxn modelId="{BEB44C6C-450E-4CD6-A984-D093330B2B11}" type="presOf" srcId="{CA9DAE33-F545-4C11-9A65-126B682DDDC2}" destId="{A4098530-690A-41BA-BF7B-E1D6E7C625A3}" srcOrd="0" destOrd="0" presId="urn:microsoft.com/office/officeart/2008/layout/SquareAccentList"/>
    <dgm:cxn modelId="{593ACED5-EE56-4F5D-9406-BB76C75EAD93}" srcId="{7349D214-770C-43AF-BF1E-677903ACC5A2}" destId="{16A25B8A-2DDE-46ED-85F7-E923DC270F84}" srcOrd="5" destOrd="0" parTransId="{4B8D36E9-C0A6-40D1-A785-646265B68AE4}" sibTransId="{56730C9B-CDCB-47CC-AB54-8FA718996F23}"/>
    <dgm:cxn modelId="{6F2EA0CC-7551-4CDF-8F91-0BB6CDF08BBC}" type="presOf" srcId="{8B6C8003-4AF2-4C49-81F0-C4E4414BF208}" destId="{CFC2E4BB-B2CD-4127-BEDB-68E395DD7CC8}" srcOrd="0" destOrd="0" presId="urn:microsoft.com/office/officeart/2008/layout/SquareAccentList"/>
    <dgm:cxn modelId="{BAAF1A16-45FD-49DC-B72C-2D54EDEEB8C3}" type="presOf" srcId="{B570877B-8B09-48A0-9356-FA22195604D6}" destId="{3CA9A6D2-3E7D-443C-8123-2838EC050E9F}" srcOrd="0" destOrd="0" presId="urn:microsoft.com/office/officeart/2008/layout/SquareAccentList"/>
    <dgm:cxn modelId="{9C47C75F-3935-486A-8055-D13A25BC4781}" type="presOf" srcId="{604C3120-886D-4170-B4E3-21E52DF03369}" destId="{727E8CF7-80EA-4BB2-901C-5CB130C1B3A5}" srcOrd="0" destOrd="0" presId="urn:microsoft.com/office/officeart/2008/layout/SquareAccentList"/>
    <dgm:cxn modelId="{2B0BBBDF-780E-410A-B2A7-7B6957500ED3}" srcId="{11E45C6F-0E79-4AE4-83FD-0BAD9A11AF5C}" destId="{E6B52401-772C-4B7E-90DC-FCBCA8B44FCF}" srcOrd="0" destOrd="0" parTransId="{0C2380F7-1C55-4CA3-8B80-813184D00F5B}" sibTransId="{91B53687-F871-418E-82DA-C5AA1AD555F1}"/>
    <dgm:cxn modelId="{311B2ABD-7FDA-4430-9265-BA1C8BD2AFD1}" type="presOf" srcId="{E0F94C16-98AE-4E86-96DC-40C1C552A797}" destId="{A49B0E52-645E-4D50-AD66-F4F64074696A}" srcOrd="0" destOrd="0" presId="urn:microsoft.com/office/officeart/2008/layout/SquareAccentList"/>
    <dgm:cxn modelId="{55305769-E46D-49AF-A3FE-A0C9A37EECD1}" srcId="{7C5CF4D9-D0DA-4823-A46B-B457FD67754D}" destId="{604C3120-886D-4170-B4E3-21E52DF03369}" srcOrd="9" destOrd="0" parTransId="{B3B4D13C-BC7F-4C2F-97F0-331ABD5EA40B}" sibTransId="{6356838E-CBC6-4C0F-8037-230E393F1A89}"/>
    <dgm:cxn modelId="{CD34C7CD-02F2-4F64-BC91-48948F0FE740}" srcId="{7C5CF4D9-D0DA-4823-A46B-B457FD67754D}" destId="{107DAB12-7FDA-462D-9ABC-BE313FEDB4E8}" srcOrd="7" destOrd="0" parTransId="{C6CF3B2B-2EA9-4E35-9998-DB85DDD54FC9}" sibTransId="{51283442-EE2E-4918-B20D-7E281F1AC8F6}"/>
    <dgm:cxn modelId="{1DA2E078-7071-4743-A8EA-6AA269DBE04D}" type="presOf" srcId="{9CAFC726-B0DB-420C-AAC0-8DD11ADCFD66}" destId="{99930B20-77E2-4E2E-9C2F-4AF133F3BFB4}" srcOrd="0" destOrd="0" presId="urn:microsoft.com/office/officeart/2008/layout/SquareAccentList"/>
    <dgm:cxn modelId="{2FCCE4F7-3471-4463-B7DD-7FAA7CB571F9}" type="presOf" srcId="{272E5DE3-0849-45F6-A3D0-C40DACB058A2}" destId="{514F1CE4-8153-4899-87B1-20EF59A564B6}" srcOrd="0" destOrd="0" presId="urn:microsoft.com/office/officeart/2008/layout/SquareAccentList"/>
    <dgm:cxn modelId="{6D019FD1-EFC1-4401-8641-118BAE191B67}" srcId="{11E45C6F-0E79-4AE4-83FD-0BAD9A11AF5C}" destId="{7AC510D5-C1B0-4120-A0AC-96B49F1F56C6}" srcOrd="4" destOrd="0" parTransId="{685EB682-3CAC-4336-A9D6-7C06E7C17D4B}" sibTransId="{B963A54F-E0A5-4AE5-86D7-2106575E0563}"/>
    <dgm:cxn modelId="{9C55CDF1-D81E-4CA3-A589-B13EA16BC7FE}" srcId="{2182FF46-5602-481F-966E-AFE27C6F6B18}" destId="{11E45C6F-0E79-4AE4-83FD-0BAD9A11AF5C}" srcOrd="3" destOrd="0" parTransId="{325C46BD-9D8C-4534-8F00-DA8DA411FE9D}" sibTransId="{45158BAF-97B9-49C0-A977-8EC94284BA63}"/>
    <dgm:cxn modelId="{1A3114C2-A697-49A5-BF5F-D78AC120E13B}" type="presOf" srcId="{B7C88FE2-C73C-4738-9B91-FF6F046D530B}" destId="{8FA5FE9E-B6A2-4044-944A-CB16573ADDA0}" srcOrd="0" destOrd="0" presId="urn:microsoft.com/office/officeart/2008/layout/SquareAccentList"/>
    <dgm:cxn modelId="{C8E60759-8DA7-4F35-BE4B-63B247228224}" srcId="{7349D214-770C-43AF-BF1E-677903ACC5A2}" destId="{272E5DE3-0849-45F6-A3D0-C40DACB058A2}" srcOrd="8" destOrd="0" parTransId="{99D0C476-2499-4DE1-B533-1225F083F03A}" sibTransId="{482E0D82-7D92-4072-AA42-E46303010613}"/>
    <dgm:cxn modelId="{EFB00612-1370-4568-9DD8-0E2939A032FB}" srcId="{11E45C6F-0E79-4AE4-83FD-0BAD9A11AF5C}" destId="{C58D0DAD-818C-4FB3-A739-BFB67936B310}" srcOrd="1" destOrd="0" parTransId="{E1D4D9BA-25E6-4801-9267-84FD1359BCB6}" sibTransId="{CE201BD3-0927-4C21-93DF-8C42BBA7B2F1}"/>
    <dgm:cxn modelId="{9802BA9F-6AAD-4ECD-A129-B1CAD51F7788}" srcId="{DB57B2CF-6BB5-4CD5-923D-73FA47F8AD44}" destId="{E0F94C16-98AE-4E86-96DC-40C1C552A797}" srcOrd="5" destOrd="0" parTransId="{CA0EB76B-9603-4CD0-8AD0-492866D3F39F}" sibTransId="{CBBABC19-70F8-4074-8EFD-DE8C0E0253CF}"/>
    <dgm:cxn modelId="{17958AED-277D-4AD0-B6E7-6EAD636A554F}" srcId="{7349D214-770C-43AF-BF1E-677903ACC5A2}" destId="{9CAFC726-B0DB-420C-AAC0-8DD11ADCFD66}" srcOrd="10" destOrd="0" parTransId="{BA8FF9BB-FF28-4F14-A082-F76179F3DA99}" sibTransId="{E96018FE-FF1A-4319-B506-BEF192BF9E89}"/>
    <dgm:cxn modelId="{133B5C5D-4A54-46E0-A6BE-9BF62DED30E0}" srcId="{7349D214-770C-43AF-BF1E-677903ACC5A2}" destId="{57D50723-03B3-4747-8FB8-9BD61E83E208}" srcOrd="6" destOrd="0" parTransId="{08B28F66-D162-4AE2-8A6B-5DD383F58E80}" sibTransId="{98A0E609-F751-4CE9-82B1-BA2612E91183}"/>
    <dgm:cxn modelId="{B6E3B64B-3045-41D4-90C1-BC7C73DBACEE}" srcId="{DB57B2CF-6BB5-4CD5-923D-73FA47F8AD44}" destId="{86FC9EDC-CC10-49ED-913C-D061AC1B098E}" srcOrd="9" destOrd="0" parTransId="{F0E9C748-052D-457A-945C-1CD63BBF3DE6}" sibTransId="{4C812AD5-3048-4332-849C-00147A13A487}"/>
    <dgm:cxn modelId="{3DA753A0-B6B9-4D0F-8C1B-7182D6583D98}" type="presOf" srcId="{C91A21B2-9B32-4BFA-9294-37BDD29DF804}" destId="{00425EAF-9036-4C5B-AEC2-EFB8D37336EB}" srcOrd="0" destOrd="0" presId="urn:microsoft.com/office/officeart/2008/layout/SquareAccentList"/>
    <dgm:cxn modelId="{1C2399B8-1E2F-4529-B4DD-3E65175441BB}" type="presOf" srcId="{3BEE0509-263E-4445-9D2E-F03CAB2C5CD2}" destId="{FE2BF61F-1A55-4C4E-B9BF-E8E63BBCA45F}" srcOrd="0" destOrd="0" presId="urn:microsoft.com/office/officeart/2008/layout/SquareAccentList"/>
    <dgm:cxn modelId="{FA582F95-D8EF-480A-A3E9-0EBAD942DAD8}" srcId="{7C5CF4D9-D0DA-4823-A46B-B457FD67754D}" destId="{B7C88FE2-C73C-4738-9B91-FF6F046D530B}" srcOrd="1" destOrd="0" parTransId="{A486F860-1C9E-46FC-97C1-6692720AA806}" sibTransId="{B1BEE658-AD30-4878-B67B-8735D9F83ACC}"/>
    <dgm:cxn modelId="{55B14486-EB0E-430D-B6A4-DA1884052B1C}" srcId="{7349D214-770C-43AF-BF1E-677903ACC5A2}" destId="{926D55AB-8174-4079-953A-FAD79B8A9DDA}" srcOrd="4" destOrd="0" parTransId="{67873487-7E6C-4F8A-8CB9-35D94374564F}" sibTransId="{F5F42AB9-76AA-4F74-8085-F142DE87755E}"/>
    <dgm:cxn modelId="{B4FA95FB-AA85-4F40-B8A5-B6B73C2EDF90}" srcId="{11E45C6F-0E79-4AE4-83FD-0BAD9A11AF5C}" destId="{3E1E33E5-4D4E-4BB4-BB8A-E1E3E02D3A97}" srcOrd="2" destOrd="0" parTransId="{5C41EDF9-F535-4206-A406-F25760B4E564}" sibTransId="{A9598C9E-CA50-4854-A38C-C0DB44110B99}"/>
    <dgm:cxn modelId="{DB7811E3-BE9C-4B27-8471-6F9F3D3F892D}" srcId="{11E45C6F-0E79-4AE4-83FD-0BAD9A11AF5C}" destId="{CA9DAE33-F545-4C11-9A65-126B682DDDC2}" srcOrd="3" destOrd="0" parTransId="{F430E017-08D6-47EB-957D-897B419F77D1}" sibTransId="{A23477D9-41E4-4811-818F-AF59BA715C9F}"/>
    <dgm:cxn modelId="{D8C7A11C-4D62-4285-921A-FBF45176921C}" type="presOf" srcId="{1090FA54-950F-4984-BEEB-6C0C893C94F5}" destId="{8C8574A8-BEF7-4665-A2B5-5AFA28C2424A}" srcOrd="0" destOrd="0" presId="urn:microsoft.com/office/officeart/2008/layout/SquareAccentList"/>
    <dgm:cxn modelId="{9BEB0D30-B6D5-4379-8FB0-05D8BE6C2E9A}" type="presOf" srcId="{646BD89D-3200-4735-8DBE-FCB9859EB40C}" destId="{0F212524-20A0-4604-89E3-FC7E8FE5433E}" srcOrd="0" destOrd="0" presId="urn:microsoft.com/office/officeart/2008/layout/SquareAccentList"/>
    <dgm:cxn modelId="{F6AFE7DF-EC57-4F74-AB41-2D75A5CF5C9F}" srcId="{7349D214-770C-43AF-BF1E-677903ACC5A2}" destId="{F83A522C-ED7A-448B-9D47-163EAA30DD1B}" srcOrd="2" destOrd="0" parTransId="{2F4C78D4-160D-4451-AFDD-F216710561E7}" sibTransId="{0055F64F-E30D-4DAE-9BA0-A59617A6EDC0}"/>
    <dgm:cxn modelId="{51E109DF-3543-490B-9043-BC2E4603AD78}" srcId="{7C5CF4D9-D0DA-4823-A46B-B457FD67754D}" destId="{87616AE2-2D58-43F6-800A-167EFA517B7A}" srcOrd="6" destOrd="0" parTransId="{DB3F6BF0-B096-4321-9DAF-A5EC10348EE3}" sibTransId="{EBFAD42E-7EC2-4D91-8CF6-952785C9E0F4}"/>
    <dgm:cxn modelId="{DE4EBFF3-5512-493D-B79D-914BB4F07BEA}" type="presOf" srcId="{107DAB12-7FDA-462D-9ABC-BE313FEDB4E8}" destId="{26691FB6-7A7A-422C-9C7D-23590FAD86DF}" srcOrd="0" destOrd="0" presId="urn:microsoft.com/office/officeart/2008/layout/SquareAccentList"/>
    <dgm:cxn modelId="{B0707913-92F9-484F-B1D9-83AED8A73C59}" srcId="{2182FF46-5602-481F-966E-AFE27C6F6B18}" destId="{DB57B2CF-6BB5-4CD5-923D-73FA47F8AD44}" srcOrd="1" destOrd="0" parTransId="{63D05902-1FC1-4459-9F8C-05FC2E6916BD}" sibTransId="{7428990B-F300-4B94-B906-F7BE0DFC1FD5}"/>
    <dgm:cxn modelId="{B355E50A-2F1B-4F07-A456-A846CC8ADB04}" type="presOf" srcId="{61EE079D-111B-4DA9-BD31-69E0B817C8F1}" destId="{C49D7279-5DC1-4884-A601-544DD88D1B4A}" srcOrd="0" destOrd="0" presId="urn:microsoft.com/office/officeart/2008/layout/SquareAccentList"/>
    <dgm:cxn modelId="{6F756703-3625-4DF1-AFD7-6D6220CCDB25}" type="presOf" srcId="{699B8681-B8FD-442F-B119-E9FBCD3204CC}" destId="{439AFC4C-1AE7-4CB5-A84C-B2B1A6DDD474}" srcOrd="0" destOrd="0" presId="urn:microsoft.com/office/officeart/2008/layout/SquareAccentList"/>
    <dgm:cxn modelId="{10ACD15D-6D9D-49A0-B9E0-0AEF55F5A895}" type="presOf" srcId="{A23E3669-DB89-44AA-8F7C-D73FA8792654}" destId="{0C1582FE-29C0-41A5-8F4B-3E4053FF5BFF}" srcOrd="0" destOrd="0" presId="urn:microsoft.com/office/officeart/2008/layout/SquareAccentList"/>
    <dgm:cxn modelId="{F9F28EBD-BD22-4D95-A626-181D50D86A7E}" type="presOf" srcId="{0F8750FB-1ACA-4B07-94CF-326CA0283C03}" destId="{24F67B2C-1624-4CC8-95C4-D8C4A356F530}" srcOrd="0" destOrd="0" presId="urn:microsoft.com/office/officeart/2008/layout/SquareAccentList"/>
    <dgm:cxn modelId="{88EE11F7-EAAB-4478-8149-C017DF6D625E}" srcId="{DB57B2CF-6BB5-4CD5-923D-73FA47F8AD44}" destId="{9D539EEA-BBA2-4C2D-A591-22C37AF39385}" srcOrd="7" destOrd="0" parTransId="{39DF8515-C179-445A-8B93-FF1835623744}" sibTransId="{0C0B489B-5B6E-4D35-81D2-C3B93BC33C00}"/>
    <dgm:cxn modelId="{F66FE704-0BC8-4468-BF75-86372BCEE00A}" type="presOf" srcId="{DB57B2CF-6BB5-4CD5-923D-73FA47F8AD44}" destId="{19140B74-B976-4D37-9694-47399112BB02}" srcOrd="0" destOrd="0" presId="urn:microsoft.com/office/officeart/2008/layout/SquareAccentList"/>
    <dgm:cxn modelId="{E037CD45-2137-4F49-AC14-88084B9D891F}" srcId="{DB57B2CF-6BB5-4CD5-923D-73FA47F8AD44}" destId="{0F8750FB-1ACA-4B07-94CF-326CA0283C03}" srcOrd="0" destOrd="0" parTransId="{A8AAF80F-9C92-401A-B7C8-A2DDBF86A23A}" sibTransId="{5B3A8DEE-8C4D-4C0A-A745-48C3987CF829}"/>
    <dgm:cxn modelId="{4A6E0005-D8B3-46AC-AA58-6C1938225E79}" type="presOf" srcId="{C58D0DAD-818C-4FB3-A739-BFB67936B310}" destId="{8EAC222A-DEEF-4A32-ABB8-98DFBD0C28BE}" srcOrd="0" destOrd="0" presId="urn:microsoft.com/office/officeart/2008/layout/SquareAccentList"/>
    <dgm:cxn modelId="{EA915D06-EB8E-49FD-B774-68AB4E8A0684}" srcId="{7349D214-770C-43AF-BF1E-677903ACC5A2}" destId="{D020FD2F-FB3F-448A-96E4-E43F4D9C958E}" srcOrd="1" destOrd="0" parTransId="{5354F729-17B3-40F4-B224-396F12D6354D}" sibTransId="{4C62FB4B-0CC7-43F1-A689-BB72907F98DD}"/>
    <dgm:cxn modelId="{466AB95E-4C62-4316-BBED-4BE7FD50C88C}" srcId="{DB57B2CF-6BB5-4CD5-923D-73FA47F8AD44}" destId="{3BEE0509-263E-4445-9D2E-F03CAB2C5CD2}" srcOrd="6" destOrd="0" parTransId="{484D058D-3D5E-49AB-B0B2-222DF2F3D6CD}" sibTransId="{047905FD-F0D6-4900-AFE0-4235C496F95E}"/>
    <dgm:cxn modelId="{5B47DC9A-2874-49B5-BEE6-15C310311D62}" type="presOf" srcId="{19898FAE-598A-4102-9E53-ED1BC5B86C0B}" destId="{F46931CF-4150-49B6-8F85-7E06E4087039}" srcOrd="0" destOrd="0" presId="urn:microsoft.com/office/officeart/2008/layout/SquareAccentList"/>
    <dgm:cxn modelId="{3774F07C-E12F-4054-9013-FF071DACA42C}" srcId="{7C5CF4D9-D0DA-4823-A46B-B457FD67754D}" destId="{19898FAE-598A-4102-9E53-ED1BC5B86C0B}" srcOrd="10" destOrd="0" parTransId="{0B1356E5-26F0-4CDC-9A68-193E479D17A0}" sibTransId="{EFE372E1-3710-475A-B7E8-214C86E4704F}"/>
    <dgm:cxn modelId="{7AF45EB7-CDA1-4972-A6EF-06B3298A7EB7}" type="presOf" srcId="{3E1E33E5-4D4E-4BB4-BB8A-E1E3E02D3A97}" destId="{DABB034A-2537-408D-A8B1-D13045BF9DA0}" srcOrd="0" destOrd="0" presId="urn:microsoft.com/office/officeart/2008/layout/SquareAccentList"/>
    <dgm:cxn modelId="{A7507004-64AA-4E9D-A5D3-F947E6F79472}" srcId="{DB57B2CF-6BB5-4CD5-923D-73FA47F8AD44}" destId="{AAD0CF59-E99C-4C1D-8FAC-3EBF1C792274}" srcOrd="3" destOrd="0" parTransId="{9E1DD76B-8E5E-4F9B-AD88-4D3070CAFCA0}" sibTransId="{B735C8AE-FF81-46CC-BCA0-36407C8EE9B3}"/>
    <dgm:cxn modelId="{8CA04242-B308-49BC-91E6-3BA178A19756}" srcId="{DB57B2CF-6BB5-4CD5-923D-73FA47F8AD44}" destId="{646BD89D-3200-4735-8DBE-FCB9859EB40C}" srcOrd="4" destOrd="0" parTransId="{6356DEED-6562-415C-8200-E9E013E87E78}" sibTransId="{D61D7F94-446B-4E24-B05F-3F0FA30ACEB4}"/>
    <dgm:cxn modelId="{79E54A58-59D3-435F-864F-0851E459721C}" type="presOf" srcId="{AAD0CF59-E99C-4C1D-8FAC-3EBF1C792274}" destId="{85388415-1994-4ACF-8D67-41919094BC0A}" srcOrd="0" destOrd="0" presId="urn:microsoft.com/office/officeart/2008/layout/SquareAccentList"/>
    <dgm:cxn modelId="{0B4C9572-AD6F-481F-8F48-4F554F00737B}" type="presOf" srcId="{3E6D9C7F-32D3-4ED2-83B7-C19ADA79A38E}" destId="{892899E1-6BEB-4B15-B366-55B14D2A1B31}" srcOrd="0" destOrd="0" presId="urn:microsoft.com/office/officeart/2008/layout/SquareAccentList"/>
    <dgm:cxn modelId="{5CC1235D-3518-4A0E-BB65-05F951FC89F1}" type="presOf" srcId="{86FC9EDC-CC10-49ED-913C-D061AC1B098E}" destId="{BCC3B19A-634E-403F-8BA4-143EA4192A1B}" srcOrd="0" destOrd="0" presId="urn:microsoft.com/office/officeart/2008/layout/SquareAccentList"/>
    <dgm:cxn modelId="{818D69EF-3AAB-47EF-9110-5C366EA4FD53}" type="presOf" srcId="{57D50723-03B3-4747-8FB8-9BD61E83E208}" destId="{E5EE67A1-F685-49DA-987F-AC80091CE87C}" srcOrd="0" destOrd="0" presId="urn:microsoft.com/office/officeart/2008/layout/SquareAccentList"/>
    <dgm:cxn modelId="{39DD5F06-C130-4CA2-AE20-73AEE847C4EB}" type="presOf" srcId="{2182FF46-5602-481F-966E-AFE27C6F6B18}" destId="{20C08508-D28A-4E44-9C24-4DCDAF2FEED3}" srcOrd="0" destOrd="0" presId="urn:microsoft.com/office/officeart/2008/layout/SquareAccentList"/>
    <dgm:cxn modelId="{898C283B-7C0B-426B-9C36-2F666976DF05}" type="presOf" srcId="{D020FD2F-FB3F-448A-96E4-E43F4D9C958E}" destId="{79856BDA-E8B9-46D5-91B9-C13CAB9C5B06}" srcOrd="0" destOrd="0" presId="urn:microsoft.com/office/officeart/2008/layout/SquareAccentList"/>
    <dgm:cxn modelId="{55F22026-64DB-406E-80BF-02C1191ABED6}" type="presOf" srcId="{11E45C6F-0E79-4AE4-83FD-0BAD9A11AF5C}" destId="{8D7526FE-FF7E-4471-9732-7883EB8B2580}" srcOrd="0" destOrd="0" presId="urn:microsoft.com/office/officeart/2008/layout/SquareAccentList"/>
    <dgm:cxn modelId="{F9852610-FDE9-42AA-AD4F-9E059D606540}" srcId="{7C5CF4D9-D0DA-4823-A46B-B457FD67754D}" destId="{B570877B-8B09-48A0-9356-FA22195604D6}" srcOrd="3" destOrd="0" parTransId="{08C7AC6D-F956-44C6-923B-57315B52AB45}" sibTransId="{C59633DD-812C-4137-BE5D-2682EAC85417}"/>
    <dgm:cxn modelId="{505ED707-88AB-4B34-B3EE-25F152147C72}" type="presOf" srcId="{52A8F549-8D8A-4007-9870-B2E291985D36}" destId="{65A97BC0-F2DE-41F0-AEA5-C4F2E1570553}" srcOrd="0" destOrd="0" presId="urn:microsoft.com/office/officeart/2008/layout/SquareAccentList"/>
    <dgm:cxn modelId="{FC2B822B-DF9E-4849-88F9-47D32B286094}" type="presOf" srcId="{7AC510D5-C1B0-4120-A0AC-96B49F1F56C6}" destId="{95575972-6587-44AC-AF8F-78BC85E1C231}" srcOrd="0" destOrd="0" presId="urn:microsoft.com/office/officeart/2008/layout/SquareAccentList"/>
    <dgm:cxn modelId="{4FF89A1F-54E1-424F-A8A2-723D951C9BC9}" srcId="{DB57B2CF-6BB5-4CD5-923D-73FA47F8AD44}" destId="{A23E3669-DB89-44AA-8F7C-D73FA8792654}" srcOrd="1" destOrd="0" parTransId="{627246C6-251B-4458-AA51-24C4CFC121A6}" sibTransId="{F851F2AB-E931-4058-A41A-5D5AD8E522FE}"/>
    <dgm:cxn modelId="{AC3E4509-37CE-468F-941E-545436E631BB}" srcId="{7C5CF4D9-D0DA-4823-A46B-B457FD67754D}" destId="{52A8F549-8D8A-4007-9870-B2E291985D36}" srcOrd="8" destOrd="0" parTransId="{C74C343C-2B81-4169-B921-E7024A4AE626}" sibTransId="{C2E0224E-593A-4688-AFED-C1F292CE0488}"/>
    <dgm:cxn modelId="{8751F041-673C-4C11-826C-3B113F04B7FF}" type="presOf" srcId="{7C5CF4D9-D0DA-4823-A46B-B457FD67754D}" destId="{E6D64AF8-46D9-4140-94F9-3AAB2AEA1D83}" srcOrd="0" destOrd="0" presId="urn:microsoft.com/office/officeart/2008/layout/SquareAccentList"/>
    <dgm:cxn modelId="{019E94F2-BC17-40D4-9357-8A9A31863280}" type="presOf" srcId="{9D539EEA-BBA2-4C2D-A591-22C37AF39385}" destId="{ADC5F834-7572-47BB-9EAE-5CF71BAF0509}" srcOrd="0" destOrd="0" presId="urn:microsoft.com/office/officeart/2008/layout/SquareAccentList"/>
    <dgm:cxn modelId="{B9C04392-D4CD-40FB-8105-67F8C60DB16B}" srcId="{DB57B2CF-6BB5-4CD5-923D-73FA47F8AD44}" destId="{8B6C8003-4AF2-4C49-81F0-C4E4414BF208}" srcOrd="2" destOrd="0" parTransId="{3FC644E3-65E2-4DEA-9C01-DF6343B7D791}" sibTransId="{852ACD98-86CD-4C00-B67B-6E9DD3460E41}"/>
    <dgm:cxn modelId="{AEC68F5D-1C2F-4D9A-8DB6-432DD833F7C2}" type="presOf" srcId="{A6FEC5F0-F3BB-4168-8199-FEC060E4EEB0}" destId="{95DF3C41-652C-4C37-9652-3604E8CC42AE}" srcOrd="0" destOrd="0" presId="urn:microsoft.com/office/officeart/2008/layout/SquareAccentList"/>
    <dgm:cxn modelId="{2A3E1A9C-1EAC-44B1-A23D-372DA7934496}" type="presOf" srcId="{F83A522C-ED7A-448B-9D47-163EAA30DD1B}" destId="{D82EC5AE-C375-4ECC-85E3-13393D55CF6B}" srcOrd="0" destOrd="0" presId="urn:microsoft.com/office/officeart/2008/layout/SquareAccentList"/>
    <dgm:cxn modelId="{04B4554E-A1E2-4387-8890-174FB5330DDF}" type="presOf" srcId="{87616AE2-2D58-43F6-800A-167EFA517B7A}" destId="{E3816CFE-D746-4226-BCD1-CD8F50C34E3B}" srcOrd="0" destOrd="0" presId="urn:microsoft.com/office/officeart/2008/layout/SquareAccentList"/>
    <dgm:cxn modelId="{675E6EF0-580F-4BC3-984D-9B830C5E3027}" srcId="{7C5CF4D9-D0DA-4823-A46B-B457FD67754D}" destId="{3E6D9C7F-32D3-4ED2-83B7-C19ADA79A38E}" srcOrd="4" destOrd="0" parTransId="{E7146638-DFE8-453D-8136-4E5790617C3D}" sibTransId="{8E1B2914-4571-4D5D-9F53-D1957F47F672}"/>
    <dgm:cxn modelId="{14AF2C52-9A80-4596-B763-380104547EF2}" type="presOf" srcId="{7349D214-770C-43AF-BF1E-677903ACC5A2}" destId="{F939B745-2132-404A-9FF4-DBBF2E117F8B}" srcOrd="0" destOrd="0" presId="urn:microsoft.com/office/officeart/2008/layout/SquareAccentList"/>
    <dgm:cxn modelId="{1DB7A1E2-755C-4BB6-BAAC-46D9A9FE16EE}" type="presOf" srcId="{D60DBE49-01FB-467D-A91B-BB26E5DB024E}" destId="{89D9DB25-EC47-4A70-9AC3-4B100C157FAD}" srcOrd="0" destOrd="0" presId="urn:microsoft.com/office/officeart/2008/layout/SquareAccentList"/>
    <dgm:cxn modelId="{5DBB7ECF-A9FB-4DFD-91A7-3D987F3FC3DA}" srcId="{2182FF46-5602-481F-966E-AFE27C6F6B18}" destId="{7C5CF4D9-D0DA-4823-A46B-B457FD67754D}" srcOrd="2" destOrd="0" parTransId="{63FF3C35-30F6-4C02-8232-B5C0E349AB07}" sibTransId="{812B7403-86C7-49DA-98FD-D2AED0F2C3EE}"/>
    <dgm:cxn modelId="{97C01C2A-9FB0-4B01-972A-2BFDEBF5FCB4}" type="presOf" srcId="{E6B52401-772C-4B7E-90DC-FCBCA8B44FCF}" destId="{9BF3DC23-207D-41DD-89D3-474813493D43}" srcOrd="0" destOrd="0" presId="urn:microsoft.com/office/officeart/2008/layout/SquareAccentList"/>
    <dgm:cxn modelId="{67A96E7C-F4D9-42B9-8B6D-BFD3A75E2F12}" type="presOf" srcId="{926D55AB-8174-4079-953A-FAD79B8A9DDA}" destId="{B2AE49A5-A66D-4EB2-BC96-15C5DA282CBA}" srcOrd="0" destOrd="0" presId="urn:microsoft.com/office/officeart/2008/layout/SquareAccentList"/>
    <dgm:cxn modelId="{9843D767-366C-47D0-BF2A-E228F73C20B6}" srcId="{7349D214-770C-43AF-BF1E-677903ACC5A2}" destId="{6527E0EC-EF1D-4524-B212-079486C80C26}" srcOrd="9" destOrd="0" parTransId="{746D7E06-26C5-433E-94AD-648AC1446816}" sibTransId="{7229C7D2-60D8-4DB3-8024-9F80F45D2F19}"/>
    <dgm:cxn modelId="{E73557C5-3763-4280-8730-86518CFEBC61}" srcId="{DB57B2CF-6BB5-4CD5-923D-73FA47F8AD44}" destId="{D60DBE49-01FB-467D-A91B-BB26E5DB024E}" srcOrd="8" destOrd="0" parTransId="{13565912-7CD3-4710-A954-E0602309C5E1}" sibTransId="{C94AFB89-3484-42FF-8466-BB2F84BDB3AF}"/>
    <dgm:cxn modelId="{3C05B4E6-4489-49CE-9AF3-AE74C9B84AB7}" srcId="{7349D214-770C-43AF-BF1E-677903ACC5A2}" destId="{C91A21B2-9B32-4BFA-9294-37BDD29DF804}" srcOrd="7" destOrd="0" parTransId="{C6E6C7D1-C14B-4AA5-82EB-A8CBDB6E080D}" sibTransId="{659D683A-9F31-4C76-A8D6-C50F15ECAE96}"/>
    <dgm:cxn modelId="{5F8DFDDF-E56C-401A-87D3-429C3F5AF860}" type="presOf" srcId="{727D3CB5-F95F-438A-989F-C52EBE450946}" destId="{F53B9908-ED21-410D-AB93-77C1A7827138}" srcOrd="0" destOrd="0" presId="urn:microsoft.com/office/officeart/2008/layout/SquareAccentList"/>
    <dgm:cxn modelId="{90AF04BF-23BD-4DFA-A39C-F18EC44CC40D}" srcId="{7349D214-770C-43AF-BF1E-677903ACC5A2}" destId="{727D3CB5-F95F-438A-989F-C52EBE450946}" srcOrd="0" destOrd="0" parTransId="{591E144D-27D9-4D2D-925D-88B372C99886}" sibTransId="{86CEC160-4EA5-4823-824C-87F3AEA6FDDC}"/>
    <dgm:cxn modelId="{42410FB1-4807-4449-8FC4-37FE3B6EB093}" srcId="{DB57B2CF-6BB5-4CD5-923D-73FA47F8AD44}" destId="{1090FA54-950F-4984-BEEB-6C0C893C94F5}" srcOrd="10" destOrd="0" parTransId="{9C769B37-FBA4-44FD-87A9-A7F4AEB8AE26}" sibTransId="{79056689-8503-4404-8475-F4255FD96406}"/>
    <dgm:cxn modelId="{4C66E471-BB55-4C80-B1DE-8ADF390CA8ED}" srcId="{2182FF46-5602-481F-966E-AFE27C6F6B18}" destId="{7349D214-770C-43AF-BF1E-677903ACC5A2}" srcOrd="0" destOrd="0" parTransId="{D0B167E4-6EDB-45BF-B27A-E6052722BE7E}" sibTransId="{B05CCEF4-9801-4A5F-AD98-BD8058D0E011}"/>
    <dgm:cxn modelId="{D2733FBB-7230-48F3-9EBC-DF80B827EEA8}" type="presOf" srcId="{325E676D-604E-4BAF-8AB1-3A912D611A7A}" destId="{2CA72036-1A57-4D4F-B2B5-EB504B5EEBBF}" srcOrd="0" destOrd="0" presId="urn:microsoft.com/office/officeart/2008/layout/SquareAccentList"/>
    <dgm:cxn modelId="{4493E792-CD9F-4777-ACC7-AAD3559EBED9}" type="presParOf" srcId="{20C08508-D28A-4E44-9C24-4DCDAF2FEED3}" destId="{C6D541E6-2273-40AB-92D7-209CEF0F5090}" srcOrd="0" destOrd="0" presId="urn:microsoft.com/office/officeart/2008/layout/SquareAccentList"/>
    <dgm:cxn modelId="{83605C08-1969-4150-B4F5-050C1E7293CF}" type="presParOf" srcId="{C6D541E6-2273-40AB-92D7-209CEF0F5090}" destId="{CA20585C-38E1-4F57-9DCF-A92A851B51CC}" srcOrd="0" destOrd="0" presId="urn:microsoft.com/office/officeart/2008/layout/SquareAccentList"/>
    <dgm:cxn modelId="{0D77EFA9-A1DF-47C3-9C9D-CCE3C1E6F42C}" type="presParOf" srcId="{CA20585C-38E1-4F57-9DCF-A92A851B51CC}" destId="{921B30D7-9BD1-4B21-A973-57C6B8CBFE52}" srcOrd="0" destOrd="0" presId="urn:microsoft.com/office/officeart/2008/layout/SquareAccentList"/>
    <dgm:cxn modelId="{B50AE6C4-7DCC-47E5-AF15-2FF29F858AF3}" type="presParOf" srcId="{CA20585C-38E1-4F57-9DCF-A92A851B51CC}" destId="{D3A9B286-8252-4675-8823-A15994FFBF7A}" srcOrd="1" destOrd="0" presId="urn:microsoft.com/office/officeart/2008/layout/SquareAccentList"/>
    <dgm:cxn modelId="{9EBC0E34-2A71-4DE9-A300-2C1ACFB7E9D6}" type="presParOf" srcId="{CA20585C-38E1-4F57-9DCF-A92A851B51CC}" destId="{F939B745-2132-404A-9FF4-DBBF2E117F8B}" srcOrd="2" destOrd="0" presId="urn:microsoft.com/office/officeart/2008/layout/SquareAccentList"/>
    <dgm:cxn modelId="{DE2A172D-2DE2-4F14-AACC-1D177824451E}" type="presParOf" srcId="{C6D541E6-2273-40AB-92D7-209CEF0F5090}" destId="{E9847827-C188-41C8-B58B-B5AB6D198341}" srcOrd="1" destOrd="0" presId="urn:microsoft.com/office/officeart/2008/layout/SquareAccentList"/>
    <dgm:cxn modelId="{6F8D10F6-79F1-464D-94E2-9D42E3B65233}" type="presParOf" srcId="{E9847827-C188-41C8-B58B-B5AB6D198341}" destId="{0777A544-0DFB-4D8F-998C-89B9DCDA9D76}" srcOrd="0" destOrd="0" presId="urn:microsoft.com/office/officeart/2008/layout/SquareAccentList"/>
    <dgm:cxn modelId="{D5C5A581-A77C-4B6A-82AC-390820FA6B30}" type="presParOf" srcId="{0777A544-0DFB-4D8F-998C-89B9DCDA9D76}" destId="{B610D538-D3FB-4A45-81FD-522822714569}" srcOrd="0" destOrd="0" presId="urn:microsoft.com/office/officeart/2008/layout/SquareAccentList"/>
    <dgm:cxn modelId="{A55C211A-D2F2-4F4D-BD59-8E7B9A393D75}" type="presParOf" srcId="{0777A544-0DFB-4D8F-998C-89B9DCDA9D76}" destId="{F53B9908-ED21-410D-AB93-77C1A7827138}" srcOrd="1" destOrd="0" presId="urn:microsoft.com/office/officeart/2008/layout/SquareAccentList"/>
    <dgm:cxn modelId="{B9E2370D-A79B-4002-829B-C226427DFEE7}" type="presParOf" srcId="{E9847827-C188-41C8-B58B-B5AB6D198341}" destId="{148C68A6-7401-4489-9BEB-AF4150EBC7ED}" srcOrd="1" destOrd="0" presId="urn:microsoft.com/office/officeart/2008/layout/SquareAccentList"/>
    <dgm:cxn modelId="{D346BA1C-8775-44A4-ACB7-DAB4643BD880}" type="presParOf" srcId="{148C68A6-7401-4489-9BEB-AF4150EBC7ED}" destId="{7F7DDA37-1AEC-49D7-A821-0EAB5FAD4A06}" srcOrd="0" destOrd="0" presId="urn:microsoft.com/office/officeart/2008/layout/SquareAccentList"/>
    <dgm:cxn modelId="{566FF401-536F-4783-9FE4-F8E275D8A4A6}" type="presParOf" srcId="{148C68A6-7401-4489-9BEB-AF4150EBC7ED}" destId="{79856BDA-E8B9-46D5-91B9-C13CAB9C5B06}" srcOrd="1" destOrd="0" presId="urn:microsoft.com/office/officeart/2008/layout/SquareAccentList"/>
    <dgm:cxn modelId="{9765091B-235A-476E-BE82-24BBF758C645}" type="presParOf" srcId="{E9847827-C188-41C8-B58B-B5AB6D198341}" destId="{9A798C06-3E59-4074-8DDE-67B8DC515BFD}" srcOrd="2" destOrd="0" presId="urn:microsoft.com/office/officeart/2008/layout/SquareAccentList"/>
    <dgm:cxn modelId="{A00309D3-C5B0-4A1A-B03A-22832C9B0D23}" type="presParOf" srcId="{9A798C06-3E59-4074-8DDE-67B8DC515BFD}" destId="{421E4BBD-A16D-4E2A-B351-FDB6F341FDE7}" srcOrd="0" destOrd="0" presId="urn:microsoft.com/office/officeart/2008/layout/SquareAccentList"/>
    <dgm:cxn modelId="{8E63D959-AA36-4006-921A-88B0D62EDFAB}" type="presParOf" srcId="{9A798C06-3E59-4074-8DDE-67B8DC515BFD}" destId="{D82EC5AE-C375-4ECC-85E3-13393D55CF6B}" srcOrd="1" destOrd="0" presId="urn:microsoft.com/office/officeart/2008/layout/SquareAccentList"/>
    <dgm:cxn modelId="{51CE862A-7B62-4BC0-87BF-4A065BA70ECB}" type="presParOf" srcId="{E9847827-C188-41C8-B58B-B5AB6D198341}" destId="{B16F28D5-5D84-42D3-9B70-01E1F967A8E4}" srcOrd="3" destOrd="0" presId="urn:microsoft.com/office/officeart/2008/layout/SquareAccentList"/>
    <dgm:cxn modelId="{C2F03246-B122-42A8-A976-E159FB8EA171}" type="presParOf" srcId="{B16F28D5-5D84-42D3-9B70-01E1F967A8E4}" destId="{F77E2C92-1480-47E0-9037-A82CA164B17F}" srcOrd="0" destOrd="0" presId="urn:microsoft.com/office/officeart/2008/layout/SquareAccentList"/>
    <dgm:cxn modelId="{6BFA46BE-D5BB-4377-9CFF-FC2F8382DC3F}" type="presParOf" srcId="{B16F28D5-5D84-42D3-9B70-01E1F967A8E4}" destId="{2CA72036-1A57-4D4F-B2B5-EB504B5EEBBF}" srcOrd="1" destOrd="0" presId="urn:microsoft.com/office/officeart/2008/layout/SquareAccentList"/>
    <dgm:cxn modelId="{30BF991F-37B5-4762-B5AF-FCD0525CF793}" type="presParOf" srcId="{E9847827-C188-41C8-B58B-B5AB6D198341}" destId="{C20951E3-25F6-421B-B067-A62565A47F06}" srcOrd="4" destOrd="0" presId="urn:microsoft.com/office/officeart/2008/layout/SquareAccentList"/>
    <dgm:cxn modelId="{E7BB3C04-3DFE-46DF-B23F-0657D02E98D4}" type="presParOf" srcId="{C20951E3-25F6-421B-B067-A62565A47F06}" destId="{D8EF8DC5-9195-4B17-9CAC-6D354B628C0F}" srcOrd="0" destOrd="0" presId="urn:microsoft.com/office/officeart/2008/layout/SquareAccentList"/>
    <dgm:cxn modelId="{696B3D5D-C1AB-4D02-A445-0DB657A4594D}" type="presParOf" srcId="{C20951E3-25F6-421B-B067-A62565A47F06}" destId="{B2AE49A5-A66D-4EB2-BC96-15C5DA282CBA}" srcOrd="1" destOrd="0" presId="urn:microsoft.com/office/officeart/2008/layout/SquareAccentList"/>
    <dgm:cxn modelId="{6A6FEBF5-3683-43E3-9FFF-BB53C05138EE}" type="presParOf" srcId="{E9847827-C188-41C8-B58B-B5AB6D198341}" destId="{2FD7C1C5-8E1A-43F5-979E-B005609C5339}" srcOrd="5" destOrd="0" presId="urn:microsoft.com/office/officeart/2008/layout/SquareAccentList"/>
    <dgm:cxn modelId="{4B764883-05C2-4556-8F30-8431014B8B2D}" type="presParOf" srcId="{2FD7C1C5-8E1A-43F5-979E-B005609C5339}" destId="{1481F2AB-7D63-484A-B93F-B8B31CDAC34C}" srcOrd="0" destOrd="0" presId="urn:microsoft.com/office/officeart/2008/layout/SquareAccentList"/>
    <dgm:cxn modelId="{8362082C-D490-4847-9AF6-BC579131E8B2}" type="presParOf" srcId="{2FD7C1C5-8E1A-43F5-979E-B005609C5339}" destId="{AEB3D623-F9DF-4425-BAC7-02436ABE5FF9}" srcOrd="1" destOrd="0" presId="urn:microsoft.com/office/officeart/2008/layout/SquareAccentList"/>
    <dgm:cxn modelId="{56D9D489-206D-4876-ABB9-F3FDB9BF98FB}" type="presParOf" srcId="{E9847827-C188-41C8-B58B-B5AB6D198341}" destId="{BE3B6FD8-F717-476B-892D-3938B9D6EA32}" srcOrd="6" destOrd="0" presId="urn:microsoft.com/office/officeart/2008/layout/SquareAccentList"/>
    <dgm:cxn modelId="{3FBA690E-C7B1-44B5-B80F-57C8D23B2BF7}" type="presParOf" srcId="{BE3B6FD8-F717-476B-892D-3938B9D6EA32}" destId="{F5BA7567-F2CE-4635-93BF-29D65690F966}" srcOrd="0" destOrd="0" presId="urn:microsoft.com/office/officeart/2008/layout/SquareAccentList"/>
    <dgm:cxn modelId="{A103025E-4EF4-43A4-8351-8D420AACDFCD}" type="presParOf" srcId="{BE3B6FD8-F717-476B-892D-3938B9D6EA32}" destId="{E5EE67A1-F685-49DA-987F-AC80091CE87C}" srcOrd="1" destOrd="0" presId="urn:microsoft.com/office/officeart/2008/layout/SquareAccentList"/>
    <dgm:cxn modelId="{A34D1CFA-B16A-46C6-8433-F515BFD2613E}" type="presParOf" srcId="{E9847827-C188-41C8-B58B-B5AB6D198341}" destId="{79F583F5-9B81-44E9-A16E-C3906035C84A}" srcOrd="7" destOrd="0" presId="urn:microsoft.com/office/officeart/2008/layout/SquareAccentList"/>
    <dgm:cxn modelId="{2EB35C6D-5C32-4CBA-86EC-D74AAC3233C5}" type="presParOf" srcId="{79F583F5-9B81-44E9-A16E-C3906035C84A}" destId="{5868D09A-5801-4AA6-8693-FDEBBD2735E5}" srcOrd="0" destOrd="0" presId="urn:microsoft.com/office/officeart/2008/layout/SquareAccentList"/>
    <dgm:cxn modelId="{F8FC3636-0EC1-44CD-8A7A-7E539FBE3CD1}" type="presParOf" srcId="{79F583F5-9B81-44E9-A16E-C3906035C84A}" destId="{00425EAF-9036-4C5B-AEC2-EFB8D37336EB}" srcOrd="1" destOrd="0" presId="urn:microsoft.com/office/officeart/2008/layout/SquareAccentList"/>
    <dgm:cxn modelId="{7426EDB1-CDBC-4C32-994F-9A76A0047A59}" type="presParOf" srcId="{E9847827-C188-41C8-B58B-B5AB6D198341}" destId="{50666A69-178D-4E61-91C6-353A218A4024}" srcOrd="8" destOrd="0" presId="urn:microsoft.com/office/officeart/2008/layout/SquareAccentList"/>
    <dgm:cxn modelId="{0FDBCE62-A465-4209-9205-643BD0809CEB}" type="presParOf" srcId="{50666A69-178D-4E61-91C6-353A218A4024}" destId="{91FA47F7-DAD0-47BB-815C-75412FA28454}" srcOrd="0" destOrd="0" presId="urn:microsoft.com/office/officeart/2008/layout/SquareAccentList"/>
    <dgm:cxn modelId="{74FA365E-E260-4808-9DFF-4C8350B5AFAA}" type="presParOf" srcId="{50666A69-178D-4E61-91C6-353A218A4024}" destId="{514F1CE4-8153-4899-87B1-20EF59A564B6}" srcOrd="1" destOrd="0" presId="urn:microsoft.com/office/officeart/2008/layout/SquareAccentList"/>
    <dgm:cxn modelId="{DB067AFD-F900-4713-92FB-DB5EBC4190E3}" type="presParOf" srcId="{E9847827-C188-41C8-B58B-B5AB6D198341}" destId="{6F6D35A4-AA9C-45A7-AB62-67CB3AEBE7BE}" srcOrd="9" destOrd="0" presId="urn:microsoft.com/office/officeart/2008/layout/SquareAccentList"/>
    <dgm:cxn modelId="{6CD82DF6-A764-409F-9A8A-F6A11849B7F6}" type="presParOf" srcId="{6F6D35A4-AA9C-45A7-AB62-67CB3AEBE7BE}" destId="{D9F957F8-F4A0-459A-852D-9103C1FC4BC4}" srcOrd="0" destOrd="0" presId="urn:microsoft.com/office/officeart/2008/layout/SquareAccentList"/>
    <dgm:cxn modelId="{64250628-CD31-4E0B-8D8C-A7BEF2EBE06E}" type="presParOf" srcId="{6F6D35A4-AA9C-45A7-AB62-67CB3AEBE7BE}" destId="{752342EF-AFAD-4391-A654-F930A8106319}" srcOrd="1" destOrd="0" presId="urn:microsoft.com/office/officeart/2008/layout/SquareAccentList"/>
    <dgm:cxn modelId="{653A3CCA-969C-4265-B746-DDCF4E60E786}" type="presParOf" srcId="{E9847827-C188-41C8-B58B-B5AB6D198341}" destId="{7A423477-C766-4E70-A193-74154F74F897}" srcOrd="10" destOrd="0" presId="urn:microsoft.com/office/officeart/2008/layout/SquareAccentList"/>
    <dgm:cxn modelId="{9D4FF7FC-46F6-4FFF-9AE8-F3CC6FC3599E}" type="presParOf" srcId="{7A423477-C766-4E70-A193-74154F74F897}" destId="{CD688F80-7FB4-43DA-8064-F1ABD423962D}" srcOrd="0" destOrd="0" presId="urn:microsoft.com/office/officeart/2008/layout/SquareAccentList"/>
    <dgm:cxn modelId="{21B5B6CC-13C1-4EDC-A63A-808D76AB908C}" type="presParOf" srcId="{7A423477-C766-4E70-A193-74154F74F897}" destId="{99930B20-77E2-4E2E-9C2F-4AF133F3BFB4}" srcOrd="1" destOrd="0" presId="urn:microsoft.com/office/officeart/2008/layout/SquareAccentList"/>
    <dgm:cxn modelId="{09DFA851-7114-4E32-B851-73DE25C96A8D}" type="presParOf" srcId="{20C08508-D28A-4E44-9C24-4DCDAF2FEED3}" destId="{5587F1B8-A30C-48BF-AFF6-FE45B0C071BD}" srcOrd="1" destOrd="0" presId="urn:microsoft.com/office/officeart/2008/layout/SquareAccentList"/>
    <dgm:cxn modelId="{1800BB1C-4BC9-4D17-83C0-19788314C971}" type="presParOf" srcId="{5587F1B8-A30C-48BF-AFF6-FE45B0C071BD}" destId="{4470D3E1-3BA1-4EAE-9FA3-9D616CCAC490}" srcOrd="0" destOrd="0" presId="urn:microsoft.com/office/officeart/2008/layout/SquareAccentList"/>
    <dgm:cxn modelId="{15032EA5-09A8-4592-9394-D1816DAAD89A}" type="presParOf" srcId="{4470D3E1-3BA1-4EAE-9FA3-9D616CCAC490}" destId="{8CDEF078-B9CC-47B7-A616-2E61457C33F7}" srcOrd="0" destOrd="0" presId="urn:microsoft.com/office/officeart/2008/layout/SquareAccentList"/>
    <dgm:cxn modelId="{33C45D22-99A1-44CC-9479-F571EABD2139}" type="presParOf" srcId="{4470D3E1-3BA1-4EAE-9FA3-9D616CCAC490}" destId="{96A68FE6-EEE1-43BB-9A4B-5EBF17963309}" srcOrd="1" destOrd="0" presId="urn:microsoft.com/office/officeart/2008/layout/SquareAccentList"/>
    <dgm:cxn modelId="{AE9B5B4E-79BB-4A90-B723-77409F533CC2}" type="presParOf" srcId="{4470D3E1-3BA1-4EAE-9FA3-9D616CCAC490}" destId="{19140B74-B976-4D37-9694-47399112BB02}" srcOrd="2" destOrd="0" presId="urn:microsoft.com/office/officeart/2008/layout/SquareAccentList"/>
    <dgm:cxn modelId="{E3EF6860-8B2C-4F13-96A1-A319C6E92429}" type="presParOf" srcId="{5587F1B8-A30C-48BF-AFF6-FE45B0C071BD}" destId="{330FCF8F-2C0A-4D1A-BC45-FA386987B41C}" srcOrd="1" destOrd="0" presId="urn:microsoft.com/office/officeart/2008/layout/SquareAccentList"/>
    <dgm:cxn modelId="{456C49CF-C4C5-45B6-9EF4-442601AE4334}" type="presParOf" srcId="{330FCF8F-2C0A-4D1A-BC45-FA386987B41C}" destId="{39423704-4AF6-44CD-9F0D-0DFFE154ED89}" srcOrd="0" destOrd="0" presId="urn:microsoft.com/office/officeart/2008/layout/SquareAccentList"/>
    <dgm:cxn modelId="{5FA611CC-A1C2-4FCD-86A5-CB8AE2B66E33}" type="presParOf" srcId="{39423704-4AF6-44CD-9F0D-0DFFE154ED89}" destId="{C45EB0FD-E61C-4787-9F62-A5077F949F00}" srcOrd="0" destOrd="0" presId="urn:microsoft.com/office/officeart/2008/layout/SquareAccentList"/>
    <dgm:cxn modelId="{C81B4B2D-019E-402A-9326-38514125A94E}" type="presParOf" srcId="{39423704-4AF6-44CD-9F0D-0DFFE154ED89}" destId="{24F67B2C-1624-4CC8-95C4-D8C4A356F530}" srcOrd="1" destOrd="0" presId="urn:microsoft.com/office/officeart/2008/layout/SquareAccentList"/>
    <dgm:cxn modelId="{AEC77BF9-7672-4B8C-B2E6-E9DA499BF9E6}" type="presParOf" srcId="{330FCF8F-2C0A-4D1A-BC45-FA386987B41C}" destId="{83FF641A-7D26-4444-BD3D-5153E501A958}" srcOrd="1" destOrd="0" presId="urn:microsoft.com/office/officeart/2008/layout/SquareAccentList"/>
    <dgm:cxn modelId="{E1AAAB0F-AAF5-4813-B954-B240A107C1D4}" type="presParOf" srcId="{83FF641A-7D26-4444-BD3D-5153E501A958}" destId="{7225DF61-9B4D-4A52-B7B8-D8A341DE437B}" srcOrd="0" destOrd="0" presId="urn:microsoft.com/office/officeart/2008/layout/SquareAccentList"/>
    <dgm:cxn modelId="{7C8D25EF-702D-4F31-B01D-0EE9626E43DF}" type="presParOf" srcId="{83FF641A-7D26-4444-BD3D-5153E501A958}" destId="{0C1582FE-29C0-41A5-8F4B-3E4053FF5BFF}" srcOrd="1" destOrd="0" presId="urn:microsoft.com/office/officeart/2008/layout/SquareAccentList"/>
    <dgm:cxn modelId="{05E25856-970E-4DA7-A919-3C8C3373244B}" type="presParOf" srcId="{330FCF8F-2C0A-4D1A-BC45-FA386987B41C}" destId="{A4723648-5BAB-4F57-BF3A-26389CAA272A}" srcOrd="2" destOrd="0" presId="urn:microsoft.com/office/officeart/2008/layout/SquareAccentList"/>
    <dgm:cxn modelId="{0F29EE83-5470-4CBF-B23C-66E11EEC4775}" type="presParOf" srcId="{A4723648-5BAB-4F57-BF3A-26389CAA272A}" destId="{DF6E3356-5BB6-47F5-A8F4-BAF8750B4210}" srcOrd="0" destOrd="0" presId="urn:microsoft.com/office/officeart/2008/layout/SquareAccentList"/>
    <dgm:cxn modelId="{EBD7BC75-0E4A-4E9E-BAA0-23875E4DEAD4}" type="presParOf" srcId="{A4723648-5BAB-4F57-BF3A-26389CAA272A}" destId="{CFC2E4BB-B2CD-4127-BEDB-68E395DD7CC8}" srcOrd="1" destOrd="0" presId="urn:microsoft.com/office/officeart/2008/layout/SquareAccentList"/>
    <dgm:cxn modelId="{91BE61A9-D50B-4BA5-8461-AE3BEC0CAD7A}" type="presParOf" srcId="{330FCF8F-2C0A-4D1A-BC45-FA386987B41C}" destId="{9A75DB93-C858-44F1-84CB-CF8CA66823C7}" srcOrd="3" destOrd="0" presId="urn:microsoft.com/office/officeart/2008/layout/SquareAccentList"/>
    <dgm:cxn modelId="{F9ACD2F9-9DDB-412D-9D28-5421B063297B}" type="presParOf" srcId="{9A75DB93-C858-44F1-84CB-CF8CA66823C7}" destId="{1CAEDAEB-4A6C-40C1-8BD5-B5C82E6B51BF}" srcOrd="0" destOrd="0" presId="urn:microsoft.com/office/officeart/2008/layout/SquareAccentList"/>
    <dgm:cxn modelId="{E362EF04-98CE-40FE-A25F-5354DE692668}" type="presParOf" srcId="{9A75DB93-C858-44F1-84CB-CF8CA66823C7}" destId="{85388415-1994-4ACF-8D67-41919094BC0A}" srcOrd="1" destOrd="0" presId="urn:microsoft.com/office/officeart/2008/layout/SquareAccentList"/>
    <dgm:cxn modelId="{64740D1E-AB91-40F6-AF2A-0A8943FB83ED}" type="presParOf" srcId="{330FCF8F-2C0A-4D1A-BC45-FA386987B41C}" destId="{94DA3C89-3ED5-4CE1-B556-93A0EE147B33}" srcOrd="4" destOrd="0" presId="urn:microsoft.com/office/officeart/2008/layout/SquareAccentList"/>
    <dgm:cxn modelId="{D5CE0066-7A0A-4401-A14A-C79CF6CB8949}" type="presParOf" srcId="{94DA3C89-3ED5-4CE1-B556-93A0EE147B33}" destId="{2F04F606-4477-4EA7-BB4A-E71F4A9F27E6}" srcOrd="0" destOrd="0" presId="urn:microsoft.com/office/officeart/2008/layout/SquareAccentList"/>
    <dgm:cxn modelId="{2B22D6B2-8558-4539-A728-9F71A61F9874}" type="presParOf" srcId="{94DA3C89-3ED5-4CE1-B556-93A0EE147B33}" destId="{0F212524-20A0-4604-89E3-FC7E8FE5433E}" srcOrd="1" destOrd="0" presId="urn:microsoft.com/office/officeart/2008/layout/SquareAccentList"/>
    <dgm:cxn modelId="{60D89261-DDF6-4FA0-BE7D-FE7A28ADB2DE}" type="presParOf" srcId="{330FCF8F-2C0A-4D1A-BC45-FA386987B41C}" destId="{40B5BC36-7089-4A7F-8F83-DC0EC287E190}" srcOrd="5" destOrd="0" presId="urn:microsoft.com/office/officeart/2008/layout/SquareAccentList"/>
    <dgm:cxn modelId="{AB4E4790-84D7-4201-A69E-ED2ECF0D17DD}" type="presParOf" srcId="{40B5BC36-7089-4A7F-8F83-DC0EC287E190}" destId="{87F82720-C487-4547-9056-E27E8EB3B0C5}" srcOrd="0" destOrd="0" presId="urn:microsoft.com/office/officeart/2008/layout/SquareAccentList"/>
    <dgm:cxn modelId="{5B5D20E6-D5C5-413E-B992-AC4989EBCC92}" type="presParOf" srcId="{40B5BC36-7089-4A7F-8F83-DC0EC287E190}" destId="{A49B0E52-645E-4D50-AD66-F4F64074696A}" srcOrd="1" destOrd="0" presId="urn:microsoft.com/office/officeart/2008/layout/SquareAccentList"/>
    <dgm:cxn modelId="{91D59DB2-03FF-4438-8D1E-F8A6D4FC37F9}" type="presParOf" srcId="{330FCF8F-2C0A-4D1A-BC45-FA386987B41C}" destId="{4E4FAF38-DE2F-43D1-AC79-314D227B7A50}" srcOrd="6" destOrd="0" presId="urn:microsoft.com/office/officeart/2008/layout/SquareAccentList"/>
    <dgm:cxn modelId="{F8D845CB-C9BB-48D5-92CE-3C99AAA23CC1}" type="presParOf" srcId="{4E4FAF38-DE2F-43D1-AC79-314D227B7A50}" destId="{F8E73D0E-5AD1-4B51-BEE7-E5B01C674948}" srcOrd="0" destOrd="0" presId="urn:microsoft.com/office/officeart/2008/layout/SquareAccentList"/>
    <dgm:cxn modelId="{F7E519C2-2E2B-4F9E-AD35-8ADB154A4980}" type="presParOf" srcId="{4E4FAF38-DE2F-43D1-AC79-314D227B7A50}" destId="{FE2BF61F-1A55-4C4E-B9BF-E8E63BBCA45F}" srcOrd="1" destOrd="0" presId="urn:microsoft.com/office/officeart/2008/layout/SquareAccentList"/>
    <dgm:cxn modelId="{8C463550-6391-46AF-AEB0-348F0572B9A4}" type="presParOf" srcId="{330FCF8F-2C0A-4D1A-BC45-FA386987B41C}" destId="{88CCB496-F33D-4112-B38B-54275EF3E9DA}" srcOrd="7" destOrd="0" presId="urn:microsoft.com/office/officeart/2008/layout/SquareAccentList"/>
    <dgm:cxn modelId="{4355A792-50D0-4592-A034-D5488FB39E60}" type="presParOf" srcId="{88CCB496-F33D-4112-B38B-54275EF3E9DA}" destId="{AB299C27-8960-459C-B1BE-886AA3278E03}" srcOrd="0" destOrd="0" presId="urn:microsoft.com/office/officeart/2008/layout/SquareAccentList"/>
    <dgm:cxn modelId="{C458A93C-C723-41CF-B437-3D255218C62C}" type="presParOf" srcId="{88CCB496-F33D-4112-B38B-54275EF3E9DA}" destId="{ADC5F834-7572-47BB-9EAE-5CF71BAF0509}" srcOrd="1" destOrd="0" presId="urn:microsoft.com/office/officeart/2008/layout/SquareAccentList"/>
    <dgm:cxn modelId="{94656F06-E5FE-4EA3-BCAD-D5D4C3E25C4F}" type="presParOf" srcId="{330FCF8F-2C0A-4D1A-BC45-FA386987B41C}" destId="{27D35799-2969-434C-ACC0-4A6829AD0ADE}" srcOrd="8" destOrd="0" presId="urn:microsoft.com/office/officeart/2008/layout/SquareAccentList"/>
    <dgm:cxn modelId="{27F2439E-063B-4FAE-A707-AF4C67E3B94C}" type="presParOf" srcId="{27D35799-2969-434C-ACC0-4A6829AD0ADE}" destId="{8AB89F05-BD19-481A-A991-1DBBB61F3300}" srcOrd="0" destOrd="0" presId="urn:microsoft.com/office/officeart/2008/layout/SquareAccentList"/>
    <dgm:cxn modelId="{B31824F4-0492-4D2E-AEC3-6D8E8142F171}" type="presParOf" srcId="{27D35799-2969-434C-ACC0-4A6829AD0ADE}" destId="{89D9DB25-EC47-4A70-9AC3-4B100C157FAD}" srcOrd="1" destOrd="0" presId="urn:microsoft.com/office/officeart/2008/layout/SquareAccentList"/>
    <dgm:cxn modelId="{4A025609-9B85-4530-AE0E-71986C1C6A58}" type="presParOf" srcId="{330FCF8F-2C0A-4D1A-BC45-FA386987B41C}" destId="{6080D40A-C0C4-4332-ABF9-83F4311D434D}" srcOrd="9" destOrd="0" presId="urn:microsoft.com/office/officeart/2008/layout/SquareAccentList"/>
    <dgm:cxn modelId="{7F61C16C-3E0E-4886-9D07-6881E1B43512}" type="presParOf" srcId="{6080D40A-C0C4-4332-ABF9-83F4311D434D}" destId="{F250AAF8-12A7-429A-BDF5-A0499FE4D57A}" srcOrd="0" destOrd="0" presId="urn:microsoft.com/office/officeart/2008/layout/SquareAccentList"/>
    <dgm:cxn modelId="{6974F355-7179-4AF0-BC73-09CAE022B9FC}" type="presParOf" srcId="{6080D40A-C0C4-4332-ABF9-83F4311D434D}" destId="{BCC3B19A-634E-403F-8BA4-143EA4192A1B}" srcOrd="1" destOrd="0" presId="urn:microsoft.com/office/officeart/2008/layout/SquareAccentList"/>
    <dgm:cxn modelId="{E710BC70-0C10-4EA3-B3EF-FAE7965E1D08}" type="presParOf" srcId="{330FCF8F-2C0A-4D1A-BC45-FA386987B41C}" destId="{A324D92F-AC58-430C-8487-C71A3E044DF3}" srcOrd="10" destOrd="0" presId="urn:microsoft.com/office/officeart/2008/layout/SquareAccentList"/>
    <dgm:cxn modelId="{4F17349B-C862-4EF8-A3C6-BEFDAB749F75}" type="presParOf" srcId="{A324D92F-AC58-430C-8487-C71A3E044DF3}" destId="{AED44076-50C9-453C-BBDE-CCEE059AACA9}" srcOrd="0" destOrd="0" presId="urn:microsoft.com/office/officeart/2008/layout/SquareAccentList"/>
    <dgm:cxn modelId="{DC8608AC-0415-4582-A802-B06143B32166}" type="presParOf" srcId="{A324D92F-AC58-430C-8487-C71A3E044DF3}" destId="{8C8574A8-BEF7-4665-A2B5-5AFA28C2424A}" srcOrd="1" destOrd="0" presId="urn:microsoft.com/office/officeart/2008/layout/SquareAccentList"/>
    <dgm:cxn modelId="{D3D7432C-21D0-4F80-A63E-C25782AD112C}" type="presParOf" srcId="{20C08508-D28A-4E44-9C24-4DCDAF2FEED3}" destId="{53238F9C-00DD-490C-AB22-9786FCCDD512}" srcOrd="2" destOrd="0" presId="urn:microsoft.com/office/officeart/2008/layout/SquareAccentList"/>
    <dgm:cxn modelId="{C0D6CD0A-969B-4498-91FD-F38B6414A7B8}" type="presParOf" srcId="{53238F9C-00DD-490C-AB22-9786FCCDD512}" destId="{F43F0D10-1D60-44F4-BFCB-19AA053F05A0}" srcOrd="0" destOrd="0" presId="urn:microsoft.com/office/officeart/2008/layout/SquareAccentList"/>
    <dgm:cxn modelId="{2423DF76-B3EE-4E0A-B353-B7E5447C08B2}" type="presParOf" srcId="{F43F0D10-1D60-44F4-BFCB-19AA053F05A0}" destId="{834CEE7B-11A4-4AFC-973F-939BA4759A1E}" srcOrd="0" destOrd="0" presId="urn:microsoft.com/office/officeart/2008/layout/SquareAccentList"/>
    <dgm:cxn modelId="{EAA82042-4AA8-4417-A772-4527690672D8}" type="presParOf" srcId="{F43F0D10-1D60-44F4-BFCB-19AA053F05A0}" destId="{DE3A86CF-1034-4593-94EA-0B990B61CEF7}" srcOrd="1" destOrd="0" presId="urn:microsoft.com/office/officeart/2008/layout/SquareAccentList"/>
    <dgm:cxn modelId="{D844F092-8E93-454D-BE08-969E0BE47475}" type="presParOf" srcId="{F43F0D10-1D60-44F4-BFCB-19AA053F05A0}" destId="{E6D64AF8-46D9-4140-94F9-3AAB2AEA1D83}" srcOrd="2" destOrd="0" presId="urn:microsoft.com/office/officeart/2008/layout/SquareAccentList"/>
    <dgm:cxn modelId="{8A0D0C54-DBDA-4F29-B65F-9DE0633A198A}" type="presParOf" srcId="{53238F9C-00DD-490C-AB22-9786FCCDD512}" destId="{1167F9B7-400A-4695-B464-1E07B4480288}" srcOrd="1" destOrd="0" presId="urn:microsoft.com/office/officeart/2008/layout/SquareAccentList"/>
    <dgm:cxn modelId="{84DB7132-DC9B-43F5-A452-0850046A3E2D}" type="presParOf" srcId="{1167F9B7-400A-4695-B464-1E07B4480288}" destId="{8AB3456C-9B34-4F96-B7CC-F02B31182179}" srcOrd="0" destOrd="0" presId="urn:microsoft.com/office/officeart/2008/layout/SquareAccentList"/>
    <dgm:cxn modelId="{C99CB7BE-2B62-4B8C-9FBD-6CCDFA90E0AD}" type="presParOf" srcId="{8AB3456C-9B34-4F96-B7CC-F02B31182179}" destId="{1246AA9B-01B4-4347-9D1B-3AAC93B4A681}" srcOrd="0" destOrd="0" presId="urn:microsoft.com/office/officeart/2008/layout/SquareAccentList"/>
    <dgm:cxn modelId="{FF48B453-C713-4364-9564-542C69F38F8B}" type="presParOf" srcId="{8AB3456C-9B34-4F96-B7CC-F02B31182179}" destId="{95DF3C41-652C-4C37-9652-3604E8CC42AE}" srcOrd="1" destOrd="0" presId="urn:microsoft.com/office/officeart/2008/layout/SquareAccentList"/>
    <dgm:cxn modelId="{A1FD572E-9144-47E4-B3B0-60B6C41E525B}" type="presParOf" srcId="{1167F9B7-400A-4695-B464-1E07B4480288}" destId="{6249A0FD-82FE-46D1-86C0-F7C91695A2AC}" srcOrd="1" destOrd="0" presId="urn:microsoft.com/office/officeart/2008/layout/SquareAccentList"/>
    <dgm:cxn modelId="{9EF4047D-776A-4ACF-ACC1-02147E8C8D02}" type="presParOf" srcId="{6249A0FD-82FE-46D1-86C0-F7C91695A2AC}" destId="{1EE1E7B7-F27B-4FAD-8FCB-A421CBDFB122}" srcOrd="0" destOrd="0" presId="urn:microsoft.com/office/officeart/2008/layout/SquareAccentList"/>
    <dgm:cxn modelId="{B33CB37D-F7CC-416B-8155-B57D8CF9A46B}" type="presParOf" srcId="{6249A0FD-82FE-46D1-86C0-F7C91695A2AC}" destId="{8FA5FE9E-B6A2-4044-944A-CB16573ADDA0}" srcOrd="1" destOrd="0" presId="urn:microsoft.com/office/officeart/2008/layout/SquareAccentList"/>
    <dgm:cxn modelId="{EB66719D-82D1-4062-87F2-9CEB82745F4B}" type="presParOf" srcId="{1167F9B7-400A-4695-B464-1E07B4480288}" destId="{88641E61-A904-4E15-9DDA-E099F2CA02CF}" srcOrd="2" destOrd="0" presId="urn:microsoft.com/office/officeart/2008/layout/SquareAccentList"/>
    <dgm:cxn modelId="{591616B7-7E2E-4B59-B94C-094D7D4FBEF9}" type="presParOf" srcId="{88641E61-A904-4E15-9DDA-E099F2CA02CF}" destId="{01CB3402-0881-44F7-9092-351CFB6B01EF}" srcOrd="0" destOrd="0" presId="urn:microsoft.com/office/officeart/2008/layout/SquareAccentList"/>
    <dgm:cxn modelId="{F94A4513-7428-4E4B-AABB-2D96218315D6}" type="presParOf" srcId="{88641E61-A904-4E15-9DDA-E099F2CA02CF}" destId="{439AFC4C-1AE7-4CB5-A84C-B2B1A6DDD474}" srcOrd="1" destOrd="0" presId="urn:microsoft.com/office/officeart/2008/layout/SquareAccentList"/>
    <dgm:cxn modelId="{AFD5C0D4-7F30-4C6A-811F-80A8D1F09BAD}" type="presParOf" srcId="{1167F9B7-400A-4695-B464-1E07B4480288}" destId="{ACA4F12A-CD7C-43F0-B1E6-CFFF0538E26A}" srcOrd="3" destOrd="0" presId="urn:microsoft.com/office/officeart/2008/layout/SquareAccentList"/>
    <dgm:cxn modelId="{315CDD20-8A9F-4C99-AE79-C3EF5035AB45}" type="presParOf" srcId="{ACA4F12A-CD7C-43F0-B1E6-CFFF0538E26A}" destId="{A927D7D7-4D02-4E7A-9474-95364240A53A}" srcOrd="0" destOrd="0" presId="urn:microsoft.com/office/officeart/2008/layout/SquareAccentList"/>
    <dgm:cxn modelId="{E08E00A9-A32B-400E-834D-78E05BD9225A}" type="presParOf" srcId="{ACA4F12A-CD7C-43F0-B1E6-CFFF0538E26A}" destId="{3CA9A6D2-3E7D-443C-8123-2838EC050E9F}" srcOrd="1" destOrd="0" presId="urn:microsoft.com/office/officeart/2008/layout/SquareAccentList"/>
    <dgm:cxn modelId="{A1C13AEE-49A0-4879-ACE2-220241EFE3B4}" type="presParOf" srcId="{1167F9B7-400A-4695-B464-1E07B4480288}" destId="{B52FDF44-B22A-4D43-95CD-913437D94CDC}" srcOrd="4" destOrd="0" presId="urn:microsoft.com/office/officeart/2008/layout/SquareAccentList"/>
    <dgm:cxn modelId="{36DA7640-860E-458F-8D6C-BE2A319F56DA}" type="presParOf" srcId="{B52FDF44-B22A-4D43-95CD-913437D94CDC}" destId="{C636A8DC-7752-47DF-9FCE-F2D4D9A103BC}" srcOrd="0" destOrd="0" presId="urn:microsoft.com/office/officeart/2008/layout/SquareAccentList"/>
    <dgm:cxn modelId="{73161FAB-AA12-4A09-98A6-F7D434DD252A}" type="presParOf" srcId="{B52FDF44-B22A-4D43-95CD-913437D94CDC}" destId="{892899E1-6BEB-4B15-B366-55B14D2A1B31}" srcOrd="1" destOrd="0" presId="urn:microsoft.com/office/officeart/2008/layout/SquareAccentList"/>
    <dgm:cxn modelId="{C1979BA5-499B-4F4D-A9B1-67BB37D5FBE4}" type="presParOf" srcId="{1167F9B7-400A-4695-B464-1E07B4480288}" destId="{44DA5578-73CD-470B-8980-AA9DABE54E48}" srcOrd="5" destOrd="0" presId="urn:microsoft.com/office/officeart/2008/layout/SquareAccentList"/>
    <dgm:cxn modelId="{DE050B34-5F48-4964-8BE2-8D250CFB2308}" type="presParOf" srcId="{44DA5578-73CD-470B-8980-AA9DABE54E48}" destId="{891B37BE-2415-4597-9578-FA2427BD4115}" srcOrd="0" destOrd="0" presId="urn:microsoft.com/office/officeart/2008/layout/SquareAccentList"/>
    <dgm:cxn modelId="{E2BF17D7-A6DB-4584-94E0-521650835EC7}" type="presParOf" srcId="{44DA5578-73CD-470B-8980-AA9DABE54E48}" destId="{C49D7279-5DC1-4884-A601-544DD88D1B4A}" srcOrd="1" destOrd="0" presId="urn:microsoft.com/office/officeart/2008/layout/SquareAccentList"/>
    <dgm:cxn modelId="{AD4E6129-F2D1-4187-86E2-7936772762A1}" type="presParOf" srcId="{1167F9B7-400A-4695-B464-1E07B4480288}" destId="{2A861297-CE49-43E7-9B74-01D078D0415D}" srcOrd="6" destOrd="0" presId="urn:microsoft.com/office/officeart/2008/layout/SquareAccentList"/>
    <dgm:cxn modelId="{EE42A037-F8B4-4C32-BD45-8D40C435091C}" type="presParOf" srcId="{2A861297-CE49-43E7-9B74-01D078D0415D}" destId="{9E51C8CF-68BF-4172-882C-E345A5497DEF}" srcOrd="0" destOrd="0" presId="urn:microsoft.com/office/officeart/2008/layout/SquareAccentList"/>
    <dgm:cxn modelId="{C684E8F4-A38E-40DC-B5C2-992D18E0102E}" type="presParOf" srcId="{2A861297-CE49-43E7-9B74-01D078D0415D}" destId="{E3816CFE-D746-4226-BCD1-CD8F50C34E3B}" srcOrd="1" destOrd="0" presId="urn:microsoft.com/office/officeart/2008/layout/SquareAccentList"/>
    <dgm:cxn modelId="{FBAC7DCE-47CA-4FFC-8344-EFD3B44A21D0}" type="presParOf" srcId="{1167F9B7-400A-4695-B464-1E07B4480288}" destId="{81BB5620-E67C-4E63-B745-E04D93BD9353}" srcOrd="7" destOrd="0" presId="urn:microsoft.com/office/officeart/2008/layout/SquareAccentList"/>
    <dgm:cxn modelId="{4852E198-5675-482A-9A90-E546B7E56753}" type="presParOf" srcId="{81BB5620-E67C-4E63-B745-E04D93BD9353}" destId="{F7DA7679-5234-46FB-BE46-8B3784C1956F}" srcOrd="0" destOrd="0" presId="urn:microsoft.com/office/officeart/2008/layout/SquareAccentList"/>
    <dgm:cxn modelId="{FAFA0BDC-29FD-481A-BCE4-D7E0E1204D72}" type="presParOf" srcId="{81BB5620-E67C-4E63-B745-E04D93BD9353}" destId="{26691FB6-7A7A-422C-9C7D-23590FAD86DF}" srcOrd="1" destOrd="0" presId="urn:microsoft.com/office/officeart/2008/layout/SquareAccentList"/>
    <dgm:cxn modelId="{DFD73440-12D3-4706-9383-60B01C5CF44A}" type="presParOf" srcId="{1167F9B7-400A-4695-B464-1E07B4480288}" destId="{BFAC4A41-05AA-4DF8-9F92-C036BBDF00C8}" srcOrd="8" destOrd="0" presId="urn:microsoft.com/office/officeart/2008/layout/SquareAccentList"/>
    <dgm:cxn modelId="{47B8E1FA-3226-48A2-A354-EAC47356289E}" type="presParOf" srcId="{BFAC4A41-05AA-4DF8-9F92-C036BBDF00C8}" destId="{8C098154-6D9D-45D8-AAFA-5E3089E64DAF}" srcOrd="0" destOrd="0" presId="urn:microsoft.com/office/officeart/2008/layout/SquareAccentList"/>
    <dgm:cxn modelId="{73FDCE28-DA82-41A3-905E-A9159FC4D952}" type="presParOf" srcId="{BFAC4A41-05AA-4DF8-9F92-C036BBDF00C8}" destId="{65A97BC0-F2DE-41F0-AEA5-C4F2E1570553}" srcOrd="1" destOrd="0" presId="urn:microsoft.com/office/officeart/2008/layout/SquareAccentList"/>
    <dgm:cxn modelId="{61F583C4-630D-48D1-B9EB-53C56BE8F873}" type="presParOf" srcId="{1167F9B7-400A-4695-B464-1E07B4480288}" destId="{C9913E85-44B5-44B7-B718-AE9F1A29A0A1}" srcOrd="9" destOrd="0" presId="urn:microsoft.com/office/officeart/2008/layout/SquareAccentList"/>
    <dgm:cxn modelId="{E79B9CAA-DCAA-4FBE-B292-7FFC48331838}" type="presParOf" srcId="{C9913E85-44B5-44B7-B718-AE9F1A29A0A1}" destId="{9483E77B-FD36-4635-BCFA-FE3EE3FC98CA}" srcOrd="0" destOrd="0" presId="urn:microsoft.com/office/officeart/2008/layout/SquareAccentList"/>
    <dgm:cxn modelId="{41B4170C-94E7-49CC-883E-1093F6A9737F}" type="presParOf" srcId="{C9913E85-44B5-44B7-B718-AE9F1A29A0A1}" destId="{727E8CF7-80EA-4BB2-901C-5CB130C1B3A5}" srcOrd="1" destOrd="0" presId="urn:microsoft.com/office/officeart/2008/layout/SquareAccentList"/>
    <dgm:cxn modelId="{445CA2EF-D517-433B-AA2B-247A6D5CA4D5}" type="presParOf" srcId="{1167F9B7-400A-4695-B464-1E07B4480288}" destId="{09F54960-6874-4D65-8A74-5E5DD71375B1}" srcOrd="10" destOrd="0" presId="urn:microsoft.com/office/officeart/2008/layout/SquareAccentList"/>
    <dgm:cxn modelId="{A019A792-BB48-47BC-8181-796CAB69CDFC}" type="presParOf" srcId="{09F54960-6874-4D65-8A74-5E5DD71375B1}" destId="{4DB835D8-E480-4F46-8B2D-4452A0CAD710}" srcOrd="0" destOrd="0" presId="urn:microsoft.com/office/officeart/2008/layout/SquareAccentList"/>
    <dgm:cxn modelId="{842798D6-DD3C-48E3-B58D-2A91D5EB48C6}" type="presParOf" srcId="{09F54960-6874-4D65-8A74-5E5DD71375B1}" destId="{F46931CF-4150-49B6-8F85-7E06E4087039}" srcOrd="1" destOrd="0" presId="urn:microsoft.com/office/officeart/2008/layout/SquareAccentList"/>
    <dgm:cxn modelId="{A0647FE4-959C-4F7C-AC3E-3B54AC613915}" type="presParOf" srcId="{20C08508-D28A-4E44-9C24-4DCDAF2FEED3}" destId="{A712EAE9-8070-4C62-A2D3-5A50582B2E68}" srcOrd="3" destOrd="0" presId="urn:microsoft.com/office/officeart/2008/layout/SquareAccentList"/>
    <dgm:cxn modelId="{570A2473-424C-4773-8D0F-E47A51F1C723}" type="presParOf" srcId="{A712EAE9-8070-4C62-A2D3-5A50582B2E68}" destId="{F3750300-DFD8-4B82-9976-6CC21A0760A9}" srcOrd="0" destOrd="0" presId="urn:microsoft.com/office/officeart/2008/layout/SquareAccentList"/>
    <dgm:cxn modelId="{9A5E33AE-FD61-4740-9845-78577BBC6FFA}" type="presParOf" srcId="{F3750300-DFD8-4B82-9976-6CC21A0760A9}" destId="{6AD66168-4DDB-47F9-85E7-F4A7DD4171C2}" srcOrd="0" destOrd="0" presId="urn:microsoft.com/office/officeart/2008/layout/SquareAccentList"/>
    <dgm:cxn modelId="{94D30601-6B06-4872-8AD2-161CCB688917}" type="presParOf" srcId="{F3750300-DFD8-4B82-9976-6CC21A0760A9}" destId="{E89C3F07-5FD3-4223-866A-22D359E663DF}" srcOrd="1" destOrd="0" presId="urn:microsoft.com/office/officeart/2008/layout/SquareAccentList"/>
    <dgm:cxn modelId="{BBD22D51-F432-464F-B48A-D3C2082511F2}" type="presParOf" srcId="{F3750300-DFD8-4B82-9976-6CC21A0760A9}" destId="{8D7526FE-FF7E-4471-9732-7883EB8B2580}" srcOrd="2" destOrd="0" presId="urn:microsoft.com/office/officeart/2008/layout/SquareAccentList"/>
    <dgm:cxn modelId="{339FC28E-4D12-471F-88B4-D6DDC8B70D76}" type="presParOf" srcId="{A712EAE9-8070-4C62-A2D3-5A50582B2E68}" destId="{F494E0E0-6F07-4B12-8A2B-2194843D22DD}" srcOrd="1" destOrd="0" presId="urn:microsoft.com/office/officeart/2008/layout/SquareAccentList"/>
    <dgm:cxn modelId="{52E42D49-BE4B-4930-82EB-A21F9962EE56}" type="presParOf" srcId="{F494E0E0-6F07-4B12-8A2B-2194843D22DD}" destId="{495D34AD-CD11-4D8C-8F52-FDE72AF5BEE1}" srcOrd="0" destOrd="0" presId="urn:microsoft.com/office/officeart/2008/layout/SquareAccentList"/>
    <dgm:cxn modelId="{074953A5-82DD-43D2-82BF-55F2F2D7640B}" type="presParOf" srcId="{495D34AD-CD11-4D8C-8F52-FDE72AF5BEE1}" destId="{4324407F-C356-424F-B9C7-D66148504C84}" srcOrd="0" destOrd="0" presId="urn:microsoft.com/office/officeart/2008/layout/SquareAccentList"/>
    <dgm:cxn modelId="{2BB1527F-3C37-4D56-97DB-812C6DDCA887}" type="presParOf" srcId="{495D34AD-CD11-4D8C-8F52-FDE72AF5BEE1}" destId="{9BF3DC23-207D-41DD-89D3-474813493D43}" srcOrd="1" destOrd="0" presId="urn:microsoft.com/office/officeart/2008/layout/SquareAccentList"/>
    <dgm:cxn modelId="{75AD9022-7C57-4692-AA5E-EE046141063E}" type="presParOf" srcId="{F494E0E0-6F07-4B12-8A2B-2194843D22DD}" destId="{FD848E8B-6F03-46AF-B8C2-87BA68B77E33}" srcOrd="1" destOrd="0" presId="urn:microsoft.com/office/officeart/2008/layout/SquareAccentList"/>
    <dgm:cxn modelId="{D2A6D1F3-295A-4D7C-83DC-C3C625F924D4}" type="presParOf" srcId="{FD848E8B-6F03-46AF-B8C2-87BA68B77E33}" destId="{7E44591A-0678-45A5-86AD-41BA52B88BB0}" srcOrd="0" destOrd="0" presId="urn:microsoft.com/office/officeart/2008/layout/SquareAccentList"/>
    <dgm:cxn modelId="{CFB3FCCA-CD9E-41DA-9C14-B42DD662A8D1}" type="presParOf" srcId="{FD848E8B-6F03-46AF-B8C2-87BA68B77E33}" destId="{8EAC222A-DEEF-4A32-ABB8-98DFBD0C28BE}" srcOrd="1" destOrd="0" presId="urn:microsoft.com/office/officeart/2008/layout/SquareAccentList"/>
    <dgm:cxn modelId="{61E2D325-4B14-4D11-B59E-F97593F7CF52}" type="presParOf" srcId="{F494E0E0-6F07-4B12-8A2B-2194843D22DD}" destId="{89DD0EA4-6F42-4725-AC65-10806A7D9E28}" srcOrd="2" destOrd="0" presId="urn:microsoft.com/office/officeart/2008/layout/SquareAccentList"/>
    <dgm:cxn modelId="{5B857DCC-ECC1-4363-B76C-4F38698F56CD}" type="presParOf" srcId="{89DD0EA4-6F42-4725-AC65-10806A7D9E28}" destId="{C925CC7C-E7C7-4C12-BA63-37852E96C61B}" srcOrd="0" destOrd="0" presId="urn:microsoft.com/office/officeart/2008/layout/SquareAccentList"/>
    <dgm:cxn modelId="{ADF74D58-E724-47DC-A344-D720889D4BAD}" type="presParOf" srcId="{89DD0EA4-6F42-4725-AC65-10806A7D9E28}" destId="{DABB034A-2537-408D-A8B1-D13045BF9DA0}" srcOrd="1" destOrd="0" presId="urn:microsoft.com/office/officeart/2008/layout/SquareAccentList"/>
    <dgm:cxn modelId="{9FA46931-AED1-431C-95C4-DC643716A36B}" type="presParOf" srcId="{F494E0E0-6F07-4B12-8A2B-2194843D22DD}" destId="{D7EF9485-00EA-4C9D-B419-37FAF2B1A251}" srcOrd="3" destOrd="0" presId="urn:microsoft.com/office/officeart/2008/layout/SquareAccentList"/>
    <dgm:cxn modelId="{F7A3DD5A-9EC7-4BFE-8C16-A02243B4BB72}" type="presParOf" srcId="{D7EF9485-00EA-4C9D-B419-37FAF2B1A251}" destId="{9F0A8086-CF60-4A74-8656-E60D87FFE4E8}" srcOrd="0" destOrd="0" presId="urn:microsoft.com/office/officeart/2008/layout/SquareAccentList"/>
    <dgm:cxn modelId="{B3545E42-DD35-4C8D-8902-31217C91E765}" type="presParOf" srcId="{D7EF9485-00EA-4C9D-B419-37FAF2B1A251}" destId="{A4098530-690A-41BA-BF7B-E1D6E7C625A3}" srcOrd="1" destOrd="0" presId="urn:microsoft.com/office/officeart/2008/layout/SquareAccentList"/>
    <dgm:cxn modelId="{5CBA3D02-08FF-49C9-B516-458DE06D08EC}" type="presParOf" srcId="{F494E0E0-6F07-4B12-8A2B-2194843D22DD}" destId="{A5017CA7-2E6F-44C8-B55A-7AF0EE958439}" srcOrd="4" destOrd="0" presId="urn:microsoft.com/office/officeart/2008/layout/SquareAccentList"/>
    <dgm:cxn modelId="{1A043377-50A3-4968-AB9B-2AE8BF3B968E}" type="presParOf" srcId="{A5017CA7-2E6F-44C8-B55A-7AF0EE958439}" destId="{1848A1E5-A595-4027-9F70-E3329C40FAB7}" srcOrd="0" destOrd="0" presId="urn:microsoft.com/office/officeart/2008/layout/SquareAccentList"/>
    <dgm:cxn modelId="{56DA7C22-A673-4A36-92D8-74B764EB00A0}" type="presParOf" srcId="{A5017CA7-2E6F-44C8-B55A-7AF0EE958439}" destId="{95575972-6587-44AC-AF8F-78BC85E1C231}" srcOrd="1" destOrd="0" presId="urn:microsoft.com/office/officeart/2008/layout/Square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6CC562C-BCD8-417D-AA6F-0772891490EA}" type="doc">
      <dgm:prSet loTypeId="urn:microsoft.com/office/officeart/2005/8/layout/chevron2" loCatId="list" qsTypeId="urn:microsoft.com/office/officeart/2005/8/quickstyle/simple4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C0D1C62A-6174-4C75-AA80-52ABE811990C}">
      <dgm:prSet phldrT="[Текст]" custT="1"/>
      <dgm:spPr/>
      <dgm:t>
        <a:bodyPr/>
        <a:lstStyle/>
        <a:p>
          <a:r>
            <a:rPr lang="ru-RU" sz="1400" b="1" dirty="0" smtClean="0">
              <a:solidFill>
                <a:schemeClr val="tx1"/>
              </a:solidFill>
              <a:latin typeface="Cambria" panose="02040503050406030204" pitchFamily="18" charset="0"/>
            </a:rPr>
            <a:t>Особенности</a:t>
          </a:r>
          <a:endParaRPr lang="ru-RU" sz="1400" b="1" dirty="0">
            <a:solidFill>
              <a:schemeClr val="tx1"/>
            </a:solidFill>
            <a:latin typeface="Cambria" panose="02040503050406030204" pitchFamily="18" charset="0"/>
          </a:endParaRPr>
        </a:p>
      </dgm:t>
    </dgm:pt>
    <dgm:pt modelId="{2181D377-49CC-480F-9399-080BB7EBEE82}" type="parTrans" cxnId="{84E2412F-E943-4C91-906E-5BAAF91DC09C}">
      <dgm:prSet/>
      <dgm:spPr/>
      <dgm:t>
        <a:bodyPr/>
        <a:lstStyle/>
        <a:p>
          <a:endParaRPr lang="ru-RU"/>
        </a:p>
      </dgm:t>
    </dgm:pt>
    <dgm:pt modelId="{C6C35131-A182-48BE-B96C-97EA78B70B2B}" type="sibTrans" cxnId="{84E2412F-E943-4C91-906E-5BAAF91DC09C}">
      <dgm:prSet/>
      <dgm:spPr/>
      <dgm:t>
        <a:bodyPr/>
        <a:lstStyle/>
        <a:p>
          <a:endParaRPr lang="ru-RU"/>
        </a:p>
      </dgm:t>
    </dgm:pt>
    <dgm:pt modelId="{7EA10140-257B-4E88-928C-E77FE35BF50B}">
      <dgm:prSet phldrT="[Текст]" custT="1"/>
      <dgm:spPr/>
      <dgm:t>
        <a:bodyPr/>
        <a:lstStyle/>
        <a:p>
          <a:pPr marL="0" indent="0"/>
          <a:r>
            <a:rPr lang="ru-RU" sz="1200" dirty="0" smtClean="0">
              <a:latin typeface="Cambria" panose="02040503050406030204" pitchFamily="18" charset="0"/>
            </a:rPr>
            <a:t>В графе 5 «Причины изменений» указываются причины, приведшие к изменению количества учреждений, участников бюджетного процесса </a:t>
          </a:r>
          <a:r>
            <a:rPr lang="ru-RU" sz="1200" b="1" dirty="0" smtClean="0">
              <a:latin typeface="Cambria" panose="02040503050406030204" pitchFamily="18" charset="0"/>
            </a:rPr>
            <a:t>со ссылкой на нормативно-правовой акт</a:t>
          </a:r>
          <a:r>
            <a:rPr lang="ru-RU" sz="1200" dirty="0" smtClean="0">
              <a:latin typeface="Cambria" panose="02040503050406030204" pitchFamily="18" charset="0"/>
            </a:rPr>
            <a:t>.</a:t>
          </a:r>
          <a:endParaRPr lang="ru-RU" sz="1200" dirty="0">
            <a:latin typeface="Cambria" panose="02040503050406030204" pitchFamily="18" charset="0"/>
          </a:endParaRPr>
        </a:p>
      </dgm:t>
    </dgm:pt>
    <dgm:pt modelId="{AC47074A-8351-4657-92E6-558031FDE0FD}" type="parTrans" cxnId="{BA3658B3-BCC9-42A3-B1A4-38EAE3AC0383}">
      <dgm:prSet/>
      <dgm:spPr/>
      <dgm:t>
        <a:bodyPr/>
        <a:lstStyle/>
        <a:p>
          <a:endParaRPr lang="ru-RU"/>
        </a:p>
      </dgm:t>
    </dgm:pt>
    <dgm:pt modelId="{AFEC3E1E-E806-432F-837E-527FD4F335ED}" type="sibTrans" cxnId="{BA3658B3-BCC9-42A3-B1A4-38EAE3AC0383}">
      <dgm:prSet/>
      <dgm:spPr/>
      <dgm:t>
        <a:bodyPr/>
        <a:lstStyle/>
        <a:p>
          <a:endParaRPr lang="ru-RU"/>
        </a:p>
      </dgm:t>
    </dgm:pt>
    <dgm:pt modelId="{BB5A861B-6337-455B-BA5A-C42736A806E9}">
      <dgm:prSet phldrT="[Текст]" custT="1"/>
      <dgm:spPr/>
      <dgm:t>
        <a:bodyPr/>
        <a:lstStyle/>
        <a:p>
          <a:r>
            <a:rPr lang="ru-RU" sz="1400" b="1" dirty="0" smtClean="0">
              <a:solidFill>
                <a:schemeClr val="tx1"/>
              </a:solidFill>
              <a:latin typeface="Cambria" panose="02040503050406030204" pitchFamily="18" charset="0"/>
            </a:rPr>
            <a:t>Данные</a:t>
          </a:r>
          <a:endParaRPr lang="ru-RU" sz="1400" b="1" dirty="0">
            <a:solidFill>
              <a:schemeClr val="tx1"/>
            </a:solidFill>
            <a:latin typeface="Cambria" panose="02040503050406030204" pitchFamily="18" charset="0"/>
          </a:endParaRPr>
        </a:p>
      </dgm:t>
    </dgm:pt>
    <dgm:pt modelId="{B4EEB981-8B21-494C-ADD7-0F99F7197545}" type="parTrans" cxnId="{F3E204BE-AD32-456E-BEB1-5C0A3BD7EFF3}">
      <dgm:prSet/>
      <dgm:spPr/>
      <dgm:t>
        <a:bodyPr/>
        <a:lstStyle/>
        <a:p>
          <a:endParaRPr lang="ru-RU"/>
        </a:p>
      </dgm:t>
    </dgm:pt>
    <dgm:pt modelId="{8D9F63C1-5F14-43F8-9D24-0A51CD33BEFB}" type="sibTrans" cxnId="{F3E204BE-AD32-456E-BEB1-5C0A3BD7EFF3}">
      <dgm:prSet/>
      <dgm:spPr/>
      <dgm:t>
        <a:bodyPr/>
        <a:lstStyle/>
        <a:p>
          <a:endParaRPr lang="ru-RU"/>
        </a:p>
      </dgm:t>
    </dgm:pt>
    <dgm:pt modelId="{F88A7FB2-339D-412B-BB96-E26B771F3242}">
      <dgm:prSet phldrT="[Текст]" custT="1"/>
      <dgm:spPr/>
      <dgm:t>
        <a:bodyPr/>
        <a:lstStyle/>
        <a:p>
          <a:r>
            <a:rPr lang="ru-RU" sz="1200" dirty="0" smtClean="0">
              <a:latin typeface="Cambria" panose="02040503050406030204" pitchFamily="18" charset="0"/>
            </a:rPr>
            <a:t>Сведения, представленные в форме </a:t>
          </a:r>
          <a:r>
            <a:rPr lang="ru-RU" sz="1200" b="0" dirty="0" smtClean="0">
              <a:latin typeface="Cambria" panose="02040503050406030204" pitchFamily="18" charset="0"/>
            </a:rPr>
            <a:t>должны </a:t>
          </a:r>
          <a:r>
            <a:rPr lang="ru-RU" sz="1200" b="1" dirty="0" smtClean="0">
              <a:latin typeface="Cambria" panose="02040503050406030204" pitchFamily="18" charset="0"/>
            </a:rPr>
            <a:t>соответствовать официальной информации</a:t>
          </a:r>
          <a:r>
            <a:rPr lang="ru-RU" sz="1200" dirty="0" smtClean="0">
              <a:latin typeface="Cambria" panose="02040503050406030204" pitchFamily="18" charset="0"/>
            </a:rPr>
            <a:t>, размещенной на официальных сайтах и информационных системах соответствующих органов государственной власти;</a:t>
          </a:r>
          <a:endParaRPr lang="ru-RU" sz="1200" dirty="0"/>
        </a:p>
      </dgm:t>
    </dgm:pt>
    <dgm:pt modelId="{DF8B29C2-5A61-4188-A96C-4933480A37AA}" type="parTrans" cxnId="{2914C125-3E2C-4EE0-8B25-23F266D5CCAC}">
      <dgm:prSet/>
      <dgm:spPr/>
      <dgm:t>
        <a:bodyPr/>
        <a:lstStyle/>
        <a:p>
          <a:endParaRPr lang="ru-RU"/>
        </a:p>
      </dgm:t>
    </dgm:pt>
    <dgm:pt modelId="{90F03205-DFDF-47F1-B779-C05013A2ECCB}" type="sibTrans" cxnId="{2914C125-3E2C-4EE0-8B25-23F266D5CCAC}">
      <dgm:prSet/>
      <dgm:spPr/>
      <dgm:t>
        <a:bodyPr/>
        <a:lstStyle/>
        <a:p>
          <a:endParaRPr lang="ru-RU"/>
        </a:p>
      </dgm:t>
    </dgm:pt>
    <dgm:pt modelId="{192AD752-F00D-4D04-9F04-8DC863E83528}" type="pres">
      <dgm:prSet presAssocID="{26CC562C-BCD8-417D-AA6F-0772891490EA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CDF092D-6620-404B-AF31-B3EB48E2D18C}" type="pres">
      <dgm:prSet presAssocID="{BB5A861B-6337-455B-BA5A-C42736A806E9}" presName="composite" presStyleCnt="0"/>
      <dgm:spPr/>
    </dgm:pt>
    <dgm:pt modelId="{BB9D2CAA-56EF-4304-AFDC-8266548146E1}" type="pres">
      <dgm:prSet presAssocID="{BB5A861B-6337-455B-BA5A-C42736A806E9}" presName="parentText" presStyleLbl="align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45EF06-64F5-4209-90A5-7F257582286A}" type="pres">
      <dgm:prSet presAssocID="{BB5A861B-6337-455B-BA5A-C42736A806E9}" presName="descendantText" presStyleLbl="alignAcc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AE55869-7584-4458-AA86-069691667A43}" type="pres">
      <dgm:prSet presAssocID="{8D9F63C1-5F14-43F8-9D24-0A51CD33BEFB}" presName="sp" presStyleCnt="0"/>
      <dgm:spPr/>
    </dgm:pt>
    <dgm:pt modelId="{448EAFC2-686B-46C4-B39A-94890BA0433C}" type="pres">
      <dgm:prSet presAssocID="{C0D1C62A-6174-4C75-AA80-52ABE811990C}" presName="composite" presStyleCnt="0"/>
      <dgm:spPr/>
    </dgm:pt>
    <dgm:pt modelId="{85BAB80F-11C7-4774-B226-33F0A951DF55}" type="pres">
      <dgm:prSet presAssocID="{C0D1C62A-6174-4C75-AA80-52ABE811990C}" presName="parentText" presStyleLbl="alignNode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16BC77-C1DD-4FC2-9B94-B79DFBF583DD}" type="pres">
      <dgm:prSet presAssocID="{C0D1C62A-6174-4C75-AA80-52ABE811990C}" presName="descendantText" presStyleLbl="alignAcc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4E2412F-E943-4C91-906E-5BAAF91DC09C}" srcId="{26CC562C-BCD8-417D-AA6F-0772891490EA}" destId="{C0D1C62A-6174-4C75-AA80-52ABE811990C}" srcOrd="1" destOrd="0" parTransId="{2181D377-49CC-480F-9399-080BB7EBEE82}" sibTransId="{C6C35131-A182-48BE-B96C-97EA78B70B2B}"/>
    <dgm:cxn modelId="{9AC06EBD-5058-437D-BA2A-EFAD1C07E02A}" type="presOf" srcId="{C0D1C62A-6174-4C75-AA80-52ABE811990C}" destId="{85BAB80F-11C7-4774-B226-33F0A951DF55}" srcOrd="0" destOrd="0" presId="urn:microsoft.com/office/officeart/2005/8/layout/chevron2"/>
    <dgm:cxn modelId="{F3E204BE-AD32-456E-BEB1-5C0A3BD7EFF3}" srcId="{26CC562C-BCD8-417D-AA6F-0772891490EA}" destId="{BB5A861B-6337-455B-BA5A-C42736A806E9}" srcOrd="0" destOrd="0" parTransId="{B4EEB981-8B21-494C-ADD7-0F99F7197545}" sibTransId="{8D9F63C1-5F14-43F8-9D24-0A51CD33BEFB}"/>
    <dgm:cxn modelId="{12189001-EE62-404A-A43B-2AFBD62318C9}" type="presOf" srcId="{BB5A861B-6337-455B-BA5A-C42736A806E9}" destId="{BB9D2CAA-56EF-4304-AFDC-8266548146E1}" srcOrd="0" destOrd="0" presId="urn:microsoft.com/office/officeart/2005/8/layout/chevron2"/>
    <dgm:cxn modelId="{93029EBD-8C5F-4F35-869A-3E3F762AA8DD}" type="presOf" srcId="{F88A7FB2-339D-412B-BB96-E26B771F3242}" destId="{DC45EF06-64F5-4209-90A5-7F257582286A}" srcOrd="0" destOrd="0" presId="urn:microsoft.com/office/officeart/2005/8/layout/chevron2"/>
    <dgm:cxn modelId="{2914C125-3E2C-4EE0-8B25-23F266D5CCAC}" srcId="{BB5A861B-6337-455B-BA5A-C42736A806E9}" destId="{F88A7FB2-339D-412B-BB96-E26B771F3242}" srcOrd="0" destOrd="0" parTransId="{DF8B29C2-5A61-4188-A96C-4933480A37AA}" sibTransId="{90F03205-DFDF-47F1-B779-C05013A2ECCB}"/>
    <dgm:cxn modelId="{0B22AA38-6239-4FF6-9786-728C5563F3C6}" type="presOf" srcId="{26CC562C-BCD8-417D-AA6F-0772891490EA}" destId="{192AD752-F00D-4D04-9F04-8DC863E83528}" srcOrd="0" destOrd="0" presId="urn:microsoft.com/office/officeart/2005/8/layout/chevron2"/>
    <dgm:cxn modelId="{BA3658B3-BCC9-42A3-B1A4-38EAE3AC0383}" srcId="{C0D1C62A-6174-4C75-AA80-52ABE811990C}" destId="{7EA10140-257B-4E88-928C-E77FE35BF50B}" srcOrd="0" destOrd="0" parTransId="{AC47074A-8351-4657-92E6-558031FDE0FD}" sibTransId="{AFEC3E1E-E806-432F-837E-527FD4F335ED}"/>
    <dgm:cxn modelId="{6F475FF8-FCB6-44B3-A6D3-8AC1FCEDBFE7}" type="presOf" srcId="{7EA10140-257B-4E88-928C-E77FE35BF50B}" destId="{C216BC77-C1DD-4FC2-9B94-B79DFBF583DD}" srcOrd="0" destOrd="0" presId="urn:microsoft.com/office/officeart/2005/8/layout/chevron2"/>
    <dgm:cxn modelId="{E8C11948-53EC-4DE9-AD2B-668CABB61C24}" type="presParOf" srcId="{192AD752-F00D-4D04-9F04-8DC863E83528}" destId="{0CDF092D-6620-404B-AF31-B3EB48E2D18C}" srcOrd="0" destOrd="0" presId="urn:microsoft.com/office/officeart/2005/8/layout/chevron2"/>
    <dgm:cxn modelId="{89B11815-1F0A-40AE-AE6C-6AA709D1C084}" type="presParOf" srcId="{0CDF092D-6620-404B-AF31-B3EB48E2D18C}" destId="{BB9D2CAA-56EF-4304-AFDC-8266548146E1}" srcOrd="0" destOrd="0" presId="urn:microsoft.com/office/officeart/2005/8/layout/chevron2"/>
    <dgm:cxn modelId="{EC1D953A-759D-45E2-BEFA-D18E44A6237A}" type="presParOf" srcId="{0CDF092D-6620-404B-AF31-B3EB48E2D18C}" destId="{DC45EF06-64F5-4209-90A5-7F257582286A}" srcOrd="1" destOrd="0" presId="urn:microsoft.com/office/officeart/2005/8/layout/chevron2"/>
    <dgm:cxn modelId="{18D694C9-990C-45B7-BF7A-22CAC42F4F34}" type="presParOf" srcId="{192AD752-F00D-4D04-9F04-8DC863E83528}" destId="{DAE55869-7584-4458-AA86-069691667A43}" srcOrd="1" destOrd="0" presId="urn:microsoft.com/office/officeart/2005/8/layout/chevron2"/>
    <dgm:cxn modelId="{CA7F631E-4AE1-4B76-AA75-7B679C05A69C}" type="presParOf" srcId="{192AD752-F00D-4D04-9F04-8DC863E83528}" destId="{448EAFC2-686B-46C4-B39A-94890BA0433C}" srcOrd="2" destOrd="0" presId="urn:microsoft.com/office/officeart/2005/8/layout/chevron2"/>
    <dgm:cxn modelId="{27D7298C-A2B9-41FC-8441-C70360207F9C}" type="presParOf" srcId="{448EAFC2-686B-46C4-B39A-94890BA0433C}" destId="{85BAB80F-11C7-4774-B226-33F0A951DF55}" srcOrd="0" destOrd="0" presId="urn:microsoft.com/office/officeart/2005/8/layout/chevron2"/>
    <dgm:cxn modelId="{C7723299-0612-4D7A-AA1A-CF9771A21C57}" type="presParOf" srcId="{448EAFC2-686B-46C4-B39A-94890BA0433C}" destId="{C216BC77-C1DD-4FC2-9B94-B79DFBF583DD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D3066A7-BDC2-43B0-B062-97D323B6C667}" type="doc">
      <dgm:prSet loTypeId="urn:microsoft.com/office/officeart/2005/8/layout/chevron2" loCatId="list" qsTypeId="urn:microsoft.com/office/officeart/2005/8/quickstyle/simple4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15456B82-437A-47DD-B2C6-FF5445975A61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  <a:latin typeface="Cambria" panose="02040503050406030204" pitchFamily="18" charset="0"/>
            </a:rPr>
            <a:t>Раздел 1.</a:t>
          </a:r>
        </a:p>
        <a:p>
          <a:r>
            <a:rPr lang="ru-RU" b="1" dirty="0" smtClean="0">
              <a:solidFill>
                <a:schemeClr val="tx1"/>
              </a:solidFill>
              <a:latin typeface="Cambria" panose="02040503050406030204" pitchFamily="18" charset="0"/>
            </a:rPr>
            <a:t>Доходы</a:t>
          </a:r>
          <a:endParaRPr lang="ru-RU" b="1" dirty="0">
            <a:solidFill>
              <a:schemeClr val="tx1"/>
            </a:solidFill>
            <a:latin typeface="Cambria" panose="02040503050406030204" pitchFamily="18" charset="0"/>
          </a:endParaRPr>
        </a:p>
      </dgm:t>
    </dgm:pt>
    <dgm:pt modelId="{D8A89AA7-9B53-4AB0-9EAC-7EF98CC9986F}" type="parTrans" cxnId="{AC3582B5-5F32-466C-B0CC-2085CDFC65D3}">
      <dgm:prSet/>
      <dgm:spPr/>
      <dgm:t>
        <a:bodyPr/>
        <a:lstStyle/>
        <a:p>
          <a:endParaRPr lang="ru-RU"/>
        </a:p>
      </dgm:t>
    </dgm:pt>
    <dgm:pt modelId="{AF8AA46E-530F-478A-B47C-446050A36741}" type="sibTrans" cxnId="{AC3582B5-5F32-466C-B0CC-2085CDFC65D3}">
      <dgm:prSet/>
      <dgm:spPr/>
      <dgm:t>
        <a:bodyPr/>
        <a:lstStyle/>
        <a:p>
          <a:endParaRPr lang="ru-RU"/>
        </a:p>
      </dgm:t>
    </dgm:pt>
    <dgm:pt modelId="{F979BB86-9AA2-495C-A03A-391DFFAD0C23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  <a:latin typeface="Cambria" panose="02040503050406030204" pitchFamily="18" charset="0"/>
            </a:rPr>
            <a:t>Раздел 2.</a:t>
          </a:r>
        </a:p>
        <a:p>
          <a:r>
            <a:rPr lang="ru-RU" b="1" dirty="0" smtClean="0">
              <a:solidFill>
                <a:schemeClr val="tx1"/>
              </a:solidFill>
              <a:latin typeface="Cambria" panose="02040503050406030204" pitchFamily="18" charset="0"/>
            </a:rPr>
            <a:t>Расходы</a:t>
          </a:r>
          <a:endParaRPr lang="ru-RU" b="1" dirty="0">
            <a:solidFill>
              <a:schemeClr val="tx1"/>
            </a:solidFill>
            <a:latin typeface="Cambria" panose="02040503050406030204" pitchFamily="18" charset="0"/>
          </a:endParaRPr>
        </a:p>
      </dgm:t>
    </dgm:pt>
    <dgm:pt modelId="{69BCE9E1-1F11-4AB2-8064-14A84CD09D97}" type="parTrans" cxnId="{F1CF9208-28BF-4DD1-86CF-4AF59D0BEACE}">
      <dgm:prSet/>
      <dgm:spPr/>
      <dgm:t>
        <a:bodyPr/>
        <a:lstStyle/>
        <a:p>
          <a:endParaRPr lang="ru-RU"/>
        </a:p>
      </dgm:t>
    </dgm:pt>
    <dgm:pt modelId="{8A55CDB2-B9FE-4211-9AAA-EF21529F7AA4}" type="sibTrans" cxnId="{F1CF9208-28BF-4DD1-86CF-4AF59D0BEACE}">
      <dgm:prSet/>
      <dgm:spPr/>
      <dgm:t>
        <a:bodyPr/>
        <a:lstStyle/>
        <a:p>
          <a:endParaRPr lang="ru-RU"/>
        </a:p>
      </dgm:t>
    </dgm:pt>
    <dgm:pt modelId="{E802CF63-59AD-4F76-B29C-0BB3AEB8E828}">
      <dgm:prSet phldrT="[Текст]" custT="1"/>
      <dgm:spPr/>
      <dgm:t>
        <a:bodyPr/>
        <a:lstStyle/>
        <a:p>
          <a:r>
            <a:rPr lang="ru-RU" sz="1100" dirty="0" smtClean="0">
              <a:latin typeface="Cambria" panose="02040503050406030204" pitchFamily="18" charset="0"/>
            </a:rPr>
            <a:t>Отражаются показатели, исполнение по </a:t>
          </a:r>
          <a:r>
            <a:rPr lang="ru-RU" sz="1100" b="1" dirty="0" smtClean="0">
              <a:latin typeface="Cambria" panose="02040503050406030204" pitchFamily="18" charset="0"/>
            </a:rPr>
            <a:t>которым менее 95% или неисполнение составило 300 млн. руб.</a:t>
          </a:r>
          <a:r>
            <a:rPr lang="ru-RU" sz="1100" dirty="0" smtClean="0">
              <a:latin typeface="Cambria" panose="02040503050406030204" pitchFamily="18" charset="0"/>
            </a:rPr>
            <a:t> и более на 1 января от утвержденных годовых значений;</a:t>
          </a:r>
          <a:endParaRPr lang="ru-RU" sz="1100" dirty="0"/>
        </a:p>
      </dgm:t>
    </dgm:pt>
    <dgm:pt modelId="{86562182-F2A9-4B82-972A-F03C2103A0B6}" type="parTrans" cxnId="{A55776C7-F18D-4FB8-A084-8C5E3A21E7AF}">
      <dgm:prSet/>
      <dgm:spPr/>
      <dgm:t>
        <a:bodyPr/>
        <a:lstStyle/>
        <a:p>
          <a:endParaRPr lang="ru-RU"/>
        </a:p>
      </dgm:t>
    </dgm:pt>
    <dgm:pt modelId="{7AE9B669-2F52-4A23-90F6-CCAC40DA83CF}" type="sibTrans" cxnId="{A55776C7-F18D-4FB8-A084-8C5E3A21E7AF}">
      <dgm:prSet/>
      <dgm:spPr/>
      <dgm:t>
        <a:bodyPr/>
        <a:lstStyle/>
        <a:p>
          <a:endParaRPr lang="ru-RU"/>
        </a:p>
      </dgm:t>
    </dgm:pt>
    <dgm:pt modelId="{F2AFF4F1-C310-461B-A361-D43BA0B103ED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  <a:latin typeface="Cambria" panose="02040503050406030204" pitchFamily="18" charset="0"/>
            </a:rPr>
            <a:t>Раздел 3.</a:t>
          </a:r>
        </a:p>
        <a:p>
          <a:r>
            <a:rPr lang="ru-RU" b="1" dirty="0" smtClean="0">
              <a:solidFill>
                <a:schemeClr val="tx1"/>
              </a:solidFill>
              <a:latin typeface="Cambria" panose="02040503050406030204" pitchFamily="18" charset="0"/>
            </a:rPr>
            <a:t>Источники</a:t>
          </a:r>
          <a:endParaRPr lang="ru-RU" b="1" dirty="0">
            <a:solidFill>
              <a:schemeClr val="tx1"/>
            </a:solidFill>
            <a:latin typeface="Cambria" panose="02040503050406030204" pitchFamily="18" charset="0"/>
          </a:endParaRPr>
        </a:p>
      </dgm:t>
    </dgm:pt>
    <dgm:pt modelId="{C3847BCA-0387-4870-B8F6-CE6DDBB66E50}" type="parTrans" cxnId="{5D1BFD21-2901-4CC7-9A65-279ABFDB2BFE}">
      <dgm:prSet/>
      <dgm:spPr/>
      <dgm:t>
        <a:bodyPr/>
        <a:lstStyle/>
        <a:p>
          <a:endParaRPr lang="ru-RU"/>
        </a:p>
      </dgm:t>
    </dgm:pt>
    <dgm:pt modelId="{A58D044C-A76A-407B-BC8E-BD4C754DDA85}" type="sibTrans" cxnId="{5D1BFD21-2901-4CC7-9A65-279ABFDB2BFE}">
      <dgm:prSet/>
      <dgm:spPr/>
      <dgm:t>
        <a:bodyPr/>
        <a:lstStyle/>
        <a:p>
          <a:endParaRPr lang="ru-RU"/>
        </a:p>
      </dgm:t>
    </dgm:pt>
    <dgm:pt modelId="{F9C004BB-3AEC-4335-86CC-C214F22CB565}">
      <dgm:prSet phldrT="[Текст]" custT="1"/>
      <dgm:spPr/>
      <dgm:t>
        <a:bodyPr/>
        <a:lstStyle/>
        <a:p>
          <a:r>
            <a:rPr lang="ru-RU" sz="1100" dirty="0" smtClean="0">
              <a:latin typeface="Cambria" panose="02040503050406030204" pitchFamily="18" charset="0"/>
            </a:rPr>
            <a:t>Поступления источников – по прогнозным показателям  (при наличии), выбытия – по росписи (при наличии).</a:t>
          </a:r>
          <a:endParaRPr lang="ru-RU" sz="1100" dirty="0"/>
        </a:p>
      </dgm:t>
    </dgm:pt>
    <dgm:pt modelId="{2578DFD8-CDF9-4BD8-9EF4-11BFDB4A2D1E}" type="parTrans" cxnId="{3EB8D28C-9648-44BC-A2C7-88F3C5A114DB}">
      <dgm:prSet/>
      <dgm:spPr/>
      <dgm:t>
        <a:bodyPr/>
        <a:lstStyle/>
        <a:p>
          <a:endParaRPr lang="ru-RU"/>
        </a:p>
      </dgm:t>
    </dgm:pt>
    <dgm:pt modelId="{DB5187BA-D573-4266-BC98-825668AC4DE2}" type="sibTrans" cxnId="{3EB8D28C-9648-44BC-A2C7-88F3C5A114DB}">
      <dgm:prSet/>
      <dgm:spPr/>
      <dgm:t>
        <a:bodyPr/>
        <a:lstStyle/>
        <a:p>
          <a:endParaRPr lang="ru-RU"/>
        </a:p>
      </dgm:t>
    </dgm:pt>
    <dgm:pt modelId="{23E8FD34-29D0-4CA7-B20D-CA4359A7D66D}">
      <dgm:prSet phldrT="[Текст]" custT="1"/>
      <dgm:spPr/>
      <dgm:t>
        <a:bodyPr/>
        <a:lstStyle/>
        <a:p>
          <a:r>
            <a:rPr lang="ru-RU" sz="1050" dirty="0" smtClean="0">
              <a:latin typeface="Cambria" pitchFamily="18" charset="0"/>
            </a:rPr>
            <a:t>Формируются </a:t>
          </a:r>
          <a:r>
            <a:rPr lang="ru-RU" sz="1050" b="1" dirty="0" smtClean="0">
              <a:latin typeface="Cambria" pitchFamily="18" charset="0"/>
            </a:rPr>
            <a:t>в структуре прогноза</a:t>
          </a:r>
          <a:r>
            <a:rPr lang="ru-RU" sz="1050" dirty="0" smtClean="0">
              <a:latin typeface="Cambria" pitchFamily="18" charset="0"/>
            </a:rPr>
            <a:t>;</a:t>
          </a:r>
          <a:endParaRPr lang="ru-RU" sz="1050" dirty="0"/>
        </a:p>
      </dgm:t>
    </dgm:pt>
    <dgm:pt modelId="{52C4BCE7-DEB2-4F1A-91CA-F8B91ED5295E}" type="parTrans" cxnId="{48D832BD-DFD5-47C0-A7BE-3B6367A72415}">
      <dgm:prSet/>
      <dgm:spPr/>
      <dgm:t>
        <a:bodyPr/>
        <a:lstStyle/>
        <a:p>
          <a:endParaRPr lang="ru-RU"/>
        </a:p>
      </dgm:t>
    </dgm:pt>
    <dgm:pt modelId="{4BC9A4FA-4962-491C-8394-E18F72BB6017}" type="sibTrans" cxnId="{48D832BD-DFD5-47C0-A7BE-3B6367A72415}">
      <dgm:prSet/>
      <dgm:spPr/>
      <dgm:t>
        <a:bodyPr/>
        <a:lstStyle/>
        <a:p>
          <a:endParaRPr lang="ru-RU"/>
        </a:p>
      </dgm:t>
    </dgm:pt>
    <dgm:pt modelId="{798E3856-AC9F-42EC-BD97-5F2C0672597C}">
      <dgm:prSet custT="1"/>
      <dgm:spPr/>
      <dgm:t>
        <a:bodyPr/>
        <a:lstStyle/>
        <a:p>
          <a:r>
            <a:rPr lang="ru-RU" sz="1050" smtClean="0">
              <a:latin typeface="Cambria" pitchFamily="18" charset="0"/>
            </a:rPr>
            <a:t>При отсутствии прогноза, показатели отражаются в структуре ф. 0503127; </a:t>
          </a:r>
        </a:p>
      </dgm:t>
    </dgm:pt>
    <dgm:pt modelId="{E8532CF7-3E7F-4CF4-85FC-2642D44B4C73}" type="parTrans" cxnId="{3C6C7150-D707-4D86-A2A2-19F5BC8116C5}">
      <dgm:prSet/>
      <dgm:spPr/>
      <dgm:t>
        <a:bodyPr/>
        <a:lstStyle/>
        <a:p>
          <a:endParaRPr lang="ru-RU"/>
        </a:p>
      </dgm:t>
    </dgm:pt>
    <dgm:pt modelId="{719F8F34-11E3-4299-9E07-CF6AA4BCE3C9}" type="sibTrans" cxnId="{3C6C7150-D707-4D86-A2A2-19F5BC8116C5}">
      <dgm:prSet/>
      <dgm:spPr/>
      <dgm:t>
        <a:bodyPr/>
        <a:lstStyle/>
        <a:p>
          <a:endParaRPr lang="ru-RU"/>
        </a:p>
      </dgm:t>
    </dgm:pt>
    <dgm:pt modelId="{2354AEC8-F8CE-4586-9750-61FBF4F7F298}">
      <dgm:prSet custT="1"/>
      <dgm:spPr/>
      <dgm:t>
        <a:bodyPr/>
        <a:lstStyle/>
        <a:p>
          <a:r>
            <a:rPr lang="ru-RU" sz="1050" dirty="0" smtClean="0">
              <a:latin typeface="Cambria" pitchFamily="18" charset="0"/>
            </a:rPr>
            <a:t>В случае отсутствия отклонений исполнения от </a:t>
          </a:r>
          <a:r>
            <a:rPr lang="ru-RU" sz="1050" b="1" i="0" dirty="0" smtClean="0">
              <a:latin typeface="Cambria" pitchFamily="18" charset="0"/>
            </a:rPr>
            <a:t>прогноза графа 7 не заполняется</a:t>
          </a:r>
          <a:r>
            <a:rPr lang="ru-RU" sz="1050" dirty="0" smtClean="0">
              <a:latin typeface="Cambria" pitchFamily="18" charset="0"/>
            </a:rPr>
            <a:t>;</a:t>
          </a:r>
        </a:p>
      </dgm:t>
    </dgm:pt>
    <dgm:pt modelId="{4BCC7A4F-F9C5-4ACF-9307-6C6476CC705A}" type="parTrans" cxnId="{C75ECEED-6AA9-45C0-ACE9-48DD212D5342}">
      <dgm:prSet/>
      <dgm:spPr/>
      <dgm:t>
        <a:bodyPr/>
        <a:lstStyle/>
        <a:p>
          <a:endParaRPr lang="ru-RU"/>
        </a:p>
      </dgm:t>
    </dgm:pt>
    <dgm:pt modelId="{0ECC974C-4834-46FF-857E-2E6426D5FA38}" type="sibTrans" cxnId="{C75ECEED-6AA9-45C0-ACE9-48DD212D5342}">
      <dgm:prSet/>
      <dgm:spPr/>
      <dgm:t>
        <a:bodyPr/>
        <a:lstStyle/>
        <a:p>
          <a:endParaRPr lang="ru-RU"/>
        </a:p>
      </dgm:t>
    </dgm:pt>
    <dgm:pt modelId="{DABDF789-4DD4-4498-BD1C-4A9614F1BDF7}">
      <dgm:prSet custT="1"/>
      <dgm:spPr/>
      <dgm:t>
        <a:bodyPr/>
        <a:lstStyle/>
        <a:p>
          <a:r>
            <a:rPr lang="ru-RU" sz="1050" b="1" dirty="0" smtClean="0">
              <a:latin typeface="Cambria" pitchFamily="18" charset="0"/>
            </a:rPr>
            <a:t>Графа 8 в 2017 году не заполняется</a:t>
          </a:r>
          <a:r>
            <a:rPr lang="ru-RU" sz="1050" dirty="0" smtClean="0">
              <a:latin typeface="Cambria" pitchFamily="18" charset="0"/>
            </a:rPr>
            <a:t>;</a:t>
          </a:r>
        </a:p>
      </dgm:t>
    </dgm:pt>
    <dgm:pt modelId="{B1E66A9F-F906-4122-A8AF-8FF5EBEFB4B0}" type="parTrans" cxnId="{275F6F14-8F25-46F8-8630-F2AF579BD200}">
      <dgm:prSet/>
      <dgm:spPr/>
      <dgm:t>
        <a:bodyPr/>
        <a:lstStyle/>
        <a:p>
          <a:endParaRPr lang="ru-RU"/>
        </a:p>
      </dgm:t>
    </dgm:pt>
    <dgm:pt modelId="{9A14F4F5-7C95-4798-81A8-FFF2AA744309}" type="sibTrans" cxnId="{275F6F14-8F25-46F8-8630-F2AF579BD200}">
      <dgm:prSet/>
      <dgm:spPr/>
      <dgm:t>
        <a:bodyPr/>
        <a:lstStyle/>
        <a:p>
          <a:endParaRPr lang="ru-RU"/>
        </a:p>
      </dgm:t>
    </dgm:pt>
    <dgm:pt modelId="{87F93E98-2446-43A8-81DC-C45BAF11CDD9}">
      <dgm:prSet custT="1"/>
      <dgm:spPr/>
      <dgm:t>
        <a:bodyPr/>
        <a:lstStyle/>
        <a:p>
          <a:r>
            <a:rPr lang="ru-RU" sz="1050" dirty="0" smtClean="0">
              <a:latin typeface="Cambria" pitchFamily="18" charset="0"/>
            </a:rPr>
            <a:t>В графе 9 </a:t>
          </a:r>
          <a:r>
            <a:rPr lang="ru-RU" sz="1050" b="1" dirty="0" smtClean="0">
              <a:latin typeface="Cambria" pitchFamily="18" charset="0"/>
            </a:rPr>
            <a:t>приводится факторный анализ</a:t>
          </a:r>
          <a:r>
            <a:rPr lang="ru-RU" sz="1050" dirty="0" smtClean="0">
              <a:latin typeface="Cambria" pitchFamily="18" charset="0"/>
            </a:rPr>
            <a:t> отклонений фактического исполнения от прогноза.</a:t>
          </a:r>
        </a:p>
      </dgm:t>
    </dgm:pt>
    <dgm:pt modelId="{17D57941-3E87-4433-A5D6-AFDE36690AC2}" type="parTrans" cxnId="{3C259ED2-67B9-4A21-8EEC-6D2850A56A9A}">
      <dgm:prSet/>
      <dgm:spPr/>
      <dgm:t>
        <a:bodyPr/>
        <a:lstStyle/>
        <a:p>
          <a:endParaRPr lang="ru-RU"/>
        </a:p>
      </dgm:t>
    </dgm:pt>
    <dgm:pt modelId="{540077AC-15B4-4266-9074-F90DB37786A9}" type="sibTrans" cxnId="{3C259ED2-67B9-4A21-8EEC-6D2850A56A9A}">
      <dgm:prSet/>
      <dgm:spPr/>
      <dgm:t>
        <a:bodyPr/>
        <a:lstStyle/>
        <a:p>
          <a:endParaRPr lang="ru-RU"/>
        </a:p>
      </dgm:t>
    </dgm:pt>
    <dgm:pt modelId="{AFAB5E80-4CF3-47A0-A082-D8673937B18D}">
      <dgm:prSet custT="1"/>
      <dgm:spPr/>
      <dgm:t>
        <a:bodyPr/>
        <a:lstStyle/>
        <a:p>
          <a:r>
            <a:rPr lang="ru-RU" sz="1100" dirty="0" smtClean="0">
              <a:latin typeface="Cambria" panose="02040503050406030204" pitchFamily="18" charset="0"/>
            </a:rPr>
            <a:t>Графа 1 формируется в разрезе кода главы/РзПз/программная (непрограммная) статья (первые 5 знаков ЦСР);</a:t>
          </a:r>
        </a:p>
      </dgm:t>
    </dgm:pt>
    <dgm:pt modelId="{72DB3BCC-CE27-4DD1-BD8E-47BEA035B037}" type="parTrans" cxnId="{3F47BCC0-F171-4C29-8725-3265516A19FA}">
      <dgm:prSet/>
      <dgm:spPr/>
      <dgm:t>
        <a:bodyPr/>
        <a:lstStyle/>
        <a:p>
          <a:endParaRPr lang="ru-RU"/>
        </a:p>
      </dgm:t>
    </dgm:pt>
    <dgm:pt modelId="{B607D1FF-719F-4FD8-B7F7-AE5C47550990}" type="sibTrans" cxnId="{3F47BCC0-F171-4C29-8725-3265516A19FA}">
      <dgm:prSet/>
      <dgm:spPr/>
      <dgm:t>
        <a:bodyPr/>
        <a:lstStyle/>
        <a:p>
          <a:endParaRPr lang="ru-RU"/>
        </a:p>
      </dgm:t>
    </dgm:pt>
    <dgm:pt modelId="{8B66FCF9-EB05-4F2F-9BF4-933C502E34D1}">
      <dgm:prSet custT="1"/>
      <dgm:spPr/>
      <dgm:t>
        <a:bodyPr/>
        <a:lstStyle/>
        <a:p>
          <a:r>
            <a:rPr lang="ru-RU" sz="1100" dirty="0" smtClean="0">
              <a:latin typeface="Cambria" panose="02040503050406030204" pitchFamily="18" charset="0"/>
            </a:rPr>
            <a:t>В графах 8 и 9 отражается </a:t>
          </a:r>
          <a:r>
            <a:rPr lang="ru-RU" sz="1100" b="1" dirty="0" smtClean="0">
              <a:latin typeface="Cambria" panose="02040503050406030204" pitchFamily="18" charset="0"/>
            </a:rPr>
            <a:t>код и наименование причины отклонений</a:t>
          </a:r>
          <a:r>
            <a:rPr lang="ru-RU" sz="1100" dirty="0" smtClean="0">
              <a:latin typeface="Cambria" panose="02040503050406030204" pitchFamily="18" charset="0"/>
            </a:rPr>
            <a:t>. </a:t>
          </a:r>
        </a:p>
      </dgm:t>
    </dgm:pt>
    <dgm:pt modelId="{EF4A7AC4-32BE-4870-A24E-026E1E1FF639}" type="parTrans" cxnId="{5B6A1A68-BB2D-4772-9E35-BB808F322149}">
      <dgm:prSet/>
      <dgm:spPr/>
      <dgm:t>
        <a:bodyPr/>
        <a:lstStyle/>
        <a:p>
          <a:endParaRPr lang="ru-RU"/>
        </a:p>
      </dgm:t>
    </dgm:pt>
    <dgm:pt modelId="{A1AB167B-338A-4AD8-B1F4-24D979925149}" type="sibTrans" cxnId="{5B6A1A68-BB2D-4772-9E35-BB808F322149}">
      <dgm:prSet/>
      <dgm:spPr/>
      <dgm:t>
        <a:bodyPr/>
        <a:lstStyle/>
        <a:p>
          <a:endParaRPr lang="ru-RU"/>
        </a:p>
      </dgm:t>
    </dgm:pt>
    <dgm:pt modelId="{45837F50-E26E-4331-AC0B-7F0739EE2478}">
      <dgm:prSet custT="1"/>
      <dgm:spPr/>
      <dgm:t>
        <a:bodyPr/>
        <a:lstStyle/>
        <a:p>
          <a:r>
            <a:rPr lang="ru-RU" sz="1100" b="1" dirty="0" smtClean="0">
              <a:latin typeface="Cambria" panose="02040503050406030204" pitchFamily="18" charset="0"/>
            </a:rPr>
            <a:t>Графа 8 в 2017 году не заполняется</a:t>
          </a:r>
          <a:r>
            <a:rPr lang="ru-RU" sz="1100" dirty="0" smtClean="0">
              <a:latin typeface="Cambria" panose="02040503050406030204" pitchFamily="18" charset="0"/>
            </a:rPr>
            <a:t>;</a:t>
          </a:r>
        </a:p>
      </dgm:t>
    </dgm:pt>
    <dgm:pt modelId="{C1D10260-235A-4E16-B36D-58783DF7FA5E}" type="parTrans" cxnId="{EEB48011-6470-4B60-BC9D-AB2ECF8A6F54}">
      <dgm:prSet/>
      <dgm:spPr/>
      <dgm:t>
        <a:bodyPr/>
        <a:lstStyle/>
        <a:p>
          <a:endParaRPr lang="ru-RU"/>
        </a:p>
      </dgm:t>
    </dgm:pt>
    <dgm:pt modelId="{8EE76A5E-0AEE-48ED-A45E-96FF06FCA85F}" type="sibTrans" cxnId="{EEB48011-6470-4B60-BC9D-AB2ECF8A6F54}">
      <dgm:prSet/>
      <dgm:spPr/>
      <dgm:t>
        <a:bodyPr/>
        <a:lstStyle/>
        <a:p>
          <a:endParaRPr lang="ru-RU"/>
        </a:p>
      </dgm:t>
    </dgm:pt>
    <dgm:pt modelId="{EF9763E5-B25E-4ED9-81AE-39367D7B49F8}">
      <dgm:prSet custT="1"/>
      <dgm:spPr/>
      <dgm:t>
        <a:bodyPr/>
        <a:lstStyle/>
        <a:p>
          <a:r>
            <a:rPr lang="ru-RU" sz="1100" dirty="0" smtClean="0">
              <a:latin typeface="Cambria" panose="02040503050406030204" pitchFamily="18" charset="0"/>
            </a:rPr>
            <a:t>Операции по управлению остатками средств на ЕЛС ФБ не отражаются, </a:t>
          </a:r>
          <a:r>
            <a:rPr lang="ru-RU" sz="1100" b="0" dirty="0" smtClean="0">
              <a:latin typeface="Cambria" panose="02040503050406030204" pitchFamily="18" charset="0"/>
            </a:rPr>
            <a:t>но</a:t>
          </a:r>
          <a:r>
            <a:rPr lang="ru-RU" sz="1100" b="1" dirty="0" smtClean="0">
              <a:latin typeface="Cambria" panose="02040503050406030204" pitchFamily="18" charset="0"/>
            </a:rPr>
            <a:t> раскрываются в текстовой части ПЗ</a:t>
          </a:r>
          <a:r>
            <a:rPr lang="ru-RU" sz="1100" dirty="0" smtClean="0">
              <a:latin typeface="Cambria" panose="02040503050406030204" pitchFamily="18" charset="0"/>
            </a:rPr>
            <a:t>.</a:t>
          </a:r>
        </a:p>
      </dgm:t>
    </dgm:pt>
    <dgm:pt modelId="{94148AB2-0AF8-456C-A8E7-76BDF708179A}" type="parTrans" cxnId="{D3D43C7C-C2E2-456E-90D8-E06E6BEBCC2C}">
      <dgm:prSet/>
      <dgm:spPr/>
      <dgm:t>
        <a:bodyPr/>
        <a:lstStyle/>
        <a:p>
          <a:endParaRPr lang="ru-RU"/>
        </a:p>
      </dgm:t>
    </dgm:pt>
    <dgm:pt modelId="{6A5CFE60-005B-439A-8318-04776B119A92}" type="sibTrans" cxnId="{D3D43C7C-C2E2-456E-90D8-E06E6BEBCC2C}">
      <dgm:prSet/>
      <dgm:spPr/>
      <dgm:t>
        <a:bodyPr/>
        <a:lstStyle/>
        <a:p>
          <a:endParaRPr lang="ru-RU"/>
        </a:p>
      </dgm:t>
    </dgm:pt>
    <dgm:pt modelId="{2CE00CFE-B1B3-4DA9-8062-B4A65C056881}" type="pres">
      <dgm:prSet presAssocID="{5D3066A7-BDC2-43B0-B062-97D323B6C667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316E5E8-DDA4-45EC-8A88-DC3D2A4BE999}" type="pres">
      <dgm:prSet presAssocID="{15456B82-437A-47DD-B2C6-FF5445975A61}" presName="composite" presStyleCnt="0"/>
      <dgm:spPr/>
    </dgm:pt>
    <dgm:pt modelId="{1D598937-73C7-4931-9EF3-340F0C7C7267}" type="pres">
      <dgm:prSet presAssocID="{15456B82-437A-47DD-B2C6-FF5445975A61}" presName="parentText" presStyleLbl="alignNode1" presStyleIdx="0" presStyleCnt="3" custScaleY="136549" custLinFactNeighborX="2042" custLinFactNeighborY="-1180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5A59DE0-05A1-4EFB-962E-4F84499DA0D4}" type="pres">
      <dgm:prSet presAssocID="{15456B82-437A-47DD-B2C6-FF5445975A61}" presName="descendantText" presStyleLbl="alignAcc1" presStyleIdx="0" presStyleCnt="3" custScaleY="166036" custLinFactNeighborY="-169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41093E-082E-4820-A6F4-DAD65B806C77}" type="pres">
      <dgm:prSet presAssocID="{AF8AA46E-530F-478A-B47C-446050A36741}" presName="sp" presStyleCnt="0"/>
      <dgm:spPr/>
    </dgm:pt>
    <dgm:pt modelId="{858D2B58-C940-4EB4-A3CD-0C3185206400}" type="pres">
      <dgm:prSet presAssocID="{F979BB86-9AA2-495C-A03A-391DFFAD0C23}" presName="composite" presStyleCnt="0"/>
      <dgm:spPr/>
    </dgm:pt>
    <dgm:pt modelId="{A6D43976-7449-4073-8B6B-F6E97FCEDC17}" type="pres">
      <dgm:prSet presAssocID="{F979BB86-9AA2-495C-A03A-391DFFAD0C23}" presName="parentText" presStyleLbl="alignNode1" presStyleIdx="1" presStyleCnt="3" custScaleY="123650" custLinFactNeighborX="1220" custLinFactNeighborY="-1525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707BAA6-BC08-49A4-9F73-17E0CCD3A7F6}" type="pres">
      <dgm:prSet presAssocID="{F979BB86-9AA2-495C-A03A-391DFFAD0C23}" presName="descendantText" presStyleLbl="alignAcc1" presStyleIdx="1" presStyleCnt="3" custScaleY="202832" custLinFactNeighborX="376" custLinFactNeighborY="-265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847EB5-8860-48CE-8DE0-3FADD4D802BB}" type="pres">
      <dgm:prSet presAssocID="{8A55CDB2-B9FE-4211-9AAA-EF21529F7AA4}" presName="sp" presStyleCnt="0"/>
      <dgm:spPr/>
    </dgm:pt>
    <dgm:pt modelId="{DADA6682-F76F-4CA5-B143-D2A58F3797E5}" type="pres">
      <dgm:prSet presAssocID="{F2AFF4F1-C310-461B-A361-D43BA0B103ED}" presName="composite" presStyleCnt="0"/>
      <dgm:spPr/>
    </dgm:pt>
    <dgm:pt modelId="{9C83F6E8-41A8-4981-A156-CBCA42D8B7C8}" type="pres">
      <dgm:prSet presAssocID="{F2AFF4F1-C310-461B-A361-D43BA0B103ED}" presName="parentText" presStyleLbl="alignNode1" presStyleIdx="2" presStyleCnt="3" custLinFactNeighborX="1021" custLinFactNeighborY="-133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C3B660-C7B8-4B58-8CEB-C0020C471AD1}" type="pres">
      <dgm:prSet presAssocID="{F2AFF4F1-C310-461B-A361-D43BA0B103ED}" presName="descendantText" presStyleLbl="alignAcc1" presStyleIdx="2" presStyleCnt="3" custScaleY="193613" custLinFactNeighborX="-1231" custLinFactNeighborY="278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EB8D28C-9648-44BC-A2C7-88F3C5A114DB}" srcId="{F2AFF4F1-C310-461B-A361-D43BA0B103ED}" destId="{F9C004BB-3AEC-4335-86CC-C214F22CB565}" srcOrd="0" destOrd="0" parTransId="{2578DFD8-CDF9-4BD8-9EF4-11BFDB4A2D1E}" sibTransId="{DB5187BA-D573-4266-BC98-825668AC4DE2}"/>
    <dgm:cxn modelId="{AC3582B5-5F32-466C-B0CC-2085CDFC65D3}" srcId="{5D3066A7-BDC2-43B0-B062-97D323B6C667}" destId="{15456B82-437A-47DD-B2C6-FF5445975A61}" srcOrd="0" destOrd="0" parTransId="{D8A89AA7-9B53-4AB0-9EAC-7EF98CC9986F}" sibTransId="{AF8AA46E-530F-478A-B47C-446050A36741}"/>
    <dgm:cxn modelId="{26DE2A6C-A5CF-4223-A419-2E0FEA74D756}" type="presOf" srcId="{EF9763E5-B25E-4ED9-81AE-39367D7B49F8}" destId="{42C3B660-C7B8-4B58-8CEB-C0020C471AD1}" srcOrd="0" destOrd="2" presId="urn:microsoft.com/office/officeart/2005/8/layout/chevron2"/>
    <dgm:cxn modelId="{5B6A1A68-BB2D-4772-9E35-BB808F322149}" srcId="{F979BB86-9AA2-495C-A03A-391DFFAD0C23}" destId="{8B66FCF9-EB05-4F2F-9BF4-933C502E34D1}" srcOrd="2" destOrd="0" parTransId="{EF4A7AC4-32BE-4870-A24E-026E1E1FF639}" sibTransId="{A1AB167B-338A-4AD8-B1F4-24D979925149}"/>
    <dgm:cxn modelId="{5D1BFD21-2901-4CC7-9A65-279ABFDB2BFE}" srcId="{5D3066A7-BDC2-43B0-B062-97D323B6C667}" destId="{F2AFF4F1-C310-461B-A361-D43BA0B103ED}" srcOrd="2" destOrd="0" parTransId="{C3847BCA-0387-4870-B8F6-CE6DDBB66E50}" sibTransId="{A58D044C-A76A-407B-BC8E-BD4C754DDA85}"/>
    <dgm:cxn modelId="{FD831B92-9D3D-4A22-88C5-4F178FFA80C9}" type="presOf" srcId="{23E8FD34-29D0-4CA7-B20D-CA4359A7D66D}" destId="{25A59DE0-05A1-4EFB-962E-4F84499DA0D4}" srcOrd="0" destOrd="0" presId="urn:microsoft.com/office/officeart/2005/8/layout/chevron2"/>
    <dgm:cxn modelId="{3C524AB8-6980-4EBF-9DD1-3EFA71B5106E}" type="presOf" srcId="{8B66FCF9-EB05-4F2F-9BF4-933C502E34D1}" destId="{9707BAA6-BC08-49A4-9F73-17E0CCD3A7F6}" srcOrd="0" destOrd="2" presId="urn:microsoft.com/office/officeart/2005/8/layout/chevron2"/>
    <dgm:cxn modelId="{A74130F3-293F-406A-91EE-515FB529F0EB}" type="presOf" srcId="{45837F50-E26E-4331-AC0B-7F0739EE2478}" destId="{42C3B660-C7B8-4B58-8CEB-C0020C471AD1}" srcOrd="0" destOrd="1" presId="urn:microsoft.com/office/officeart/2005/8/layout/chevron2"/>
    <dgm:cxn modelId="{3C6C7150-D707-4D86-A2A2-19F5BC8116C5}" srcId="{15456B82-437A-47DD-B2C6-FF5445975A61}" destId="{798E3856-AC9F-42EC-BD97-5F2C0672597C}" srcOrd="1" destOrd="0" parTransId="{E8532CF7-3E7F-4CF4-85FC-2642D44B4C73}" sibTransId="{719F8F34-11E3-4299-9E07-CF6AA4BCE3C9}"/>
    <dgm:cxn modelId="{134322E8-EB3A-457B-9955-25516DD63588}" type="presOf" srcId="{5D3066A7-BDC2-43B0-B062-97D323B6C667}" destId="{2CE00CFE-B1B3-4DA9-8062-B4A65C056881}" srcOrd="0" destOrd="0" presId="urn:microsoft.com/office/officeart/2005/8/layout/chevron2"/>
    <dgm:cxn modelId="{A55776C7-F18D-4FB8-A084-8C5E3A21E7AF}" srcId="{F979BB86-9AA2-495C-A03A-391DFFAD0C23}" destId="{E802CF63-59AD-4F76-B29C-0BB3AEB8E828}" srcOrd="0" destOrd="0" parTransId="{86562182-F2A9-4B82-972A-F03C2103A0B6}" sibTransId="{7AE9B669-2F52-4A23-90F6-CCAC40DA83CF}"/>
    <dgm:cxn modelId="{D3D43C7C-C2E2-456E-90D8-E06E6BEBCC2C}" srcId="{F2AFF4F1-C310-461B-A361-D43BA0B103ED}" destId="{EF9763E5-B25E-4ED9-81AE-39367D7B49F8}" srcOrd="2" destOrd="0" parTransId="{94148AB2-0AF8-456C-A8E7-76BDF708179A}" sibTransId="{6A5CFE60-005B-439A-8318-04776B119A92}"/>
    <dgm:cxn modelId="{3F47BCC0-F171-4C29-8725-3265516A19FA}" srcId="{F979BB86-9AA2-495C-A03A-391DFFAD0C23}" destId="{AFAB5E80-4CF3-47A0-A082-D8673937B18D}" srcOrd="1" destOrd="0" parTransId="{72DB3BCC-CE27-4DD1-BD8E-47BEA035B037}" sibTransId="{B607D1FF-719F-4FD8-B7F7-AE5C47550990}"/>
    <dgm:cxn modelId="{A69AE070-C403-4351-9333-944F30453416}" type="presOf" srcId="{87F93E98-2446-43A8-81DC-C45BAF11CDD9}" destId="{25A59DE0-05A1-4EFB-962E-4F84499DA0D4}" srcOrd="0" destOrd="4" presId="urn:microsoft.com/office/officeart/2005/8/layout/chevron2"/>
    <dgm:cxn modelId="{C75ECEED-6AA9-45C0-ACE9-48DD212D5342}" srcId="{15456B82-437A-47DD-B2C6-FF5445975A61}" destId="{2354AEC8-F8CE-4586-9750-61FBF4F7F298}" srcOrd="2" destOrd="0" parTransId="{4BCC7A4F-F9C5-4ACF-9307-6C6476CC705A}" sibTransId="{0ECC974C-4834-46FF-857E-2E6426D5FA38}"/>
    <dgm:cxn modelId="{B01CAFD4-A465-43F3-89CB-67EF1CCCC349}" type="presOf" srcId="{2354AEC8-F8CE-4586-9750-61FBF4F7F298}" destId="{25A59DE0-05A1-4EFB-962E-4F84499DA0D4}" srcOrd="0" destOrd="2" presId="urn:microsoft.com/office/officeart/2005/8/layout/chevron2"/>
    <dgm:cxn modelId="{3B3D8E44-8949-4296-914A-87E5F4374B48}" type="presOf" srcId="{AFAB5E80-4CF3-47A0-A082-D8673937B18D}" destId="{9707BAA6-BC08-49A4-9F73-17E0CCD3A7F6}" srcOrd="0" destOrd="1" presId="urn:microsoft.com/office/officeart/2005/8/layout/chevron2"/>
    <dgm:cxn modelId="{F622B476-3B3C-4B62-9BE5-32D34E0A56C3}" type="presOf" srcId="{F979BB86-9AA2-495C-A03A-391DFFAD0C23}" destId="{A6D43976-7449-4073-8B6B-F6E97FCEDC17}" srcOrd="0" destOrd="0" presId="urn:microsoft.com/office/officeart/2005/8/layout/chevron2"/>
    <dgm:cxn modelId="{FD5CC66B-2F94-4985-B1C3-A3AFBB9857FC}" type="presOf" srcId="{15456B82-437A-47DD-B2C6-FF5445975A61}" destId="{1D598937-73C7-4931-9EF3-340F0C7C7267}" srcOrd="0" destOrd="0" presId="urn:microsoft.com/office/officeart/2005/8/layout/chevron2"/>
    <dgm:cxn modelId="{3A57FAB0-B8F9-4FDA-8929-50EFC891B83E}" type="presOf" srcId="{E802CF63-59AD-4F76-B29C-0BB3AEB8E828}" destId="{9707BAA6-BC08-49A4-9F73-17E0CCD3A7F6}" srcOrd="0" destOrd="0" presId="urn:microsoft.com/office/officeart/2005/8/layout/chevron2"/>
    <dgm:cxn modelId="{48D832BD-DFD5-47C0-A7BE-3B6367A72415}" srcId="{15456B82-437A-47DD-B2C6-FF5445975A61}" destId="{23E8FD34-29D0-4CA7-B20D-CA4359A7D66D}" srcOrd="0" destOrd="0" parTransId="{52C4BCE7-DEB2-4F1A-91CA-F8B91ED5295E}" sibTransId="{4BC9A4FA-4962-491C-8394-E18F72BB6017}"/>
    <dgm:cxn modelId="{84E05060-E86A-4E6F-9E2B-C19D466D4B9E}" type="presOf" srcId="{F9C004BB-3AEC-4335-86CC-C214F22CB565}" destId="{42C3B660-C7B8-4B58-8CEB-C0020C471AD1}" srcOrd="0" destOrd="0" presId="urn:microsoft.com/office/officeart/2005/8/layout/chevron2"/>
    <dgm:cxn modelId="{3C259ED2-67B9-4A21-8EEC-6D2850A56A9A}" srcId="{15456B82-437A-47DD-B2C6-FF5445975A61}" destId="{87F93E98-2446-43A8-81DC-C45BAF11CDD9}" srcOrd="4" destOrd="0" parTransId="{17D57941-3E87-4433-A5D6-AFDE36690AC2}" sibTransId="{540077AC-15B4-4266-9074-F90DB37786A9}"/>
    <dgm:cxn modelId="{F1CF9208-28BF-4DD1-86CF-4AF59D0BEACE}" srcId="{5D3066A7-BDC2-43B0-B062-97D323B6C667}" destId="{F979BB86-9AA2-495C-A03A-391DFFAD0C23}" srcOrd="1" destOrd="0" parTransId="{69BCE9E1-1F11-4AB2-8064-14A84CD09D97}" sibTransId="{8A55CDB2-B9FE-4211-9AAA-EF21529F7AA4}"/>
    <dgm:cxn modelId="{275F6F14-8F25-46F8-8630-F2AF579BD200}" srcId="{15456B82-437A-47DD-B2C6-FF5445975A61}" destId="{DABDF789-4DD4-4498-BD1C-4A9614F1BDF7}" srcOrd="3" destOrd="0" parTransId="{B1E66A9F-F906-4122-A8AF-8FF5EBEFB4B0}" sibTransId="{9A14F4F5-7C95-4798-81A8-FFF2AA744309}"/>
    <dgm:cxn modelId="{7794D156-330A-412A-96E5-58BB1ABCEAF4}" type="presOf" srcId="{DABDF789-4DD4-4498-BD1C-4A9614F1BDF7}" destId="{25A59DE0-05A1-4EFB-962E-4F84499DA0D4}" srcOrd="0" destOrd="3" presId="urn:microsoft.com/office/officeart/2005/8/layout/chevron2"/>
    <dgm:cxn modelId="{EEB48011-6470-4B60-BC9D-AB2ECF8A6F54}" srcId="{F2AFF4F1-C310-461B-A361-D43BA0B103ED}" destId="{45837F50-E26E-4331-AC0B-7F0739EE2478}" srcOrd="1" destOrd="0" parTransId="{C1D10260-235A-4E16-B36D-58783DF7FA5E}" sibTransId="{8EE76A5E-0AEE-48ED-A45E-96FF06FCA85F}"/>
    <dgm:cxn modelId="{DE0D4388-8502-4B79-B690-F286946FBF5E}" type="presOf" srcId="{F2AFF4F1-C310-461B-A361-D43BA0B103ED}" destId="{9C83F6E8-41A8-4981-A156-CBCA42D8B7C8}" srcOrd="0" destOrd="0" presId="urn:microsoft.com/office/officeart/2005/8/layout/chevron2"/>
    <dgm:cxn modelId="{068CB4BF-DB92-4899-972F-BF2092D55706}" type="presOf" srcId="{798E3856-AC9F-42EC-BD97-5F2C0672597C}" destId="{25A59DE0-05A1-4EFB-962E-4F84499DA0D4}" srcOrd="0" destOrd="1" presId="urn:microsoft.com/office/officeart/2005/8/layout/chevron2"/>
    <dgm:cxn modelId="{BB9029D1-D9A0-429E-ACD3-86E197276B2A}" type="presParOf" srcId="{2CE00CFE-B1B3-4DA9-8062-B4A65C056881}" destId="{1316E5E8-DDA4-45EC-8A88-DC3D2A4BE999}" srcOrd="0" destOrd="0" presId="urn:microsoft.com/office/officeart/2005/8/layout/chevron2"/>
    <dgm:cxn modelId="{57A72F03-6F50-49BF-89C2-0366A7D248C5}" type="presParOf" srcId="{1316E5E8-DDA4-45EC-8A88-DC3D2A4BE999}" destId="{1D598937-73C7-4931-9EF3-340F0C7C7267}" srcOrd="0" destOrd="0" presId="urn:microsoft.com/office/officeart/2005/8/layout/chevron2"/>
    <dgm:cxn modelId="{AE324C49-DC33-4346-BCA8-66DB7D3DD259}" type="presParOf" srcId="{1316E5E8-DDA4-45EC-8A88-DC3D2A4BE999}" destId="{25A59DE0-05A1-4EFB-962E-4F84499DA0D4}" srcOrd="1" destOrd="0" presId="urn:microsoft.com/office/officeart/2005/8/layout/chevron2"/>
    <dgm:cxn modelId="{732E620B-C23C-48BE-83AF-985C4BE87633}" type="presParOf" srcId="{2CE00CFE-B1B3-4DA9-8062-B4A65C056881}" destId="{AB41093E-082E-4820-A6F4-DAD65B806C77}" srcOrd="1" destOrd="0" presId="urn:microsoft.com/office/officeart/2005/8/layout/chevron2"/>
    <dgm:cxn modelId="{8FE1223F-F28F-4E40-A57A-DB726A644E9F}" type="presParOf" srcId="{2CE00CFE-B1B3-4DA9-8062-B4A65C056881}" destId="{858D2B58-C940-4EB4-A3CD-0C3185206400}" srcOrd="2" destOrd="0" presId="urn:microsoft.com/office/officeart/2005/8/layout/chevron2"/>
    <dgm:cxn modelId="{BDC2B31B-9E87-46AB-8D24-7B0C6C388BBF}" type="presParOf" srcId="{858D2B58-C940-4EB4-A3CD-0C3185206400}" destId="{A6D43976-7449-4073-8B6B-F6E97FCEDC17}" srcOrd="0" destOrd="0" presId="urn:microsoft.com/office/officeart/2005/8/layout/chevron2"/>
    <dgm:cxn modelId="{E8146F3B-54C2-4EF5-A9E6-C5D777602504}" type="presParOf" srcId="{858D2B58-C940-4EB4-A3CD-0C3185206400}" destId="{9707BAA6-BC08-49A4-9F73-17E0CCD3A7F6}" srcOrd="1" destOrd="0" presId="urn:microsoft.com/office/officeart/2005/8/layout/chevron2"/>
    <dgm:cxn modelId="{36A16200-FB5A-427A-AA22-A695376FD48B}" type="presParOf" srcId="{2CE00CFE-B1B3-4DA9-8062-B4A65C056881}" destId="{4E847EB5-8860-48CE-8DE0-3FADD4D802BB}" srcOrd="3" destOrd="0" presId="urn:microsoft.com/office/officeart/2005/8/layout/chevron2"/>
    <dgm:cxn modelId="{34748829-3CE7-4D89-8AAC-63EF28E0FBE2}" type="presParOf" srcId="{2CE00CFE-B1B3-4DA9-8062-B4A65C056881}" destId="{DADA6682-F76F-4CA5-B143-D2A58F3797E5}" srcOrd="4" destOrd="0" presId="urn:microsoft.com/office/officeart/2005/8/layout/chevron2"/>
    <dgm:cxn modelId="{4687C8A6-004E-4D02-B802-E9FCCD8B8451}" type="presParOf" srcId="{DADA6682-F76F-4CA5-B143-D2A58F3797E5}" destId="{9C83F6E8-41A8-4981-A156-CBCA42D8B7C8}" srcOrd="0" destOrd="0" presId="urn:microsoft.com/office/officeart/2005/8/layout/chevron2"/>
    <dgm:cxn modelId="{7C67FAF8-8992-4972-ABE0-BAEBB8596337}" type="presParOf" srcId="{DADA6682-F76F-4CA5-B143-D2A58F3797E5}" destId="{42C3B660-C7B8-4B58-8CEB-C0020C471AD1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6CC562C-BCD8-417D-AA6F-0772891490EA}" type="doc">
      <dgm:prSet loTypeId="urn:microsoft.com/office/officeart/2005/8/layout/chevron2" loCatId="list" qsTypeId="urn:microsoft.com/office/officeart/2005/8/quickstyle/simple4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6F3C700C-8E7A-4B2E-9763-3F3AA89E0D4D}">
      <dgm:prSet phldrT="[Текст]" custT="1"/>
      <dgm:spPr/>
      <dgm:t>
        <a:bodyPr/>
        <a:lstStyle/>
        <a:p>
          <a:r>
            <a:rPr lang="ru-RU" sz="1200" b="1" dirty="0" smtClean="0">
              <a:solidFill>
                <a:schemeClr val="tx1"/>
              </a:solidFill>
              <a:latin typeface="Cambria" panose="02040503050406030204" pitchFamily="18" charset="0"/>
            </a:rPr>
            <a:t>Контрольное соотношение</a:t>
          </a:r>
          <a:endParaRPr lang="ru-RU" sz="1200" b="1" dirty="0">
            <a:solidFill>
              <a:schemeClr val="tx1"/>
            </a:solidFill>
            <a:latin typeface="Cambria" panose="02040503050406030204" pitchFamily="18" charset="0"/>
          </a:endParaRPr>
        </a:p>
      </dgm:t>
    </dgm:pt>
    <dgm:pt modelId="{B81FA5DA-18CF-49B5-9CEC-02B6CD5AD06D}" type="sibTrans" cxnId="{8C6F9F13-8E51-4864-B212-F86E53527530}">
      <dgm:prSet/>
      <dgm:spPr/>
      <dgm:t>
        <a:bodyPr/>
        <a:lstStyle/>
        <a:p>
          <a:endParaRPr lang="ru-RU"/>
        </a:p>
      </dgm:t>
    </dgm:pt>
    <dgm:pt modelId="{D904BF0B-4CF9-4D59-8D67-B6A01BCDED05}" type="parTrans" cxnId="{8C6F9F13-8E51-4864-B212-F86E53527530}">
      <dgm:prSet/>
      <dgm:spPr/>
      <dgm:t>
        <a:bodyPr/>
        <a:lstStyle/>
        <a:p>
          <a:endParaRPr lang="ru-RU"/>
        </a:p>
      </dgm:t>
    </dgm:pt>
    <dgm:pt modelId="{BB5A861B-6337-455B-BA5A-C42736A806E9}">
      <dgm:prSet phldrT="[Текст]" custT="1"/>
      <dgm:spPr/>
      <dgm:t>
        <a:bodyPr/>
        <a:lstStyle/>
        <a:p>
          <a:r>
            <a:rPr lang="ru-RU" sz="1200" b="1" dirty="0" smtClean="0">
              <a:solidFill>
                <a:schemeClr val="tx1"/>
              </a:solidFill>
              <a:latin typeface="Cambria" panose="02040503050406030204" pitchFamily="18" charset="0"/>
            </a:rPr>
            <a:t>Данные</a:t>
          </a:r>
          <a:endParaRPr lang="ru-RU" sz="1200" b="1" dirty="0">
            <a:solidFill>
              <a:schemeClr val="tx1"/>
            </a:solidFill>
            <a:latin typeface="Cambria" panose="02040503050406030204" pitchFamily="18" charset="0"/>
          </a:endParaRPr>
        </a:p>
      </dgm:t>
    </dgm:pt>
    <dgm:pt modelId="{B4EEB981-8B21-494C-ADD7-0F99F7197545}" type="parTrans" cxnId="{F3E204BE-AD32-456E-BEB1-5C0A3BD7EFF3}">
      <dgm:prSet/>
      <dgm:spPr/>
      <dgm:t>
        <a:bodyPr/>
        <a:lstStyle/>
        <a:p>
          <a:endParaRPr lang="ru-RU"/>
        </a:p>
      </dgm:t>
    </dgm:pt>
    <dgm:pt modelId="{8D9F63C1-5F14-43F8-9D24-0A51CD33BEFB}" type="sibTrans" cxnId="{F3E204BE-AD32-456E-BEB1-5C0A3BD7EFF3}">
      <dgm:prSet/>
      <dgm:spPr/>
      <dgm:t>
        <a:bodyPr/>
        <a:lstStyle/>
        <a:p>
          <a:endParaRPr lang="ru-RU"/>
        </a:p>
      </dgm:t>
    </dgm:pt>
    <dgm:pt modelId="{78D2C27D-7458-4EC9-BB38-C36514D1A11C}">
      <dgm:prSet phldrT="[Текст]" custT="1"/>
      <dgm:spPr/>
      <dgm:t>
        <a:bodyPr/>
        <a:lstStyle/>
        <a:p>
          <a:r>
            <a:rPr lang="ru-RU" sz="1200" b="1" dirty="0" smtClean="0">
              <a:solidFill>
                <a:schemeClr val="tx1"/>
              </a:solidFill>
              <a:latin typeface="Cambria" panose="02040503050406030204" pitchFamily="18" charset="0"/>
            </a:rPr>
            <a:t>Особенности</a:t>
          </a:r>
          <a:endParaRPr lang="ru-RU" sz="1200" b="1" dirty="0">
            <a:solidFill>
              <a:schemeClr val="tx1"/>
            </a:solidFill>
            <a:latin typeface="Cambria" panose="02040503050406030204" pitchFamily="18" charset="0"/>
          </a:endParaRPr>
        </a:p>
      </dgm:t>
    </dgm:pt>
    <dgm:pt modelId="{3C6DB543-DACF-490E-81A4-D1450FEB699E}" type="parTrans" cxnId="{1E993B28-9DCB-41CD-9249-8A8B9E15FE42}">
      <dgm:prSet/>
      <dgm:spPr/>
      <dgm:t>
        <a:bodyPr/>
        <a:lstStyle/>
        <a:p>
          <a:endParaRPr lang="ru-RU"/>
        </a:p>
      </dgm:t>
    </dgm:pt>
    <dgm:pt modelId="{2ED5AAE5-F69B-4036-A6F1-3208D0959B73}" type="sibTrans" cxnId="{1E993B28-9DCB-41CD-9249-8A8B9E15FE42}">
      <dgm:prSet/>
      <dgm:spPr/>
      <dgm:t>
        <a:bodyPr/>
        <a:lstStyle/>
        <a:p>
          <a:endParaRPr lang="ru-RU"/>
        </a:p>
      </dgm:t>
    </dgm:pt>
    <dgm:pt modelId="{D10FC4D7-D852-4224-98FC-CE6090FD876B}">
      <dgm:prSet phldrT="[Текст]" custT="1"/>
      <dgm:spPr/>
      <dgm:t>
        <a:bodyPr/>
        <a:lstStyle/>
        <a:p>
          <a:r>
            <a:rPr lang="ru-RU" sz="1350" b="0" dirty="0" smtClean="0">
              <a:solidFill>
                <a:schemeClr val="tx1"/>
              </a:solidFill>
              <a:latin typeface="Cambria" panose="02040503050406030204" pitchFamily="18" charset="0"/>
            </a:rPr>
            <a:t>В гр. 5 указываются основные цели произведенных расходов в том числе по строкам 050, 060, 100.</a:t>
          </a:r>
          <a:endParaRPr lang="ru-RU" sz="1350" b="0" dirty="0">
            <a:solidFill>
              <a:schemeClr val="tx1"/>
            </a:solidFill>
            <a:latin typeface="Cambria" panose="02040503050406030204" pitchFamily="18" charset="0"/>
          </a:endParaRPr>
        </a:p>
      </dgm:t>
    </dgm:pt>
    <dgm:pt modelId="{71193958-12E3-4C7E-950B-380D952EB590}" type="parTrans" cxnId="{FB88E03D-4C43-4B5F-A54B-B82544F44ED8}">
      <dgm:prSet/>
      <dgm:spPr/>
      <dgm:t>
        <a:bodyPr/>
        <a:lstStyle/>
        <a:p>
          <a:endParaRPr lang="ru-RU"/>
        </a:p>
      </dgm:t>
    </dgm:pt>
    <dgm:pt modelId="{C468A6D9-2EF0-495E-A9D8-4966F3364EC2}" type="sibTrans" cxnId="{FB88E03D-4C43-4B5F-A54B-B82544F44ED8}">
      <dgm:prSet/>
      <dgm:spPr/>
      <dgm:t>
        <a:bodyPr/>
        <a:lstStyle/>
        <a:p>
          <a:endParaRPr lang="ru-RU"/>
        </a:p>
      </dgm:t>
    </dgm:pt>
    <dgm:pt modelId="{E7D2D235-FEF4-42E5-AED0-0912D2764F56}">
      <dgm:prSet phldrT="[Текст]" custT="1"/>
      <dgm:spPr/>
      <dgm:t>
        <a:bodyPr/>
        <a:lstStyle/>
        <a:p>
          <a:r>
            <a:rPr lang="ru-RU" altLang="ru-RU" sz="1400" b="1" dirty="0" smtClean="0">
              <a:latin typeface="Cambria" panose="02040503050406030204" pitchFamily="18" charset="0"/>
            </a:rPr>
            <a:t>Формируются</a:t>
          </a:r>
          <a:r>
            <a:rPr lang="ru-RU" altLang="ru-RU" sz="1400" dirty="0" smtClean="0">
              <a:latin typeface="Cambria" panose="02040503050406030204" pitchFamily="18" charset="0"/>
            </a:rPr>
            <a:t> в части показателей исполнения бюджета </a:t>
          </a:r>
          <a:r>
            <a:rPr lang="ru-RU" altLang="ru-RU" sz="1400" b="1" dirty="0" smtClean="0">
              <a:latin typeface="Cambria" panose="02040503050406030204" pitchFamily="18" charset="0"/>
            </a:rPr>
            <a:t>по КВР 242 </a:t>
          </a:r>
          <a:r>
            <a:rPr lang="ru-RU" altLang="ru-RU" sz="1400" dirty="0" smtClean="0">
              <a:latin typeface="Cambria" panose="02040503050406030204" pitchFamily="18" charset="0"/>
            </a:rPr>
            <a:t>«Закупка товаров, работ, услуг в сфере информационно-коммуникационных технологий»</a:t>
          </a:r>
          <a:endParaRPr lang="ru-RU" sz="1400" dirty="0">
            <a:latin typeface="Cambria" panose="02040503050406030204" pitchFamily="18" charset="0"/>
          </a:endParaRPr>
        </a:p>
      </dgm:t>
    </dgm:pt>
    <dgm:pt modelId="{CE179FED-12DC-498A-B768-5D90F7AC4D0A}" type="parTrans" cxnId="{AFC8F7E0-F5AF-4133-8A71-C7C7128DFA1A}">
      <dgm:prSet/>
      <dgm:spPr/>
      <dgm:t>
        <a:bodyPr/>
        <a:lstStyle/>
        <a:p>
          <a:endParaRPr lang="ru-RU"/>
        </a:p>
      </dgm:t>
    </dgm:pt>
    <dgm:pt modelId="{A450A2D6-23B9-4423-8545-117CDE831758}" type="sibTrans" cxnId="{AFC8F7E0-F5AF-4133-8A71-C7C7128DFA1A}">
      <dgm:prSet/>
      <dgm:spPr/>
      <dgm:t>
        <a:bodyPr/>
        <a:lstStyle/>
        <a:p>
          <a:endParaRPr lang="ru-RU"/>
        </a:p>
      </dgm:t>
    </dgm:pt>
    <dgm:pt modelId="{8891EA8F-623B-48C5-A26D-27E634527D76}">
      <dgm:prSet phldrT="[Текст]" custT="1"/>
      <dgm:spPr/>
      <dgm:t>
        <a:bodyPr/>
        <a:lstStyle/>
        <a:p>
          <a:r>
            <a:rPr lang="ru-RU" altLang="ru-RU" sz="1400" b="0" dirty="0" smtClean="0">
              <a:latin typeface="Cambria" panose="02040503050406030204" pitchFamily="18" charset="0"/>
            </a:rPr>
            <a:t>Итоговая сумма ф. 0503177 должна соответствовать сумме КВР 242 в ф. 0503127</a:t>
          </a:r>
          <a:endParaRPr lang="ru-RU" sz="1400" b="0" dirty="0">
            <a:latin typeface="Cambria" panose="02040503050406030204" pitchFamily="18" charset="0"/>
          </a:endParaRPr>
        </a:p>
      </dgm:t>
    </dgm:pt>
    <dgm:pt modelId="{89BAB166-8BE0-4854-9A96-CBFB283FAB06}" type="parTrans" cxnId="{0C7C1F54-3912-46A7-826F-BCF63ADC4F3A}">
      <dgm:prSet/>
      <dgm:spPr/>
      <dgm:t>
        <a:bodyPr/>
        <a:lstStyle/>
        <a:p>
          <a:endParaRPr lang="ru-RU"/>
        </a:p>
      </dgm:t>
    </dgm:pt>
    <dgm:pt modelId="{2DF36473-9038-4533-9AE3-258435C346BA}" type="sibTrans" cxnId="{0C7C1F54-3912-46A7-826F-BCF63ADC4F3A}">
      <dgm:prSet/>
      <dgm:spPr/>
      <dgm:t>
        <a:bodyPr/>
        <a:lstStyle/>
        <a:p>
          <a:endParaRPr lang="ru-RU"/>
        </a:p>
      </dgm:t>
    </dgm:pt>
    <dgm:pt modelId="{536F041E-A666-4273-A696-03573CA3F7D0}">
      <dgm:prSet phldrT="[Текст]" custT="1"/>
      <dgm:spPr/>
      <dgm:t>
        <a:bodyPr/>
        <a:lstStyle/>
        <a:p>
          <a:r>
            <a:rPr lang="ru-RU" sz="1350" b="0" dirty="0" smtClean="0">
              <a:solidFill>
                <a:schemeClr val="tx1"/>
              </a:solidFill>
              <a:latin typeface="Cambria" panose="02040503050406030204" pitchFamily="18" charset="0"/>
            </a:rPr>
            <a:t>В гр. 3 отражаются коды расходов бюджета (1-17 разряда кода) с указанием </a:t>
          </a:r>
          <a:r>
            <a:rPr lang="ru-RU" sz="1350" dirty="0" smtClean="0">
              <a:latin typeface="Cambria" panose="02040503050406030204" pitchFamily="18" charset="0"/>
            </a:rPr>
            <a:t>кода Главы/</a:t>
          </a:r>
          <a:r>
            <a:rPr lang="ru-RU" sz="1350" dirty="0" err="1" smtClean="0">
              <a:latin typeface="Cambria" panose="02040503050406030204" pitchFamily="18" charset="0"/>
            </a:rPr>
            <a:t>РзПз</a:t>
          </a:r>
          <a:r>
            <a:rPr lang="ru-RU" sz="1350" dirty="0" smtClean="0">
              <a:latin typeface="Cambria" panose="02040503050406030204" pitchFamily="18" charset="0"/>
            </a:rPr>
            <a:t>/ЦСР</a:t>
          </a:r>
          <a:r>
            <a:rPr lang="ru-RU" sz="1350" b="0" dirty="0" smtClean="0">
              <a:solidFill>
                <a:schemeClr val="tx1"/>
              </a:solidFill>
              <a:latin typeface="Cambria" panose="02040503050406030204" pitchFamily="18" charset="0"/>
            </a:rPr>
            <a:t>, в разрядах 18-20 – нули.</a:t>
          </a:r>
          <a:endParaRPr lang="ru-RU" sz="1350" b="0" dirty="0">
            <a:solidFill>
              <a:schemeClr val="tx1"/>
            </a:solidFill>
            <a:latin typeface="Cambria" panose="02040503050406030204" pitchFamily="18" charset="0"/>
          </a:endParaRPr>
        </a:p>
      </dgm:t>
    </dgm:pt>
    <dgm:pt modelId="{2F4B2480-0E2B-4711-837B-84418BCFA95E}" type="parTrans" cxnId="{63FC014E-818E-4C1E-9050-28A955D14398}">
      <dgm:prSet/>
      <dgm:spPr/>
      <dgm:t>
        <a:bodyPr/>
        <a:lstStyle/>
        <a:p>
          <a:endParaRPr lang="ru-RU"/>
        </a:p>
      </dgm:t>
    </dgm:pt>
    <dgm:pt modelId="{C26B685E-54A7-43F0-9B39-11BDA2E03C5A}" type="sibTrans" cxnId="{63FC014E-818E-4C1E-9050-28A955D14398}">
      <dgm:prSet/>
      <dgm:spPr/>
      <dgm:t>
        <a:bodyPr/>
        <a:lstStyle/>
        <a:p>
          <a:endParaRPr lang="ru-RU"/>
        </a:p>
      </dgm:t>
    </dgm:pt>
    <dgm:pt modelId="{192AD752-F00D-4D04-9F04-8DC863E83528}" type="pres">
      <dgm:prSet presAssocID="{26CC562C-BCD8-417D-AA6F-0772891490EA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CDF092D-6620-404B-AF31-B3EB48E2D18C}" type="pres">
      <dgm:prSet presAssocID="{BB5A861B-6337-455B-BA5A-C42736A806E9}" presName="composite" presStyleCnt="0"/>
      <dgm:spPr/>
    </dgm:pt>
    <dgm:pt modelId="{BB9D2CAA-56EF-4304-AFDC-8266548146E1}" type="pres">
      <dgm:prSet presAssocID="{BB5A861B-6337-455B-BA5A-C42736A806E9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45EF06-64F5-4209-90A5-7F257582286A}" type="pres">
      <dgm:prSet presAssocID="{BB5A861B-6337-455B-BA5A-C42736A806E9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AE55869-7584-4458-AA86-069691667A43}" type="pres">
      <dgm:prSet presAssocID="{8D9F63C1-5F14-43F8-9D24-0A51CD33BEFB}" presName="sp" presStyleCnt="0"/>
      <dgm:spPr/>
    </dgm:pt>
    <dgm:pt modelId="{3AEC9122-C514-45ED-AE90-A495EFEAEAD8}" type="pres">
      <dgm:prSet presAssocID="{6F3C700C-8E7A-4B2E-9763-3F3AA89E0D4D}" presName="composite" presStyleCnt="0"/>
      <dgm:spPr/>
    </dgm:pt>
    <dgm:pt modelId="{9D388C32-6878-4738-8599-FC605F60AC1B}" type="pres">
      <dgm:prSet presAssocID="{6F3C700C-8E7A-4B2E-9763-3F3AA89E0D4D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31DA807-8E6D-4DBA-8397-E4C347049B72}" type="pres">
      <dgm:prSet presAssocID="{6F3C700C-8E7A-4B2E-9763-3F3AA89E0D4D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983772-6EA3-4D24-877F-3F9A7F7400A0}" type="pres">
      <dgm:prSet presAssocID="{B81FA5DA-18CF-49B5-9CEC-02B6CD5AD06D}" presName="sp" presStyleCnt="0"/>
      <dgm:spPr/>
    </dgm:pt>
    <dgm:pt modelId="{2BB6E94C-8F76-4B2C-BDBC-F89F49C7314F}" type="pres">
      <dgm:prSet presAssocID="{78D2C27D-7458-4EC9-BB38-C36514D1A11C}" presName="composite" presStyleCnt="0"/>
      <dgm:spPr/>
    </dgm:pt>
    <dgm:pt modelId="{2770D23E-DC77-41EC-BBB9-48969F263E48}" type="pres">
      <dgm:prSet presAssocID="{78D2C27D-7458-4EC9-BB38-C36514D1A11C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12CA1C-AD94-411D-B5D9-7CBB467AEED7}" type="pres">
      <dgm:prSet presAssocID="{78D2C27D-7458-4EC9-BB38-C36514D1A11C}" presName="descendantText" presStyleLbl="alignAcc1" presStyleIdx="2" presStyleCnt="3" custScaleY="1193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3E204BE-AD32-456E-BEB1-5C0A3BD7EFF3}" srcId="{26CC562C-BCD8-417D-AA6F-0772891490EA}" destId="{BB5A861B-6337-455B-BA5A-C42736A806E9}" srcOrd="0" destOrd="0" parTransId="{B4EEB981-8B21-494C-ADD7-0F99F7197545}" sibTransId="{8D9F63C1-5F14-43F8-9D24-0A51CD33BEFB}"/>
    <dgm:cxn modelId="{A324349E-87CA-4265-A1EE-F5A01A9B795E}" type="presOf" srcId="{8891EA8F-623B-48C5-A26D-27E634527D76}" destId="{E31DA807-8E6D-4DBA-8397-E4C347049B72}" srcOrd="0" destOrd="0" presId="urn:microsoft.com/office/officeart/2005/8/layout/chevron2"/>
    <dgm:cxn modelId="{8C6F9F13-8E51-4864-B212-F86E53527530}" srcId="{26CC562C-BCD8-417D-AA6F-0772891490EA}" destId="{6F3C700C-8E7A-4B2E-9763-3F3AA89E0D4D}" srcOrd="1" destOrd="0" parTransId="{D904BF0B-4CF9-4D59-8D67-B6A01BCDED05}" sibTransId="{B81FA5DA-18CF-49B5-9CEC-02B6CD5AD06D}"/>
    <dgm:cxn modelId="{51D40C12-ED6F-487D-AB5C-F92D0159B45C}" type="presOf" srcId="{D10FC4D7-D852-4224-98FC-CE6090FD876B}" destId="{C812CA1C-AD94-411D-B5D9-7CBB467AEED7}" srcOrd="0" destOrd="1" presId="urn:microsoft.com/office/officeart/2005/8/layout/chevron2"/>
    <dgm:cxn modelId="{78503CB5-DEE5-440A-900A-A7AB8158EA5A}" type="presOf" srcId="{BB5A861B-6337-455B-BA5A-C42736A806E9}" destId="{BB9D2CAA-56EF-4304-AFDC-8266548146E1}" srcOrd="0" destOrd="0" presId="urn:microsoft.com/office/officeart/2005/8/layout/chevron2"/>
    <dgm:cxn modelId="{5A31072E-E3AA-4393-886B-CD80A310DF16}" type="presOf" srcId="{536F041E-A666-4273-A696-03573CA3F7D0}" destId="{C812CA1C-AD94-411D-B5D9-7CBB467AEED7}" srcOrd="0" destOrd="0" presId="urn:microsoft.com/office/officeart/2005/8/layout/chevron2"/>
    <dgm:cxn modelId="{03889FD5-E3C4-4E49-A3AA-BF8B36A1F3FA}" type="presOf" srcId="{78D2C27D-7458-4EC9-BB38-C36514D1A11C}" destId="{2770D23E-DC77-41EC-BBB9-48969F263E48}" srcOrd="0" destOrd="0" presId="urn:microsoft.com/office/officeart/2005/8/layout/chevron2"/>
    <dgm:cxn modelId="{E569FA06-D5A9-4594-80CD-F67CBED12BE3}" type="presOf" srcId="{E7D2D235-FEF4-42E5-AED0-0912D2764F56}" destId="{DC45EF06-64F5-4209-90A5-7F257582286A}" srcOrd="0" destOrd="0" presId="urn:microsoft.com/office/officeart/2005/8/layout/chevron2"/>
    <dgm:cxn modelId="{836B99E0-081A-4615-8ED4-B2D7627057EA}" type="presOf" srcId="{6F3C700C-8E7A-4B2E-9763-3F3AA89E0D4D}" destId="{9D388C32-6878-4738-8599-FC605F60AC1B}" srcOrd="0" destOrd="0" presId="urn:microsoft.com/office/officeart/2005/8/layout/chevron2"/>
    <dgm:cxn modelId="{AFC8F7E0-F5AF-4133-8A71-C7C7128DFA1A}" srcId="{BB5A861B-6337-455B-BA5A-C42736A806E9}" destId="{E7D2D235-FEF4-42E5-AED0-0912D2764F56}" srcOrd="0" destOrd="0" parTransId="{CE179FED-12DC-498A-B768-5D90F7AC4D0A}" sibTransId="{A450A2D6-23B9-4423-8545-117CDE831758}"/>
    <dgm:cxn modelId="{63FC014E-818E-4C1E-9050-28A955D14398}" srcId="{78D2C27D-7458-4EC9-BB38-C36514D1A11C}" destId="{536F041E-A666-4273-A696-03573CA3F7D0}" srcOrd="0" destOrd="0" parTransId="{2F4B2480-0E2B-4711-837B-84418BCFA95E}" sibTransId="{C26B685E-54A7-43F0-9B39-11BDA2E03C5A}"/>
    <dgm:cxn modelId="{0C7C1F54-3912-46A7-826F-BCF63ADC4F3A}" srcId="{6F3C700C-8E7A-4B2E-9763-3F3AA89E0D4D}" destId="{8891EA8F-623B-48C5-A26D-27E634527D76}" srcOrd="0" destOrd="0" parTransId="{89BAB166-8BE0-4854-9A96-CBFB283FAB06}" sibTransId="{2DF36473-9038-4533-9AE3-258435C346BA}"/>
    <dgm:cxn modelId="{5CBBE4DE-4FDC-4400-9654-C70789ED8358}" type="presOf" srcId="{26CC562C-BCD8-417D-AA6F-0772891490EA}" destId="{192AD752-F00D-4D04-9F04-8DC863E83528}" srcOrd="0" destOrd="0" presId="urn:microsoft.com/office/officeart/2005/8/layout/chevron2"/>
    <dgm:cxn modelId="{1E993B28-9DCB-41CD-9249-8A8B9E15FE42}" srcId="{26CC562C-BCD8-417D-AA6F-0772891490EA}" destId="{78D2C27D-7458-4EC9-BB38-C36514D1A11C}" srcOrd="2" destOrd="0" parTransId="{3C6DB543-DACF-490E-81A4-D1450FEB699E}" sibTransId="{2ED5AAE5-F69B-4036-A6F1-3208D0959B73}"/>
    <dgm:cxn modelId="{FB88E03D-4C43-4B5F-A54B-B82544F44ED8}" srcId="{78D2C27D-7458-4EC9-BB38-C36514D1A11C}" destId="{D10FC4D7-D852-4224-98FC-CE6090FD876B}" srcOrd="1" destOrd="0" parTransId="{71193958-12E3-4C7E-950B-380D952EB590}" sibTransId="{C468A6D9-2EF0-495E-A9D8-4966F3364EC2}"/>
    <dgm:cxn modelId="{726C46AE-7917-4DF5-BBA4-F3314203E6CF}" type="presParOf" srcId="{192AD752-F00D-4D04-9F04-8DC863E83528}" destId="{0CDF092D-6620-404B-AF31-B3EB48E2D18C}" srcOrd="0" destOrd="0" presId="urn:microsoft.com/office/officeart/2005/8/layout/chevron2"/>
    <dgm:cxn modelId="{B021489F-D496-46EA-8B10-CB2619662E98}" type="presParOf" srcId="{0CDF092D-6620-404B-AF31-B3EB48E2D18C}" destId="{BB9D2CAA-56EF-4304-AFDC-8266548146E1}" srcOrd="0" destOrd="0" presId="urn:microsoft.com/office/officeart/2005/8/layout/chevron2"/>
    <dgm:cxn modelId="{65C99313-3CB8-47BD-8BA6-49FD598A92AD}" type="presParOf" srcId="{0CDF092D-6620-404B-AF31-B3EB48E2D18C}" destId="{DC45EF06-64F5-4209-90A5-7F257582286A}" srcOrd="1" destOrd="0" presId="urn:microsoft.com/office/officeart/2005/8/layout/chevron2"/>
    <dgm:cxn modelId="{DEA81347-3CAE-48CE-B8F2-0E07109B2CE1}" type="presParOf" srcId="{192AD752-F00D-4D04-9F04-8DC863E83528}" destId="{DAE55869-7584-4458-AA86-069691667A43}" srcOrd="1" destOrd="0" presId="urn:microsoft.com/office/officeart/2005/8/layout/chevron2"/>
    <dgm:cxn modelId="{C0394C12-586A-447A-888A-CEFA26C32248}" type="presParOf" srcId="{192AD752-F00D-4D04-9F04-8DC863E83528}" destId="{3AEC9122-C514-45ED-AE90-A495EFEAEAD8}" srcOrd="2" destOrd="0" presId="urn:microsoft.com/office/officeart/2005/8/layout/chevron2"/>
    <dgm:cxn modelId="{484A79C4-3120-406B-8C6F-81F7D1433631}" type="presParOf" srcId="{3AEC9122-C514-45ED-AE90-A495EFEAEAD8}" destId="{9D388C32-6878-4738-8599-FC605F60AC1B}" srcOrd="0" destOrd="0" presId="urn:microsoft.com/office/officeart/2005/8/layout/chevron2"/>
    <dgm:cxn modelId="{2F74B00F-5805-495F-8AF3-4AD068F00C71}" type="presParOf" srcId="{3AEC9122-C514-45ED-AE90-A495EFEAEAD8}" destId="{E31DA807-8E6D-4DBA-8397-E4C347049B72}" srcOrd="1" destOrd="0" presId="urn:microsoft.com/office/officeart/2005/8/layout/chevron2"/>
    <dgm:cxn modelId="{8C5F02DB-6B92-49B0-8680-FE612EF259A8}" type="presParOf" srcId="{192AD752-F00D-4D04-9F04-8DC863E83528}" destId="{22983772-6EA3-4D24-877F-3F9A7F7400A0}" srcOrd="3" destOrd="0" presId="urn:microsoft.com/office/officeart/2005/8/layout/chevron2"/>
    <dgm:cxn modelId="{CFE5CDD2-00F9-4841-8DF1-9D8A6E72DB59}" type="presParOf" srcId="{192AD752-F00D-4D04-9F04-8DC863E83528}" destId="{2BB6E94C-8F76-4B2C-BDBC-F89F49C7314F}" srcOrd="4" destOrd="0" presId="urn:microsoft.com/office/officeart/2005/8/layout/chevron2"/>
    <dgm:cxn modelId="{E6837C48-9A4E-479A-9B7D-5E6BBC3FA00C}" type="presParOf" srcId="{2BB6E94C-8F76-4B2C-BDBC-F89F49C7314F}" destId="{2770D23E-DC77-41EC-BBB9-48969F263E48}" srcOrd="0" destOrd="0" presId="urn:microsoft.com/office/officeart/2005/8/layout/chevron2"/>
    <dgm:cxn modelId="{6843D727-1194-4F7E-AE09-BF5666114671}" type="presParOf" srcId="{2BB6E94C-8F76-4B2C-BDBC-F89F49C7314F}" destId="{C812CA1C-AD94-411D-B5D9-7CBB467AEED7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6CC562C-BCD8-417D-AA6F-0772891490EA}" type="doc">
      <dgm:prSet loTypeId="urn:microsoft.com/office/officeart/2005/8/layout/chevron2" loCatId="list" qsTypeId="urn:microsoft.com/office/officeart/2005/8/quickstyle/simple4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E7D2D235-FEF4-42E5-AED0-0912D2764F56}">
      <dgm:prSet phldrT="[Текст]" custT="1"/>
      <dgm:spPr/>
      <dgm:t>
        <a:bodyPr/>
        <a:lstStyle/>
        <a:p>
          <a:r>
            <a:rPr lang="ru-RU" sz="1200" b="1" dirty="0" smtClean="0">
              <a:solidFill>
                <a:schemeClr val="tx1"/>
              </a:solidFill>
              <a:latin typeface="Cambria" panose="02040503050406030204" pitchFamily="18" charset="0"/>
            </a:rPr>
            <a:t>Данные</a:t>
          </a:r>
          <a:endParaRPr lang="ru-RU" sz="1200" b="1" dirty="0">
            <a:solidFill>
              <a:schemeClr val="tx1"/>
            </a:solidFill>
            <a:latin typeface="Cambria" panose="02040503050406030204" pitchFamily="18" charset="0"/>
          </a:endParaRPr>
        </a:p>
      </dgm:t>
    </dgm:pt>
    <dgm:pt modelId="{CE179FED-12DC-498A-B768-5D90F7AC4D0A}" type="parTrans" cxnId="{AFC8F7E0-F5AF-4133-8A71-C7C7128DFA1A}">
      <dgm:prSet/>
      <dgm:spPr/>
      <dgm:t>
        <a:bodyPr/>
        <a:lstStyle/>
        <a:p>
          <a:endParaRPr lang="ru-RU"/>
        </a:p>
      </dgm:t>
    </dgm:pt>
    <dgm:pt modelId="{A450A2D6-23B9-4423-8545-117CDE831758}" type="sibTrans" cxnId="{AFC8F7E0-F5AF-4133-8A71-C7C7128DFA1A}">
      <dgm:prSet/>
      <dgm:spPr/>
      <dgm:t>
        <a:bodyPr/>
        <a:lstStyle/>
        <a:p>
          <a:endParaRPr lang="ru-RU"/>
        </a:p>
      </dgm:t>
    </dgm:pt>
    <dgm:pt modelId="{72270931-D860-44D2-8617-EB75DABE888D}">
      <dgm:prSet custT="1"/>
      <dgm:spPr/>
      <dgm:t>
        <a:bodyPr/>
        <a:lstStyle/>
        <a:p>
          <a:r>
            <a:rPr lang="ru-RU" sz="1200" b="0" dirty="0" smtClean="0">
              <a:latin typeface="Cambria" panose="02040503050406030204" pitchFamily="18" charset="0"/>
            </a:rPr>
            <a:t>Информация формируется как по </a:t>
          </a:r>
          <a:r>
            <a:rPr lang="ru-RU" sz="1200" b="1" dirty="0" smtClean="0">
              <a:latin typeface="Cambria" panose="02040503050406030204" pitchFamily="18" charset="0"/>
            </a:rPr>
            <a:t>бюджетной</a:t>
          </a:r>
          <a:r>
            <a:rPr lang="ru-RU" sz="1200" b="0" dirty="0" smtClean="0">
              <a:latin typeface="Cambria" panose="02040503050406030204" pitchFamily="18" charset="0"/>
            </a:rPr>
            <a:t> деятельности, так и по </a:t>
          </a:r>
          <a:r>
            <a:rPr lang="ru-RU" sz="1200" b="1" dirty="0" smtClean="0">
              <a:latin typeface="Cambria" panose="02040503050406030204" pitchFamily="18" charset="0"/>
            </a:rPr>
            <a:t>средствам во временном распоряжении.</a:t>
          </a:r>
          <a:endParaRPr lang="ru-RU" sz="1200" b="1" dirty="0">
            <a:latin typeface="Cambria" panose="02040503050406030204" pitchFamily="18" charset="0"/>
          </a:endParaRPr>
        </a:p>
      </dgm:t>
    </dgm:pt>
    <dgm:pt modelId="{09A7DDE4-158D-4A62-B5C0-FDEE8861273F}" type="parTrans" cxnId="{B5D7BC5F-8C84-4621-AB6F-5C91DFA18DF6}">
      <dgm:prSet/>
      <dgm:spPr/>
      <dgm:t>
        <a:bodyPr/>
        <a:lstStyle/>
        <a:p>
          <a:endParaRPr lang="ru-RU"/>
        </a:p>
      </dgm:t>
    </dgm:pt>
    <dgm:pt modelId="{EABBAB91-9DFC-42AD-B4E6-8B4FC05F9F70}" type="sibTrans" cxnId="{B5D7BC5F-8C84-4621-AB6F-5C91DFA18DF6}">
      <dgm:prSet/>
      <dgm:spPr/>
      <dgm:t>
        <a:bodyPr/>
        <a:lstStyle/>
        <a:p>
          <a:endParaRPr lang="ru-RU"/>
        </a:p>
      </dgm:t>
    </dgm:pt>
    <dgm:pt modelId="{1E308905-42F6-440C-A19B-65808A4A8D74}">
      <dgm:prSet phldrT="[Текст]" custT="1"/>
      <dgm:spPr/>
      <dgm:t>
        <a:bodyPr/>
        <a:lstStyle/>
        <a:p>
          <a:r>
            <a:rPr lang="ru-RU" sz="1200" b="1" dirty="0" smtClean="0">
              <a:solidFill>
                <a:schemeClr val="tx1"/>
              </a:solidFill>
              <a:latin typeface="Cambria" panose="02040503050406030204" pitchFamily="18" charset="0"/>
            </a:rPr>
            <a:t>Особенности</a:t>
          </a:r>
        </a:p>
      </dgm:t>
    </dgm:pt>
    <dgm:pt modelId="{4DD8E09E-92A9-475B-8F6F-0AD63D8E610A}" type="sibTrans" cxnId="{0B45A2D1-BA76-4629-B102-B08237B0764E}">
      <dgm:prSet/>
      <dgm:spPr/>
      <dgm:t>
        <a:bodyPr/>
        <a:lstStyle/>
        <a:p>
          <a:endParaRPr lang="ru-RU"/>
        </a:p>
      </dgm:t>
    </dgm:pt>
    <dgm:pt modelId="{853BAB2F-1DFF-4616-A69D-219482000D71}" type="parTrans" cxnId="{0B45A2D1-BA76-4629-B102-B08237B0764E}">
      <dgm:prSet/>
      <dgm:spPr/>
      <dgm:t>
        <a:bodyPr/>
        <a:lstStyle/>
        <a:p>
          <a:endParaRPr lang="ru-RU"/>
        </a:p>
      </dgm:t>
    </dgm:pt>
    <dgm:pt modelId="{15F3FD0E-701A-4437-89B2-053E9F46AE1C}">
      <dgm:prSet phldrT="[Текст]" custT="1"/>
      <dgm:spPr/>
      <dgm:t>
        <a:bodyPr/>
        <a:lstStyle/>
        <a:p>
          <a:r>
            <a:rPr lang="ru-RU" sz="1200" b="0" dirty="0" smtClean="0">
              <a:solidFill>
                <a:schemeClr val="tx1"/>
              </a:solidFill>
              <a:latin typeface="Cambria" panose="02040503050406030204" pitchFamily="18" charset="0"/>
            </a:rPr>
            <a:t>В графе 1 раздела 1:</a:t>
          </a:r>
          <a:endParaRPr lang="ru-RU" sz="1200" b="0" dirty="0">
            <a:solidFill>
              <a:schemeClr val="tx1"/>
            </a:solidFill>
            <a:latin typeface="Cambria" panose="02040503050406030204" pitchFamily="18" charset="0"/>
          </a:endParaRPr>
        </a:p>
      </dgm:t>
    </dgm:pt>
    <dgm:pt modelId="{42031740-6BD0-49A0-A6E7-D76D5B8C32F2}" type="parTrans" cxnId="{AEFBB3D5-5CB0-4067-93FE-6A9A9903194B}">
      <dgm:prSet/>
      <dgm:spPr/>
      <dgm:t>
        <a:bodyPr/>
        <a:lstStyle/>
        <a:p>
          <a:endParaRPr lang="ru-RU"/>
        </a:p>
      </dgm:t>
    </dgm:pt>
    <dgm:pt modelId="{A87A4766-22F0-429D-A731-4E12400BDCCB}" type="sibTrans" cxnId="{AEFBB3D5-5CB0-4067-93FE-6A9A9903194B}">
      <dgm:prSet/>
      <dgm:spPr/>
      <dgm:t>
        <a:bodyPr/>
        <a:lstStyle/>
        <a:p>
          <a:endParaRPr lang="ru-RU"/>
        </a:p>
      </dgm:t>
    </dgm:pt>
    <dgm:pt modelId="{CAAD3E29-699E-4EE4-BB23-EB999EB16837}">
      <dgm:prSet phldrT="[Текст]" custT="1"/>
      <dgm:spPr/>
      <dgm:t>
        <a:bodyPr/>
        <a:lstStyle/>
        <a:p>
          <a:r>
            <a:rPr lang="ru-RU" sz="1200" b="0" dirty="0" smtClean="0">
              <a:solidFill>
                <a:schemeClr val="tx1"/>
              </a:solidFill>
              <a:latin typeface="Cambria" panose="02040503050406030204" pitchFamily="18" charset="0"/>
            </a:rPr>
            <a:t>Информация по основаниям открытия банковских счетов;</a:t>
          </a:r>
          <a:endParaRPr lang="ru-RU" sz="1200" b="0" dirty="0">
            <a:solidFill>
              <a:schemeClr val="tx1"/>
            </a:solidFill>
            <a:latin typeface="Cambria" panose="02040503050406030204" pitchFamily="18" charset="0"/>
          </a:endParaRPr>
        </a:p>
      </dgm:t>
    </dgm:pt>
    <dgm:pt modelId="{59C0545F-5483-469A-BD38-8EEECBD25DAA}" type="parTrans" cxnId="{DF8812C8-AC6F-416F-A3FD-A7F935057C12}">
      <dgm:prSet/>
      <dgm:spPr/>
      <dgm:t>
        <a:bodyPr/>
        <a:lstStyle/>
        <a:p>
          <a:endParaRPr lang="ru-RU"/>
        </a:p>
      </dgm:t>
    </dgm:pt>
    <dgm:pt modelId="{8AB931C0-21A9-4EF1-A3CF-C618E7D66D45}" type="sibTrans" cxnId="{DF8812C8-AC6F-416F-A3FD-A7F935057C12}">
      <dgm:prSet/>
      <dgm:spPr/>
      <dgm:t>
        <a:bodyPr/>
        <a:lstStyle/>
        <a:p>
          <a:endParaRPr lang="ru-RU"/>
        </a:p>
      </dgm:t>
    </dgm:pt>
    <dgm:pt modelId="{A8721E6A-8D41-40B0-8BEA-691E4AD7E8E5}">
      <dgm:prSet phldrT="[Текст]" custT="1"/>
      <dgm:spPr/>
      <dgm:t>
        <a:bodyPr/>
        <a:lstStyle/>
        <a:p>
          <a:r>
            <a:rPr lang="ru-RU" sz="1100" b="1" smtClean="0">
              <a:solidFill>
                <a:schemeClr val="tx1"/>
              </a:solidFill>
              <a:latin typeface="Cambria" panose="02040503050406030204" pitchFamily="18" charset="0"/>
            </a:rPr>
            <a:t>Дополнительно   в тексте ПЗ указывается</a:t>
          </a:r>
          <a:endParaRPr lang="ru-RU" sz="1200" b="0" dirty="0">
            <a:solidFill>
              <a:schemeClr val="tx1"/>
            </a:solidFill>
            <a:latin typeface="Cambria" panose="02040503050406030204" pitchFamily="18" charset="0"/>
          </a:endParaRPr>
        </a:p>
      </dgm:t>
    </dgm:pt>
    <dgm:pt modelId="{C025917C-829A-4FA8-9118-9F04D5F738F6}" type="parTrans" cxnId="{DCA571F4-3EDE-4CA2-BEFE-612CABE2B291}">
      <dgm:prSet/>
      <dgm:spPr/>
      <dgm:t>
        <a:bodyPr/>
        <a:lstStyle/>
        <a:p>
          <a:endParaRPr lang="ru-RU"/>
        </a:p>
      </dgm:t>
    </dgm:pt>
    <dgm:pt modelId="{995BADD0-22F5-4F6B-B154-5E66C3AA7BF3}" type="sibTrans" cxnId="{DCA571F4-3EDE-4CA2-BEFE-612CABE2B291}">
      <dgm:prSet/>
      <dgm:spPr/>
      <dgm:t>
        <a:bodyPr/>
        <a:lstStyle/>
        <a:p>
          <a:endParaRPr lang="ru-RU"/>
        </a:p>
      </dgm:t>
    </dgm:pt>
    <dgm:pt modelId="{450F9081-74FB-4C4A-9222-78D006F6D20E}">
      <dgm:prSet phldrT="[Текст]" custT="1"/>
      <dgm:spPr/>
      <dgm:t>
        <a:bodyPr/>
        <a:lstStyle/>
        <a:p>
          <a:r>
            <a:rPr lang="ru-RU" sz="1200" b="0" dirty="0" smtClean="0">
              <a:solidFill>
                <a:schemeClr val="tx1"/>
              </a:solidFill>
              <a:latin typeface="Cambria" panose="02040503050406030204" pitchFamily="18" charset="0"/>
            </a:rPr>
            <a:t>При наличии банковских счетов, открытым учреждению в кредитной организации, в отношении которой Банком России принято решение об отзыве лицензии.</a:t>
          </a:r>
          <a:endParaRPr lang="ru-RU" sz="1200" b="0" dirty="0">
            <a:solidFill>
              <a:schemeClr val="tx1"/>
            </a:solidFill>
            <a:latin typeface="Cambria" panose="02040503050406030204" pitchFamily="18" charset="0"/>
          </a:endParaRPr>
        </a:p>
      </dgm:t>
    </dgm:pt>
    <dgm:pt modelId="{2CC5CF31-07B4-414C-9E82-166D3B30522F}" type="parTrans" cxnId="{5CE74C1F-4549-4FCE-845A-F6F94A11281C}">
      <dgm:prSet/>
      <dgm:spPr/>
      <dgm:t>
        <a:bodyPr/>
        <a:lstStyle/>
        <a:p>
          <a:endParaRPr lang="ru-RU"/>
        </a:p>
      </dgm:t>
    </dgm:pt>
    <dgm:pt modelId="{FF23D0E4-A484-4EE1-90A3-22B41D67A6A2}" type="sibTrans" cxnId="{5CE74C1F-4549-4FCE-845A-F6F94A11281C}">
      <dgm:prSet/>
      <dgm:spPr/>
      <dgm:t>
        <a:bodyPr/>
        <a:lstStyle/>
        <a:p>
          <a:endParaRPr lang="ru-RU"/>
        </a:p>
      </dgm:t>
    </dgm:pt>
    <dgm:pt modelId="{7F69E081-61C2-4C41-99AD-B76D8255833E}">
      <dgm:prSet phldrT="[Текст]" custT="1"/>
      <dgm:spPr/>
      <dgm:t>
        <a:bodyPr/>
        <a:lstStyle/>
        <a:p>
          <a:r>
            <a:rPr lang="ru-RU" sz="1200" b="0" dirty="0" smtClean="0">
              <a:solidFill>
                <a:schemeClr val="tx1"/>
              </a:solidFill>
              <a:latin typeface="Cambria" panose="02040503050406030204" pitchFamily="18" charset="0"/>
            </a:rPr>
            <a:t>При отражении показателя по счету                         1 201 23 000 указываются нули;</a:t>
          </a:r>
          <a:endParaRPr lang="ru-RU" sz="1200" b="0" dirty="0">
            <a:solidFill>
              <a:schemeClr val="tx1"/>
            </a:solidFill>
            <a:latin typeface="Cambria" panose="02040503050406030204" pitchFamily="18" charset="0"/>
          </a:endParaRPr>
        </a:p>
      </dgm:t>
    </dgm:pt>
    <dgm:pt modelId="{9307C1C6-2133-4493-9E21-7A0F8CE71ED9}" type="parTrans" cxnId="{1792DFBF-755A-40D4-AF88-5859C547AAE9}">
      <dgm:prSet/>
      <dgm:spPr/>
      <dgm:t>
        <a:bodyPr/>
        <a:lstStyle/>
        <a:p>
          <a:endParaRPr lang="ru-RU"/>
        </a:p>
      </dgm:t>
    </dgm:pt>
    <dgm:pt modelId="{D5BE9727-6D84-4BF0-8802-628FB9129867}" type="sibTrans" cxnId="{1792DFBF-755A-40D4-AF88-5859C547AAE9}">
      <dgm:prSet/>
      <dgm:spPr/>
      <dgm:t>
        <a:bodyPr/>
        <a:lstStyle/>
        <a:p>
          <a:endParaRPr lang="ru-RU"/>
        </a:p>
      </dgm:t>
    </dgm:pt>
    <dgm:pt modelId="{33DC9165-CE93-4E39-9006-1E1A34BC7B96}">
      <dgm:prSet phldrT="[Текст]" custT="1"/>
      <dgm:spPr/>
      <dgm:t>
        <a:bodyPr/>
        <a:lstStyle/>
        <a:p>
          <a:r>
            <a:rPr lang="ru-RU" sz="1200" b="0" dirty="0" smtClean="0">
              <a:solidFill>
                <a:schemeClr val="tx1"/>
              </a:solidFill>
              <a:latin typeface="Cambria" panose="02040503050406030204" pitchFamily="18" charset="0"/>
            </a:rPr>
            <a:t>Для зарубежных счетов указываются первые 20 знаков номера счета, в случае, если разрядность номера счета менее 20 знаков – номер счет и остальные значения, разные нулю</a:t>
          </a:r>
          <a:endParaRPr lang="ru-RU" sz="1200" b="0" dirty="0">
            <a:solidFill>
              <a:schemeClr val="tx1"/>
            </a:solidFill>
            <a:latin typeface="Cambria" panose="02040503050406030204" pitchFamily="18" charset="0"/>
          </a:endParaRPr>
        </a:p>
      </dgm:t>
    </dgm:pt>
    <dgm:pt modelId="{B521DDCA-2F08-4EFA-AEDD-9F8D5561C3FE}" type="parTrans" cxnId="{11AC9DC8-6F8B-4587-B0E9-DBDD51463E49}">
      <dgm:prSet/>
      <dgm:spPr/>
      <dgm:t>
        <a:bodyPr/>
        <a:lstStyle/>
        <a:p>
          <a:endParaRPr lang="ru-RU"/>
        </a:p>
      </dgm:t>
    </dgm:pt>
    <dgm:pt modelId="{0052A689-7151-49CC-AE0A-1D50A220CCEC}" type="sibTrans" cxnId="{11AC9DC8-6F8B-4587-B0E9-DBDD51463E49}">
      <dgm:prSet/>
      <dgm:spPr/>
      <dgm:t>
        <a:bodyPr/>
        <a:lstStyle/>
        <a:p>
          <a:endParaRPr lang="ru-RU"/>
        </a:p>
      </dgm:t>
    </dgm:pt>
    <dgm:pt modelId="{96E48487-DBC9-4161-9174-61C1940805A7}">
      <dgm:prSet phldrT="[Текст]" custT="1"/>
      <dgm:spPr/>
      <dgm:t>
        <a:bodyPr/>
        <a:lstStyle/>
        <a:p>
          <a:r>
            <a:rPr lang="ru-RU" sz="1200" b="0" dirty="0" smtClean="0">
              <a:solidFill>
                <a:schemeClr val="tx1"/>
              </a:solidFill>
              <a:latin typeface="Cambria" panose="02040503050406030204" pitchFamily="18" charset="0"/>
            </a:rPr>
            <a:t>указываются номера банковских счетов;</a:t>
          </a:r>
          <a:endParaRPr lang="ru-RU" sz="1200" b="0" dirty="0">
            <a:solidFill>
              <a:schemeClr val="tx1"/>
            </a:solidFill>
            <a:latin typeface="Cambria" panose="02040503050406030204" pitchFamily="18" charset="0"/>
          </a:endParaRPr>
        </a:p>
      </dgm:t>
    </dgm:pt>
    <dgm:pt modelId="{63ED3A3F-DAB5-4DDB-A0A4-21B76E4DECCD}" type="parTrans" cxnId="{B1135B31-2ABD-47BA-8993-A63179B81247}">
      <dgm:prSet/>
      <dgm:spPr/>
      <dgm:t>
        <a:bodyPr/>
        <a:lstStyle/>
        <a:p>
          <a:endParaRPr lang="ru-RU"/>
        </a:p>
      </dgm:t>
    </dgm:pt>
    <dgm:pt modelId="{8652E842-9EC9-41D0-802B-2C607E871F04}" type="sibTrans" cxnId="{B1135B31-2ABD-47BA-8993-A63179B81247}">
      <dgm:prSet/>
      <dgm:spPr/>
      <dgm:t>
        <a:bodyPr/>
        <a:lstStyle/>
        <a:p>
          <a:endParaRPr lang="ru-RU"/>
        </a:p>
      </dgm:t>
    </dgm:pt>
    <dgm:pt modelId="{DE3143C1-BFDB-4CA8-9EC7-B6D03925EFB9}">
      <dgm:prSet phldrT="[Текст]" custT="1"/>
      <dgm:spPr/>
      <dgm:t>
        <a:bodyPr/>
        <a:lstStyle/>
        <a:p>
          <a:r>
            <a:rPr lang="ru-RU" sz="1200" b="0" dirty="0" smtClean="0">
              <a:solidFill>
                <a:schemeClr val="tx1"/>
              </a:solidFill>
              <a:latin typeface="Cambria" panose="02040503050406030204" pitchFamily="18" charset="0"/>
            </a:rPr>
            <a:t>В графе 1 раздела 2 указываются нули.</a:t>
          </a:r>
          <a:endParaRPr lang="ru-RU" sz="1200" b="0" dirty="0">
            <a:solidFill>
              <a:schemeClr val="tx1"/>
            </a:solidFill>
            <a:latin typeface="Cambria" panose="02040503050406030204" pitchFamily="18" charset="0"/>
          </a:endParaRPr>
        </a:p>
      </dgm:t>
    </dgm:pt>
    <dgm:pt modelId="{F193F808-87CF-4E2A-AE94-A55234F111A9}" type="parTrans" cxnId="{B59B5248-343D-4DEA-8D95-B42C1FC293C3}">
      <dgm:prSet/>
      <dgm:spPr/>
      <dgm:t>
        <a:bodyPr/>
        <a:lstStyle/>
        <a:p>
          <a:endParaRPr lang="ru-RU"/>
        </a:p>
      </dgm:t>
    </dgm:pt>
    <dgm:pt modelId="{161F853D-768A-4AAA-A00E-5BE2EFA96635}" type="sibTrans" cxnId="{B59B5248-343D-4DEA-8D95-B42C1FC293C3}">
      <dgm:prSet/>
      <dgm:spPr/>
      <dgm:t>
        <a:bodyPr/>
        <a:lstStyle/>
        <a:p>
          <a:endParaRPr lang="ru-RU"/>
        </a:p>
      </dgm:t>
    </dgm:pt>
    <dgm:pt modelId="{192AD752-F00D-4D04-9F04-8DC863E83528}" type="pres">
      <dgm:prSet presAssocID="{26CC562C-BCD8-417D-AA6F-0772891490EA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59EFBBA-67BF-404C-AFE0-25BC7C5B290C}" type="pres">
      <dgm:prSet presAssocID="{E7D2D235-FEF4-42E5-AED0-0912D2764F56}" presName="composite" presStyleCnt="0"/>
      <dgm:spPr/>
    </dgm:pt>
    <dgm:pt modelId="{17084910-751E-4670-9A71-4BE065B30C5F}" type="pres">
      <dgm:prSet presAssocID="{E7D2D235-FEF4-42E5-AED0-0912D2764F56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FABAE6-5413-43F6-A26F-180CCA837ECA}" type="pres">
      <dgm:prSet presAssocID="{E7D2D235-FEF4-42E5-AED0-0912D2764F56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F4AC42B-2A5A-496D-87C6-5169AC1E42F8}" type="pres">
      <dgm:prSet presAssocID="{A450A2D6-23B9-4423-8545-117CDE831758}" presName="sp" presStyleCnt="0"/>
      <dgm:spPr/>
    </dgm:pt>
    <dgm:pt modelId="{E999BEF8-B123-433C-BA07-C800E8FCACDD}" type="pres">
      <dgm:prSet presAssocID="{1E308905-42F6-440C-A19B-65808A4A8D74}" presName="composite" presStyleCnt="0"/>
      <dgm:spPr/>
    </dgm:pt>
    <dgm:pt modelId="{C96D469F-6C37-4665-8517-A0EEEE082AE8}" type="pres">
      <dgm:prSet presAssocID="{1E308905-42F6-440C-A19B-65808A4A8D74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F4E9FD-468F-4FD8-BFAB-62439D76C862}" type="pres">
      <dgm:prSet presAssocID="{1E308905-42F6-440C-A19B-65808A4A8D74}" presName="descendantText" presStyleLbl="alignAcc1" presStyleIdx="1" presStyleCnt="3" custScaleY="18639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227035-46DD-41D9-A859-4D0E63152992}" type="pres">
      <dgm:prSet presAssocID="{4DD8E09E-92A9-475B-8F6F-0AD63D8E610A}" presName="sp" presStyleCnt="0"/>
      <dgm:spPr/>
    </dgm:pt>
    <dgm:pt modelId="{97BBFE8B-9EFC-4F86-A801-7CF8F7240803}" type="pres">
      <dgm:prSet presAssocID="{A8721E6A-8D41-40B0-8BEA-691E4AD7E8E5}" presName="composite" presStyleCnt="0"/>
      <dgm:spPr/>
    </dgm:pt>
    <dgm:pt modelId="{20AA9821-4FF0-4E68-920E-BDD1CC4E2BC7}" type="pres">
      <dgm:prSet presAssocID="{A8721E6A-8D41-40B0-8BEA-691E4AD7E8E5}" presName="parentText" presStyleLbl="alignNode1" presStyleIdx="2" presStyleCnt="3" custLinFactNeighborY="1423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64CE4C-8741-4A87-9365-6CC80312DB12}" type="pres">
      <dgm:prSet presAssocID="{A8721E6A-8D41-40B0-8BEA-691E4AD7E8E5}" presName="descendantText" presStyleLbl="alignAcc1" presStyleIdx="2" presStyleCnt="3" custScaleY="113244" custLinFactNeighborY="2189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44CF07C-F510-469C-80F4-A800A04C30D8}" type="presOf" srcId="{1E308905-42F6-440C-A19B-65808A4A8D74}" destId="{C96D469F-6C37-4665-8517-A0EEEE082AE8}" srcOrd="0" destOrd="0" presId="urn:microsoft.com/office/officeart/2005/8/layout/chevron2"/>
    <dgm:cxn modelId="{AC1A75B1-5E57-4BCB-9594-A02FAD55BF84}" type="presOf" srcId="{CAAD3E29-699E-4EE4-BB23-EB999EB16837}" destId="{6064CE4C-8741-4A87-9365-6CC80312DB12}" srcOrd="0" destOrd="0" presId="urn:microsoft.com/office/officeart/2005/8/layout/chevron2"/>
    <dgm:cxn modelId="{11AC9DC8-6F8B-4587-B0E9-DBDD51463E49}" srcId="{1E308905-42F6-440C-A19B-65808A4A8D74}" destId="{33DC9165-CE93-4E39-9006-1E1A34BC7B96}" srcOrd="3" destOrd="0" parTransId="{B521DDCA-2F08-4EFA-AEDD-9F8D5561C3FE}" sibTransId="{0052A689-7151-49CC-AE0A-1D50A220CCEC}"/>
    <dgm:cxn modelId="{1792DFBF-755A-40D4-AF88-5859C547AAE9}" srcId="{1E308905-42F6-440C-A19B-65808A4A8D74}" destId="{7F69E081-61C2-4C41-99AD-B76D8255833E}" srcOrd="2" destOrd="0" parTransId="{9307C1C6-2133-4493-9E21-7A0F8CE71ED9}" sibTransId="{D5BE9727-6D84-4BF0-8802-628FB9129867}"/>
    <dgm:cxn modelId="{C1C7C72E-16D0-4BE4-B757-9B63EE709885}" type="presOf" srcId="{33DC9165-CE93-4E39-9006-1E1A34BC7B96}" destId="{F2F4E9FD-468F-4FD8-BFAB-62439D76C862}" srcOrd="0" destOrd="3" presId="urn:microsoft.com/office/officeart/2005/8/layout/chevron2"/>
    <dgm:cxn modelId="{AF2638B1-CAAA-4468-9B5E-671B524ABD15}" type="presOf" srcId="{96E48487-DBC9-4161-9174-61C1940805A7}" destId="{F2F4E9FD-468F-4FD8-BFAB-62439D76C862}" srcOrd="0" destOrd="1" presId="urn:microsoft.com/office/officeart/2005/8/layout/chevron2"/>
    <dgm:cxn modelId="{54D2A15B-4F0A-4A31-8FE2-8CB81BB30CE1}" type="presOf" srcId="{A8721E6A-8D41-40B0-8BEA-691E4AD7E8E5}" destId="{20AA9821-4FF0-4E68-920E-BDD1CC4E2BC7}" srcOrd="0" destOrd="0" presId="urn:microsoft.com/office/officeart/2005/8/layout/chevron2"/>
    <dgm:cxn modelId="{73690D4D-6568-4E00-B7DD-C35884F81D72}" type="presOf" srcId="{E7D2D235-FEF4-42E5-AED0-0912D2764F56}" destId="{17084910-751E-4670-9A71-4BE065B30C5F}" srcOrd="0" destOrd="0" presId="urn:microsoft.com/office/officeart/2005/8/layout/chevron2"/>
    <dgm:cxn modelId="{5CE74C1F-4549-4FCE-845A-F6F94A11281C}" srcId="{A8721E6A-8D41-40B0-8BEA-691E4AD7E8E5}" destId="{450F9081-74FB-4C4A-9222-78D006F6D20E}" srcOrd="1" destOrd="0" parTransId="{2CC5CF31-07B4-414C-9E82-166D3B30522F}" sibTransId="{FF23D0E4-A484-4EE1-90A3-22B41D67A6A2}"/>
    <dgm:cxn modelId="{B59B5248-343D-4DEA-8D95-B42C1FC293C3}" srcId="{1E308905-42F6-440C-A19B-65808A4A8D74}" destId="{DE3143C1-BFDB-4CA8-9EC7-B6D03925EFB9}" srcOrd="4" destOrd="0" parTransId="{F193F808-87CF-4E2A-AE94-A55234F111A9}" sibTransId="{161F853D-768A-4AAA-A00E-5BE2EFA96635}"/>
    <dgm:cxn modelId="{AEFBB3D5-5CB0-4067-93FE-6A9A9903194B}" srcId="{1E308905-42F6-440C-A19B-65808A4A8D74}" destId="{15F3FD0E-701A-4437-89B2-053E9F46AE1C}" srcOrd="0" destOrd="0" parTransId="{42031740-6BD0-49A0-A6E7-D76D5B8C32F2}" sibTransId="{A87A4766-22F0-429D-A731-4E12400BDCCB}"/>
    <dgm:cxn modelId="{0B45A2D1-BA76-4629-B102-B08237B0764E}" srcId="{26CC562C-BCD8-417D-AA6F-0772891490EA}" destId="{1E308905-42F6-440C-A19B-65808A4A8D74}" srcOrd="1" destOrd="0" parTransId="{853BAB2F-1DFF-4616-A69D-219482000D71}" sibTransId="{4DD8E09E-92A9-475B-8F6F-0AD63D8E610A}"/>
    <dgm:cxn modelId="{B1135B31-2ABD-47BA-8993-A63179B81247}" srcId="{1E308905-42F6-440C-A19B-65808A4A8D74}" destId="{96E48487-DBC9-4161-9174-61C1940805A7}" srcOrd="1" destOrd="0" parTransId="{63ED3A3F-DAB5-4DDB-A0A4-21B76E4DECCD}" sibTransId="{8652E842-9EC9-41D0-802B-2C607E871F04}"/>
    <dgm:cxn modelId="{29F4D4C3-23F4-467A-AE3F-827A5EFB22E4}" type="presOf" srcId="{15F3FD0E-701A-4437-89B2-053E9F46AE1C}" destId="{F2F4E9FD-468F-4FD8-BFAB-62439D76C862}" srcOrd="0" destOrd="0" presId="urn:microsoft.com/office/officeart/2005/8/layout/chevron2"/>
    <dgm:cxn modelId="{BF84EA27-3F83-403A-BDB9-40937B1654E1}" type="presOf" srcId="{72270931-D860-44D2-8617-EB75DABE888D}" destId="{C9FABAE6-5413-43F6-A26F-180CCA837ECA}" srcOrd="0" destOrd="0" presId="urn:microsoft.com/office/officeart/2005/8/layout/chevron2"/>
    <dgm:cxn modelId="{AFC8F7E0-F5AF-4133-8A71-C7C7128DFA1A}" srcId="{26CC562C-BCD8-417D-AA6F-0772891490EA}" destId="{E7D2D235-FEF4-42E5-AED0-0912D2764F56}" srcOrd="0" destOrd="0" parTransId="{CE179FED-12DC-498A-B768-5D90F7AC4D0A}" sibTransId="{A450A2D6-23B9-4423-8545-117CDE831758}"/>
    <dgm:cxn modelId="{B5D7BC5F-8C84-4621-AB6F-5C91DFA18DF6}" srcId="{E7D2D235-FEF4-42E5-AED0-0912D2764F56}" destId="{72270931-D860-44D2-8617-EB75DABE888D}" srcOrd="0" destOrd="0" parTransId="{09A7DDE4-158D-4A62-B5C0-FDEE8861273F}" sibTransId="{EABBAB91-9DFC-42AD-B4E6-8B4FC05F9F70}"/>
    <dgm:cxn modelId="{A5BC8487-33D7-4CC2-8AE2-7064BFB7D5EF}" type="presOf" srcId="{450F9081-74FB-4C4A-9222-78D006F6D20E}" destId="{6064CE4C-8741-4A87-9365-6CC80312DB12}" srcOrd="0" destOrd="1" presId="urn:microsoft.com/office/officeart/2005/8/layout/chevron2"/>
    <dgm:cxn modelId="{ECE5AFEE-FE0C-4266-9F25-F4F8B63990B1}" type="presOf" srcId="{7F69E081-61C2-4C41-99AD-B76D8255833E}" destId="{F2F4E9FD-468F-4FD8-BFAB-62439D76C862}" srcOrd="0" destOrd="2" presId="urn:microsoft.com/office/officeart/2005/8/layout/chevron2"/>
    <dgm:cxn modelId="{787A906C-B1AC-4BDA-B898-59E955DC4AA4}" type="presOf" srcId="{26CC562C-BCD8-417D-AA6F-0772891490EA}" destId="{192AD752-F00D-4D04-9F04-8DC863E83528}" srcOrd="0" destOrd="0" presId="urn:microsoft.com/office/officeart/2005/8/layout/chevron2"/>
    <dgm:cxn modelId="{DCA571F4-3EDE-4CA2-BEFE-612CABE2B291}" srcId="{26CC562C-BCD8-417D-AA6F-0772891490EA}" destId="{A8721E6A-8D41-40B0-8BEA-691E4AD7E8E5}" srcOrd="2" destOrd="0" parTransId="{C025917C-829A-4FA8-9118-9F04D5F738F6}" sibTransId="{995BADD0-22F5-4F6B-B154-5E66C3AA7BF3}"/>
    <dgm:cxn modelId="{245EC987-B61B-4541-A4A7-CA9E07DE6528}" type="presOf" srcId="{DE3143C1-BFDB-4CA8-9EC7-B6D03925EFB9}" destId="{F2F4E9FD-468F-4FD8-BFAB-62439D76C862}" srcOrd="0" destOrd="4" presId="urn:microsoft.com/office/officeart/2005/8/layout/chevron2"/>
    <dgm:cxn modelId="{DF8812C8-AC6F-416F-A3FD-A7F935057C12}" srcId="{A8721E6A-8D41-40B0-8BEA-691E4AD7E8E5}" destId="{CAAD3E29-699E-4EE4-BB23-EB999EB16837}" srcOrd="0" destOrd="0" parTransId="{59C0545F-5483-469A-BD38-8EEECBD25DAA}" sibTransId="{8AB931C0-21A9-4EF1-A3CF-C618E7D66D45}"/>
    <dgm:cxn modelId="{413F57F1-9EFE-4891-A749-5AF22B328EE9}" type="presParOf" srcId="{192AD752-F00D-4D04-9F04-8DC863E83528}" destId="{759EFBBA-67BF-404C-AFE0-25BC7C5B290C}" srcOrd="0" destOrd="0" presId="urn:microsoft.com/office/officeart/2005/8/layout/chevron2"/>
    <dgm:cxn modelId="{2DF24A49-5284-4603-A84E-C4438B09C285}" type="presParOf" srcId="{759EFBBA-67BF-404C-AFE0-25BC7C5B290C}" destId="{17084910-751E-4670-9A71-4BE065B30C5F}" srcOrd="0" destOrd="0" presId="urn:microsoft.com/office/officeart/2005/8/layout/chevron2"/>
    <dgm:cxn modelId="{DE51A5EC-4747-4E0C-8AA4-7EB7AA621ADA}" type="presParOf" srcId="{759EFBBA-67BF-404C-AFE0-25BC7C5B290C}" destId="{C9FABAE6-5413-43F6-A26F-180CCA837ECA}" srcOrd="1" destOrd="0" presId="urn:microsoft.com/office/officeart/2005/8/layout/chevron2"/>
    <dgm:cxn modelId="{B4017937-74D6-403C-A2F1-444C00B68BDD}" type="presParOf" srcId="{192AD752-F00D-4D04-9F04-8DC863E83528}" destId="{7F4AC42B-2A5A-496D-87C6-5169AC1E42F8}" srcOrd="1" destOrd="0" presId="urn:microsoft.com/office/officeart/2005/8/layout/chevron2"/>
    <dgm:cxn modelId="{2D384C48-95F9-4B9A-BE17-3588275D2C74}" type="presParOf" srcId="{192AD752-F00D-4D04-9F04-8DC863E83528}" destId="{E999BEF8-B123-433C-BA07-C800E8FCACDD}" srcOrd="2" destOrd="0" presId="urn:microsoft.com/office/officeart/2005/8/layout/chevron2"/>
    <dgm:cxn modelId="{4EDF1037-1450-4DEB-A9EC-38706A4E2F75}" type="presParOf" srcId="{E999BEF8-B123-433C-BA07-C800E8FCACDD}" destId="{C96D469F-6C37-4665-8517-A0EEEE082AE8}" srcOrd="0" destOrd="0" presId="urn:microsoft.com/office/officeart/2005/8/layout/chevron2"/>
    <dgm:cxn modelId="{0C747184-184A-40D3-AFCC-589E2FEBE401}" type="presParOf" srcId="{E999BEF8-B123-433C-BA07-C800E8FCACDD}" destId="{F2F4E9FD-468F-4FD8-BFAB-62439D76C862}" srcOrd="1" destOrd="0" presId="urn:microsoft.com/office/officeart/2005/8/layout/chevron2"/>
    <dgm:cxn modelId="{A05D68C9-8E81-485A-82B3-766A44A251AB}" type="presParOf" srcId="{192AD752-F00D-4D04-9F04-8DC863E83528}" destId="{16227035-46DD-41D9-A859-4D0E63152992}" srcOrd="3" destOrd="0" presId="urn:microsoft.com/office/officeart/2005/8/layout/chevron2"/>
    <dgm:cxn modelId="{68AB5260-E6B2-46F7-8D13-7E995992C5B3}" type="presParOf" srcId="{192AD752-F00D-4D04-9F04-8DC863E83528}" destId="{97BBFE8B-9EFC-4F86-A801-7CF8F7240803}" srcOrd="4" destOrd="0" presId="urn:microsoft.com/office/officeart/2005/8/layout/chevron2"/>
    <dgm:cxn modelId="{4E73E7F8-213D-493B-A143-5E58DAED6B7A}" type="presParOf" srcId="{97BBFE8B-9EFC-4F86-A801-7CF8F7240803}" destId="{20AA9821-4FF0-4E68-920E-BDD1CC4E2BC7}" srcOrd="0" destOrd="0" presId="urn:microsoft.com/office/officeart/2005/8/layout/chevron2"/>
    <dgm:cxn modelId="{03FF6462-01B9-4FB8-BA67-AC0923AC7FD2}" type="presParOf" srcId="{97BBFE8B-9EFC-4F86-A801-7CF8F7240803}" destId="{6064CE4C-8741-4A87-9365-6CC80312DB12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CACD9A62-C499-455C-95DB-E580BD050775}" type="doc">
      <dgm:prSet loTypeId="urn:microsoft.com/office/officeart/2008/layout/VerticalCircleList" loCatId="list" qsTypeId="urn:microsoft.com/office/officeart/2005/8/quickstyle/simple4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1C53B8F5-BAB9-48F3-AA16-F741EC4957C0}">
      <dgm:prSet phldrT="[Текст]"/>
      <dgm:spPr/>
      <dgm:t>
        <a:bodyPr/>
        <a:lstStyle/>
        <a:p>
          <a:r>
            <a:rPr lang="ru-RU" dirty="0" smtClean="0">
              <a:latin typeface="Cambria" panose="02040503050406030204" pitchFamily="18" charset="0"/>
            </a:rPr>
            <a:t>Данные</a:t>
          </a:r>
          <a:endParaRPr lang="ru-RU" dirty="0">
            <a:latin typeface="Cambria" panose="02040503050406030204" pitchFamily="18" charset="0"/>
          </a:endParaRPr>
        </a:p>
      </dgm:t>
    </dgm:pt>
    <dgm:pt modelId="{FCEA8A0C-EB98-46C3-BC87-0B0928306C33}" type="parTrans" cxnId="{9F0A4EE9-2A69-41F6-9A85-E56C496F025D}">
      <dgm:prSet/>
      <dgm:spPr/>
      <dgm:t>
        <a:bodyPr/>
        <a:lstStyle/>
        <a:p>
          <a:endParaRPr lang="ru-RU"/>
        </a:p>
      </dgm:t>
    </dgm:pt>
    <dgm:pt modelId="{AF2ACBAD-CB37-4DEA-8C5D-9E9A72E266B4}" type="sibTrans" cxnId="{9F0A4EE9-2A69-41F6-9A85-E56C496F025D}">
      <dgm:prSet/>
      <dgm:spPr/>
      <dgm:t>
        <a:bodyPr/>
        <a:lstStyle/>
        <a:p>
          <a:endParaRPr lang="ru-RU"/>
        </a:p>
      </dgm:t>
    </dgm:pt>
    <dgm:pt modelId="{5E2594E3-C714-498B-A896-017BB28E531B}">
      <dgm:prSet phldrT="[Текст]"/>
      <dgm:spPr/>
      <dgm:t>
        <a:bodyPr/>
        <a:lstStyle/>
        <a:p>
          <a:r>
            <a:rPr lang="ru-RU" b="0" dirty="0" smtClean="0">
              <a:solidFill>
                <a:schemeClr val="tx1"/>
              </a:solidFill>
              <a:latin typeface="Cambria" panose="02040503050406030204" pitchFamily="18" charset="0"/>
            </a:rPr>
            <a:t>Отражаются данные по судебным решениям, </a:t>
          </a:r>
          <a:r>
            <a:rPr lang="ru-RU" b="1" dirty="0" smtClean="0">
              <a:solidFill>
                <a:schemeClr val="tx1"/>
              </a:solidFill>
              <a:latin typeface="Cambria" panose="02040503050406030204" pitchFamily="18" charset="0"/>
            </a:rPr>
            <a:t>ответчиком</a:t>
          </a:r>
          <a:r>
            <a:rPr lang="ru-RU" b="0" dirty="0" smtClean="0">
              <a:solidFill>
                <a:schemeClr val="tx1"/>
              </a:solidFill>
              <a:latin typeface="Cambria" panose="02040503050406030204" pitchFamily="18" charset="0"/>
            </a:rPr>
            <a:t> по которым является </a:t>
          </a:r>
          <a:r>
            <a:rPr lang="ru-RU" b="1" dirty="0" smtClean="0">
              <a:solidFill>
                <a:schemeClr val="tx1"/>
              </a:solidFill>
              <a:latin typeface="Cambria" panose="02040503050406030204" pitchFamily="18" charset="0"/>
            </a:rPr>
            <a:t>бюджет</a:t>
          </a:r>
          <a:r>
            <a:rPr lang="ru-RU" b="0" dirty="0" smtClean="0">
              <a:solidFill>
                <a:schemeClr val="tx1"/>
              </a:solidFill>
              <a:latin typeface="Cambria" panose="02040503050406030204" pitchFamily="18" charset="0"/>
            </a:rPr>
            <a:t> (отсутствует исполнительный лист)</a:t>
          </a:r>
          <a:endParaRPr lang="ru-RU" b="0" dirty="0" smtClean="0">
            <a:latin typeface="Cambria" panose="02040503050406030204" pitchFamily="18" charset="0"/>
            <a:ea typeface="+mn-ea"/>
            <a:cs typeface="+mn-cs"/>
          </a:endParaRPr>
        </a:p>
      </dgm:t>
    </dgm:pt>
    <dgm:pt modelId="{B6ECF528-D413-4B8B-AF08-95C6A860EDC1}" type="parTrans" cxnId="{A27747AB-B13A-4C45-8EE8-8E8D77F5A405}">
      <dgm:prSet/>
      <dgm:spPr/>
      <dgm:t>
        <a:bodyPr/>
        <a:lstStyle/>
        <a:p>
          <a:endParaRPr lang="ru-RU"/>
        </a:p>
      </dgm:t>
    </dgm:pt>
    <dgm:pt modelId="{291002E4-491F-4496-9B40-1DCEDE9C8B54}" type="sibTrans" cxnId="{A27747AB-B13A-4C45-8EE8-8E8D77F5A405}">
      <dgm:prSet/>
      <dgm:spPr/>
      <dgm:t>
        <a:bodyPr/>
        <a:lstStyle/>
        <a:p>
          <a:endParaRPr lang="ru-RU"/>
        </a:p>
      </dgm:t>
    </dgm:pt>
    <dgm:pt modelId="{32429321-7FD1-493E-871F-8EB5A4487DFC}">
      <dgm:prSet phldrT="[Текст]"/>
      <dgm:spPr/>
      <dgm:t>
        <a:bodyPr/>
        <a:lstStyle/>
        <a:p>
          <a:r>
            <a:rPr lang="ru-RU" dirty="0" smtClean="0"/>
            <a:t>В тексте ПЗ</a:t>
          </a:r>
          <a:endParaRPr lang="ru-RU" dirty="0"/>
        </a:p>
      </dgm:t>
    </dgm:pt>
    <dgm:pt modelId="{36731B20-3D06-45F7-9062-846A4D83C809}" type="parTrans" cxnId="{D57727F9-675E-4129-AD77-5A8FE5868846}">
      <dgm:prSet/>
      <dgm:spPr/>
      <dgm:t>
        <a:bodyPr/>
        <a:lstStyle/>
        <a:p>
          <a:endParaRPr lang="ru-RU"/>
        </a:p>
      </dgm:t>
    </dgm:pt>
    <dgm:pt modelId="{C7756103-2980-4D55-A400-48CDBA0BAFFD}" type="sibTrans" cxnId="{D57727F9-675E-4129-AD77-5A8FE5868846}">
      <dgm:prSet/>
      <dgm:spPr/>
      <dgm:t>
        <a:bodyPr/>
        <a:lstStyle/>
        <a:p>
          <a:endParaRPr lang="ru-RU"/>
        </a:p>
      </dgm:t>
    </dgm:pt>
    <dgm:pt modelId="{314E95C4-D434-4E7C-8B4C-3B27777FE1AF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  <a:latin typeface="Cambria" panose="02040503050406030204" pitchFamily="18" charset="0"/>
              <a:ea typeface="+mn-ea"/>
              <a:cs typeface="+mn-cs"/>
            </a:rPr>
            <a:t>Раскрывается информация о </a:t>
          </a:r>
          <a:r>
            <a:rPr lang="ru-RU" b="0" i="1" dirty="0" smtClean="0">
              <a:solidFill>
                <a:schemeClr val="tx1"/>
              </a:solidFill>
              <a:latin typeface="Cambria" panose="02040503050406030204" pitchFamily="18" charset="0"/>
              <a:ea typeface="+mn-ea"/>
              <a:cs typeface="+mn-cs"/>
            </a:rPr>
            <a:t>характере задолженности </a:t>
          </a:r>
          <a:r>
            <a:rPr lang="ru-RU" dirty="0" smtClean="0">
              <a:solidFill>
                <a:schemeClr val="tx1"/>
              </a:solidFill>
              <a:latin typeface="Cambria" panose="02040503050406030204" pitchFamily="18" charset="0"/>
              <a:ea typeface="+mn-ea"/>
              <a:cs typeface="+mn-cs"/>
            </a:rPr>
            <a:t>(например, задолженность по уплате налогов; заработной плате, услугам связи и т.д.)</a:t>
          </a:r>
          <a:endParaRPr lang="ru-RU" dirty="0"/>
        </a:p>
      </dgm:t>
    </dgm:pt>
    <dgm:pt modelId="{583A558F-3CAE-4037-8D81-B936777FEFBD}" type="parTrans" cxnId="{E020742F-4E8E-4304-8001-89300FC6EA59}">
      <dgm:prSet/>
      <dgm:spPr/>
      <dgm:t>
        <a:bodyPr/>
        <a:lstStyle/>
        <a:p>
          <a:endParaRPr lang="ru-RU"/>
        </a:p>
      </dgm:t>
    </dgm:pt>
    <dgm:pt modelId="{A5D3182D-2F2A-4F8D-8D7E-6D36134E1456}" type="sibTrans" cxnId="{E020742F-4E8E-4304-8001-89300FC6EA59}">
      <dgm:prSet/>
      <dgm:spPr/>
      <dgm:t>
        <a:bodyPr/>
        <a:lstStyle/>
        <a:p>
          <a:endParaRPr lang="ru-RU"/>
        </a:p>
      </dgm:t>
    </dgm:pt>
    <dgm:pt modelId="{1B910AAB-62F5-4067-855A-0178F23B9053}">
      <dgm:prSet phldrT="[Текст]"/>
      <dgm:spPr/>
      <dgm:t>
        <a:bodyPr/>
        <a:lstStyle/>
        <a:p>
          <a:r>
            <a:rPr lang="ru-RU" b="0" dirty="0" smtClean="0">
              <a:solidFill>
                <a:schemeClr val="tx1"/>
              </a:solidFill>
              <a:latin typeface="Cambria" panose="02040503050406030204" pitchFamily="18" charset="0"/>
            </a:rPr>
            <a:t>Отражаются данные о предъявленных исполнительных листах об исполнении судебных решений</a:t>
          </a:r>
          <a:endParaRPr lang="ru-RU" b="0" dirty="0" smtClean="0">
            <a:latin typeface="Cambria" panose="02040503050406030204" pitchFamily="18" charset="0"/>
            <a:ea typeface="+mn-ea"/>
            <a:cs typeface="+mn-cs"/>
          </a:endParaRPr>
        </a:p>
      </dgm:t>
    </dgm:pt>
    <dgm:pt modelId="{6FE67550-A57C-4E8F-9BC9-F637D832A57B}" type="parTrans" cxnId="{8C5AB1F1-9BFB-43F2-8053-749844E07B25}">
      <dgm:prSet/>
      <dgm:spPr/>
      <dgm:t>
        <a:bodyPr/>
        <a:lstStyle/>
        <a:p>
          <a:endParaRPr lang="ru-RU"/>
        </a:p>
      </dgm:t>
    </dgm:pt>
    <dgm:pt modelId="{924AE6A0-C217-4A09-8654-1FD713E2F2D8}" type="sibTrans" cxnId="{8C5AB1F1-9BFB-43F2-8053-749844E07B25}">
      <dgm:prSet/>
      <dgm:spPr/>
      <dgm:t>
        <a:bodyPr/>
        <a:lstStyle/>
        <a:p>
          <a:endParaRPr lang="ru-RU"/>
        </a:p>
      </dgm:t>
    </dgm:pt>
    <dgm:pt modelId="{41817CB4-AFDD-4713-8CBB-C4A29B30F3D6}" type="pres">
      <dgm:prSet presAssocID="{CACD9A62-C499-455C-95DB-E580BD050775}" presName="Name0" presStyleCnt="0">
        <dgm:presLayoutVars>
          <dgm:dir/>
        </dgm:presLayoutVars>
      </dgm:prSet>
      <dgm:spPr/>
      <dgm:t>
        <a:bodyPr/>
        <a:lstStyle/>
        <a:p>
          <a:endParaRPr lang="ru-RU"/>
        </a:p>
      </dgm:t>
    </dgm:pt>
    <dgm:pt modelId="{069284B8-D9E3-42F6-A1AD-761FEDBE30AA}" type="pres">
      <dgm:prSet presAssocID="{1C53B8F5-BAB9-48F3-AA16-F741EC4957C0}" presName="withChildren" presStyleCnt="0"/>
      <dgm:spPr/>
    </dgm:pt>
    <dgm:pt modelId="{8D2D711E-88CC-4170-B58A-9773CD0266B8}" type="pres">
      <dgm:prSet presAssocID="{1C53B8F5-BAB9-48F3-AA16-F741EC4957C0}" presName="bigCircle" presStyleLbl="vennNode1" presStyleIdx="0" presStyleCnt="5" custScaleX="154469"/>
      <dgm:spPr/>
    </dgm:pt>
    <dgm:pt modelId="{4949BA76-C5B2-4DC4-866D-0D0BFB54E120}" type="pres">
      <dgm:prSet presAssocID="{1C53B8F5-BAB9-48F3-AA16-F741EC4957C0}" presName="medCircle" presStyleLbl="vennNode1" presStyleIdx="1" presStyleCnt="5"/>
      <dgm:spPr/>
    </dgm:pt>
    <dgm:pt modelId="{D44208E6-BA71-4416-981C-788766DCBDA8}" type="pres">
      <dgm:prSet presAssocID="{1C53B8F5-BAB9-48F3-AA16-F741EC4957C0}" presName="txLvl1" presStyleLbl="revTx" presStyleIdx="0" presStyleCnt="5"/>
      <dgm:spPr/>
      <dgm:t>
        <a:bodyPr/>
        <a:lstStyle/>
        <a:p>
          <a:endParaRPr lang="ru-RU"/>
        </a:p>
      </dgm:t>
    </dgm:pt>
    <dgm:pt modelId="{9E911602-9248-4D7E-A7AF-55CD70B06772}" type="pres">
      <dgm:prSet presAssocID="{1C53B8F5-BAB9-48F3-AA16-F741EC4957C0}" presName="lin" presStyleCnt="0"/>
      <dgm:spPr/>
    </dgm:pt>
    <dgm:pt modelId="{CEC864F4-7FA4-4AD5-AB53-79744BC26C00}" type="pres">
      <dgm:prSet presAssocID="{5E2594E3-C714-498B-A896-017BB28E531B}" presName="txLvl2" presStyleLbl="revTx" presStyleIdx="1" presStyleCnt="5" custLinFactY="-3260" custLinFactNeighborX="13323" custLinFactNeighborY="-100000"/>
      <dgm:spPr/>
      <dgm:t>
        <a:bodyPr/>
        <a:lstStyle/>
        <a:p>
          <a:endParaRPr lang="ru-RU"/>
        </a:p>
      </dgm:t>
    </dgm:pt>
    <dgm:pt modelId="{C2756DEB-660B-4048-B0AB-9023FF7F0A1D}" type="pres">
      <dgm:prSet presAssocID="{291002E4-491F-4496-9B40-1DCEDE9C8B54}" presName="smCircle" presStyleLbl="vennNode1" presStyleIdx="2" presStyleCnt="5"/>
      <dgm:spPr/>
    </dgm:pt>
    <dgm:pt modelId="{4BE382AF-70D7-4B5D-8406-D6CD9AC80929}" type="pres">
      <dgm:prSet presAssocID="{1B910AAB-62F5-4067-855A-0178F23B9053}" presName="txLvl2" presStyleLbl="revTx" presStyleIdx="2" presStyleCnt="5" custLinFactY="-568" custLinFactNeighborX="-15076" custLinFactNeighborY="-100000"/>
      <dgm:spPr/>
      <dgm:t>
        <a:bodyPr/>
        <a:lstStyle/>
        <a:p>
          <a:endParaRPr lang="ru-RU"/>
        </a:p>
      </dgm:t>
    </dgm:pt>
    <dgm:pt modelId="{CD5381D7-25FF-45A4-98F2-FC4DEDD2DF2A}" type="pres">
      <dgm:prSet presAssocID="{1C53B8F5-BAB9-48F3-AA16-F741EC4957C0}" presName="overlap" presStyleCnt="0"/>
      <dgm:spPr/>
    </dgm:pt>
    <dgm:pt modelId="{5058D63F-4E70-4ABF-AA5D-3E6BCDE25344}" type="pres">
      <dgm:prSet presAssocID="{32429321-7FD1-493E-871F-8EB5A4487DFC}" presName="withChildren" presStyleCnt="0"/>
      <dgm:spPr/>
    </dgm:pt>
    <dgm:pt modelId="{A426AEED-8EE4-4E64-8378-E8F67BB7CAFE}" type="pres">
      <dgm:prSet presAssocID="{32429321-7FD1-493E-871F-8EB5A4487DFC}" presName="bigCircle" presStyleLbl="vennNode1" presStyleIdx="3" presStyleCnt="5" custScaleX="145861"/>
      <dgm:spPr/>
    </dgm:pt>
    <dgm:pt modelId="{92C59C00-2CD8-4D3B-BA49-A8A9AB1B35A6}" type="pres">
      <dgm:prSet presAssocID="{32429321-7FD1-493E-871F-8EB5A4487DFC}" presName="medCircle" presStyleLbl="vennNode1" presStyleIdx="4" presStyleCnt="5"/>
      <dgm:spPr/>
    </dgm:pt>
    <dgm:pt modelId="{7497F16B-4966-4420-8713-781214A5AA74}" type="pres">
      <dgm:prSet presAssocID="{32429321-7FD1-493E-871F-8EB5A4487DFC}" presName="txLvl1" presStyleLbl="revTx" presStyleIdx="3" presStyleCnt="5"/>
      <dgm:spPr/>
      <dgm:t>
        <a:bodyPr/>
        <a:lstStyle/>
        <a:p>
          <a:endParaRPr lang="ru-RU"/>
        </a:p>
      </dgm:t>
    </dgm:pt>
    <dgm:pt modelId="{43BF92EC-655F-4A0E-8120-3BFB2FAD8AB5}" type="pres">
      <dgm:prSet presAssocID="{32429321-7FD1-493E-871F-8EB5A4487DFC}" presName="lin" presStyleCnt="0"/>
      <dgm:spPr/>
    </dgm:pt>
    <dgm:pt modelId="{B3AE683A-871C-4136-B336-54921373F284}" type="pres">
      <dgm:prSet presAssocID="{314E95C4-D434-4E7C-8B4C-3B27777FE1AF}" presName="txLvl2" presStyleLbl="revTx" presStyleIdx="4" presStyleCnt="5"/>
      <dgm:spPr/>
      <dgm:t>
        <a:bodyPr/>
        <a:lstStyle/>
        <a:p>
          <a:endParaRPr lang="ru-RU"/>
        </a:p>
      </dgm:t>
    </dgm:pt>
  </dgm:ptLst>
  <dgm:cxnLst>
    <dgm:cxn modelId="{E020742F-4E8E-4304-8001-89300FC6EA59}" srcId="{32429321-7FD1-493E-871F-8EB5A4487DFC}" destId="{314E95C4-D434-4E7C-8B4C-3B27777FE1AF}" srcOrd="0" destOrd="0" parTransId="{583A558F-3CAE-4037-8D81-B936777FEFBD}" sibTransId="{A5D3182D-2F2A-4F8D-8D7E-6D36134E1456}"/>
    <dgm:cxn modelId="{E9092DF4-37D5-4971-A884-F4AC3024CE64}" type="presOf" srcId="{314E95C4-D434-4E7C-8B4C-3B27777FE1AF}" destId="{B3AE683A-871C-4136-B336-54921373F284}" srcOrd="0" destOrd="0" presId="urn:microsoft.com/office/officeart/2008/layout/VerticalCircleList"/>
    <dgm:cxn modelId="{F7E8D590-325D-405E-926B-63C0DCF227BF}" type="presOf" srcId="{5E2594E3-C714-498B-A896-017BB28E531B}" destId="{CEC864F4-7FA4-4AD5-AB53-79744BC26C00}" srcOrd="0" destOrd="0" presId="urn:microsoft.com/office/officeart/2008/layout/VerticalCircleList"/>
    <dgm:cxn modelId="{9F0A4EE9-2A69-41F6-9A85-E56C496F025D}" srcId="{CACD9A62-C499-455C-95DB-E580BD050775}" destId="{1C53B8F5-BAB9-48F3-AA16-F741EC4957C0}" srcOrd="0" destOrd="0" parTransId="{FCEA8A0C-EB98-46C3-BC87-0B0928306C33}" sibTransId="{AF2ACBAD-CB37-4DEA-8C5D-9E9A72E266B4}"/>
    <dgm:cxn modelId="{579BFFD5-3602-44C4-A671-A74A84B4DF56}" type="presOf" srcId="{32429321-7FD1-493E-871F-8EB5A4487DFC}" destId="{7497F16B-4966-4420-8713-781214A5AA74}" srcOrd="0" destOrd="0" presId="urn:microsoft.com/office/officeart/2008/layout/VerticalCircleList"/>
    <dgm:cxn modelId="{D57727F9-675E-4129-AD77-5A8FE5868846}" srcId="{CACD9A62-C499-455C-95DB-E580BD050775}" destId="{32429321-7FD1-493E-871F-8EB5A4487DFC}" srcOrd="1" destOrd="0" parTransId="{36731B20-3D06-45F7-9062-846A4D83C809}" sibTransId="{C7756103-2980-4D55-A400-48CDBA0BAFFD}"/>
    <dgm:cxn modelId="{A27747AB-B13A-4C45-8EE8-8E8D77F5A405}" srcId="{1C53B8F5-BAB9-48F3-AA16-F741EC4957C0}" destId="{5E2594E3-C714-498B-A896-017BB28E531B}" srcOrd="0" destOrd="0" parTransId="{B6ECF528-D413-4B8B-AF08-95C6A860EDC1}" sibTransId="{291002E4-491F-4496-9B40-1DCEDE9C8B54}"/>
    <dgm:cxn modelId="{A0BC8B92-D0C8-437F-A886-5A919E0C81B4}" type="presOf" srcId="{CACD9A62-C499-455C-95DB-E580BD050775}" destId="{41817CB4-AFDD-4713-8CBB-C4A29B30F3D6}" srcOrd="0" destOrd="0" presId="urn:microsoft.com/office/officeart/2008/layout/VerticalCircleList"/>
    <dgm:cxn modelId="{BB23168C-3C5A-4DD2-ACDC-2FAD3DABF82F}" type="presOf" srcId="{1B910AAB-62F5-4067-855A-0178F23B9053}" destId="{4BE382AF-70D7-4B5D-8406-D6CD9AC80929}" srcOrd="0" destOrd="0" presId="urn:microsoft.com/office/officeart/2008/layout/VerticalCircleList"/>
    <dgm:cxn modelId="{8C5AB1F1-9BFB-43F2-8053-749844E07B25}" srcId="{1C53B8F5-BAB9-48F3-AA16-F741EC4957C0}" destId="{1B910AAB-62F5-4067-855A-0178F23B9053}" srcOrd="1" destOrd="0" parTransId="{6FE67550-A57C-4E8F-9BC9-F637D832A57B}" sibTransId="{924AE6A0-C217-4A09-8654-1FD713E2F2D8}"/>
    <dgm:cxn modelId="{8FD99386-19B1-4C7A-A9A6-4312FF16D022}" type="presOf" srcId="{1C53B8F5-BAB9-48F3-AA16-F741EC4957C0}" destId="{D44208E6-BA71-4416-981C-788766DCBDA8}" srcOrd="0" destOrd="0" presId="urn:microsoft.com/office/officeart/2008/layout/VerticalCircleList"/>
    <dgm:cxn modelId="{E52F6684-3DE0-4C44-A4FB-686B40C77378}" type="presParOf" srcId="{41817CB4-AFDD-4713-8CBB-C4A29B30F3D6}" destId="{069284B8-D9E3-42F6-A1AD-761FEDBE30AA}" srcOrd="0" destOrd="0" presId="urn:microsoft.com/office/officeart/2008/layout/VerticalCircleList"/>
    <dgm:cxn modelId="{559FDCD4-9BFF-403D-A58B-4989DE94D753}" type="presParOf" srcId="{069284B8-D9E3-42F6-A1AD-761FEDBE30AA}" destId="{8D2D711E-88CC-4170-B58A-9773CD0266B8}" srcOrd="0" destOrd="0" presId="urn:microsoft.com/office/officeart/2008/layout/VerticalCircleList"/>
    <dgm:cxn modelId="{53C44737-7C9E-44D7-83E9-44608CF8A4FE}" type="presParOf" srcId="{069284B8-D9E3-42F6-A1AD-761FEDBE30AA}" destId="{4949BA76-C5B2-4DC4-866D-0D0BFB54E120}" srcOrd="1" destOrd="0" presId="urn:microsoft.com/office/officeart/2008/layout/VerticalCircleList"/>
    <dgm:cxn modelId="{C2F9DF88-3518-4250-9DB3-8E495CFA0FC0}" type="presParOf" srcId="{069284B8-D9E3-42F6-A1AD-761FEDBE30AA}" destId="{D44208E6-BA71-4416-981C-788766DCBDA8}" srcOrd="2" destOrd="0" presId="urn:microsoft.com/office/officeart/2008/layout/VerticalCircleList"/>
    <dgm:cxn modelId="{AD7792A0-5C6B-4A4E-BAD6-588FBA648158}" type="presParOf" srcId="{069284B8-D9E3-42F6-A1AD-761FEDBE30AA}" destId="{9E911602-9248-4D7E-A7AF-55CD70B06772}" srcOrd="3" destOrd="0" presId="urn:microsoft.com/office/officeart/2008/layout/VerticalCircleList"/>
    <dgm:cxn modelId="{1AD5A2E0-6939-495D-8665-D507EA4DB1F2}" type="presParOf" srcId="{9E911602-9248-4D7E-A7AF-55CD70B06772}" destId="{CEC864F4-7FA4-4AD5-AB53-79744BC26C00}" srcOrd="0" destOrd="0" presId="urn:microsoft.com/office/officeart/2008/layout/VerticalCircleList"/>
    <dgm:cxn modelId="{00DB882E-9A68-474D-90AF-2687B6BC27E9}" type="presParOf" srcId="{9E911602-9248-4D7E-A7AF-55CD70B06772}" destId="{C2756DEB-660B-4048-B0AB-9023FF7F0A1D}" srcOrd="1" destOrd="0" presId="urn:microsoft.com/office/officeart/2008/layout/VerticalCircleList"/>
    <dgm:cxn modelId="{EC0A7B43-7A78-4276-AE0A-2A5AAD68CE01}" type="presParOf" srcId="{9E911602-9248-4D7E-A7AF-55CD70B06772}" destId="{4BE382AF-70D7-4B5D-8406-D6CD9AC80929}" srcOrd="2" destOrd="0" presId="urn:microsoft.com/office/officeart/2008/layout/VerticalCircleList"/>
    <dgm:cxn modelId="{F8296F4A-B623-4AA9-A63E-66EADD69CD93}" type="presParOf" srcId="{41817CB4-AFDD-4713-8CBB-C4A29B30F3D6}" destId="{CD5381D7-25FF-45A4-98F2-FC4DEDD2DF2A}" srcOrd="1" destOrd="0" presId="urn:microsoft.com/office/officeart/2008/layout/VerticalCircleList"/>
    <dgm:cxn modelId="{BDEAD5A9-ECE4-4FD1-9770-9471D7A63BCA}" type="presParOf" srcId="{41817CB4-AFDD-4713-8CBB-C4A29B30F3D6}" destId="{5058D63F-4E70-4ABF-AA5D-3E6BCDE25344}" srcOrd="2" destOrd="0" presId="urn:microsoft.com/office/officeart/2008/layout/VerticalCircleList"/>
    <dgm:cxn modelId="{1A092C84-6C46-4405-89F0-C77013022B35}" type="presParOf" srcId="{5058D63F-4E70-4ABF-AA5D-3E6BCDE25344}" destId="{A426AEED-8EE4-4E64-8378-E8F67BB7CAFE}" srcOrd="0" destOrd="0" presId="urn:microsoft.com/office/officeart/2008/layout/VerticalCircleList"/>
    <dgm:cxn modelId="{CE79C775-4E17-4A4C-9824-18824DB93B68}" type="presParOf" srcId="{5058D63F-4E70-4ABF-AA5D-3E6BCDE25344}" destId="{92C59C00-2CD8-4D3B-BA49-A8A9AB1B35A6}" srcOrd="1" destOrd="0" presId="urn:microsoft.com/office/officeart/2008/layout/VerticalCircleList"/>
    <dgm:cxn modelId="{6ADF1F34-36EB-4487-89AB-FB8888510644}" type="presParOf" srcId="{5058D63F-4E70-4ABF-AA5D-3E6BCDE25344}" destId="{7497F16B-4966-4420-8713-781214A5AA74}" srcOrd="2" destOrd="0" presId="urn:microsoft.com/office/officeart/2008/layout/VerticalCircleList"/>
    <dgm:cxn modelId="{2F102586-9078-4FE5-B0D7-8863244B8C98}" type="presParOf" srcId="{5058D63F-4E70-4ABF-AA5D-3E6BCDE25344}" destId="{43BF92EC-655F-4A0E-8120-3BFB2FAD8AB5}" srcOrd="3" destOrd="0" presId="urn:microsoft.com/office/officeart/2008/layout/VerticalCircleList"/>
    <dgm:cxn modelId="{498EB521-7875-4C62-BA1F-B9EA5D29EF5D}" type="presParOf" srcId="{43BF92EC-655F-4A0E-8120-3BFB2FAD8AB5}" destId="{B3AE683A-871C-4136-B336-54921373F284}" srcOrd="0" destOrd="0" presId="urn:microsoft.com/office/officeart/2008/layout/VerticalCircle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26CC562C-BCD8-417D-AA6F-0772891490EA}" type="doc">
      <dgm:prSet loTypeId="urn:microsoft.com/office/officeart/2005/8/layout/chevron2" loCatId="list" qsTypeId="urn:microsoft.com/office/officeart/2005/8/quickstyle/simple4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E7D2D235-FEF4-42E5-AED0-0912D2764F56}">
      <dgm:prSet phldrT="[Текст]" custT="1"/>
      <dgm:spPr/>
      <dgm:t>
        <a:bodyPr/>
        <a:lstStyle/>
        <a:p>
          <a:r>
            <a:rPr lang="ru-RU" sz="1200" b="1" dirty="0" smtClean="0">
              <a:solidFill>
                <a:schemeClr val="tx1"/>
              </a:solidFill>
              <a:latin typeface="Cambria" panose="02040503050406030204" pitchFamily="18" charset="0"/>
            </a:rPr>
            <a:t>Данные</a:t>
          </a:r>
          <a:endParaRPr lang="ru-RU" sz="1200" b="1" dirty="0">
            <a:solidFill>
              <a:schemeClr val="tx1"/>
            </a:solidFill>
            <a:latin typeface="Cambria" panose="02040503050406030204" pitchFamily="18" charset="0"/>
          </a:endParaRPr>
        </a:p>
      </dgm:t>
    </dgm:pt>
    <dgm:pt modelId="{CE179FED-12DC-498A-B768-5D90F7AC4D0A}" type="parTrans" cxnId="{AFC8F7E0-F5AF-4133-8A71-C7C7128DFA1A}">
      <dgm:prSet/>
      <dgm:spPr/>
      <dgm:t>
        <a:bodyPr/>
        <a:lstStyle/>
        <a:p>
          <a:endParaRPr lang="ru-RU"/>
        </a:p>
      </dgm:t>
    </dgm:pt>
    <dgm:pt modelId="{A450A2D6-23B9-4423-8545-117CDE831758}" type="sibTrans" cxnId="{AFC8F7E0-F5AF-4133-8A71-C7C7128DFA1A}">
      <dgm:prSet/>
      <dgm:spPr/>
      <dgm:t>
        <a:bodyPr/>
        <a:lstStyle/>
        <a:p>
          <a:endParaRPr lang="ru-RU"/>
        </a:p>
      </dgm:t>
    </dgm:pt>
    <dgm:pt modelId="{72270931-D860-44D2-8617-EB75DABE888D}">
      <dgm:prSet custT="1"/>
      <dgm:spPr/>
      <dgm:t>
        <a:bodyPr/>
        <a:lstStyle/>
        <a:p>
          <a:r>
            <a:rPr lang="ru-RU" sz="1400" b="0" dirty="0" smtClean="0">
              <a:solidFill>
                <a:schemeClr val="tx1"/>
              </a:solidFill>
              <a:latin typeface="Cambria" panose="02040503050406030204" pitchFamily="18" charset="0"/>
            </a:rPr>
            <a:t>Информация об остатках денежных средств на счетах формируется учреждением (обособленным подразделением)</a:t>
          </a:r>
          <a:endParaRPr lang="ru-RU" sz="1400" b="1" dirty="0">
            <a:solidFill>
              <a:schemeClr val="tx1"/>
            </a:solidFill>
            <a:latin typeface="Cambria" panose="02040503050406030204" pitchFamily="18" charset="0"/>
          </a:endParaRPr>
        </a:p>
      </dgm:t>
    </dgm:pt>
    <dgm:pt modelId="{09A7DDE4-158D-4A62-B5C0-FDEE8861273F}" type="parTrans" cxnId="{B5D7BC5F-8C84-4621-AB6F-5C91DFA18DF6}">
      <dgm:prSet/>
      <dgm:spPr/>
      <dgm:t>
        <a:bodyPr/>
        <a:lstStyle/>
        <a:p>
          <a:endParaRPr lang="ru-RU"/>
        </a:p>
      </dgm:t>
    </dgm:pt>
    <dgm:pt modelId="{EABBAB91-9DFC-42AD-B4E6-8B4FC05F9F70}" type="sibTrans" cxnId="{B5D7BC5F-8C84-4621-AB6F-5C91DFA18DF6}">
      <dgm:prSet/>
      <dgm:spPr/>
      <dgm:t>
        <a:bodyPr/>
        <a:lstStyle/>
        <a:p>
          <a:endParaRPr lang="ru-RU"/>
        </a:p>
      </dgm:t>
    </dgm:pt>
    <dgm:pt modelId="{1E308905-42F6-440C-A19B-65808A4A8D74}">
      <dgm:prSet phldrT="[Текст]" custT="1"/>
      <dgm:spPr/>
      <dgm:t>
        <a:bodyPr/>
        <a:lstStyle/>
        <a:p>
          <a:r>
            <a:rPr lang="ru-RU" sz="1200" b="1" dirty="0" smtClean="0">
              <a:solidFill>
                <a:schemeClr val="tx1"/>
              </a:solidFill>
              <a:latin typeface="Cambria" panose="02040503050406030204" pitchFamily="18" charset="0"/>
            </a:rPr>
            <a:t>Особенности заполнения</a:t>
          </a:r>
        </a:p>
      </dgm:t>
    </dgm:pt>
    <dgm:pt modelId="{4DD8E09E-92A9-475B-8F6F-0AD63D8E610A}" type="sibTrans" cxnId="{0B45A2D1-BA76-4629-B102-B08237B0764E}">
      <dgm:prSet/>
      <dgm:spPr/>
      <dgm:t>
        <a:bodyPr/>
        <a:lstStyle/>
        <a:p>
          <a:endParaRPr lang="ru-RU"/>
        </a:p>
      </dgm:t>
    </dgm:pt>
    <dgm:pt modelId="{853BAB2F-1DFF-4616-A69D-219482000D71}" type="parTrans" cxnId="{0B45A2D1-BA76-4629-B102-B08237B0764E}">
      <dgm:prSet/>
      <dgm:spPr/>
      <dgm:t>
        <a:bodyPr/>
        <a:lstStyle/>
        <a:p>
          <a:endParaRPr lang="ru-RU"/>
        </a:p>
      </dgm:t>
    </dgm:pt>
    <dgm:pt modelId="{15F3FD0E-701A-4437-89B2-053E9F46AE1C}">
      <dgm:prSet phldrT="[Текст]" custT="1"/>
      <dgm:spPr/>
      <dgm:t>
        <a:bodyPr/>
        <a:lstStyle/>
        <a:p>
          <a:r>
            <a:rPr lang="ru-RU" sz="1400" b="1" dirty="0" smtClean="0">
              <a:solidFill>
                <a:schemeClr val="tx1"/>
              </a:solidFill>
              <a:latin typeface="Cambria" panose="02040503050406030204" pitchFamily="18" charset="0"/>
            </a:rPr>
            <a:t>В разделе 1 </a:t>
          </a:r>
          <a:r>
            <a:rPr lang="ru-RU" sz="1400" b="0" dirty="0" smtClean="0">
              <a:solidFill>
                <a:schemeClr val="tx1"/>
              </a:solidFill>
              <a:latin typeface="Cambria" panose="02040503050406030204" pitchFamily="18" charset="0"/>
            </a:rPr>
            <a:t>гр. 1:</a:t>
          </a:r>
          <a:endParaRPr lang="ru-RU" sz="1400" b="0" dirty="0">
            <a:solidFill>
              <a:schemeClr val="tx1"/>
            </a:solidFill>
            <a:latin typeface="Cambria" panose="02040503050406030204" pitchFamily="18" charset="0"/>
          </a:endParaRPr>
        </a:p>
      </dgm:t>
    </dgm:pt>
    <dgm:pt modelId="{42031740-6BD0-49A0-A6E7-D76D5B8C32F2}" type="parTrans" cxnId="{AEFBB3D5-5CB0-4067-93FE-6A9A9903194B}">
      <dgm:prSet/>
      <dgm:spPr/>
      <dgm:t>
        <a:bodyPr/>
        <a:lstStyle/>
        <a:p>
          <a:endParaRPr lang="ru-RU"/>
        </a:p>
      </dgm:t>
    </dgm:pt>
    <dgm:pt modelId="{A87A4766-22F0-429D-A731-4E12400BDCCB}" type="sibTrans" cxnId="{AEFBB3D5-5CB0-4067-93FE-6A9A9903194B}">
      <dgm:prSet/>
      <dgm:spPr/>
      <dgm:t>
        <a:bodyPr/>
        <a:lstStyle/>
        <a:p>
          <a:endParaRPr lang="ru-RU"/>
        </a:p>
      </dgm:t>
    </dgm:pt>
    <dgm:pt modelId="{7F69E081-61C2-4C41-99AD-B76D8255833E}">
      <dgm:prSet phldrT="[Текст]" custT="1"/>
      <dgm:spPr/>
      <dgm:t>
        <a:bodyPr/>
        <a:lstStyle/>
        <a:p>
          <a:r>
            <a:rPr lang="ru-RU" sz="1400" b="0" dirty="0" smtClean="0">
              <a:solidFill>
                <a:schemeClr val="tx1"/>
              </a:solidFill>
              <a:latin typeface="Cambria" panose="02040503050406030204" pitchFamily="18" charset="0"/>
            </a:rPr>
            <a:t>При отражении показателя по счету 0 210 03 000 в гр. 1 указываются нули;</a:t>
          </a:r>
          <a:endParaRPr lang="ru-RU" sz="1400" b="0" dirty="0">
            <a:solidFill>
              <a:schemeClr val="tx1"/>
            </a:solidFill>
            <a:latin typeface="Cambria" panose="02040503050406030204" pitchFamily="18" charset="0"/>
          </a:endParaRPr>
        </a:p>
      </dgm:t>
    </dgm:pt>
    <dgm:pt modelId="{9307C1C6-2133-4493-9E21-7A0F8CE71ED9}" type="parTrans" cxnId="{1792DFBF-755A-40D4-AF88-5859C547AAE9}">
      <dgm:prSet/>
      <dgm:spPr/>
      <dgm:t>
        <a:bodyPr/>
        <a:lstStyle/>
        <a:p>
          <a:endParaRPr lang="ru-RU"/>
        </a:p>
      </dgm:t>
    </dgm:pt>
    <dgm:pt modelId="{D5BE9727-6D84-4BF0-8802-628FB9129867}" type="sibTrans" cxnId="{1792DFBF-755A-40D4-AF88-5859C547AAE9}">
      <dgm:prSet/>
      <dgm:spPr/>
      <dgm:t>
        <a:bodyPr/>
        <a:lstStyle/>
        <a:p>
          <a:endParaRPr lang="ru-RU"/>
        </a:p>
      </dgm:t>
    </dgm:pt>
    <dgm:pt modelId="{33DC9165-CE93-4E39-9006-1E1A34BC7B96}">
      <dgm:prSet phldrT="[Текст]" custT="1"/>
      <dgm:spPr/>
      <dgm:t>
        <a:bodyPr/>
        <a:lstStyle/>
        <a:p>
          <a:r>
            <a:rPr lang="ru-RU" sz="1400" b="1" dirty="0" smtClean="0">
              <a:solidFill>
                <a:schemeClr val="tx1"/>
              </a:solidFill>
              <a:latin typeface="Cambria" panose="02040503050406030204" pitchFamily="18" charset="0"/>
            </a:rPr>
            <a:t>В разделе 2</a:t>
          </a:r>
          <a:r>
            <a:rPr lang="ru-RU" sz="1400" b="0" dirty="0" smtClean="0">
              <a:solidFill>
                <a:schemeClr val="tx1"/>
              </a:solidFill>
              <a:latin typeface="Cambria" panose="02040503050406030204" pitchFamily="18" charset="0"/>
            </a:rPr>
            <a:t> гр. 1 указываются номера лицевых счетов, открытые в органах ФК (ФО) в структуре «хххххххххх000000000»</a:t>
          </a:r>
          <a:endParaRPr lang="ru-RU" sz="1400" b="0" dirty="0">
            <a:solidFill>
              <a:schemeClr val="tx1"/>
            </a:solidFill>
            <a:latin typeface="Cambria" panose="02040503050406030204" pitchFamily="18" charset="0"/>
          </a:endParaRPr>
        </a:p>
      </dgm:t>
    </dgm:pt>
    <dgm:pt modelId="{B521DDCA-2F08-4EFA-AEDD-9F8D5561C3FE}" type="parTrans" cxnId="{11AC9DC8-6F8B-4587-B0E9-DBDD51463E49}">
      <dgm:prSet/>
      <dgm:spPr/>
      <dgm:t>
        <a:bodyPr/>
        <a:lstStyle/>
        <a:p>
          <a:endParaRPr lang="ru-RU"/>
        </a:p>
      </dgm:t>
    </dgm:pt>
    <dgm:pt modelId="{0052A689-7151-49CC-AE0A-1D50A220CCEC}" type="sibTrans" cxnId="{11AC9DC8-6F8B-4587-B0E9-DBDD51463E49}">
      <dgm:prSet/>
      <dgm:spPr/>
      <dgm:t>
        <a:bodyPr/>
        <a:lstStyle/>
        <a:p>
          <a:endParaRPr lang="ru-RU"/>
        </a:p>
      </dgm:t>
    </dgm:pt>
    <dgm:pt modelId="{96E48487-DBC9-4161-9174-61C1940805A7}">
      <dgm:prSet phldrT="[Текст]" custT="1"/>
      <dgm:spPr/>
      <dgm:t>
        <a:bodyPr/>
        <a:lstStyle/>
        <a:p>
          <a:r>
            <a:rPr lang="ru-RU" sz="1400" b="0" dirty="0" smtClean="0">
              <a:solidFill>
                <a:schemeClr val="tx1"/>
              </a:solidFill>
              <a:latin typeface="Cambria" panose="02040503050406030204" pitchFamily="18" charset="0"/>
            </a:rPr>
            <a:t>указываются номера банковских счетов, открытые в кредитных организациях;</a:t>
          </a:r>
          <a:endParaRPr lang="ru-RU" sz="1400" b="0" dirty="0">
            <a:solidFill>
              <a:schemeClr val="tx1"/>
            </a:solidFill>
            <a:latin typeface="Cambria" panose="02040503050406030204" pitchFamily="18" charset="0"/>
          </a:endParaRPr>
        </a:p>
      </dgm:t>
    </dgm:pt>
    <dgm:pt modelId="{63ED3A3F-DAB5-4DDB-A0A4-21B76E4DECCD}" type="parTrans" cxnId="{B1135B31-2ABD-47BA-8993-A63179B81247}">
      <dgm:prSet/>
      <dgm:spPr/>
      <dgm:t>
        <a:bodyPr/>
        <a:lstStyle/>
        <a:p>
          <a:endParaRPr lang="ru-RU"/>
        </a:p>
      </dgm:t>
    </dgm:pt>
    <dgm:pt modelId="{8652E842-9EC9-41D0-802B-2C607E871F04}" type="sibTrans" cxnId="{B1135B31-2ABD-47BA-8993-A63179B81247}">
      <dgm:prSet/>
      <dgm:spPr/>
      <dgm:t>
        <a:bodyPr/>
        <a:lstStyle/>
        <a:p>
          <a:endParaRPr lang="ru-RU"/>
        </a:p>
      </dgm:t>
    </dgm:pt>
    <dgm:pt modelId="{192AD752-F00D-4D04-9F04-8DC863E83528}" type="pres">
      <dgm:prSet presAssocID="{26CC562C-BCD8-417D-AA6F-0772891490EA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59EFBBA-67BF-404C-AFE0-25BC7C5B290C}" type="pres">
      <dgm:prSet presAssocID="{E7D2D235-FEF4-42E5-AED0-0912D2764F56}" presName="composite" presStyleCnt="0"/>
      <dgm:spPr/>
    </dgm:pt>
    <dgm:pt modelId="{17084910-751E-4670-9A71-4BE065B30C5F}" type="pres">
      <dgm:prSet presAssocID="{E7D2D235-FEF4-42E5-AED0-0912D2764F56}" presName="parentText" presStyleLbl="align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FABAE6-5413-43F6-A26F-180CCA837ECA}" type="pres">
      <dgm:prSet presAssocID="{E7D2D235-FEF4-42E5-AED0-0912D2764F56}" presName="descendantText" presStyleLbl="alignAcc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F4AC42B-2A5A-496D-87C6-5169AC1E42F8}" type="pres">
      <dgm:prSet presAssocID="{A450A2D6-23B9-4423-8545-117CDE831758}" presName="sp" presStyleCnt="0"/>
      <dgm:spPr/>
    </dgm:pt>
    <dgm:pt modelId="{E999BEF8-B123-433C-BA07-C800E8FCACDD}" type="pres">
      <dgm:prSet presAssocID="{1E308905-42F6-440C-A19B-65808A4A8D74}" presName="composite" presStyleCnt="0"/>
      <dgm:spPr/>
    </dgm:pt>
    <dgm:pt modelId="{C96D469F-6C37-4665-8517-A0EEEE082AE8}" type="pres">
      <dgm:prSet presAssocID="{1E308905-42F6-440C-A19B-65808A4A8D74}" presName="parentText" presStyleLbl="alignNode1" presStyleIdx="1" presStyleCnt="2" custLinFactNeighborX="-153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F4E9FD-468F-4FD8-BFAB-62439D76C862}" type="pres">
      <dgm:prSet presAssocID="{1E308905-42F6-440C-A19B-65808A4A8D74}" presName="descendantText" presStyleLbl="alignAcc1" presStyleIdx="1" presStyleCnt="2" custScaleY="1793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AECD064-FC8A-49CA-AD51-3DD8E144ED01}" type="presOf" srcId="{15F3FD0E-701A-4437-89B2-053E9F46AE1C}" destId="{F2F4E9FD-468F-4FD8-BFAB-62439D76C862}" srcOrd="0" destOrd="0" presId="urn:microsoft.com/office/officeart/2005/8/layout/chevron2"/>
    <dgm:cxn modelId="{1DBF3531-3335-4107-BE4D-44D0977F8066}" type="presOf" srcId="{33DC9165-CE93-4E39-9006-1E1A34BC7B96}" destId="{F2F4E9FD-468F-4FD8-BFAB-62439D76C862}" srcOrd="0" destOrd="3" presId="urn:microsoft.com/office/officeart/2005/8/layout/chevron2"/>
    <dgm:cxn modelId="{DCF8F3E0-17A8-4D07-A773-0AE7D3F3CB3C}" type="presOf" srcId="{96E48487-DBC9-4161-9174-61C1940805A7}" destId="{F2F4E9FD-468F-4FD8-BFAB-62439D76C862}" srcOrd="0" destOrd="1" presId="urn:microsoft.com/office/officeart/2005/8/layout/chevron2"/>
    <dgm:cxn modelId="{11AC9DC8-6F8B-4587-B0E9-DBDD51463E49}" srcId="{1E308905-42F6-440C-A19B-65808A4A8D74}" destId="{33DC9165-CE93-4E39-9006-1E1A34BC7B96}" srcOrd="3" destOrd="0" parTransId="{B521DDCA-2F08-4EFA-AEDD-9F8D5561C3FE}" sibTransId="{0052A689-7151-49CC-AE0A-1D50A220CCEC}"/>
    <dgm:cxn modelId="{1792DFBF-755A-40D4-AF88-5859C547AAE9}" srcId="{1E308905-42F6-440C-A19B-65808A4A8D74}" destId="{7F69E081-61C2-4C41-99AD-B76D8255833E}" srcOrd="2" destOrd="0" parTransId="{9307C1C6-2133-4493-9E21-7A0F8CE71ED9}" sibTransId="{D5BE9727-6D84-4BF0-8802-628FB9129867}"/>
    <dgm:cxn modelId="{AEFBB3D5-5CB0-4067-93FE-6A9A9903194B}" srcId="{1E308905-42F6-440C-A19B-65808A4A8D74}" destId="{15F3FD0E-701A-4437-89B2-053E9F46AE1C}" srcOrd="0" destOrd="0" parTransId="{42031740-6BD0-49A0-A6E7-D76D5B8C32F2}" sibTransId="{A87A4766-22F0-429D-A731-4E12400BDCCB}"/>
    <dgm:cxn modelId="{866E9002-300E-4A84-90D6-BB992C4156B2}" type="presOf" srcId="{1E308905-42F6-440C-A19B-65808A4A8D74}" destId="{C96D469F-6C37-4665-8517-A0EEEE082AE8}" srcOrd="0" destOrd="0" presId="urn:microsoft.com/office/officeart/2005/8/layout/chevron2"/>
    <dgm:cxn modelId="{0B45A2D1-BA76-4629-B102-B08237B0764E}" srcId="{26CC562C-BCD8-417D-AA6F-0772891490EA}" destId="{1E308905-42F6-440C-A19B-65808A4A8D74}" srcOrd="1" destOrd="0" parTransId="{853BAB2F-1DFF-4616-A69D-219482000D71}" sibTransId="{4DD8E09E-92A9-475B-8F6F-0AD63D8E610A}"/>
    <dgm:cxn modelId="{B1135B31-2ABD-47BA-8993-A63179B81247}" srcId="{1E308905-42F6-440C-A19B-65808A4A8D74}" destId="{96E48487-DBC9-4161-9174-61C1940805A7}" srcOrd="1" destOrd="0" parTransId="{63ED3A3F-DAB5-4DDB-A0A4-21B76E4DECCD}" sibTransId="{8652E842-9EC9-41D0-802B-2C607E871F04}"/>
    <dgm:cxn modelId="{AFC8F7E0-F5AF-4133-8A71-C7C7128DFA1A}" srcId="{26CC562C-BCD8-417D-AA6F-0772891490EA}" destId="{E7D2D235-FEF4-42E5-AED0-0912D2764F56}" srcOrd="0" destOrd="0" parTransId="{CE179FED-12DC-498A-B768-5D90F7AC4D0A}" sibTransId="{A450A2D6-23B9-4423-8545-117CDE831758}"/>
    <dgm:cxn modelId="{002CA188-F466-4D9E-872A-26F5DF5DAC68}" type="presOf" srcId="{E7D2D235-FEF4-42E5-AED0-0912D2764F56}" destId="{17084910-751E-4670-9A71-4BE065B30C5F}" srcOrd="0" destOrd="0" presId="urn:microsoft.com/office/officeart/2005/8/layout/chevron2"/>
    <dgm:cxn modelId="{E7AC16A2-7019-4048-9E03-AB9D57FEC860}" type="presOf" srcId="{7F69E081-61C2-4C41-99AD-B76D8255833E}" destId="{F2F4E9FD-468F-4FD8-BFAB-62439D76C862}" srcOrd="0" destOrd="2" presId="urn:microsoft.com/office/officeart/2005/8/layout/chevron2"/>
    <dgm:cxn modelId="{B5D7BC5F-8C84-4621-AB6F-5C91DFA18DF6}" srcId="{E7D2D235-FEF4-42E5-AED0-0912D2764F56}" destId="{72270931-D860-44D2-8617-EB75DABE888D}" srcOrd="0" destOrd="0" parTransId="{09A7DDE4-158D-4A62-B5C0-FDEE8861273F}" sibTransId="{EABBAB91-9DFC-42AD-B4E6-8B4FC05F9F70}"/>
    <dgm:cxn modelId="{C9E5DE61-3752-4403-BA9F-45EF7453466D}" type="presOf" srcId="{26CC562C-BCD8-417D-AA6F-0772891490EA}" destId="{192AD752-F00D-4D04-9F04-8DC863E83528}" srcOrd="0" destOrd="0" presId="urn:microsoft.com/office/officeart/2005/8/layout/chevron2"/>
    <dgm:cxn modelId="{4FC6B46F-5D1A-4BB8-BD08-81C85E46BEB8}" type="presOf" srcId="{72270931-D860-44D2-8617-EB75DABE888D}" destId="{C9FABAE6-5413-43F6-A26F-180CCA837ECA}" srcOrd="0" destOrd="0" presId="urn:microsoft.com/office/officeart/2005/8/layout/chevron2"/>
    <dgm:cxn modelId="{00F45D38-C1E7-4164-9968-F7DFFCBBC553}" type="presParOf" srcId="{192AD752-F00D-4D04-9F04-8DC863E83528}" destId="{759EFBBA-67BF-404C-AFE0-25BC7C5B290C}" srcOrd="0" destOrd="0" presId="urn:microsoft.com/office/officeart/2005/8/layout/chevron2"/>
    <dgm:cxn modelId="{E3390EFB-7D92-4F69-83C6-1A704D15F5FF}" type="presParOf" srcId="{759EFBBA-67BF-404C-AFE0-25BC7C5B290C}" destId="{17084910-751E-4670-9A71-4BE065B30C5F}" srcOrd="0" destOrd="0" presId="urn:microsoft.com/office/officeart/2005/8/layout/chevron2"/>
    <dgm:cxn modelId="{0E362C8A-DE6F-43C9-B5E0-9757A6F25EC2}" type="presParOf" srcId="{759EFBBA-67BF-404C-AFE0-25BC7C5B290C}" destId="{C9FABAE6-5413-43F6-A26F-180CCA837ECA}" srcOrd="1" destOrd="0" presId="urn:microsoft.com/office/officeart/2005/8/layout/chevron2"/>
    <dgm:cxn modelId="{946A9E88-E195-40EF-B8CC-46328BDAB503}" type="presParOf" srcId="{192AD752-F00D-4D04-9F04-8DC863E83528}" destId="{7F4AC42B-2A5A-496D-87C6-5169AC1E42F8}" srcOrd="1" destOrd="0" presId="urn:microsoft.com/office/officeart/2005/8/layout/chevron2"/>
    <dgm:cxn modelId="{214C5C4D-99BC-44CC-AF02-31CA3ABF02CF}" type="presParOf" srcId="{192AD752-F00D-4D04-9F04-8DC863E83528}" destId="{E999BEF8-B123-433C-BA07-C800E8FCACDD}" srcOrd="2" destOrd="0" presId="urn:microsoft.com/office/officeart/2005/8/layout/chevron2"/>
    <dgm:cxn modelId="{089C6ED3-35E7-4F03-92F9-1605B56E82CB}" type="presParOf" srcId="{E999BEF8-B123-433C-BA07-C800E8FCACDD}" destId="{C96D469F-6C37-4665-8517-A0EEEE082AE8}" srcOrd="0" destOrd="0" presId="urn:microsoft.com/office/officeart/2005/8/layout/chevron2"/>
    <dgm:cxn modelId="{828122AE-75D8-4A14-B683-AC1979768D95}" type="presParOf" srcId="{E999BEF8-B123-433C-BA07-C800E8FCACDD}" destId="{F2F4E9FD-468F-4FD8-BFAB-62439D76C862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CACD9A62-C499-455C-95DB-E580BD050775}" type="doc">
      <dgm:prSet loTypeId="urn:microsoft.com/office/officeart/2008/layout/VerticalCircleList" loCatId="list" qsTypeId="urn:microsoft.com/office/officeart/2005/8/quickstyle/simple4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1C53B8F5-BAB9-48F3-AA16-F741EC4957C0}">
      <dgm:prSet phldrT="[Текст]"/>
      <dgm:spPr/>
      <dgm:t>
        <a:bodyPr/>
        <a:lstStyle/>
        <a:p>
          <a:r>
            <a:rPr lang="ru-RU" b="1" dirty="0" smtClean="0">
              <a:latin typeface="Cambria" panose="02040503050406030204" pitchFamily="18" charset="0"/>
            </a:rPr>
            <a:t>Данные</a:t>
          </a:r>
          <a:endParaRPr lang="ru-RU" b="1" dirty="0">
            <a:latin typeface="Cambria" panose="02040503050406030204" pitchFamily="18" charset="0"/>
          </a:endParaRPr>
        </a:p>
      </dgm:t>
    </dgm:pt>
    <dgm:pt modelId="{FCEA8A0C-EB98-46C3-BC87-0B0928306C33}" type="parTrans" cxnId="{9F0A4EE9-2A69-41F6-9A85-E56C496F025D}">
      <dgm:prSet/>
      <dgm:spPr/>
      <dgm:t>
        <a:bodyPr/>
        <a:lstStyle/>
        <a:p>
          <a:endParaRPr lang="ru-RU"/>
        </a:p>
      </dgm:t>
    </dgm:pt>
    <dgm:pt modelId="{AF2ACBAD-CB37-4DEA-8C5D-9E9A72E266B4}" type="sibTrans" cxnId="{9F0A4EE9-2A69-41F6-9A85-E56C496F025D}">
      <dgm:prSet/>
      <dgm:spPr/>
      <dgm:t>
        <a:bodyPr/>
        <a:lstStyle/>
        <a:p>
          <a:endParaRPr lang="ru-RU"/>
        </a:p>
      </dgm:t>
    </dgm:pt>
    <dgm:pt modelId="{5E2594E3-C714-498B-A896-017BB28E531B}">
      <dgm:prSet phldrT="[Текст]"/>
      <dgm:spPr/>
      <dgm:t>
        <a:bodyPr/>
        <a:lstStyle/>
        <a:p>
          <a:r>
            <a:rPr lang="ru-RU" b="0" dirty="0" smtClean="0">
              <a:solidFill>
                <a:schemeClr val="tx1"/>
              </a:solidFill>
              <a:latin typeface="Cambria" panose="02040503050406030204" pitchFamily="18" charset="0"/>
            </a:rPr>
            <a:t>Отражаются данные по судебным решениям, </a:t>
          </a:r>
          <a:r>
            <a:rPr lang="ru-RU" b="1" dirty="0" smtClean="0">
              <a:solidFill>
                <a:schemeClr val="tx1"/>
              </a:solidFill>
              <a:latin typeface="Cambria" panose="02040503050406030204" pitchFamily="18" charset="0"/>
            </a:rPr>
            <a:t>ответчиком</a:t>
          </a:r>
          <a:r>
            <a:rPr lang="ru-RU" b="0" dirty="0" smtClean="0">
              <a:solidFill>
                <a:schemeClr val="tx1"/>
              </a:solidFill>
              <a:latin typeface="Cambria" panose="02040503050406030204" pitchFamily="18" charset="0"/>
            </a:rPr>
            <a:t> по которым является </a:t>
          </a:r>
          <a:r>
            <a:rPr lang="ru-RU" b="1" dirty="0" smtClean="0">
              <a:solidFill>
                <a:schemeClr val="tx1"/>
              </a:solidFill>
              <a:latin typeface="Cambria" panose="02040503050406030204" pitchFamily="18" charset="0"/>
            </a:rPr>
            <a:t>бюджет</a:t>
          </a:r>
          <a:r>
            <a:rPr lang="ru-RU" b="0" dirty="0" smtClean="0">
              <a:solidFill>
                <a:schemeClr val="tx1"/>
              </a:solidFill>
              <a:latin typeface="Cambria" panose="02040503050406030204" pitchFamily="18" charset="0"/>
            </a:rPr>
            <a:t> (отсутствует исполнительный лист)</a:t>
          </a:r>
          <a:endParaRPr lang="ru-RU" b="0" dirty="0" smtClean="0">
            <a:latin typeface="Cambria" panose="02040503050406030204" pitchFamily="18" charset="0"/>
            <a:ea typeface="+mn-ea"/>
            <a:cs typeface="+mn-cs"/>
          </a:endParaRPr>
        </a:p>
      </dgm:t>
    </dgm:pt>
    <dgm:pt modelId="{B6ECF528-D413-4B8B-AF08-95C6A860EDC1}" type="parTrans" cxnId="{A27747AB-B13A-4C45-8EE8-8E8D77F5A405}">
      <dgm:prSet/>
      <dgm:spPr/>
      <dgm:t>
        <a:bodyPr/>
        <a:lstStyle/>
        <a:p>
          <a:endParaRPr lang="ru-RU"/>
        </a:p>
      </dgm:t>
    </dgm:pt>
    <dgm:pt modelId="{291002E4-491F-4496-9B40-1DCEDE9C8B54}" type="sibTrans" cxnId="{A27747AB-B13A-4C45-8EE8-8E8D77F5A405}">
      <dgm:prSet/>
      <dgm:spPr/>
      <dgm:t>
        <a:bodyPr/>
        <a:lstStyle/>
        <a:p>
          <a:endParaRPr lang="ru-RU"/>
        </a:p>
      </dgm:t>
    </dgm:pt>
    <dgm:pt modelId="{32429321-7FD1-493E-871F-8EB5A4487DFC}">
      <dgm:prSet phldrT="[Текст]"/>
      <dgm:spPr/>
      <dgm:t>
        <a:bodyPr/>
        <a:lstStyle/>
        <a:p>
          <a:r>
            <a:rPr lang="ru-RU" b="1" dirty="0" smtClean="0">
              <a:latin typeface="Cambria" panose="02040503050406030204" pitchFamily="18" charset="0"/>
            </a:rPr>
            <a:t>В тексте ПЗ</a:t>
          </a:r>
          <a:endParaRPr lang="ru-RU" b="1" dirty="0">
            <a:latin typeface="Cambria" panose="02040503050406030204" pitchFamily="18" charset="0"/>
          </a:endParaRPr>
        </a:p>
      </dgm:t>
    </dgm:pt>
    <dgm:pt modelId="{36731B20-3D06-45F7-9062-846A4D83C809}" type="parTrans" cxnId="{D57727F9-675E-4129-AD77-5A8FE5868846}">
      <dgm:prSet/>
      <dgm:spPr/>
      <dgm:t>
        <a:bodyPr/>
        <a:lstStyle/>
        <a:p>
          <a:endParaRPr lang="ru-RU"/>
        </a:p>
      </dgm:t>
    </dgm:pt>
    <dgm:pt modelId="{C7756103-2980-4D55-A400-48CDBA0BAFFD}" type="sibTrans" cxnId="{D57727F9-675E-4129-AD77-5A8FE5868846}">
      <dgm:prSet/>
      <dgm:spPr/>
      <dgm:t>
        <a:bodyPr/>
        <a:lstStyle/>
        <a:p>
          <a:endParaRPr lang="ru-RU"/>
        </a:p>
      </dgm:t>
    </dgm:pt>
    <dgm:pt modelId="{314E95C4-D434-4E7C-8B4C-3B27777FE1AF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  <a:latin typeface="Cambria" panose="02040503050406030204" pitchFamily="18" charset="0"/>
              <a:ea typeface="+mn-ea"/>
              <a:cs typeface="+mn-cs"/>
            </a:rPr>
            <a:t>Раскрывается информация о </a:t>
          </a:r>
          <a:r>
            <a:rPr lang="ru-RU" b="0" i="1" dirty="0" smtClean="0">
              <a:solidFill>
                <a:schemeClr val="tx1"/>
              </a:solidFill>
              <a:latin typeface="Cambria" panose="02040503050406030204" pitchFamily="18" charset="0"/>
              <a:ea typeface="+mn-ea"/>
              <a:cs typeface="+mn-cs"/>
            </a:rPr>
            <a:t>характере задолженности </a:t>
          </a:r>
          <a:r>
            <a:rPr lang="ru-RU" dirty="0" smtClean="0">
              <a:solidFill>
                <a:schemeClr val="tx1"/>
              </a:solidFill>
              <a:latin typeface="Cambria" panose="02040503050406030204" pitchFamily="18" charset="0"/>
              <a:ea typeface="+mn-ea"/>
              <a:cs typeface="+mn-cs"/>
            </a:rPr>
            <a:t>(например, задолженность по уплате налогов; заработной плате, услугам связи и т.д.)</a:t>
          </a:r>
          <a:endParaRPr lang="ru-RU" dirty="0"/>
        </a:p>
      </dgm:t>
    </dgm:pt>
    <dgm:pt modelId="{583A558F-3CAE-4037-8D81-B936777FEFBD}" type="parTrans" cxnId="{E020742F-4E8E-4304-8001-89300FC6EA59}">
      <dgm:prSet/>
      <dgm:spPr/>
      <dgm:t>
        <a:bodyPr/>
        <a:lstStyle/>
        <a:p>
          <a:endParaRPr lang="ru-RU"/>
        </a:p>
      </dgm:t>
    </dgm:pt>
    <dgm:pt modelId="{A5D3182D-2F2A-4F8D-8D7E-6D36134E1456}" type="sibTrans" cxnId="{E020742F-4E8E-4304-8001-89300FC6EA59}">
      <dgm:prSet/>
      <dgm:spPr/>
      <dgm:t>
        <a:bodyPr/>
        <a:lstStyle/>
        <a:p>
          <a:endParaRPr lang="ru-RU"/>
        </a:p>
      </dgm:t>
    </dgm:pt>
    <dgm:pt modelId="{1B910AAB-62F5-4067-855A-0178F23B9053}">
      <dgm:prSet phldrT="[Текст]"/>
      <dgm:spPr/>
      <dgm:t>
        <a:bodyPr/>
        <a:lstStyle/>
        <a:p>
          <a:r>
            <a:rPr lang="ru-RU" b="0" dirty="0" smtClean="0">
              <a:solidFill>
                <a:schemeClr val="tx1"/>
              </a:solidFill>
              <a:latin typeface="Cambria" panose="02040503050406030204" pitchFamily="18" charset="0"/>
            </a:rPr>
            <a:t>Отражаются данные о предъявленных исполнительных листах об исполнении судебных решений</a:t>
          </a:r>
          <a:endParaRPr lang="ru-RU" b="0" dirty="0" smtClean="0">
            <a:latin typeface="Cambria" panose="02040503050406030204" pitchFamily="18" charset="0"/>
            <a:ea typeface="+mn-ea"/>
            <a:cs typeface="+mn-cs"/>
          </a:endParaRPr>
        </a:p>
      </dgm:t>
    </dgm:pt>
    <dgm:pt modelId="{6FE67550-A57C-4E8F-9BC9-F637D832A57B}" type="parTrans" cxnId="{8C5AB1F1-9BFB-43F2-8053-749844E07B25}">
      <dgm:prSet/>
      <dgm:spPr/>
      <dgm:t>
        <a:bodyPr/>
        <a:lstStyle/>
        <a:p>
          <a:endParaRPr lang="ru-RU"/>
        </a:p>
      </dgm:t>
    </dgm:pt>
    <dgm:pt modelId="{924AE6A0-C217-4A09-8654-1FD713E2F2D8}" type="sibTrans" cxnId="{8C5AB1F1-9BFB-43F2-8053-749844E07B25}">
      <dgm:prSet/>
      <dgm:spPr/>
      <dgm:t>
        <a:bodyPr/>
        <a:lstStyle/>
        <a:p>
          <a:endParaRPr lang="ru-RU"/>
        </a:p>
      </dgm:t>
    </dgm:pt>
    <dgm:pt modelId="{41817CB4-AFDD-4713-8CBB-C4A29B30F3D6}" type="pres">
      <dgm:prSet presAssocID="{CACD9A62-C499-455C-95DB-E580BD050775}" presName="Name0" presStyleCnt="0">
        <dgm:presLayoutVars>
          <dgm:dir/>
        </dgm:presLayoutVars>
      </dgm:prSet>
      <dgm:spPr/>
      <dgm:t>
        <a:bodyPr/>
        <a:lstStyle/>
        <a:p>
          <a:endParaRPr lang="ru-RU"/>
        </a:p>
      </dgm:t>
    </dgm:pt>
    <dgm:pt modelId="{069284B8-D9E3-42F6-A1AD-761FEDBE30AA}" type="pres">
      <dgm:prSet presAssocID="{1C53B8F5-BAB9-48F3-AA16-F741EC4957C0}" presName="withChildren" presStyleCnt="0"/>
      <dgm:spPr/>
    </dgm:pt>
    <dgm:pt modelId="{8D2D711E-88CC-4170-B58A-9773CD0266B8}" type="pres">
      <dgm:prSet presAssocID="{1C53B8F5-BAB9-48F3-AA16-F741EC4957C0}" presName="bigCircle" presStyleLbl="vennNode1" presStyleIdx="0" presStyleCnt="5" custScaleX="154469"/>
      <dgm:spPr/>
    </dgm:pt>
    <dgm:pt modelId="{4949BA76-C5B2-4DC4-866D-0D0BFB54E120}" type="pres">
      <dgm:prSet presAssocID="{1C53B8F5-BAB9-48F3-AA16-F741EC4957C0}" presName="medCircle" presStyleLbl="vennNode1" presStyleIdx="1" presStyleCnt="5"/>
      <dgm:spPr/>
    </dgm:pt>
    <dgm:pt modelId="{D44208E6-BA71-4416-981C-788766DCBDA8}" type="pres">
      <dgm:prSet presAssocID="{1C53B8F5-BAB9-48F3-AA16-F741EC4957C0}" presName="txLvl1" presStyleLbl="revTx" presStyleIdx="0" presStyleCnt="5"/>
      <dgm:spPr/>
      <dgm:t>
        <a:bodyPr/>
        <a:lstStyle/>
        <a:p>
          <a:endParaRPr lang="ru-RU"/>
        </a:p>
      </dgm:t>
    </dgm:pt>
    <dgm:pt modelId="{9E911602-9248-4D7E-A7AF-55CD70B06772}" type="pres">
      <dgm:prSet presAssocID="{1C53B8F5-BAB9-48F3-AA16-F741EC4957C0}" presName="lin" presStyleCnt="0"/>
      <dgm:spPr/>
    </dgm:pt>
    <dgm:pt modelId="{CEC864F4-7FA4-4AD5-AB53-79744BC26C00}" type="pres">
      <dgm:prSet presAssocID="{5E2594E3-C714-498B-A896-017BB28E531B}" presName="txLvl2" presStyleLbl="revTx" presStyleIdx="1" presStyleCnt="5" custLinFactY="-3260" custLinFactNeighborX="13323" custLinFactNeighborY="-100000"/>
      <dgm:spPr/>
      <dgm:t>
        <a:bodyPr/>
        <a:lstStyle/>
        <a:p>
          <a:endParaRPr lang="ru-RU"/>
        </a:p>
      </dgm:t>
    </dgm:pt>
    <dgm:pt modelId="{C2756DEB-660B-4048-B0AB-9023FF7F0A1D}" type="pres">
      <dgm:prSet presAssocID="{291002E4-491F-4496-9B40-1DCEDE9C8B54}" presName="smCircle" presStyleLbl="vennNode1" presStyleIdx="2" presStyleCnt="5"/>
      <dgm:spPr/>
    </dgm:pt>
    <dgm:pt modelId="{4BE382AF-70D7-4B5D-8406-D6CD9AC80929}" type="pres">
      <dgm:prSet presAssocID="{1B910AAB-62F5-4067-855A-0178F23B9053}" presName="txLvl2" presStyleLbl="revTx" presStyleIdx="2" presStyleCnt="5" custLinFactY="-568" custLinFactNeighborX="-15076" custLinFactNeighborY="-100000"/>
      <dgm:spPr/>
      <dgm:t>
        <a:bodyPr/>
        <a:lstStyle/>
        <a:p>
          <a:endParaRPr lang="ru-RU"/>
        </a:p>
      </dgm:t>
    </dgm:pt>
    <dgm:pt modelId="{CD5381D7-25FF-45A4-98F2-FC4DEDD2DF2A}" type="pres">
      <dgm:prSet presAssocID="{1C53B8F5-BAB9-48F3-AA16-F741EC4957C0}" presName="overlap" presStyleCnt="0"/>
      <dgm:spPr/>
    </dgm:pt>
    <dgm:pt modelId="{5058D63F-4E70-4ABF-AA5D-3E6BCDE25344}" type="pres">
      <dgm:prSet presAssocID="{32429321-7FD1-493E-871F-8EB5A4487DFC}" presName="withChildren" presStyleCnt="0"/>
      <dgm:spPr/>
    </dgm:pt>
    <dgm:pt modelId="{A426AEED-8EE4-4E64-8378-E8F67BB7CAFE}" type="pres">
      <dgm:prSet presAssocID="{32429321-7FD1-493E-871F-8EB5A4487DFC}" presName="bigCircle" presStyleLbl="vennNode1" presStyleIdx="3" presStyleCnt="5" custScaleX="145861"/>
      <dgm:spPr/>
    </dgm:pt>
    <dgm:pt modelId="{92C59C00-2CD8-4D3B-BA49-A8A9AB1B35A6}" type="pres">
      <dgm:prSet presAssocID="{32429321-7FD1-493E-871F-8EB5A4487DFC}" presName="medCircle" presStyleLbl="vennNode1" presStyleIdx="4" presStyleCnt="5"/>
      <dgm:spPr/>
    </dgm:pt>
    <dgm:pt modelId="{7497F16B-4966-4420-8713-781214A5AA74}" type="pres">
      <dgm:prSet presAssocID="{32429321-7FD1-493E-871F-8EB5A4487DFC}" presName="txLvl1" presStyleLbl="revTx" presStyleIdx="3" presStyleCnt="5"/>
      <dgm:spPr/>
      <dgm:t>
        <a:bodyPr/>
        <a:lstStyle/>
        <a:p>
          <a:endParaRPr lang="ru-RU"/>
        </a:p>
      </dgm:t>
    </dgm:pt>
    <dgm:pt modelId="{43BF92EC-655F-4A0E-8120-3BFB2FAD8AB5}" type="pres">
      <dgm:prSet presAssocID="{32429321-7FD1-493E-871F-8EB5A4487DFC}" presName="lin" presStyleCnt="0"/>
      <dgm:spPr/>
    </dgm:pt>
    <dgm:pt modelId="{B3AE683A-871C-4136-B336-54921373F284}" type="pres">
      <dgm:prSet presAssocID="{314E95C4-D434-4E7C-8B4C-3B27777FE1AF}" presName="txLvl2" presStyleLbl="revTx" presStyleIdx="4" presStyleCnt="5"/>
      <dgm:spPr/>
      <dgm:t>
        <a:bodyPr/>
        <a:lstStyle/>
        <a:p>
          <a:endParaRPr lang="ru-RU"/>
        </a:p>
      </dgm:t>
    </dgm:pt>
  </dgm:ptLst>
  <dgm:cxnLst>
    <dgm:cxn modelId="{E020742F-4E8E-4304-8001-89300FC6EA59}" srcId="{32429321-7FD1-493E-871F-8EB5A4487DFC}" destId="{314E95C4-D434-4E7C-8B4C-3B27777FE1AF}" srcOrd="0" destOrd="0" parTransId="{583A558F-3CAE-4037-8D81-B936777FEFBD}" sibTransId="{A5D3182D-2F2A-4F8D-8D7E-6D36134E1456}"/>
    <dgm:cxn modelId="{1B446C4E-1F2C-432B-B3F7-4B106471D9F2}" type="presOf" srcId="{1C53B8F5-BAB9-48F3-AA16-F741EC4957C0}" destId="{D44208E6-BA71-4416-981C-788766DCBDA8}" srcOrd="0" destOrd="0" presId="urn:microsoft.com/office/officeart/2008/layout/VerticalCircleList"/>
    <dgm:cxn modelId="{9F0A4EE9-2A69-41F6-9A85-E56C496F025D}" srcId="{CACD9A62-C499-455C-95DB-E580BD050775}" destId="{1C53B8F5-BAB9-48F3-AA16-F741EC4957C0}" srcOrd="0" destOrd="0" parTransId="{FCEA8A0C-EB98-46C3-BC87-0B0928306C33}" sibTransId="{AF2ACBAD-CB37-4DEA-8C5D-9E9A72E266B4}"/>
    <dgm:cxn modelId="{3029CF54-5E6D-4196-978C-DB8327722D61}" type="presOf" srcId="{1B910AAB-62F5-4067-855A-0178F23B9053}" destId="{4BE382AF-70D7-4B5D-8406-D6CD9AC80929}" srcOrd="0" destOrd="0" presId="urn:microsoft.com/office/officeart/2008/layout/VerticalCircleList"/>
    <dgm:cxn modelId="{D57727F9-675E-4129-AD77-5A8FE5868846}" srcId="{CACD9A62-C499-455C-95DB-E580BD050775}" destId="{32429321-7FD1-493E-871F-8EB5A4487DFC}" srcOrd="1" destOrd="0" parTransId="{36731B20-3D06-45F7-9062-846A4D83C809}" sibTransId="{C7756103-2980-4D55-A400-48CDBA0BAFFD}"/>
    <dgm:cxn modelId="{6A696C93-43DE-4CD4-A0B9-1E345FDB54E1}" type="presOf" srcId="{32429321-7FD1-493E-871F-8EB5A4487DFC}" destId="{7497F16B-4966-4420-8713-781214A5AA74}" srcOrd="0" destOrd="0" presId="urn:microsoft.com/office/officeart/2008/layout/VerticalCircleList"/>
    <dgm:cxn modelId="{2502E018-A934-4668-8CFB-4832E682CAFD}" type="presOf" srcId="{CACD9A62-C499-455C-95DB-E580BD050775}" destId="{41817CB4-AFDD-4713-8CBB-C4A29B30F3D6}" srcOrd="0" destOrd="0" presId="urn:microsoft.com/office/officeart/2008/layout/VerticalCircleList"/>
    <dgm:cxn modelId="{A27747AB-B13A-4C45-8EE8-8E8D77F5A405}" srcId="{1C53B8F5-BAB9-48F3-AA16-F741EC4957C0}" destId="{5E2594E3-C714-498B-A896-017BB28E531B}" srcOrd="0" destOrd="0" parTransId="{B6ECF528-D413-4B8B-AF08-95C6A860EDC1}" sibTransId="{291002E4-491F-4496-9B40-1DCEDE9C8B54}"/>
    <dgm:cxn modelId="{8C5AB1F1-9BFB-43F2-8053-749844E07B25}" srcId="{1C53B8F5-BAB9-48F3-AA16-F741EC4957C0}" destId="{1B910AAB-62F5-4067-855A-0178F23B9053}" srcOrd="1" destOrd="0" parTransId="{6FE67550-A57C-4E8F-9BC9-F637D832A57B}" sibTransId="{924AE6A0-C217-4A09-8654-1FD713E2F2D8}"/>
    <dgm:cxn modelId="{91C7517F-B957-4E5B-8BD5-3519C361FDA6}" type="presOf" srcId="{314E95C4-D434-4E7C-8B4C-3B27777FE1AF}" destId="{B3AE683A-871C-4136-B336-54921373F284}" srcOrd="0" destOrd="0" presId="urn:microsoft.com/office/officeart/2008/layout/VerticalCircleList"/>
    <dgm:cxn modelId="{BFFE5D8A-FE3C-46E4-8F47-E792243AC60E}" type="presOf" srcId="{5E2594E3-C714-498B-A896-017BB28E531B}" destId="{CEC864F4-7FA4-4AD5-AB53-79744BC26C00}" srcOrd="0" destOrd="0" presId="urn:microsoft.com/office/officeart/2008/layout/VerticalCircleList"/>
    <dgm:cxn modelId="{7C37667A-2E59-4AC5-8941-A22DD69C6528}" type="presParOf" srcId="{41817CB4-AFDD-4713-8CBB-C4A29B30F3D6}" destId="{069284B8-D9E3-42F6-A1AD-761FEDBE30AA}" srcOrd="0" destOrd="0" presId="urn:microsoft.com/office/officeart/2008/layout/VerticalCircleList"/>
    <dgm:cxn modelId="{2965F54D-61F8-4F84-870E-35BA2B09DAA3}" type="presParOf" srcId="{069284B8-D9E3-42F6-A1AD-761FEDBE30AA}" destId="{8D2D711E-88CC-4170-B58A-9773CD0266B8}" srcOrd="0" destOrd="0" presId="urn:microsoft.com/office/officeart/2008/layout/VerticalCircleList"/>
    <dgm:cxn modelId="{48E783DB-2E93-4D0B-958A-F1D04A03506C}" type="presParOf" srcId="{069284B8-D9E3-42F6-A1AD-761FEDBE30AA}" destId="{4949BA76-C5B2-4DC4-866D-0D0BFB54E120}" srcOrd="1" destOrd="0" presId="urn:microsoft.com/office/officeart/2008/layout/VerticalCircleList"/>
    <dgm:cxn modelId="{51D3E130-A219-45CF-84DF-4BC74418D9E8}" type="presParOf" srcId="{069284B8-D9E3-42F6-A1AD-761FEDBE30AA}" destId="{D44208E6-BA71-4416-981C-788766DCBDA8}" srcOrd="2" destOrd="0" presId="urn:microsoft.com/office/officeart/2008/layout/VerticalCircleList"/>
    <dgm:cxn modelId="{5F867552-0D3C-4F35-9532-2504A49F0A0F}" type="presParOf" srcId="{069284B8-D9E3-42F6-A1AD-761FEDBE30AA}" destId="{9E911602-9248-4D7E-A7AF-55CD70B06772}" srcOrd="3" destOrd="0" presId="urn:microsoft.com/office/officeart/2008/layout/VerticalCircleList"/>
    <dgm:cxn modelId="{F1CEF16B-5C36-4358-84FB-7E3A88D3D474}" type="presParOf" srcId="{9E911602-9248-4D7E-A7AF-55CD70B06772}" destId="{CEC864F4-7FA4-4AD5-AB53-79744BC26C00}" srcOrd="0" destOrd="0" presId="urn:microsoft.com/office/officeart/2008/layout/VerticalCircleList"/>
    <dgm:cxn modelId="{E45C952C-EBAF-4964-A422-9256D08A4DF6}" type="presParOf" srcId="{9E911602-9248-4D7E-A7AF-55CD70B06772}" destId="{C2756DEB-660B-4048-B0AB-9023FF7F0A1D}" srcOrd="1" destOrd="0" presId="urn:microsoft.com/office/officeart/2008/layout/VerticalCircleList"/>
    <dgm:cxn modelId="{A3833E00-6AA7-415B-B41C-0B416D94EA17}" type="presParOf" srcId="{9E911602-9248-4D7E-A7AF-55CD70B06772}" destId="{4BE382AF-70D7-4B5D-8406-D6CD9AC80929}" srcOrd="2" destOrd="0" presId="urn:microsoft.com/office/officeart/2008/layout/VerticalCircleList"/>
    <dgm:cxn modelId="{F7C22B90-7D3B-482E-BCC6-BAAC9AD2AFF8}" type="presParOf" srcId="{41817CB4-AFDD-4713-8CBB-C4A29B30F3D6}" destId="{CD5381D7-25FF-45A4-98F2-FC4DEDD2DF2A}" srcOrd="1" destOrd="0" presId="urn:microsoft.com/office/officeart/2008/layout/VerticalCircleList"/>
    <dgm:cxn modelId="{825498AF-0EAC-41EE-BC25-80F6CC8C2379}" type="presParOf" srcId="{41817CB4-AFDD-4713-8CBB-C4A29B30F3D6}" destId="{5058D63F-4E70-4ABF-AA5D-3E6BCDE25344}" srcOrd="2" destOrd="0" presId="urn:microsoft.com/office/officeart/2008/layout/VerticalCircleList"/>
    <dgm:cxn modelId="{686CF5E7-1C2E-45A7-9A6B-75BCC18D004D}" type="presParOf" srcId="{5058D63F-4E70-4ABF-AA5D-3E6BCDE25344}" destId="{A426AEED-8EE4-4E64-8378-E8F67BB7CAFE}" srcOrd="0" destOrd="0" presId="urn:microsoft.com/office/officeart/2008/layout/VerticalCircleList"/>
    <dgm:cxn modelId="{2562109D-E6FB-4C97-92B7-86638FFFDCB5}" type="presParOf" srcId="{5058D63F-4E70-4ABF-AA5D-3E6BCDE25344}" destId="{92C59C00-2CD8-4D3B-BA49-A8A9AB1B35A6}" srcOrd="1" destOrd="0" presId="urn:microsoft.com/office/officeart/2008/layout/VerticalCircleList"/>
    <dgm:cxn modelId="{EB296A56-285D-462A-A1DF-048F7B5C0937}" type="presParOf" srcId="{5058D63F-4E70-4ABF-AA5D-3E6BCDE25344}" destId="{7497F16B-4966-4420-8713-781214A5AA74}" srcOrd="2" destOrd="0" presId="urn:microsoft.com/office/officeart/2008/layout/VerticalCircleList"/>
    <dgm:cxn modelId="{1EF31729-B35A-417A-BEA4-92D8F5301419}" type="presParOf" srcId="{5058D63F-4E70-4ABF-AA5D-3E6BCDE25344}" destId="{43BF92EC-655F-4A0E-8120-3BFB2FAD8AB5}" srcOrd="3" destOrd="0" presId="urn:microsoft.com/office/officeart/2008/layout/VerticalCircleList"/>
    <dgm:cxn modelId="{8764683D-F89F-4992-B630-34117356F26A}" type="presParOf" srcId="{43BF92EC-655F-4A0E-8120-3BFB2FAD8AB5}" destId="{B3AE683A-871C-4136-B336-54921373F284}" srcOrd="0" destOrd="0" presId="urn:microsoft.com/office/officeart/2008/layout/VerticalCircle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6B6FFE5-1386-45E3-A0C7-B9FF4FCA71B7}">
      <dsp:nvSpPr>
        <dsp:cNvPr id="0" name=""/>
        <dsp:cNvSpPr/>
      </dsp:nvSpPr>
      <dsp:spPr>
        <a:xfrm>
          <a:off x="3826" y="385134"/>
          <a:ext cx="2300972" cy="920389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60000"/>
              </a:schemeClr>
            </a:gs>
            <a:gs pos="33000">
              <a:schemeClr val="accent2">
                <a:hueOff val="0"/>
                <a:satOff val="0"/>
                <a:lumOff val="0"/>
                <a:alphaOff val="0"/>
                <a:tint val="86500"/>
              </a:schemeClr>
            </a:gs>
            <a:gs pos="46750">
              <a:schemeClr val="accent2"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53000">
              <a:schemeClr val="accent2"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68000">
              <a:schemeClr val="accent2">
                <a:hueOff val="0"/>
                <a:satOff val="0"/>
                <a:lumOff val="0"/>
                <a:alphaOff val="0"/>
                <a:tint val="86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60000"/>
              </a:schemeClr>
            </a:gs>
          </a:gsLst>
          <a:lin ang="8350000" scaled="1"/>
        </a:gra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 fov="0">
            <a:rot lat="0" lon="0" rev="0"/>
          </a:camera>
          <a:lightRig rig="soft" dir="tl">
            <a:rot lat="0" lon="0" rev="20100000"/>
          </a:lightRig>
        </a:scene3d>
        <a:sp3d>
          <a:bevelT w="50800" h="508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Cambria" panose="02040503050406030204" pitchFamily="18" charset="0"/>
            </a:rPr>
            <a:t>Приказ Минфина России</a:t>
          </a:r>
          <a:br>
            <a:rPr lang="ru-RU" sz="1600" b="0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Cambria" panose="02040503050406030204" pitchFamily="18" charset="0"/>
            </a:rPr>
          </a:br>
          <a:r>
            <a:rPr lang="ru-RU" sz="1600" b="0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Cambria" panose="02040503050406030204" pitchFamily="18" charset="0"/>
            </a:rPr>
            <a:t>от 28.12.2010 </a:t>
          </a:r>
          <a:r>
            <a:rPr lang="ru-RU" sz="1600" b="1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Cambria" panose="02040503050406030204" pitchFamily="18" charset="0"/>
            </a:rPr>
            <a:t>№ 191н</a:t>
          </a:r>
          <a:br>
            <a:rPr lang="ru-RU" sz="1600" b="1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Cambria" panose="02040503050406030204" pitchFamily="18" charset="0"/>
            </a:rPr>
          </a:br>
          <a:r>
            <a:rPr lang="ru-RU" sz="1600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Cambria" panose="02040503050406030204" pitchFamily="18" charset="0"/>
            </a:rPr>
            <a:t>от 01.03.2016 </a:t>
          </a:r>
          <a:r>
            <a:rPr lang="ru-RU" sz="1600" b="1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Cambria" panose="02040503050406030204" pitchFamily="18" charset="0"/>
            </a:rPr>
            <a:t>№ 15н</a:t>
          </a:r>
          <a:endParaRPr lang="ru-RU" sz="1600" kern="1200" dirty="0">
            <a:latin typeface="Cambria" panose="02040503050406030204" pitchFamily="18" charset="0"/>
          </a:endParaRPr>
        </a:p>
      </dsp:txBody>
      <dsp:txXfrm>
        <a:off x="3826" y="385134"/>
        <a:ext cx="2300972" cy="920389"/>
      </dsp:txXfrm>
    </dsp:sp>
    <dsp:sp modelId="{393960D8-3CF5-4656-9506-BF6B85BF61F9}">
      <dsp:nvSpPr>
        <dsp:cNvPr id="0" name=""/>
        <dsp:cNvSpPr/>
      </dsp:nvSpPr>
      <dsp:spPr>
        <a:xfrm>
          <a:off x="3826" y="1305523"/>
          <a:ext cx="2300972" cy="3529040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8674" tIns="58674" rIns="78232" bIns="88011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100" i="0" kern="1200" dirty="0">
            <a:latin typeface="Cambria" panose="02040503050406030204" pitchFamily="18" charset="0"/>
          </a:endParaRP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i="0" kern="1200" dirty="0" smtClean="0">
              <a:latin typeface="Cambria" panose="02040503050406030204" pitchFamily="18" charset="0"/>
            </a:rPr>
            <a:t>«Об </a:t>
          </a:r>
          <a:r>
            <a:rPr lang="ru-RU" sz="1100" b="0" i="0" kern="1200" dirty="0" smtClean="0">
              <a:latin typeface="Cambria" panose="02040503050406030204" pitchFamily="18" charset="0"/>
            </a:rPr>
            <a:t>утверждении</a:t>
          </a:r>
          <a:r>
            <a:rPr lang="ru-RU" sz="1100" b="1" i="0" kern="1200" dirty="0" smtClean="0">
              <a:latin typeface="Cambria" panose="02040503050406030204" pitchFamily="18" charset="0"/>
            </a:rPr>
            <a:t> Инструкции  о порядке составления и представления</a:t>
          </a:r>
          <a:r>
            <a:rPr lang="ru-RU" sz="1100" i="0" kern="1200" dirty="0" smtClean="0">
              <a:latin typeface="Cambria" panose="02040503050406030204" pitchFamily="18" charset="0"/>
            </a:rPr>
            <a:t> годовой, </a:t>
          </a:r>
          <a:r>
            <a:rPr lang="ru-RU" sz="1100" b="0" i="1" kern="1200" dirty="0" smtClean="0">
              <a:latin typeface="Cambria" panose="02040503050406030204" pitchFamily="18" charset="0"/>
            </a:rPr>
            <a:t>квартальной</a:t>
          </a:r>
          <a:r>
            <a:rPr lang="ru-RU" sz="1100" i="0" kern="1200" dirty="0" smtClean="0">
              <a:latin typeface="Cambria" panose="02040503050406030204" pitchFamily="18" charset="0"/>
            </a:rPr>
            <a:t> и месячной отчетности об исполнении бюджетов бюджетной системы Российской Федерации»</a:t>
          </a:r>
          <a:endParaRPr lang="ru-RU" sz="1100" i="0" kern="1200" dirty="0">
            <a:latin typeface="Cambria" panose="02040503050406030204" pitchFamily="18" charset="0"/>
          </a:endParaRP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100" i="0" kern="1200" dirty="0">
            <a:latin typeface="Cambria" panose="02040503050406030204" pitchFamily="18" charset="0"/>
          </a:endParaRP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i="0" kern="1200" dirty="0" smtClean="0">
              <a:latin typeface="Cambria" panose="02040503050406030204" pitchFamily="18" charset="0"/>
            </a:rPr>
            <a:t>«Об утверждении </a:t>
          </a:r>
          <a:r>
            <a:rPr lang="ru-RU" sz="1100" b="1" i="0" kern="1200" dirty="0" smtClean="0">
              <a:latin typeface="Cambria" panose="02040503050406030204" pitchFamily="18" charset="0"/>
            </a:rPr>
            <a:t>дополнительных форм </a:t>
          </a:r>
          <a:r>
            <a:rPr lang="ru-RU" sz="1100" i="0" kern="1200" dirty="0" smtClean="0">
              <a:latin typeface="Cambria" panose="02040503050406030204" pitchFamily="18" charset="0"/>
            </a:rPr>
            <a:t>годовой и квартальной бюджетной отчетности об исполнении федерального бюджета и инструкции о порядке их составления и представления» (введены </a:t>
          </a:r>
          <a:r>
            <a:rPr lang="ru-RU" sz="1100" b="1" i="0" kern="1200" dirty="0" smtClean="0">
              <a:latin typeface="Cambria" panose="02040503050406030204" pitchFamily="18" charset="0"/>
            </a:rPr>
            <a:t>дополнительные формы </a:t>
          </a:r>
          <a:r>
            <a:rPr lang="ru-RU" sz="1100" i="0" kern="1200" dirty="0" smtClean="0">
              <a:latin typeface="Cambria" panose="02040503050406030204" pitchFamily="18" charset="0"/>
            </a:rPr>
            <a:t>годовой и квартальной бюджетной отчетности: 0503191, 0503192, 0503193)</a:t>
          </a:r>
          <a:endParaRPr lang="ru-RU" sz="1100" i="0" kern="1200" dirty="0">
            <a:latin typeface="Cambria" panose="02040503050406030204" pitchFamily="18" charset="0"/>
          </a:endParaRPr>
        </a:p>
      </dsp:txBody>
      <dsp:txXfrm>
        <a:off x="3826" y="1305523"/>
        <a:ext cx="2300972" cy="3529040"/>
      </dsp:txXfrm>
    </dsp:sp>
    <dsp:sp modelId="{89379E40-A415-4049-A3F9-9215021D518E}">
      <dsp:nvSpPr>
        <dsp:cNvPr id="0" name=""/>
        <dsp:cNvSpPr/>
      </dsp:nvSpPr>
      <dsp:spPr>
        <a:xfrm>
          <a:off x="2626935" y="385134"/>
          <a:ext cx="2300972" cy="920389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60000"/>
              </a:schemeClr>
            </a:gs>
            <a:gs pos="33000">
              <a:schemeClr val="accent3">
                <a:hueOff val="0"/>
                <a:satOff val="0"/>
                <a:lumOff val="0"/>
                <a:alphaOff val="0"/>
                <a:tint val="86500"/>
              </a:schemeClr>
            </a:gs>
            <a:gs pos="46750">
              <a:schemeClr val="accent3"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53000">
              <a:schemeClr val="accent3"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68000">
              <a:schemeClr val="accent3">
                <a:hueOff val="0"/>
                <a:satOff val="0"/>
                <a:lumOff val="0"/>
                <a:alphaOff val="0"/>
                <a:tint val="86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60000"/>
              </a:schemeClr>
            </a:gs>
          </a:gsLst>
          <a:lin ang="8350000" scaled="1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 fov="0">
            <a:rot lat="0" lon="0" rev="0"/>
          </a:camera>
          <a:lightRig rig="soft" dir="tl">
            <a:rot lat="0" lon="0" rev="20100000"/>
          </a:lightRig>
        </a:scene3d>
        <a:sp3d>
          <a:bevelT w="50800" h="508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Cambria" panose="02040503050406030204" pitchFamily="18" charset="0"/>
            </a:rPr>
            <a:t>Приказ Минфина России</a:t>
          </a:r>
          <a:br>
            <a:rPr lang="ru-RU" sz="1600" b="0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Cambria" panose="02040503050406030204" pitchFamily="18" charset="0"/>
            </a:rPr>
          </a:br>
          <a:r>
            <a:rPr lang="ru-RU" sz="1600" b="0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Cambria" panose="02040503050406030204" pitchFamily="18" charset="0"/>
            </a:rPr>
            <a:t>от 25.03.2011 </a:t>
          </a:r>
          <a:r>
            <a:rPr lang="ru-RU" sz="1600" b="1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Cambria" panose="02040503050406030204" pitchFamily="18" charset="0"/>
            </a:rPr>
            <a:t>№ 33н</a:t>
          </a:r>
          <a:br>
            <a:rPr lang="ru-RU" sz="1600" b="1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Cambria" panose="02040503050406030204" pitchFamily="18" charset="0"/>
            </a:rPr>
          </a:br>
          <a:r>
            <a:rPr lang="ru-RU" sz="1600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Cambria" panose="02040503050406030204" pitchFamily="18" charset="0"/>
            </a:rPr>
            <a:t>от 21.12.2017 </a:t>
          </a:r>
          <a:r>
            <a:rPr lang="ru-RU" sz="1600" b="1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Cambria" panose="02040503050406030204" pitchFamily="18" charset="0"/>
            </a:rPr>
            <a:t>№ 247н</a:t>
          </a:r>
          <a:endParaRPr lang="ru-RU" sz="1600" kern="1200" dirty="0">
            <a:latin typeface="Cambria" panose="02040503050406030204" pitchFamily="18" charset="0"/>
          </a:endParaRPr>
        </a:p>
      </dsp:txBody>
      <dsp:txXfrm>
        <a:off x="2626935" y="385134"/>
        <a:ext cx="2300972" cy="920389"/>
      </dsp:txXfrm>
    </dsp:sp>
    <dsp:sp modelId="{7B67ED69-F33E-4EF6-98BA-A43C5E037CB9}">
      <dsp:nvSpPr>
        <dsp:cNvPr id="0" name=""/>
        <dsp:cNvSpPr/>
      </dsp:nvSpPr>
      <dsp:spPr>
        <a:xfrm>
          <a:off x="2626935" y="1305523"/>
          <a:ext cx="2300972" cy="3529040"/>
        </a:xfrm>
        <a:prstGeom prst="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8674" tIns="58674" rIns="78232" bIns="88011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100" kern="1200" dirty="0">
            <a:latin typeface="Cambria" panose="02040503050406030204" pitchFamily="18" charset="0"/>
          </a:endParaRP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>
              <a:latin typeface="Cambria" panose="02040503050406030204" pitchFamily="18" charset="0"/>
            </a:rPr>
            <a:t>«Об утверждении </a:t>
          </a:r>
          <a:r>
            <a:rPr lang="ru-RU" sz="1100" b="1" i="0" kern="1200" dirty="0" smtClean="0">
              <a:latin typeface="Cambria" panose="02040503050406030204" pitchFamily="18" charset="0"/>
            </a:rPr>
            <a:t>Инструкции о порядке составления, представления</a:t>
          </a:r>
          <a:r>
            <a:rPr lang="ru-RU" sz="1100" kern="1200" dirty="0" smtClean="0">
              <a:latin typeface="Cambria" panose="02040503050406030204" pitchFamily="18" charset="0"/>
            </a:rPr>
            <a:t> годовой, </a:t>
          </a:r>
          <a:r>
            <a:rPr lang="ru-RU" sz="1100" b="0" i="0" kern="1200" dirty="0" smtClean="0">
              <a:latin typeface="Cambria" panose="02040503050406030204" pitchFamily="18" charset="0"/>
            </a:rPr>
            <a:t>квартальной</a:t>
          </a:r>
          <a:r>
            <a:rPr lang="ru-RU" sz="1100" kern="1200" dirty="0" smtClean="0">
              <a:latin typeface="Cambria" panose="02040503050406030204" pitchFamily="18" charset="0"/>
            </a:rPr>
            <a:t> бухгалтерской отчетности государственных (муниципальных) бюджетных и автономных учреждений»</a:t>
          </a:r>
          <a:endParaRPr lang="ru-RU" sz="1100" kern="1200" dirty="0">
            <a:latin typeface="Cambria" panose="02040503050406030204" pitchFamily="18" charset="0"/>
          </a:endParaRP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100" kern="1200" dirty="0">
            <a:latin typeface="Cambria" panose="02040503050406030204" pitchFamily="18" charset="0"/>
          </a:endParaRP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b="0" kern="1200" dirty="0" smtClean="0">
              <a:latin typeface="Cambria" panose="02040503050406030204" pitchFamily="18" charset="0"/>
            </a:rPr>
            <a:t>«Об утверждении </a:t>
          </a:r>
          <a:r>
            <a:rPr lang="ru-RU" sz="1100" b="1" kern="1200" dirty="0" smtClean="0">
              <a:latin typeface="Cambria" panose="02040503050406030204" pitchFamily="18" charset="0"/>
            </a:rPr>
            <a:t>дополнительной формы</a:t>
          </a:r>
          <a:r>
            <a:rPr lang="ru-RU" sz="1100" b="0" kern="1200" dirty="0" smtClean="0">
              <a:latin typeface="Cambria" panose="02040503050406030204" pitchFamily="18" charset="0"/>
            </a:rPr>
            <a:t> годовой и квартальной бухгалтерской отчетности, представляемой федеральными государственными бюджетными и автономными учреждениями, и инструкции о порядке ее составления и представления» </a:t>
          </a:r>
          <a:r>
            <a:rPr lang="ru-RU" sz="1100" i="0" kern="1200" dirty="0" smtClean="0">
              <a:latin typeface="Cambria" panose="02040503050406030204" pitchFamily="18" charset="0"/>
            </a:rPr>
            <a:t>(введена </a:t>
          </a:r>
          <a:r>
            <a:rPr lang="ru-RU" sz="1100" b="1" i="0" kern="1200" dirty="0" smtClean="0">
              <a:latin typeface="Cambria" panose="02040503050406030204" pitchFamily="18" charset="0"/>
            </a:rPr>
            <a:t>дополнительная форма </a:t>
          </a:r>
          <a:r>
            <a:rPr lang="ru-RU" sz="1100" i="0" kern="1200" dirty="0" smtClean="0">
              <a:latin typeface="Cambria" panose="02040503050406030204" pitchFamily="18" charset="0"/>
            </a:rPr>
            <a:t>годовой и квартальной бухгалтерской отчетности: </a:t>
          </a:r>
          <a:r>
            <a:rPr lang="ru-RU" sz="1100" kern="1200" dirty="0" smtClean="0">
              <a:latin typeface="Cambria" panose="02040503050406030204" pitchFamily="18" charset="0"/>
            </a:rPr>
            <a:t>0503793)</a:t>
          </a:r>
          <a:endParaRPr lang="ru-RU" sz="1100" kern="1200" dirty="0">
            <a:latin typeface="Cambria" panose="02040503050406030204" pitchFamily="18" charset="0"/>
          </a:endParaRPr>
        </a:p>
      </dsp:txBody>
      <dsp:txXfrm>
        <a:off x="2626935" y="1305523"/>
        <a:ext cx="2300972" cy="3529040"/>
      </dsp:txXfrm>
    </dsp:sp>
    <dsp:sp modelId="{EC840A29-B1B6-4AAA-B607-05DC13A6A6F7}">
      <dsp:nvSpPr>
        <dsp:cNvPr id="0" name=""/>
        <dsp:cNvSpPr/>
      </dsp:nvSpPr>
      <dsp:spPr>
        <a:xfrm>
          <a:off x="5250044" y="385134"/>
          <a:ext cx="2300972" cy="920389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60000"/>
              </a:schemeClr>
            </a:gs>
            <a:gs pos="33000">
              <a:schemeClr val="accent4">
                <a:hueOff val="0"/>
                <a:satOff val="0"/>
                <a:lumOff val="0"/>
                <a:alphaOff val="0"/>
                <a:tint val="86500"/>
              </a:schemeClr>
            </a:gs>
            <a:gs pos="46750">
              <a:schemeClr val="accent4"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53000">
              <a:schemeClr val="accent4"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68000">
              <a:schemeClr val="accent4">
                <a:hueOff val="0"/>
                <a:satOff val="0"/>
                <a:lumOff val="0"/>
                <a:alphaOff val="0"/>
                <a:tint val="86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60000"/>
              </a:schemeClr>
            </a:gs>
          </a:gsLst>
          <a:lin ang="8350000" scaled="1"/>
        </a:gra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 fov="0">
            <a:rot lat="0" lon="0" rev="0"/>
          </a:camera>
          <a:lightRig rig="soft" dir="tl">
            <a:rot lat="0" lon="0" rev="20100000"/>
          </a:lightRig>
        </a:scene3d>
        <a:sp3d>
          <a:bevelT w="50800" h="508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Cambria" panose="02040503050406030204" pitchFamily="18" charset="0"/>
            </a:rPr>
            <a:t>Совместные письма</a:t>
          </a:r>
          <a:br>
            <a:rPr lang="ru-RU" sz="1600" b="1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Cambria" panose="02040503050406030204" pitchFamily="18" charset="0"/>
            </a:rPr>
          </a:br>
          <a:r>
            <a:rPr lang="ru-RU" sz="1400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Cambria" panose="02040503050406030204" pitchFamily="18" charset="0"/>
            </a:rPr>
            <a:t>Минфина России и Федерального казначейства</a:t>
          </a:r>
        </a:p>
      </dsp:txBody>
      <dsp:txXfrm>
        <a:off x="5250044" y="385134"/>
        <a:ext cx="2300972" cy="920389"/>
      </dsp:txXfrm>
    </dsp:sp>
    <dsp:sp modelId="{59F7AD44-D84A-4931-829E-724DC5B1D13B}">
      <dsp:nvSpPr>
        <dsp:cNvPr id="0" name=""/>
        <dsp:cNvSpPr/>
      </dsp:nvSpPr>
      <dsp:spPr>
        <a:xfrm>
          <a:off x="5250044" y="1305523"/>
          <a:ext cx="2300972" cy="3529040"/>
        </a:xfrm>
        <a:prstGeom prst="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8674" tIns="58674" rIns="78232" bIns="88011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100" kern="1200" dirty="0" smtClean="0">
            <a:latin typeface="Cambria" panose="02040503050406030204" pitchFamily="18" charset="0"/>
          </a:endParaRP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>
              <a:latin typeface="Cambria" panose="02040503050406030204" pitchFamily="18" charset="0"/>
            </a:rPr>
            <a:t>«Об </a:t>
          </a:r>
          <a:r>
            <a:rPr lang="ru-RU" sz="1100" b="1" kern="1200" dirty="0" smtClean="0">
              <a:latin typeface="Cambria" panose="02040503050406030204" pitchFamily="18" charset="0"/>
            </a:rPr>
            <a:t>особенностях составления и представления</a:t>
          </a:r>
          <a:r>
            <a:rPr lang="ru-RU" sz="1100" kern="1200" dirty="0" smtClean="0">
              <a:latin typeface="Cambria" panose="02040503050406030204" pitchFamily="18" charset="0"/>
            </a:rPr>
            <a:t> месячной, квартальной и годовой сводной бухгалтерской отчетности государственных бюджетных и автономных учреждений главными администраторами средств федерального бюджета»</a:t>
          </a:r>
        </a:p>
      </dsp:txBody>
      <dsp:txXfrm>
        <a:off x="5250044" y="1305523"/>
        <a:ext cx="2300972" cy="3529040"/>
      </dsp:txXfrm>
    </dsp:sp>
    <dsp:sp modelId="{C2D6E9B6-BAF0-465D-A90C-FB986F9A2D69}">
      <dsp:nvSpPr>
        <dsp:cNvPr id="0" name=""/>
        <dsp:cNvSpPr/>
      </dsp:nvSpPr>
      <dsp:spPr>
        <a:xfrm>
          <a:off x="7876980" y="395185"/>
          <a:ext cx="2300972" cy="920389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60000"/>
              </a:schemeClr>
            </a:gs>
            <a:gs pos="33000">
              <a:schemeClr val="accent5">
                <a:hueOff val="0"/>
                <a:satOff val="0"/>
                <a:lumOff val="0"/>
                <a:alphaOff val="0"/>
                <a:tint val="86500"/>
              </a:schemeClr>
            </a:gs>
            <a:gs pos="46750">
              <a:schemeClr val="accent5"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53000">
              <a:schemeClr val="accent5"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68000">
              <a:schemeClr val="accent5">
                <a:hueOff val="0"/>
                <a:satOff val="0"/>
                <a:lumOff val="0"/>
                <a:alphaOff val="0"/>
                <a:tint val="86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60000"/>
              </a:schemeClr>
            </a:gs>
          </a:gsLst>
          <a:lin ang="8350000" scaled="1"/>
        </a:gra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 fov="0">
            <a:rot lat="0" lon="0" rev="0"/>
          </a:camera>
          <a:lightRig rig="soft" dir="tl">
            <a:rot lat="0" lon="0" rev="20100000"/>
          </a:lightRig>
        </a:scene3d>
        <a:sp3d>
          <a:bevelT w="50800" h="508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Cambria" panose="02040503050406030204" pitchFamily="18" charset="0"/>
            </a:rPr>
            <a:t>Приказ Федерального</a:t>
          </a:r>
          <a:br>
            <a:rPr lang="ru-RU" sz="1600" b="0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Cambria" panose="02040503050406030204" pitchFamily="18" charset="0"/>
            </a:rPr>
          </a:br>
          <a:r>
            <a:rPr lang="ru-RU" sz="1600" b="0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Cambria" panose="02040503050406030204" pitchFamily="18" charset="0"/>
            </a:rPr>
            <a:t>Казначейства от 12.10.2017 </a:t>
          </a:r>
          <a:r>
            <a:rPr lang="ru-RU" sz="1600" b="1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Cambria" panose="02040503050406030204" pitchFamily="18" charset="0"/>
            </a:rPr>
            <a:t>№ 24н</a:t>
          </a:r>
        </a:p>
      </dsp:txBody>
      <dsp:txXfrm>
        <a:off x="7876980" y="395185"/>
        <a:ext cx="2300972" cy="920389"/>
      </dsp:txXfrm>
    </dsp:sp>
    <dsp:sp modelId="{B36526D4-60BB-4586-9C41-A718C729B337}">
      <dsp:nvSpPr>
        <dsp:cNvPr id="0" name=""/>
        <dsp:cNvSpPr/>
      </dsp:nvSpPr>
      <dsp:spPr>
        <a:xfrm>
          <a:off x="7873153" y="1305523"/>
          <a:ext cx="2300972" cy="3529040"/>
        </a:xfrm>
        <a:prstGeom prst="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8674" tIns="58674" rIns="78232" bIns="88011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100" kern="1200" dirty="0">
            <a:latin typeface="Cambria" panose="02040503050406030204" pitchFamily="18" charset="0"/>
          </a:endParaRP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>
              <a:latin typeface="Cambria" panose="02040503050406030204" pitchFamily="18" charset="0"/>
            </a:rPr>
            <a:t>«О </a:t>
          </a:r>
          <a:r>
            <a:rPr lang="ru-RU" sz="1100" b="1" kern="1200" dirty="0" smtClean="0">
              <a:latin typeface="Cambria" panose="02040503050406030204" pitchFamily="18" charset="0"/>
            </a:rPr>
            <a:t>сроках представления </a:t>
          </a:r>
          <a:r>
            <a:rPr lang="ru-RU" sz="1100" kern="1200" dirty="0" smtClean="0">
              <a:latin typeface="Cambria" panose="02040503050406030204" pitchFamily="18" charset="0"/>
            </a:rPr>
            <a:t>главными распорядителями средств федерального бюджета, главными администраторами доходов федерального бюджета, главными администраторами источников финансирования дефицита федерального бюджета сводной месячной, квартальной и годовой бюджетной отчетности, сводной квартальной и годовой бухгалтерской отчетности федеральных бюджетных и автономных учреждений в 2018 году»</a:t>
          </a:r>
          <a:endParaRPr lang="ru-RU" sz="1100" kern="1200" dirty="0">
            <a:latin typeface="Cambria" panose="02040503050406030204" pitchFamily="18" charset="0"/>
          </a:endParaRPr>
        </a:p>
      </dsp:txBody>
      <dsp:txXfrm>
        <a:off x="7873153" y="1305523"/>
        <a:ext cx="2300972" cy="352904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21B30D7-9BD1-4B21-A973-57C6B8CBFE52}">
      <dsp:nvSpPr>
        <dsp:cNvPr id="0" name=""/>
        <dsp:cNvSpPr/>
      </dsp:nvSpPr>
      <dsp:spPr>
        <a:xfrm>
          <a:off x="1759" y="481779"/>
          <a:ext cx="2279603" cy="268188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3A9B286-8252-4675-8823-A15994FFBF7A}">
      <dsp:nvSpPr>
        <dsp:cNvPr id="0" name=""/>
        <dsp:cNvSpPr/>
      </dsp:nvSpPr>
      <dsp:spPr>
        <a:xfrm>
          <a:off x="1759" y="582500"/>
          <a:ext cx="167467" cy="16746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939B745-2132-404A-9FF4-DBBF2E117F8B}">
      <dsp:nvSpPr>
        <dsp:cNvPr id="0" name=""/>
        <dsp:cNvSpPr/>
      </dsp:nvSpPr>
      <dsp:spPr>
        <a:xfrm>
          <a:off x="1759" y="0"/>
          <a:ext cx="2279603" cy="4817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600" b="1" kern="1200" dirty="0" smtClean="0">
              <a:effectLst/>
              <a:latin typeface="Cambria" panose="02040503050406030204" pitchFamily="18" charset="0"/>
              <a:cs typeface="Arial" pitchFamily="34" charset="0"/>
            </a:rPr>
            <a:t>Бюджетная отчетность ГРБС</a:t>
          </a:r>
          <a:endParaRPr lang="ru-RU" sz="1600" kern="1200" dirty="0">
            <a:latin typeface="Cambria" panose="02040503050406030204" pitchFamily="18" charset="0"/>
          </a:endParaRPr>
        </a:p>
      </dsp:txBody>
      <dsp:txXfrm>
        <a:off x="1759" y="0"/>
        <a:ext cx="2279603" cy="481779"/>
      </dsp:txXfrm>
    </dsp:sp>
    <dsp:sp modelId="{B610D538-D3FB-4A45-81FD-522822714569}">
      <dsp:nvSpPr>
        <dsp:cNvPr id="0" name=""/>
        <dsp:cNvSpPr/>
      </dsp:nvSpPr>
      <dsp:spPr>
        <a:xfrm>
          <a:off x="1759" y="972863"/>
          <a:ext cx="167463" cy="16746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53B9908-ED21-410D-AB93-77C1A7827138}">
      <dsp:nvSpPr>
        <dsp:cNvPr id="0" name=""/>
        <dsp:cNvSpPr/>
      </dsp:nvSpPr>
      <dsp:spPr>
        <a:xfrm>
          <a:off x="161331" y="861415"/>
          <a:ext cx="2120031" cy="3903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>
              <a:latin typeface="Cambria" panose="02040503050406030204" pitchFamily="18" charset="0"/>
            </a:rPr>
            <a:t>ф. 0503160</a:t>
          </a:r>
          <a:endParaRPr lang="ru-RU" sz="1300" b="1" kern="1200" dirty="0">
            <a:latin typeface="Cambria" panose="02040503050406030204" pitchFamily="18" charset="0"/>
          </a:endParaRPr>
        </a:p>
      </dsp:txBody>
      <dsp:txXfrm>
        <a:off x="161331" y="861415"/>
        <a:ext cx="2120031" cy="390358"/>
      </dsp:txXfrm>
    </dsp:sp>
    <dsp:sp modelId="{7F7DDA37-1AEC-49D7-A821-0EAB5FAD4A06}">
      <dsp:nvSpPr>
        <dsp:cNvPr id="0" name=""/>
        <dsp:cNvSpPr/>
      </dsp:nvSpPr>
      <dsp:spPr>
        <a:xfrm>
          <a:off x="1759" y="1363221"/>
          <a:ext cx="167463" cy="16746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281415"/>
              <a:satOff val="-1600"/>
              <a:lumOff val="51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9856BDA-E8B9-46D5-91B9-C13CAB9C5B06}">
      <dsp:nvSpPr>
        <dsp:cNvPr id="0" name=""/>
        <dsp:cNvSpPr/>
      </dsp:nvSpPr>
      <dsp:spPr>
        <a:xfrm>
          <a:off x="161331" y="1251774"/>
          <a:ext cx="2120031" cy="3903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0" i="0" u="none" kern="1200" dirty="0" smtClean="0">
              <a:solidFill>
                <a:schemeClr val="accent6">
                  <a:lumMod val="60000"/>
                  <a:lumOff val="40000"/>
                </a:schemeClr>
              </a:solidFill>
              <a:latin typeface="Cambria" panose="02040503050406030204" pitchFamily="18" charset="0"/>
            </a:rPr>
            <a:t>Таблицы № 1, 3-7</a:t>
          </a:r>
          <a:endParaRPr lang="ru-RU" sz="1300" b="0" kern="1200" dirty="0">
            <a:solidFill>
              <a:schemeClr val="accent6">
                <a:lumMod val="60000"/>
                <a:lumOff val="40000"/>
              </a:schemeClr>
            </a:solidFill>
            <a:latin typeface="Cambria" panose="02040503050406030204" pitchFamily="18" charset="0"/>
          </a:endParaRPr>
        </a:p>
      </dsp:txBody>
      <dsp:txXfrm>
        <a:off x="161331" y="1251774"/>
        <a:ext cx="2120031" cy="390358"/>
      </dsp:txXfrm>
    </dsp:sp>
    <dsp:sp modelId="{421E4BBD-A16D-4E2A-B351-FDB6F341FDE7}">
      <dsp:nvSpPr>
        <dsp:cNvPr id="0" name=""/>
        <dsp:cNvSpPr/>
      </dsp:nvSpPr>
      <dsp:spPr>
        <a:xfrm>
          <a:off x="1759" y="1753580"/>
          <a:ext cx="167463" cy="16746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562830"/>
              <a:satOff val="-3200"/>
              <a:lumOff val="102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82EC5AE-C375-4ECC-85E3-13393D55CF6B}">
      <dsp:nvSpPr>
        <dsp:cNvPr id="0" name=""/>
        <dsp:cNvSpPr/>
      </dsp:nvSpPr>
      <dsp:spPr>
        <a:xfrm>
          <a:off x="161331" y="1642132"/>
          <a:ext cx="2120031" cy="3903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0" kern="1200" dirty="0" smtClean="0">
              <a:latin typeface="Cambria" panose="02040503050406030204" pitchFamily="18" charset="0"/>
            </a:rPr>
            <a:t>ф. 0503161</a:t>
          </a:r>
          <a:endParaRPr lang="ru-RU" sz="1300" b="0" kern="1200" dirty="0">
            <a:latin typeface="Cambria" panose="02040503050406030204" pitchFamily="18" charset="0"/>
          </a:endParaRPr>
        </a:p>
      </dsp:txBody>
      <dsp:txXfrm>
        <a:off x="161331" y="1642132"/>
        <a:ext cx="2120031" cy="390358"/>
      </dsp:txXfrm>
    </dsp:sp>
    <dsp:sp modelId="{F77E2C92-1480-47E0-9037-A82CA164B17F}">
      <dsp:nvSpPr>
        <dsp:cNvPr id="0" name=""/>
        <dsp:cNvSpPr/>
      </dsp:nvSpPr>
      <dsp:spPr>
        <a:xfrm>
          <a:off x="1759" y="2143938"/>
          <a:ext cx="167463" cy="16746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844244"/>
              <a:satOff val="-4800"/>
              <a:lumOff val="154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CA72036-1A57-4D4F-B2B5-EB504B5EEBBF}">
      <dsp:nvSpPr>
        <dsp:cNvPr id="0" name=""/>
        <dsp:cNvSpPr/>
      </dsp:nvSpPr>
      <dsp:spPr>
        <a:xfrm>
          <a:off x="161331" y="2032491"/>
          <a:ext cx="2120031" cy="3903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0" kern="1200" dirty="0" smtClean="0">
              <a:solidFill>
                <a:schemeClr val="accent6">
                  <a:lumMod val="60000"/>
                  <a:lumOff val="40000"/>
                </a:schemeClr>
              </a:solidFill>
              <a:latin typeface="Cambria" panose="02040503050406030204" pitchFamily="18" charset="0"/>
            </a:rPr>
            <a:t>ф. 0503162</a:t>
          </a:r>
          <a:endParaRPr lang="ru-RU" sz="1300" b="0" kern="1200" dirty="0">
            <a:solidFill>
              <a:schemeClr val="accent6">
                <a:lumMod val="60000"/>
                <a:lumOff val="40000"/>
              </a:schemeClr>
            </a:solidFill>
            <a:latin typeface="Cambria" panose="02040503050406030204" pitchFamily="18" charset="0"/>
          </a:endParaRPr>
        </a:p>
      </dsp:txBody>
      <dsp:txXfrm>
        <a:off x="161331" y="2032491"/>
        <a:ext cx="2120031" cy="390358"/>
      </dsp:txXfrm>
    </dsp:sp>
    <dsp:sp modelId="{D8EF8DC5-9195-4B17-9CAC-6D354B628C0F}">
      <dsp:nvSpPr>
        <dsp:cNvPr id="0" name=""/>
        <dsp:cNvSpPr/>
      </dsp:nvSpPr>
      <dsp:spPr>
        <a:xfrm>
          <a:off x="1759" y="2534297"/>
          <a:ext cx="167463" cy="16746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1125659"/>
              <a:satOff val="-6400"/>
              <a:lumOff val="205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2AE49A5-A66D-4EB2-BC96-15C5DA282CBA}">
      <dsp:nvSpPr>
        <dsp:cNvPr id="0" name=""/>
        <dsp:cNvSpPr/>
      </dsp:nvSpPr>
      <dsp:spPr>
        <a:xfrm>
          <a:off x="161331" y="2422849"/>
          <a:ext cx="2120031" cy="3903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0" kern="1200" dirty="0" smtClean="0">
              <a:solidFill>
                <a:schemeClr val="accent6">
                  <a:lumMod val="60000"/>
                  <a:lumOff val="40000"/>
                </a:schemeClr>
              </a:solidFill>
              <a:latin typeface="Cambria" panose="02040503050406030204" pitchFamily="18" charset="0"/>
            </a:rPr>
            <a:t>ф. 0503163</a:t>
          </a:r>
          <a:endParaRPr lang="ru-RU" sz="1300" b="0" kern="1200" dirty="0">
            <a:solidFill>
              <a:schemeClr val="accent6">
                <a:lumMod val="60000"/>
                <a:lumOff val="40000"/>
              </a:schemeClr>
            </a:solidFill>
            <a:latin typeface="Cambria" panose="02040503050406030204" pitchFamily="18" charset="0"/>
          </a:endParaRPr>
        </a:p>
      </dsp:txBody>
      <dsp:txXfrm>
        <a:off x="161331" y="2422849"/>
        <a:ext cx="2120031" cy="390358"/>
      </dsp:txXfrm>
    </dsp:sp>
    <dsp:sp modelId="{1481F2AB-7D63-484A-B93F-B8B31CDAC34C}">
      <dsp:nvSpPr>
        <dsp:cNvPr id="0" name=""/>
        <dsp:cNvSpPr/>
      </dsp:nvSpPr>
      <dsp:spPr>
        <a:xfrm>
          <a:off x="1759" y="2924655"/>
          <a:ext cx="167463" cy="16746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1407074"/>
              <a:satOff val="-8000"/>
              <a:lumOff val="257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EB3D623-F9DF-4425-BAC7-02436ABE5FF9}">
      <dsp:nvSpPr>
        <dsp:cNvPr id="0" name=""/>
        <dsp:cNvSpPr/>
      </dsp:nvSpPr>
      <dsp:spPr>
        <a:xfrm>
          <a:off x="161331" y="2813208"/>
          <a:ext cx="2120031" cy="3903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0" kern="1200" dirty="0" smtClean="0">
              <a:latin typeface="Cambria" panose="02040503050406030204" pitchFamily="18" charset="0"/>
            </a:rPr>
            <a:t>ф. 0503164</a:t>
          </a:r>
          <a:endParaRPr lang="ru-RU" sz="1300" b="0" kern="1200" dirty="0">
            <a:latin typeface="Cambria" panose="02040503050406030204" pitchFamily="18" charset="0"/>
          </a:endParaRPr>
        </a:p>
      </dsp:txBody>
      <dsp:txXfrm>
        <a:off x="161331" y="2813208"/>
        <a:ext cx="2120031" cy="390358"/>
      </dsp:txXfrm>
    </dsp:sp>
    <dsp:sp modelId="{F5BA7567-F2CE-4635-93BF-29D65690F966}">
      <dsp:nvSpPr>
        <dsp:cNvPr id="0" name=""/>
        <dsp:cNvSpPr/>
      </dsp:nvSpPr>
      <dsp:spPr>
        <a:xfrm>
          <a:off x="1759" y="3315014"/>
          <a:ext cx="167463" cy="16746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1688488"/>
              <a:satOff val="-9600"/>
              <a:lumOff val="308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5EE67A1-F685-49DA-987F-AC80091CE87C}">
      <dsp:nvSpPr>
        <dsp:cNvPr id="0" name=""/>
        <dsp:cNvSpPr/>
      </dsp:nvSpPr>
      <dsp:spPr>
        <a:xfrm>
          <a:off x="161331" y="3203566"/>
          <a:ext cx="2120031" cy="3903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0" kern="1200" dirty="0" smtClean="0">
              <a:solidFill>
                <a:schemeClr val="accent6">
                  <a:lumMod val="60000"/>
                  <a:lumOff val="40000"/>
                </a:schemeClr>
              </a:solidFill>
              <a:latin typeface="Cambria" panose="02040503050406030204" pitchFamily="18" charset="0"/>
            </a:rPr>
            <a:t>ф. 0503166</a:t>
          </a:r>
          <a:endParaRPr lang="ru-RU" sz="1300" b="0" kern="1200" dirty="0">
            <a:solidFill>
              <a:schemeClr val="accent6">
                <a:lumMod val="60000"/>
                <a:lumOff val="40000"/>
              </a:schemeClr>
            </a:solidFill>
            <a:latin typeface="Cambria" panose="02040503050406030204" pitchFamily="18" charset="0"/>
          </a:endParaRPr>
        </a:p>
      </dsp:txBody>
      <dsp:txXfrm>
        <a:off x="161331" y="3203566"/>
        <a:ext cx="2120031" cy="390358"/>
      </dsp:txXfrm>
    </dsp:sp>
    <dsp:sp modelId="{5868D09A-5801-4AA6-8693-FDEBBD2735E5}">
      <dsp:nvSpPr>
        <dsp:cNvPr id="0" name=""/>
        <dsp:cNvSpPr/>
      </dsp:nvSpPr>
      <dsp:spPr>
        <a:xfrm>
          <a:off x="1759" y="3705372"/>
          <a:ext cx="167463" cy="16746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1969903"/>
              <a:satOff val="-11200"/>
              <a:lumOff val="359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0425EAF-9036-4C5B-AEC2-EFB8D37336EB}">
      <dsp:nvSpPr>
        <dsp:cNvPr id="0" name=""/>
        <dsp:cNvSpPr/>
      </dsp:nvSpPr>
      <dsp:spPr>
        <a:xfrm>
          <a:off x="161331" y="3593925"/>
          <a:ext cx="2120031" cy="3903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0" kern="1200" dirty="0" smtClean="0">
              <a:solidFill>
                <a:schemeClr val="accent6">
                  <a:lumMod val="60000"/>
                  <a:lumOff val="40000"/>
                </a:schemeClr>
              </a:solidFill>
              <a:latin typeface="Cambria" panose="02040503050406030204" pitchFamily="18" charset="0"/>
            </a:rPr>
            <a:t>ф. 0503167</a:t>
          </a:r>
          <a:endParaRPr lang="ru-RU" sz="1300" b="0" kern="1200" dirty="0">
            <a:solidFill>
              <a:schemeClr val="accent6">
                <a:lumMod val="60000"/>
                <a:lumOff val="40000"/>
              </a:schemeClr>
            </a:solidFill>
            <a:latin typeface="Cambria" panose="02040503050406030204" pitchFamily="18" charset="0"/>
          </a:endParaRPr>
        </a:p>
      </dsp:txBody>
      <dsp:txXfrm>
        <a:off x="161331" y="3593925"/>
        <a:ext cx="2120031" cy="390358"/>
      </dsp:txXfrm>
    </dsp:sp>
    <dsp:sp modelId="{91FA47F7-DAD0-47BB-815C-75412FA28454}">
      <dsp:nvSpPr>
        <dsp:cNvPr id="0" name=""/>
        <dsp:cNvSpPr/>
      </dsp:nvSpPr>
      <dsp:spPr>
        <a:xfrm>
          <a:off x="1759" y="4095731"/>
          <a:ext cx="167463" cy="16746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2251318"/>
              <a:satOff val="-12800"/>
              <a:lumOff val="411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14F1CE4-8153-4899-87B1-20EF59A564B6}">
      <dsp:nvSpPr>
        <dsp:cNvPr id="0" name=""/>
        <dsp:cNvSpPr/>
      </dsp:nvSpPr>
      <dsp:spPr>
        <a:xfrm>
          <a:off x="161331" y="3984283"/>
          <a:ext cx="2120031" cy="3903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0" kern="1200" dirty="0" smtClean="0">
              <a:solidFill>
                <a:schemeClr val="accent6">
                  <a:lumMod val="60000"/>
                  <a:lumOff val="40000"/>
                </a:schemeClr>
              </a:solidFill>
              <a:latin typeface="Cambria" panose="02040503050406030204" pitchFamily="18" charset="0"/>
            </a:rPr>
            <a:t>ф. 0503168</a:t>
          </a:r>
          <a:endParaRPr lang="ru-RU" sz="1300" b="0" kern="1200" dirty="0">
            <a:solidFill>
              <a:schemeClr val="accent6">
                <a:lumMod val="60000"/>
                <a:lumOff val="40000"/>
              </a:schemeClr>
            </a:solidFill>
            <a:latin typeface="Cambria" panose="02040503050406030204" pitchFamily="18" charset="0"/>
          </a:endParaRPr>
        </a:p>
      </dsp:txBody>
      <dsp:txXfrm>
        <a:off x="161331" y="3984283"/>
        <a:ext cx="2120031" cy="390358"/>
      </dsp:txXfrm>
    </dsp:sp>
    <dsp:sp modelId="{D9F957F8-F4A0-459A-852D-9103C1FC4BC4}">
      <dsp:nvSpPr>
        <dsp:cNvPr id="0" name=""/>
        <dsp:cNvSpPr/>
      </dsp:nvSpPr>
      <dsp:spPr>
        <a:xfrm>
          <a:off x="1759" y="4486089"/>
          <a:ext cx="167463" cy="16746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2532733"/>
              <a:satOff val="-14400"/>
              <a:lumOff val="462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52342EF-AFAD-4391-A654-F930A8106319}">
      <dsp:nvSpPr>
        <dsp:cNvPr id="0" name=""/>
        <dsp:cNvSpPr/>
      </dsp:nvSpPr>
      <dsp:spPr>
        <a:xfrm>
          <a:off x="161331" y="4374642"/>
          <a:ext cx="2120031" cy="3903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0" kern="1200" dirty="0" smtClean="0">
              <a:latin typeface="Cambria" panose="02040503050406030204" pitchFamily="18" charset="0"/>
            </a:rPr>
            <a:t>ф. 0503169</a:t>
          </a:r>
          <a:endParaRPr lang="ru-RU" sz="1300" b="0" kern="1200" dirty="0">
            <a:latin typeface="Cambria" panose="02040503050406030204" pitchFamily="18" charset="0"/>
          </a:endParaRPr>
        </a:p>
      </dsp:txBody>
      <dsp:txXfrm>
        <a:off x="161331" y="4374642"/>
        <a:ext cx="2120031" cy="390358"/>
      </dsp:txXfrm>
    </dsp:sp>
    <dsp:sp modelId="{CD688F80-7FB4-43DA-8064-F1ABD423962D}">
      <dsp:nvSpPr>
        <dsp:cNvPr id="0" name=""/>
        <dsp:cNvSpPr/>
      </dsp:nvSpPr>
      <dsp:spPr>
        <a:xfrm>
          <a:off x="1759" y="4876448"/>
          <a:ext cx="167463" cy="16746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2814147"/>
              <a:satOff val="-16001"/>
              <a:lumOff val="514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9930B20-77E2-4E2E-9C2F-4AF133F3BFB4}">
      <dsp:nvSpPr>
        <dsp:cNvPr id="0" name=""/>
        <dsp:cNvSpPr/>
      </dsp:nvSpPr>
      <dsp:spPr>
        <a:xfrm>
          <a:off x="161331" y="4765000"/>
          <a:ext cx="2120031" cy="3903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0" kern="1200" dirty="0" smtClean="0">
              <a:solidFill>
                <a:schemeClr val="accent6">
                  <a:lumMod val="60000"/>
                  <a:lumOff val="40000"/>
                </a:schemeClr>
              </a:solidFill>
              <a:latin typeface="Cambria" panose="02040503050406030204" pitchFamily="18" charset="0"/>
            </a:rPr>
            <a:t>ф. 0503171</a:t>
          </a:r>
          <a:endParaRPr lang="ru-RU" sz="1300" b="0" kern="1200" dirty="0">
            <a:solidFill>
              <a:schemeClr val="accent6">
                <a:lumMod val="60000"/>
                <a:lumOff val="40000"/>
              </a:schemeClr>
            </a:solidFill>
            <a:latin typeface="Cambria" panose="02040503050406030204" pitchFamily="18" charset="0"/>
          </a:endParaRPr>
        </a:p>
      </dsp:txBody>
      <dsp:txXfrm>
        <a:off x="161331" y="4765000"/>
        <a:ext cx="2120031" cy="390358"/>
      </dsp:txXfrm>
    </dsp:sp>
    <dsp:sp modelId="{8CDEF078-B9CC-47B7-A616-2E61457C33F7}">
      <dsp:nvSpPr>
        <dsp:cNvPr id="0" name=""/>
        <dsp:cNvSpPr/>
      </dsp:nvSpPr>
      <dsp:spPr>
        <a:xfrm>
          <a:off x="2395343" y="481779"/>
          <a:ext cx="2279603" cy="268188"/>
        </a:xfrm>
        <a:prstGeom prst="rect">
          <a:avLst/>
        </a:prstGeom>
        <a:solidFill>
          <a:schemeClr val="accent4">
            <a:hueOff val="3470782"/>
            <a:satOff val="-19734"/>
            <a:lumOff val="6340"/>
            <a:alphaOff val="0"/>
          </a:schemeClr>
        </a:solidFill>
        <a:ln w="25400" cap="flat" cmpd="sng" algn="ctr">
          <a:solidFill>
            <a:schemeClr val="accent4">
              <a:hueOff val="3470782"/>
              <a:satOff val="-19734"/>
              <a:lumOff val="634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6A68FE6-EEE1-43BB-9A4B-5EBF17963309}">
      <dsp:nvSpPr>
        <dsp:cNvPr id="0" name=""/>
        <dsp:cNvSpPr/>
      </dsp:nvSpPr>
      <dsp:spPr>
        <a:xfrm>
          <a:off x="2395343" y="582500"/>
          <a:ext cx="167467" cy="16746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3470782"/>
              <a:satOff val="-19734"/>
              <a:lumOff val="634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9140B74-B976-4D37-9694-47399112BB02}">
      <dsp:nvSpPr>
        <dsp:cNvPr id="0" name=""/>
        <dsp:cNvSpPr/>
      </dsp:nvSpPr>
      <dsp:spPr>
        <a:xfrm>
          <a:off x="2505174" y="0"/>
          <a:ext cx="2279603" cy="4817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385" tIns="21590" rIns="32385" bIns="2159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0" kern="1200" dirty="0" smtClean="0">
              <a:latin typeface="Cambria" panose="02040503050406030204" pitchFamily="18" charset="0"/>
            </a:rPr>
            <a:t>(27 годовых форм)</a:t>
          </a:r>
          <a:endParaRPr lang="ru-RU" sz="1700" b="0" kern="1200" dirty="0">
            <a:latin typeface="Cambria" panose="02040503050406030204" pitchFamily="18" charset="0"/>
          </a:endParaRPr>
        </a:p>
      </dsp:txBody>
      <dsp:txXfrm>
        <a:off x="2505174" y="0"/>
        <a:ext cx="2279603" cy="481779"/>
      </dsp:txXfrm>
    </dsp:sp>
    <dsp:sp modelId="{C45EB0FD-E61C-4787-9F62-A5077F949F00}">
      <dsp:nvSpPr>
        <dsp:cNvPr id="0" name=""/>
        <dsp:cNvSpPr/>
      </dsp:nvSpPr>
      <dsp:spPr>
        <a:xfrm>
          <a:off x="2395343" y="972863"/>
          <a:ext cx="167463" cy="16746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3095562"/>
              <a:satOff val="-17601"/>
              <a:lumOff val="565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4F67B2C-1624-4CC8-95C4-D8C4A356F530}">
      <dsp:nvSpPr>
        <dsp:cNvPr id="0" name=""/>
        <dsp:cNvSpPr/>
      </dsp:nvSpPr>
      <dsp:spPr>
        <a:xfrm>
          <a:off x="2554915" y="861415"/>
          <a:ext cx="2120031" cy="3903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0" kern="1200" dirty="0" smtClean="0">
              <a:solidFill>
                <a:schemeClr val="accent6">
                  <a:lumMod val="60000"/>
                  <a:lumOff val="40000"/>
                </a:schemeClr>
              </a:solidFill>
              <a:latin typeface="Cambria" panose="02040503050406030204" pitchFamily="18" charset="0"/>
            </a:rPr>
            <a:t>ф. 0503172</a:t>
          </a:r>
          <a:endParaRPr lang="ru-RU" sz="1300" b="0" kern="1200" dirty="0">
            <a:solidFill>
              <a:schemeClr val="accent6">
                <a:lumMod val="60000"/>
                <a:lumOff val="40000"/>
              </a:schemeClr>
            </a:solidFill>
          </a:endParaRPr>
        </a:p>
      </dsp:txBody>
      <dsp:txXfrm>
        <a:off x="2554915" y="861415"/>
        <a:ext cx="2120031" cy="390358"/>
      </dsp:txXfrm>
    </dsp:sp>
    <dsp:sp modelId="{7225DF61-9B4D-4A52-B7B8-D8A341DE437B}">
      <dsp:nvSpPr>
        <dsp:cNvPr id="0" name=""/>
        <dsp:cNvSpPr/>
      </dsp:nvSpPr>
      <dsp:spPr>
        <a:xfrm>
          <a:off x="2395343" y="1363221"/>
          <a:ext cx="167463" cy="16746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3376977"/>
              <a:satOff val="-19201"/>
              <a:lumOff val="616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C1582FE-29C0-41A5-8F4B-3E4053FF5BFF}">
      <dsp:nvSpPr>
        <dsp:cNvPr id="0" name=""/>
        <dsp:cNvSpPr/>
      </dsp:nvSpPr>
      <dsp:spPr>
        <a:xfrm>
          <a:off x="2554915" y="1251774"/>
          <a:ext cx="2120031" cy="3903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0" kern="1200" dirty="0" smtClean="0">
              <a:solidFill>
                <a:schemeClr val="accent6">
                  <a:lumMod val="60000"/>
                  <a:lumOff val="40000"/>
                </a:schemeClr>
              </a:solidFill>
              <a:latin typeface="Cambria" panose="02040503050406030204" pitchFamily="18" charset="0"/>
            </a:rPr>
            <a:t>ф. 0503173</a:t>
          </a:r>
          <a:endParaRPr lang="ru-RU" sz="1300" b="0" kern="1200" dirty="0">
            <a:solidFill>
              <a:schemeClr val="accent6">
                <a:lumMod val="60000"/>
                <a:lumOff val="40000"/>
              </a:schemeClr>
            </a:solidFill>
          </a:endParaRPr>
        </a:p>
      </dsp:txBody>
      <dsp:txXfrm>
        <a:off x="2554915" y="1251774"/>
        <a:ext cx="2120031" cy="390358"/>
      </dsp:txXfrm>
    </dsp:sp>
    <dsp:sp modelId="{DF6E3356-5BB6-47F5-A8F4-BAF8750B4210}">
      <dsp:nvSpPr>
        <dsp:cNvPr id="0" name=""/>
        <dsp:cNvSpPr/>
      </dsp:nvSpPr>
      <dsp:spPr>
        <a:xfrm>
          <a:off x="2395343" y="1753580"/>
          <a:ext cx="167463" cy="16746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3658392"/>
              <a:satOff val="-20801"/>
              <a:lumOff val="668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FC2E4BB-B2CD-4127-BEDB-68E395DD7CC8}">
      <dsp:nvSpPr>
        <dsp:cNvPr id="0" name=""/>
        <dsp:cNvSpPr/>
      </dsp:nvSpPr>
      <dsp:spPr>
        <a:xfrm>
          <a:off x="2554915" y="1642132"/>
          <a:ext cx="2120031" cy="3903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0" kern="1200" dirty="0" smtClean="0">
              <a:solidFill>
                <a:schemeClr val="accent6">
                  <a:lumMod val="60000"/>
                  <a:lumOff val="40000"/>
                </a:schemeClr>
              </a:solidFill>
              <a:latin typeface="Cambria" panose="02040503050406030204" pitchFamily="18" charset="0"/>
            </a:rPr>
            <a:t>ф. 0503174</a:t>
          </a:r>
          <a:endParaRPr lang="ru-RU" sz="1300" b="0" kern="1200" dirty="0">
            <a:solidFill>
              <a:schemeClr val="accent6">
                <a:lumMod val="60000"/>
                <a:lumOff val="40000"/>
              </a:schemeClr>
            </a:solidFill>
            <a:latin typeface="Cambria" panose="02040503050406030204" pitchFamily="18" charset="0"/>
          </a:endParaRPr>
        </a:p>
      </dsp:txBody>
      <dsp:txXfrm>
        <a:off x="2554915" y="1642132"/>
        <a:ext cx="2120031" cy="390358"/>
      </dsp:txXfrm>
    </dsp:sp>
    <dsp:sp modelId="{1CAEDAEB-4A6C-40C1-8BD5-B5C82E6B51BF}">
      <dsp:nvSpPr>
        <dsp:cNvPr id="0" name=""/>
        <dsp:cNvSpPr/>
      </dsp:nvSpPr>
      <dsp:spPr>
        <a:xfrm>
          <a:off x="2395343" y="2143938"/>
          <a:ext cx="167463" cy="16746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3939807"/>
              <a:satOff val="-22401"/>
              <a:lumOff val="719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5388415-1994-4ACF-8D67-41919094BC0A}">
      <dsp:nvSpPr>
        <dsp:cNvPr id="0" name=""/>
        <dsp:cNvSpPr/>
      </dsp:nvSpPr>
      <dsp:spPr>
        <a:xfrm>
          <a:off x="2554915" y="2032491"/>
          <a:ext cx="2120031" cy="3903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0" kern="1200" dirty="0" smtClean="0">
              <a:solidFill>
                <a:schemeClr val="accent6">
                  <a:lumMod val="60000"/>
                  <a:lumOff val="40000"/>
                </a:schemeClr>
              </a:solidFill>
              <a:latin typeface="Cambria" panose="02040503050406030204" pitchFamily="18" charset="0"/>
            </a:rPr>
            <a:t>ф. 0503175</a:t>
          </a:r>
          <a:endParaRPr lang="ru-RU" sz="1300" b="0" kern="1200" dirty="0">
            <a:solidFill>
              <a:schemeClr val="accent6">
                <a:lumMod val="60000"/>
                <a:lumOff val="40000"/>
              </a:schemeClr>
            </a:solidFill>
            <a:latin typeface="Cambria" panose="02040503050406030204" pitchFamily="18" charset="0"/>
          </a:endParaRPr>
        </a:p>
      </dsp:txBody>
      <dsp:txXfrm>
        <a:off x="2554915" y="2032491"/>
        <a:ext cx="2120031" cy="390358"/>
      </dsp:txXfrm>
    </dsp:sp>
    <dsp:sp modelId="{2F04F606-4477-4EA7-BB4A-E71F4A9F27E6}">
      <dsp:nvSpPr>
        <dsp:cNvPr id="0" name=""/>
        <dsp:cNvSpPr/>
      </dsp:nvSpPr>
      <dsp:spPr>
        <a:xfrm>
          <a:off x="2395343" y="2534297"/>
          <a:ext cx="167463" cy="16746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4221221"/>
              <a:satOff val="-24001"/>
              <a:lumOff val="771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F212524-20A0-4604-89E3-FC7E8FE5433E}">
      <dsp:nvSpPr>
        <dsp:cNvPr id="0" name=""/>
        <dsp:cNvSpPr/>
      </dsp:nvSpPr>
      <dsp:spPr>
        <a:xfrm>
          <a:off x="2554915" y="2422849"/>
          <a:ext cx="2120031" cy="3903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0" kern="1200" dirty="0" smtClean="0">
              <a:latin typeface="Cambria" panose="02040503050406030204" pitchFamily="18" charset="0"/>
            </a:rPr>
            <a:t>ф. 0503177</a:t>
          </a:r>
          <a:endParaRPr lang="ru-RU" sz="1300" b="0" kern="1200" dirty="0">
            <a:latin typeface="Cambria" panose="02040503050406030204" pitchFamily="18" charset="0"/>
          </a:endParaRPr>
        </a:p>
      </dsp:txBody>
      <dsp:txXfrm>
        <a:off x="2554915" y="2422849"/>
        <a:ext cx="2120031" cy="390358"/>
      </dsp:txXfrm>
    </dsp:sp>
    <dsp:sp modelId="{87F82720-C487-4547-9056-E27E8EB3B0C5}">
      <dsp:nvSpPr>
        <dsp:cNvPr id="0" name=""/>
        <dsp:cNvSpPr/>
      </dsp:nvSpPr>
      <dsp:spPr>
        <a:xfrm>
          <a:off x="2395343" y="2924655"/>
          <a:ext cx="167463" cy="16746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4502636"/>
              <a:satOff val="-25601"/>
              <a:lumOff val="822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49B0E52-645E-4D50-AD66-F4F64074696A}">
      <dsp:nvSpPr>
        <dsp:cNvPr id="0" name=""/>
        <dsp:cNvSpPr/>
      </dsp:nvSpPr>
      <dsp:spPr>
        <a:xfrm>
          <a:off x="2554915" y="2813208"/>
          <a:ext cx="2120031" cy="3903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0" kern="1200" dirty="0" smtClean="0">
              <a:latin typeface="Cambria" panose="02040503050406030204" pitchFamily="18" charset="0"/>
            </a:rPr>
            <a:t>ф. 0503178</a:t>
          </a:r>
          <a:endParaRPr lang="ru-RU" sz="1300" b="0" kern="1200" dirty="0">
            <a:latin typeface="Cambria" panose="02040503050406030204" pitchFamily="18" charset="0"/>
          </a:endParaRPr>
        </a:p>
      </dsp:txBody>
      <dsp:txXfrm>
        <a:off x="2554915" y="2813208"/>
        <a:ext cx="2120031" cy="390358"/>
      </dsp:txXfrm>
    </dsp:sp>
    <dsp:sp modelId="{F8E73D0E-5AD1-4B51-BEE7-E5B01C674948}">
      <dsp:nvSpPr>
        <dsp:cNvPr id="0" name=""/>
        <dsp:cNvSpPr/>
      </dsp:nvSpPr>
      <dsp:spPr>
        <a:xfrm>
          <a:off x="2395343" y="3315014"/>
          <a:ext cx="167463" cy="16746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4784051"/>
              <a:satOff val="-27201"/>
              <a:lumOff val="873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E2BF61F-1A55-4C4E-B9BF-E8E63BBCA45F}">
      <dsp:nvSpPr>
        <dsp:cNvPr id="0" name=""/>
        <dsp:cNvSpPr/>
      </dsp:nvSpPr>
      <dsp:spPr>
        <a:xfrm>
          <a:off x="2554915" y="3203566"/>
          <a:ext cx="2120031" cy="3903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0" kern="1200" dirty="0" smtClean="0">
              <a:solidFill>
                <a:schemeClr val="accent6">
                  <a:lumMod val="60000"/>
                  <a:lumOff val="40000"/>
                </a:schemeClr>
              </a:solidFill>
              <a:latin typeface="Cambria" panose="02040503050406030204" pitchFamily="18" charset="0"/>
            </a:rPr>
            <a:t>ф. 0503190</a:t>
          </a:r>
          <a:endParaRPr lang="ru-RU" sz="1300" b="0" kern="1200" dirty="0">
            <a:solidFill>
              <a:schemeClr val="accent6">
                <a:lumMod val="60000"/>
                <a:lumOff val="40000"/>
              </a:schemeClr>
            </a:solidFill>
            <a:latin typeface="Cambria" panose="02040503050406030204" pitchFamily="18" charset="0"/>
          </a:endParaRPr>
        </a:p>
      </dsp:txBody>
      <dsp:txXfrm>
        <a:off x="2554915" y="3203566"/>
        <a:ext cx="2120031" cy="390358"/>
      </dsp:txXfrm>
    </dsp:sp>
    <dsp:sp modelId="{AB299C27-8960-459C-B1BE-886AA3278E03}">
      <dsp:nvSpPr>
        <dsp:cNvPr id="0" name=""/>
        <dsp:cNvSpPr/>
      </dsp:nvSpPr>
      <dsp:spPr>
        <a:xfrm>
          <a:off x="2395343" y="3705372"/>
          <a:ext cx="167463" cy="16746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5065465"/>
              <a:satOff val="-28801"/>
              <a:lumOff val="925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DC5F834-7572-47BB-9EAE-5CF71BAF0509}">
      <dsp:nvSpPr>
        <dsp:cNvPr id="0" name=""/>
        <dsp:cNvSpPr/>
      </dsp:nvSpPr>
      <dsp:spPr>
        <a:xfrm>
          <a:off x="2554915" y="3593925"/>
          <a:ext cx="2120031" cy="3903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0" kern="1200" dirty="0" smtClean="0">
              <a:latin typeface="Cambria" panose="02040503050406030204" pitchFamily="18" charset="0"/>
            </a:rPr>
            <a:t>ф. 0503191</a:t>
          </a:r>
          <a:endParaRPr lang="ru-RU" sz="1300" b="0" kern="1200" dirty="0">
            <a:latin typeface="Cambria" panose="02040503050406030204" pitchFamily="18" charset="0"/>
          </a:endParaRPr>
        </a:p>
      </dsp:txBody>
      <dsp:txXfrm>
        <a:off x="2554915" y="3593925"/>
        <a:ext cx="2120031" cy="390358"/>
      </dsp:txXfrm>
    </dsp:sp>
    <dsp:sp modelId="{8AB89F05-BD19-481A-A991-1DBBB61F3300}">
      <dsp:nvSpPr>
        <dsp:cNvPr id="0" name=""/>
        <dsp:cNvSpPr/>
      </dsp:nvSpPr>
      <dsp:spPr>
        <a:xfrm>
          <a:off x="2395343" y="4095731"/>
          <a:ext cx="167463" cy="167463"/>
        </a:xfrm>
        <a:prstGeom prst="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accent4">
              <a:hueOff val="5346880"/>
              <a:satOff val="-30401"/>
              <a:lumOff val="976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9D9DB25-EC47-4A70-9AC3-4B100C157FAD}">
      <dsp:nvSpPr>
        <dsp:cNvPr id="0" name=""/>
        <dsp:cNvSpPr/>
      </dsp:nvSpPr>
      <dsp:spPr>
        <a:xfrm>
          <a:off x="2554915" y="3984283"/>
          <a:ext cx="2120031" cy="3903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0" kern="1200" dirty="0" smtClean="0">
              <a:latin typeface="Cambria" panose="02040503050406030204" pitchFamily="18" charset="0"/>
            </a:rPr>
            <a:t>ф. 0503192</a:t>
          </a:r>
          <a:endParaRPr lang="ru-RU" sz="1300" b="0" kern="1200" dirty="0">
            <a:latin typeface="Cambria" panose="02040503050406030204" pitchFamily="18" charset="0"/>
          </a:endParaRPr>
        </a:p>
      </dsp:txBody>
      <dsp:txXfrm>
        <a:off x="2554915" y="3984283"/>
        <a:ext cx="2120031" cy="390358"/>
      </dsp:txXfrm>
    </dsp:sp>
    <dsp:sp modelId="{F250AAF8-12A7-429A-BDF5-A0499FE4D57A}">
      <dsp:nvSpPr>
        <dsp:cNvPr id="0" name=""/>
        <dsp:cNvSpPr/>
      </dsp:nvSpPr>
      <dsp:spPr>
        <a:xfrm>
          <a:off x="2395343" y="4486089"/>
          <a:ext cx="167463" cy="16746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5628295"/>
              <a:satOff val="-32001"/>
              <a:lumOff val="1028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CC3B19A-634E-403F-8BA4-143EA4192A1B}">
      <dsp:nvSpPr>
        <dsp:cNvPr id="0" name=""/>
        <dsp:cNvSpPr/>
      </dsp:nvSpPr>
      <dsp:spPr>
        <a:xfrm>
          <a:off x="2554915" y="4374642"/>
          <a:ext cx="2120031" cy="3903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0" kern="1200" dirty="0" smtClean="0">
              <a:latin typeface="Cambria" panose="02040503050406030204" pitchFamily="18" charset="0"/>
            </a:rPr>
            <a:t>ф. 0503193</a:t>
          </a:r>
          <a:endParaRPr lang="ru-RU" sz="1300" b="0" kern="1200" dirty="0">
            <a:latin typeface="Cambria" panose="02040503050406030204" pitchFamily="18" charset="0"/>
          </a:endParaRPr>
        </a:p>
      </dsp:txBody>
      <dsp:txXfrm>
        <a:off x="2554915" y="4374642"/>
        <a:ext cx="2120031" cy="390358"/>
      </dsp:txXfrm>
    </dsp:sp>
    <dsp:sp modelId="{AED44076-50C9-453C-BBDE-CCEE059AACA9}">
      <dsp:nvSpPr>
        <dsp:cNvPr id="0" name=""/>
        <dsp:cNvSpPr/>
      </dsp:nvSpPr>
      <dsp:spPr>
        <a:xfrm>
          <a:off x="2395343" y="4876448"/>
          <a:ext cx="167463" cy="16746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5909710"/>
              <a:satOff val="-33601"/>
              <a:lumOff val="1079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C8574A8-BEF7-4665-A2B5-5AFA28C2424A}">
      <dsp:nvSpPr>
        <dsp:cNvPr id="0" name=""/>
        <dsp:cNvSpPr/>
      </dsp:nvSpPr>
      <dsp:spPr>
        <a:xfrm>
          <a:off x="2554915" y="4765000"/>
          <a:ext cx="2120031" cy="3903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0" kern="1200" dirty="0" smtClean="0">
              <a:latin typeface="Cambria" panose="02040503050406030204" pitchFamily="18" charset="0"/>
            </a:rPr>
            <a:t>ф. 0503296</a:t>
          </a:r>
          <a:endParaRPr lang="ru-RU" sz="1300" b="0" kern="1200" dirty="0"/>
        </a:p>
      </dsp:txBody>
      <dsp:txXfrm>
        <a:off x="2554915" y="4765000"/>
        <a:ext cx="2120031" cy="390358"/>
      </dsp:txXfrm>
    </dsp:sp>
    <dsp:sp modelId="{834CEE7B-11A4-4AFC-973F-939BA4759A1E}">
      <dsp:nvSpPr>
        <dsp:cNvPr id="0" name=""/>
        <dsp:cNvSpPr/>
      </dsp:nvSpPr>
      <dsp:spPr>
        <a:xfrm>
          <a:off x="4788927" y="481779"/>
          <a:ext cx="2279603" cy="268188"/>
        </a:xfrm>
        <a:prstGeom prst="rect">
          <a:avLst/>
        </a:prstGeom>
        <a:solidFill>
          <a:schemeClr val="accent4">
            <a:hueOff val="6941564"/>
            <a:satOff val="-39468"/>
            <a:lumOff val="12680"/>
            <a:alphaOff val="0"/>
          </a:schemeClr>
        </a:solidFill>
        <a:ln w="25400" cap="flat" cmpd="sng" algn="ctr">
          <a:solidFill>
            <a:schemeClr val="accent4">
              <a:hueOff val="6941564"/>
              <a:satOff val="-39468"/>
              <a:lumOff val="1268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E3A86CF-1034-4593-94EA-0B990B61CEF7}">
      <dsp:nvSpPr>
        <dsp:cNvPr id="0" name=""/>
        <dsp:cNvSpPr/>
      </dsp:nvSpPr>
      <dsp:spPr>
        <a:xfrm>
          <a:off x="4788927" y="582500"/>
          <a:ext cx="167467" cy="16746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6941564"/>
              <a:satOff val="-39468"/>
              <a:lumOff val="1268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6D64AF8-46D9-4140-94F9-3AAB2AEA1D83}">
      <dsp:nvSpPr>
        <dsp:cNvPr id="0" name=""/>
        <dsp:cNvSpPr/>
      </dsp:nvSpPr>
      <dsp:spPr>
        <a:xfrm>
          <a:off x="4788927" y="0"/>
          <a:ext cx="2279603" cy="4817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effectLst/>
              <a:latin typeface="Cambria" panose="02040503050406030204" pitchFamily="18" charset="0"/>
              <a:cs typeface="Arial" pitchFamily="34" charset="0"/>
            </a:rPr>
            <a:t>Бухгалтерская отчетность АУ БУ</a:t>
          </a:r>
          <a:endParaRPr lang="ru-RU" sz="1600" kern="1200" dirty="0">
            <a:latin typeface="Cambria" panose="02040503050406030204" pitchFamily="18" charset="0"/>
          </a:endParaRPr>
        </a:p>
      </dsp:txBody>
      <dsp:txXfrm>
        <a:off x="4788927" y="0"/>
        <a:ext cx="2279603" cy="481779"/>
      </dsp:txXfrm>
    </dsp:sp>
    <dsp:sp modelId="{1246AA9B-01B4-4347-9D1B-3AAC93B4A681}">
      <dsp:nvSpPr>
        <dsp:cNvPr id="0" name=""/>
        <dsp:cNvSpPr/>
      </dsp:nvSpPr>
      <dsp:spPr>
        <a:xfrm>
          <a:off x="4788927" y="972863"/>
          <a:ext cx="167463" cy="16746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6191125"/>
              <a:satOff val="-35201"/>
              <a:lumOff val="1130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5DF3C41-652C-4C37-9652-3604E8CC42AE}">
      <dsp:nvSpPr>
        <dsp:cNvPr id="0" name=""/>
        <dsp:cNvSpPr/>
      </dsp:nvSpPr>
      <dsp:spPr>
        <a:xfrm>
          <a:off x="4948499" y="861415"/>
          <a:ext cx="2120031" cy="3903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>
              <a:latin typeface="Cambria" panose="02040503050406030204" pitchFamily="18" charset="0"/>
            </a:rPr>
            <a:t>ф. 0503760</a:t>
          </a:r>
          <a:endParaRPr lang="ru-RU" sz="1300" b="1" kern="1200" dirty="0">
            <a:latin typeface="Cambria" panose="02040503050406030204" pitchFamily="18" charset="0"/>
          </a:endParaRPr>
        </a:p>
      </dsp:txBody>
      <dsp:txXfrm>
        <a:off x="4948499" y="861415"/>
        <a:ext cx="2120031" cy="390358"/>
      </dsp:txXfrm>
    </dsp:sp>
    <dsp:sp modelId="{1EE1E7B7-F27B-4FAD-8FCB-A421CBDFB122}">
      <dsp:nvSpPr>
        <dsp:cNvPr id="0" name=""/>
        <dsp:cNvSpPr/>
      </dsp:nvSpPr>
      <dsp:spPr>
        <a:xfrm>
          <a:off x="4788927" y="1363221"/>
          <a:ext cx="167463" cy="16746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6472539"/>
              <a:satOff val="-36801"/>
              <a:lumOff val="1182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FA5FE9E-B6A2-4044-944A-CB16573ADDA0}">
      <dsp:nvSpPr>
        <dsp:cNvPr id="0" name=""/>
        <dsp:cNvSpPr/>
      </dsp:nvSpPr>
      <dsp:spPr>
        <a:xfrm>
          <a:off x="4948499" y="1251774"/>
          <a:ext cx="2120031" cy="3903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0" i="0" u="none" kern="1200" dirty="0" smtClean="0">
              <a:solidFill>
                <a:schemeClr val="accent6">
                  <a:lumMod val="60000"/>
                  <a:lumOff val="40000"/>
                </a:schemeClr>
              </a:solidFill>
              <a:latin typeface="Cambria" panose="02040503050406030204" pitchFamily="18" charset="0"/>
            </a:rPr>
            <a:t>Таблицы № 1,4 5-7</a:t>
          </a:r>
          <a:endParaRPr lang="ru-RU" sz="1300" kern="1200" dirty="0">
            <a:solidFill>
              <a:schemeClr val="accent6">
                <a:lumMod val="60000"/>
                <a:lumOff val="40000"/>
              </a:schemeClr>
            </a:solidFill>
            <a:latin typeface="Cambria" panose="02040503050406030204" pitchFamily="18" charset="0"/>
          </a:endParaRPr>
        </a:p>
      </dsp:txBody>
      <dsp:txXfrm>
        <a:off x="4948499" y="1251774"/>
        <a:ext cx="2120031" cy="390358"/>
      </dsp:txXfrm>
    </dsp:sp>
    <dsp:sp modelId="{01CB3402-0881-44F7-9092-351CFB6B01EF}">
      <dsp:nvSpPr>
        <dsp:cNvPr id="0" name=""/>
        <dsp:cNvSpPr/>
      </dsp:nvSpPr>
      <dsp:spPr>
        <a:xfrm>
          <a:off x="4788927" y="1753580"/>
          <a:ext cx="167463" cy="16746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6753954"/>
              <a:satOff val="-38401"/>
              <a:lumOff val="1233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39AFC4C-1AE7-4CB5-A84C-B2B1A6DDD474}">
      <dsp:nvSpPr>
        <dsp:cNvPr id="0" name=""/>
        <dsp:cNvSpPr/>
      </dsp:nvSpPr>
      <dsp:spPr>
        <a:xfrm>
          <a:off x="4948499" y="1642132"/>
          <a:ext cx="2120031" cy="3903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solidFill>
                <a:schemeClr val="accent6">
                  <a:lumMod val="60000"/>
                  <a:lumOff val="40000"/>
                </a:schemeClr>
              </a:solidFill>
              <a:latin typeface="Cambria" panose="02040503050406030204" pitchFamily="18" charset="0"/>
            </a:rPr>
            <a:t>ф. 0503761</a:t>
          </a:r>
          <a:endParaRPr lang="ru-RU" sz="1300" kern="1200" dirty="0">
            <a:solidFill>
              <a:schemeClr val="accent6">
                <a:lumMod val="60000"/>
                <a:lumOff val="40000"/>
              </a:schemeClr>
            </a:solidFill>
            <a:latin typeface="Cambria" panose="02040503050406030204" pitchFamily="18" charset="0"/>
          </a:endParaRPr>
        </a:p>
      </dsp:txBody>
      <dsp:txXfrm>
        <a:off x="4948499" y="1642132"/>
        <a:ext cx="2120031" cy="390358"/>
      </dsp:txXfrm>
    </dsp:sp>
    <dsp:sp modelId="{A927D7D7-4D02-4E7A-9474-95364240A53A}">
      <dsp:nvSpPr>
        <dsp:cNvPr id="0" name=""/>
        <dsp:cNvSpPr/>
      </dsp:nvSpPr>
      <dsp:spPr>
        <a:xfrm>
          <a:off x="4788927" y="2143938"/>
          <a:ext cx="167463" cy="16746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7035369"/>
              <a:satOff val="-40001"/>
              <a:lumOff val="1285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CA9A6D2-3E7D-443C-8123-2838EC050E9F}">
      <dsp:nvSpPr>
        <dsp:cNvPr id="0" name=""/>
        <dsp:cNvSpPr/>
      </dsp:nvSpPr>
      <dsp:spPr>
        <a:xfrm>
          <a:off x="4948499" y="2032491"/>
          <a:ext cx="2120031" cy="3903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solidFill>
                <a:schemeClr val="accent6">
                  <a:lumMod val="60000"/>
                  <a:lumOff val="40000"/>
                </a:schemeClr>
              </a:solidFill>
              <a:latin typeface="Cambria" panose="02040503050406030204" pitchFamily="18" charset="0"/>
            </a:rPr>
            <a:t>ф. 0503762</a:t>
          </a:r>
          <a:endParaRPr lang="ru-RU" sz="1300" kern="1200" dirty="0">
            <a:solidFill>
              <a:schemeClr val="accent6">
                <a:lumMod val="60000"/>
                <a:lumOff val="40000"/>
              </a:schemeClr>
            </a:solidFill>
            <a:latin typeface="Cambria" panose="02040503050406030204" pitchFamily="18" charset="0"/>
          </a:endParaRPr>
        </a:p>
      </dsp:txBody>
      <dsp:txXfrm>
        <a:off x="4948499" y="2032491"/>
        <a:ext cx="2120031" cy="390358"/>
      </dsp:txXfrm>
    </dsp:sp>
    <dsp:sp modelId="{C636A8DC-7752-47DF-9FCE-F2D4D9A103BC}">
      <dsp:nvSpPr>
        <dsp:cNvPr id="0" name=""/>
        <dsp:cNvSpPr/>
      </dsp:nvSpPr>
      <dsp:spPr>
        <a:xfrm>
          <a:off x="4788927" y="2534297"/>
          <a:ext cx="167463" cy="16746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7316783"/>
              <a:satOff val="-41601"/>
              <a:lumOff val="1336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92899E1-6BEB-4B15-B366-55B14D2A1B31}">
      <dsp:nvSpPr>
        <dsp:cNvPr id="0" name=""/>
        <dsp:cNvSpPr/>
      </dsp:nvSpPr>
      <dsp:spPr>
        <a:xfrm>
          <a:off x="4948499" y="2422849"/>
          <a:ext cx="2120031" cy="3903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solidFill>
                <a:schemeClr val="accent6">
                  <a:lumMod val="60000"/>
                  <a:lumOff val="40000"/>
                </a:schemeClr>
              </a:solidFill>
              <a:latin typeface="Cambria" panose="02040503050406030204" pitchFamily="18" charset="0"/>
            </a:rPr>
            <a:t>ф. 0503766</a:t>
          </a:r>
          <a:endParaRPr lang="ru-RU" sz="1300" kern="1200" dirty="0">
            <a:solidFill>
              <a:schemeClr val="accent6">
                <a:lumMod val="60000"/>
                <a:lumOff val="40000"/>
              </a:schemeClr>
            </a:solidFill>
            <a:latin typeface="Cambria" panose="02040503050406030204" pitchFamily="18" charset="0"/>
          </a:endParaRPr>
        </a:p>
      </dsp:txBody>
      <dsp:txXfrm>
        <a:off x="4948499" y="2422849"/>
        <a:ext cx="2120031" cy="390358"/>
      </dsp:txXfrm>
    </dsp:sp>
    <dsp:sp modelId="{891B37BE-2415-4597-9578-FA2427BD4115}">
      <dsp:nvSpPr>
        <dsp:cNvPr id="0" name=""/>
        <dsp:cNvSpPr/>
      </dsp:nvSpPr>
      <dsp:spPr>
        <a:xfrm>
          <a:off x="4788927" y="2924655"/>
          <a:ext cx="167463" cy="16746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7598198"/>
              <a:satOff val="-43201"/>
              <a:lumOff val="1387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49D7279-5DC1-4884-A601-544DD88D1B4A}">
      <dsp:nvSpPr>
        <dsp:cNvPr id="0" name=""/>
        <dsp:cNvSpPr/>
      </dsp:nvSpPr>
      <dsp:spPr>
        <a:xfrm>
          <a:off x="4948499" y="2813208"/>
          <a:ext cx="2120031" cy="3903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solidFill>
                <a:schemeClr val="accent6">
                  <a:lumMod val="60000"/>
                  <a:lumOff val="40000"/>
                </a:schemeClr>
              </a:solidFill>
              <a:latin typeface="Cambria" panose="02040503050406030204" pitchFamily="18" charset="0"/>
            </a:rPr>
            <a:t>ф. 0503767</a:t>
          </a:r>
          <a:endParaRPr lang="ru-RU" sz="1300" kern="1200" dirty="0">
            <a:solidFill>
              <a:schemeClr val="accent6">
                <a:lumMod val="60000"/>
                <a:lumOff val="40000"/>
              </a:schemeClr>
            </a:solidFill>
            <a:latin typeface="Cambria" panose="02040503050406030204" pitchFamily="18" charset="0"/>
          </a:endParaRPr>
        </a:p>
      </dsp:txBody>
      <dsp:txXfrm>
        <a:off x="4948499" y="2813208"/>
        <a:ext cx="2120031" cy="390358"/>
      </dsp:txXfrm>
    </dsp:sp>
    <dsp:sp modelId="{9E51C8CF-68BF-4172-882C-E345A5497DEF}">
      <dsp:nvSpPr>
        <dsp:cNvPr id="0" name=""/>
        <dsp:cNvSpPr/>
      </dsp:nvSpPr>
      <dsp:spPr>
        <a:xfrm>
          <a:off x="4788927" y="3315014"/>
          <a:ext cx="167463" cy="16746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7879613"/>
              <a:satOff val="-44802"/>
              <a:lumOff val="1439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3816CFE-D746-4226-BCD1-CD8F50C34E3B}">
      <dsp:nvSpPr>
        <dsp:cNvPr id="0" name=""/>
        <dsp:cNvSpPr/>
      </dsp:nvSpPr>
      <dsp:spPr>
        <a:xfrm>
          <a:off x="4948499" y="3203566"/>
          <a:ext cx="2120031" cy="3903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solidFill>
                <a:schemeClr val="accent6">
                  <a:lumMod val="60000"/>
                  <a:lumOff val="40000"/>
                </a:schemeClr>
              </a:solidFill>
              <a:latin typeface="Cambria" panose="02040503050406030204" pitchFamily="18" charset="0"/>
            </a:rPr>
            <a:t>ф. 0503768</a:t>
          </a:r>
          <a:endParaRPr lang="ru-RU" sz="1300" kern="1200" dirty="0">
            <a:latin typeface="Cambria" panose="02040503050406030204" pitchFamily="18" charset="0"/>
          </a:endParaRPr>
        </a:p>
      </dsp:txBody>
      <dsp:txXfrm>
        <a:off x="4948499" y="3203566"/>
        <a:ext cx="2120031" cy="390358"/>
      </dsp:txXfrm>
    </dsp:sp>
    <dsp:sp modelId="{F7DA7679-5234-46FB-BE46-8B3784C1956F}">
      <dsp:nvSpPr>
        <dsp:cNvPr id="0" name=""/>
        <dsp:cNvSpPr/>
      </dsp:nvSpPr>
      <dsp:spPr>
        <a:xfrm>
          <a:off x="4788927" y="3705372"/>
          <a:ext cx="167463" cy="16746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8161028"/>
              <a:satOff val="-46402"/>
              <a:lumOff val="1490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6691FB6-7A7A-422C-9C7D-23590FAD86DF}">
      <dsp:nvSpPr>
        <dsp:cNvPr id="0" name=""/>
        <dsp:cNvSpPr/>
      </dsp:nvSpPr>
      <dsp:spPr>
        <a:xfrm>
          <a:off x="4948499" y="3593925"/>
          <a:ext cx="2120031" cy="3903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latin typeface="Cambria" panose="02040503050406030204" pitchFamily="18" charset="0"/>
            </a:rPr>
            <a:t>ф. 0503769</a:t>
          </a:r>
          <a:endParaRPr lang="ru-RU" sz="1300" kern="1200" dirty="0">
            <a:solidFill>
              <a:schemeClr val="accent6">
                <a:lumMod val="60000"/>
                <a:lumOff val="40000"/>
              </a:schemeClr>
            </a:solidFill>
            <a:latin typeface="Cambria" panose="02040503050406030204" pitchFamily="18" charset="0"/>
          </a:endParaRPr>
        </a:p>
      </dsp:txBody>
      <dsp:txXfrm>
        <a:off x="4948499" y="3593925"/>
        <a:ext cx="2120031" cy="390358"/>
      </dsp:txXfrm>
    </dsp:sp>
    <dsp:sp modelId="{8C098154-6D9D-45D8-AAFA-5E3089E64DAF}">
      <dsp:nvSpPr>
        <dsp:cNvPr id="0" name=""/>
        <dsp:cNvSpPr/>
      </dsp:nvSpPr>
      <dsp:spPr>
        <a:xfrm>
          <a:off x="4788927" y="4095731"/>
          <a:ext cx="167463" cy="16746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8442442"/>
              <a:satOff val="-48002"/>
              <a:lumOff val="1542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5A97BC0-F2DE-41F0-AEA5-C4F2E1570553}">
      <dsp:nvSpPr>
        <dsp:cNvPr id="0" name=""/>
        <dsp:cNvSpPr/>
      </dsp:nvSpPr>
      <dsp:spPr>
        <a:xfrm>
          <a:off x="4948499" y="3984283"/>
          <a:ext cx="2120031" cy="3903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solidFill>
                <a:schemeClr val="accent6">
                  <a:lumMod val="60000"/>
                  <a:lumOff val="40000"/>
                </a:schemeClr>
              </a:solidFill>
              <a:latin typeface="Cambria" panose="02040503050406030204" pitchFamily="18" charset="0"/>
            </a:rPr>
            <a:t>ф. 0503771</a:t>
          </a:r>
          <a:endParaRPr lang="ru-RU" sz="1300" kern="1200" dirty="0">
            <a:solidFill>
              <a:schemeClr val="accent6">
                <a:lumMod val="60000"/>
                <a:lumOff val="40000"/>
              </a:schemeClr>
            </a:solidFill>
            <a:latin typeface="Cambria" panose="02040503050406030204" pitchFamily="18" charset="0"/>
          </a:endParaRPr>
        </a:p>
      </dsp:txBody>
      <dsp:txXfrm>
        <a:off x="4948499" y="3984283"/>
        <a:ext cx="2120031" cy="390358"/>
      </dsp:txXfrm>
    </dsp:sp>
    <dsp:sp modelId="{9483E77B-FD36-4635-BCFA-FE3EE3FC98CA}">
      <dsp:nvSpPr>
        <dsp:cNvPr id="0" name=""/>
        <dsp:cNvSpPr/>
      </dsp:nvSpPr>
      <dsp:spPr>
        <a:xfrm>
          <a:off x="4788927" y="4486089"/>
          <a:ext cx="167463" cy="16746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8723857"/>
              <a:satOff val="-49602"/>
              <a:lumOff val="1593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27E8CF7-80EA-4BB2-901C-5CB130C1B3A5}">
      <dsp:nvSpPr>
        <dsp:cNvPr id="0" name=""/>
        <dsp:cNvSpPr/>
      </dsp:nvSpPr>
      <dsp:spPr>
        <a:xfrm>
          <a:off x="4948499" y="4374642"/>
          <a:ext cx="2120031" cy="3903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solidFill>
                <a:schemeClr val="accent6">
                  <a:lumMod val="60000"/>
                  <a:lumOff val="40000"/>
                </a:schemeClr>
              </a:solidFill>
              <a:latin typeface="Cambria" panose="02040503050406030204" pitchFamily="18" charset="0"/>
            </a:rPr>
            <a:t>ф. 0503772</a:t>
          </a:r>
          <a:endParaRPr lang="ru-RU" sz="1300" kern="1200" dirty="0">
            <a:solidFill>
              <a:schemeClr val="accent6">
                <a:lumMod val="60000"/>
                <a:lumOff val="40000"/>
              </a:schemeClr>
            </a:solidFill>
            <a:latin typeface="Cambria" panose="02040503050406030204" pitchFamily="18" charset="0"/>
          </a:endParaRPr>
        </a:p>
      </dsp:txBody>
      <dsp:txXfrm>
        <a:off x="4948499" y="4374642"/>
        <a:ext cx="2120031" cy="390358"/>
      </dsp:txXfrm>
    </dsp:sp>
    <dsp:sp modelId="{4DB835D8-E480-4F46-8B2D-4452A0CAD710}">
      <dsp:nvSpPr>
        <dsp:cNvPr id="0" name=""/>
        <dsp:cNvSpPr/>
      </dsp:nvSpPr>
      <dsp:spPr>
        <a:xfrm>
          <a:off x="4788927" y="4876448"/>
          <a:ext cx="167463" cy="16746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9005273"/>
              <a:satOff val="-51202"/>
              <a:lumOff val="1645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46931CF-4150-49B6-8F85-7E06E4087039}">
      <dsp:nvSpPr>
        <dsp:cNvPr id="0" name=""/>
        <dsp:cNvSpPr/>
      </dsp:nvSpPr>
      <dsp:spPr>
        <a:xfrm>
          <a:off x="4948499" y="4765000"/>
          <a:ext cx="2120031" cy="3903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solidFill>
                <a:schemeClr val="accent6">
                  <a:lumMod val="60000"/>
                  <a:lumOff val="40000"/>
                </a:schemeClr>
              </a:solidFill>
              <a:latin typeface="Cambria" panose="02040503050406030204" pitchFamily="18" charset="0"/>
            </a:rPr>
            <a:t>ф. 0503773</a:t>
          </a:r>
          <a:endParaRPr lang="ru-RU" sz="1300" kern="1200" dirty="0">
            <a:solidFill>
              <a:schemeClr val="accent6">
                <a:lumMod val="60000"/>
                <a:lumOff val="40000"/>
              </a:schemeClr>
            </a:solidFill>
            <a:latin typeface="Cambria" panose="02040503050406030204" pitchFamily="18" charset="0"/>
          </a:endParaRPr>
        </a:p>
      </dsp:txBody>
      <dsp:txXfrm>
        <a:off x="4948499" y="4765000"/>
        <a:ext cx="2120031" cy="390358"/>
      </dsp:txXfrm>
    </dsp:sp>
    <dsp:sp modelId="{6AD66168-4DDB-47F9-85E7-F4A7DD4171C2}">
      <dsp:nvSpPr>
        <dsp:cNvPr id="0" name=""/>
        <dsp:cNvSpPr/>
      </dsp:nvSpPr>
      <dsp:spPr>
        <a:xfrm>
          <a:off x="7182510" y="481779"/>
          <a:ext cx="2279603" cy="268188"/>
        </a:xfrm>
        <a:prstGeom prst="rect">
          <a:avLst/>
        </a:prstGeom>
        <a:solidFill>
          <a:schemeClr val="accent4">
            <a:hueOff val="10412346"/>
            <a:satOff val="-59202"/>
            <a:lumOff val="19020"/>
            <a:alphaOff val="0"/>
          </a:schemeClr>
        </a:solidFill>
        <a:ln w="25400" cap="flat" cmpd="sng" algn="ctr">
          <a:solidFill>
            <a:schemeClr val="accent4">
              <a:hueOff val="10412346"/>
              <a:satOff val="-59202"/>
              <a:lumOff val="1902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89C3F07-5FD3-4223-866A-22D359E663DF}">
      <dsp:nvSpPr>
        <dsp:cNvPr id="0" name=""/>
        <dsp:cNvSpPr/>
      </dsp:nvSpPr>
      <dsp:spPr>
        <a:xfrm>
          <a:off x="7182510" y="582500"/>
          <a:ext cx="167467" cy="16746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10412346"/>
              <a:satOff val="-59202"/>
              <a:lumOff val="1902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D7526FE-FF7E-4471-9732-7883EB8B2580}">
      <dsp:nvSpPr>
        <dsp:cNvPr id="0" name=""/>
        <dsp:cNvSpPr/>
      </dsp:nvSpPr>
      <dsp:spPr>
        <a:xfrm>
          <a:off x="7416500" y="9524"/>
          <a:ext cx="1836517" cy="4817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kern="1200" dirty="0" smtClean="0">
              <a:latin typeface="Cambria" panose="02040503050406030204" pitchFamily="18" charset="0"/>
            </a:rPr>
            <a:t>(20 годовых форм)</a:t>
          </a:r>
          <a:endParaRPr lang="ru-RU" sz="1600" kern="1200" dirty="0">
            <a:latin typeface="Cambria" panose="02040503050406030204" pitchFamily="18" charset="0"/>
          </a:endParaRPr>
        </a:p>
      </dsp:txBody>
      <dsp:txXfrm>
        <a:off x="7416500" y="9524"/>
        <a:ext cx="1836517" cy="481779"/>
      </dsp:txXfrm>
    </dsp:sp>
    <dsp:sp modelId="{4324407F-C356-424F-B9C7-D66148504C84}">
      <dsp:nvSpPr>
        <dsp:cNvPr id="0" name=""/>
        <dsp:cNvSpPr/>
      </dsp:nvSpPr>
      <dsp:spPr>
        <a:xfrm>
          <a:off x="7182510" y="972863"/>
          <a:ext cx="167463" cy="16746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9286686"/>
              <a:satOff val="-52802"/>
              <a:lumOff val="1696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BF3DC23-207D-41DD-89D3-474813493D43}">
      <dsp:nvSpPr>
        <dsp:cNvPr id="0" name=""/>
        <dsp:cNvSpPr/>
      </dsp:nvSpPr>
      <dsp:spPr>
        <a:xfrm>
          <a:off x="7342083" y="861415"/>
          <a:ext cx="2120031" cy="3903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solidFill>
                <a:schemeClr val="accent6">
                  <a:lumMod val="60000"/>
                  <a:lumOff val="40000"/>
                </a:schemeClr>
              </a:solidFill>
              <a:latin typeface="Cambria" panose="02040503050406030204" pitchFamily="18" charset="0"/>
            </a:rPr>
            <a:t>ф. 0503775</a:t>
          </a:r>
          <a:endParaRPr lang="ru-RU" sz="1300" kern="1200" dirty="0">
            <a:latin typeface="Cambria" panose="02040503050406030204" pitchFamily="18" charset="0"/>
          </a:endParaRPr>
        </a:p>
      </dsp:txBody>
      <dsp:txXfrm>
        <a:off x="7342083" y="861415"/>
        <a:ext cx="2120031" cy="390358"/>
      </dsp:txXfrm>
    </dsp:sp>
    <dsp:sp modelId="{7E44591A-0678-45A5-86AD-41BA52B88BB0}">
      <dsp:nvSpPr>
        <dsp:cNvPr id="0" name=""/>
        <dsp:cNvSpPr/>
      </dsp:nvSpPr>
      <dsp:spPr>
        <a:xfrm>
          <a:off x="7182510" y="1363221"/>
          <a:ext cx="167463" cy="16746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9568101"/>
              <a:satOff val="-54402"/>
              <a:lumOff val="1747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EAC222A-DEEF-4A32-ABB8-98DFBD0C28BE}">
      <dsp:nvSpPr>
        <dsp:cNvPr id="0" name=""/>
        <dsp:cNvSpPr/>
      </dsp:nvSpPr>
      <dsp:spPr>
        <a:xfrm>
          <a:off x="7342083" y="1251774"/>
          <a:ext cx="2120031" cy="3903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latin typeface="Cambria" panose="02040503050406030204" pitchFamily="18" charset="0"/>
            </a:rPr>
            <a:t>ф. 0503779</a:t>
          </a:r>
          <a:endParaRPr lang="ru-RU" sz="1300" kern="1200" dirty="0">
            <a:latin typeface="Cambria" panose="02040503050406030204" pitchFamily="18" charset="0"/>
          </a:endParaRPr>
        </a:p>
      </dsp:txBody>
      <dsp:txXfrm>
        <a:off x="7342083" y="1251774"/>
        <a:ext cx="2120031" cy="390358"/>
      </dsp:txXfrm>
    </dsp:sp>
    <dsp:sp modelId="{C925CC7C-E7C7-4C12-BA63-37852E96C61B}">
      <dsp:nvSpPr>
        <dsp:cNvPr id="0" name=""/>
        <dsp:cNvSpPr/>
      </dsp:nvSpPr>
      <dsp:spPr>
        <a:xfrm>
          <a:off x="7182510" y="1753580"/>
          <a:ext cx="167463" cy="16746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9849516"/>
              <a:satOff val="-56002"/>
              <a:lumOff val="1799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ABB034A-2537-408D-A8B1-D13045BF9DA0}">
      <dsp:nvSpPr>
        <dsp:cNvPr id="0" name=""/>
        <dsp:cNvSpPr/>
      </dsp:nvSpPr>
      <dsp:spPr>
        <a:xfrm>
          <a:off x="7342083" y="1642132"/>
          <a:ext cx="2120031" cy="3903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solidFill>
                <a:schemeClr val="accent6">
                  <a:lumMod val="60000"/>
                  <a:lumOff val="40000"/>
                </a:schemeClr>
              </a:solidFill>
              <a:latin typeface="Cambria" panose="02040503050406030204" pitchFamily="18" charset="0"/>
            </a:rPr>
            <a:t>ф. 0503790</a:t>
          </a:r>
          <a:endParaRPr lang="ru-RU" sz="1300" kern="1200" dirty="0">
            <a:solidFill>
              <a:schemeClr val="accent6">
                <a:lumMod val="60000"/>
                <a:lumOff val="40000"/>
              </a:schemeClr>
            </a:solidFill>
            <a:latin typeface="Cambria" panose="02040503050406030204" pitchFamily="18" charset="0"/>
          </a:endParaRPr>
        </a:p>
      </dsp:txBody>
      <dsp:txXfrm>
        <a:off x="7342083" y="1642132"/>
        <a:ext cx="2120031" cy="390358"/>
      </dsp:txXfrm>
    </dsp:sp>
    <dsp:sp modelId="{9F0A8086-CF60-4A74-8656-E60D87FFE4E8}">
      <dsp:nvSpPr>
        <dsp:cNvPr id="0" name=""/>
        <dsp:cNvSpPr/>
      </dsp:nvSpPr>
      <dsp:spPr>
        <a:xfrm>
          <a:off x="7182510" y="2143938"/>
          <a:ext cx="167463" cy="16746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10130931"/>
              <a:satOff val="-57602"/>
              <a:lumOff val="1850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4098530-690A-41BA-BF7B-E1D6E7C625A3}">
      <dsp:nvSpPr>
        <dsp:cNvPr id="0" name=""/>
        <dsp:cNvSpPr/>
      </dsp:nvSpPr>
      <dsp:spPr>
        <a:xfrm>
          <a:off x="7342083" y="2032491"/>
          <a:ext cx="2120031" cy="3903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solidFill>
                <a:schemeClr val="tx1"/>
              </a:solidFill>
              <a:latin typeface="Cambria" panose="02040503050406030204" pitchFamily="18" charset="0"/>
            </a:rPr>
            <a:t>ф. 0503793</a:t>
          </a:r>
          <a:endParaRPr lang="ru-RU" sz="1300" kern="1200" dirty="0">
            <a:solidFill>
              <a:schemeClr val="tx1"/>
            </a:solidFill>
          </a:endParaRPr>
        </a:p>
      </dsp:txBody>
      <dsp:txXfrm>
        <a:off x="7342083" y="2032491"/>
        <a:ext cx="2120031" cy="390358"/>
      </dsp:txXfrm>
    </dsp:sp>
    <dsp:sp modelId="{1848A1E5-A595-4027-9F70-E3329C40FAB7}">
      <dsp:nvSpPr>
        <dsp:cNvPr id="0" name=""/>
        <dsp:cNvSpPr/>
      </dsp:nvSpPr>
      <dsp:spPr>
        <a:xfrm>
          <a:off x="7182510" y="2534297"/>
          <a:ext cx="167463" cy="16746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10412346"/>
              <a:satOff val="-59202"/>
              <a:lumOff val="1902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5575972-6587-44AC-AF8F-78BC85E1C231}">
      <dsp:nvSpPr>
        <dsp:cNvPr id="0" name=""/>
        <dsp:cNvSpPr/>
      </dsp:nvSpPr>
      <dsp:spPr>
        <a:xfrm>
          <a:off x="7342083" y="2422849"/>
          <a:ext cx="2120031" cy="3903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latin typeface="Cambria" panose="02040503050406030204" pitchFamily="18" charset="0"/>
            </a:rPr>
            <a:t>ф. 0503295</a:t>
          </a:r>
          <a:endParaRPr lang="ru-RU" sz="1300" kern="1200" dirty="0">
            <a:latin typeface="Cambria" panose="02040503050406030204" pitchFamily="18" charset="0"/>
          </a:endParaRPr>
        </a:p>
      </dsp:txBody>
      <dsp:txXfrm>
        <a:off x="7342083" y="2422849"/>
        <a:ext cx="2120031" cy="39035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B9D2CAA-56EF-4304-AFDC-8266548146E1}">
      <dsp:nvSpPr>
        <dsp:cNvPr id="0" name=""/>
        <dsp:cNvSpPr/>
      </dsp:nvSpPr>
      <dsp:spPr>
        <a:xfrm rot="5400000">
          <a:off x="-475703" y="479005"/>
          <a:ext cx="2515195" cy="1563788"/>
        </a:xfrm>
        <a:prstGeom prst="chevr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60000"/>
              </a:schemeClr>
            </a:gs>
            <a:gs pos="33000">
              <a:schemeClr val="accent4">
                <a:hueOff val="0"/>
                <a:satOff val="0"/>
                <a:lumOff val="0"/>
                <a:alphaOff val="0"/>
                <a:tint val="86500"/>
              </a:schemeClr>
            </a:gs>
            <a:gs pos="46750">
              <a:schemeClr val="accent4"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53000">
              <a:schemeClr val="accent4"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68000">
              <a:schemeClr val="accent4">
                <a:hueOff val="0"/>
                <a:satOff val="0"/>
                <a:lumOff val="0"/>
                <a:alphaOff val="0"/>
                <a:tint val="86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60000"/>
              </a:schemeClr>
            </a:gs>
          </a:gsLst>
          <a:lin ang="8350000" scaled="1"/>
        </a:gra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  <a:latin typeface="Cambria" panose="02040503050406030204" pitchFamily="18" charset="0"/>
            </a:rPr>
            <a:t>Данные</a:t>
          </a:r>
          <a:endParaRPr lang="ru-RU" sz="1400" b="1" kern="1200" dirty="0">
            <a:solidFill>
              <a:schemeClr val="tx1"/>
            </a:solidFill>
            <a:latin typeface="Cambria" panose="02040503050406030204" pitchFamily="18" charset="0"/>
          </a:endParaRPr>
        </a:p>
      </dsp:txBody>
      <dsp:txXfrm rot="-5400000">
        <a:off x="1" y="785195"/>
        <a:ext cx="1563788" cy="951407"/>
      </dsp:txXfrm>
    </dsp:sp>
    <dsp:sp modelId="{DC45EF06-64F5-4209-90A5-7F257582286A}">
      <dsp:nvSpPr>
        <dsp:cNvPr id="0" name=""/>
        <dsp:cNvSpPr/>
      </dsp:nvSpPr>
      <dsp:spPr>
        <a:xfrm rot="5400000">
          <a:off x="1869979" y="-302889"/>
          <a:ext cx="1733301" cy="234568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7620" rIns="7620" bIns="76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>
              <a:latin typeface="Cambria" panose="02040503050406030204" pitchFamily="18" charset="0"/>
            </a:rPr>
            <a:t>Сведения, представленные в форме </a:t>
          </a:r>
          <a:r>
            <a:rPr lang="ru-RU" sz="1200" b="0" kern="1200" dirty="0" smtClean="0">
              <a:latin typeface="Cambria" panose="02040503050406030204" pitchFamily="18" charset="0"/>
            </a:rPr>
            <a:t>должны </a:t>
          </a:r>
          <a:r>
            <a:rPr lang="ru-RU" sz="1200" b="1" kern="1200" dirty="0" smtClean="0">
              <a:latin typeface="Cambria" panose="02040503050406030204" pitchFamily="18" charset="0"/>
            </a:rPr>
            <a:t>соответствовать официальной информации</a:t>
          </a:r>
          <a:r>
            <a:rPr lang="ru-RU" sz="1200" kern="1200" dirty="0" smtClean="0">
              <a:latin typeface="Cambria" panose="02040503050406030204" pitchFamily="18" charset="0"/>
            </a:rPr>
            <a:t>, размещенной на официальных сайтах и информационных системах соответствующих органов государственной власти;</a:t>
          </a:r>
          <a:endParaRPr lang="ru-RU" sz="1200" kern="1200" dirty="0"/>
        </a:p>
      </dsp:txBody>
      <dsp:txXfrm rot="-5400000">
        <a:off x="1563789" y="87914"/>
        <a:ext cx="2261070" cy="1564075"/>
      </dsp:txXfrm>
    </dsp:sp>
    <dsp:sp modelId="{85BAB80F-11C7-4774-B226-33F0A951DF55}">
      <dsp:nvSpPr>
        <dsp:cNvPr id="0" name=""/>
        <dsp:cNvSpPr/>
      </dsp:nvSpPr>
      <dsp:spPr>
        <a:xfrm rot="5400000">
          <a:off x="-475703" y="2707005"/>
          <a:ext cx="2515195" cy="1563788"/>
        </a:xfrm>
        <a:prstGeom prst="chevron">
          <a:avLst/>
        </a:prstGeom>
        <a:gradFill rotWithShape="0">
          <a:gsLst>
            <a:gs pos="0">
              <a:schemeClr val="accent4">
                <a:hueOff val="10412346"/>
                <a:satOff val="-59202"/>
                <a:lumOff val="19020"/>
                <a:alphaOff val="0"/>
                <a:shade val="60000"/>
              </a:schemeClr>
            </a:gs>
            <a:gs pos="33000">
              <a:schemeClr val="accent4">
                <a:hueOff val="10412346"/>
                <a:satOff val="-59202"/>
                <a:lumOff val="19020"/>
                <a:alphaOff val="0"/>
                <a:tint val="86500"/>
              </a:schemeClr>
            </a:gs>
            <a:gs pos="46750">
              <a:schemeClr val="accent4">
                <a:hueOff val="10412346"/>
                <a:satOff val="-59202"/>
                <a:lumOff val="19020"/>
                <a:alphaOff val="0"/>
                <a:tint val="71000"/>
                <a:satMod val="112000"/>
              </a:schemeClr>
            </a:gs>
            <a:gs pos="53000">
              <a:schemeClr val="accent4">
                <a:hueOff val="10412346"/>
                <a:satOff val="-59202"/>
                <a:lumOff val="19020"/>
                <a:alphaOff val="0"/>
                <a:tint val="71000"/>
                <a:satMod val="112000"/>
              </a:schemeClr>
            </a:gs>
            <a:gs pos="68000">
              <a:schemeClr val="accent4">
                <a:hueOff val="10412346"/>
                <a:satOff val="-59202"/>
                <a:lumOff val="19020"/>
                <a:alphaOff val="0"/>
                <a:tint val="86000"/>
              </a:schemeClr>
            </a:gs>
            <a:gs pos="100000">
              <a:schemeClr val="accent4">
                <a:hueOff val="10412346"/>
                <a:satOff val="-59202"/>
                <a:lumOff val="19020"/>
                <a:alphaOff val="0"/>
                <a:shade val="60000"/>
              </a:schemeClr>
            </a:gs>
          </a:gsLst>
          <a:lin ang="8350000" scaled="1"/>
        </a:gradFill>
        <a:ln w="9525" cap="flat" cmpd="sng" algn="ctr">
          <a:solidFill>
            <a:schemeClr val="accent4">
              <a:hueOff val="10412346"/>
              <a:satOff val="-59202"/>
              <a:lumOff val="1902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  <a:latin typeface="Cambria" panose="02040503050406030204" pitchFamily="18" charset="0"/>
            </a:rPr>
            <a:t>Особенности</a:t>
          </a:r>
          <a:endParaRPr lang="ru-RU" sz="1400" b="1" kern="1200" dirty="0">
            <a:solidFill>
              <a:schemeClr val="tx1"/>
            </a:solidFill>
            <a:latin typeface="Cambria" panose="02040503050406030204" pitchFamily="18" charset="0"/>
          </a:endParaRPr>
        </a:p>
      </dsp:txBody>
      <dsp:txXfrm rot="-5400000">
        <a:off x="1" y="3013195"/>
        <a:ext cx="1563788" cy="951407"/>
      </dsp:txXfrm>
    </dsp:sp>
    <dsp:sp modelId="{C216BC77-C1DD-4FC2-9B94-B79DFBF583DD}">
      <dsp:nvSpPr>
        <dsp:cNvPr id="0" name=""/>
        <dsp:cNvSpPr/>
      </dsp:nvSpPr>
      <dsp:spPr>
        <a:xfrm rot="5400000">
          <a:off x="1869979" y="1925110"/>
          <a:ext cx="1733301" cy="234568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10412346"/>
              <a:satOff val="-59202"/>
              <a:lumOff val="1902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7620" rIns="7620" bIns="7620" numCol="1" spcCol="1270" anchor="ctr" anchorCtr="0">
          <a:noAutofit/>
        </a:bodyPr>
        <a:lstStyle/>
        <a:p>
          <a:pPr marL="0" lvl="1" indent="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>
              <a:latin typeface="Cambria" panose="02040503050406030204" pitchFamily="18" charset="0"/>
            </a:rPr>
            <a:t>В графе 5 «Причины изменений» указываются причины, приведшие к изменению количества учреждений, участников бюджетного процесса </a:t>
          </a:r>
          <a:r>
            <a:rPr lang="ru-RU" sz="1200" b="1" kern="1200" dirty="0" smtClean="0">
              <a:latin typeface="Cambria" panose="02040503050406030204" pitchFamily="18" charset="0"/>
            </a:rPr>
            <a:t>со ссылкой на нормативно-правовой акт</a:t>
          </a:r>
          <a:r>
            <a:rPr lang="ru-RU" sz="1200" kern="1200" dirty="0" smtClean="0">
              <a:latin typeface="Cambria" panose="02040503050406030204" pitchFamily="18" charset="0"/>
            </a:rPr>
            <a:t>.</a:t>
          </a:r>
          <a:endParaRPr lang="ru-RU" sz="1200" kern="1200" dirty="0">
            <a:latin typeface="Cambria" panose="02040503050406030204" pitchFamily="18" charset="0"/>
          </a:endParaRPr>
        </a:p>
      </dsp:txBody>
      <dsp:txXfrm rot="-5400000">
        <a:off x="1563789" y="2315914"/>
        <a:ext cx="2261070" cy="156407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D598937-73C7-4931-9EF3-340F0C7C7267}">
      <dsp:nvSpPr>
        <dsp:cNvPr id="0" name=""/>
        <dsp:cNvSpPr/>
      </dsp:nvSpPr>
      <dsp:spPr>
        <a:xfrm rot="5400000">
          <a:off x="-384788" y="670026"/>
          <a:ext cx="1649937" cy="845818"/>
        </a:xfrm>
        <a:prstGeom prst="chevr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60000"/>
              </a:schemeClr>
            </a:gs>
            <a:gs pos="33000">
              <a:schemeClr val="accent4">
                <a:hueOff val="0"/>
                <a:satOff val="0"/>
                <a:lumOff val="0"/>
                <a:alphaOff val="0"/>
                <a:tint val="86500"/>
              </a:schemeClr>
            </a:gs>
            <a:gs pos="46750">
              <a:schemeClr val="accent4"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53000">
              <a:schemeClr val="accent4"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68000">
              <a:schemeClr val="accent4">
                <a:hueOff val="0"/>
                <a:satOff val="0"/>
                <a:lumOff val="0"/>
                <a:alphaOff val="0"/>
                <a:tint val="86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60000"/>
              </a:schemeClr>
            </a:gs>
          </a:gsLst>
          <a:lin ang="8350000" scaled="1"/>
        </a:gra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solidFill>
                <a:schemeClr val="tx1"/>
              </a:solidFill>
              <a:latin typeface="Cambria" panose="02040503050406030204" pitchFamily="18" charset="0"/>
            </a:rPr>
            <a:t>Раздел 1.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solidFill>
                <a:schemeClr val="tx1"/>
              </a:solidFill>
              <a:latin typeface="Cambria" panose="02040503050406030204" pitchFamily="18" charset="0"/>
            </a:rPr>
            <a:t>Доходы</a:t>
          </a:r>
          <a:endParaRPr lang="ru-RU" sz="1000" b="1" kern="1200" dirty="0">
            <a:solidFill>
              <a:schemeClr val="tx1"/>
            </a:solidFill>
            <a:latin typeface="Cambria" panose="02040503050406030204" pitchFamily="18" charset="0"/>
          </a:endParaRPr>
        </a:p>
      </dsp:txBody>
      <dsp:txXfrm rot="-5400000">
        <a:off x="17272" y="690875"/>
        <a:ext cx="845818" cy="804119"/>
      </dsp:txXfrm>
    </dsp:sp>
    <dsp:sp modelId="{25A59DE0-05A1-4EFB-962E-4F84499DA0D4}">
      <dsp:nvSpPr>
        <dsp:cNvPr id="0" name=""/>
        <dsp:cNvSpPr/>
      </dsp:nvSpPr>
      <dsp:spPr>
        <a:xfrm rot="5400000">
          <a:off x="1541210" y="-456197"/>
          <a:ext cx="1304051" cy="269483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6985" rIns="6985" bIns="6985" numCol="1" spcCol="1270" anchor="ctr" anchorCtr="0">
          <a:noAutofit/>
        </a:bodyPr>
        <a:lstStyle/>
        <a:p>
          <a:pPr marL="57150" lvl="1" indent="-57150" algn="l" defTabSz="46672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50" kern="1200" dirty="0" smtClean="0">
              <a:latin typeface="Cambria" pitchFamily="18" charset="0"/>
            </a:rPr>
            <a:t>Формируются </a:t>
          </a:r>
          <a:r>
            <a:rPr lang="ru-RU" sz="1050" b="1" kern="1200" dirty="0" smtClean="0">
              <a:latin typeface="Cambria" pitchFamily="18" charset="0"/>
            </a:rPr>
            <a:t>в структуре прогноза</a:t>
          </a:r>
          <a:r>
            <a:rPr lang="ru-RU" sz="1050" kern="1200" dirty="0" smtClean="0">
              <a:latin typeface="Cambria" pitchFamily="18" charset="0"/>
            </a:rPr>
            <a:t>;</a:t>
          </a:r>
          <a:endParaRPr lang="ru-RU" sz="1050" kern="1200" dirty="0"/>
        </a:p>
        <a:p>
          <a:pPr marL="57150" lvl="1" indent="-57150" algn="l" defTabSz="46672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50" kern="1200" smtClean="0">
              <a:latin typeface="Cambria" pitchFamily="18" charset="0"/>
            </a:rPr>
            <a:t>При отсутствии прогноза, показатели отражаются в структуре ф. 0503127; </a:t>
          </a:r>
        </a:p>
        <a:p>
          <a:pPr marL="57150" lvl="1" indent="-57150" algn="l" defTabSz="46672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50" kern="1200" dirty="0" smtClean="0">
              <a:latin typeface="Cambria" pitchFamily="18" charset="0"/>
            </a:rPr>
            <a:t>В случае отсутствия отклонений исполнения от </a:t>
          </a:r>
          <a:r>
            <a:rPr lang="ru-RU" sz="1050" b="1" i="0" kern="1200" dirty="0" smtClean="0">
              <a:latin typeface="Cambria" pitchFamily="18" charset="0"/>
            </a:rPr>
            <a:t>прогноза графа 7 не заполняется</a:t>
          </a:r>
          <a:r>
            <a:rPr lang="ru-RU" sz="1050" kern="1200" dirty="0" smtClean="0">
              <a:latin typeface="Cambria" pitchFamily="18" charset="0"/>
            </a:rPr>
            <a:t>;</a:t>
          </a:r>
        </a:p>
        <a:p>
          <a:pPr marL="57150" lvl="1" indent="-57150" algn="l" defTabSz="46672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50" b="1" kern="1200" dirty="0" smtClean="0">
              <a:latin typeface="Cambria" pitchFamily="18" charset="0"/>
            </a:rPr>
            <a:t>Графа 8 в 2017 году не заполняется</a:t>
          </a:r>
          <a:r>
            <a:rPr lang="ru-RU" sz="1050" kern="1200" dirty="0" smtClean="0">
              <a:latin typeface="Cambria" pitchFamily="18" charset="0"/>
            </a:rPr>
            <a:t>;</a:t>
          </a:r>
        </a:p>
        <a:p>
          <a:pPr marL="57150" lvl="1" indent="-57150" algn="l" defTabSz="46672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50" kern="1200" dirty="0" smtClean="0">
              <a:latin typeface="Cambria" pitchFamily="18" charset="0"/>
            </a:rPr>
            <a:t>В графе 9 </a:t>
          </a:r>
          <a:r>
            <a:rPr lang="ru-RU" sz="1050" b="1" kern="1200" dirty="0" smtClean="0">
              <a:latin typeface="Cambria" pitchFamily="18" charset="0"/>
            </a:rPr>
            <a:t>приводится факторный анализ</a:t>
          </a:r>
          <a:r>
            <a:rPr lang="ru-RU" sz="1050" kern="1200" dirty="0" smtClean="0">
              <a:latin typeface="Cambria" pitchFamily="18" charset="0"/>
            </a:rPr>
            <a:t> отклонений фактического исполнения от прогноза.</a:t>
          </a:r>
        </a:p>
      </dsp:txBody>
      <dsp:txXfrm rot="-5400000">
        <a:off x="845819" y="302853"/>
        <a:ext cx="2631176" cy="1176733"/>
      </dsp:txXfrm>
    </dsp:sp>
    <dsp:sp modelId="{A6D43976-7449-4073-8B6B-F6E97FCEDC17}">
      <dsp:nvSpPr>
        <dsp:cNvPr id="0" name=""/>
        <dsp:cNvSpPr/>
      </dsp:nvSpPr>
      <dsp:spPr>
        <a:xfrm rot="5400000">
          <a:off x="-313810" y="2308884"/>
          <a:ext cx="1494077" cy="845818"/>
        </a:xfrm>
        <a:prstGeom prst="chevron">
          <a:avLst/>
        </a:prstGeom>
        <a:gradFill rotWithShape="0">
          <a:gsLst>
            <a:gs pos="0">
              <a:schemeClr val="accent4">
                <a:hueOff val="5206173"/>
                <a:satOff val="-29601"/>
                <a:lumOff val="9510"/>
                <a:alphaOff val="0"/>
                <a:shade val="60000"/>
              </a:schemeClr>
            </a:gs>
            <a:gs pos="33000">
              <a:schemeClr val="accent4">
                <a:hueOff val="5206173"/>
                <a:satOff val="-29601"/>
                <a:lumOff val="9510"/>
                <a:alphaOff val="0"/>
                <a:tint val="86500"/>
              </a:schemeClr>
            </a:gs>
            <a:gs pos="46750">
              <a:schemeClr val="accent4">
                <a:hueOff val="5206173"/>
                <a:satOff val="-29601"/>
                <a:lumOff val="9510"/>
                <a:alphaOff val="0"/>
                <a:tint val="71000"/>
                <a:satMod val="112000"/>
              </a:schemeClr>
            </a:gs>
            <a:gs pos="53000">
              <a:schemeClr val="accent4">
                <a:hueOff val="5206173"/>
                <a:satOff val="-29601"/>
                <a:lumOff val="9510"/>
                <a:alphaOff val="0"/>
                <a:tint val="71000"/>
                <a:satMod val="112000"/>
              </a:schemeClr>
            </a:gs>
            <a:gs pos="68000">
              <a:schemeClr val="accent4">
                <a:hueOff val="5206173"/>
                <a:satOff val="-29601"/>
                <a:lumOff val="9510"/>
                <a:alphaOff val="0"/>
                <a:tint val="86000"/>
              </a:schemeClr>
            </a:gs>
            <a:gs pos="100000">
              <a:schemeClr val="accent4">
                <a:hueOff val="5206173"/>
                <a:satOff val="-29601"/>
                <a:lumOff val="9510"/>
                <a:alphaOff val="0"/>
                <a:shade val="60000"/>
              </a:schemeClr>
            </a:gs>
          </a:gsLst>
          <a:lin ang="8350000" scaled="1"/>
        </a:gradFill>
        <a:ln w="9525" cap="flat" cmpd="sng" algn="ctr">
          <a:solidFill>
            <a:schemeClr val="accent4">
              <a:hueOff val="5206173"/>
              <a:satOff val="-29601"/>
              <a:lumOff val="951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solidFill>
                <a:schemeClr val="tx1"/>
              </a:solidFill>
              <a:latin typeface="Cambria" panose="02040503050406030204" pitchFamily="18" charset="0"/>
            </a:rPr>
            <a:t>Раздел 2.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solidFill>
                <a:schemeClr val="tx1"/>
              </a:solidFill>
              <a:latin typeface="Cambria" panose="02040503050406030204" pitchFamily="18" charset="0"/>
            </a:rPr>
            <a:t>Расходы</a:t>
          </a:r>
          <a:endParaRPr lang="ru-RU" sz="1000" b="1" kern="1200" dirty="0">
            <a:solidFill>
              <a:schemeClr val="tx1"/>
            </a:solidFill>
            <a:latin typeface="Cambria" panose="02040503050406030204" pitchFamily="18" charset="0"/>
          </a:endParaRPr>
        </a:p>
      </dsp:txBody>
      <dsp:txXfrm rot="-5400000">
        <a:off x="10320" y="2407663"/>
        <a:ext cx="845818" cy="648259"/>
      </dsp:txXfrm>
    </dsp:sp>
    <dsp:sp modelId="{9707BAA6-BC08-49A4-9F73-17E0CCD3A7F6}">
      <dsp:nvSpPr>
        <dsp:cNvPr id="0" name=""/>
        <dsp:cNvSpPr/>
      </dsp:nvSpPr>
      <dsp:spPr>
        <a:xfrm rot="5400000">
          <a:off x="1396712" y="1336468"/>
          <a:ext cx="1593047" cy="269483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5206173"/>
              <a:satOff val="-29601"/>
              <a:lumOff val="951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6985" rIns="6985" bIns="6985" numCol="1" spcCol="1270" anchor="ctr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>
              <a:latin typeface="Cambria" panose="02040503050406030204" pitchFamily="18" charset="0"/>
            </a:rPr>
            <a:t>Отражаются показатели, исполнение по </a:t>
          </a:r>
          <a:r>
            <a:rPr lang="ru-RU" sz="1100" b="1" kern="1200" dirty="0" smtClean="0">
              <a:latin typeface="Cambria" panose="02040503050406030204" pitchFamily="18" charset="0"/>
            </a:rPr>
            <a:t>которым менее 95% или неисполнение составило 300 млн. руб.</a:t>
          </a:r>
          <a:r>
            <a:rPr lang="ru-RU" sz="1100" kern="1200" dirty="0" smtClean="0">
              <a:latin typeface="Cambria" panose="02040503050406030204" pitchFamily="18" charset="0"/>
            </a:rPr>
            <a:t> и более на 1 января от утвержденных годовых значений;</a:t>
          </a:r>
          <a:endParaRPr lang="ru-RU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>
              <a:latin typeface="Cambria" panose="02040503050406030204" pitchFamily="18" charset="0"/>
            </a:rPr>
            <a:t>Графа 1 формируется в разрезе кода главы/РзПз/программная (непрограммная) статья (первые 5 знаков ЦСР);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>
              <a:latin typeface="Cambria" panose="02040503050406030204" pitchFamily="18" charset="0"/>
            </a:rPr>
            <a:t>В графах 8 и 9 отражается </a:t>
          </a:r>
          <a:r>
            <a:rPr lang="ru-RU" sz="1100" b="1" kern="1200" dirty="0" smtClean="0">
              <a:latin typeface="Cambria" panose="02040503050406030204" pitchFamily="18" charset="0"/>
            </a:rPr>
            <a:t>код и наименование причины отклонений</a:t>
          </a:r>
          <a:r>
            <a:rPr lang="ru-RU" sz="1100" kern="1200" dirty="0" smtClean="0">
              <a:latin typeface="Cambria" panose="02040503050406030204" pitchFamily="18" charset="0"/>
            </a:rPr>
            <a:t>. </a:t>
          </a:r>
        </a:p>
      </dsp:txBody>
      <dsp:txXfrm rot="-5400000">
        <a:off x="845818" y="1965128"/>
        <a:ext cx="2617069" cy="1437515"/>
      </dsp:txXfrm>
    </dsp:sp>
    <dsp:sp modelId="{9C83F6E8-41A8-4981-A156-CBCA42D8B7C8}">
      <dsp:nvSpPr>
        <dsp:cNvPr id="0" name=""/>
        <dsp:cNvSpPr/>
      </dsp:nvSpPr>
      <dsp:spPr>
        <a:xfrm rot="5400000">
          <a:off x="-172610" y="4043638"/>
          <a:ext cx="1208311" cy="845818"/>
        </a:xfrm>
        <a:prstGeom prst="chevron">
          <a:avLst/>
        </a:prstGeom>
        <a:gradFill rotWithShape="0">
          <a:gsLst>
            <a:gs pos="0">
              <a:schemeClr val="accent4">
                <a:hueOff val="10412346"/>
                <a:satOff val="-59202"/>
                <a:lumOff val="19020"/>
                <a:alphaOff val="0"/>
                <a:shade val="60000"/>
              </a:schemeClr>
            </a:gs>
            <a:gs pos="33000">
              <a:schemeClr val="accent4">
                <a:hueOff val="10412346"/>
                <a:satOff val="-59202"/>
                <a:lumOff val="19020"/>
                <a:alphaOff val="0"/>
                <a:tint val="86500"/>
              </a:schemeClr>
            </a:gs>
            <a:gs pos="46750">
              <a:schemeClr val="accent4">
                <a:hueOff val="10412346"/>
                <a:satOff val="-59202"/>
                <a:lumOff val="19020"/>
                <a:alphaOff val="0"/>
                <a:tint val="71000"/>
                <a:satMod val="112000"/>
              </a:schemeClr>
            </a:gs>
            <a:gs pos="53000">
              <a:schemeClr val="accent4">
                <a:hueOff val="10412346"/>
                <a:satOff val="-59202"/>
                <a:lumOff val="19020"/>
                <a:alphaOff val="0"/>
                <a:tint val="71000"/>
                <a:satMod val="112000"/>
              </a:schemeClr>
            </a:gs>
            <a:gs pos="68000">
              <a:schemeClr val="accent4">
                <a:hueOff val="10412346"/>
                <a:satOff val="-59202"/>
                <a:lumOff val="19020"/>
                <a:alphaOff val="0"/>
                <a:tint val="86000"/>
              </a:schemeClr>
            </a:gs>
            <a:gs pos="100000">
              <a:schemeClr val="accent4">
                <a:hueOff val="10412346"/>
                <a:satOff val="-59202"/>
                <a:lumOff val="19020"/>
                <a:alphaOff val="0"/>
                <a:shade val="60000"/>
              </a:schemeClr>
            </a:gs>
          </a:gsLst>
          <a:lin ang="8350000" scaled="1"/>
        </a:gradFill>
        <a:ln w="9525" cap="flat" cmpd="sng" algn="ctr">
          <a:solidFill>
            <a:schemeClr val="accent4">
              <a:hueOff val="10412346"/>
              <a:satOff val="-59202"/>
              <a:lumOff val="1902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solidFill>
                <a:schemeClr val="tx1"/>
              </a:solidFill>
              <a:latin typeface="Cambria" panose="02040503050406030204" pitchFamily="18" charset="0"/>
            </a:rPr>
            <a:t>Раздел 3.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solidFill>
                <a:schemeClr val="tx1"/>
              </a:solidFill>
              <a:latin typeface="Cambria" panose="02040503050406030204" pitchFamily="18" charset="0"/>
            </a:rPr>
            <a:t>Источники</a:t>
          </a:r>
          <a:endParaRPr lang="ru-RU" sz="1000" b="1" kern="1200" dirty="0">
            <a:solidFill>
              <a:schemeClr val="tx1"/>
            </a:solidFill>
            <a:latin typeface="Cambria" panose="02040503050406030204" pitchFamily="18" charset="0"/>
          </a:endParaRPr>
        </a:p>
      </dsp:txBody>
      <dsp:txXfrm rot="-5400000">
        <a:off x="8637" y="4285300"/>
        <a:ext cx="845818" cy="362493"/>
      </dsp:txXfrm>
    </dsp:sp>
    <dsp:sp modelId="{42C3B660-C7B8-4B58-8CEB-C0020C471AD1}">
      <dsp:nvSpPr>
        <dsp:cNvPr id="0" name=""/>
        <dsp:cNvSpPr/>
      </dsp:nvSpPr>
      <dsp:spPr>
        <a:xfrm rot="5400000">
          <a:off x="1399741" y="3142834"/>
          <a:ext cx="1520641" cy="269483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10412346"/>
              <a:satOff val="-59202"/>
              <a:lumOff val="1902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6985" rIns="6985" bIns="6985" numCol="1" spcCol="1270" anchor="ctr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>
              <a:latin typeface="Cambria" panose="02040503050406030204" pitchFamily="18" charset="0"/>
            </a:rPr>
            <a:t>Поступления источников – по прогнозным показателям  (при наличии), выбытия – по росписи (при наличии).</a:t>
          </a:r>
          <a:endParaRPr lang="ru-RU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b="1" kern="1200" dirty="0" smtClean="0">
              <a:latin typeface="Cambria" panose="02040503050406030204" pitchFamily="18" charset="0"/>
            </a:rPr>
            <a:t>Графа 8 в 2017 году не заполняется</a:t>
          </a:r>
          <a:r>
            <a:rPr lang="ru-RU" sz="1100" kern="1200" dirty="0" smtClean="0">
              <a:latin typeface="Cambria" panose="02040503050406030204" pitchFamily="18" charset="0"/>
            </a:rPr>
            <a:t>;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>
              <a:latin typeface="Cambria" panose="02040503050406030204" pitchFamily="18" charset="0"/>
            </a:rPr>
            <a:t>Операции по управлению остатками средств на ЕЛС ФБ не отражаются, </a:t>
          </a:r>
          <a:r>
            <a:rPr lang="ru-RU" sz="1100" b="0" kern="1200" dirty="0" smtClean="0">
              <a:latin typeface="Cambria" panose="02040503050406030204" pitchFamily="18" charset="0"/>
            </a:rPr>
            <a:t>но</a:t>
          </a:r>
          <a:r>
            <a:rPr lang="ru-RU" sz="1100" b="1" kern="1200" dirty="0" smtClean="0">
              <a:latin typeface="Cambria" panose="02040503050406030204" pitchFamily="18" charset="0"/>
            </a:rPr>
            <a:t> раскрываются в текстовой части ПЗ</a:t>
          </a:r>
          <a:r>
            <a:rPr lang="ru-RU" sz="1100" kern="1200" dirty="0" smtClean="0">
              <a:latin typeface="Cambria" panose="02040503050406030204" pitchFamily="18" charset="0"/>
            </a:rPr>
            <a:t>.</a:t>
          </a:r>
        </a:p>
      </dsp:txBody>
      <dsp:txXfrm rot="-5400000">
        <a:off x="812644" y="3804163"/>
        <a:ext cx="2620603" cy="137217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B9D2CAA-56EF-4304-AFDC-8266548146E1}">
      <dsp:nvSpPr>
        <dsp:cNvPr id="0" name=""/>
        <dsp:cNvSpPr/>
      </dsp:nvSpPr>
      <dsp:spPr>
        <a:xfrm rot="5400000">
          <a:off x="-268437" y="289506"/>
          <a:ext cx="1789582" cy="1252708"/>
        </a:xfrm>
        <a:prstGeom prst="chevr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60000"/>
              </a:schemeClr>
            </a:gs>
            <a:gs pos="33000">
              <a:schemeClr val="accent4">
                <a:hueOff val="0"/>
                <a:satOff val="0"/>
                <a:lumOff val="0"/>
                <a:alphaOff val="0"/>
                <a:tint val="86500"/>
              </a:schemeClr>
            </a:gs>
            <a:gs pos="46750">
              <a:schemeClr val="accent4"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53000">
              <a:schemeClr val="accent4"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68000">
              <a:schemeClr val="accent4">
                <a:hueOff val="0"/>
                <a:satOff val="0"/>
                <a:lumOff val="0"/>
                <a:alphaOff val="0"/>
                <a:tint val="86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60000"/>
              </a:schemeClr>
            </a:gs>
          </a:gsLst>
          <a:lin ang="8350000" scaled="1"/>
        </a:gra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tx1"/>
              </a:solidFill>
              <a:latin typeface="Cambria" panose="02040503050406030204" pitchFamily="18" charset="0"/>
            </a:rPr>
            <a:t>Данные</a:t>
          </a:r>
          <a:endParaRPr lang="ru-RU" sz="1200" b="1" kern="1200" dirty="0">
            <a:solidFill>
              <a:schemeClr val="tx1"/>
            </a:solidFill>
            <a:latin typeface="Cambria" panose="02040503050406030204" pitchFamily="18" charset="0"/>
          </a:endParaRPr>
        </a:p>
      </dsp:txBody>
      <dsp:txXfrm rot="-5400000">
        <a:off x="0" y="647423"/>
        <a:ext cx="1252708" cy="536874"/>
      </dsp:txXfrm>
    </dsp:sp>
    <dsp:sp modelId="{DC45EF06-64F5-4209-90A5-7F257582286A}">
      <dsp:nvSpPr>
        <dsp:cNvPr id="0" name=""/>
        <dsp:cNvSpPr/>
      </dsp:nvSpPr>
      <dsp:spPr>
        <a:xfrm rot="5400000">
          <a:off x="1999475" y="-725698"/>
          <a:ext cx="1163228" cy="265676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altLang="ru-RU" sz="1400" b="1" kern="1200" dirty="0" smtClean="0">
              <a:latin typeface="Cambria" panose="02040503050406030204" pitchFamily="18" charset="0"/>
            </a:rPr>
            <a:t>Формируются</a:t>
          </a:r>
          <a:r>
            <a:rPr lang="ru-RU" altLang="ru-RU" sz="1400" kern="1200" dirty="0" smtClean="0">
              <a:latin typeface="Cambria" panose="02040503050406030204" pitchFamily="18" charset="0"/>
            </a:rPr>
            <a:t> в части показателей исполнения бюджета </a:t>
          </a:r>
          <a:r>
            <a:rPr lang="ru-RU" altLang="ru-RU" sz="1400" b="1" kern="1200" dirty="0" smtClean="0">
              <a:latin typeface="Cambria" panose="02040503050406030204" pitchFamily="18" charset="0"/>
            </a:rPr>
            <a:t>по КВР 242 </a:t>
          </a:r>
          <a:r>
            <a:rPr lang="ru-RU" altLang="ru-RU" sz="1400" kern="1200" dirty="0" smtClean="0">
              <a:latin typeface="Cambria" panose="02040503050406030204" pitchFamily="18" charset="0"/>
            </a:rPr>
            <a:t>«Закупка товаров, работ, услуг в сфере информационно-коммуникационных технологий»</a:t>
          </a:r>
          <a:endParaRPr lang="ru-RU" sz="1400" kern="1200" dirty="0">
            <a:latin typeface="Cambria" panose="02040503050406030204" pitchFamily="18" charset="0"/>
          </a:endParaRPr>
        </a:p>
      </dsp:txBody>
      <dsp:txXfrm rot="-5400000">
        <a:off x="1252708" y="77853"/>
        <a:ext cx="2599979" cy="1049660"/>
      </dsp:txXfrm>
    </dsp:sp>
    <dsp:sp modelId="{9D388C32-6878-4738-8599-FC605F60AC1B}">
      <dsp:nvSpPr>
        <dsp:cNvPr id="0" name=""/>
        <dsp:cNvSpPr/>
      </dsp:nvSpPr>
      <dsp:spPr>
        <a:xfrm rot="5400000">
          <a:off x="-268437" y="1874747"/>
          <a:ext cx="1789582" cy="1252708"/>
        </a:xfrm>
        <a:prstGeom prst="chevron">
          <a:avLst/>
        </a:prstGeom>
        <a:gradFill rotWithShape="0">
          <a:gsLst>
            <a:gs pos="0">
              <a:schemeClr val="accent4">
                <a:hueOff val="5206173"/>
                <a:satOff val="-29601"/>
                <a:lumOff val="9510"/>
                <a:alphaOff val="0"/>
                <a:shade val="60000"/>
              </a:schemeClr>
            </a:gs>
            <a:gs pos="33000">
              <a:schemeClr val="accent4">
                <a:hueOff val="5206173"/>
                <a:satOff val="-29601"/>
                <a:lumOff val="9510"/>
                <a:alphaOff val="0"/>
                <a:tint val="86500"/>
              </a:schemeClr>
            </a:gs>
            <a:gs pos="46750">
              <a:schemeClr val="accent4">
                <a:hueOff val="5206173"/>
                <a:satOff val="-29601"/>
                <a:lumOff val="9510"/>
                <a:alphaOff val="0"/>
                <a:tint val="71000"/>
                <a:satMod val="112000"/>
              </a:schemeClr>
            </a:gs>
            <a:gs pos="53000">
              <a:schemeClr val="accent4">
                <a:hueOff val="5206173"/>
                <a:satOff val="-29601"/>
                <a:lumOff val="9510"/>
                <a:alphaOff val="0"/>
                <a:tint val="71000"/>
                <a:satMod val="112000"/>
              </a:schemeClr>
            </a:gs>
            <a:gs pos="68000">
              <a:schemeClr val="accent4">
                <a:hueOff val="5206173"/>
                <a:satOff val="-29601"/>
                <a:lumOff val="9510"/>
                <a:alphaOff val="0"/>
                <a:tint val="86000"/>
              </a:schemeClr>
            </a:gs>
            <a:gs pos="100000">
              <a:schemeClr val="accent4">
                <a:hueOff val="5206173"/>
                <a:satOff val="-29601"/>
                <a:lumOff val="9510"/>
                <a:alphaOff val="0"/>
                <a:shade val="60000"/>
              </a:schemeClr>
            </a:gs>
          </a:gsLst>
          <a:lin ang="8350000" scaled="1"/>
        </a:gradFill>
        <a:ln w="9525" cap="flat" cmpd="sng" algn="ctr">
          <a:solidFill>
            <a:schemeClr val="accent4">
              <a:hueOff val="5206173"/>
              <a:satOff val="-29601"/>
              <a:lumOff val="951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tx1"/>
              </a:solidFill>
              <a:latin typeface="Cambria" panose="02040503050406030204" pitchFamily="18" charset="0"/>
            </a:rPr>
            <a:t>Контрольное соотношение</a:t>
          </a:r>
          <a:endParaRPr lang="ru-RU" sz="1200" b="1" kern="1200" dirty="0">
            <a:solidFill>
              <a:schemeClr val="tx1"/>
            </a:solidFill>
            <a:latin typeface="Cambria" panose="02040503050406030204" pitchFamily="18" charset="0"/>
          </a:endParaRPr>
        </a:p>
      </dsp:txBody>
      <dsp:txXfrm rot="-5400000">
        <a:off x="0" y="2232664"/>
        <a:ext cx="1252708" cy="536874"/>
      </dsp:txXfrm>
    </dsp:sp>
    <dsp:sp modelId="{E31DA807-8E6D-4DBA-8397-E4C347049B72}">
      <dsp:nvSpPr>
        <dsp:cNvPr id="0" name=""/>
        <dsp:cNvSpPr/>
      </dsp:nvSpPr>
      <dsp:spPr>
        <a:xfrm rot="5400000">
          <a:off x="1999475" y="859542"/>
          <a:ext cx="1163228" cy="265676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5206173"/>
              <a:satOff val="-29601"/>
              <a:lumOff val="951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altLang="ru-RU" sz="1400" b="0" kern="1200" dirty="0" smtClean="0">
              <a:latin typeface="Cambria" panose="02040503050406030204" pitchFamily="18" charset="0"/>
            </a:rPr>
            <a:t>Итоговая сумма ф. 0503177 должна соответствовать сумме КВР 242 в ф. 0503127</a:t>
          </a:r>
          <a:endParaRPr lang="ru-RU" sz="1400" b="0" kern="1200" dirty="0">
            <a:latin typeface="Cambria" panose="02040503050406030204" pitchFamily="18" charset="0"/>
          </a:endParaRPr>
        </a:p>
      </dsp:txBody>
      <dsp:txXfrm rot="-5400000">
        <a:off x="1252708" y="1663093"/>
        <a:ext cx="2599979" cy="1049660"/>
      </dsp:txXfrm>
    </dsp:sp>
    <dsp:sp modelId="{2770D23E-DC77-41EC-BBB9-48969F263E48}">
      <dsp:nvSpPr>
        <dsp:cNvPr id="0" name=""/>
        <dsp:cNvSpPr/>
      </dsp:nvSpPr>
      <dsp:spPr>
        <a:xfrm rot="5400000">
          <a:off x="-268437" y="3572600"/>
          <a:ext cx="1789582" cy="1252708"/>
        </a:xfrm>
        <a:prstGeom prst="chevron">
          <a:avLst/>
        </a:prstGeom>
        <a:gradFill rotWithShape="0">
          <a:gsLst>
            <a:gs pos="0">
              <a:schemeClr val="accent4">
                <a:hueOff val="10412346"/>
                <a:satOff val="-59202"/>
                <a:lumOff val="19020"/>
                <a:alphaOff val="0"/>
                <a:shade val="60000"/>
              </a:schemeClr>
            </a:gs>
            <a:gs pos="33000">
              <a:schemeClr val="accent4">
                <a:hueOff val="10412346"/>
                <a:satOff val="-59202"/>
                <a:lumOff val="19020"/>
                <a:alphaOff val="0"/>
                <a:tint val="86500"/>
              </a:schemeClr>
            </a:gs>
            <a:gs pos="46750">
              <a:schemeClr val="accent4">
                <a:hueOff val="10412346"/>
                <a:satOff val="-59202"/>
                <a:lumOff val="19020"/>
                <a:alphaOff val="0"/>
                <a:tint val="71000"/>
                <a:satMod val="112000"/>
              </a:schemeClr>
            </a:gs>
            <a:gs pos="53000">
              <a:schemeClr val="accent4">
                <a:hueOff val="10412346"/>
                <a:satOff val="-59202"/>
                <a:lumOff val="19020"/>
                <a:alphaOff val="0"/>
                <a:tint val="71000"/>
                <a:satMod val="112000"/>
              </a:schemeClr>
            </a:gs>
            <a:gs pos="68000">
              <a:schemeClr val="accent4">
                <a:hueOff val="10412346"/>
                <a:satOff val="-59202"/>
                <a:lumOff val="19020"/>
                <a:alphaOff val="0"/>
                <a:tint val="86000"/>
              </a:schemeClr>
            </a:gs>
            <a:gs pos="100000">
              <a:schemeClr val="accent4">
                <a:hueOff val="10412346"/>
                <a:satOff val="-59202"/>
                <a:lumOff val="19020"/>
                <a:alphaOff val="0"/>
                <a:shade val="60000"/>
              </a:schemeClr>
            </a:gs>
          </a:gsLst>
          <a:lin ang="8350000" scaled="1"/>
        </a:gradFill>
        <a:ln w="9525" cap="flat" cmpd="sng" algn="ctr">
          <a:solidFill>
            <a:schemeClr val="accent4">
              <a:hueOff val="10412346"/>
              <a:satOff val="-59202"/>
              <a:lumOff val="1902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tx1"/>
              </a:solidFill>
              <a:latin typeface="Cambria" panose="02040503050406030204" pitchFamily="18" charset="0"/>
            </a:rPr>
            <a:t>Особенности</a:t>
          </a:r>
          <a:endParaRPr lang="ru-RU" sz="1200" b="1" kern="1200" dirty="0">
            <a:solidFill>
              <a:schemeClr val="tx1"/>
            </a:solidFill>
            <a:latin typeface="Cambria" panose="02040503050406030204" pitchFamily="18" charset="0"/>
          </a:endParaRPr>
        </a:p>
      </dsp:txBody>
      <dsp:txXfrm rot="-5400000">
        <a:off x="0" y="3930517"/>
        <a:ext cx="1252708" cy="536874"/>
      </dsp:txXfrm>
    </dsp:sp>
    <dsp:sp modelId="{C812CA1C-AD94-411D-B5D9-7CBB467AEED7}">
      <dsp:nvSpPr>
        <dsp:cNvPr id="0" name=""/>
        <dsp:cNvSpPr/>
      </dsp:nvSpPr>
      <dsp:spPr>
        <a:xfrm rot="5400000">
          <a:off x="1886863" y="2557395"/>
          <a:ext cx="1388453" cy="265676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10412346"/>
              <a:satOff val="-59202"/>
              <a:lumOff val="1902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0007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50" b="0" kern="1200" dirty="0" smtClean="0">
              <a:solidFill>
                <a:schemeClr val="tx1"/>
              </a:solidFill>
              <a:latin typeface="Cambria" panose="02040503050406030204" pitchFamily="18" charset="0"/>
            </a:rPr>
            <a:t>В гр. 3 отражаются коды расходов бюджета (1-17 разряда кода) с указанием </a:t>
          </a:r>
          <a:r>
            <a:rPr lang="ru-RU" sz="1350" kern="1200" dirty="0" smtClean="0">
              <a:latin typeface="Cambria" panose="02040503050406030204" pitchFamily="18" charset="0"/>
            </a:rPr>
            <a:t>кода Главы/</a:t>
          </a:r>
          <a:r>
            <a:rPr lang="ru-RU" sz="1350" kern="1200" dirty="0" err="1" smtClean="0">
              <a:latin typeface="Cambria" panose="02040503050406030204" pitchFamily="18" charset="0"/>
            </a:rPr>
            <a:t>РзПз</a:t>
          </a:r>
          <a:r>
            <a:rPr lang="ru-RU" sz="1350" kern="1200" dirty="0" smtClean="0">
              <a:latin typeface="Cambria" panose="02040503050406030204" pitchFamily="18" charset="0"/>
            </a:rPr>
            <a:t>/ЦСР</a:t>
          </a:r>
          <a:r>
            <a:rPr lang="ru-RU" sz="1350" b="0" kern="1200" dirty="0" smtClean="0">
              <a:solidFill>
                <a:schemeClr val="tx1"/>
              </a:solidFill>
              <a:latin typeface="Cambria" panose="02040503050406030204" pitchFamily="18" charset="0"/>
            </a:rPr>
            <a:t>, в разрядах 18-20 – нули.</a:t>
          </a:r>
          <a:endParaRPr lang="ru-RU" sz="1350" b="0" kern="1200" dirty="0">
            <a:solidFill>
              <a:schemeClr val="tx1"/>
            </a:solidFill>
            <a:latin typeface="Cambria" panose="02040503050406030204" pitchFamily="18" charset="0"/>
          </a:endParaRPr>
        </a:p>
        <a:p>
          <a:pPr marL="114300" lvl="1" indent="-114300" algn="l" defTabSz="60007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50" b="0" kern="1200" dirty="0" smtClean="0">
              <a:solidFill>
                <a:schemeClr val="tx1"/>
              </a:solidFill>
              <a:latin typeface="Cambria" panose="02040503050406030204" pitchFamily="18" charset="0"/>
            </a:rPr>
            <a:t>В гр. 5 указываются основные цели произведенных расходов в том числе по строкам 050, 060, 100.</a:t>
          </a:r>
          <a:endParaRPr lang="ru-RU" sz="1350" b="0" kern="1200" dirty="0">
            <a:solidFill>
              <a:schemeClr val="tx1"/>
            </a:solidFill>
            <a:latin typeface="Cambria" panose="02040503050406030204" pitchFamily="18" charset="0"/>
          </a:endParaRPr>
        </a:p>
      </dsp:txBody>
      <dsp:txXfrm rot="-5400000">
        <a:off x="1252709" y="3259329"/>
        <a:ext cx="2588984" cy="1252895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7084910-751E-4670-9A71-4BE065B30C5F}">
      <dsp:nvSpPr>
        <dsp:cNvPr id="0" name=""/>
        <dsp:cNvSpPr/>
      </dsp:nvSpPr>
      <dsp:spPr>
        <a:xfrm rot="5400000">
          <a:off x="-233423" y="458057"/>
          <a:ext cx="1556159" cy="1089311"/>
        </a:xfrm>
        <a:prstGeom prst="chevr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60000"/>
              </a:schemeClr>
            </a:gs>
            <a:gs pos="33000">
              <a:schemeClr val="accent4">
                <a:hueOff val="0"/>
                <a:satOff val="0"/>
                <a:lumOff val="0"/>
                <a:alphaOff val="0"/>
                <a:tint val="86500"/>
              </a:schemeClr>
            </a:gs>
            <a:gs pos="46750">
              <a:schemeClr val="accent4"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53000">
              <a:schemeClr val="accent4"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68000">
              <a:schemeClr val="accent4">
                <a:hueOff val="0"/>
                <a:satOff val="0"/>
                <a:lumOff val="0"/>
                <a:alphaOff val="0"/>
                <a:tint val="86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60000"/>
              </a:schemeClr>
            </a:gs>
          </a:gsLst>
          <a:lin ang="8350000" scaled="1"/>
        </a:gra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tx1"/>
              </a:solidFill>
              <a:latin typeface="Cambria" panose="02040503050406030204" pitchFamily="18" charset="0"/>
            </a:rPr>
            <a:t>Данные</a:t>
          </a:r>
          <a:endParaRPr lang="ru-RU" sz="1200" b="1" kern="1200" dirty="0">
            <a:solidFill>
              <a:schemeClr val="tx1"/>
            </a:solidFill>
            <a:latin typeface="Cambria" panose="02040503050406030204" pitchFamily="18" charset="0"/>
          </a:endParaRPr>
        </a:p>
      </dsp:txBody>
      <dsp:txXfrm rot="-5400000">
        <a:off x="2" y="769289"/>
        <a:ext cx="1089311" cy="466848"/>
      </dsp:txXfrm>
    </dsp:sp>
    <dsp:sp modelId="{C9FABAE6-5413-43F6-A26F-180CCA837ECA}">
      <dsp:nvSpPr>
        <dsp:cNvPr id="0" name=""/>
        <dsp:cNvSpPr/>
      </dsp:nvSpPr>
      <dsp:spPr>
        <a:xfrm rot="5400000">
          <a:off x="1993639" y="-679695"/>
          <a:ext cx="1011503" cy="282016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7620" rIns="7620" bIns="76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b="0" kern="1200" dirty="0" smtClean="0">
              <a:latin typeface="Cambria" panose="02040503050406030204" pitchFamily="18" charset="0"/>
            </a:rPr>
            <a:t>Информация формируется как по </a:t>
          </a:r>
          <a:r>
            <a:rPr lang="ru-RU" sz="1200" b="1" kern="1200" dirty="0" smtClean="0">
              <a:latin typeface="Cambria" panose="02040503050406030204" pitchFamily="18" charset="0"/>
            </a:rPr>
            <a:t>бюджетной</a:t>
          </a:r>
          <a:r>
            <a:rPr lang="ru-RU" sz="1200" b="0" kern="1200" dirty="0" smtClean="0">
              <a:latin typeface="Cambria" panose="02040503050406030204" pitchFamily="18" charset="0"/>
            </a:rPr>
            <a:t> деятельности, так и по </a:t>
          </a:r>
          <a:r>
            <a:rPr lang="ru-RU" sz="1200" b="1" kern="1200" dirty="0" smtClean="0">
              <a:latin typeface="Cambria" panose="02040503050406030204" pitchFamily="18" charset="0"/>
            </a:rPr>
            <a:t>средствам во временном распоряжении.</a:t>
          </a:r>
          <a:endParaRPr lang="ru-RU" sz="1200" b="1" kern="1200" dirty="0">
            <a:latin typeface="Cambria" panose="02040503050406030204" pitchFamily="18" charset="0"/>
          </a:endParaRPr>
        </a:p>
      </dsp:txBody>
      <dsp:txXfrm rot="-5400000">
        <a:off x="1089311" y="274011"/>
        <a:ext cx="2770782" cy="912747"/>
      </dsp:txXfrm>
    </dsp:sp>
    <dsp:sp modelId="{C96D469F-6C37-4665-8517-A0EEEE082AE8}">
      <dsp:nvSpPr>
        <dsp:cNvPr id="0" name=""/>
        <dsp:cNvSpPr/>
      </dsp:nvSpPr>
      <dsp:spPr>
        <a:xfrm rot="5400000">
          <a:off x="-233423" y="2273446"/>
          <a:ext cx="1556159" cy="1089311"/>
        </a:xfrm>
        <a:prstGeom prst="chevron">
          <a:avLst/>
        </a:prstGeom>
        <a:gradFill rotWithShape="0">
          <a:gsLst>
            <a:gs pos="0">
              <a:schemeClr val="accent4">
                <a:hueOff val="5206173"/>
                <a:satOff val="-29601"/>
                <a:lumOff val="9510"/>
                <a:alphaOff val="0"/>
                <a:shade val="60000"/>
              </a:schemeClr>
            </a:gs>
            <a:gs pos="33000">
              <a:schemeClr val="accent4">
                <a:hueOff val="5206173"/>
                <a:satOff val="-29601"/>
                <a:lumOff val="9510"/>
                <a:alphaOff val="0"/>
                <a:tint val="86500"/>
              </a:schemeClr>
            </a:gs>
            <a:gs pos="46750">
              <a:schemeClr val="accent4">
                <a:hueOff val="5206173"/>
                <a:satOff val="-29601"/>
                <a:lumOff val="9510"/>
                <a:alphaOff val="0"/>
                <a:tint val="71000"/>
                <a:satMod val="112000"/>
              </a:schemeClr>
            </a:gs>
            <a:gs pos="53000">
              <a:schemeClr val="accent4">
                <a:hueOff val="5206173"/>
                <a:satOff val="-29601"/>
                <a:lumOff val="9510"/>
                <a:alphaOff val="0"/>
                <a:tint val="71000"/>
                <a:satMod val="112000"/>
              </a:schemeClr>
            </a:gs>
            <a:gs pos="68000">
              <a:schemeClr val="accent4">
                <a:hueOff val="5206173"/>
                <a:satOff val="-29601"/>
                <a:lumOff val="9510"/>
                <a:alphaOff val="0"/>
                <a:tint val="86000"/>
              </a:schemeClr>
            </a:gs>
            <a:gs pos="100000">
              <a:schemeClr val="accent4">
                <a:hueOff val="5206173"/>
                <a:satOff val="-29601"/>
                <a:lumOff val="9510"/>
                <a:alphaOff val="0"/>
                <a:shade val="60000"/>
              </a:schemeClr>
            </a:gs>
          </a:gsLst>
          <a:lin ang="8350000" scaled="1"/>
        </a:gradFill>
        <a:ln w="9525" cap="flat" cmpd="sng" algn="ctr">
          <a:solidFill>
            <a:schemeClr val="accent4">
              <a:hueOff val="5206173"/>
              <a:satOff val="-29601"/>
              <a:lumOff val="951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tx1"/>
              </a:solidFill>
              <a:latin typeface="Cambria" panose="02040503050406030204" pitchFamily="18" charset="0"/>
            </a:rPr>
            <a:t>Особенности</a:t>
          </a:r>
        </a:p>
      </dsp:txBody>
      <dsp:txXfrm rot="-5400000">
        <a:off x="2" y="2584678"/>
        <a:ext cx="1089311" cy="466848"/>
      </dsp:txXfrm>
    </dsp:sp>
    <dsp:sp modelId="{F2F4E9FD-468F-4FD8-BFAB-62439D76C862}">
      <dsp:nvSpPr>
        <dsp:cNvPr id="0" name=""/>
        <dsp:cNvSpPr/>
      </dsp:nvSpPr>
      <dsp:spPr>
        <a:xfrm rot="5400000">
          <a:off x="1556721" y="1135693"/>
          <a:ext cx="1885341" cy="282016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5206173"/>
              <a:satOff val="-29601"/>
              <a:lumOff val="951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7620" rIns="7620" bIns="76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b="0" kern="1200" dirty="0" smtClean="0">
              <a:solidFill>
                <a:schemeClr val="tx1"/>
              </a:solidFill>
              <a:latin typeface="Cambria" panose="02040503050406030204" pitchFamily="18" charset="0"/>
            </a:rPr>
            <a:t>В графе 1 раздела 1:</a:t>
          </a:r>
          <a:endParaRPr lang="ru-RU" sz="1200" b="0" kern="1200" dirty="0">
            <a:solidFill>
              <a:schemeClr val="tx1"/>
            </a:solidFill>
            <a:latin typeface="Cambria" panose="02040503050406030204" pitchFamily="18" charset="0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b="0" kern="1200" dirty="0" smtClean="0">
              <a:solidFill>
                <a:schemeClr val="tx1"/>
              </a:solidFill>
              <a:latin typeface="Cambria" panose="02040503050406030204" pitchFamily="18" charset="0"/>
            </a:rPr>
            <a:t>указываются номера банковских счетов;</a:t>
          </a:r>
          <a:endParaRPr lang="ru-RU" sz="1200" b="0" kern="1200" dirty="0">
            <a:solidFill>
              <a:schemeClr val="tx1"/>
            </a:solidFill>
            <a:latin typeface="Cambria" panose="02040503050406030204" pitchFamily="18" charset="0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b="0" kern="1200" dirty="0" smtClean="0">
              <a:solidFill>
                <a:schemeClr val="tx1"/>
              </a:solidFill>
              <a:latin typeface="Cambria" panose="02040503050406030204" pitchFamily="18" charset="0"/>
            </a:rPr>
            <a:t>При отражении показателя по счету                         1 201 23 000 указываются нули;</a:t>
          </a:r>
          <a:endParaRPr lang="ru-RU" sz="1200" b="0" kern="1200" dirty="0">
            <a:solidFill>
              <a:schemeClr val="tx1"/>
            </a:solidFill>
            <a:latin typeface="Cambria" panose="02040503050406030204" pitchFamily="18" charset="0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b="0" kern="1200" dirty="0" smtClean="0">
              <a:solidFill>
                <a:schemeClr val="tx1"/>
              </a:solidFill>
              <a:latin typeface="Cambria" panose="02040503050406030204" pitchFamily="18" charset="0"/>
            </a:rPr>
            <a:t>Для зарубежных счетов указываются первые 20 знаков номера счета, в случае, если разрядность номера счета менее 20 знаков – номер счет и остальные значения, разные нулю</a:t>
          </a:r>
          <a:endParaRPr lang="ru-RU" sz="1200" b="0" kern="1200" dirty="0">
            <a:solidFill>
              <a:schemeClr val="tx1"/>
            </a:solidFill>
            <a:latin typeface="Cambria" panose="02040503050406030204" pitchFamily="18" charset="0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b="0" kern="1200" dirty="0" smtClean="0">
              <a:solidFill>
                <a:schemeClr val="tx1"/>
              </a:solidFill>
              <a:latin typeface="Cambria" panose="02040503050406030204" pitchFamily="18" charset="0"/>
            </a:rPr>
            <a:t>В графе 1 раздела 2 указываются нули.</a:t>
          </a:r>
          <a:endParaRPr lang="ru-RU" sz="1200" b="0" kern="1200" dirty="0">
            <a:solidFill>
              <a:schemeClr val="tx1"/>
            </a:solidFill>
            <a:latin typeface="Cambria" panose="02040503050406030204" pitchFamily="18" charset="0"/>
          </a:endParaRPr>
        </a:p>
      </dsp:txBody>
      <dsp:txXfrm rot="-5400000">
        <a:off x="1089312" y="1695138"/>
        <a:ext cx="2728125" cy="1701271"/>
      </dsp:txXfrm>
    </dsp:sp>
    <dsp:sp modelId="{20AA9821-4FF0-4E68-920E-BDD1CC4E2BC7}">
      <dsp:nvSpPr>
        <dsp:cNvPr id="0" name=""/>
        <dsp:cNvSpPr/>
      </dsp:nvSpPr>
      <dsp:spPr>
        <a:xfrm rot="5400000">
          <a:off x="-233423" y="3940386"/>
          <a:ext cx="1556159" cy="1089311"/>
        </a:xfrm>
        <a:prstGeom prst="chevron">
          <a:avLst/>
        </a:prstGeom>
        <a:gradFill rotWithShape="0">
          <a:gsLst>
            <a:gs pos="0">
              <a:schemeClr val="accent4">
                <a:hueOff val="10412346"/>
                <a:satOff val="-59202"/>
                <a:lumOff val="19020"/>
                <a:alphaOff val="0"/>
                <a:shade val="60000"/>
              </a:schemeClr>
            </a:gs>
            <a:gs pos="33000">
              <a:schemeClr val="accent4">
                <a:hueOff val="10412346"/>
                <a:satOff val="-59202"/>
                <a:lumOff val="19020"/>
                <a:alphaOff val="0"/>
                <a:tint val="86500"/>
              </a:schemeClr>
            </a:gs>
            <a:gs pos="46750">
              <a:schemeClr val="accent4">
                <a:hueOff val="10412346"/>
                <a:satOff val="-59202"/>
                <a:lumOff val="19020"/>
                <a:alphaOff val="0"/>
                <a:tint val="71000"/>
                <a:satMod val="112000"/>
              </a:schemeClr>
            </a:gs>
            <a:gs pos="53000">
              <a:schemeClr val="accent4">
                <a:hueOff val="10412346"/>
                <a:satOff val="-59202"/>
                <a:lumOff val="19020"/>
                <a:alphaOff val="0"/>
                <a:tint val="71000"/>
                <a:satMod val="112000"/>
              </a:schemeClr>
            </a:gs>
            <a:gs pos="68000">
              <a:schemeClr val="accent4">
                <a:hueOff val="10412346"/>
                <a:satOff val="-59202"/>
                <a:lumOff val="19020"/>
                <a:alphaOff val="0"/>
                <a:tint val="86000"/>
              </a:schemeClr>
            </a:gs>
            <a:gs pos="100000">
              <a:schemeClr val="accent4">
                <a:hueOff val="10412346"/>
                <a:satOff val="-59202"/>
                <a:lumOff val="19020"/>
                <a:alphaOff val="0"/>
                <a:shade val="60000"/>
              </a:schemeClr>
            </a:gs>
          </a:gsLst>
          <a:lin ang="8350000" scaled="1"/>
        </a:gradFill>
        <a:ln w="9525" cap="flat" cmpd="sng" algn="ctr">
          <a:solidFill>
            <a:schemeClr val="accent4">
              <a:hueOff val="10412346"/>
              <a:satOff val="-59202"/>
              <a:lumOff val="1902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smtClean="0">
              <a:solidFill>
                <a:schemeClr val="tx1"/>
              </a:solidFill>
              <a:latin typeface="Cambria" panose="02040503050406030204" pitchFamily="18" charset="0"/>
            </a:rPr>
            <a:t>Дополнительно   в тексте ПЗ указывается</a:t>
          </a:r>
          <a:endParaRPr lang="ru-RU" sz="1200" b="0" kern="1200" dirty="0">
            <a:solidFill>
              <a:schemeClr val="tx1"/>
            </a:solidFill>
            <a:latin typeface="Cambria" panose="02040503050406030204" pitchFamily="18" charset="0"/>
          </a:endParaRPr>
        </a:p>
      </dsp:txBody>
      <dsp:txXfrm rot="-5400000">
        <a:off x="2" y="4251618"/>
        <a:ext cx="1089311" cy="466848"/>
      </dsp:txXfrm>
    </dsp:sp>
    <dsp:sp modelId="{6064CE4C-8741-4A87-9365-6CC80312DB12}">
      <dsp:nvSpPr>
        <dsp:cNvPr id="0" name=""/>
        <dsp:cNvSpPr/>
      </dsp:nvSpPr>
      <dsp:spPr>
        <a:xfrm rot="5400000">
          <a:off x="1926658" y="2802634"/>
          <a:ext cx="1145466" cy="282016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10412346"/>
              <a:satOff val="-59202"/>
              <a:lumOff val="1902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7620" rIns="7620" bIns="76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b="0" kern="1200" dirty="0" smtClean="0">
              <a:solidFill>
                <a:schemeClr val="tx1"/>
              </a:solidFill>
              <a:latin typeface="Cambria" panose="02040503050406030204" pitchFamily="18" charset="0"/>
            </a:rPr>
            <a:t>Информация по основаниям открытия банковских счетов;</a:t>
          </a:r>
          <a:endParaRPr lang="ru-RU" sz="1200" b="0" kern="1200" dirty="0">
            <a:solidFill>
              <a:schemeClr val="tx1"/>
            </a:solidFill>
            <a:latin typeface="Cambria" panose="02040503050406030204" pitchFamily="18" charset="0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b="0" kern="1200" dirty="0" smtClean="0">
              <a:solidFill>
                <a:schemeClr val="tx1"/>
              </a:solidFill>
              <a:latin typeface="Cambria" panose="02040503050406030204" pitchFamily="18" charset="0"/>
            </a:rPr>
            <a:t>При наличии банковских счетов, открытым учреждению в кредитной организации, в отношении которой Банком России принято решение об отзыве лицензии.</a:t>
          </a:r>
          <a:endParaRPr lang="ru-RU" sz="1200" b="0" kern="1200" dirty="0">
            <a:solidFill>
              <a:schemeClr val="tx1"/>
            </a:solidFill>
            <a:latin typeface="Cambria" panose="02040503050406030204" pitchFamily="18" charset="0"/>
          </a:endParaRPr>
        </a:p>
      </dsp:txBody>
      <dsp:txXfrm rot="-5400000">
        <a:off x="1089312" y="3695898"/>
        <a:ext cx="2764243" cy="1033632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D2D711E-88CC-4170-B58A-9773CD0266B8}">
      <dsp:nvSpPr>
        <dsp:cNvPr id="0" name=""/>
        <dsp:cNvSpPr/>
      </dsp:nvSpPr>
      <dsp:spPr>
        <a:xfrm>
          <a:off x="732" y="342767"/>
          <a:ext cx="3802525" cy="2461675"/>
        </a:xfrm>
        <a:prstGeom prst="ellipse">
          <a:avLst/>
        </a:prstGeom>
        <a:gradFill rotWithShape="0">
          <a:gsLst>
            <a:gs pos="0">
              <a:schemeClr val="accent4">
                <a:alpha val="50000"/>
                <a:hueOff val="0"/>
                <a:satOff val="0"/>
                <a:lumOff val="0"/>
                <a:alphaOff val="0"/>
                <a:shade val="60000"/>
              </a:schemeClr>
            </a:gs>
            <a:gs pos="33000">
              <a:schemeClr val="accent4">
                <a:alpha val="50000"/>
                <a:hueOff val="0"/>
                <a:satOff val="0"/>
                <a:lumOff val="0"/>
                <a:alphaOff val="0"/>
                <a:tint val="86500"/>
              </a:schemeClr>
            </a:gs>
            <a:gs pos="46750">
              <a:schemeClr val="accent4">
                <a:alpha val="50000"/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53000">
              <a:schemeClr val="accent4">
                <a:alpha val="50000"/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68000">
              <a:schemeClr val="accent4">
                <a:alpha val="50000"/>
                <a:hueOff val="0"/>
                <a:satOff val="0"/>
                <a:lumOff val="0"/>
                <a:alphaOff val="0"/>
                <a:tint val="86000"/>
              </a:schemeClr>
            </a:gs>
            <a:gs pos="100000">
              <a:schemeClr val="accent4">
                <a:alpha val="50000"/>
                <a:hueOff val="0"/>
                <a:satOff val="0"/>
                <a:lumOff val="0"/>
                <a:alphaOff val="0"/>
                <a:shade val="60000"/>
              </a:schemeClr>
            </a:gs>
          </a:gsLst>
          <a:lin ang="8350000" scaled="1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4949BA76-C5B2-4DC4-866D-0D0BFB54E120}">
      <dsp:nvSpPr>
        <dsp:cNvPr id="0" name=""/>
        <dsp:cNvSpPr/>
      </dsp:nvSpPr>
      <dsp:spPr>
        <a:xfrm>
          <a:off x="787606" y="446158"/>
          <a:ext cx="443101" cy="443101"/>
        </a:xfrm>
        <a:prstGeom prst="ellipse">
          <a:avLst/>
        </a:prstGeom>
        <a:gradFill rotWithShape="0">
          <a:gsLst>
            <a:gs pos="0">
              <a:schemeClr val="accent4">
                <a:alpha val="50000"/>
                <a:hueOff val="2603086"/>
                <a:satOff val="-14800"/>
                <a:lumOff val="4755"/>
                <a:alphaOff val="0"/>
                <a:shade val="60000"/>
              </a:schemeClr>
            </a:gs>
            <a:gs pos="33000">
              <a:schemeClr val="accent4">
                <a:alpha val="50000"/>
                <a:hueOff val="2603086"/>
                <a:satOff val="-14800"/>
                <a:lumOff val="4755"/>
                <a:alphaOff val="0"/>
                <a:tint val="86500"/>
              </a:schemeClr>
            </a:gs>
            <a:gs pos="46750">
              <a:schemeClr val="accent4">
                <a:alpha val="50000"/>
                <a:hueOff val="2603086"/>
                <a:satOff val="-14800"/>
                <a:lumOff val="4755"/>
                <a:alphaOff val="0"/>
                <a:tint val="71000"/>
                <a:satMod val="112000"/>
              </a:schemeClr>
            </a:gs>
            <a:gs pos="53000">
              <a:schemeClr val="accent4">
                <a:alpha val="50000"/>
                <a:hueOff val="2603086"/>
                <a:satOff val="-14800"/>
                <a:lumOff val="4755"/>
                <a:alphaOff val="0"/>
                <a:tint val="71000"/>
                <a:satMod val="112000"/>
              </a:schemeClr>
            </a:gs>
            <a:gs pos="68000">
              <a:schemeClr val="accent4">
                <a:alpha val="50000"/>
                <a:hueOff val="2603086"/>
                <a:satOff val="-14800"/>
                <a:lumOff val="4755"/>
                <a:alphaOff val="0"/>
                <a:tint val="86000"/>
              </a:schemeClr>
            </a:gs>
            <a:gs pos="100000">
              <a:schemeClr val="accent4">
                <a:alpha val="50000"/>
                <a:hueOff val="2603086"/>
                <a:satOff val="-14800"/>
                <a:lumOff val="4755"/>
                <a:alphaOff val="0"/>
                <a:shade val="60000"/>
              </a:schemeClr>
            </a:gs>
          </a:gsLst>
          <a:lin ang="8350000" scaled="1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D44208E6-BA71-4416-981C-788766DCBDA8}">
      <dsp:nvSpPr>
        <dsp:cNvPr id="0" name=""/>
        <dsp:cNvSpPr/>
      </dsp:nvSpPr>
      <dsp:spPr>
        <a:xfrm>
          <a:off x="1009156" y="446158"/>
          <a:ext cx="2370114" cy="4431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0320" rIns="0" bIns="2032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Cambria" panose="02040503050406030204" pitchFamily="18" charset="0"/>
            </a:rPr>
            <a:t>Данные</a:t>
          </a:r>
          <a:endParaRPr lang="ru-RU" sz="1600" kern="1200" dirty="0">
            <a:latin typeface="Cambria" panose="02040503050406030204" pitchFamily="18" charset="0"/>
          </a:endParaRPr>
        </a:p>
      </dsp:txBody>
      <dsp:txXfrm>
        <a:off x="1009156" y="446158"/>
        <a:ext cx="2370114" cy="443101"/>
      </dsp:txXfrm>
    </dsp:sp>
    <dsp:sp modelId="{CEC864F4-7FA4-4AD5-AB53-79744BC26C00}">
      <dsp:nvSpPr>
        <dsp:cNvPr id="0" name=""/>
        <dsp:cNvSpPr/>
      </dsp:nvSpPr>
      <dsp:spPr>
        <a:xfrm>
          <a:off x="1324927" y="800566"/>
          <a:ext cx="2370114" cy="8495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5240" rIns="0" bIns="1524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0" kern="1200" dirty="0" smtClean="0">
              <a:solidFill>
                <a:schemeClr val="tx1"/>
              </a:solidFill>
              <a:latin typeface="Cambria" panose="02040503050406030204" pitchFamily="18" charset="0"/>
            </a:rPr>
            <a:t>Отражаются данные по судебным решениям, </a:t>
          </a:r>
          <a:r>
            <a:rPr lang="ru-RU" sz="1200" b="1" kern="1200" dirty="0" smtClean="0">
              <a:solidFill>
                <a:schemeClr val="tx1"/>
              </a:solidFill>
              <a:latin typeface="Cambria" panose="02040503050406030204" pitchFamily="18" charset="0"/>
            </a:rPr>
            <a:t>ответчиком</a:t>
          </a:r>
          <a:r>
            <a:rPr lang="ru-RU" sz="1200" b="0" kern="1200" dirty="0" smtClean="0">
              <a:solidFill>
                <a:schemeClr val="tx1"/>
              </a:solidFill>
              <a:latin typeface="Cambria" panose="02040503050406030204" pitchFamily="18" charset="0"/>
            </a:rPr>
            <a:t> по которым является </a:t>
          </a:r>
          <a:r>
            <a:rPr lang="ru-RU" sz="1200" b="1" kern="1200" dirty="0" smtClean="0">
              <a:solidFill>
                <a:schemeClr val="tx1"/>
              </a:solidFill>
              <a:latin typeface="Cambria" panose="02040503050406030204" pitchFamily="18" charset="0"/>
            </a:rPr>
            <a:t>бюджет</a:t>
          </a:r>
          <a:r>
            <a:rPr lang="ru-RU" sz="1200" b="0" kern="1200" dirty="0" smtClean="0">
              <a:solidFill>
                <a:schemeClr val="tx1"/>
              </a:solidFill>
              <a:latin typeface="Cambria" panose="02040503050406030204" pitchFamily="18" charset="0"/>
            </a:rPr>
            <a:t> (отсутствует исполнительный лист)</a:t>
          </a:r>
          <a:endParaRPr lang="ru-RU" sz="1200" b="0" kern="1200" dirty="0" smtClean="0">
            <a:latin typeface="Cambria" panose="02040503050406030204" pitchFamily="18" charset="0"/>
            <a:ea typeface="+mn-ea"/>
            <a:cs typeface="+mn-cs"/>
          </a:endParaRPr>
        </a:p>
      </dsp:txBody>
      <dsp:txXfrm>
        <a:off x="1324927" y="800566"/>
        <a:ext cx="2370114" cy="849598"/>
      </dsp:txXfrm>
    </dsp:sp>
    <dsp:sp modelId="{C2756DEB-660B-4048-B0AB-9023FF7F0A1D}">
      <dsp:nvSpPr>
        <dsp:cNvPr id="0" name=""/>
        <dsp:cNvSpPr/>
      </dsp:nvSpPr>
      <dsp:spPr>
        <a:xfrm>
          <a:off x="1009156" y="1738858"/>
          <a:ext cx="60996" cy="60996"/>
        </a:xfrm>
        <a:prstGeom prst="ellipse">
          <a:avLst/>
        </a:prstGeom>
        <a:gradFill rotWithShape="0">
          <a:gsLst>
            <a:gs pos="0">
              <a:schemeClr val="accent4">
                <a:alpha val="50000"/>
                <a:hueOff val="5206173"/>
                <a:satOff val="-29601"/>
                <a:lumOff val="9510"/>
                <a:alphaOff val="0"/>
                <a:shade val="60000"/>
              </a:schemeClr>
            </a:gs>
            <a:gs pos="33000">
              <a:schemeClr val="accent4">
                <a:alpha val="50000"/>
                <a:hueOff val="5206173"/>
                <a:satOff val="-29601"/>
                <a:lumOff val="9510"/>
                <a:alphaOff val="0"/>
                <a:tint val="86500"/>
              </a:schemeClr>
            </a:gs>
            <a:gs pos="46750">
              <a:schemeClr val="accent4">
                <a:alpha val="50000"/>
                <a:hueOff val="5206173"/>
                <a:satOff val="-29601"/>
                <a:lumOff val="9510"/>
                <a:alphaOff val="0"/>
                <a:tint val="71000"/>
                <a:satMod val="112000"/>
              </a:schemeClr>
            </a:gs>
            <a:gs pos="53000">
              <a:schemeClr val="accent4">
                <a:alpha val="50000"/>
                <a:hueOff val="5206173"/>
                <a:satOff val="-29601"/>
                <a:lumOff val="9510"/>
                <a:alphaOff val="0"/>
                <a:tint val="71000"/>
                <a:satMod val="112000"/>
              </a:schemeClr>
            </a:gs>
            <a:gs pos="68000">
              <a:schemeClr val="accent4">
                <a:alpha val="50000"/>
                <a:hueOff val="5206173"/>
                <a:satOff val="-29601"/>
                <a:lumOff val="9510"/>
                <a:alphaOff val="0"/>
                <a:tint val="86000"/>
              </a:schemeClr>
            </a:gs>
            <a:gs pos="100000">
              <a:schemeClr val="accent4">
                <a:alpha val="50000"/>
                <a:hueOff val="5206173"/>
                <a:satOff val="-29601"/>
                <a:lumOff val="9510"/>
                <a:alphaOff val="0"/>
                <a:shade val="60000"/>
              </a:schemeClr>
            </a:gs>
          </a:gsLst>
          <a:lin ang="8350000" scaled="1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4BE382AF-70D7-4B5D-8406-D6CD9AC80929}">
      <dsp:nvSpPr>
        <dsp:cNvPr id="0" name=""/>
        <dsp:cNvSpPr/>
      </dsp:nvSpPr>
      <dsp:spPr>
        <a:xfrm>
          <a:off x="651838" y="1734997"/>
          <a:ext cx="2370114" cy="67967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5240" rIns="0" bIns="1524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0" kern="1200" dirty="0" smtClean="0">
              <a:solidFill>
                <a:schemeClr val="tx1"/>
              </a:solidFill>
              <a:latin typeface="Cambria" panose="02040503050406030204" pitchFamily="18" charset="0"/>
            </a:rPr>
            <a:t>Отражаются данные о предъявленных исполнительных листах об исполнении судебных решений</a:t>
          </a:r>
          <a:endParaRPr lang="ru-RU" sz="1200" b="0" kern="1200" dirty="0" smtClean="0">
            <a:latin typeface="Cambria" panose="02040503050406030204" pitchFamily="18" charset="0"/>
            <a:ea typeface="+mn-ea"/>
            <a:cs typeface="+mn-cs"/>
          </a:endParaRPr>
        </a:p>
      </dsp:txBody>
      <dsp:txXfrm>
        <a:off x="651838" y="1734997"/>
        <a:ext cx="2370114" cy="679678"/>
      </dsp:txXfrm>
    </dsp:sp>
    <dsp:sp modelId="{A426AEED-8EE4-4E64-8378-E8F67BB7CAFE}">
      <dsp:nvSpPr>
        <dsp:cNvPr id="0" name=""/>
        <dsp:cNvSpPr/>
      </dsp:nvSpPr>
      <dsp:spPr>
        <a:xfrm>
          <a:off x="106682" y="2563421"/>
          <a:ext cx="3590624" cy="2461675"/>
        </a:xfrm>
        <a:prstGeom prst="ellipse">
          <a:avLst/>
        </a:prstGeom>
        <a:gradFill rotWithShape="0">
          <a:gsLst>
            <a:gs pos="0">
              <a:schemeClr val="accent4">
                <a:alpha val="50000"/>
                <a:hueOff val="7809260"/>
                <a:satOff val="-44401"/>
                <a:lumOff val="14265"/>
                <a:alphaOff val="0"/>
                <a:shade val="60000"/>
              </a:schemeClr>
            </a:gs>
            <a:gs pos="33000">
              <a:schemeClr val="accent4">
                <a:alpha val="50000"/>
                <a:hueOff val="7809260"/>
                <a:satOff val="-44401"/>
                <a:lumOff val="14265"/>
                <a:alphaOff val="0"/>
                <a:tint val="86500"/>
              </a:schemeClr>
            </a:gs>
            <a:gs pos="46750">
              <a:schemeClr val="accent4">
                <a:alpha val="50000"/>
                <a:hueOff val="7809260"/>
                <a:satOff val="-44401"/>
                <a:lumOff val="14265"/>
                <a:alphaOff val="0"/>
                <a:tint val="71000"/>
                <a:satMod val="112000"/>
              </a:schemeClr>
            </a:gs>
            <a:gs pos="53000">
              <a:schemeClr val="accent4">
                <a:alpha val="50000"/>
                <a:hueOff val="7809260"/>
                <a:satOff val="-44401"/>
                <a:lumOff val="14265"/>
                <a:alphaOff val="0"/>
                <a:tint val="71000"/>
                <a:satMod val="112000"/>
              </a:schemeClr>
            </a:gs>
            <a:gs pos="68000">
              <a:schemeClr val="accent4">
                <a:alpha val="50000"/>
                <a:hueOff val="7809260"/>
                <a:satOff val="-44401"/>
                <a:lumOff val="14265"/>
                <a:alphaOff val="0"/>
                <a:tint val="86000"/>
              </a:schemeClr>
            </a:gs>
            <a:gs pos="100000">
              <a:schemeClr val="accent4">
                <a:alpha val="50000"/>
                <a:hueOff val="7809260"/>
                <a:satOff val="-44401"/>
                <a:lumOff val="14265"/>
                <a:alphaOff val="0"/>
                <a:shade val="60000"/>
              </a:schemeClr>
            </a:gs>
          </a:gsLst>
          <a:lin ang="8350000" scaled="1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92C59C00-2CD8-4D3B-BA49-A8A9AB1B35A6}">
      <dsp:nvSpPr>
        <dsp:cNvPr id="0" name=""/>
        <dsp:cNvSpPr/>
      </dsp:nvSpPr>
      <dsp:spPr>
        <a:xfrm>
          <a:off x="787606" y="2666811"/>
          <a:ext cx="443101" cy="443101"/>
        </a:xfrm>
        <a:prstGeom prst="ellipse">
          <a:avLst/>
        </a:prstGeom>
        <a:gradFill rotWithShape="0">
          <a:gsLst>
            <a:gs pos="0">
              <a:schemeClr val="accent4">
                <a:alpha val="50000"/>
                <a:hueOff val="10412346"/>
                <a:satOff val="-59202"/>
                <a:lumOff val="19020"/>
                <a:alphaOff val="0"/>
                <a:shade val="60000"/>
              </a:schemeClr>
            </a:gs>
            <a:gs pos="33000">
              <a:schemeClr val="accent4">
                <a:alpha val="50000"/>
                <a:hueOff val="10412346"/>
                <a:satOff val="-59202"/>
                <a:lumOff val="19020"/>
                <a:alphaOff val="0"/>
                <a:tint val="86500"/>
              </a:schemeClr>
            </a:gs>
            <a:gs pos="46750">
              <a:schemeClr val="accent4">
                <a:alpha val="50000"/>
                <a:hueOff val="10412346"/>
                <a:satOff val="-59202"/>
                <a:lumOff val="19020"/>
                <a:alphaOff val="0"/>
                <a:tint val="71000"/>
                <a:satMod val="112000"/>
              </a:schemeClr>
            </a:gs>
            <a:gs pos="53000">
              <a:schemeClr val="accent4">
                <a:alpha val="50000"/>
                <a:hueOff val="10412346"/>
                <a:satOff val="-59202"/>
                <a:lumOff val="19020"/>
                <a:alphaOff val="0"/>
                <a:tint val="71000"/>
                <a:satMod val="112000"/>
              </a:schemeClr>
            </a:gs>
            <a:gs pos="68000">
              <a:schemeClr val="accent4">
                <a:alpha val="50000"/>
                <a:hueOff val="10412346"/>
                <a:satOff val="-59202"/>
                <a:lumOff val="19020"/>
                <a:alphaOff val="0"/>
                <a:tint val="86000"/>
              </a:schemeClr>
            </a:gs>
            <a:gs pos="100000">
              <a:schemeClr val="accent4">
                <a:alpha val="50000"/>
                <a:hueOff val="10412346"/>
                <a:satOff val="-59202"/>
                <a:lumOff val="19020"/>
                <a:alphaOff val="0"/>
                <a:shade val="60000"/>
              </a:schemeClr>
            </a:gs>
          </a:gsLst>
          <a:lin ang="8350000" scaled="1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7497F16B-4966-4420-8713-781214A5AA74}">
      <dsp:nvSpPr>
        <dsp:cNvPr id="0" name=""/>
        <dsp:cNvSpPr/>
      </dsp:nvSpPr>
      <dsp:spPr>
        <a:xfrm>
          <a:off x="1009156" y="2666811"/>
          <a:ext cx="2370114" cy="4431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0320" rIns="0" bIns="2032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В тексте ПЗ</a:t>
          </a:r>
          <a:endParaRPr lang="ru-RU" sz="1600" kern="1200" dirty="0"/>
        </a:p>
      </dsp:txBody>
      <dsp:txXfrm>
        <a:off x="1009156" y="2666811"/>
        <a:ext cx="2370114" cy="443101"/>
      </dsp:txXfrm>
    </dsp:sp>
    <dsp:sp modelId="{B3AE683A-871C-4136-B336-54921373F284}">
      <dsp:nvSpPr>
        <dsp:cNvPr id="0" name=""/>
        <dsp:cNvSpPr/>
      </dsp:nvSpPr>
      <dsp:spPr>
        <a:xfrm>
          <a:off x="1009156" y="3109913"/>
          <a:ext cx="2370114" cy="8424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5240" rIns="0" bIns="1524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tx1"/>
              </a:solidFill>
              <a:latin typeface="Cambria" panose="02040503050406030204" pitchFamily="18" charset="0"/>
              <a:ea typeface="+mn-ea"/>
              <a:cs typeface="+mn-cs"/>
            </a:rPr>
            <a:t>Раскрывается информация о </a:t>
          </a:r>
          <a:r>
            <a:rPr lang="ru-RU" sz="1200" b="0" i="1" kern="1200" dirty="0" smtClean="0">
              <a:solidFill>
                <a:schemeClr val="tx1"/>
              </a:solidFill>
              <a:latin typeface="Cambria" panose="02040503050406030204" pitchFamily="18" charset="0"/>
              <a:ea typeface="+mn-ea"/>
              <a:cs typeface="+mn-cs"/>
            </a:rPr>
            <a:t>характере задолженности </a:t>
          </a:r>
          <a:r>
            <a:rPr lang="ru-RU" sz="1200" kern="1200" dirty="0" smtClean="0">
              <a:solidFill>
                <a:schemeClr val="tx1"/>
              </a:solidFill>
              <a:latin typeface="Cambria" panose="02040503050406030204" pitchFamily="18" charset="0"/>
              <a:ea typeface="+mn-ea"/>
              <a:cs typeface="+mn-cs"/>
            </a:rPr>
            <a:t>(например, задолженность по уплате налогов; заработной плате, услугам связи и т.д.)</a:t>
          </a:r>
          <a:endParaRPr lang="ru-RU" sz="1200" kern="1200" dirty="0"/>
        </a:p>
      </dsp:txBody>
      <dsp:txXfrm>
        <a:off x="1009156" y="3109913"/>
        <a:ext cx="2370114" cy="84240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7084910-751E-4670-9A71-4BE065B30C5F}">
      <dsp:nvSpPr>
        <dsp:cNvPr id="0" name=""/>
        <dsp:cNvSpPr/>
      </dsp:nvSpPr>
      <dsp:spPr>
        <a:xfrm rot="5400000">
          <a:off x="-308119" y="556041"/>
          <a:ext cx="2054130" cy="1437891"/>
        </a:xfrm>
        <a:prstGeom prst="chevr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60000"/>
              </a:schemeClr>
            </a:gs>
            <a:gs pos="33000">
              <a:schemeClr val="accent4">
                <a:hueOff val="0"/>
                <a:satOff val="0"/>
                <a:lumOff val="0"/>
                <a:alphaOff val="0"/>
                <a:tint val="86500"/>
              </a:schemeClr>
            </a:gs>
            <a:gs pos="46750">
              <a:schemeClr val="accent4"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53000">
              <a:schemeClr val="accent4"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68000">
              <a:schemeClr val="accent4">
                <a:hueOff val="0"/>
                <a:satOff val="0"/>
                <a:lumOff val="0"/>
                <a:alphaOff val="0"/>
                <a:tint val="86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60000"/>
              </a:schemeClr>
            </a:gs>
          </a:gsLst>
          <a:lin ang="8350000" scaled="1"/>
        </a:gra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tx1"/>
              </a:solidFill>
              <a:latin typeface="Cambria" panose="02040503050406030204" pitchFamily="18" charset="0"/>
            </a:rPr>
            <a:t>Данные</a:t>
          </a:r>
          <a:endParaRPr lang="ru-RU" sz="1200" b="1" kern="1200" dirty="0">
            <a:solidFill>
              <a:schemeClr val="tx1"/>
            </a:solidFill>
            <a:latin typeface="Cambria" panose="02040503050406030204" pitchFamily="18" charset="0"/>
          </a:endParaRPr>
        </a:p>
      </dsp:txBody>
      <dsp:txXfrm rot="-5400000">
        <a:off x="1" y="966868"/>
        <a:ext cx="1437891" cy="616239"/>
      </dsp:txXfrm>
    </dsp:sp>
    <dsp:sp modelId="{C9FABAE6-5413-43F6-A26F-180CCA837ECA}">
      <dsp:nvSpPr>
        <dsp:cNvPr id="0" name=""/>
        <dsp:cNvSpPr/>
      </dsp:nvSpPr>
      <dsp:spPr>
        <a:xfrm rot="5400000">
          <a:off x="1962650" y="-276837"/>
          <a:ext cx="1335184" cy="238470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0" kern="1200" dirty="0" smtClean="0">
              <a:solidFill>
                <a:schemeClr val="tx1"/>
              </a:solidFill>
              <a:latin typeface="Cambria" panose="02040503050406030204" pitchFamily="18" charset="0"/>
            </a:rPr>
            <a:t>Информация об остатках денежных средств на счетах формируется учреждением (обособленным подразделением)</a:t>
          </a:r>
          <a:endParaRPr lang="ru-RU" sz="1400" b="1" kern="1200" dirty="0">
            <a:solidFill>
              <a:schemeClr val="tx1"/>
            </a:solidFill>
            <a:latin typeface="Cambria" panose="02040503050406030204" pitchFamily="18" charset="0"/>
          </a:endParaRPr>
        </a:p>
      </dsp:txBody>
      <dsp:txXfrm rot="-5400000">
        <a:off x="1437891" y="313100"/>
        <a:ext cx="2319525" cy="1204828"/>
      </dsp:txXfrm>
    </dsp:sp>
    <dsp:sp modelId="{C96D469F-6C37-4665-8517-A0EEEE082AE8}">
      <dsp:nvSpPr>
        <dsp:cNvPr id="0" name=""/>
        <dsp:cNvSpPr/>
      </dsp:nvSpPr>
      <dsp:spPr>
        <a:xfrm rot="5400000">
          <a:off x="-308119" y="2899799"/>
          <a:ext cx="2054130" cy="1437891"/>
        </a:xfrm>
        <a:prstGeom prst="chevron">
          <a:avLst/>
        </a:prstGeom>
        <a:gradFill rotWithShape="0">
          <a:gsLst>
            <a:gs pos="0">
              <a:schemeClr val="accent4">
                <a:hueOff val="10412346"/>
                <a:satOff val="-59202"/>
                <a:lumOff val="19020"/>
                <a:alphaOff val="0"/>
                <a:shade val="60000"/>
              </a:schemeClr>
            </a:gs>
            <a:gs pos="33000">
              <a:schemeClr val="accent4">
                <a:hueOff val="10412346"/>
                <a:satOff val="-59202"/>
                <a:lumOff val="19020"/>
                <a:alphaOff val="0"/>
                <a:tint val="86500"/>
              </a:schemeClr>
            </a:gs>
            <a:gs pos="46750">
              <a:schemeClr val="accent4">
                <a:hueOff val="10412346"/>
                <a:satOff val="-59202"/>
                <a:lumOff val="19020"/>
                <a:alphaOff val="0"/>
                <a:tint val="71000"/>
                <a:satMod val="112000"/>
              </a:schemeClr>
            </a:gs>
            <a:gs pos="53000">
              <a:schemeClr val="accent4">
                <a:hueOff val="10412346"/>
                <a:satOff val="-59202"/>
                <a:lumOff val="19020"/>
                <a:alphaOff val="0"/>
                <a:tint val="71000"/>
                <a:satMod val="112000"/>
              </a:schemeClr>
            </a:gs>
            <a:gs pos="68000">
              <a:schemeClr val="accent4">
                <a:hueOff val="10412346"/>
                <a:satOff val="-59202"/>
                <a:lumOff val="19020"/>
                <a:alphaOff val="0"/>
                <a:tint val="86000"/>
              </a:schemeClr>
            </a:gs>
            <a:gs pos="100000">
              <a:schemeClr val="accent4">
                <a:hueOff val="10412346"/>
                <a:satOff val="-59202"/>
                <a:lumOff val="19020"/>
                <a:alphaOff val="0"/>
                <a:shade val="60000"/>
              </a:schemeClr>
            </a:gs>
          </a:gsLst>
          <a:lin ang="8350000" scaled="1"/>
        </a:gradFill>
        <a:ln w="9525" cap="flat" cmpd="sng" algn="ctr">
          <a:solidFill>
            <a:schemeClr val="accent4">
              <a:hueOff val="10412346"/>
              <a:satOff val="-59202"/>
              <a:lumOff val="1902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tx1"/>
              </a:solidFill>
              <a:latin typeface="Cambria" panose="02040503050406030204" pitchFamily="18" charset="0"/>
            </a:rPr>
            <a:t>Особенности заполнения</a:t>
          </a:r>
        </a:p>
      </dsp:txBody>
      <dsp:txXfrm rot="-5400000">
        <a:off x="1" y="3310626"/>
        <a:ext cx="1437891" cy="616239"/>
      </dsp:txXfrm>
    </dsp:sp>
    <dsp:sp modelId="{F2F4E9FD-468F-4FD8-BFAB-62439D76C862}">
      <dsp:nvSpPr>
        <dsp:cNvPr id="0" name=""/>
        <dsp:cNvSpPr/>
      </dsp:nvSpPr>
      <dsp:spPr>
        <a:xfrm rot="5400000">
          <a:off x="1433143" y="2066920"/>
          <a:ext cx="2394199" cy="238470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10412346"/>
              <a:satOff val="-59202"/>
              <a:lumOff val="1902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solidFill>
                <a:schemeClr val="tx1"/>
              </a:solidFill>
              <a:latin typeface="Cambria" panose="02040503050406030204" pitchFamily="18" charset="0"/>
            </a:rPr>
            <a:t>В разделе 1 </a:t>
          </a:r>
          <a:r>
            <a:rPr lang="ru-RU" sz="1400" b="0" kern="1200" dirty="0" smtClean="0">
              <a:solidFill>
                <a:schemeClr val="tx1"/>
              </a:solidFill>
              <a:latin typeface="Cambria" panose="02040503050406030204" pitchFamily="18" charset="0"/>
            </a:rPr>
            <a:t>гр. 1:</a:t>
          </a:r>
          <a:endParaRPr lang="ru-RU" sz="1400" b="0" kern="1200" dirty="0">
            <a:solidFill>
              <a:schemeClr val="tx1"/>
            </a:solidFill>
            <a:latin typeface="Cambria" panose="02040503050406030204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0" kern="1200" dirty="0" smtClean="0">
              <a:solidFill>
                <a:schemeClr val="tx1"/>
              </a:solidFill>
              <a:latin typeface="Cambria" panose="02040503050406030204" pitchFamily="18" charset="0"/>
            </a:rPr>
            <a:t>указываются номера банковских счетов, открытые в кредитных организациях;</a:t>
          </a:r>
          <a:endParaRPr lang="ru-RU" sz="1400" b="0" kern="1200" dirty="0">
            <a:solidFill>
              <a:schemeClr val="tx1"/>
            </a:solidFill>
            <a:latin typeface="Cambria" panose="02040503050406030204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0" kern="1200" dirty="0" smtClean="0">
              <a:solidFill>
                <a:schemeClr val="tx1"/>
              </a:solidFill>
              <a:latin typeface="Cambria" panose="02040503050406030204" pitchFamily="18" charset="0"/>
            </a:rPr>
            <a:t>При отражении показателя по счету 0 210 03 000 в гр. 1 указываются нули;</a:t>
          </a:r>
          <a:endParaRPr lang="ru-RU" sz="1400" b="0" kern="1200" dirty="0">
            <a:solidFill>
              <a:schemeClr val="tx1"/>
            </a:solidFill>
            <a:latin typeface="Cambria" panose="02040503050406030204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solidFill>
                <a:schemeClr val="tx1"/>
              </a:solidFill>
              <a:latin typeface="Cambria" panose="02040503050406030204" pitchFamily="18" charset="0"/>
            </a:rPr>
            <a:t>В разделе 2</a:t>
          </a:r>
          <a:r>
            <a:rPr lang="ru-RU" sz="1400" b="0" kern="1200" dirty="0" smtClean="0">
              <a:solidFill>
                <a:schemeClr val="tx1"/>
              </a:solidFill>
              <a:latin typeface="Cambria" panose="02040503050406030204" pitchFamily="18" charset="0"/>
            </a:rPr>
            <a:t> гр. 1 указываются номера лицевых счетов, открытые в органах ФК (ФО) в структуре «хххххххххх000000000»</a:t>
          </a:r>
          <a:endParaRPr lang="ru-RU" sz="1400" b="0" kern="1200" dirty="0">
            <a:solidFill>
              <a:schemeClr val="tx1"/>
            </a:solidFill>
            <a:latin typeface="Cambria" panose="02040503050406030204" pitchFamily="18" charset="0"/>
          </a:endParaRPr>
        </a:p>
      </dsp:txBody>
      <dsp:txXfrm rot="-5400000">
        <a:off x="1437891" y="2178584"/>
        <a:ext cx="2268291" cy="2161375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D2D711E-88CC-4170-B58A-9773CD0266B8}">
      <dsp:nvSpPr>
        <dsp:cNvPr id="0" name=""/>
        <dsp:cNvSpPr/>
      </dsp:nvSpPr>
      <dsp:spPr>
        <a:xfrm>
          <a:off x="732" y="342767"/>
          <a:ext cx="3802525" cy="2461675"/>
        </a:xfrm>
        <a:prstGeom prst="ellipse">
          <a:avLst/>
        </a:prstGeom>
        <a:gradFill rotWithShape="0">
          <a:gsLst>
            <a:gs pos="0">
              <a:schemeClr val="accent4">
                <a:alpha val="50000"/>
                <a:hueOff val="0"/>
                <a:satOff val="0"/>
                <a:lumOff val="0"/>
                <a:alphaOff val="0"/>
                <a:shade val="60000"/>
              </a:schemeClr>
            </a:gs>
            <a:gs pos="33000">
              <a:schemeClr val="accent4">
                <a:alpha val="50000"/>
                <a:hueOff val="0"/>
                <a:satOff val="0"/>
                <a:lumOff val="0"/>
                <a:alphaOff val="0"/>
                <a:tint val="86500"/>
              </a:schemeClr>
            </a:gs>
            <a:gs pos="46750">
              <a:schemeClr val="accent4">
                <a:alpha val="50000"/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53000">
              <a:schemeClr val="accent4">
                <a:alpha val="50000"/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68000">
              <a:schemeClr val="accent4">
                <a:alpha val="50000"/>
                <a:hueOff val="0"/>
                <a:satOff val="0"/>
                <a:lumOff val="0"/>
                <a:alphaOff val="0"/>
                <a:tint val="86000"/>
              </a:schemeClr>
            </a:gs>
            <a:gs pos="100000">
              <a:schemeClr val="accent4">
                <a:alpha val="50000"/>
                <a:hueOff val="0"/>
                <a:satOff val="0"/>
                <a:lumOff val="0"/>
                <a:alphaOff val="0"/>
                <a:shade val="60000"/>
              </a:schemeClr>
            </a:gs>
          </a:gsLst>
          <a:lin ang="8350000" scaled="1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4949BA76-C5B2-4DC4-866D-0D0BFB54E120}">
      <dsp:nvSpPr>
        <dsp:cNvPr id="0" name=""/>
        <dsp:cNvSpPr/>
      </dsp:nvSpPr>
      <dsp:spPr>
        <a:xfrm>
          <a:off x="787606" y="446158"/>
          <a:ext cx="443101" cy="443101"/>
        </a:xfrm>
        <a:prstGeom prst="ellipse">
          <a:avLst/>
        </a:prstGeom>
        <a:gradFill rotWithShape="0">
          <a:gsLst>
            <a:gs pos="0">
              <a:schemeClr val="accent4">
                <a:alpha val="50000"/>
                <a:hueOff val="2603086"/>
                <a:satOff val="-14800"/>
                <a:lumOff val="4755"/>
                <a:alphaOff val="0"/>
                <a:shade val="60000"/>
              </a:schemeClr>
            </a:gs>
            <a:gs pos="33000">
              <a:schemeClr val="accent4">
                <a:alpha val="50000"/>
                <a:hueOff val="2603086"/>
                <a:satOff val="-14800"/>
                <a:lumOff val="4755"/>
                <a:alphaOff val="0"/>
                <a:tint val="86500"/>
              </a:schemeClr>
            </a:gs>
            <a:gs pos="46750">
              <a:schemeClr val="accent4">
                <a:alpha val="50000"/>
                <a:hueOff val="2603086"/>
                <a:satOff val="-14800"/>
                <a:lumOff val="4755"/>
                <a:alphaOff val="0"/>
                <a:tint val="71000"/>
                <a:satMod val="112000"/>
              </a:schemeClr>
            </a:gs>
            <a:gs pos="53000">
              <a:schemeClr val="accent4">
                <a:alpha val="50000"/>
                <a:hueOff val="2603086"/>
                <a:satOff val="-14800"/>
                <a:lumOff val="4755"/>
                <a:alphaOff val="0"/>
                <a:tint val="71000"/>
                <a:satMod val="112000"/>
              </a:schemeClr>
            </a:gs>
            <a:gs pos="68000">
              <a:schemeClr val="accent4">
                <a:alpha val="50000"/>
                <a:hueOff val="2603086"/>
                <a:satOff val="-14800"/>
                <a:lumOff val="4755"/>
                <a:alphaOff val="0"/>
                <a:tint val="86000"/>
              </a:schemeClr>
            </a:gs>
            <a:gs pos="100000">
              <a:schemeClr val="accent4">
                <a:alpha val="50000"/>
                <a:hueOff val="2603086"/>
                <a:satOff val="-14800"/>
                <a:lumOff val="4755"/>
                <a:alphaOff val="0"/>
                <a:shade val="60000"/>
              </a:schemeClr>
            </a:gs>
          </a:gsLst>
          <a:lin ang="8350000" scaled="1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D44208E6-BA71-4416-981C-788766DCBDA8}">
      <dsp:nvSpPr>
        <dsp:cNvPr id="0" name=""/>
        <dsp:cNvSpPr/>
      </dsp:nvSpPr>
      <dsp:spPr>
        <a:xfrm>
          <a:off x="1009156" y="446158"/>
          <a:ext cx="2370114" cy="4431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0320" rIns="0" bIns="2032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Cambria" panose="02040503050406030204" pitchFamily="18" charset="0"/>
            </a:rPr>
            <a:t>Данные</a:t>
          </a:r>
          <a:endParaRPr lang="ru-RU" sz="1600" b="1" kern="1200" dirty="0">
            <a:latin typeface="Cambria" panose="02040503050406030204" pitchFamily="18" charset="0"/>
          </a:endParaRPr>
        </a:p>
      </dsp:txBody>
      <dsp:txXfrm>
        <a:off x="1009156" y="446158"/>
        <a:ext cx="2370114" cy="443101"/>
      </dsp:txXfrm>
    </dsp:sp>
    <dsp:sp modelId="{CEC864F4-7FA4-4AD5-AB53-79744BC26C00}">
      <dsp:nvSpPr>
        <dsp:cNvPr id="0" name=""/>
        <dsp:cNvSpPr/>
      </dsp:nvSpPr>
      <dsp:spPr>
        <a:xfrm>
          <a:off x="1324927" y="800566"/>
          <a:ext cx="2370114" cy="8495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5240" rIns="0" bIns="1524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0" kern="1200" dirty="0" smtClean="0">
              <a:solidFill>
                <a:schemeClr val="tx1"/>
              </a:solidFill>
              <a:latin typeface="Cambria" panose="02040503050406030204" pitchFamily="18" charset="0"/>
            </a:rPr>
            <a:t>Отражаются данные по судебным решениям, </a:t>
          </a:r>
          <a:r>
            <a:rPr lang="ru-RU" sz="1200" b="1" kern="1200" dirty="0" smtClean="0">
              <a:solidFill>
                <a:schemeClr val="tx1"/>
              </a:solidFill>
              <a:latin typeface="Cambria" panose="02040503050406030204" pitchFamily="18" charset="0"/>
            </a:rPr>
            <a:t>ответчиком</a:t>
          </a:r>
          <a:r>
            <a:rPr lang="ru-RU" sz="1200" b="0" kern="1200" dirty="0" smtClean="0">
              <a:solidFill>
                <a:schemeClr val="tx1"/>
              </a:solidFill>
              <a:latin typeface="Cambria" panose="02040503050406030204" pitchFamily="18" charset="0"/>
            </a:rPr>
            <a:t> по которым является </a:t>
          </a:r>
          <a:r>
            <a:rPr lang="ru-RU" sz="1200" b="1" kern="1200" dirty="0" smtClean="0">
              <a:solidFill>
                <a:schemeClr val="tx1"/>
              </a:solidFill>
              <a:latin typeface="Cambria" panose="02040503050406030204" pitchFamily="18" charset="0"/>
            </a:rPr>
            <a:t>бюджет</a:t>
          </a:r>
          <a:r>
            <a:rPr lang="ru-RU" sz="1200" b="0" kern="1200" dirty="0" smtClean="0">
              <a:solidFill>
                <a:schemeClr val="tx1"/>
              </a:solidFill>
              <a:latin typeface="Cambria" panose="02040503050406030204" pitchFamily="18" charset="0"/>
            </a:rPr>
            <a:t> (отсутствует исполнительный лист)</a:t>
          </a:r>
          <a:endParaRPr lang="ru-RU" sz="1200" b="0" kern="1200" dirty="0" smtClean="0">
            <a:latin typeface="Cambria" panose="02040503050406030204" pitchFamily="18" charset="0"/>
            <a:ea typeface="+mn-ea"/>
            <a:cs typeface="+mn-cs"/>
          </a:endParaRPr>
        </a:p>
      </dsp:txBody>
      <dsp:txXfrm>
        <a:off x="1324927" y="800566"/>
        <a:ext cx="2370114" cy="849598"/>
      </dsp:txXfrm>
    </dsp:sp>
    <dsp:sp modelId="{C2756DEB-660B-4048-B0AB-9023FF7F0A1D}">
      <dsp:nvSpPr>
        <dsp:cNvPr id="0" name=""/>
        <dsp:cNvSpPr/>
      </dsp:nvSpPr>
      <dsp:spPr>
        <a:xfrm>
          <a:off x="1009156" y="1738858"/>
          <a:ext cx="60996" cy="60996"/>
        </a:xfrm>
        <a:prstGeom prst="ellipse">
          <a:avLst/>
        </a:prstGeom>
        <a:gradFill rotWithShape="0">
          <a:gsLst>
            <a:gs pos="0">
              <a:schemeClr val="accent4">
                <a:alpha val="50000"/>
                <a:hueOff val="5206173"/>
                <a:satOff val="-29601"/>
                <a:lumOff val="9510"/>
                <a:alphaOff val="0"/>
                <a:shade val="60000"/>
              </a:schemeClr>
            </a:gs>
            <a:gs pos="33000">
              <a:schemeClr val="accent4">
                <a:alpha val="50000"/>
                <a:hueOff val="5206173"/>
                <a:satOff val="-29601"/>
                <a:lumOff val="9510"/>
                <a:alphaOff val="0"/>
                <a:tint val="86500"/>
              </a:schemeClr>
            </a:gs>
            <a:gs pos="46750">
              <a:schemeClr val="accent4">
                <a:alpha val="50000"/>
                <a:hueOff val="5206173"/>
                <a:satOff val="-29601"/>
                <a:lumOff val="9510"/>
                <a:alphaOff val="0"/>
                <a:tint val="71000"/>
                <a:satMod val="112000"/>
              </a:schemeClr>
            </a:gs>
            <a:gs pos="53000">
              <a:schemeClr val="accent4">
                <a:alpha val="50000"/>
                <a:hueOff val="5206173"/>
                <a:satOff val="-29601"/>
                <a:lumOff val="9510"/>
                <a:alphaOff val="0"/>
                <a:tint val="71000"/>
                <a:satMod val="112000"/>
              </a:schemeClr>
            </a:gs>
            <a:gs pos="68000">
              <a:schemeClr val="accent4">
                <a:alpha val="50000"/>
                <a:hueOff val="5206173"/>
                <a:satOff val="-29601"/>
                <a:lumOff val="9510"/>
                <a:alphaOff val="0"/>
                <a:tint val="86000"/>
              </a:schemeClr>
            </a:gs>
            <a:gs pos="100000">
              <a:schemeClr val="accent4">
                <a:alpha val="50000"/>
                <a:hueOff val="5206173"/>
                <a:satOff val="-29601"/>
                <a:lumOff val="9510"/>
                <a:alphaOff val="0"/>
                <a:shade val="60000"/>
              </a:schemeClr>
            </a:gs>
          </a:gsLst>
          <a:lin ang="8350000" scaled="1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4BE382AF-70D7-4B5D-8406-D6CD9AC80929}">
      <dsp:nvSpPr>
        <dsp:cNvPr id="0" name=""/>
        <dsp:cNvSpPr/>
      </dsp:nvSpPr>
      <dsp:spPr>
        <a:xfrm>
          <a:off x="651838" y="1734997"/>
          <a:ext cx="2370114" cy="67967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5240" rIns="0" bIns="1524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0" kern="1200" dirty="0" smtClean="0">
              <a:solidFill>
                <a:schemeClr val="tx1"/>
              </a:solidFill>
              <a:latin typeface="Cambria" panose="02040503050406030204" pitchFamily="18" charset="0"/>
            </a:rPr>
            <a:t>Отражаются данные о предъявленных исполнительных листах об исполнении судебных решений</a:t>
          </a:r>
          <a:endParaRPr lang="ru-RU" sz="1200" b="0" kern="1200" dirty="0" smtClean="0">
            <a:latin typeface="Cambria" panose="02040503050406030204" pitchFamily="18" charset="0"/>
            <a:ea typeface="+mn-ea"/>
            <a:cs typeface="+mn-cs"/>
          </a:endParaRPr>
        </a:p>
      </dsp:txBody>
      <dsp:txXfrm>
        <a:off x="651838" y="1734997"/>
        <a:ext cx="2370114" cy="679678"/>
      </dsp:txXfrm>
    </dsp:sp>
    <dsp:sp modelId="{A426AEED-8EE4-4E64-8378-E8F67BB7CAFE}">
      <dsp:nvSpPr>
        <dsp:cNvPr id="0" name=""/>
        <dsp:cNvSpPr/>
      </dsp:nvSpPr>
      <dsp:spPr>
        <a:xfrm>
          <a:off x="106682" y="2563421"/>
          <a:ext cx="3590624" cy="2461675"/>
        </a:xfrm>
        <a:prstGeom prst="ellipse">
          <a:avLst/>
        </a:prstGeom>
        <a:gradFill rotWithShape="0">
          <a:gsLst>
            <a:gs pos="0">
              <a:schemeClr val="accent4">
                <a:alpha val="50000"/>
                <a:hueOff val="7809260"/>
                <a:satOff val="-44401"/>
                <a:lumOff val="14265"/>
                <a:alphaOff val="0"/>
                <a:shade val="60000"/>
              </a:schemeClr>
            </a:gs>
            <a:gs pos="33000">
              <a:schemeClr val="accent4">
                <a:alpha val="50000"/>
                <a:hueOff val="7809260"/>
                <a:satOff val="-44401"/>
                <a:lumOff val="14265"/>
                <a:alphaOff val="0"/>
                <a:tint val="86500"/>
              </a:schemeClr>
            </a:gs>
            <a:gs pos="46750">
              <a:schemeClr val="accent4">
                <a:alpha val="50000"/>
                <a:hueOff val="7809260"/>
                <a:satOff val="-44401"/>
                <a:lumOff val="14265"/>
                <a:alphaOff val="0"/>
                <a:tint val="71000"/>
                <a:satMod val="112000"/>
              </a:schemeClr>
            </a:gs>
            <a:gs pos="53000">
              <a:schemeClr val="accent4">
                <a:alpha val="50000"/>
                <a:hueOff val="7809260"/>
                <a:satOff val="-44401"/>
                <a:lumOff val="14265"/>
                <a:alphaOff val="0"/>
                <a:tint val="71000"/>
                <a:satMod val="112000"/>
              </a:schemeClr>
            </a:gs>
            <a:gs pos="68000">
              <a:schemeClr val="accent4">
                <a:alpha val="50000"/>
                <a:hueOff val="7809260"/>
                <a:satOff val="-44401"/>
                <a:lumOff val="14265"/>
                <a:alphaOff val="0"/>
                <a:tint val="86000"/>
              </a:schemeClr>
            </a:gs>
            <a:gs pos="100000">
              <a:schemeClr val="accent4">
                <a:alpha val="50000"/>
                <a:hueOff val="7809260"/>
                <a:satOff val="-44401"/>
                <a:lumOff val="14265"/>
                <a:alphaOff val="0"/>
                <a:shade val="60000"/>
              </a:schemeClr>
            </a:gs>
          </a:gsLst>
          <a:lin ang="8350000" scaled="1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92C59C00-2CD8-4D3B-BA49-A8A9AB1B35A6}">
      <dsp:nvSpPr>
        <dsp:cNvPr id="0" name=""/>
        <dsp:cNvSpPr/>
      </dsp:nvSpPr>
      <dsp:spPr>
        <a:xfrm>
          <a:off x="787606" y="2666811"/>
          <a:ext cx="443101" cy="443101"/>
        </a:xfrm>
        <a:prstGeom prst="ellipse">
          <a:avLst/>
        </a:prstGeom>
        <a:gradFill rotWithShape="0">
          <a:gsLst>
            <a:gs pos="0">
              <a:schemeClr val="accent4">
                <a:alpha val="50000"/>
                <a:hueOff val="10412346"/>
                <a:satOff val="-59202"/>
                <a:lumOff val="19020"/>
                <a:alphaOff val="0"/>
                <a:shade val="60000"/>
              </a:schemeClr>
            </a:gs>
            <a:gs pos="33000">
              <a:schemeClr val="accent4">
                <a:alpha val="50000"/>
                <a:hueOff val="10412346"/>
                <a:satOff val="-59202"/>
                <a:lumOff val="19020"/>
                <a:alphaOff val="0"/>
                <a:tint val="86500"/>
              </a:schemeClr>
            </a:gs>
            <a:gs pos="46750">
              <a:schemeClr val="accent4">
                <a:alpha val="50000"/>
                <a:hueOff val="10412346"/>
                <a:satOff val="-59202"/>
                <a:lumOff val="19020"/>
                <a:alphaOff val="0"/>
                <a:tint val="71000"/>
                <a:satMod val="112000"/>
              </a:schemeClr>
            </a:gs>
            <a:gs pos="53000">
              <a:schemeClr val="accent4">
                <a:alpha val="50000"/>
                <a:hueOff val="10412346"/>
                <a:satOff val="-59202"/>
                <a:lumOff val="19020"/>
                <a:alphaOff val="0"/>
                <a:tint val="71000"/>
                <a:satMod val="112000"/>
              </a:schemeClr>
            </a:gs>
            <a:gs pos="68000">
              <a:schemeClr val="accent4">
                <a:alpha val="50000"/>
                <a:hueOff val="10412346"/>
                <a:satOff val="-59202"/>
                <a:lumOff val="19020"/>
                <a:alphaOff val="0"/>
                <a:tint val="86000"/>
              </a:schemeClr>
            </a:gs>
            <a:gs pos="100000">
              <a:schemeClr val="accent4">
                <a:alpha val="50000"/>
                <a:hueOff val="10412346"/>
                <a:satOff val="-59202"/>
                <a:lumOff val="19020"/>
                <a:alphaOff val="0"/>
                <a:shade val="60000"/>
              </a:schemeClr>
            </a:gs>
          </a:gsLst>
          <a:lin ang="8350000" scaled="1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7497F16B-4966-4420-8713-781214A5AA74}">
      <dsp:nvSpPr>
        <dsp:cNvPr id="0" name=""/>
        <dsp:cNvSpPr/>
      </dsp:nvSpPr>
      <dsp:spPr>
        <a:xfrm>
          <a:off x="1009156" y="2666811"/>
          <a:ext cx="2370114" cy="4431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0320" rIns="0" bIns="2032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Cambria" panose="02040503050406030204" pitchFamily="18" charset="0"/>
            </a:rPr>
            <a:t>В тексте ПЗ</a:t>
          </a:r>
          <a:endParaRPr lang="ru-RU" sz="1600" b="1" kern="1200" dirty="0">
            <a:latin typeface="Cambria" panose="02040503050406030204" pitchFamily="18" charset="0"/>
          </a:endParaRPr>
        </a:p>
      </dsp:txBody>
      <dsp:txXfrm>
        <a:off x="1009156" y="2666811"/>
        <a:ext cx="2370114" cy="443101"/>
      </dsp:txXfrm>
    </dsp:sp>
    <dsp:sp modelId="{B3AE683A-871C-4136-B336-54921373F284}">
      <dsp:nvSpPr>
        <dsp:cNvPr id="0" name=""/>
        <dsp:cNvSpPr/>
      </dsp:nvSpPr>
      <dsp:spPr>
        <a:xfrm>
          <a:off x="1009156" y="3109913"/>
          <a:ext cx="2370114" cy="8424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5240" rIns="0" bIns="1524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tx1"/>
              </a:solidFill>
              <a:latin typeface="Cambria" panose="02040503050406030204" pitchFamily="18" charset="0"/>
              <a:ea typeface="+mn-ea"/>
              <a:cs typeface="+mn-cs"/>
            </a:rPr>
            <a:t>Раскрывается информация о </a:t>
          </a:r>
          <a:r>
            <a:rPr lang="ru-RU" sz="1200" b="0" i="1" kern="1200" dirty="0" smtClean="0">
              <a:solidFill>
                <a:schemeClr val="tx1"/>
              </a:solidFill>
              <a:latin typeface="Cambria" panose="02040503050406030204" pitchFamily="18" charset="0"/>
              <a:ea typeface="+mn-ea"/>
              <a:cs typeface="+mn-cs"/>
            </a:rPr>
            <a:t>характере задолженности </a:t>
          </a:r>
          <a:r>
            <a:rPr lang="ru-RU" sz="1200" kern="1200" dirty="0" smtClean="0">
              <a:solidFill>
                <a:schemeClr val="tx1"/>
              </a:solidFill>
              <a:latin typeface="Cambria" panose="02040503050406030204" pitchFamily="18" charset="0"/>
              <a:ea typeface="+mn-ea"/>
              <a:cs typeface="+mn-cs"/>
            </a:rPr>
            <a:t>(например, задолженность по уплате налогов; заработной плате, услугам связи и т.д.)</a:t>
          </a:r>
          <a:endParaRPr lang="ru-RU" sz="1200" kern="1200" dirty="0"/>
        </a:p>
      </dsp:txBody>
      <dsp:txXfrm>
        <a:off x="1009156" y="3109913"/>
        <a:ext cx="2370114" cy="8424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SquareAccentList">
  <dgm:title val=""/>
  <dgm:desc val=""/>
  <dgm:catLst>
    <dgm:cat type="list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clrData>
  <dgm:layoutNode name="layout">
    <dgm:varLst>
      <dgm:chMax/>
      <dgm:chPref/>
      <dgm:dir/>
      <dgm:resizeHandles/>
    </dgm:varLst>
    <dgm:choose name="Name0">
      <dgm:if name="Name1" func="var" arg="dir" op="equ" val="norm">
        <dgm:alg type="hierChild">
          <dgm:param type="linDir" val="fromL"/>
          <dgm:param type="vertAlign" val="t"/>
          <dgm:param type="nodeVertAlign" val="t"/>
          <dgm:param type="horzAlign" val="ctr"/>
          <dgm:param type="fallback" val="1D"/>
        </dgm:alg>
      </dgm:if>
      <dgm:else name="Name2">
        <dgm:alg type="hierChild">
          <dgm:param type="linDir" val="fromR"/>
          <dgm:param type="vertAlign" val="t"/>
          <dgm:param type="nodeVertAlign" val="t"/>
          <dgm:param type="horzAlign" val="ctr"/>
          <dgm:param type="fallback" val="1D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Parent" op="equ" val="65"/>
      <dgm:constr type="primFontSz" for="des" forName="Child" op="equ" val="65"/>
      <dgm:constr type="primFontSz" for="des" forName="Child" refType="primFontSz" refFor="des" refForName="Parent" op="lte"/>
      <dgm:constr type="w" for="des" forName="rootComposite" refType="h" refFor="des" refForName="rootComposite" fact="3.0396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 fact="0.5205"/>
      <dgm:constr type="sibSp" refType="w" refFor="des" refForName="rootComposite" fact="0.05"/>
      <dgm:constr type="sp" for="des" forName="root" refType="h" refFor="des" refForName="childComposite" fact="0.2855"/>
    </dgm:constrLst>
    <dgm:ruleLst/>
    <dgm:forEach name="Name3" axis="ch">
      <dgm:forEach name="Name4" axis="self" ptType="node" cnt="1">
        <dgm:layoutNode name="root">
          <dgm:varLst>
            <dgm:chMax/>
            <dgm:chPref/>
          </dgm:varLst>
          <dgm:alg type="hierRoot">
            <dgm:param type="hierAlign" val="tL"/>
          </dgm:alg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5">
              <dgm:if name="Name6" func="var" arg="dir" op="equ" val="norm">
                <dgm:constrLst>
                  <dgm:constr type="l" for="ch" forName="Parent" refType="w" fact="0"/>
                  <dgm:constr type="t" for="ch" forName="Parent" refType="h" fact="0"/>
                  <dgm:constr type="w" for="ch" forName="Parent" refType="w"/>
                  <dgm:constr type="h" for="ch" forName="Parent" refType="h" fact="0.6424"/>
                  <dgm:constr type="l" for="ch" forName="ParentAccent" refType="w" fact="0"/>
                  <dgm:constr type="b" for="ch" forName="ParentAccent" refType="h"/>
                  <dgm:constr type="w" for="ch" forName="ParentAccent" refType="w"/>
                  <dgm:constr type="h" for="ch" forName="ParentAccent" refType="h" fact="0.3576"/>
                  <dgm:constr type="l" for="ch" forName="ParentSmallAccent" refType="w" fact="0"/>
                  <dgm:constr type="b" for="ch" forName="ParentSmallAccent" refType="h"/>
                  <dgm:constr type="w" for="ch" forName="ParentSmallAccent" refType="h" fact="0.2233"/>
                  <dgm:constr type="h" for="ch" forName="ParentSmallAccent" refType="h" fact="0.2233"/>
                </dgm:constrLst>
              </dgm:if>
              <dgm:else name="Name7">
                <dgm:constrLst>
                  <dgm:constr type="l" for="ch" forName="Parent" refType="w" fact="0"/>
                  <dgm:constr type="t" for="ch" forName="Parent" refType="h" fact="0"/>
                  <dgm:constr type="w" for="ch" forName="Parent" refType="w"/>
                  <dgm:constr type="h" for="ch" forName="Parent" refType="h" fact="0.6424"/>
                  <dgm:constr type="l" for="ch" forName="ParentAccent" refType="w" fact="0"/>
                  <dgm:constr type="b" for="ch" forName="ParentAccent" refType="h"/>
                  <dgm:constr type="w" for="ch" forName="ParentAccent" refType="w"/>
                  <dgm:constr type="h" for="ch" forName="ParentAccent" refType="h" fact="0.3576"/>
                  <dgm:constr type="r" for="ch" forName="ParentSmallAccent" refType="w"/>
                  <dgm:constr type="b" for="ch" forName="ParentSmallAccent" refType="h"/>
                  <dgm:constr type="w" for="ch" forName="ParentSmallAccent" refType="h" fact="0.2233"/>
                  <dgm:constr type="h" for="ch" forName="ParentSmallAccent" refType="h" fact="0.2233"/>
                </dgm:constrLst>
              </dgm:else>
            </dgm:choose>
            <dgm:ruleLst/>
            <dgm:layoutNode name="ParentAccent" styleLbl="alignNode1">
              <dgm:alg type="sp"/>
              <dgm:shape xmlns:r="http://schemas.openxmlformats.org/officeDocument/2006/relationships" type="rect" r:blip="">
                <dgm:adjLst/>
              </dgm:shape>
              <dgm:presOf/>
            </dgm:layoutNode>
            <dgm:layoutNode name="ParentSmallAccent" styleLbl="fgAcc1">
              <dgm:alg type="sp"/>
              <dgm:shape xmlns:r="http://schemas.openxmlformats.org/officeDocument/2006/relationships" type="rect" r:blip="">
                <dgm:adjLst/>
              </dgm:shape>
              <dgm:presOf/>
            </dgm:layoutNode>
            <dgm:layoutNode name="Parent" styleLbl="revTx">
              <dgm:varLst>
                <dgm:chMax/>
                <dgm:chPref val="4"/>
                <dgm:bulletEnabled val="1"/>
              </dgm:varLst>
              <dgm:choose name="Name8">
                <dgm:if name="Name9" func="var" arg="dir" op="equ" val="norm">
                  <dgm:alg type="tx">
                    <dgm:param type="txAnchorVertCh" val="mid"/>
                    <dgm:param type="parTxLTRAlign" val="l"/>
                  </dgm:alg>
                </dgm:if>
                <dgm:else name="Name10">
                  <dgm:alg type="tx">
                    <dgm:param type="txAnchorVertCh" val="mid"/>
                    <dgm:param type="parTxLTR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13">
                    <dgm:if name="Name14" func="var" arg="dir" op="equ" val="norm">
                      <dgm:constrLst>
                        <dgm:constr type="w" for="ch" forName="ChildAccent" refType="h" fact="0.429"/>
                        <dgm:constr type="h" for="ch" forName="ChildAccent" refType="h" fact="0.429"/>
                        <dgm:constr type="l" for="ch" forName="ChildAccent" refType="w" fact="0"/>
                        <dgm:constr type="t" for="ch" forName="ChildAccent" refType="h" fact="0.2855"/>
                        <dgm:constr type="w" for="ch" forName="Child" refType="w" fact="0.93"/>
                        <dgm:constr type="h" for="ch" forName="Child" refType="h"/>
                        <dgm:constr type="l" for="ch" forName="Child" refType="w" fact="0.07"/>
                        <dgm:constr type="t" for="ch" forName="Child" refType="h" fact="0"/>
                      </dgm:constrLst>
                    </dgm:if>
                    <dgm:else name="Name15">
                      <dgm:constrLst>
                        <dgm:constr type="w" for="ch" forName="ChildAccent" refType="h" fact="0.429"/>
                        <dgm:constr type="h" for="ch" forName="ChildAccent" refType="h" fact="0.429"/>
                        <dgm:constr type="r" for="ch" forName="ChildAccent" refType="w"/>
                        <dgm:constr type="t" for="ch" forName="ChildAccent" refType="h" fact="0.2855"/>
                        <dgm:constr type="w" for="ch" forName="Child" refType="w" fact="0.93"/>
                        <dgm:constr type="h" for="ch" forName="Child" refType="h"/>
                        <dgm:constr type="r" for="ch" forName="Child" refType="w" fact="0.93"/>
                        <dgm:constr type="t" for="ch" forName="Child" refType="h" fact="0"/>
                      </dgm:constrLst>
                    </dgm:else>
                  </dgm:choose>
                  <dgm:ruleLst/>
                  <dgm:layoutNode name="ChildAccent" styleLbl="solidFgAcc1">
                    <dgm:alg type="sp"/>
                    <dgm:shape xmlns:r="http://schemas.openxmlformats.org/officeDocument/2006/relationships" type="rect" r:blip="">
                      <dgm:adjLst/>
                    </dgm:shape>
                    <dgm:presOf/>
                  </dgm:layoutNode>
                  <dgm:layoutNode name="Child" styleLbl="revTx">
                    <dgm:varLst>
                      <dgm:chMax val="0"/>
                      <dgm:chPref val="0"/>
                      <dgm:bulletEnabled val="1"/>
                    </dgm:varLst>
                    <dgm:choose name="Name16">
                      <dgm:if name="Name17" func="var" arg="dir" op="equ" val="norm">
                        <dgm:alg type="tx">
                          <dgm:param type="txAnchorVertCh" val="mid"/>
                          <dgm:param type="parTxLTRAlign" val="l"/>
                        </dgm:alg>
                      </dgm:if>
                      <dgm:else name="Name18">
                        <dgm:alg type="tx">
                          <dgm:param type="txAnchorVertCh" val="mid"/>
                          <dgm:param type="parTxLTRAlign" val="r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 node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8/layout/VerticalCircleList">
  <dgm:title val=""/>
  <dgm:desc val=""/>
  <dgm:catLst>
    <dgm:cat type="list" pri="23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  <dgm:cxn modelId="51" srcId="2" destId="21" srcOrd="0" destOrd="0"/>
        <dgm:cxn modelId="52" srcId="2" destId="22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</dgm:varLst>
    <dgm:alg type="lin">
      <dgm:param type="linDir" val="fromT"/>
      <dgm:param type="fallback" val="2D"/>
    </dgm:alg>
    <dgm:shape xmlns:r="http://schemas.openxmlformats.org/officeDocument/2006/relationships" r:blip="">
      <dgm:adjLst/>
    </dgm:shape>
    <dgm:presOf/>
    <dgm:constrLst>
      <dgm:constr type="w" for="ch" forName="withChildren" refType="w"/>
      <dgm:constr type="h" for="ch" forName="withChildren" refType="w" fact="0.909"/>
      <dgm:constr type="w" for="ch" forName="noChildren" refType="w"/>
      <dgm:constr type="h" for="ch" forName="noChildren" refType="w" fact="0.164"/>
      <dgm:constr type="w" for="ch" forName="overlap" val="1"/>
      <dgm:constr type="h" for="ch" forName="overlap" refType="w" refFor="ch" refForName="withChildren" fact="-0.089"/>
      <dgm:constr type="primFontSz" for="des" forName="txLvl1" op="equ" val="65"/>
      <dgm:constr type="primFontSz" for="des" forName="txLvlOnly1" refType="primFontSz" refFor="des" refForName="txLvl1" op="equ"/>
      <dgm:constr type="primFontSz" for="des" forName="txLvl2" refType="primFontSz" refFor="des" refForName="txLvl1" op="equ" fact="0.78"/>
      <dgm:constr type="primFontSz" for="des" forName="txLvl3" refType="primFontSz" refFor="des" refForName="txLvl1" op="equ" fact="0.78"/>
      <dgm:constr type="userF" for="des" forName="lin" refType="primFontSz" refFor="des" refForName="txLvl2" op="equ"/>
    </dgm:constrLst>
    <dgm:forEach name="Name1" axis="ch" ptType="node">
      <dgm:choose name="Name2">
        <dgm:if name="Name3" axis="ch" ptType="node" func="cnt" op="gte" val="1">
          <dgm:layoutNode name="withChildren">
            <dgm:alg type="composite"/>
            <dgm:choose name="Name4">
              <dgm:if name="Name5" func="var" arg="dir" op="equ" val="norm">
                <dgm:constrLst>
                  <dgm:constr type="l" for="ch" forName="bigCircle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l" for="ch" forName="medCircle" refType="w" fact="0.043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 refType="ctrX" refFor="ch" refForName="medCircle"/>
                  <dgm:constr type="r" for="ch" forName="txLvl1" refType="w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 refType="ctrX" refFor="ch" refForName="medCircle"/>
                  <dgm:constr type="r" for="ch" forName="lin" refType="w"/>
                  <dgm:constr type="t" for="ch" forName="lin" refType="h" fact="0.222"/>
                  <dgm:constr type="h" for="ch" forName="lin" refType="h" fact="0.68"/>
                </dgm:constrLst>
              </dgm:if>
              <dgm:else name="Name6">
                <dgm:constrLst>
                  <dgm:constr type="r" for="ch" forName="bigCircle" refType="w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r" for="ch" forName="medCircle" refType="w" fact="0.957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/>
                  <dgm:constr type="r" for="ch" forName="txLvl1" refType="ctrX" refFor="ch" refForName="medCircle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/>
                  <dgm:constr type="r" for="ch" forName="lin" refType="ctrX" refFor="ch" refForName="medCircle"/>
                  <dgm:constr type="t" for="ch" forName="lin" refType="h" fact="0.222"/>
                  <dgm:constr type="h" for="ch" forName="lin" refType="h" fact="0.68"/>
                </dgm:constrLst>
              </dgm:else>
            </dgm:choose>
            <dgm:layoutNode name="big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med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1" styleLbl="revTx">
              <dgm:choose name="Name7">
                <dgm:if name="Name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lin">
              <dgm:choose name="Name10">
                <dgm:if name="Name11" func="var" arg="dir" op="equ" val="norm">
                  <dgm:alg type="lin">
                    <dgm:param type="linDir" val="fromT"/>
                    <dgm:param type="vertAlign" val="t"/>
                    <dgm:param type="nodeHorzAlign" val="l"/>
                  </dgm:alg>
                </dgm:if>
                <dgm:else name="Name12">
                  <dgm:alg type="lin">
                    <dgm:param type="linDir" val="fromT"/>
                    <dgm:param type="vertAlign" val="t"/>
                    <dgm:param type="nodeHorzAlign" val="r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>
                <dgm:constr type="userF"/>
                <dgm:constr type="primFontSz" for="ch" forName="txLvl2" refType="userF"/>
                <dgm:constr type="w" for="ch" forName="txLvl2" refType="w"/>
                <dgm:constr type="h" for="ch" forName="txLvl2" refType="primFontSz" refFor="ch" refForName="txLvl2" fact="0.39"/>
                <dgm:constr type="w" for="ch" forName="txLvl3" refType="w"/>
                <dgm:constr type="h" for="ch" forName="txLvl3" refType="primFontSz" refFor="ch" refForName="txLvl2" fact="0.39"/>
                <dgm:constr type="h" for="ch" forName="smCircle" refType="primFontSz" refFor="ch" refForName="txLvl2" fact="0.14"/>
                <dgm:constr type="h" for="ch" forName="indentDot1" refType="primFontSz" refFor="ch" refForName="txLvl2" fact="0.14"/>
                <dgm:constr type="h" for="ch" forName="indentDot2" refType="primFontSz" refFor="ch" refForName="txLvl2" fact="0.14"/>
                <dgm:constr type="h" for="ch" forName="indentDot3" refType="primFontSz" refFor="ch" refForName="txLvl2" fact="0.14"/>
                <dgm:constr type="w" for="ch" forName="indentDot1" refType="w"/>
                <dgm:constr type="w" for="ch" forName="indentDot2" refType="w"/>
                <dgm:constr type="w" for="ch" forName="indentDot3" refType="w"/>
                <dgm:constr type="userI" for="ch" forName="txLvl3" refType="primFontSz" refFor="ch" refForName="txLvl2" fact="0.14"/>
                <dgm:constr type="userI" for="ch" forName="indentDot1" refType="primFontSz" refFor="ch" refForName="txLvl2" fact="0.14"/>
                <dgm:constr type="userI" for="ch" forName="indentDot2" refType="primFontSz" refFor="ch" refForName="txLvl2" fact="0.14"/>
                <dgm:constr type="userI" for="ch" forName="indentDot3" refType="primFontSz" refFor="ch" refForName="txLvl2" fact="0.14"/>
              </dgm:constrLst>
              <dgm:ruleLst>
                <dgm:rule type="primFontSz" for="ch" forName="txLvl2" val="5" fact="NaN" max="NaN"/>
              </dgm:ruleLst>
              <dgm:forEach name="Name13" axis="ch" ptType="node">
                <dgm:layoutNode name="txLvl2" styleLbl="revTx">
                  <dgm:choose name="Name14">
                    <dgm:if name="Name15" func="var" arg="dir" op="equ" val="norm">
                      <dgm:alg type="tx">
                        <dgm:param type="parTxLTRAlign" val="l"/>
                        <dgm:param type="parTxRTLAlign" val="l"/>
                      </dgm:alg>
                    </dgm:if>
                    <dgm:else name="Name16">
                      <dgm:alg type="tx">
                        <dgm:param type="parTxLTRAlign" val="r"/>
                        <dgm:param type="parTxRTLAlign" val="r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self" ptType="node"/>
                  <dgm:constrLst>
                    <dgm:constr type="lMarg"/>
                    <dgm:constr type="rMarg"/>
                    <dgm:constr type="tMarg" refType="primFontSz" fact="0.1"/>
                    <dgm:constr type="bMarg" refType="primFontSz" fact="0.1"/>
                  </dgm:constrLst>
                  <dgm:ruleLst>
                    <dgm:rule type="h" val="INF" fact="NaN" max="NaN"/>
                  </dgm:ruleLst>
                </dgm:layoutNode>
                <dgm:forEach name="Name17" axis="ch" ptType="node" cnt="1">
                  <dgm:layoutNode name="indentDot1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hoose name="Name18">
                      <dgm:if name="Name19" func="var" arg="dir" op="equ" val="norm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l" for="ch" forName="smCircle1" refType="r" refFor="ch" refForName="gap1"/>
                        </dgm:constrLst>
                      </dgm:if>
                      <dgm:else name="Name20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r" for="ch" forName="smCircle1" refType="l" refFor="ch" refForName="gap1"/>
                        </dgm:constrLst>
                      </dgm:else>
                    </dgm:choose>
                    <dgm:layoutNode name="gap1">
                      <dgm:alg type="sp"/>
                      <dgm:shape xmlns:r="http://schemas.openxmlformats.org/officeDocument/2006/relationships" type="rect" r:blip="" hideGeom="1">
                        <dgm:adjLst/>
                      </dgm:shape>
                      <dgm:presOf/>
                    </dgm:layoutNode>
                    <dgm:layoutNode name="smCircle1" styleLbl="vennNode1">
                      <dgm:alg type="sp"/>
                      <dgm:shape xmlns:r="http://schemas.openxmlformats.org/officeDocument/2006/relationships" type="ellipse" r:blip="">
                        <dgm:adjLst/>
                      </dgm:shape>
                      <dgm:presOf/>
                      <dgm:constrLst>
                        <dgm:constr type="w" refType="h"/>
                      </dgm:constrLst>
                    </dgm:layoutNode>
                  </dgm:layoutNode>
                </dgm:forEach>
                <dgm:forEach name="Name21" axis="ch" ptType="node">
                  <dgm:layoutNode name="txLvl3" styleLbl="revTx">
                    <dgm:varLst>
                      <dgm:bulletEnabled val="1"/>
                    </dgm:varLst>
                    <dgm:choose name="Name22">
                      <dgm:if name="Name23" func="var" arg="dir" op="equ" val="norm">
                        <dgm:alg type="tx">
                          <dgm:param type="parTxLTRAlign" val="l"/>
                          <dgm:param type="parTxRTLAlign" val="l"/>
                          <dgm:param type="shpTxLTRAlignCh" val="l"/>
                          <dgm:param type="shpTxRTLAlignCh" val="l"/>
                        </dgm:alg>
                      </dgm:if>
                      <dgm:else name="Name24">
                        <dgm:alg type="tx">
                          <dgm:param type="parTxLTRAlign" val="r"/>
                          <dgm:param type="parTxRTLAlign" val="r"/>
                          <dgm:param type="shpTxLTRAlignCh" val="r"/>
                          <dgm:param type="shpTxRTLAlignCh" val="r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"/>
                    <dgm:choose name="Name25">
                      <dgm:if name="Name26" func="var" arg="dir" op="equ" val="norm">
                        <dgm:constrLst>
                          <dgm:constr type="userI"/>
                          <dgm:constr type="lMarg" refType="userI" fact="8.504"/>
                          <dgm:constr type="rMarg"/>
                          <dgm:constr type="tMarg" refType="primFontSz" fact="0.1"/>
                          <dgm:constr type="bMarg" refType="primFontSz" fact="0.1"/>
                        </dgm:constrLst>
                      </dgm:if>
                      <dgm:else name="Name27">
                        <dgm:constrLst>
                          <dgm:constr type="userI"/>
                          <dgm:constr type="lMarg"/>
                          <dgm:constr type="rMarg" refType="userI" fact="8.504"/>
                          <dgm:constr type="tMarg" refType="primFontSz" fact="0.1"/>
                          <dgm:constr type="bMarg" refType="primFontSz" fact="0.1"/>
                        </dgm:constrLst>
                      </dgm:else>
                    </dgm:choose>
                    <dgm:ruleLst>
                      <dgm:rule type="h" val="INF" fact="NaN" max="NaN"/>
                    </dgm:ruleLst>
                  </dgm:layoutNode>
                  <dgm:forEach name="Name28" axis="followSib" ptType="sibTrans" cnt="1">
                    <dgm:layoutNode name="indentDot2">
                      <dgm:alg type="composite"/>
                      <dgm:shape xmlns:r="http://schemas.openxmlformats.org/officeDocument/2006/relationships" r:blip="">
                        <dgm:adjLst/>
                      </dgm:shape>
                      <dgm:presOf/>
                      <dgm:choose name="Name29">
                        <dgm:if name="Name30" func="var" arg="dir" op="equ" val="norm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l" for="ch" forName="smCircle2" refType="r" refFor="ch" refForName="gap2"/>
                          </dgm:constrLst>
                        </dgm:if>
                        <dgm:else name="Name31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r" for="ch" forName="smCircle2" refType="l" refFor="ch" refForName="gap2"/>
                          </dgm:constrLst>
                        </dgm:else>
                      </dgm:choose>
                      <dgm:layoutNode name="gap2">
                        <dgm:alg type="sp"/>
                        <dgm:shape xmlns:r="http://schemas.openxmlformats.org/officeDocument/2006/relationships" type="rect" r:blip="" hideGeom="1">
                          <dgm:adjLst/>
                        </dgm:shape>
                        <dgm:presOf/>
                      </dgm:layoutNode>
                      <dgm:layoutNode name="smCircle2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layoutNode>
                  </dgm:forEach>
                </dgm:forEach>
                <dgm:choose name="Name32">
                  <dgm:if name="Name33" axis="ch" ptType="node" func="cnt" op="gte" val="1">
                    <dgm:forEach name="Name34" axis="followSib" ptType="sibTrans" cnt="1">
                      <dgm:layoutNode name="indentDot3">
                        <dgm:alg type="composite"/>
                        <dgm:shape xmlns:r="http://schemas.openxmlformats.org/officeDocument/2006/relationships" r:blip="">
                          <dgm:adjLst/>
                        </dgm:shape>
                        <dgm:presOf/>
                        <dgm:choose name="Name35">
                          <dgm:if name="Name36" func="var" arg="dir" op="equ" val="norm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l" for="ch" forName="smCircle3" refType="r" refFor="ch" refForName="gap3"/>
                            </dgm:constrLst>
                          </dgm:if>
                          <dgm:else name="Name37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r" for="ch" forName="smCircle3" refType="l" refFor="ch" refForName="gap3"/>
                            </dgm:constrLst>
                          </dgm:else>
                        </dgm:choose>
                        <dgm:layoutNode name="gap3">
                          <dgm:alg type="sp"/>
                          <dgm:shape xmlns:r="http://schemas.openxmlformats.org/officeDocument/2006/relationships" type="rect" r:blip="" hideGeom="1">
                            <dgm:adjLst/>
                          </dgm:shape>
                          <dgm:presOf/>
                        </dgm:layoutNode>
                        <dgm:layoutNode name="smCircle3" styleLbl="vennNode1">
                          <dgm:alg type="sp"/>
                          <dgm:shape xmlns:r="http://schemas.openxmlformats.org/officeDocument/2006/relationships" type="ellipse" r:blip="">
                            <dgm:adjLst/>
                          </dgm:shape>
                          <dgm:presOf/>
                          <dgm:constrLst>
                            <dgm:constr type="w" refType="h"/>
                          </dgm:constrLst>
                        </dgm:layoutNode>
                      </dgm:layoutNode>
                    </dgm:forEach>
                  </dgm:if>
                  <dgm:else name="Name38">
                    <dgm:forEach name="Name39" axis="followSib" ptType="sibTrans" cnt="1">
                      <dgm:layoutNode name="smCircle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forEach>
                  </dgm:else>
                </dgm:choose>
              </dgm:forEach>
            </dgm:layoutNode>
          </dgm:layoutNode>
          <dgm:choose name="Name40">
            <dgm:if name="Name41" axis="followSib ch" ptType="node node" cnt="1 0" func="cnt" op="gte" val="1">
              <dgm:layoutNode name="overlap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if>
            <dgm:else name="Name42"/>
          </dgm:choose>
        </dgm:if>
        <dgm:else name="Name43">
          <dgm:layoutNode name="noChildren">
            <dgm:alg type="composite"/>
            <dgm:choose name="Name44">
              <dgm:if name="Name45" func="var" arg="dir" op="equ" val="norm">
                <dgm:constrLst>
                  <dgm:constr type="l" for="ch" forName="gap"/>
                  <dgm:constr type="w" for="ch" forName="gap" refType="w" fact="0.043"/>
                  <dgm:constr type="h" for="ch" forName="gap" refType="h"/>
                  <dgm:constr type="t" for="ch" forName="gap"/>
                  <dgm:constr type="l" for="ch" forName="medCircle2" refType="r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 refType="ctrX" refFor="ch" refForName="medCircle2"/>
                  <dgm:constr type="r" for="ch" forName="txLvlOnly1" refType="w"/>
                  <dgm:constr type="h" for="ch" forName="txLvlOnly1" refType="h"/>
                  <dgm:constr type="t" for="ch" forName="txLvlOnly1"/>
                </dgm:constrLst>
              </dgm:if>
              <dgm:else name="Name46">
                <dgm:constrLst>
                  <dgm:constr type="r" for="ch" forName="gap" refType="w"/>
                  <dgm:constr type="w" for="ch" forName="gap" refType="w" fact="0.043"/>
                  <dgm:constr type="h" for="ch" forName="gap" refType="h"/>
                  <dgm:constr type="t" for="ch" forName="gap"/>
                  <dgm:constr type="r" for="ch" forName="medCircle2" refType="l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/>
                  <dgm:constr type="r" for="ch" forName="txLvlOnly1" refType="ctrX" refFor="ch" refForName="medCircle2"/>
                  <dgm:constr type="h" for="ch" forName="txLvlOnly1" refType="h"/>
                  <dgm:constr type="t" for="ch" forName="txLvlOnly1"/>
                </dgm:constrLst>
              </dgm:else>
            </dgm:choose>
            <dgm:layoutNode name="gap">
              <dgm:alg type="sp"/>
              <dgm:shape xmlns:r="http://schemas.openxmlformats.org/officeDocument/2006/relationships" r:blip="">
                <dgm:adjLst/>
              </dgm:shape>
              <dgm:presOf/>
            </dgm:layoutNode>
            <dgm:layoutNode name="medCircle2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Only1" styleLbl="revTx">
              <dgm:choose name="Name47">
                <dgm:if name="Name4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4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</dgm:layoutNod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8/layout/VerticalCircleList">
  <dgm:title val=""/>
  <dgm:desc val=""/>
  <dgm:catLst>
    <dgm:cat type="list" pri="23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  <dgm:cxn modelId="51" srcId="2" destId="21" srcOrd="0" destOrd="0"/>
        <dgm:cxn modelId="52" srcId="2" destId="22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</dgm:varLst>
    <dgm:alg type="lin">
      <dgm:param type="linDir" val="fromT"/>
      <dgm:param type="fallback" val="2D"/>
    </dgm:alg>
    <dgm:shape xmlns:r="http://schemas.openxmlformats.org/officeDocument/2006/relationships" r:blip="">
      <dgm:adjLst/>
    </dgm:shape>
    <dgm:presOf/>
    <dgm:constrLst>
      <dgm:constr type="w" for="ch" forName="withChildren" refType="w"/>
      <dgm:constr type="h" for="ch" forName="withChildren" refType="w" fact="0.909"/>
      <dgm:constr type="w" for="ch" forName="noChildren" refType="w"/>
      <dgm:constr type="h" for="ch" forName="noChildren" refType="w" fact="0.164"/>
      <dgm:constr type="w" for="ch" forName="overlap" val="1"/>
      <dgm:constr type="h" for="ch" forName="overlap" refType="w" refFor="ch" refForName="withChildren" fact="-0.089"/>
      <dgm:constr type="primFontSz" for="des" forName="txLvl1" op="equ" val="65"/>
      <dgm:constr type="primFontSz" for="des" forName="txLvlOnly1" refType="primFontSz" refFor="des" refForName="txLvl1" op="equ"/>
      <dgm:constr type="primFontSz" for="des" forName="txLvl2" refType="primFontSz" refFor="des" refForName="txLvl1" op="equ" fact="0.78"/>
      <dgm:constr type="primFontSz" for="des" forName="txLvl3" refType="primFontSz" refFor="des" refForName="txLvl1" op="equ" fact="0.78"/>
      <dgm:constr type="userF" for="des" forName="lin" refType="primFontSz" refFor="des" refForName="txLvl2" op="equ"/>
    </dgm:constrLst>
    <dgm:forEach name="Name1" axis="ch" ptType="node">
      <dgm:choose name="Name2">
        <dgm:if name="Name3" axis="ch" ptType="node" func="cnt" op="gte" val="1">
          <dgm:layoutNode name="withChildren">
            <dgm:alg type="composite"/>
            <dgm:choose name="Name4">
              <dgm:if name="Name5" func="var" arg="dir" op="equ" val="norm">
                <dgm:constrLst>
                  <dgm:constr type="l" for="ch" forName="bigCircle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l" for="ch" forName="medCircle" refType="w" fact="0.043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 refType="ctrX" refFor="ch" refForName="medCircle"/>
                  <dgm:constr type="r" for="ch" forName="txLvl1" refType="w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 refType="ctrX" refFor="ch" refForName="medCircle"/>
                  <dgm:constr type="r" for="ch" forName="lin" refType="w"/>
                  <dgm:constr type="t" for="ch" forName="lin" refType="h" fact="0.222"/>
                  <dgm:constr type="h" for="ch" forName="lin" refType="h" fact="0.68"/>
                </dgm:constrLst>
              </dgm:if>
              <dgm:else name="Name6">
                <dgm:constrLst>
                  <dgm:constr type="r" for="ch" forName="bigCircle" refType="w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r" for="ch" forName="medCircle" refType="w" fact="0.957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/>
                  <dgm:constr type="r" for="ch" forName="txLvl1" refType="ctrX" refFor="ch" refForName="medCircle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/>
                  <dgm:constr type="r" for="ch" forName="lin" refType="ctrX" refFor="ch" refForName="medCircle"/>
                  <dgm:constr type="t" for="ch" forName="lin" refType="h" fact="0.222"/>
                  <dgm:constr type="h" for="ch" forName="lin" refType="h" fact="0.68"/>
                </dgm:constrLst>
              </dgm:else>
            </dgm:choose>
            <dgm:layoutNode name="big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med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1" styleLbl="revTx">
              <dgm:choose name="Name7">
                <dgm:if name="Name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lin">
              <dgm:choose name="Name10">
                <dgm:if name="Name11" func="var" arg="dir" op="equ" val="norm">
                  <dgm:alg type="lin">
                    <dgm:param type="linDir" val="fromT"/>
                    <dgm:param type="vertAlign" val="t"/>
                    <dgm:param type="nodeHorzAlign" val="l"/>
                  </dgm:alg>
                </dgm:if>
                <dgm:else name="Name12">
                  <dgm:alg type="lin">
                    <dgm:param type="linDir" val="fromT"/>
                    <dgm:param type="vertAlign" val="t"/>
                    <dgm:param type="nodeHorzAlign" val="r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>
                <dgm:constr type="userF"/>
                <dgm:constr type="primFontSz" for="ch" forName="txLvl2" refType="userF"/>
                <dgm:constr type="w" for="ch" forName="txLvl2" refType="w"/>
                <dgm:constr type="h" for="ch" forName="txLvl2" refType="primFontSz" refFor="ch" refForName="txLvl2" fact="0.39"/>
                <dgm:constr type="w" for="ch" forName="txLvl3" refType="w"/>
                <dgm:constr type="h" for="ch" forName="txLvl3" refType="primFontSz" refFor="ch" refForName="txLvl2" fact="0.39"/>
                <dgm:constr type="h" for="ch" forName="smCircle" refType="primFontSz" refFor="ch" refForName="txLvl2" fact="0.14"/>
                <dgm:constr type="h" for="ch" forName="indentDot1" refType="primFontSz" refFor="ch" refForName="txLvl2" fact="0.14"/>
                <dgm:constr type="h" for="ch" forName="indentDot2" refType="primFontSz" refFor="ch" refForName="txLvl2" fact="0.14"/>
                <dgm:constr type="h" for="ch" forName="indentDot3" refType="primFontSz" refFor="ch" refForName="txLvl2" fact="0.14"/>
                <dgm:constr type="w" for="ch" forName="indentDot1" refType="w"/>
                <dgm:constr type="w" for="ch" forName="indentDot2" refType="w"/>
                <dgm:constr type="w" for="ch" forName="indentDot3" refType="w"/>
                <dgm:constr type="userI" for="ch" forName="txLvl3" refType="primFontSz" refFor="ch" refForName="txLvl2" fact="0.14"/>
                <dgm:constr type="userI" for="ch" forName="indentDot1" refType="primFontSz" refFor="ch" refForName="txLvl2" fact="0.14"/>
                <dgm:constr type="userI" for="ch" forName="indentDot2" refType="primFontSz" refFor="ch" refForName="txLvl2" fact="0.14"/>
                <dgm:constr type="userI" for="ch" forName="indentDot3" refType="primFontSz" refFor="ch" refForName="txLvl2" fact="0.14"/>
              </dgm:constrLst>
              <dgm:ruleLst>
                <dgm:rule type="primFontSz" for="ch" forName="txLvl2" val="5" fact="NaN" max="NaN"/>
              </dgm:ruleLst>
              <dgm:forEach name="Name13" axis="ch" ptType="node">
                <dgm:layoutNode name="txLvl2" styleLbl="revTx">
                  <dgm:choose name="Name14">
                    <dgm:if name="Name15" func="var" arg="dir" op="equ" val="norm">
                      <dgm:alg type="tx">
                        <dgm:param type="parTxLTRAlign" val="l"/>
                        <dgm:param type="parTxRTLAlign" val="l"/>
                      </dgm:alg>
                    </dgm:if>
                    <dgm:else name="Name16">
                      <dgm:alg type="tx">
                        <dgm:param type="parTxLTRAlign" val="r"/>
                        <dgm:param type="parTxRTLAlign" val="r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self" ptType="node"/>
                  <dgm:constrLst>
                    <dgm:constr type="lMarg"/>
                    <dgm:constr type="rMarg"/>
                    <dgm:constr type="tMarg" refType="primFontSz" fact="0.1"/>
                    <dgm:constr type="bMarg" refType="primFontSz" fact="0.1"/>
                  </dgm:constrLst>
                  <dgm:ruleLst>
                    <dgm:rule type="h" val="INF" fact="NaN" max="NaN"/>
                  </dgm:ruleLst>
                </dgm:layoutNode>
                <dgm:forEach name="Name17" axis="ch" ptType="node" cnt="1">
                  <dgm:layoutNode name="indentDot1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hoose name="Name18">
                      <dgm:if name="Name19" func="var" arg="dir" op="equ" val="norm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l" for="ch" forName="smCircle1" refType="r" refFor="ch" refForName="gap1"/>
                        </dgm:constrLst>
                      </dgm:if>
                      <dgm:else name="Name20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r" for="ch" forName="smCircle1" refType="l" refFor="ch" refForName="gap1"/>
                        </dgm:constrLst>
                      </dgm:else>
                    </dgm:choose>
                    <dgm:layoutNode name="gap1">
                      <dgm:alg type="sp"/>
                      <dgm:shape xmlns:r="http://schemas.openxmlformats.org/officeDocument/2006/relationships" type="rect" r:blip="" hideGeom="1">
                        <dgm:adjLst/>
                      </dgm:shape>
                      <dgm:presOf/>
                    </dgm:layoutNode>
                    <dgm:layoutNode name="smCircle1" styleLbl="vennNode1">
                      <dgm:alg type="sp"/>
                      <dgm:shape xmlns:r="http://schemas.openxmlformats.org/officeDocument/2006/relationships" type="ellipse" r:blip="">
                        <dgm:adjLst/>
                      </dgm:shape>
                      <dgm:presOf/>
                      <dgm:constrLst>
                        <dgm:constr type="w" refType="h"/>
                      </dgm:constrLst>
                    </dgm:layoutNode>
                  </dgm:layoutNode>
                </dgm:forEach>
                <dgm:forEach name="Name21" axis="ch" ptType="node">
                  <dgm:layoutNode name="txLvl3" styleLbl="revTx">
                    <dgm:varLst>
                      <dgm:bulletEnabled val="1"/>
                    </dgm:varLst>
                    <dgm:choose name="Name22">
                      <dgm:if name="Name23" func="var" arg="dir" op="equ" val="norm">
                        <dgm:alg type="tx">
                          <dgm:param type="parTxLTRAlign" val="l"/>
                          <dgm:param type="parTxRTLAlign" val="l"/>
                          <dgm:param type="shpTxLTRAlignCh" val="l"/>
                          <dgm:param type="shpTxRTLAlignCh" val="l"/>
                        </dgm:alg>
                      </dgm:if>
                      <dgm:else name="Name24">
                        <dgm:alg type="tx">
                          <dgm:param type="parTxLTRAlign" val="r"/>
                          <dgm:param type="parTxRTLAlign" val="r"/>
                          <dgm:param type="shpTxLTRAlignCh" val="r"/>
                          <dgm:param type="shpTxRTLAlignCh" val="r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"/>
                    <dgm:choose name="Name25">
                      <dgm:if name="Name26" func="var" arg="dir" op="equ" val="norm">
                        <dgm:constrLst>
                          <dgm:constr type="userI"/>
                          <dgm:constr type="lMarg" refType="userI" fact="8.504"/>
                          <dgm:constr type="rMarg"/>
                          <dgm:constr type="tMarg" refType="primFontSz" fact="0.1"/>
                          <dgm:constr type="bMarg" refType="primFontSz" fact="0.1"/>
                        </dgm:constrLst>
                      </dgm:if>
                      <dgm:else name="Name27">
                        <dgm:constrLst>
                          <dgm:constr type="userI"/>
                          <dgm:constr type="lMarg"/>
                          <dgm:constr type="rMarg" refType="userI" fact="8.504"/>
                          <dgm:constr type="tMarg" refType="primFontSz" fact="0.1"/>
                          <dgm:constr type="bMarg" refType="primFontSz" fact="0.1"/>
                        </dgm:constrLst>
                      </dgm:else>
                    </dgm:choose>
                    <dgm:ruleLst>
                      <dgm:rule type="h" val="INF" fact="NaN" max="NaN"/>
                    </dgm:ruleLst>
                  </dgm:layoutNode>
                  <dgm:forEach name="Name28" axis="followSib" ptType="sibTrans" cnt="1">
                    <dgm:layoutNode name="indentDot2">
                      <dgm:alg type="composite"/>
                      <dgm:shape xmlns:r="http://schemas.openxmlformats.org/officeDocument/2006/relationships" r:blip="">
                        <dgm:adjLst/>
                      </dgm:shape>
                      <dgm:presOf/>
                      <dgm:choose name="Name29">
                        <dgm:if name="Name30" func="var" arg="dir" op="equ" val="norm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l" for="ch" forName="smCircle2" refType="r" refFor="ch" refForName="gap2"/>
                          </dgm:constrLst>
                        </dgm:if>
                        <dgm:else name="Name31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r" for="ch" forName="smCircle2" refType="l" refFor="ch" refForName="gap2"/>
                          </dgm:constrLst>
                        </dgm:else>
                      </dgm:choose>
                      <dgm:layoutNode name="gap2">
                        <dgm:alg type="sp"/>
                        <dgm:shape xmlns:r="http://schemas.openxmlformats.org/officeDocument/2006/relationships" type="rect" r:blip="" hideGeom="1">
                          <dgm:adjLst/>
                        </dgm:shape>
                        <dgm:presOf/>
                      </dgm:layoutNode>
                      <dgm:layoutNode name="smCircle2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layoutNode>
                  </dgm:forEach>
                </dgm:forEach>
                <dgm:choose name="Name32">
                  <dgm:if name="Name33" axis="ch" ptType="node" func="cnt" op="gte" val="1">
                    <dgm:forEach name="Name34" axis="followSib" ptType="sibTrans" cnt="1">
                      <dgm:layoutNode name="indentDot3">
                        <dgm:alg type="composite"/>
                        <dgm:shape xmlns:r="http://schemas.openxmlformats.org/officeDocument/2006/relationships" r:blip="">
                          <dgm:adjLst/>
                        </dgm:shape>
                        <dgm:presOf/>
                        <dgm:choose name="Name35">
                          <dgm:if name="Name36" func="var" arg="dir" op="equ" val="norm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l" for="ch" forName="smCircle3" refType="r" refFor="ch" refForName="gap3"/>
                            </dgm:constrLst>
                          </dgm:if>
                          <dgm:else name="Name37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r" for="ch" forName="smCircle3" refType="l" refFor="ch" refForName="gap3"/>
                            </dgm:constrLst>
                          </dgm:else>
                        </dgm:choose>
                        <dgm:layoutNode name="gap3">
                          <dgm:alg type="sp"/>
                          <dgm:shape xmlns:r="http://schemas.openxmlformats.org/officeDocument/2006/relationships" type="rect" r:blip="" hideGeom="1">
                            <dgm:adjLst/>
                          </dgm:shape>
                          <dgm:presOf/>
                        </dgm:layoutNode>
                        <dgm:layoutNode name="smCircle3" styleLbl="vennNode1">
                          <dgm:alg type="sp"/>
                          <dgm:shape xmlns:r="http://schemas.openxmlformats.org/officeDocument/2006/relationships" type="ellipse" r:blip="">
                            <dgm:adjLst/>
                          </dgm:shape>
                          <dgm:presOf/>
                          <dgm:constrLst>
                            <dgm:constr type="w" refType="h"/>
                          </dgm:constrLst>
                        </dgm:layoutNode>
                      </dgm:layoutNode>
                    </dgm:forEach>
                  </dgm:if>
                  <dgm:else name="Name38">
                    <dgm:forEach name="Name39" axis="followSib" ptType="sibTrans" cnt="1">
                      <dgm:layoutNode name="smCircle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forEach>
                  </dgm:else>
                </dgm:choose>
              </dgm:forEach>
            </dgm:layoutNode>
          </dgm:layoutNode>
          <dgm:choose name="Name40">
            <dgm:if name="Name41" axis="followSib ch" ptType="node node" cnt="1 0" func="cnt" op="gte" val="1">
              <dgm:layoutNode name="overlap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if>
            <dgm:else name="Name42"/>
          </dgm:choose>
        </dgm:if>
        <dgm:else name="Name43">
          <dgm:layoutNode name="noChildren">
            <dgm:alg type="composite"/>
            <dgm:choose name="Name44">
              <dgm:if name="Name45" func="var" arg="dir" op="equ" val="norm">
                <dgm:constrLst>
                  <dgm:constr type="l" for="ch" forName="gap"/>
                  <dgm:constr type="w" for="ch" forName="gap" refType="w" fact="0.043"/>
                  <dgm:constr type="h" for="ch" forName="gap" refType="h"/>
                  <dgm:constr type="t" for="ch" forName="gap"/>
                  <dgm:constr type="l" for="ch" forName="medCircle2" refType="r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 refType="ctrX" refFor="ch" refForName="medCircle2"/>
                  <dgm:constr type="r" for="ch" forName="txLvlOnly1" refType="w"/>
                  <dgm:constr type="h" for="ch" forName="txLvlOnly1" refType="h"/>
                  <dgm:constr type="t" for="ch" forName="txLvlOnly1"/>
                </dgm:constrLst>
              </dgm:if>
              <dgm:else name="Name46">
                <dgm:constrLst>
                  <dgm:constr type="r" for="ch" forName="gap" refType="w"/>
                  <dgm:constr type="w" for="ch" forName="gap" refType="w" fact="0.043"/>
                  <dgm:constr type="h" for="ch" forName="gap" refType="h"/>
                  <dgm:constr type="t" for="ch" forName="gap"/>
                  <dgm:constr type="r" for="ch" forName="medCircle2" refType="l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/>
                  <dgm:constr type="r" for="ch" forName="txLvlOnly1" refType="ctrX" refFor="ch" refForName="medCircle2"/>
                  <dgm:constr type="h" for="ch" forName="txLvlOnly1" refType="h"/>
                  <dgm:constr type="t" for="ch" forName="txLvlOnly1"/>
                </dgm:constrLst>
              </dgm:else>
            </dgm:choose>
            <dgm:layoutNode name="gap">
              <dgm:alg type="sp"/>
              <dgm:shape xmlns:r="http://schemas.openxmlformats.org/officeDocument/2006/relationships" r:blip="">
                <dgm:adjLst/>
              </dgm:shape>
              <dgm:presOf/>
            </dgm:layoutNode>
            <dgm:layoutNode name="medCircle2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Only1" styleLbl="revTx">
              <dgm:choose name="Name47">
                <dgm:if name="Name4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4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333649-2060-4460-A5CD-17F1CCE9A9AE}" type="datetimeFigureOut">
              <a:rPr lang="ru-RU" smtClean="0"/>
              <a:t>26.01.2018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515938" y="744538"/>
            <a:ext cx="57658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4876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4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8164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1DEA95-66EA-47A1-AFBD-284DB76734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05975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1DEA95-66EA-47A1-AFBD-284DB7673433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81406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515938" y="744538"/>
            <a:ext cx="57658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1DEA95-66EA-47A1-AFBD-284DB7673433}" type="slidenum">
              <a:rPr lang="ru-RU" smtClean="0"/>
              <a:t>41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171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515938" y="744538"/>
            <a:ext cx="57658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1DEA95-66EA-47A1-AFBD-284DB7673433}" type="slidenum">
              <a:rPr lang="ru-RU" smtClean="0"/>
              <a:t>58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171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ru-RU" altLang="ru-RU" smtClean="0"/>
          </a:p>
        </p:txBody>
      </p:sp>
      <p:sp>
        <p:nvSpPr>
          <p:cNvPr id="10244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112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9112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9112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9112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9112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169BAB1D-BFF3-4DB2-ABBB-038A31C7D8AC}" type="slidenum">
              <a:rPr lang="ru-RU" altLang="ru-RU" smtClean="0">
                <a:latin typeface="Arial" pitchFamily="34" charset="0"/>
              </a:rPr>
              <a:pPr eaLnBrk="1" hangingPunct="1">
                <a:spcBef>
                  <a:spcPct val="0"/>
                </a:spcBef>
              </a:pPr>
              <a:t>59</a:t>
            </a:fld>
            <a:endParaRPr lang="ru-RU" altLang="ru-RU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27748" y="1122363"/>
            <a:ext cx="7966473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27748" y="3602038"/>
            <a:ext cx="7966473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4CA2B4-1F12-4C56-9368-16567EB5D8F2}" type="datetime1">
              <a:rPr lang="ru-RU" smtClean="0"/>
              <a:t>26.01.2018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F228ED-B2EE-4F15-A0C7-6C0A4540E0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58736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6BA98B-940B-42AE-B2AE-6A9ECD63E20C}" type="datetime1">
              <a:rPr lang="ru-RU" smtClean="0"/>
              <a:t>26.01.2018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8EBDE8-C4F5-46D8-A81D-B6AF711C3B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46365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601345" y="365125"/>
            <a:ext cx="2290361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30264" y="365125"/>
            <a:ext cx="6738307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3EA828-477B-40FE-9FE7-1C3181DE4C32}" type="datetime1">
              <a:rPr lang="ru-RU" smtClean="0"/>
              <a:t>26.01.2018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99F1A9-CE99-4E9B-9B96-ACE372EA20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34246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7B7879-11CB-49B1-BE18-C903B3DD2C27}" type="datetime1">
              <a:rPr lang="ru-RU" smtClean="0"/>
              <a:t>26.01.2018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1FCD68-0AFD-4048-852E-53B764BC6E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11899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4728" y="1709748"/>
            <a:ext cx="9161443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4728" y="4589474"/>
            <a:ext cx="9161443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2094E1-53ED-4834-A6D3-8B52BE9812CD}" type="datetime1">
              <a:rPr lang="ru-RU" smtClean="0"/>
              <a:t>26.01.2018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22171C-80CF-4EB9-A959-3CDAA13E4B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53773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730260" y="1825625"/>
            <a:ext cx="4514335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377368" y="1825625"/>
            <a:ext cx="4514335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77FE43-9DA0-40A8-9212-C60442EE3758}" type="datetime1">
              <a:rPr lang="ru-RU" smtClean="0"/>
              <a:t>26.01.2018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B7E1EA-8D70-4860-BF45-409C57149F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59325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1645" y="365129"/>
            <a:ext cx="9161443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31645" y="1681163"/>
            <a:ext cx="44935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731645" y="2505075"/>
            <a:ext cx="44935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377372" y="1681163"/>
            <a:ext cx="4515719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377372" y="2505075"/>
            <a:ext cx="4515719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1C1D7B-2DFE-4A4F-8D10-1CEA702ED04F}" type="datetime1">
              <a:rPr lang="ru-RU" smtClean="0"/>
              <a:t>26.01.2018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AC3CE3-15E3-41B9-AE14-EA2B846D9B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80666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875500-EF1F-498F-BBEE-3E54D31F5483}" type="datetime1">
              <a:rPr lang="ru-RU" smtClean="0"/>
              <a:t>26.01.2018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DD3E9E-ECEF-4AC7-BCA9-85B732FA39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23136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F6E626-4548-4FF4-BCC9-F93E51984612}" type="datetime1">
              <a:rPr lang="ru-RU" smtClean="0"/>
              <a:t>26.01.2018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EA9584-6FC9-446B-89E9-C9D48C4D16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42624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1644" y="457200"/>
            <a:ext cx="342585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15719" y="987431"/>
            <a:ext cx="5377368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31644" y="2057400"/>
            <a:ext cx="342585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C7234D-7165-4394-925C-CF8BC78051C2}" type="datetime1">
              <a:rPr lang="ru-RU" smtClean="0"/>
              <a:t>26.01.2018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0EB9F3-39CE-44E7-B9F9-66414ECE55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58782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1644" y="457200"/>
            <a:ext cx="342585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15719" y="987431"/>
            <a:ext cx="5377368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31644" y="2057400"/>
            <a:ext cx="342585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2B0A9C-BA20-4B6E-81E8-0A9ABBF09CB6}" type="datetime1">
              <a:rPr lang="ru-RU" smtClean="0"/>
              <a:t>26.01.2018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2B362C-59B7-4224-B209-68A5E34A71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10162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730261" y="365129"/>
            <a:ext cx="9161443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730261" y="1825625"/>
            <a:ext cx="9161443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730262" y="6356361"/>
            <a:ext cx="23899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CD7080D-81B8-4FFB-A109-C428E9777E9E}" type="datetime1">
              <a:rPr lang="ru-RU" smtClean="0"/>
              <a:t>26.01.2018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518528" y="6356361"/>
            <a:ext cx="35849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501761" y="6356361"/>
            <a:ext cx="23899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AF6D111-74A9-45D9-ADCC-62D41ADA5A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0.emf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5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7" Type="http://schemas.openxmlformats.org/officeDocument/2006/relationships/image" Target="../media/image11.pn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2962534" y="1092202"/>
            <a:ext cx="711173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Особенности составления и представления Пояснительной записки в составе годовой бюджетной (бухгалтерской) отчетности за 2017 год</a:t>
            </a:r>
            <a:endParaRPr lang="ru-RU" sz="36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2564210" y="4851668"/>
            <a:ext cx="3954192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600" b="1" dirty="0" smtClean="0">
                <a:solidFill>
                  <a:srgbClr val="000066"/>
                </a:solidFill>
                <a:latin typeface="Cambria" panose="02040503050406030204" pitchFamily="18" charset="0"/>
                <a:cs typeface="Arial" pitchFamily="34" charset="0"/>
              </a:rPr>
              <a:t>Дёгтев Андрей Александрович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600" dirty="0" smtClean="0">
                <a:solidFill>
                  <a:srgbClr val="000066"/>
                </a:solidFill>
                <a:latin typeface="Cambria" panose="02040503050406030204" pitchFamily="18" charset="0"/>
                <a:cs typeface="Arial" pitchFamily="34" charset="0"/>
              </a:rPr>
              <a:t>Начальник Отдела </a:t>
            </a:r>
            <a:r>
              <a:rPr lang="ru-RU" altLang="ru-RU" sz="1600" dirty="0">
                <a:solidFill>
                  <a:srgbClr val="000066"/>
                </a:solidFill>
                <a:latin typeface="Cambria" panose="02040503050406030204" pitchFamily="18" charset="0"/>
                <a:cs typeface="Arial" pitchFamily="34" charset="0"/>
              </a:rPr>
              <a:t>анализа исполнения бюджетов Управления бюджетного </a:t>
            </a:r>
            <a:r>
              <a:rPr lang="ru-RU" altLang="ru-RU" sz="1600" dirty="0" smtClean="0">
                <a:solidFill>
                  <a:srgbClr val="000066"/>
                </a:solidFill>
                <a:latin typeface="Cambria" panose="02040503050406030204" pitchFamily="18" charset="0"/>
                <a:cs typeface="Arial" pitchFamily="34" charset="0"/>
              </a:rPr>
              <a:t>учёта </a:t>
            </a:r>
            <a:r>
              <a:rPr lang="ru-RU" altLang="ru-RU" sz="1600" dirty="0">
                <a:solidFill>
                  <a:srgbClr val="000066"/>
                </a:solidFill>
                <a:latin typeface="Cambria" panose="02040503050406030204" pitchFamily="18" charset="0"/>
                <a:cs typeface="Arial" pitchFamily="34" charset="0"/>
              </a:rPr>
              <a:t>и </a:t>
            </a:r>
            <a:r>
              <a:rPr lang="ru-RU" altLang="ru-RU" sz="1600" dirty="0" smtClean="0">
                <a:solidFill>
                  <a:srgbClr val="000066"/>
                </a:solidFill>
                <a:latin typeface="Cambria" panose="02040503050406030204" pitchFamily="18" charset="0"/>
                <a:cs typeface="Arial" pitchFamily="34" charset="0"/>
              </a:rPr>
              <a:t>отчетности Федерального казначейства</a:t>
            </a:r>
          </a:p>
        </p:txBody>
      </p:sp>
      <p:pic>
        <p:nvPicPr>
          <p:cNvPr id="1026" name="Picture 2" descr="F:\creative-light-bulb-vector-illustration_23-214749098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3730" y="3885576"/>
            <a:ext cx="2491827" cy="2535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201" y="1385886"/>
            <a:ext cx="9709138" cy="2566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05959" y="592714"/>
            <a:ext cx="9709138" cy="3970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eaLnBrk="0" hangingPunct="0">
              <a:lnSpc>
                <a:spcPct val="90000"/>
              </a:lnSpc>
              <a:defRPr/>
            </a:pPr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+mj-ea"/>
                <a:cs typeface="Arial" pitchFamily="34" charset="0"/>
              </a:rPr>
              <a:t>Сведения о проведении инвентаризации (Таблица № 6)</a:t>
            </a:r>
          </a:p>
        </p:txBody>
      </p:sp>
      <p:sp>
        <p:nvSpPr>
          <p:cNvPr id="7" name="AutoShape 9"/>
          <p:cNvSpPr>
            <a:spLocks noChangeArrowheads="1"/>
          </p:cNvSpPr>
          <p:nvPr/>
        </p:nvSpPr>
        <p:spPr bwMode="auto">
          <a:xfrm>
            <a:off x="5759094" y="3952875"/>
            <a:ext cx="4456245" cy="2809875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82936" tIns="41468" rIns="82936" bIns="41468"/>
          <a:lstStyle/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kumimoji="0" lang="ru-RU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uLnTx/>
                <a:uFillTx/>
                <a:latin typeface="Times New Roman" pitchFamily="18" charset="0"/>
              </a:rPr>
              <a:t>В Пояснительной записке (ф. 0503160) </a:t>
            </a:r>
            <a:r>
              <a:rPr kumimoji="0" lang="ru-RU" sz="15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uLnTx/>
                <a:uFillTx/>
                <a:latin typeface="Times New Roman" pitchFamily="18" charset="0"/>
              </a:rPr>
              <a:t>раскрывается</a:t>
            </a:r>
            <a:r>
              <a:rPr kumimoji="0" lang="ru-RU" sz="1500" b="0" i="0" u="none" strike="noStrike" kern="0" cap="none" spc="0" normalizeH="0" noProof="0" dirty="0" smtClean="0">
                <a:ln>
                  <a:noFill/>
                </a:ln>
                <a:solidFill>
                  <a:prstClr val="black"/>
                </a:solidFill>
                <a:uLnTx/>
                <a:uFillTx/>
                <a:latin typeface="Times New Roman" pitchFamily="18" charset="0"/>
              </a:rPr>
              <a:t> информация о факте проведения инвентаризации </a:t>
            </a:r>
            <a:r>
              <a:rPr lang="ru-RU" sz="1500" kern="0" dirty="0" smtClean="0">
                <a:solidFill>
                  <a:prstClr val="black"/>
                </a:solidFill>
                <a:latin typeface="Times New Roman" pitchFamily="18" charset="0"/>
              </a:rPr>
              <a:t>как </a:t>
            </a:r>
            <a:r>
              <a:rPr lang="ru-RU" sz="1500" kern="0" dirty="0">
                <a:solidFill>
                  <a:prstClr val="black"/>
                </a:solidFill>
                <a:latin typeface="Times New Roman" pitchFamily="18" charset="0"/>
              </a:rPr>
              <a:t>главным </a:t>
            </a:r>
            <a:r>
              <a:rPr lang="ru-RU" sz="1500" kern="0" dirty="0" smtClean="0">
                <a:solidFill>
                  <a:prstClr val="black"/>
                </a:solidFill>
                <a:latin typeface="Times New Roman" pitchFamily="18" charset="0"/>
              </a:rPr>
              <a:t>администратором, так и </a:t>
            </a:r>
            <a:r>
              <a:rPr lang="ru-RU" sz="1500" dirty="0" smtClean="0">
                <a:latin typeface="Times New Roman"/>
                <a:ea typeface="Calibri"/>
                <a:cs typeface="Times New Roman"/>
              </a:rPr>
              <a:t>в подведомственных учреждениях </a:t>
            </a:r>
            <a:r>
              <a:rPr lang="ru-RU" sz="1500" b="1" dirty="0" smtClean="0">
                <a:latin typeface="Times New Roman"/>
                <a:ea typeface="Calibri"/>
                <a:cs typeface="Times New Roman"/>
              </a:rPr>
              <a:t>(</a:t>
            </a:r>
            <a:r>
              <a:rPr lang="ru-RU" sz="1500" dirty="0" smtClean="0">
                <a:latin typeface="Times New Roman"/>
                <a:ea typeface="Calibri"/>
                <a:cs typeface="Times New Roman"/>
              </a:rPr>
              <a:t>территориальных органах, иных учреждениях).</a:t>
            </a:r>
          </a:p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sz="1500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Кроме того, в подсистеме учета и отчетности ГИИС</a:t>
            </a:r>
            <a:r>
              <a:rPr lang="en-US" sz="1500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1500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«Электронный бюджет» одновременно с представлением текстовой части Пояснительной записки необходимо осуществить загрузку в виде приложения к ней приказа о проведении инвентаризации!</a:t>
            </a:r>
            <a:endParaRPr lang="ru-RU" sz="1200" dirty="0">
              <a:latin typeface="Calibri"/>
              <a:ea typeface="Calibri"/>
              <a:cs typeface="Times New Roman"/>
            </a:endParaRPr>
          </a:p>
        </p:txBody>
      </p:sp>
      <p:sp>
        <p:nvSpPr>
          <p:cNvPr id="5" name="AutoShape 9"/>
          <p:cNvSpPr>
            <a:spLocks noChangeArrowheads="1"/>
          </p:cNvSpPr>
          <p:nvPr/>
        </p:nvSpPr>
        <p:spPr bwMode="auto">
          <a:xfrm>
            <a:off x="296651" y="4241004"/>
            <a:ext cx="5213841" cy="2224091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82936" tIns="41468" rIns="82936" bIns="41468"/>
          <a:lstStyle/>
          <a:p>
            <a:pPr algn="ctr">
              <a:lnSpc>
                <a:spcPts val="1800"/>
              </a:lnSpc>
              <a:spcAft>
                <a:spcPts val="0"/>
              </a:spcAft>
            </a:pPr>
            <a:r>
              <a:rPr lang="ru-RU" sz="1600" b="1" kern="0" dirty="0" smtClean="0">
                <a:solidFill>
                  <a:srgbClr val="FF0000"/>
                </a:solidFill>
                <a:latin typeface="Times New Roman" pitchFamily="18" charset="0"/>
              </a:rPr>
              <a:t>ЗАПОЛНЯЕТСЯ ТОЛЬКО В ЧАСТИ ВЫЯВЛЕННЫХ РАСХОЖДЕНИЙ.</a:t>
            </a:r>
          </a:p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sz="1600" kern="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/>
              </a:rPr>
              <a:t>При отсутствии расхождений по результатам инвентаризации, проведенной в целях подтверждения показателей </a:t>
            </a:r>
            <a:r>
              <a:rPr lang="ru-RU" sz="1600" kern="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/>
              </a:rPr>
              <a:t>бюджетной отчетности, </a:t>
            </a:r>
            <a:r>
              <a:rPr lang="ru-RU" sz="1600" kern="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/>
              </a:rPr>
              <a:t>Таблица № 6 не заполняется с отражением указанного факта в текстовой части раздела 5 «Прочие вопросы деятельности субъекта бюджетной отчетности» Пояснительной записки (ф. 0503160). 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 marL="0" marR="0" lvl="0" indent="0" defTabSz="87399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imes New Roman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125156" y="6465095"/>
            <a:ext cx="2389941" cy="365125"/>
          </a:xfrm>
        </p:spPr>
        <p:txBody>
          <a:bodyPr/>
          <a:lstStyle/>
          <a:p>
            <a:pPr>
              <a:defRPr/>
            </a:pPr>
            <a:fld id="{47EA9584-6FC9-446B-89E9-C9D48C4D1663}" type="slidenum">
              <a:rPr lang="ru-RU" smtClean="0"/>
              <a:pPr>
                <a:defRPr/>
              </a:pPr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65806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3537271"/>
              </p:ext>
            </p:extLst>
          </p:nvPr>
        </p:nvGraphicFramePr>
        <p:xfrm>
          <a:off x="1408153" y="1035050"/>
          <a:ext cx="8773993" cy="3581474"/>
        </p:xfrm>
        <a:graphic>
          <a:graphicData uri="http://schemas.openxmlformats.org/drawingml/2006/table">
            <a:tbl>
              <a:tblPr/>
              <a:tblGrid>
                <a:gridCol w="10296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176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2579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2095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47992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8258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>
                          <a:effectLst/>
                          <a:latin typeface="Arial CYR"/>
                        </a:rPr>
                        <a:t>Дата проверки</a:t>
                      </a:r>
                    </a:p>
                  </a:txBody>
                  <a:tcPr marL="5779" marR="5779" marT="6633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>
                          <a:effectLst/>
                          <a:latin typeface="Arial CYR"/>
                        </a:rPr>
                        <a:t>Наименование контрольного органа</a:t>
                      </a:r>
                    </a:p>
                  </a:txBody>
                  <a:tcPr marL="5779" marR="5779" marT="66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Тема проверки</a:t>
                      </a:r>
                    </a:p>
                  </a:txBody>
                  <a:tcPr marL="5779" marR="5779" marT="66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Результаты проверки</a:t>
                      </a:r>
                    </a:p>
                  </a:txBody>
                  <a:tcPr marL="5779" marR="5779" marT="66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Меры по результатам проверки</a:t>
                      </a:r>
                    </a:p>
                  </a:txBody>
                  <a:tcPr marL="5779" marR="5779" marT="66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6536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1</a:t>
                      </a:r>
                    </a:p>
                  </a:txBody>
                  <a:tcPr marL="5779" marR="5779" marT="6633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>
                          <a:effectLst/>
                          <a:latin typeface="Arial CYR"/>
                        </a:rPr>
                        <a:t>2</a:t>
                      </a:r>
                    </a:p>
                  </a:txBody>
                  <a:tcPr marL="5779" marR="5779" marT="66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3</a:t>
                      </a:r>
                    </a:p>
                  </a:txBody>
                  <a:tcPr marL="5779" marR="5779" marT="66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4</a:t>
                      </a:r>
                    </a:p>
                  </a:txBody>
                  <a:tcPr marL="5779" marR="5779" marT="66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5</a:t>
                      </a:r>
                    </a:p>
                  </a:txBody>
                  <a:tcPr marL="5779" marR="5779" marT="66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53462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effectLst/>
                          <a:latin typeface="Arial CYR"/>
                        </a:rPr>
                        <a:t>17.03.2017- 25.04.2017</a:t>
                      </a:r>
                      <a:endParaRPr lang="ru-RU" sz="1000" b="0" i="0" u="none" strike="noStrike" dirty="0">
                        <a:effectLst/>
                        <a:latin typeface="Arial CYR"/>
                      </a:endParaRPr>
                    </a:p>
                  </a:txBody>
                  <a:tcPr marL="5779" marR="5779" marT="6633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 dirty="0">
                          <a:effectLst/>
                          <a:latin typeface="Arial CYR"/>
                        </a:rPr>
                        <a:t>Счетная палата  Российской Федерации</a:t>
                      </a:r>
                    </a:p>
                  </a:txBody>
                  <a:tcPr marL="5779" marR="5779" marT="66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 dirty="0">
                          <a:effectLst/>
                          <a:latin typeface="Arial CYR"/>
                        </a:rPr>
                        <a:t>Контрольное мероприятие "Проверка исполнения Федерального закона "О федеральном бюджете на </a:t>
                      </a:r>
                      <a:r>
                        <a:rPr lang="ru-RU" sz="1000" b="0" i="0" u="none" strike="noStrike" dirty="0" smtClean="0">
                          <a:effectLst/>
                          <a:latin typeface="Arial CYR"/>
                        </a:rPr>
                        <a:t>2016 год» и </a:t>
                      </a:r>
                      <a:r>
                        <a:rPr lang="ru-RU" sz="1000" b="0" i="0" u="none" strike="noStrike" dirty="0">
                          <a:effectLst/>
                          <a:latin typeface="Arial CYR"/>
                        </a:rPr>
                        <a:t>бюджетной отчетности об исполнении </a:t>
                      </a:r>
                      <a:r>
                        <a:rPr lang="ru-RU" sz="1000" b="0" i="0" u="none" strike="noStrike" dirty="0" smtClean="0">
                          <a:effectLst/>
                          <a:latin typeface="Arial CYR"/>
                        </a:rPr>
                        <a:t>бюджета </a:t>
                      </a:r>
                      <a:r>
                        <a:rPr lang="ru-RU" sz="1000" b="0" i="0" u="none" strike="noStrike" dirty="0">
                          <a:effectLst/>
                          <a:latin typeface="Arial CYR"/>
                        </a:rPr>
                        <a:t>за </a:t>
                      </a:r>
                      <a:r>
                        <a:rPr lang="ru-RU" sz="1000" b="0" i="0" u="none" strike="noStrike" dirty="0" smtClean="0">
                          <a:effectLst/>
                          <a:latin typeface="Arial CYR"/>
                        </a:rPr>
                        <a:t>2016 </a:t>
                      </a:r>
                      <a:r>
                        <a:rPr lang="ru-RU" sz="1000" b="0" i="0" u="none" strike="noStrike" dirty="0">
                          <a:effectLst/>
                          <a:latin typeface="Arial CYR"/>
                        </a:rPr>
                        <a:t>год</a:t>
                      </a:r>
                    </a:p>
                  </a:txBody>
                  <a:tcPr marL="5779" marR="5779" marT="66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 dirty="0">
                          <a:effectLst/>
                          <a:latin typeface="Arial CYR"/>
                        </a:rPr>
                        <a:t>п. 1 раздела 1 </a:t>
                      </a:r>
                      <a:r>
                        <a:rPr lang="ru-RU" sz="1000" b="0" i="0" u="none" strike="noStrike" dirty="0" smtClean="0">
                          <a:effectLst/>
                          <a:latin typeface="Arial CYR"/>
                        </a:rPr>
                        <a:t>Представления. </a:t>
                      </a:r>
                      <a:r>
                        <a:rPr lang="ru-RU" sz="1000" b="0" i="0" u="none" strike="noStrike" dirty="0">
                          <a:effectLst/>
                          <a:latin typeface="Arial CYR"/>
                        </a:rPr>
                        <a:t>Нарушены требования подпункта 3 пункта 2 статьи 64 Налогового кодекса Российской Федерации в части предоставления отсрочки по уплате налога на добавленную стоимость  на товары (работы, услуги), реализуемые на территории Российской Федерации</a:t>
                      </a:r>
                    </a:p>
                  </a:txBody>
                  <a:tcPr marL="5779" marR="5779" marT="66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 dirty="0">
                          <a:effectLst/>
                          <a:latin typeface="Arial CYR"/>
                        </a:rPr>
                        <a:t>Проведено служебное расследование по обстоятельствам предоставления отсрочки по уплате налога на добавленную стоимость</a:t>
                      </a:r>
                    </a:p>
                  </a:txBody>
                  <a:tcPr marL="5779" marR="5779" marT="66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51247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effectLst/>
                          <a:latin typeface="Arial CYR"/>
                        </a:rPr>
                        <a:t>17.03.2017- 25.04.2017</a:t>
                      </a:r>
                      <a:endParaRPr lang="ru-RU" sz="1000" b="0" i="0" u="none" strike="noStrike" dirty="0">
                        <a:effectLst/>
                        <a:latin typeface="Arial CYR"/>
                      </a:endParaRPr>
                    </a:p>
                  </a:txBody>
                  <a:tcPr marL="5779" marR="5779" marT="6633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Счетная палата  Российской Федерации</a:t>
                      </a:r>
                    </a:p>
                  </a:txBody>
                  <a:tcPr marL="5779" marR="5779" marT="66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 dirty="0">
                          <a:effectLst/>
                          <a:latin typeface="Arial CYR"/>
                        </a:rPr>
                        <a:t>Контрольное мероприятие "Проверка исполнения Федерального закона "О федеральном бюджете на </a:t>
                      </a:r>
                      <a:r>
                        <a:rPr lang="ru-RU" sz="1000" b="0" i="0" u="none" strike="noStrike" dirty="0" smtClean="0">
                          <a:effectLst/>
                          <a:latin typeface="Arial CYR"/>
                        </a:rPr>
                        <a:t>2016 год» и </a:t>
                      </a:r>
                      <a:r>
                        <a:rPr lang="ru-RU" sz="1000" b="0" i="0" u="none" strike="noStrike" dirty="0">
                          <a:effectLst/>
                          <a:latin typeface="Arial CYR"/>
                        </a:rPr>
                        <a:t>бюджетной отчетности об исполнении </a:t>
                      </a:r>
                      <a:r>
                        <a:rPr lang="ru-RU" sz="1000" b="0" i="0" u="none" strike="noStrike" dirty="0" smtClean="0">
                          <a:effectLst/>
                          <a:latin typeface="Arial CYR"/>
                        </a:rPr>
                        <a:t>бюджета за 2016 год</a:t>
                      </a:r>
                      <a:endParaRPr lang="ru-RU" sz="1000" b="0" i="0" u="none" strike="noStrike" dirty="0">
                        <a:effectLst/>
                        <a:latin typeface="Arial CYR"/>
                      </a:endParaRPr>
                    </a:p>
                  </a:txBody>
                  <a:tcPr marL="5779" marR="5779" marT="66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 dirty="0">
                          <a:effectLst/>
                          <a:latin typeface="Arial CYR"/>
                        </a:rPr>
                        <a:t>п. 2 раздела 1 </a:t>
                      </a:r>
                      <a:r>
                        <a:rPr lang="ru-RU" sz="1000" b="0" i="0" u="none" strike="noStrike" dirty="0" smtClean="0">
                          <a:effectLst/>
                          <a:latin typeface="Arial CYR"/>
                        </a:rPr>
                        <a:t>Представления</a:t>
                      </a:r>
                      <a:endParaRPr lang="ru-RU" sz="1000" b="0" i="0" u="none" strike="noStrike" dirty="0">
                        <a:effectLst/>
                        <a:latin typeface="Arial CYR"/>
                      </a:endParaRPr>
                    </a:p>
                  </a:txBody>
                  <a:tcPr marL="5779" marR="5779" marT="66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 dirty="0">
                          <a:effectLst/>
                          <a:latin typeface="Arial CYR"/>
                        </a:rPr>
                        <a:t>В соответствии с письмом Минфина России уточнены показатели сводной годовой отчетности за 2016 год, в связи чем направлены уточненные формы сводной годовой бюджетной отчетности за 2016 год</a:t>
                      </a:r>
                    </a:p>
                  </a:txBody>
                  <a:tcPr marL="5779" marR="5779" marT="66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2" name="Заголовок 5"/>
          <p:cNvSpPr>
            <a:spLocks noGrp="1"/>
          </p:cNvSpPr>
          <p:nvPr>
            <p:ph type="title"/>
          </p:nvPr>
        </p:nvSpPr>
        <p:spPr>
          <a:xfrm>
            <a:off x="2945935" y="191267"/>
            <a:ext cx="7493466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Сведения о результатах внешних контрольных мероприятий (Таблица № 7)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ectangle 9"/>
          <p:cNvSpPr>
            <a:spLocks noChangeArrowheads="1"/>
          </p:cNvSpPr>
          <p:nvPr/>
        </p:nvSpPr>
        <p:spPr bwMode="auto">
          <a:xfrm>
            <a:off x="933450" y="4620277"/>
            <a:ext cx="9258299" cy="1699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2936" tIns="41468" rIns="82936" bIns="41468" anchor="ctr">
            <a:spAutoFit/>
          </a:bodyPr>
          <a:lstStyle/>
          <a:p>
            <a:pPr indent="414338"/>
            <a:r>
              <a:rPr lang="ru-RU" sz="2100" dirty="0"/>
              <a:t>…….. отражаются </a:t>
            </a:r>
            <a:r>
              <a:rPr lang="ru-RU" sz="2100" dirty="0">
                <a:solidFill>
                  <a:srgbClr val="000066"/>
                </a:solidFill>
              </a:rPr>
              <a:t>результаты контрольных мероприятий, </a:t>
            </a:r>
            <a:r>
              <a:rPr lang="ru-RU" sz="2100" dirty="0" smtClean="0">
                <a:solidFill>
                  <a:srgbClr val="000066"/>
                </a:solidFill>
              </a:rPr>
              <a:t>проведенных</a:t>
            </a:r>
          </a:p>
          <a:p>
            <a:pPr indent="414338"/>
            <a:r>
              <a:rPr lang="ru-RU" sz="2100" dirty="0" smtClean="0">
                <a:solidFill>
                  <a:srgbClr val="000066"/>
                </a:solidFill>
              </a:rPr>
              <a:t>Счетной </a:t>
            </a:r>
            <a:r>
              <a:rPr lang="ru-RU" sz="2100" dirty="0">
                <a:solidFill>
                  <a:srgbClr val="000066"/>
                </a:solidFill>
              </a:rPr>
              <a:t>палатой Российской Федерации</a:t>
            </a:r>
            <a:r>
              <a:rPr lang="en-US" sz="2100" dirty="0">
                <a:solidFill>
                  <a:srgbClr val="000066"/>
                </a:solidFill>
              </a:rPr>
              <a:t> </a:t>
            </a:r>
            <a:r>
              <a:rPr lang="en-US" sz="2100" dirty="0" smtClean="0">
                <a:solidFill>
                  <a:schemeClr val="accent1"/>
                </a:solidFill>
              </a:rPr>
              <a:t>(</a:t>
            </a:r>
            <a:r>
              <a:rPr lang="ru-RU" sz="2100" dirty="0" smtClean="0">
                <a:solidFill>
                  <a:schemeClr val="accent1"/>
                </a:solidFill>
              </a:rPr>
              <a:t>указанные в предписаниях и</a:t>
            </a:r>
          </a:p>
          <a:p>
            <a:pPr indent="414338"/>
            <a:r>
              <a:rPr lang="ru-RU" sz="2100" dirty="0" smtClean="0">
                <a:solidFill>
                  <a:schemeClr val="accent1"/>
                </a:solidFill>
              </a:rPr>
              <a:t>представлениях</a:t>
            </a:r>
            <a:r>
              <a:rPr lang="en-US" sz="2100" dirty="0" smtClean="0">
                <a:solidFill>
                  <a:schemeClr val="accent1"/>
                </a:solidFill>
              </a:rPr>
              <a:t>)</a:t>
            </a:r>
            <a:r>
              <a:rPr lang="ru-RU" sz="2100" dirty="0"/>
              <a:t>, в </a:t>
            </a:r>
            <a:r>
              <a:rPr lang="ru-RU" sz="2100" dirty="0" smtClean="0"/>
              <a:t>том числе в подведомственных получателях бюджетных</a:t>
            </a:r>
          </a:p>
          <a:p>
            <a:pPr indent="414338"/>
            <a:r>
              <a:rPr lang="ru-RU" sz="2100" dirty="0" smtClean="0"/>
              <a:t>средств, </a:t>
            </a:r>
            <a:r>
              <a:rPr lang="ru-RU" sz="2100" dirty="0"/>
              <a:t>и принятые по ним меры</a:t>
            </a:r>
            <a:r>
              <a:rPr lang="ru-RU" sz="2100" dirty="0" smtClean="0"/>
              <a:t>………</a:t>
            </a:r>
          </a:p>
          <a:p>
            <a:pPr indent="414338"/>
            <a:r>
              <a:rPr lang="ru-RU" sz="2100" b="1" u="sng" dirty="0" smtClean="0">
                <a:solidFill>
                  <a:srgbClr val="FF0000"/>
                </a:solidFill>
              </a:rPr>
              <a:t>Информация из Акта проверки отражению в Таблице № 7 НЕ ПОДЛЕЖИТ</a:t>
            </a:r>
            <a:endParaRPr lang="ru-RU" sz="2100" b="1" u="sng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8694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2"/>
          <p:cNvSpPr txBox="1">
            <a:spLocks/>
          </p:cNvSpPr>
          <p:nvPr/>
        </p:nvSpPr>
        <p:spPr bwMode="auto">
          <a:xfrm>
            <a:off x="3505200" y="138375"/>
            <a:ext cx="6926187" cy="8691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9pPr>
          </a:lstStyle>
          <a:p>
            <a:pPr algn="r"/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Сведения о количестве подведомственных участников бюджетного процесса, учреждений и государственных (муниципальных) унитарных 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предприятий (ф. 0503161)</a:t>
            </a:r>
            <a:endParaRPr lang="ru-RU" sz="22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cs typeface="Arial" pitchFamily="34" charset="0"/>
            </a:endParaRPr>
          </a:p>
        </p:txBody>
      </p:sp>
      <p:graphicFrame>
        <p:nvGraphicFramePr>
          <p:cNvPr id="15" name="Схема 14"/>
          <p:cNvGraphicFramePr/>
          <p:nvPr>
            <p:extLst>
              <p:ext uri="{D42A27DB-BD31-4B8C-83A1-F6EECF244321}">
                <p14:modId xmlns:p14="http://schemas.microsoft.com/office/powerpoint/2010/main" val="879246042"/>
              </p:ext>
            </p:extLst>
          </p:nvPr>
        </p:nvGraphicFramePr>
        <p:xfrm>
          <a:off x="109009" y="1735669"/>
          <a:ext cx="3909472" cy="47497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974772" y="6421934"/>
            <a:ext cx="2389941" cy="365125"/>
          </a:xfrm>
        </p:spPr>
        <p:txBody>
          <a:bodyPr vert="horz" lIns="91440" tIns="45720" rIns="91440" bIns="45720" rtlCol="0" anchor="ctr"/>
          <a:lstStyle/>
          <a:p>
            <a:fld id="{B71FCD68-0AFD-4048-852E-53B764BC6EED}" type="slidenum">
              <a:rPr lang="ru-RU" sz="1400" b="1">
                <a:latin typeface="Cambria" panose="02040503050406030204" pitchFamily="18" charset="0"/>
              </a:rPr>
              <a:pPr/>
              <a:t>12</a:t>
            </a:fld>
            <a:endParaRPr lang="ru-RU" sz="1400" b="1">
              <a:latin typeface="Cambria" panose="020405030504060302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7529317"/>
              </p:ext>
            </p:extLst>
          </p:nvPr>
        </p:nvGraphicFramePr>
        <p:xfrm>
          <a:off x="4114800" y="1247780"/>
          <a:ext cx="6334124" cy="5172070"/>
        </p:xfrm>
        <a:graphic>
          <a:graphicData uri="http://schemas.openxmlformats.org/drawingml/2006/table">
            <a:tbl>
              <a:tblPr/>
              <a:tblGrid>
                <a:gridCol w="999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748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70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64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5517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9076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70038"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Тип учреждения, </a:t>
                      </a:r>
                      <a:b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участника бюджетного процесса</a:t>
                      </a:r>
                    </a:p>
                  </a:txBody>
                  <a:tcPr marL="7869" marR="7869" marT="786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Код</a:t>
                      </a:r>
                      <a:b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строки</a:t>
                      </a:r>
                    </a:p>
                  </a:txBody>
                  <a:tcPr marL="7869" marR="7869" marT="7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Количество</a:t>
                      </a:r>
                    </a:p>
                  </a:txBody>
                  <a:tcPr marL="7869" marR="7869" marT="7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Причины </a:t>
                      </a:r>
                      <a:b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изменений</a:t>
                      </a:r>
                    </a:p>
                  </a:txBody>
                  <a:tcPr marL="7869" marR="7869" marT="7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2306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 начало</a:t>
                      </a:r>
                      <a:b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отчетного </a:t>
                      </a:r>
                      <a:b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периода</a:t>
                      </a:r>
                    </a:p>
                  </a:txBody>
                  <a:tcPr marL="7869" marR="7869" marT="7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 конец </a:t>
                      </a:r>
                      <a:b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отчетного</a:t>
                      </a:r>
                      <a:b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периода</a:t>
                      </a:r>
                    </a:p>
                  </a:txBody>
                  <a:tcPr marL="7869" marR="7869" marT="7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8541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7869" marR="7869" marT="786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7869" marR="7869" marT="7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7869" marR="7869" marT="7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7869" marR="7869" marT="7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7869" marR="7869" marT="7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0981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Государственные (муниципальные) учреждения,</a:t>
                      </a:r>
                    </a:p>
                  </a:txBody>
                  <a:tcPr marL="7869" marR="7869" marT="786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003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всего</a:t>
                      </a:r>
                    </a:p>
                  </a:txBody>
                  <a:tcPr marL="7869" marR="7869" marT="78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(стр.020 + стр.030 + стр.040):</a:t>
                      </a:r>
                    </a:p>
                  </a:txBody>
                  <a:tcPr marL="7869" marR="7869" marT="786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010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</a:t>
                      </a: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</a:t>
                      </a: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 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0038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 том числе:</a:t>
                      </a:r>
                    </a:p>
                  </a:txBody>
                  <a:tcPr marL="7869" marR="7869" marT="786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0038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казенные  учреждения</a:t>
                      </a:r>
                    </a:p>
                  </a:txBody>
                  <a:tcPr marL="7869" marR="7869" marT="786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020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 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70038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бюджетные учреждения</a:t>
                      </a:r>
                    </a:p>
                  </a:txBody>
                  <a:tcPr marL="7869" marR="7869" marT="786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030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</a:t>
                      </a: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</a:t>
                      </a: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 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30981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из них  получатели бюджетных средств </a:t>
                      </a:r>
                      <a:b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            по переданным полномочиям</a:t>
                      </a:r>
                    </a:p>
                  </a:txBody>
                  <a:tcPr marL="7869" marR="7869" marT="786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031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 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70038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автономные учреждения</a:t>
                      </a:r>
                    </a:p>
                  </a:txBody>
                  <a:tcPr marL="7869" marR="7869" marT="786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040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 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30981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из них  получатели бюджетных средств </a:t>
                      </a:r>
                      <a:b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            по переданным полномочиям</a:t>
                      </a:r>
                    </a:p>
                  </a:txBody>
                  <a:tcPr marL="7869" marR="7869" marT="786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041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 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30981">
                <a:tc gridSpan="2"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Участники бюджетного процесса (органы власти 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 их территориальные органы,  всего</a:t>
                      </a:r>
                    </a:p>
                  </a:txBody>
                  <a:tcPr marL="7869" marR="7869" marT="786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814957">
                <a:tc gridSpan="2"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(стр.051 + стр.052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 стр.053):</a:t>
                      </a:r>
                    </a:p>
                  </a:txBody>
                  <a:tcPr marL="7869" marR="7869" marT="786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050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1 014</a:t>
                      </a: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1 001</a:t>
                      </a: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Количество бюджетополучателей уменьшилось в связи с оптимизацией сети территориальных органов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70038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 том числе:</a:t>
                      </a:r>
                    </a:p>
                  </a:txBody>
                  <a:tcPr marL="7869" marR="7869" marT="786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70038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главные распорядители бюджетных средств</a:t>
                      </a:r>
                    </a:p>
                  </a:txBody>
                  <a:tcPr marL="7869" marR="7869" marT="786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051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 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70038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распорядители бюджетных средств</a:t>
                      </a:r>
                    </a:p>
                  </a:txBody>
                  <a:tcPr marL="7869" marR="7869" marT="786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052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83</a:t>
                      </a: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83</a:t>
                      </a: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 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70038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получатели бюджетных средств</a:t>
                      </a:r>
                    </a:p>
                  </a:txBody>
                  <a:tcPr marL="7869" marR="7869" marT="786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053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930</a:t>
                      </a: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917</a:t>
                      </a: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 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330981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Государственные (муниципальные) унитарные предприятия, всего:</a:t>
                      </a:r>
                    </a:p>
                  </a:txBody>
                  <a:tcPr marL="7869" marR="7869" marT="786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060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 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330981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из них  получатели бюджетных средств </a:t>
                      </a:r>
                      <a:b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            по переданным полномочиям</a:t>
                      </a:r>
                    </a:p>
                  </a:txBody>
                  <a:tcPr marL="7869" marR="7869" marT="786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061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 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</a:tbl>
          </a:graphicData>
        </a:graphic>
      </p:graphicFrame>
      <p:sp>
        <p:nvSpPr>
          <p:cNvPr id="7" name="AutoShape 9"/>
          <p:cNvSpPr>
            <a:spLocks noChangeArrowheads="1"/>
          </p:cNvSpPr>
          <p:nvPr/>
        </p:nvSpPr>
        <p:spPr bwMode="auto">
          <a:xfrm>
            <a:off x="1420602" y="5898355"/>
            <a:ext cx="2606920" cy="807246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82936" tIns="41468" rIns="82936" bIns="41468"/>
          <a:lstStyle/>
          <a:p>
            <a:pPr algn="ctr">
              <a:lnSpc>
                <a:spcPts val="1800"/>
              </a:lnSpc>
              <a:spcAft>
                <a:spcPts val="0"/>
              </a:spcAft>
            </a:pPr>
            <a:r>
              <a:rPr lang="ru-RU" sz="1600" b="1" kern="0" dirty="0" smtClean="0">
                <a:solidFill>
                  <a:srgbClr val="FF0000"/>
                </a:solidFill>
                <a:latin typeface="Times New Roman" pitchFamily="18" charset="0"/>
              </a:rPr>
              <a:t>Сведения ф. 0503161 формируются без учета филиалов</a:t>
            </a:r>
            <a:r>
              <a:rPr lang="ru-RU" sz="1600" kern="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/>
              </a:rPr>
              <a:t> 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 marL="0" marR="0" lvl="0" indent="0" defTabSz="87399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5644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2"/>
          <p:cNvSpPr txBox="1">
            <a:spLocks/>
          </p:cNvSpPr>
          <p:nvPr/>
        </p:nvSpPr>
        <p:spPr bwMode="auto">
          <a:xfrm>
            <a:off x="3505200" y="138375"/>
            <a:ext cx="6926187" cy="8691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9pPr>
          </a:lstStyle>
          <a:p>
            <a:pPr algn="r"/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Сведения о количестве подведомственных участников бюджетного процесса, учреждений и государственных (муниципальных) унитарных 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предприятий (ф. 0503161)</a:t>
            </a:r>
            <a:endParaRPr lang="ru-RU" sz="22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cs typeface="Arial" pitchFamily="34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974772" y="6421934"/>
            <a:ext cx="2389941" cy="365125"/>
          </a:xfrm>
        </p:spPr>
        <p:txBody>
          <a:bodyPr vert="horz" lIns="91440" tIns="45720" rIns="91440" bIns="45720" rtlCol="0" anchor="ctr"/>
          <a:lstStyle/>
          <a:p>
            <a:fld id="{B71FCD68-0AFD-4048-852E-53B764BC6EED}" type="slidenum">
              <a:rPr lang="ru-RU" sz="1400" b="1">
                <a:latin typeface="Cambria" panose="02040503050406030204" pitchFamily="18" charset="0"/>
              </a:rPr>
              <a:pPr/>
              <a:t>13</a:t>
            </a:fld>
            <a:endParaRPr lang="ru-RU" sz="1400" b="1">
              <a:latin typeface="Cambria" panose="020405030504060302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5085133"/>
              </p:ext>
            </p:extLst>
          </p:nvPr>
        </p:nvGraphicFramePr>
        <p:xfrm>
          <a:off x="4114800" y="1247780"/>
          <a:ext cx="6334124" cy="5172070"/>
        </p:xfrm>
        <a:graphic>
          <a:graphicData uri="http://schemas.openxmlformats.org/drawingml/2006/table">
            <a:tbl>
              <a:tblPr/>
              <a:tblGrid>
                <a:gridCol w="999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748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70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64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5517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9076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70038"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Тип учреждения, </a:t>
                      </a:r>
                      <a:b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участника бюджетного процесса</a:t>
                      </a:r>
                    </a:p>
                  </a:txBody>
                  <a:tcPr marL="7869" marR="7869" marT="786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Код</a:t>
                      </a:r>
                      <a:b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строки</a:t>
                      </a:r>
                    </a:p>
                  </a:txBody>
                  <a:tcPr marL="7869" marR="7869" marT="7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Количество</a:t>
                      </a:r>
                    </a:p>
                  </a:txBody>
                  <a:tcPr marL="7869" marR="7869" marT="7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Причины </a:t>
                      </a:r>
                      <a:b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изменений</a:t>
                      </a:r>
                    </a:p>
                  </a:txBody>
                  <a:tcPr marL="7869" marR="7869" marT="7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2306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 начало</a:t>
                      </a:r>
                      <a:b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отчетного </a:t>
                      </a:r>
                      <a:b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периода</a:t>
                      </a:r>
                    </a:p>
                  </a:txBody>
                  <a:tcPr marL="7869" marR="7869" marT="7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 конец </a:t>
                      </a:r>
                      <a:b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отчетного</a:t>
                      </a:r>
                      <a:b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периода</a:t>
                      </a:r>
                    </a:p>
                  </a:txBody>
                  <a:tcPr marL="7869" marR="7869" marT="7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8541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7869" marR="7869" marT="786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7869" marR="7869" marT="7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7869" marR="7869" marT="7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7869" marR="7869" marT="7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7869" marR="7869" marT="7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0981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Государственные (муниципальные) учреждения,</a:t>
                      </a:r>
                    </a:p>
                  </a:txBody>
                  <a:tcPr marL="7869" marR="7869" marT="786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003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всего</a:t>
                      </a:r>
                    </a:p>
                  </a:txBody>
                  <a:tcPr marL="7869" marR="7869" marT="78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(стр.020 + стр.030 + стр.040):</a:t>
                      </a:r>
                    </a:p>
                  </a:txBody>
                  <a:tcPr marL="7869" marR="7869" marT="786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010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0038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 том числе:</a:t>
                      </a:r>
                    </a:p>
                  </a:txBody>
                  <a:tcPr marL="7869" marR="7869" marT="786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0038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казенные  учреждения</a:t>
                      </a:r>
                    </a:p>
                  </a:txBody>
                  <a:tcPr marL="7869" marR="7869" marT="786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020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70038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бюджетные учреждения</a:t>
                      </a:r>
                    </a:p>
                  </a:txBody>
                  <a:tcPr marL="7869" marR="7869" marT="786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030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30981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из них  получатели бюджетных средств </a:t>
                      </a:r>
                      <a:b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            по переданным полномочиям</a:t>
                      </a:r>
                    </a:p>
                  </a:txBody>
                  <a:tcPr marL="7869" marR="7869" marT="786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031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70038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автономные учреждения</a:t>
                      </a:r>
                    </a:p>
                  </a:txBody>
                  <a:tcPr marL="7869" marR="7869" marT="786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040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30981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из них  получатели бюджетных средств </a:t>
                      </a:r>
                      <a:b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            по переданным полномочиям</a:t>
                      </a:r>
                    </a:p>
                  </a:txBody>
                  <a:tcPr marL="7869" marR="7869" marT="786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041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30981">
                <a:tc gridSpan="2"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Участники бюджетного процесса (органы власти 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 их территориальные органы,  всего</a:t>
                      </a:r>
                    </a:p>
                  </a:txBody>
                  <a:tcPr marL="7869" marR="7869" marT="786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814957">
                <a:tc gridSpan="2"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(стр.051 + стр.052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 стр.053):</a:t>
                      </a:r>
                    </a:p>
                  </a:txBody>
                  <a:tcPr marL="7869" marR="7869" marT="786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050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70038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 том числе:</a:t>
                      </a:r>
                    </a:p>
                  </a:txBody>
                  <a:tcPr marL="7869" marR="7869" marT="786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70038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главные распорядители бюджетных средств</a:t>
                      </a:r>
                    </a:p>
                  </a:txBody>
                  <a:tcPr marL="7869" marR="7869" marT="786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051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70038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распорядители бюджетных средств</a:t>
                      </a:r>
                    </a:p>
                  </a:txBody>
                  <a:tcPr marL="7869" marR="7869" marT="786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052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70038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получатели бюджетных средств</a:t>
                      </a:r>
                    </a:p>
                  </a:txBody>
                  <a:tcPr marL="7869" marR="7869" marT="786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053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330981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Государственные (муниципальные) унитарные предприятия, всего:</a:t>
                      </a:r>
                    </a:p>
                  </a:txBody>
                  <a:tcPr marL="7869" marR="7869" marT="786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060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330981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из них  получатели бюджетных средств </a:t>
                      </a:r>
                      <a:b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            по переданным полномочиям</a:t>
                      </a:r>
                    </a:p>
                  </a:txBody>
                  <a:tcPr marL="7869" marR="7869" marT="786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061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</a:tbl>
          </a:graphicData>
        </a:graphic>
      </p:graphicFrame>
      <p:sp>
        <p:nvSpPr>
          <p:cNvPr id="8" name="AutoShape 9"/>
          <p:cNvSpPr>
            <a:spLocks noChangeArrowheads="1"/>
          </p:cNvSpPr>
          <p:nvPr/>
        </p:nvSpPr>
        <p:spPr bwMode="auto">
          <a:xfrm>
            <a:off x="1381125" y="1532333"/>
            <a:ext cx="1562100" cy="403623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82936" tIns="41468" rIns="82936" bIns="41468"/>
          <a:lstStyle/>
          <a:p>
            <a:pPr algn="ctr">
              <a:lnSpc>
                <a:spcPts val="1800"/>
              </a:lnSpc>
              <a:spcAft>
                <a:spcPts val="0"/>
              </a:spcAft>
            </a:pPr>
            <a:r>
              <a:rPr lang="ru-RU" sz="1600" b="1" kern="0" dirty="0" smtClean="0">
                <a:solidFill>
                  <a:schemeClr val="tx1"/>
                </a:solidFill>
                <a:latin typeface="Times New Roman" pitchFamily="18" charset="0"/>
              </a:rPr>
              <a:t>ГРБС</a:t>
            </a:r>
            <a:endParaRPr lang="ru-RU" sz="1200" b="1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sz="1600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marL="0" marR="0" lvl="0" indent="0" defTabSz="87399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imes New Roman" pitchFamily="18" charset="0"/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flipH="1">
            <a:off x="1138237" y="1935955"/>
            <a:ext cx="485775" cy="64531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2590800" y="1935956"/>
            <a:ext cx="419100" cy="64531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AutoShape 9"/>
          <p:cNvSpPr>
            <a:spLocks noChangeArrowheads="1"/>
          </p:cNvSpPr>
          <p:nvPr/>
        </p:nvSpPr>
        <p:spPr bwMode="auto">
          <a:xfrm>
            <a:off x="161925" y="2612229"/>
            <a:ext cx="1562100" cy="403623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82936" tIns="41468" rIns="82936" bIns="41468"/>
          <a:lstStyle/>
          <a:p>
            <a:pPr algn="ctr">
              <a:lnSpc>
                <a:spcPts val="1800"/>
              </a:lnSpc>
              <a:spcAft>
                <a:spcPts val="0"/>
              </a:spcAft>
            </a:pPr>
            <a:r>
              <a:rPr lang="ru-RU" sz="1600" b="1" i="1" kern="0" dirty="0" smtClean="0">
                <a:solidFill>
                  <a:schemeClr val="tx1"/>
                </a:solidFill>
                <a:latin typeface="Times New Roman" pitchFamily="18" charset="0"/>
              </a:rPr>
              <a:t>РБС 1</a:t>
            </a:r>
            <a:endParaRPr lang="ru-RU" sz="1200" b="1" i="1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 marL="0" marR="0" lvl="0" indent="0" defTabSz="87399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imes New Roman" pitchFamily="18" charset="0"/>
            </a:endParaRPr>
          </a:p>
        </p:txBody>
      </p:sp>
      <p:sp>
        <p:nvSpPr>
          <p:cNvPr id="17" name="AutoShape 9"/>
          <p:cNvSpPr>
            <a:spLocks noChangeArrowheads="1"/>
          </p:cNvSpPr>
          <p:nvPr/>
        </p:nvSpPr>
        <p:spPr bwMode="auto">
          <a:xfrm>
            <a:off x="2228850" y="2596751"/>
            <a:ext cx="1562100" cy="403623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82936" tIns="41468" rIns="82936" bIns="41468"/>
          <a:lstStyle/>
          <a:p>
            <a:pPr algn="ctr">
              <a:lnSpc>
                <a:spcPts val="1800"/>
              </a:lnSpc>
              <a:spcAft>
                <a:spcPts val="0"/>
              </a:spcAft>
            </a:pPr>
            <a:r>
              <a:rPr lang="ru-RU" sz="1600" b="1" i="1" kern="0" dirty="0" smtClean="0">
                <a:solidFill>
                  <a:schemeClr val="tx1"/>
                </a:solidFill>
                <a:latin typeface="Times New Roman" pitchFamily="18" charset="0"/>
              </a:rPr>
              <a:t>РБС 2</a:t>
            </a:r>
            <a:endParaRPr lang="ru-RU" sz="1200" b="1" i="1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sz="1600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marL="0" marR="0" lvl="0" indent="0" defTabSz="87399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imes New Roman" pitchFamily="18" charset="0"/>
            </a:endParaRPr>
          </a:p>
        </p:txBody>
      </p:sp>
      <p:cxnSp>
        <p:nvCxnSpPr>
          <p:cNvPr id="18" name="Прямая со стрелкой 17"/>
          <p:cNvCxnSpPr/>
          <p:nvPr/>
        </p:nvCxnSpPr>
        <p:spPr>
          <a:xfrm flipH="1">
            <a:off x="466723" y="3000374"/>
            <a:ext cx="4" cy="3810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1624012" y="3019422"/>
            <a:ext cx="0" cy="3619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AutoShape 9"/>
          <p:cNvSpPr>
            <a:spLocks noChangeArrowheads="1"/>
          </p:cNvSpPr>
          <p:nvPr/>
        </p:nvSpPr>
        <p:spPr bwMode="auto">
          <a:xfrm>
            <a:off x="161925" y="3369461"/>
            <a:ext cx="828675" cy="30599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82936" tIns="41468" rIns="82936" bIns="41468"/>
          <a:lstStyle/>
          <a:p>
            <a:pPr algn="ctr">
              <a:lnSpc>
                <a:spcPts val="1800"/>
              </a:lnSpc>
              <a:spcAft>
                <a:spcPts val="0"/>
              </a:spcAft>
            </a:pPr>
            <a:r>
              <a:rPr lang="ru-RU" sz="1600" i="1" kern="0" dirty="0" smtClean="0">
                <a:solidFill>
                  <a:schemeClr val="tx1"/>
                </a:solidFill>
                <a:latin typeface="Times New Roman" pitchFamily="18" charset="0"/>
              </a:rPr>
              <a:t>ПБС 1</a:t>
            </a:r>
            <a:endParaRPr lang="ru-RU" sz="1200" i="1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 marL="0" marR="0" lvl="0" indent="0" defTabSz="87399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imes New Roman" pitchFamily="18" charset="0"/>
            </a:endParaRPr>
          </a:p>
        </p:txBody>
      </p:sp>
      <p:sp>
        <p:nvSpPr>
          <p:cNvPr id="25" name="AutoShape 9"/>
          <p:cNvSpPr>
            <a:spLocks noChangeArrowheads="1"/>
          </p:cNvSpPr>
          <p:nvPr/>
        </p:nvSpPr>
        <p:spPr bwMode="auto">
          <a:xfrm>
            <a:off x="1276350" y="3386729"/>
            <a:ext cx="828675" cy="30599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82936" tIns="41468" rIns="82936" bIns="41468"/>
          <a:lstStyle/>
          <a:p>
            <a:pPr algn="ctr">
              <a:lnSpc>
                <a:spcPts val="1800"/>
              </a:lnSpc>
              <a:spcAft>
                <a:spcPts val="0"/>
              </a:spcAft>
            </a:pPr>
            <a:r>
              <a:rPr lang="ru-RU" sz="1600" i="1" kern="0" dirty="0" smtClean="0">
                <a:solidFill>
                  <a:schemeClr val="tx1"/>
                </a:solidFill>
                <a:latin typeface="Times New Roman" pitchFamily="18" charset="0"/>
              </a:rPr>
              <a:t>ПБС 2</a:t>
            </a:r>
            <a:endParaRPr lang="ru-RU" sz="1200" i="1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sz="1600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marL="0" marR="0" lvl="0" indent="0" defTabSz="87399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imes New Roman" pitchFamily="18" charset="0"/>
            </a:endParaRPr>
          </a:p>
        </p:txBody>
      </p:sp>
      <p:cxnSp>
        <p:nvCxnSpPr>
          <p:cNvPr id="29" name="Прямая со стрелкой 28"/>
          <p:cNvCxnSpPr/>
          <p:nvPr/>
        </p:nvCxnSpPr>
        <p:spPr>
          <a:xfrm>
            <a:off x="1128714" y="3021207"/>
            <a:ext cx="0" cy="79831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AutoShape 9"/>
          <p:cNvSpPr>
            <a:spLocks noChangeArrowheads="1"/>
          </p:cNvSpPr>
          <p:nvPr/>
        </p:nvSpPr>
        <p:spPr bwMode="auto">
          <a:xfrm>
            <a:off x="276226" y="3838575"/>
            <a:ext cx="1471614" cy="55245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82936" tIns="41468" rIns="82936" bIns="41468"/>
          <a:lstStyle/>
          <a:p>
            <a:pPr algn="ctr">
              <a:lnSpc>
                <a:spcPts val="1800"/>
              </a:lnSpc>
              <a:spcAft>
                <a:spcPts val="0"/>
              </a:spcAft>
            </a:pPr>
            <a:r>
              <a:rPr lang="ru-RU" sz="1600" kern="0" dirty="0" smtClean="0">
                <a:solidFill>
                  <a:schemeClr val="tx1"/>
                </a:solidFill>
                <a:latin typeface="Times New Roman" pitchFamily="18" charset="0"/>
              </a:rPr>
              <a:t>Казенное учреждение 1</a:t>
            </a:r>
            <a:endParaRPr lang="ru-RU" sz="1200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 marL="0" marR="0" lvl="0" indent="0" defTabSz="87399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imes New Roman" pitchFamily="18" charset="0"/>
            </a:endParaRPr>
          </a:p>
        </p:txBody>
      </p:sp>
      <p:sp>
        <p:nvSpPr>
          <p:cNvPr id="39" name="AutoShape 9"/>
          <p:cNvSpPr>
            <a:spLocks noChangeArrowheads="1"/>
          </p:cNvSpPr>
          <p:nvPr/>
        </p:nvSpPr>
        <p:spPr bwMode="auto">
          <a:xfrm>
            <a:off x="1019174" y="4549971"/>
            <a:ext cx="1152526" cy="30599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82936" tIns="41468" rIns="82936" bIns="41468"/>
          <a:lstStyle/>
          <a:p>
            <a:pPr algn="ctr">
              <a:lnSpc>
                <a:spcPts val="1800"/>
              </a:lnSpc>
              <a:spcAft>
                <a:spcPts val="0"/>
              </a:spcAft>
            </a:pPr>
            <a:r>
              <a:rPr lang="ru-RU" sz="1600" kern="0" dirty="0" smtClean="0">
                <a:solidFill>
                  <a:srgbClr val="FF0000"/>
                </a:solidFill>
                <a:latin typeface="Times New Roman" pitchFamily="18" charset="0"/>
              </a:rPr>
              <a:t>Филиал 1*</a:t>
            </a:r>
            <a:endParaRPr lang="ru-RU" sz="1200" dirty="0">
              <a:solidFill>
                <a:srgbClr val="FF0000"/>
              </a:solidFill>
              <a:latin typeface="Calibri"/>
              <a:ea typeface="Calibri"/>
              <a:cs typeface="Times New Roman"/>
            </a:endParaRPr>
          </a:p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sz="1600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marL="0" marR="0" lvl="0" indent="0" defTabSz="87399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imes New Roman" pitchFamily="18" charset="0"/>
            </a:endParaRPr>
          </a:p>
        </p:txBody>
      </p:sp>
      <p:cxnSp>
        <p:nvCxnSpPr>
          <p:cNvPr id="40" name="Прямая со стрелкой 39"/>
          <p:cNvCxnSpPr/>
          <p:nvPr/>
        </p:nvCxnSpPr>
        <p:spPr>
          <a:xfrm>
            <a:off x="1909764" y="3735582"/>
            <a:ext cx="0" cy="79831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/>
          <p:nvPr/>
        </p:nvCxnSpPr>
        <p:spPr>
          <a:xfrm>
            <a:off x="2500312" y="3058414"/>
            <a:ext cx="0" cy="3619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>
          <a:xfrm>
            <a:off x="3614737" y="3059304"/>
            <a:ext cx="0" cy="3619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AutoShape 9"/>
          <p:cNvSpPr>
            <a:spLocks noChangeArrowheads="1"/>
          </p:cNvSpPr>
          <p:nvPr/>
        </p:nvSpPr>
        <p:spPr bwMode="auto">
          <a:xfrm>
            <a:off x="2219325" y="3431672"/>
            <a:ext cx="828675" cy="30599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82936" tIns="41468" rIns="82936" bIns="41468"/>
          <a:lstStyle/>
          <a:p>
            <a:pPr algn="ctr">
              <a:lnSpc>
                <a:spcPts val="1800"/>
              </a:lnSpc>
              <a:spcAft>
                <a:spcPts val="0"/>
              </a:spcAft>
            </a:pPr>
            <a:r>
              <a:rPr lang="ru-RU" sz="1600" i="1" kern="0" dirty="0" smtClean="0">
                <a:solidFill>
                  <a:schemeClr val="tx1"/>
                </a:solidFill>
                <a:latin typeface="Times New Roman" pitchFamily="18" charset="0"/>
              </a:rPr>
              <a:t>ПБС 3</a:t>
            </a:r>
            <a:endParaRPr lang="ru-RU" sz="1200" i="1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sz="1600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marL="0" marR="0" lvl="0" indent="0" defTabSz="87399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imes New Roman" pitchFamily="18" charset="0"/>
            </a:endParaRPr>
          </a:p>
        </p:txBody>
      </p:sp>
      <p:sp>
        <p:nvSpPr>
          <p:cNvPr id="44" name="AutoShape 9"/>
          <p:cNvSpPr>
            <a:spLocks noChangeArrowheads="1"/>
          </p:cNvSpPr>
          <p:nvPr/>
        </p:nvSpPr>
        <p:spPr bwMode="auto">
          <a:xfrm>
            <a:off x="3133724" y="3431672"/>
            <a:ext cx="828675" cy="30599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82936" tIns="41468" rIns="82936" bIns="41468"/>
          <a:lstStyle/>
          <a:p>
            <a:pPr algn="ctr">
              <a:lnSpc>
                <a:spcPts val="1800"/>
              </a:lnSpc>
              <a:spcAft>
                <a:spcPts val="0"/>
              </a:spcAft>
            </a:pPr>
            <a:r>
              <a:rPr lang="ru-RU" sz="1600" i="1" kern="0" dirty="0" smtClean="0">
                <a:solidFill>
                  <a:schemeClr val="tx1"/>
                </a:solidFill>
                <a:latin typeface="Times New Roman" pitchFamily="18" charset="0"/>
              </a:rPr>
              <a:t>ПБС 4</a:t>
            </a:r>
            <a:endParaRPr lang="ru-RU" sz="1200" i="1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 marL="0" marR="0" lvl="0" indent="0" defTabSz="87399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imes New Roman" pitchFamily="18" charset="0"/>
            </a:endParaRPr>
          </a:p>
        </p:txBody>
      </p:sp>
      <p:sp>
        <p:nvSpPr>
          <p:cNvPr id="49" name="AutoShape 9"/>
          <p:cNvSpPr>
            <a:spLocks noChangeArrowheads="1"/>
          </p:cNvSpPr>
          <p:nvPr/>
        </p:nvSpPr>
        <p:spPr bwMode="auto">
          <a:xfrm>
            <a:off x="2047873" y="4104080"/>
            <a:ext cx="1152526" cy="30599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82936" tIns="41468" rIns="82936" bIns="41468"/>
          <a:lstStyle/>
          <a:p>
            <a:pPr algn="ctr">
              <a:lnSpc>
                <a:spcPts val="1800"/>
              </a:lnSpc>
              <a:spcAft>
                <a:spcPts val="0"/>
              </a:spcAft>
            </a:pPr>
            <a:r>
              <a:rPr lang="ru-RU" sz="1600" kern="0" dirty="0" smtClean="0">
                <a:solidFill>
                  <a:schemeClr val="tx1"/>
                </a:solidFill>
                <a:latin typeface="Times New Roman" pitchFamily="18" charset="0"/>
              </a:rPr>
              <a:t>БУ 1</a:t>
            </a:r>
            <a:endParaRPr lang="ru-RU" sz="1200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sz="1600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marL="0" marR="0" lvl="0" indent="0" defTabSz="87399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imes New Roman" pitchFamily="18" charset="0"/>
            </a:endParaRPr>
          </a:p>
        </p:txBody>
      </p:sp>
      <p:sp>
        <p:nvSpPr>
          <p:cNvPr id="50" name="AutoShape 9"/>
          <p:cNvSpPr>
            <a:spLocks noChangeArrowheads="1"/>
          </p:cNvSpPr>
          <p:nvPr/>
        </p:nvSpPr>
        <p:spPr bwMode="auto">
          <a:xfrm>
            <a:off x="2905125" y="4533900"/>
            <a:ext cx="1152526" cy="30599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82936" tIns="41468" rIns="82936" bIns="41468"/>
          <a:lstStyle/>
          <a:p>
            <a:pPr algn="ctr">
              <a:lnSpc>
                <a:spcPts val="1800"/>
              </a:lnSpc>
              <a:spcAft>
                <a:spcPts val="0"/>
              </a:spcAft>
            </a:pPr>
            <a:r>
              <a:rPr lang="ru-RU" sz="1600" kern="0" dirty="0" smtClean="0">
                <a:solidFill>
                  <a:schemeClr val="tx1"/>
                </a:solidFill>
                <a:latin typeface="Times New Roman" pitchFamily="18" charset="0"/>
              </a:rPr>
              <a:t>БУ 2</a:t>
            </a:r>
            <a:endParaRPr lang="ru-RU" sz="1200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 marL="0" marR="0" lvl="0" indent="0" defTabSz="87399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imes New Roman" pitchFamily="18" charset="0"/>
            </a:endParaRPr>
          </a:p>
        </p:txBody>
      </p:sp>
      <p:sp>
        <p:nvSpPr>
          <p:cNvPr id="52" name="AutoShape 9"/>
          <p:cNvSpPr>
            <a:spLocks noChangeArrowheads="1"/>
          </p:cNvSpPr>
          <p:nvPr/>
        </p:nvSpPr>
        <p:spPr bwMode="auto">
          <a:xfrm>
            <a:off x="858715" y="5494732"/>
            <a:ext cx="2606920" cy="807246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82936" tIns="41468" rIns="82936" bIns="41468"/>
          <a:lstStyle/>
          <a:p>
            <a:pPr algn="ctr">
              <a:lnSpc>
                <a:spcPts val="1800"/>
              </a:lnSpc>
              <a:spcAft>
                <a:spcPts val="0"/>
              </a:spcAft>
            </a:pPr>
            <a:r>
              <a:rPr lang="ru-RU" sz="1600" b="1" kern="0" dirty="0" smtClean="0">
                <a:solidFill>
                  <a:srgbClr val="FF0000"/>
                </a:solidFill>
                <a:latin typeface="Times New Roman" pitchFamily="18" charset="0"/>
              </a:rPr>
              <a:t>Сведения ф. 0503161 формируются без учета филиалов</a:t>
            </a:r>
            <a:r>
              <a:rPr lang="ru-RU" sz="1600" kern="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/>
              </a:rPr>
              <a:t> 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 marL="0" marR="0" lvl="0" indent="0" defTabSz="87399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imes New Roman" pitchFamily="18" charset="0"/>
            </a:endParaRPr>
          </a:p>
        </p:txBody>
      </p:sp>
      <p:cxnSp>
        <p:nvCxnSpPr>
          <p:cNvPr id="11" name="Прямая со стрелкой 10"/>
          <p:cNvCxnSpPr>
            <a:stCxn id="8" idx="2"/>
          </p:cNvCxnSpPr>
          <p:nvPr/>
        </p:nvCxnSpPr>
        <p:spPr>
          <a:xfrm>
            <a:off x="2162175" y="1935956"/>
            <a:ext cx="9525" cy="21681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Соединительная линия уступом 12"/>
          <p:cNvCxnSpPr>
            <a:stCxn id="8" idx="3"/>
          </p:cNvCxnSpPr>
          <p:nvPr/>
        </p:nvCxnSpPr>
        <p:spPr>
          <a:xfrm>
            <a:off x="2943225" y="1734145"/>
            <a:ext cx="1085850" cy="2799755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AutoShape 9"/>
          <p:cNvSpPr>
            <a:spLocks noChangeArrowheads="1"/>
          </p:cNvSpPr>
          <p:nvPr/>
        </p:nvSpPr>
        <p:spPr bwMode="auto">
          <a:xfrm>
            <a:off x="228598" y="5026221"/>
            <a:ext cx="1152526" cy="30599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82936" tIns="41468" rIns="82936" bIns="41468"/>
          <a:lstStyle/>
          <a:p>
            <a:pPr algn="ctr">
              <a:lnSpc>
                <a:spcPts val="1800"/>
              </a:lnSpc>
              <a:spcAft>
                <a:spcPts val="0"/>
              </a:spcAft>
            </a:pPr>
            <a:r>
              <a:rPr lang="ru-RU" sz="1600" kern="0" dirty="0" smtClean="0">
                <a:solidFill>
                  <a:srgbClr val="FF0000"/>
                </a:solidFill>
                <a:latin typeface="Times New Roman" pitchFamily="18" charset="0"/>
              </a:rPr>
              <a:t>Филиал 2</a:t>
            </a:r>
            <a:endParaRPr lang="ru-RU" sz="1200" dirty="0">
              <a:solidFill>
                <a:srgbClr val="FF0000"/>
              </a:solidFill>
              <a:latin typeface="Calibri"/>
              <a:ea typeface="Calibri"/>
              <a:cs typeface="Times New Roman"/>
            </a:endParaRPr>
          </a:p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sz="1600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marL="0" marR="0" lvl="0" indent="0" defTabSz="87399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imes New Roman" pitchFamily="18" charset="0"/>
            </a:endParaRPr>
          </a:p>
        </p:txBody>
      </p:sp>
      <p:cxnSp>
        <p:nvCxnSpPr>
          <p:cNvPr id="15" name="Прямая со стрелкой 14"/>
          <p:cNvCxnSpPr/>
          <p:nvPr/>
        </p:nvCxnSpPr>
        <p:spPr>
          <a:xfrm>
            <a:off x="576262" y="4391025"/>
            <a:ext cx="0" cy="63519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AutoShape 9"/>
          <p:cNvSpPr>
            <a:spLocks noChangeArrowheads="1"/>
          </p:cNvSpPr>
          <p:nvPr/>
        </p:nvSpPr>
        <p:spPr bwMode="auto">
          <a:xfrm>
            <a:off x="276225" y="6454971"/>
            <a:ext cx="6153150" cy="30599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82936" tIns="41468" rIns="82936" bIns="41468"/>
          <a:lstStyle/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sz="1200" kern="0" dirty="0" smtClean="0">
                <a:solidFill>
                  <a:schemeClr val="tx1"/>
                </a:solidFill>
                <a:latin typeface="Times New Roman" pitchFamily="18" charset="0"/>
              </a:rPr>
              <a:t>Не наделен полномочиями юридического лица, получателя средств федерального бюджета</a:t>
            </a:r>
            <a:endParaRPr lang="ru-RU" sz="1200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sz="1600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marL="0" marR="0" lvl="0" indent="0" defTabSz="87399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imes New Roman" pitchFamily="18" charset="0"/>
            </a:endParaRPr>
          </a:p>
        </p:txBody>
      </p:sp>
      <p:sp>
        <p:nvSpPr>
          <p:cNvPr id="48" name="Овальная выноска 47"/>
          <p:cNvSpPr/>
          <p:nvPr/>
        </p:nvSpPr>
        <p:spPr>
          <a:xfrm>
            <a:off x="8229600" y="3926441"/>
            <a:ext cx="2133601" cy="967261"/>
          </a:xfrm>
          <a:prstGeom prst="wedgeEllipseCallout">
            <a:avLst>
              <a:gd name="adj1" fmla="val -59473"/>
              <a:gd name="adj2" fmla="val 124080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По </a:t>
            </a:r>
            <a:r>
              <a:rPr lang="ru-RU" sz="1200" b="1" dirty="0" smtClean="0">
                <a:solidFill>
                  <a:schemeClr val="tx1"/>
                </a:solidFill>
                <a:latin typeface="Cambria" panose="02040503050406030204" pitchFamily="18" charset="0"/>
              </a:rPr>
              <a:t>стр. 053 </a:t>
            </a:r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указывается только количество территориальных органов</a:t>
            </a:r>
            <a:endParaRPr lang="ru-RU" sz="1200" b="1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1372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2"/>
          <p:cNvSpPr txBox="1">
            <a:spLocks/>
          </p:cNvSpPr>
          <p:nvPr/>
        </p:nvSpPr>
        <p:spPr bwMode="auto">
          <a:xfrm>
            <a:off x="3505200" y="138375"/>
            <a:ext cx="6926187" cy="8691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9pPr>
          </a:lstStyle>
          <a:p>
            <a:pPr algn="r"/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Сведения о количестве подведомственных участников бюджетного процесса, учреждений и государственных (муниципальных) унитарных 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предприятий (ф. 0503161)</a:t>
            </a:r>
            <a:endParaRPr lang="ru-RU" sz="22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cs typeface="Arial" pitchFamily="34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974772" y="6421934"/>
            <a:ext cx="2389941" cy="365125"/>
          </a:xfrm>
        </p:spPr>
        <p:txBody>
          <a:bodyPr vert="horz" lIns="91440" tIns="45720" rIns="91440" bIns="45720" rtlCol="0" anchor="ctr"/>
          <a:lstStyle/>
          <a:p>
            <a:fld id="{B71FCD68-0AFD-4048-852E-53B764BC6EED}" type="slidenum">
              <a:rPr lang="ru-RU" sz="1400" b="1">
                <a:latin typeface="Cambria" panose="02040503050406030204" pitchFamily="18" charset="0"/>
              </a:rPr>
              <a:pPr/>
              <a:t>14</a:t>
            </a:fld>
            <a:endParaRPr lang="ru-RU" sz="1400" b="1">
              <a:latin typeface="Cambria" panose="020405030504060302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0520161"/>
              </p:ext>
            </p:extLst>
          </p:nvPr>
        </p:nvGraphicFramePr>
        <p:xfrm>
          <a:off x="4114800" y="1247780"/>
          <a:ext cx="6334124" cy="5172070"/>
        </p:xfrm>
        <a:graphic>
          <a:graphicData uri="http://schemas.openxmlformats.org/drawingml/2006/table">
            <a:tbl>
              <a:tblPr/>
              <a:tblGrid>
                <a:gridCol w="999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748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70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64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5517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9076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70038"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Тип учреждения, </a:t>
                      </a:r>
                      <a:b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участника бюджетного процесса</a:t>
                      </a:r>
                    </a:p>
                  </a:txBody>
                  <a:tcPr marL="7869" marR="7869" marT="786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Код</a:t>
                      </a:r>
                      <a:b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строки</a:t>
                      </a:r>
                    </a:p>
                  </a:txBody>
                  <a:tcPr marL="7869" marR="7869" marT="7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Количество</a:t>
                      </a:r>
                    </a:p>
                  </a:txBody>
                  <a:tcPr marL="7869" marR="7869" marT="7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Причины </a:t>
                      </a:r>
                      <a:b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изменений</a:t>
                      </a:r>
                    </a:p>
                  </a:txBody>
                  <a:tcPr marL="7869" marR="7869" marT="7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2306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 начало</a:t>
                      </a:r>
                      <a:b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отчетного </a:t>
                      </a:r>
                      <a:b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периода</a:t>
                      </a:r>
                    </a:p>
                  </a:txBody>
                  <a:tcPr marL="7869" marR="7869" marT="7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 конец </a:t>
                      </a:r>
                      <a:b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отчетного</a:t>
                      </a:r>
                      <a:b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периода</a:t>
                      </a:r>
                    </a:p>
                  </a:txBody>
                  <a:tcPr marL="7869" marR="7869" marT="7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8541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7869" marR="7869" marT="786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7869" marR="7869" marT="7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7869" marR="7869" marT="7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7869" marR="7869" marT="7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7869" marR="7869" marT="7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0981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Государственные (муниципальные) учреждения,</a:t>
                      </a:r>
                    </a:p>
                  </a:txBody>
                  <a:tcPr marL="7869" marR="7869" marT="786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003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всего</a:t>
                      </a:r>
                    </a:p>
                  </a:txBody>
                  <a:tcPr marL="7869" marR="7869" marT="78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(стр.020 + стр.030 + стр.040):</a:t>
                      </a:r>
                    </a:p>
                  </a:txBody>
                  <a:tcPr marL="7869" marR="7869" marT="786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010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 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0038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 том числе:</a:t>
                      </a:r>
                    </a:p>
                  </a:txBody>
                  <a:tcPr marL="7869" marR="7869" marT="786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0038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казенные  учреждения</a:t>
                      </a:r>
                    </a:p>
                  </a:txBody>
                  <a:tcPr marL="7869" marR="7869" marT="786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020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Изменение типа учреждения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70038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бюджетные учреждения</a:t>
                      </a:r>
                    </a:p>
                  </a:txBody>
                  <a:tcPr marL="7869" marR="7869" marT="786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030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Изменение типа учреждения 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30981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из них  получатели бюджетных средств </a:t>
                      </a:r>
                      <a:b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            по переданным полномочиям</a:t>
                      </a:r>
                    </a:p>
                  </a:txBody>
                  <a:tcPr marL="7869" marR="7869" marT="786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031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 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70038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автономные учреждения</a:t>
                      </a:r>
                    </a:p>
                  </a:txBody>
                  <a:tcPr marL="7869" marR="7869" marT="786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040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 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30981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из них  получатели бюджетных средств </a:t>
                      </a:r>
                      <a:b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            по переданным полномочиям</a:t>
                      </a:r>
                    </a:p>
                  </a:txBody>
                  <a:tcPr marL="7869" marR="7869" marT="786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041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 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30981">
                <a:tc gridSpan="2"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Участники бюджетного процесса (органы власти 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 их территориальные органы,  всего</a:t>
                      </a:r>
                    </a:p>
                  </a:txBody>
                  <a:tcPr marL="7869" marR="7869" marT="786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814957">
                <a:tc gridSpan="2"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(стр.051 + стр.052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 стр.053):</a:t>
                      </a:r>
                    </a:p>
                  </a:txBody>
                  <a:tcPr marL="7869" marR="7869" marT="786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050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70038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 том числе:</a:t>
                      </a:r>
                    </a:p>
                  </a:txBody>
                  <a:tcPr marL="7869" marR="7869" marT="786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70038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главные распорядители бюджетных средств</a:t>
                      </a:r>
                    </a:p>
                  </a:txBody>
                  <a:tcPr marL="7869" marR="7869" marT="786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051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 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70038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распорядители бюджетных средств</a:t>
                      </a:r>
                    </a:p>
                  </a:txBody>
                  <a:tcPr marL="7869" marR="7869" marT="786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052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 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70038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получатели бюджетных средств</a:t>
                      </a:r>
                    </a:p>
                  </a:txBody>
                  <a:tcPr marL="7869" marR="7869" marT="786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053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 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330981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Государственные (муниципальные) унитарные предприятия, всего:</a:t>
                      </a:r>
                    </a:p>
                  </a:txBody>
                  <a:tcPr marL="7869" marR="7869" marT="786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060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 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330981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из них  получатели бюджетных средств </a:t>
                      </a:r>
                      <a:b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            по переданным полномочиям</a:t>
                      </a:r>
                    </a:p>
                  </a:txBody>
                  <a:tcPr marL="7869" marR="7869" marT="786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061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 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</a:tbl>
          </a:graphicData>
        </a:graphic>
      </p:graphicFrame>
      <p:sp>
        <p:nvSpPr>
          <p:cNvPr id="8" name="AutoShape 9"/>
          <p:cNvSpPr>
            <a:spLocks noChangeArrowheads="1"/>
          </p:cNvSpPr>
          <p:nvPr/>
        </p:nvSpPr>
        <p:spPr bwMode="auto">
          <a:xfrm>
            <a:off x="1381125" y="1532333"/>
            <a:ext cx="1562100" cy="403623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82936" tIns="41468" rIns="82936" bIns="41468"/>
          <a:lstStyle/>
          <a:p>
            <a:pPr algn="ctr">
              <a:lnSpc>
                <a:spcPts val="1800"/>
              </a:lnSpc>
              <a:spcAft>
                <a:spcPts val="0"/>
              </a:spcAft>
            </a:pPr>
            <a:r>
              <a:rPr lang="ru-RU" sz="1600" b="1" kern="0" dirty="0" smtClean="0">
                <a:solidFill>
                  <a:schemeClr val="tx1"/>
                </a:solidFill>
                <a:latin typeface="Times New Roman" pitchFamily="18" charset="0"/>
              </a:rPr>
              <a:t>ГРБС</a:t>
            </a:r>
            <a:endParaRPr lang="ru-RU" sz="1200" b="1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sz="1600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marL="0" marR="0" lvl="0" indent="0" defTabSz="87399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imes New Roman" pitchFamily="18" charset="0"/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flipH="1">
            <a:off x="1138237" y="1935955"/>
            <a:ext cx="485775" cy="64531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2590800" y="1935956"/>
            <a:ext cx="419100" cy="64531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AutoShape 9"/>
          <p:cNvSpPr>
            <a:spLocks noChangeArrowheads="1"/>
          </p:cNvSpPr>
          <p:nvPr/>
        </p:nvSpPr>
        <p:spPr bwMode="auto">
          <a:xfrm>
            <a:off x="247650" y="2612229"/>
            <a:ext cx="1562100" cy="403623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82936" tIns="41468" rIns="82936" bIns="41468"/>
          <a:lstStyle/>
          <a:p>
            <a:pPr algn="ctr">
              <a:lnSpc>
                <a:spcPts val="1800"/>
              </a:lnSpc>
              <a:spcAft>
                <a:spcPts val="0"/>
              </a:spcAft>
            </a:pPr>
            <a:r>
              <a:rPr lang="ru-RU" sz="1600" b="1" i="1" kern="0" dirty="0" smtClean="0">
                <a:solidFill>
                  <a:schemeClr val="tx1"/>
                </a:solidFill>
                <a:latin typeface="Times New Roman" pitchFamily="18" charset="0"/>
              </a:rPr>
              <a:t>РБС 1</a:t>
            </a:r>
            <a:endParaRPr lang="ru-RU" sz="1200" b="1" i="1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 marL="0" marR="0" lvl="0" indent="0" defTabSz="87399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imes New Roman" pitchFamily="18" charset="0"/>
            </a:endParaRPr>
          </a:p>
        </p:txBody>
      </p:sp>
      <p:sp>
        <p:nvSpPr>
          <p:cNvPr id="17" name="AutoShape 9"/>
          <p:cNvSpPr>
            <a:spLocks noChangeArrowheads="1"/>
          </p:cNvSpPr>
          <p:nvPr/>
        </p:nvSpPr>
        <p:spPr bwMode="auto">
          <a:xfrm>
            <a:off x="2228850" y="2596751"/>
            <a:ext cx="1562100" cy="403623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82936" tIns="41468" rIns="82936" bIns="41468"/>
          <a:lstStyle/>
          <a:p>
            <a:pPr algn="ctr">
              <a:lnSpc>
                <a:spcPts val="1800"/>
              </a:lnSpc>
              <a:spcAft>
                <a:spcPts val="0"/>
              </a:spcAft>
            </a:pPr>
            <a:r>
              <a:rPr lang="ru-RU" sz="1600" b="1" i="1" kern="0" dirty="0" smtClean="0">
                <a:solidFill>
                  <a:schemeClr val="tx1"/>
                </a:solidFill>
                <a:latin typeface="Times New Roman" pitchFamily="18" charset="0"/>
              </a:rPr>
              <a:t>РБС 2</a:t>
            </a:r>
            <a:endParaRPr lang="ru-RU" sz="1200" b="1" i="1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sz="1600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marL="0" marR="0" lvl="0" indent="0" defTabSz="87399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imes New Roman" pitchFamily="18" charset="0"/>
            </a:endParaRPr>
          </a:p>
        </p:txBody>
      </p:sp>
      <p:cxnSp>
        <p:nvCxnSpPr>
          <p:cNvPr id="18" name="Прямая со стрелкой 17"/>
          <p:cNvCxnSpPr/>
          <p:nvPr/>
        </p:nvCxnSpPr>
        <p:spPr>
          <a:xfrm flipH="1">
            <a:off x="466723" y="3015852"/>
            <a:ext cx="2" cy="36552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1624012" y="3019422"/>
            <a:ext cx="0" cy="3619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AutoShape 9"/>
          <p:cNvSpPr>
            <a:spLocks noChangeArrowheads="1"/>
          </p:cNvSpPr>
          <p:nvPr/>
        </p:nvSpPr>
        <p:spPr bwMode="auto">
          <a:xfrm>
            <a:off x="247650" y="3369461"/>
            <a:ext cx="828675" cy="30599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82936" tIns="41468" rIns="82936" bIns="41468"/>
          <a:lstStyle/>
          <a:p>
            <a:pPr algn="ctr">
              <a:lnSpc>
                <a:spcPts val="1800"/>
              </a:lnSpc>
              <a:spcAft>
                <a:spcPts val="0"/>
              </a:spcAft>
            </a:pPr>
            <a:r>
              <a:rPr lang="ru-RU" sz="1600" i="1" kern="0" dirty="0" smtClean="0">
                <a:solidFill>
                  <a:schemeClr val="tx1"/>
                </a:solidFill>
                <a:latin typeface="Times New Roman" pitchFamily="18" charset="0"/>
              </a:rPr>
              <a:t>ПБС 1</a:t>
            </a:r>
            <a:endParaRPr lang="ru-RU" sz="1200" i="1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 marL="0" marR="0" lvl="0" indent="0" defTabSz="87399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imes New Roman" pitchFamily="18" charset="0"/>
            </a:endParaRPr>
          </a:p>
        </p:txBody>
      </p:sp>
      <p:sp>
        <p:nvSpPr>
          <p:cNvPr id="25" name="AutoShape 9"/>
          <p:cNvSpPr>
            <a:spLocks noChangeArrowheads="1"/>
          </p:cNvSpPr>
          <p:nvPr/>
        </p:nvSpPr>
        <p:spPr bwMode="auto">
          <a:xfrm>
            <a:off x="1276350" y="3386729"/>
            <a:ext cx="828675" cy="30599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82936" tIns="41468" rIns="82936" bIns="41468"/>
          <a:lstStyle/>
          <a:p>
            <a:pPr algn="ctr">
              <a:lnSpc>
                <a:spcPts val="1800"/>
              </a:lnSpc>
              <a:spcAft>
                <a:spcPts val="0"/>
              </a:spcAft>
            </a:pPr>
            <a:r>
              <a:rPr lang="ru-RU" sz="1600" i="1" kern="0" dirty="0" smtClean="0">
                <a:solidFill>
                  <a:schemeClr val="tx1"/>
                </a:solidFill>
                <a:latin typeface="Times New Roman" pitchFamily="18" charset="0"/>
              </a:rPr>
              <a:t>ПБС 2</a:t>
            </a:r>
            <a:endParaRPr lang="ru-RU" sz="1200" i="1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sz="1600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marL="0" marR="0" lvl="0" indent="0" defTabSz="87399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imes New Roman" pitchFamily="18" charset="0"/>
            </a:endParaRPr>
          </a:p>
        </p:txBody>
      </p:sp>
      <p:cxnSp>
        <p:nvCxnSpPr>
          <p:cNvPr id="29" name="Прямая со стрелкой 28"/>
          <p:cNvCxnSpPr/>
          <p:nvPr/>
        </p:nvCxnSpPr>
        <p:spPr>
          <a:xfrm>
            <a:off x="1128714" y="3021207"/>
            <a:ext cx="0" cy="79831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AutoShape 9"/>
          <p:cNvSpPr>
            <a:spLocks noChangeArrowheads="1"/>
          </p:cNvSpPr>
          <p:nvPr/>
        </p:nvSpPr>
        <p:spPr bwMode="auto">
          <a:xfrm>
            <a:off x="276226" y="3838575"/>
            <a:ext cx="1471614" cy="55245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82936" tIns="41468" rIns="82936" bIns="41468"/>
          <a:lstStyle/>
          <a:p>
            <a:pPr algn="ctr">
              <a:lnSpc>
                <a:spcPts val="1800"/>
              </a:lnSpc>
              <a:spcAft>
                <a:spcPts val="0"/>
              </a:spcAft>
            </a:pPr>
            <a:r>
              <a:rPr lang="ru-RU" sz="1600" kern="0" dirty="0" smtClean="0">
                <a:solidFill>
                  <a:schemeClr val="tx1"/>
                </a:solidFill>
                <a:latin typeface="Times New Roman" pitchFamily="18" charset="0"/>
              </a:rPr>
              <a:t>Казенное учреждение 1</a:t>
            </a:r>
            <a:endParaRPr lang="ru-RU" sz="1200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 marL="0" marR="0" lvl="0" indent="0" defTabSz="87399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imes New Roman" pitchFamily="18" charset="0"/>
            </a:endParaRPr>
          </a:p>
        </p:txBody>
      </p:sp>
      <p:sp>
        <p:nvSpPr>
          <p:cNvPr id="39" name="AutoShape 9"/>
          <p:cNvSpPr>
            <a:spLocks noChangeArrowheads="1"/>
          </p:cNvSpPr>
          <p:nvPr/>
        </p:nvSpPr>
        <p:spPr bwMode="auto">
          <a:xfrm>
            <a:off x="1019174" y="4549971"/>
            <a:ext cx="1152526" cy="30599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82936" tIns="41468" rIns="82936" bIns="41468"/>
          <a:lstStyle/>
          <a:p>
            <a:pPr algn="ctr">
              <a:lnSpc>
                <a:spcPts val="1800"/>
              </a:lnSpc>
              <a:spcAft>
                <a:spcPts val="0"/>
              </a:spcAft>
            </a:pPr>
            <a:r>
              <a:rPr lang="ru-RU" sz="1600" kern="0" dirty="0" smtClean="0">
                <a:solidFill>
                  <a:srgbClr val="FF0000"/>
                </a:solidFill>
                <a:latin typeface="Times New Roman" pitchFamily="18" charset="0"/>
              </a:rPr>
              <a:t>Филиал 1*</a:t>
            </a:r>
            <a:endParaRPr lang="ru-RU" sz="1200" dirty="0">
              <a:solidFill>
                <a:srgbClr val="FF0000"/>
              </a:solidFill>
              <a:latin typeface="Calibri"/>
              <a:ea typeface="Calibri"/>
              <a:cs typeface="Times New Roman"/>
            </a:endParaRPr>
          </a:p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sz="1600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marL="0" marR="0" lvl="0" indent="0" defTabSz="87399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imes New Roman" pitchFamily="18" charset="0"/>
            </a:endParaRPr>
          </a:p>
        </p:txBody>
      </p:sp>
      <p:cxnSp>
        <p:nvCxnSpPr>
          <p:cNvPr id="40" name="Прямая со стрелкой 39"/>
          <p:cNvCxnSpPr/>
          <p:nvPr/>
        </p:nvCxnSpPr>
        <p:spPr>
          <a:xfrm>
            <a:off x="1909764" y="3735582"/>
            <a:ext cx="0" cy="79831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/>
          <p:nvPr/>
        </p:nvCxnSpPr>
        <p:spPr>
          <a:xfrm>
            <a:off x="2500312" y="3058414"/>
            <a:ext cx="0" cy="3619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>
          <a:xfrm>
            <a:off x="3614737" y="3000374"/>
            <a:ext cx="0" cy="42088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AutoShape 9"/>
          <p:cNvSpPr>
            <a:spLocks noChangeArrowheads="1"/>
          </p:cNvSpPr>
          <p:nvPr/>
        </p:nvSpPr>
        <p:spPr bwMode="auto">
          <a:xfrm>
            <a:off x="2219325" y="3431672"/>
            <a:ext cx="828675" cy="30599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82936" tIns="41468" rIns="82936" bIns="41468"/>
          <a:lstStyle/>
          <a:p>
            <a:pPr algn="ctr">
              <a:lnSpc>
                <a:spcPts val="1800"/>
              </a:lnSpc>
              <a:spcAft>
                <a:spcPts val="0"/>
              </a:spcAft>
            </a:pPr>
            <a:r>
              <a:rPr lang="ru-RU" sz="1600" i="1" kern="0" dirty="0" smtClean="0">
                <a:solidFill>
                  <a:schemeClr val="tx1"/>
                </a:solidFill>
                <a:latin typeface="Times New Roman" pitchFamily="18" charset="0"/>
              </a:rPr>
              <a:t>ПБС 3</a:t>
            </a:r>
            <a:endParaRPr lang="ru-RU" sz="1200" i="1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sz="1600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marL="0" marR="0" lvl="0" indent="0" defTabSz="87399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imes New Roman" pitchFamily="18" charset="0"/>
            </a:endParaRPr>
          </a:p>
        </p:txBody>
      </p:sp>
      <p:sp>
        <p:nvSpPr>
          <p:cNvPr id="44" name="AutoShape 9"/>
          <p:cNvSpPr>
            <a:spLocks noChangeArrowheads="1"/>
          </p:cNvSpPr>
          <p:nvPr/>
        </p:nvSpPr>
        <p:spPr bwMode="auto">
          <a:xfrm>
            <a:off x="3124199" y="3431672"/>
            <a:ext cx="828675" cy="30599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82936" tIns="41468" rIns="82936" bIns="41468"/>
          <a:lstStyle/>
          <a:p>
            <a:pPr algn="ctr">
              <a:lnSpc>
                <a:spcPts val="1800"/>
              </a:lnSpc>
              <a:spcAft>
                <a:spcPts val="0"/>
              </a:spcAft>
            </a:pPr>
            <a:r>
              <a:rPr lang="ru-RU" sz="1600" i="1" kern="0" dirty="0" smtClean="0">
                <a:solidFill>
                  <a:schemeClr val="tx1"/>
                </a:solidFill>
                <a:latin typeface="Times New Roman" pitchFamily="18" charset="0"/>
              </a:rPr>
              <a:t>ПБС 4</a:t>
            </a:r>
            <a:endParaRPr lang="ru-RU" sz="1200" i="1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 marL="0" marR="0" lvl="0" indent="0" defTabSz="87399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imes New Roman" pitchFamily="18" charset="0"/>
            </a:endParaRPr>
          </a:p>
        </p:txBody>
      </p:sp>
      <p:sp>
        <p:nvSpPr>
          <p:cNvPr id="49" name="AutoShape 9"/>
          <p:cNvSpPr>
            <a:spLocks noChangeArrowheads="1"/>
          </p:cNvSpPr>
          <p:nvPr/>
        </p:nvSpPr>
        <p:spPr bwMode="auto">
          <a:xfrm>
            <a:off x="2047873" y="4104080"/>
            <a:ext cx="1152526" cy="30599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82936" tIns="41468" rIns="82936" bIns="41468"/>
          <a:lstStyle/>
          <a:p>
            <a:pPr algn="ctr">
              <a:lnSpc>
                <a:spcPts val="1800"/>
              </a:lnSpc>
              <a:spcAft>
                <a:spcPts val="0"/>
              </a:spcAft>
            </a:pPr>
            <a:r>
              <a:rPr lang="ru-RU" sz="1600" kern="0" dirty="0" smtClean="0">
                <a:solidFill>
                  <a:schemeClr val="tx1"/>
                </a:solidFill>
                <a:latin typeface="Times New Roman" pitchFamily="18" charset="0"/>
              </a:rPr>
              <a:t>БУ 1</a:t>
            </a:r>
            <a:endParaRPr lang="ru-RU" sz="1200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sz="1600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marL="0" marR="0" lvl="0" indent="0" defTabSz="87399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imes New Roman" pitchFamily="18" charset="0"/>
            </a:endParaRPr>
          </a:p>
        </p:txBody>
      </p:sp>
      <p:sp>
        <p:nvSpPr>
          <p:cNvPr id="50" name="AutoShape 9"/>
          <p:cNvSpPr>
            <a:spLocks noChangeArrowheads="1"/>
          </p:cNvSpPr>
          <p:nvPr/>
        </p:nvSpPr>
        <p:spPr bwMode="auto">
          <a:xfrm>
            <a:off x="2905125" y="4533900"/>
            <a:ext cx="1152526" cy="30599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82936" tIns="41468" rIns="82936" bIns="41468"/>
          <a:lstStyle/>
          <a:p>
            <a:pPr algn="ctr">
              <a:lnSpc>
                <a:spcPts val="1800"/>
              </a:lnSpc>
              <a:spcAft>
                <a:spcPts val="0"/>
              </a:spcAft>
            </a:pPr>
            <a:r>
              <a:rPr lang="ru-RU" sz="1600" kern="0" dirty="0" smtClean="0">
                <a:solidFill>
                  <a:schemeClr val="tx1"/>
                </a:solidFill>
                <a:latin typeface="Times New Roman" pitchFamily="18" charset="0"/>
              </a:rPr>
              <a:t>БУ 2</a:t>
            </a:r>
            <a:endParaRPr lang="ru-RU" sz="1200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 marL="0" marR="0" lvl="0" indent="0" defTabSz="87399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imes New Roman" pitchFamily="18" charset="0"/>
            </a:endParaRPr>
          </a:p>
        </p:txBody>
      </p:sp>
      <p:sp>
        <p:nvSpPr>
          <p:cNvPr id="52" name="AutoShape 9"/>
          <p:cNvSpPr>
            <a:spLocks noChangeArrowheads="1"/>
          </p:cNvSpPr>
          <p:nvPr/>
        </p:nvSpPr>
        <p:spPr bwMode="auto">
          <a:xfrm>
            <a:off x="858715" y="5332807"/>
            <a:ext cx="2606920" cy="807246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82936" tIns="41468" rIns="82936" bIns="41468"/>
          <a:lstStyle/>
          <a:p>
            <a:pPr algn="ctr">
              <a:lnSpc>
                <a:spcPts val="1800"/>
              </a:lnSpc>
              <a:spcAft>
                <a:spcPts val="0"/>
              </a:spcAft>
            </a:pPr>
            <a:r>
              <a:rPr lang="ru-RU" sz="1600" b="1" kern="0" dirty="0" smtClean="0">
                <a:solidFill>
                  <a:srgbClr val="FF0000"/>
                </a:solidFill>
                <a:latin typeface="Times New Roman" pitchFamily="18" charset="0"/>
              </a:rPr>
              <a:t>Сведения ф. 0503161 формируются без учета филиалов</a:t>
            </a:r>
            <a:r>
              <a:rPr lang="ru-RU" sz="1600" kern="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/>
              </a:rPr>
              <a:t> 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 marL="0" marR="0" lvl="0" indent="0" defTabSz="87399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imes New Roman" pitchFamily="18" charset="0"/>
            </a:endParaRPr>
          </a:p>
        </p:txBody>
      </p:sp>
      <p:cxnSp>
        <p:nvCxnSpPr>
          <p:cNvPr id="54" name="Прямая соединительная линия 53"/>
          <p:cNvCxnSpPr/>
          <p:nvPr/>
        </p:nvCxnSpPr>
        <p:spPr>
          <a:xfrm flipH="1">
            <a:off x="576262" y="3737664"/>
            <a:ext cx="804863" cy="812307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/>
          <p:nvPr/>
        </p:nvCxnSpPr>
        <p:spPr>
          <a:xfrm>
            <a:off x="466725" y="3737664"/>
            <a:ext cx="1128712" cy="796236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AutoShape 9"/>
          <p:cNvSpPr>
            <a:spLocks noChangeArrowheads="1"/>
          </p:cNvSpPr>
          <p:nvPr/>
        </p:nvSpPr>
        <p:spPr bwMode="auto">
          <a:xfrm>
            <a:off x="109535" y="4695230"/>
            <a:ext cx="657226" cy="30599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82936" tIns="41468" rIns="82936" bIns="41468"/>
          <a:lstStyle/>
          <a:p>
            <a:pPr algn="ctr">
              <a:lnSpc>
                <a:spcPts val="1800"/>
              </a:lnSpc>
              <a:spcAft>
                <a:spcPts val="0"/>
              </a:spcAft>
            </a:pPr>
            <a:r>
              <a:rPr lang="ru-RU" sz="1600" kern="0" dirty="0" smtClean="0">
                <a:solidFill>
                  <a:schemeClr val="tx1"/>
                </a:solidFill>
                <a:latin typeface="Times New Roman" pitchFamily="18" charset="0"/>
              </a:rPr>
              <a:t>БУ 3</a:t>
            </a:r>
            <a:endParaRPr lang="ru-RU" sz="1200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sz="1600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marL="0" marR="0" lvl="0" indent="0" defTabSz="87399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imes New Roman" pitchFamily="18" charset="0"/>
            </a:endParaRPr>
          </a:p>
        </p:txBody>
      </p:sp>
      <p:sp>
        <p:nvSpPr>
          <p:cNvPr id="31" name="AutoShape 9"/>
          <p:cNvSpPr>
            <a:spLocks noChangeArrowheads="1"/>
          </p:cNvSpPr>
          <p:nvPr/>
        </p:nvSpPr>
        <p:spPr bwMode="auto">
          <a:xfrm>
            <a:off x="180975" y="6462709"/>
            <a:ext cx="6153150" cy="30599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82936" tIns="41468" rIns="82936" bIns="41468"/>
          <a:lstStyle/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sz="1200" kern="0" dirty="0" smtClean="0">
                <a:solidFill>
                  <a:schemeClr val="tx1"/>
                </a:solidFill>
                <a:latin typeface="Times New Roman" pitchFamily="18" charset="0"/>
              </a:rPr>
              <a:t>Не наделен полномочиями юридического лица, получателя средств федерального бюджета</a:t>
            </a:r>
            <a:endParaRPr lang="ru-RU" sz="1200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sz="1600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marL="0" marR="0" lvl="0" indent="0" defTabSz="87399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imes New Roman" pitchFamily="18" charset="0"/>
            </a:endParaRPr>
          </a:p>
        </p:txBody>
      </p:sp>
      <p:cxnSp>
        <p:nvCxnSpPr>
          <p:cNvPr id="7" name="Соединительная линия уступом 6"/>
          <p:cNvCxnSpPr>
            <a:stCxn id="8" idx="3"/>
          </p:cNvCxnSpPr>
          <p:nvPr/>
        </p:nvCxnSpPr>
        <p:spPr>
          <a:xfrm>
            <a:off x="2943225" y="1734145"/>
            <a:ext cx="1076325" cy="2799755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>
            <a:stCxn id="8" idx="2"/>
          </p:cNvCxnSpPr>
          <p:nvPr/>
        </p:nvCxnSpPr>
        <p:spPr>
          <a:xfrm>
            <a:off x="2162175" y="1935956"/>
            <a:ext cx="0" cy="21681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Соединительная линия уступом 12"/>
          <p:cNvCxnSpPr/>
          <p:nvPr/>
        </p:nvCxnSpPr>
        <p:spPr>
          <a:xfrm rot="10800000" flipV="1">
            <a:off x="180975" y="1746052"/>
            <a:ext cx="1243015" cy="2968822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22822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65634" y="6356353"/>
            <a:ext cx="2389942" cy="365125"/>
          </a:xfrm>
        </p:spPr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15</a:t>
            </a:fld>
            <a:endParaRPr lang="ru-RU" dirty="0"/>
          </a:p>
        </p:txBody>
      </p:sp>
      <p:sp>
        <p:nvSpPr>
          <p:cNvPr id="7" name="Заголовок 5"/>
          <p:cNvSpPr>
            <a:spLocks noGrp="1"/>
          </p:cNvSpPr>
          <p:nvPr>
            <p:ph type="title"/>
          </p:nvPr>
        </p:nvSpPr>
        <p:spPr>
          <a:xfrm>
            <a:off x="2945934" y="191267"/>
            <a:ext cx="7493465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Сведения о результатах деятельности</a:t>
            </a:r>
            <a:b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</a:br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(ф.0503162) </a:t>
            </a:r>
          </a:p>
        </p:txBody>
      </p:sp>
      <p:sp>
        <p:nvSpPr>
          <p:cNvPr id="10" name="AutoShape 9"/>
          <p:cNvSpPr>
            <a:spLocks noChangeArrowheads="1"/>
          </p:cNvSpPr>
          <p:nvPr/>
        </p:nvSpPr>
        <p:spPr bwMode="auto">
          <a:xfrm>
            <a:off x="838198" y="4295773"/>
            <a:ext cx="9496427" cy="59055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82936" tIns="41468" rIns="82936" bIns="41468"/>
          <a:lstStyle/>
          <a:p>
            <a:pPr algn="ctr">
              <a:lnSpc>
                <a:spcPts val="1800"/>
              </a:lnSpc>
              <a:spcAft>
                <a:spcPts val="0"/>
              </a:spcAft>
            </a:pPr>
            <a:r>
              <a:rPr lang="ru-RU" sz="2400" b="1" kern="0" dirty="0">
                <a:solidFill>
                  <a:srgbClr val="FF0000"/>
                </a:solidFill>
                <a:latin typeface="Times New Roman" pitchFamily="18" charset="0"/>
              </a:rPr>
              <a:t>Сокращение в наименованиях показателей исполнения (графа 2) не </a:t>
            </a:r>
            <a:r>
              <a:rPr lang="ru-RU" sz="2400" b="1" kern="0" dirty="0" smtClean="0">
                <a:solidFill>
                  <a:srgbClr val="FF0000"/>
                </a:solidFill>
                <a:latin typeface="Times New Roman" pitchFamily="18" charset="0"/>
              </a:rPr>
              <a:t>допускается</a:t>
            </a:r>
            <a:endParaRPr lang="ru-RU" sz="2400" b="1" dirty="0">
              <a:solidFill>
                <a:srgbClr val="FF0000"/>
              </a:solidFill>
              <a:latin typeface="Calibri"/>
              <a:ea typeface="Calibri"/>
              <a:cs typeface="Times New Roman"/>
            </a:endParaRPr>
          </a:p>
          <a:p>
            <a:pPr algn="ctr">
              <a:lnSpc>
                <a:spcPts val="1800"/>
              </a:lnSpc>
              <a:spcAft>
                <a:spcPts val="0"/>
              </a:spcAft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 marL="0" marR="0" lvl="0" indent="0" algn="ctr" defTabSz="87399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6132992"/>
              </p:ext>
            </p:extLst>
          </p:nvPr>
        </p:nvGraphicFramePr>
        <p:xfrm>
          <a:off x="1064934" y="1231590"/>
          <a:ext cx="9249170" cy="2397805"/>
        </p:xfrm>
        <a:graphic>
          <a:graphicData uri="http://schemas.openxmlformats.org/drawingml/2006/table">
            <a:tbl>
              <a:tblPr/>
              <a:tblGrid>
                <a:gridCol w="16687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813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572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2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8585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5578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4777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67225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Код раздела, подраздела расходов по бюджетной классификации</a:t>
                      </a:r>
                    </a:p>
                  </a:txBody>
                  <a:tcPr marL="9016" marR="9016" marT="901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Наименование показателя</a:t>
                      </a:r>
                    </a:p>
                  </a:txBody>
                  <a:tcPr marL="9016" marR="9016" marT="90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Единица измерения</a:t>
                      </a:r>
                    </a:p>
                  </a:txBody>
                  <a:tcPr marL="9016" marR="9016" marT="90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По плану</a:t>
                      </a:r>
                    </a:p>
                  </a:txBody>
                  <a:tcPr marL="9016" marR="9016" marT="90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Фактически</a:t>
                      </a:r>
                    </a:p>
                  </a:txBody>
                  <a:tcPr marL="9016" marR="9016" marT="90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381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количество</a:t>
                      </a:r>
                    </a:p>
                  </a:txBody>
                  <a:tcPr marL="9016" marR="9016" marT="90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сумма, руб.</a:t>
                      </a:r>
                    </a:p>
                  </a:txBody>
                  <a:tcPr marL="9016" marR="9016" marT="90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количество</a:t>
                      </a:r>
                    </a:p>
                  </a:txBody>
                  <a:tcPr marL="9016" marR="9016" marT="90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сумма, руб.</a:t>
                      </a:r>
                    </a:p>
                  </a:txBody>
                  <a:tcPr marL="9016" marR="9016" marT="90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229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016" marR="9016" marT="9016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</a:p>
                  </a:txBody>
                  <a:tcPr marL="9016" marR="9016" marT="90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</a:p>
                  </a:txBody>
                  <a:tcPr marL="9016" marR="9016" marT="901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</a:p>
                  </a:txBody>
                  <a:tcPr marL="9016" marR="9016" marT="901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</a:p>
                  </a:txBody>
                  <a:tcPr marL="9016" marR="9016" marT="901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6</a:t>
                      </a:r>
                    </a:p>
                  </a:txBody>
                  <a:tcPr marL="9016" marR="9016" marT="901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7</a:t>
                      </a:r>
                    </a:p>
                  </a:txBody>
                  <a:tcPr marL="9016" marR="9016" marT="901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3721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000" b="0" i="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xxx</a:t>
                      </a:r>
                      <a:r>
                        <a:rPr lang="ru-RU" sz="1000" b="0" i="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0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0112 3940200000 000</a:t>
                      </a:r>
                    </a:p>
                  </a:txBody>
                  <a:tcPr marL="9016" marR="9016" marT="901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Количество научно-исследовательских работ</a:t>
                      </a:r>
                    </a:p>
                  </a:txBody>
                  <a:tcPr marL="9016" marR="9016" marT="901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ЕД</a:t>
                      </a:r>
                    </a:p>
                  </a:txBody>
                  <a:tcPr marL="9016" marR="9016" marT="901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016" marR="9016" marT="901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4 015 </a:t>
                      </a:r>
                      <a:r>
                        <a:rPr lang="ru-RU" sz="1000" b="0" i="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000 000,00  </a:t>
                      </a:r>
                      <a:endParaRPr lang="ru-RU" sz="1000" b="0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16" marR="9016" marT="901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016" marR="9016" marT="901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4 </a:t>
                      </a:r>
                      <a:r>
                        <a:rPr lang="ru-RU" sz="1000" b="0" i="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010 000 000,00  </a:t>
                      </a:r>
                      <a:endParaRPr lang="ru-RU" sz="1000" b="0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16" marR="9016" marT="901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588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9016" marR="9016" marT="901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9016" marR="9016" marT="901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Итого</a:t>
                      </a:r>
                    </a:p>
                  </a:txBody>
                  <a:tcPr marL="9016" marR="9016" marT="9016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X</a:t>
                      </a:r>
                    </a:p>
                  </a:txBody>
                  <a:tcPr marL="9016" marR="9016" marT="901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0" i="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4 015 000 000,00  </a:t>
                      </a:r>
                      <a:endParaRPr lang="ru-RU" sz="1000" b="0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16" marR="9016" marT="901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X</a:t>
                      </a:r>
                    </a:p>
                  </a:txBody>
                  <a:tcPr marL="9016" marR="9016" marT="901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0" i="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4 010 000 000,00  </a:t>
                      </a:r>
                      <a:endParaRPr lang="ru-RU" sz="1000" b="0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16" marR="9016" marT="901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09835"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16" marR="9016" marT="901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Итого расходов, предусмотренных </a:t>
                      </a:r>
                      <a:br>
                        <a:rPr lang="ru-RU" sz="10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0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Сводной бюджетной росписью на </a:t>
                      </a:r>
                      <a:br>
                        <a:rPr lang="ru-RU" sz="10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0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отчетный финансовый год</a:t>
                      </a:r>
                    </a:p>
                  </a:txBody>
                  <a:tcPr marL="9016" marR="9016" marT="901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X</a:t>
                      </a:r>
                    </a:p>
                  </a:txBody>
                  <a:tcPr marL="9016" marR="9016" marT="901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147 487 591 300,00</a:t>
                      </a:r>
                    </a:p>
                  </a:txBody>
                  <a:tcPr marL="9016" marR="9016" marT="90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X</a:t>
                      </a:r>
                    </a:p>
                  </a:txBody>
                  <a:tcPr marL="9016" marR="9016" marT="90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146 314 578 986,16</a:t>
                      </a:r>
                    </a:p>
                  </a:txBody>
                  <a:tcPr marL="9016" marR="9016" marT="90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6" name="Объект 2"/>
          <p:cNvSpPr>
            <a:spLocks noGrp="1"/>
          </p:cNvSpPr>
          <p:nvPr>
            <p:ph idx="1"/>
          </p:nvPr>
        </p:nvSpPr>
        <p:spPr>
          <a:xfrm>
            <a:off x="514350" y="5159376"/>
            <a:ext cx="9801225" cy="869949"/>
          </a:xfrm>
        </p:spPr>
        <p:txBody>
          <a:bodyPr/>
          <a:lstStyle/>
          <a:p>
            <a:pPr indent="0" algn="just">
              <a:buNone/>
            </a:pP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</a:rPr>
              <a:t>При 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</a:rPr>
              <a:t>отсутствии в ведомственной структуре ГРБС казенных учреждений, до которых в 2017 году доводилось государственное задание Сведения (ф. 0503162) не формируются</a:t>
            </a:r>
            <a:endParaRPr lang="ru-RU" sz="2000" b="1" dirty="0" smtClean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8" name="Овальная выноска 7"/>
          <p:cNvSpPr/>
          <p:nvPr/>
        </p:nvSpPr>
        <p:spPr>
          <a:xfrm>
            <a:off x="7329163" y="699612"/>
            <a:ext cx="1719588" cy="967261"/>
          </a:xfrm>
          <a:prstGeom prst="wedgeEllipseCallout">
            <a:avLst>
              <a:gd name="adj1" fmla="val 57938"/>
              <a:gd name="adj2" fmla="val 797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По </a:t>
            </a:r>
            <a:r>
              <a:rPr lang="ru-RU" sz="1200" b="1" dirty="0" smtClean="0">
                <a:solidFill>
                  <a:schemeClr val="tx1"/>
                </a:solidFill>
                <a:latin typeface="Cambria" panose="02040503050406030204" pitchFamily="18" charset="0"/>
              </a:rPr>
              <a:t>гр. 7</a:t>
            </a:r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 указывается сумма кассового расхода</a:t>
            </a:r>
            <a:endParaRPr lang="ru-RU" sz="1200" b="1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sp>
        <p:nvSpPr>
          <p:cNvPr id="9" name="Овальная выноска 8"/>
          <p:cNvSpPr/>
          <p:nvPr/>
        </p:nvSpPr>
        <p:spPr>
          <a:xfrm>
            <a:off x="2200174" y="2687553"/>
            <a:ext cx="2009875" cy="1436772"/>
          </a:xfrm>
          <a:prstGeom prst="wedgeEllipseCallout">
            <a:avLst>
              <a:gd name="adj1" fmla="val 65212"/>
              <a:gd name="adj2" fmla="val -51905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По </a:t>
            </a:r>
            <a:r>
              <a:rPr lang="ru-RU" sz="1200" b="1" dirty="0" smtClean="0">
                <a:solidFill>
                  <a:schemeClr val="tx1"/>
                </a:solidFill>
                <a:latin typeface="Cambria" panose="02040503050406030204" pitchFamily="18" charset="0"/>
              </a:rPr>
              <a:t>гр. 2</a:t>
            </a:r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 указывается наименование работ, в соответствии с утвержденным государственным заданием </a:t>
            </a:r>
            <a:endParaRPr lang="ru-RU" sz="1200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671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65634" y="6356353"/>
            <a:ext cx="2389942" cy="365125"/>
          </a:xfrm>
        </p:spPr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16</a:t>
            </a:fld>
            <a:endParaRPr lang="ru-RU" dirty="0"/>
          </a:p>
        </p:txBody>
      </p:sp>
      <p:sp>
        <p:nvSpPr>
          <p:cNvPr id="7" name="Заголовок 5"/>
          <p:cNvSpPr>
            <a:spLocks noGrp="1"/>
          </p:cNvSpPr>
          <p:nvPr>
            <p:ph type="title"/>
          </p:nvPr>
        </p:nvSpPr>
        <p:spPr>
          <a:xfrm>
            <a:off x="2945934" y="38918"/>
            <a:ext cx="7493465" cy="100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 Сведения об изменениях бюджетной росписи главного распорядителя бюджетных 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средств (ф.0503163) </a:t>
            </a:r>
            <a:endParaRPr lang="ru-RU" sz="22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cs typeface="Arial" pitchFamily="34" charset="0"/>
            </a:endParaRPr>
          </a:p>
        </p:txBody>
      </p:sp>
      <p:sp>
        <p:nvSpPr>
          <p:cNvPr id="6" name="Объект 2"/>
          <p:cNvSpPr>
            <a:spLocks noGrp="1"/>
          </p:cNvSpPr>
          <p:nvPr>
            <p:ph idx="1"/>
          </p:nvPr>
        </p:nvSpPr>
        <p:spPr>
          <a:xfrm>
            <a:off x="390525" y="6092827"/>
            <a:ext cx="9801225" cy="517524"/>
          </a:xfrm>
        </p:spPr>
        <p:txBody>
          <a:bodyPr/>
          <a:lstStyle/>
          <a:p>
            <a:pPr indent="0" algn="just">
              <a:buNone/>
            </a:pPr>
            <a:r>
              <a:rPr lang="ru-RU" sz="1600" b="1" dirty="0">
                <a:solidFill>
                  <a:schemeClr val="accent2">
                    <a:lumMod val="75000"/>
                  </a:schemeClr>
                </a:solidFill>
              </a:rPr>
              <a:t>Сведения (ф. 0503163) </a:t>
            </a:r>
            <a:r>
              <a:rPr lang="ru-RU" sz="1600" b="1" u="sng" dirty="0">
                <a:solidFill>
                  <a:schemeClr val="accent2">
                    <a:lumMod val="75000"/>
                  </a:schemeClr>
                </a:solidFill>
              </a:rPr>
              <a:t>не формируются</a:t>
            </a:r>
            <a:r>
              <a:rPr lang="ru-RU" sz="1600" b="1" dirty="0">
                <a:solidFill>
                  <a:schemeClr val="accent2">
                    <a:lumMod val="75000"/>
                  </a:schemeClr>
                </a:solidFill>
              </a:rPr>
              <a:t> РБС и ПБС. Данные по изменениям бюджетной росписи по источникам финансирования дефицита бюджета в Сведения (ф. 0503163) не включаются</a:t>
            </a:r>
            <a:endParaRPr lang="ru-RU" sz="1600" b="1" dirty="0" smtClean="0">
              <a:solidFill>
                <a:schemeClr val="accent2">
                  <a:lumMod val="75000"/>
                </a:schemeClr>
              </a:solidFill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8279344"/>
              </p:ext>
            </p:extLst>
          </p:nvPr>
        </p:nvGraphicFramePr>
        <p:xfrm>
          <a:off x="542926" y="844550"/>
          <a:ext cx="9696448" cy="5139351"/>
        </p:xfrm>
        <a:graphic>
          <a:graphicData uri="http://schemas.openxmlformats.org/drawingml/2006/table">
            <a:tbl>
              <a:tblPr/>
              <a:tblGrid>
                <a:gridCol w="15197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72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722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339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682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84345">
                <a:tc gridSpan="5"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effectLst/>
                          <a:latin typeface="Arial"/>
                        </a:rPr>
                        <a:t>Сведения об изменениях бюджетной росписи</a:t>
                      </a:r>
                    </a:p>
                  </a:txBody>
                  <a:tcPr marL="8617" marR="8617" marT="861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2330">
                <a:tc gridSpan="5"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effectLst/>
                          <a:latin typeface="Arial"/>
                        </a:rPr>
                        <a:t>главного распорядителя бюджетных средств</a:t>
                      </a:r>
                    </a:p>
                  </a:txBody>
                  <a:tcPr marL="8617" marR="8617" marT="861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2330">
                <a:tc gridSpan="5"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effectLst/>
                        <a:latin typeface="Arial"/>
                      </a:endParaRPr>
                    </a:p>
                  </a:txBody>
                  <a:tcPr marL="8617" marR="8617" marT="861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9879"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617" marR="8617" marT="861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617" marR="8617" marT="861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617" marR="8617" marT="861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617" marR="8617" marT="861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/>
                      </a:endParaRPr>
                    </a:p>
                  </a:txBody>
                  <a:tcPr marL="8617" marR="8617" marT="861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648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50" b="0" i="0" u="none" strike="noStrike" dirty="0">
                          <a:effectLst/>
                          <a:latin typeface="Arial"/>
                        </a:rPr>
                        <a:t>Код классификации расходов бюджетов</a:t>
                      </a:r>
                    </a:p>
                  </a:txBody>
                  <a:tcPr marL="8617" marR="8617" marT="861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effectLst/>
                          <a:latin typeface="Arial"/>
                        </a:rPr>
                        <a:t>Утверждено на год</a:t>
                      </a:r>
                    </a:p>
                  </a:txBody>
                  <a:tcPr marL="8617" marR="8617" marT="86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50" b="0" i="0" u="none" strike="noStrike">
                          <a:effectLst/>
                          <a:latin typeface="Arial"/>
                        </a:rPr>
                        <a:t>Разница между показателями бюджетной росписи и закона (решения) о бюджете, руб.</a:t>
                      </a:r>
                    </a:p>
                  </a:txBody>
                  <a:tcPr marL="8617" marR="8617" marT="86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50" b="0" i="0" u="none" strike="noStrike">
                          <a:effectLst/>
                          <a:latin typeface="Arial"/>
                        </a:rPr>
                        <a:t>Причины изменений</a:t>
                      </a:r>
                    </a:p>
                  </a:txBody>
                  <a:tcPr marL="8617" marR="8617" marT="86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8932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50" b="0" i="0" u="none" strike="noStrike" dirty="0">
                          <a:effectLst/>
                          <a:latin typeface="Arial"/>
                        </a:rPr>
                        <a:t>законом (решением) о бюджете, руб.</a:t>
                      </a:r>
                    </a:p>
                  </a:txBody>
                  <a:tcPr marL="8617" marR="8617" marT="86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50" b="0" i="0" u="none" strike="noStrike" dirty="0">
                          <a:effectLst/>
                          <a:latin typeface="Arial"/>
                        </a:rPr>
                        <a:t>бюджетной росписью с учетом изменений на отчетную дату, руб.</a:t>
                      </a:r>
                    </a:p>
                  </a:txBody>
                  <a:tcPr marL="8617" marR="8617" marT="86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55097">
                <a:tc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8617" marR="8617" marT="861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8617" marR="8617" marT="86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8617" marR="8617" marT="86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 dirty="0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8617" marR="8617" marT="86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 dirty="0"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8617" marR="8617" marT="86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775486">
                <a:tc>
                  <a:txBody>
                    <a:bodyPr/>
                    <a:lstStyle/>
                    <a:p>
                      <a:pPr algn="ctr" fontAlgn="t"/>
                      <a:r>
                        <a:rPr lang="ru-RU" sz="950" b="0" i="0" u="none" strike="noStrike">
                          <a:effectLst/>
                          <a:latin typeface="Arial"/>
                        </a:rPr>
                        <a:t> ххх 0705 0000000000 000</a:t>
                      </a:r>
                    </a:p>
                  </a:txBody>
                  <a:tcPr marL="8617" marR="8617" marT="86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50" b="0" i="0" u="none" strike="noStrike" dirty="0">
                          <a:effectLst/>
                          <a:latin typeface="Arial"/>
                        </a:rPr>
                        <a:t>-131 100,00  </a:t>
                      </a:r>
                    </a:p>
                  </a:txBody>
                  <a:tcPr marL="8617" marR="8617" marT="86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50" b="0" i="0" u="none" strike="noStrike">
                          <a:effectLst/>
                          <a:latin typeface="Arial"/>
                        </a:rPr>
                        <a:t>1 354 300,00  </a:t>
                      </a:r>
                    </a:p>
                  </a:txBody>
                  <a:tcPr marL="8617" marR="8617" marT="86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50" b="0" i="0" u="none" strike="noStrike" dirty="0">
                          <a:effectLst/>
                          <a:latin typeface="Arial"/>
                        </a:rPr>
                        <a:t>1 485 400,00  </a:t>
                      </a:r>
                    </a:p>
                  </a:txBody>
                  <a:tcPr marL="8617" marR="8617" marT="86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50" b="0" i="0" u="none" strike="noStrike" dirty="0">
                          <a:effectLst/>
                          <a:latin typeface="Arial"/>
                        </a:rPr>
                        <a:t>в соответствии с постановлением Прав. РФ от 17.04.2008 N 284 О реализации функций по организации формирования  и исполнения государственного заказа на дополнительное профессиональное образование федеральных государственных гражданских служащих и распоряжением Прав. РФ от 22.03.2016 N 482р увеличены бюджетные ассигнования по разделу 07, подразделу 05, целевой статье расходов 9190092040, виду расходов 244 на сумму 1 485,4 тыс. руб.</a:t>
                      </a:r>
                    </a:p>
                  </a:txBody>
                  <a:tcPr marL="8617" marR="8617" marT="86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16991">
                <a:tc>
                  <a:txBody>
                    <a:bodyPr/>
                    <a:lstStyle/>
                    <a:p>
                      <a:pPr algn="ctr" fontAlgn="t"/>
                      <a:r>
                        <a:rPr lang="ru-RU" sz="950" b="0" i="0" u="none" strike="noStrike" dirty="0">
                          <a:effectLst/>
                          <a:latin typeface="Arial"/>
                        </a:rPr>
                        <a:t>  </a:t>
                      </a:r>
                      <a:r>
                        <a:rPr lang="ru-RU" sz="950" b="0" i="0" u="none" strike="noStrike" dirty="0" err="1">
                          <a:effectLst/>
                          <a:latin typeface="Arial"/>
                        </a:rPr>
                        <a:t>ххх</a:t>
                      </a:r>
                      <a:r>
                        <a:rPr lang="ru-RU" sz="950" b="0" i="0" u="none" strike="noStrike" dirty="0">
                          <a:effectLst/>
                          <a:latin typeface="Arial"/>
                        </a:rPr>
                        <a:t> 0706 0000000000 000</a:t>
                      </a:r>
                    </a:p>
                  </a:txBody>
                  <a:tcPr marL="8617" marR="8617" marT="86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50" b="0" i="0" u="none" strike="noStrike">
                          <a:effectLst/>
                          <a:latin typeface="Arial"/>
                        </a:rPr>
                        <a:t>651 702 300,00  </a:t>
                      </a:r>
                    </a:p>
                  </a:txBody>
                  <a:tcPr marL="8617" marR="8617" marT="86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50" b="0" i="0" u="none" strike="noStrike">
                          <a:effectLst/>
                          <a:latin typeface="Arial"/>
                        </a:rPr>
                        <a:t>686 795 000,00  </a:t>
                      </a:r>
                    </a:p>
                  </a:txBody>
                  <a:tcPr marL="8617" marR="8617" marT="86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50" b="0" i="0" u="none" strike="noStrike">
                          <a:effectLst/>
                          <a:latin typeface="Arial"/>
                        </a:rPr>
                        <a:t>35 092 700,00  </a:t>
                      </a:r>
                    </a:p>
                  </a:txBody>
                  <a:tcPr marL="8617" marR="8617" marT="86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50" b="0" i="0" u="none" strike="noStrike" dirty="0">
                          <a:effectLst/>
                          <a:latin typeface="Arial"/>
                        </a:rPr>
                        <a:t>в соответствии с Указом Президента Российской Федерации  от 07.05.2012 N 597  и постановлением Правительства РФ от 06.12.2014 N 1331 увеличены бюджетные ассигнования на повышение оплаты труда педагогических  работников Академии Генеральной прокуратуры Российской Федерации на сумму 35 092,7 тыс. руб.</a:t>
                      </a:r>
                    </a:p>
                  </a:txBody>
                  <a:tcPr marL="8617" marR="8617" marT="86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16991">
                <a:tc>
                  <a:txBody>
                    <a:bodyPr/>
                    <a:lstStyle/>
                    <a:p>
                      <a:pPr algn="ctr" fontAlgn="t"/>
                      <a:r>
                        <a:rPr lang="ru-RU" sz="950" b="0" i="0" u="none" strike="noStrike">
                          <a:effectLst/>
                          <a:latin typeface="Arial"/>
                        </a:rPr>
                        <a:t> ххх 0708 0000000000 000</a:t>
                      </a:r>
                    </a:p>
                  </a:txBody>
                  <a:tcPr marL="8617" marR="8617" marT="86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50" b="0" i="0" u="none" strike="noStrike">
                          <a:effectLst/>
                          <a:latin typeface="Arial"/>
                        </a:rPr>
                        <a:t>173 050 600,00  </a:t>
                      </a:r>
                    </a:p>
                  </a:txBody>
                  <a:tcPr marL="8617" marR="8617" marT="86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50" b="0" i="0" u="none" strike="noStrike" dirty="0">
                          <a:effectLst/>
                          <a:latin typeface="Arial"/>
                        </a:rPr>
                        <a:t>200 498 600,00  </a:t>
                      </a:r>
                    </a:p>
                  </a:txBody>
                  <a:tcPr marL="8617" marR="8617" marT="86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50" b="0" i="0" u="none" strike="noStrike">
                          <a:effectLst/>
                          <a:latin typeface="Arial"/>
                        </a:rPr>
                        <a:t>27 448 000,00  </a:t>
                      </a:r>
                    </a:p>
                  </a:txBody>
                  <a:tcPr marL="8617" marR="8617" marT="86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50" b="0" i="0" u="none" strike="noStrike" dirty="0">
                          <a:effectLst/>
                          <a:latin typeface="Arial"/>
                        </a:rPr>
                        <a:t>в соответствии с Указом Президента Российской Федерации  от 07.05.2012 N 597  и постановлением Правительства РФ от 06.12.2014 N 1331 увеличены бюджетные ассигнования на повышение оплаты труда педагогических  работников Академии Генеральной прокуратуры Российской Федерации на сумму 27 448,0 тыс. руб.</a:t>
                      </a:r>
                    </a:p>
                  </a:txBody>
                  <a:tcPr marL="8617" marR="8617" marT="86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516991">
                <a:tc>
                  <a:txBody>
                    <a:bodyPr/>
                    <a:lstStyle/>
                    <a:p>
                      <a:pPr algn="ctr" fontAlgn="t"/>
                      <a:r>
                        <a:rPr lang="ru-RU" sz="950" b="0" i="0" u="none" strike="noStrike">
                          <a:effectLst/>
                          <a:latin typeface="Arial"/>
                        </a:rPr>
                        <a:t> ххх 0905 0000000000 000</a:t>
                      </a:r>
                    </a:p>
                  </a:txBody>
                  <a:tcPr marL="8617" marR="8617" marT="86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50" b="0" i="0" u="none" strike="noStrike">
                          <a:effectLst/>
                          <a:latin typeface="Arial"/>
                        </a:rPr>
                        <a:t>532 626 200,00  </a:t>
                      </a:r>
                    </a:p>
                  </a:txBody>
                  <a:tcPr marL="8617" marR="8617" marT="86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50" b="0" i="0" u="none" strike="noStrike">
                          <a:effectLst/>
                          <a:latin typeface="Arial"/>
                        </a:rPr>
                        <a:t>547 823 200,00  </a:t>
                      </a:r>
                    </a:p>
                  </a:txBody>
                  <a:tcPr marL="8617" marR="8617" marT="86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50" b="0" i="0" u="none" strike="noStrike">
                          <a:effectLst/>
                          <a:latin typeface="Arial"/>
                        </a:rPr>
                        <a:t>15 197 000,00  </a:t>
                      </a:r>
                    </a:p>
                  </a:txBody>
                  <a:tcPr marL="8617" marR="8617" marT="86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50" b="0" i="0" u="none" strike="noStrike" dirty="0">
                          <a:effectLst/>
                          <a:latin typeface="Arial"/>
                        </a:rPr>
                        <a:t>в соответствии с Указом Президента Российской Федерации от 07.05.2012 N 597   увеличены бюджетные ассигнования на сумму 15 197,0 тыс. руб. на повышение оплаты труда медицинских работников санаториев Генеральной прокуратуры Российской Федерации</a:t>
                      </a:r>
                    </a:p>
                  </a:txBody>
                  <a:tcPr marL="8617" marR="8617" marT="86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55097"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1" i="0" u="none" strike="noStrike">
                          <a:effectLst/>
                          <a:latin typeface="Arial"/>
                        </a:rPr>
                        <a:t>Итого</a:t>
                      </a:r>
                    </a:p>
                  </a:txBody>
                  <a:tcPr marL="8617" marR="8617" marT="8617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1 357 248 000,00  </a:t>
                      </a:r>
                    </a:p>
                  </a:txBody>
                  <a:tcPr marL="8617" marR="8617" marT="86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0" i="0" u="none" strike="noStrike" dirty="0">
                          <a:effectLst/>
                          <a:latin typeface="Arial"/>
                        </a:rPr>
                        <a:t>1 436 471 100,00  </a:t>
                      </a:r>
                    </a:p>
                  </a:txBody>
                  <a:tcPr marL="8617" marR="8617" marT="86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79 223 100,00  </a:t>
                      </a:r>
                    </a:p>
                  </a:txBody>
                  <a:tcPr marL="8617" marR="8617" marT="86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617" marR="8617" marT="86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68790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2"/>
          <p:cNvSpPr txBox="1">
            <a:spLocks/>
          </p:cNvSpPr>
          <p:nvPr/>
        </p:nvSpPr>
        <p:spPr bwMode="auto">
          <a:xfrm>
            <a:off x="3724275" y="114300"/>
            <a:ext cx="6640437" cy="788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9pPr>
          </a:lstStyle>
          <a:p>
            <a:pPr algn="r"/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Сведения об исполнении бюджета (ф. 0503164)</a:t>
            </a:r>
          </a:p>
          <a:p>
            <a:pPr algn="r"/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(</a:t>
            </a:r>
            <a:r>
              <a:rPr lang="ru-RU" sz="2200" b="1" u="sng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пример заполнения ГРБС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)</a:t>
            </a:r>
            <a:endParaRPr lang="ru-RU" sz="22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cs typeface="Arial" pitchFamily="34" charset="0"/>
            </a:endParaRP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198197920"/>
              </p:ext>
            </p:extLst>
          </p:nvPr>
        </p:nvGraphicFramePr>
        <p:xfrm>
          <a:off x="76200" y="1266830"/>
          <a:ext cx="3540654" cy="54588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153842" y="6492880"/>
            <a:ext cx="2389941" cy="365125"/>
          </a:xfrm>
        </p:spPr>
        <p:txBody>
          <a:bodyPr vert="horz" lIns="91440" tIns="45720" rIns="91440" bIns="45720" rtlCol="0" anchor="ctr"/>
          <a:lstStyle/>
          <a:p>
            <a:fld id="{B71FCD68-0AFD-4048-852E-53B764BC6EED}" type="slidenum">
              <a:rPr lang="ru-RU" sz="1400" b="1">
                <a:latin typeface="Cambria" panose="02040503050406030204" pitchFamily="18" charset="0"/>
              </a:rPr>
              <a:pPr/>
              <a:t>17</a:t>
            </a:fld>
            <a:endParaRPr lang="ru-RU" sz="1400" b="1" dirty="0">
              <a:latin typeface="Cambria" panose="020405030504060302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4113647"/>
              </p:ext>
            </p:extLst>
          </p:nvPr>
        </p:nvGraphicFramePr>
        <p:xfrm>
          <a:off x="3718008" y="902758"/>
          <a:ext cx="6740441" cy="5472649"/>
        </p:xfrm>
        <a:graphic>
          <a:graphicData uri="http://schemas.openxmlformats.org/drawingml/2006/table">
            <a:tbl>
              <a:tblPr/>
              <a:tblGrid>
                <a:gridCol w="11587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38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6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810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055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2045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0680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3008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5259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3514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Код</a:t>
                      </a:r>
                      <a:b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</a:br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по бюджетной</a:t>
                      </a:r>
                      <a:b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</a:br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классификации</a:t>
                      </a:r>
                    </a:p>
                  </a:txBody>
                  <a:tcPr marL="3705" marR="3705" marT="370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Код строки</a:t>
                      </a:r>
                    </a:p>
                  </a:txBody>
                  <a:tcPr marL="3705" marR="3705" marT="37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Утвержденные бюджетные назначения (прогнозные показатели)</a:t>
                      </a:r>
                    </a:p>
                  </a:txBody>
                  <a:tcPr marL="3705" marR="3705" marT="37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Доведенные бюджетные данные</a:t>
                      </a:r>
                    </a:p>
                  </a:txBody>
                  <a:tcPr marL="3705" marR="3705" marT="37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Исполнено,</a:t>
                      </a:r>
                      <a:b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</a:br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руб.</a:t>
                      </a:r>
                    </a:p>
                  </a:txBody>
                  <a:tcPr marL="3705" marR="3705" marT="37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Показатели исполнения</a:t>
                      </a:r>
                    </a:p>
                  </a:txBody>
                  <a:tcPr marL="3705" marR="3705" marT="37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Причины отклонений</a:t>
                      </a:r>
                      <a:b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</a:br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от планового процента исполнения</a:t>
                      </a:r>
                    </a:p>
                  </a:txBody>
                  <a:tcPr marL="3705" marR="3705" marT="37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72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процент исполнения, </a:t>
                      </a:r>
                      <a:b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</a:br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%</a:t>
                      </a:r>
                    </a:p>
                  </a:txBody>
                  <a:tcPr marL="3705" marR="3705" marT="37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не исполнено, </a:t>
                      </a:r>
                      <a:b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</a:br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руб</a:t>
                      </a:r>
                    </a:p>
                  </a:txBody>
                  <a:tcPr marL="3705" marR="3705" marT="37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код</a:t>
                      </a:r>
                    </a:p>
                  </a:txBody>
                  <a:tcPr marL="3705" marR="3705" marT="37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пояснения</a:t>
                      </a:r>
                    </a:p>
                  </a:txBody>
                  <a:tcPr marL="3705" marR="3705" marT="37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53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3705" marR="3705" marT="370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3705" marR="3705" marT="37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3705" marR="3705" marT="37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3705" marR="3705" marT="37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3705" marR="3705" marT="37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</a:t>
                      </a:r>
                    </a:p>
                  </a:txBody>
                  <a:tcPr marL="3705" marR="3705" marT="37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</a:t>
                      </a:r>
                    </a:p>
                  </a:txBody>
                  <a:tcPr marL="3705" marR="3705" marT="37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</a:t>
                      </a:r>
                    </a:p>
                  </a:txBody>
                  <a:tcPr marL="3705" marR="3705" marT="37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</a:t>
                      </a:r>
                    </a:p>
                  </a:txBody>
                  <a:tcPr marL="3705" marR="3705" marT="37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8391">
                <a:tc>
                  <a:txBody>
                    <a:bodyPr/>
                    <a:lstStyle/>
                    <a:p>
                      <a:pPr algn="l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 Доходы бюджета, всего</a:t>
                      </a:r>
                    </a:p>
                  </a:txBody>
                  <a:tcPr marL="3705" marR="3705" marT="37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010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1 580 505 000 000,00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X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1 849 739 357 961,28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117,03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269 234 357 961,28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X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6535">
                <a:tc>
                  <a:txBody>
                    <a:bodyPr/>
                    <a:lstStyle/>
                    <a:p>
                      <a:pPr algn="l" fontAlgn="ctr"/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из них не исполнено:</a:t>
                      </a:r>
                    </a:p>
                  </a:txBody>
                  <a:tcPr marL="3705" marR="3705" marT="370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3115">
                <a:tc>
                  <a:txBody>
                    <a:bodyPr/>
                    <a:lstStyle/>
                    <a:p>
                      <a:pPr algn="ctr" fontAlgn="b"/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en-US" sz="800" b="0" i="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xxx</a:t>
                      </a:r>
                      <a:r>
                        <a:rPr lang="ru-RU" sz="7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10101000000000110</a:t>
                      </a:r>
                    </a:p>
                  </a:txBody>
                  <a:tcPr marL="3705" marR="3705" marT="37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010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118 300 000 000,00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75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147 786 320 790,05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124,93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29 486 320 790,05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Рост </a:t>
                      </a:r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поступлений по крупнейшим налогоплательщикам газовой </a:t>
                      </a:r>
                      <a:r>
                        <a:rPr lang="ru-RU" sz="7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отрасли </a:t>
                      </a:r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и по организациям финансового сектора </a:t>
                      </a:r>
                      <a:r>
                        <a:rPr lang="ru-RU" sz="7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экономики</a:t>
                      </a:r>
                      <a:endParaRPr lang="ru-RU" sz="75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8910">
                <a:tc>
                  <a:txBody>
                    <a:bodyPr/>
                    <a:lstStyle/>
                    <a:p>
                      <a:pPr algn="ctr" fontAlgn="b"/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en-US" sz="800" b="0" i="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xxx</a:t>
                      </a:r>
                      <a:r>
                        <a:rPr lang="ru-RU" sz="7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10301000010000110</a:t>
                      </a:r>
                    </a:p>
                  </a:txBody>
                  <a:tcPr marL="3705" marR="3705" marT="37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010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791 000 000 000,00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75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854 774 636 668,84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108,06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63 774 636 668,84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Улучшение </a:t>
                      </a:r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налогового администрирования.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6232">
                <a:tc>
                  <a:txBody>
                    <a:bodyPr/>
                    <a:lstStyle/>
                    <a:p>
                      <a:pPr algn="ctr" fontAlgn="b"/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en-US" sz="800" b="0" i="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xxx</a:t>
                      </a:r>
                      <a:r>
                        <a:rPr lang="ru-RU" sz="7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10701011010000110</a:t>
                      </a:r>
                    </a:p>
                  </a:txBody>
                  <a:tcPr marL="3705" marR="3705" marT="37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010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668 000 000 000,00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75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843 927 046 530,71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126,34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175 927 046 530,71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Увеличение </a:t>
                      </a:r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цены на нефть марки "</a:t>
                      </a:r>
                      <a:r>
                        <a:rPr lang="ru-RU" sz="75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Urals</a:t>
                      </a:r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" на 26,4% (с 41,7 до 52,7 долл. США за </a:t>
                      </a:r>
                      <a:r>
                        <a:rPr lang="ru-RU" sz="75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барр</a:t>
                      </a:r>
                      <a:r>
                        <a:rPr lang="ru-RU" sz="7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.)</a:t>
                      </a:r>
                      <a:endParaRPr lang="ru-RU" sz="75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4431">
                <a:tc>
                  <a:txBody>
                    <a:bodyPr/>
                    <a:lstStyle/>
                    <a:p>
                      <a:pPr algn="ctr" fontAlgn="b"/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en-US" sz="800" b="0" i="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xxx</a:t>
                      </a:r>
                      <a:r>
                        <a:rPr lang="ru-RU" sz="7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10801000010000110</a:t>
                      </a:r>
                    </a:p>
                  </a:txBody>
                  <a:tcPr marL="3705" marR="3705" marT="37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010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3 115 000 000,00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75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3 156 962 778,96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101,35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41 962 778,96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Увеличение </a:t>
                      </a:r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исковых сумм и количества рассмотренных споров в арбитражных судах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39234">
                <a:tc>
                  <a:txBody>
                    <a:bodyPr/>
                    <a:lstStyle/>
                    <a:p>
                      <a:pPr algn="ctr" fontAlgn="b"/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en-US" sz="800" b="0" i="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xxx</a:t>
                      </a:r>
                      <a:r>
                        <a:rPr lang="ru-RU" sz="7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10900000000000000</a:t>
                      </a:r>
                    </a:p>
                  </a:txBody>
                  <a:tcPr marL="3705" marR="3705" marT="37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010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90 000 000,00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75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94 391 192,72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104,88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4 391 192,72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Погашение </a:t>
                      </a:r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задолженности по отменённым налогам и сборам, в том числе задолженности по ЕСН, зачисляемой в федеральный бюджет.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49629">
                <a:tc>
                  <a:txBody>
                    <a:bodyPr/>
                    <a:lstStyle/>
                    <a:p>
                      <a:pPr algn="l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2. Расходы бюджета, всего</a:t>
                      </a:r>
                    </a:p>
                  </a:txBody>
                  <a:tcPr marL="3705" marR="3705" marT="37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200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159 030 040 100,00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107 000 804 200,00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20 366 192 758,58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12,81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-138 663 847 341,42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X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96535">
                <a:tc>
                  <a:txBody>
                    <a:bodyPr/>
                    <a:lstStyle/>
                    <a:p>
                      <a:pPr algn="l" fontAlgn="ctr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из них не исполнено:</a:t>
                      </a:r>
                    </a:p>
                  </a:txBody>
                  <a:tcPr marL="3705" marR="3705" marT="370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94431"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xxx </a:t>
                      </a:r>
                      <a:r>
                        <a:rPr lang="ru-RU" sz="7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0106 </a:t>
                      </a:r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3940200000 000 </a:t>
                      </a:r>
                    </a:p>
                  </a:txBody>
                  <a:tcPr marL="3705" marR="3705" marT="37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200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141 025 213 000,00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89 076 569 000,00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16 636 813 229,77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11,80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-124 388 399 770,23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99- Пояснения  в разделе пояснительной записки "Бюджетные ассигнования и их использование".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94431"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xxx</a:t>
                      </a:r>
                      <a:r>
                        <a:rPr lang="ru-RU" sz="7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0113 3940200000 000 </a:t>
                      </a:r>
                    </a:p>
                  </a:txBody>
                  <a:tcPr marL="3705" marR="3705" marT="37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200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16 716 120 200,00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16 639 148 900,00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3 338 750 044,35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19,97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-13 377 370 155,65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99- Пояснения  в разделе пояснительной записки "Бюджетные ассигнования и их использование".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22030">
                <a:tc>
                  <a:txBody>
                    <a:bodyPr/>
                    <a:lstStyle/>
                    <a:p>
                      <a:pPr algn="l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Результат исполнения бюджета</a:t>
                      </a:r>
                      <a:b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</a:br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(дефицит/профицит)</a:t>
                      </a:r>
                    </a:p>
                  </a:txBody>
                  <a:tcPr marL="3705" marR="3705" marT="37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450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X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2 361 847 504 779,08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X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X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X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X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22030">
                <a:tc>
                  <a:txBody>
                    <a:bodyPr/>
                    <a:lstStyle/>
                    <a:p>
                      <a:pPr algn="l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3. Источники финанси-рования дефицита бюджета, всего</a:t>
                      </a:r>
                    </a:p>
                  </a:txBody>
                  <a:tcPr marL="3705" marR="3705" marT="37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500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-2 361 847 504 779,08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0,00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-2 361 847 504 779,08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X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22030">
                <a:tc>
                  <a:txBody>
                    <a:bodyPr/>
                    <a:lstStyle/>
                    <a:p>
                      <a:pPr algn="l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Источники внутреннего финансирования дефицита бюджета</a:t>
                      </a:r>
                    </a:p>
                  </a:txBody>
                  <a:tcPr marL="3705" marR="3705" marT="37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520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X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22030">
                <a:tc>
                  <a:txBody>
                    <a:bodyPr/>
                    <a:lstStyle/>
                    <a:p>
                      <a:pPr algn="l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Источники внешнего финансирования дефицита бюджета</a:t>
                      </a:r>
                    </a:p>
                  </a:txBody>
                  <a:tcPr marL="3705" marR="3705" marT="37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620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X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96535">
                <a:tc>
                  <a:txBody>
                    <a:bodyPr/>
                    <a:lstStyle/>
                    <a:p>
                      <a:pPr algn="l" fontAlgn="ctr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из них не исполнено:</a:t>
                      </a:r>
                    </a:p>
                  </a:txBody>
                  <a:tcPr marL="3705" marR="3705" marT="370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50539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2"/>
          <p:cNvSpPr txBox="1">
            <a:spLocks/>
          </p:cNvSpPr>
          <p:nvPr/>
        </p:nvSpPr>
        <p:spPr bwMode="auto">
          <a:xfrm>
            <a:off x="3724275" y="114300"/>
            <a:ext cx="6640437" cy="788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9pPr>
          </a:lstStyle>
          <a:p>
            <a:pPr algn="r"/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Сведения об исполнении бюджета (ф. 0503164)</a:t>
            </a:r>
          </a:p>
          <a:p>
            <a:pPr algn="r"/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(</a:t>
            </a:r>
            <a:r>
              <a:rPr lang="ru-RU" sz="2200" b="1" u="sng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пример заполнения РБС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)</a:t>
            </a:r>
            <a:endParaRPr lang="ru-RU" sz="22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cs typeface="Arial" pitchFamily="34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153842" y="6492880"/>
            <a:ext cx="2389941" cy="365125"/>
          </a:xfrm>
        </p:spPr>
        <p:txBody>
          <a:bodyPr vert="horz" lIns="91440" tIns="45720" rIns="91440" bIns="45720" rtlCol="0" anchor="ctr"/>
          <a:lstStyle/>
          <a:p>
            <a:fld id="{B71FCD68-0AFD-4048-852E-53B764BC6EED}" type="slidenum">
              <a:rPr lang="ru-RU" sz="1400" b="1">
                <a:latin typeface="Cambria" panose="02040503050406030204" pitchFamily="18" charset="0"/>
              </a:rPr>
              <a:pPr/>
              <a:t>18</a:t>
            </a:fld>
            <a:endParaRPr lang="ru-RU" sz="1400" b="1" dirty="0">
              <a:latin typeface="Cambria" panose="020405030504060302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3178154"/>
              </p:ext>
            </p:extLst>
          </p:nvPr>
        </p:nvGraphicFramePr>
        <p:xfrm>
          <a:off x="1276350" y="1007533"/>
          <a:ext cx="9182099" cy="5417087"/>
        </p:xfrm>
        <a:graphic>
          <a:graphicData uri="http://schemas.openxmlformats.org/drawingml/2006/table">
            <a:tbl>
              <a:tblPr/>
              <a:tblGrid>
                <a:gridCol w="15785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11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2124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9149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044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4521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6283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4966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38746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26247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Код</a:t>
                      </a:r>
                      <a:b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</a:b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по бюджетной</a:t>
                      </a:r>
                      <a:b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</a:b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классификации</a:t>
                      </a:r>
                    </a:p>
                  </a:txBody>
                  <a:tcPr marL="3705" marR="3705" marT="370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Код строки</a:t>
                      </a:r>
                    </a:p>
                  </a:txBody>
                  <a:tcPr marL="3705" marR="3705" marT="37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Утвержденные бюджетные назначения (прогнозные показатели)</a:t>
                      </a:r>
                    </a:p>
                  </a:txBody>
                  <a:tcPr marL="3705" marR="3705" marT="37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Доведенные бюджетные данные</a:t>
                      </a:r>
                    </a:p>
                  </a:txBody>
                  <a:tcPr marL="3705" marR="3705" marT="37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Исполнено,</a:t>
                      </a:r>
                      <a:b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</a:b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руб.</a:t>
                      </a:r>
                    </a:p>
                  </a:txBody>
                  <a:tcPr marL="3705" marR="3705" marT="37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Показатели исполнения</a:t>
                      </a:r>
                    </a:p>
                  </a:txBody>
                  <a:tcPr marL="3705" marR="3705" marT="37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Причины отклонений</a:t>
                      </a:r>
                      <a:b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</a:b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от планового процента исполнения</a:t>
                      </a:r>
                    </a:p>
                  </a:txBody>
                  <a:tcPr marL="3705" marR="3705" marT="37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162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процент исполнения, </a:t>
                      </a:r>
                      <a:b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</a:b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%</a:t>
                      </a:r>
                    </a:p>
                  </a:txBody>
                  <a:tcPr marL="3705" marR="3705" marT="37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не исполнено, </a:t>
                      </a:r>
                      <a:b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</a:b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руб</a:t>
                      </a:r>
                    </a:p>
                  </a:txBody>
                  <a:tcPr marL="3705" marR="3705" marT="37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код</a:t>
                      </a:r>
                    </a:p>
                  </a:txBody>
                  <a:tcPr marL="3705" marR="3705" marT="37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пояснения</a:t>
                      </a:r>
                    </a:p>
                  </a:txBody>
                  <a:tcPr marL="3705" marR="3705" marT="37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392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3705" marR="3705" marT="370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3705" marR="3705" marT="37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3705" marR="3705" marT="37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3705" marR="3705" marT="37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3705" marR="3705" marT="37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</a:t>
                      </a:r>
                    </a:p>
                  </a:txBody>
                  <a:tcPr marL="3705" marR="3705" marT="37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</a:t>
                      </a:r>
                    </a:p>
                  </a:txBody>
                  <a:tcPr marL="3705" marR="3705" marT="37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</a:t>
                      </a:r>
                    </a:p>
                  </a:txBody>
                  <a:tcPr marL="3705" marR="3705" marT="37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</a:t>
                      </a:r>
                    </a:p>
                  </a:txBody>
                  <a:tcPr marL="3705" marR="3705" marT="37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50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 Доходы бюджета, всего</a:t>
                      </a:r>
                    </a:p>
                  </a:txBody>
                  <a:tcPr marL="3705" marR="3705" marT="37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010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X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333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из них не исполнено:</a:t>
                      </a:r>
                    </a:p>
                  </a:txBody>
                  <a:tcPr marL="3705" marR="3705" marT="370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55042"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010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22762"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010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09532"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010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43927"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010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68797"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010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6247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2. Расходы бюджета, всего</a:t>
                      </a:r>
                    </a:p>
                  </a:txBody>
                  <a:tcPr marL="3705" marR="3705" marT="37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200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105 715 717 900,00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90 715 717 900,00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18 975 563 274,12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17,95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-86 740 154 625,88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X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3333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из них не исполнено:</a:t>
                      </a:r>
                    </a:p>
                  </a:txBody>
                  <a:tcPr marL="3705" marR="3705" marT="370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3267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xxx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0106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3940200000 000 </a:t>
                      </a:r>
                    </a:p>
                  </a:txBody>
                  <a:tcPr marL="3705" marR="3705" marT="37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200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89 076 569 000,00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80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076 569 000,00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15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636 813 229,77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17,55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-73 439 755 770,23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99- Пояснения  в разделе пояснительной записки "Бюджетные ассигнования и их использование".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3267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xxx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0113 3940200000 000 </a:t>
                      </a:r>
                    </a:p>
                  </a:txBody>
                  <a:tcPr marL="3705" marR="3705" marT="37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200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16 639 148 900,00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639 148 900,00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3 338 750 044,35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-13 300 398 855,65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99- Пояснения  в разделе пояснительной записки "Бюджетные ассигнования и их использование".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6247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Результат исполнения бюджета</a:t>
                      </a:r>
                      <a:b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</a:b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(дефицит/профицит)</a:t>
                      </a:r>
                    </a:p>
                  </a:txBody>
                  <a:tcPr marL="3705" marR="3705" marT="37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450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X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-18 975 563 274,12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X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X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X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X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6247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3. Источники финанси-рования дефицита бюджета, всего</a:t>
                      </a:r>
                    </a:p>
                  </a:txBody>
                  <a:tcPr marL="3705" marR="3705" marT="37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500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18 975 563 274,12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-18 975 563 274,12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X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9162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Источники внутреннего финансирования дефицита бюджета</a:t>
                      </a:r>
                    </a:p>
                  </a:txBody>
                  <a:tcPr marL="3705" marR="3705" marT="37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520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X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39162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Источники внешнего финансирования дефицита бюджета</a:t>
                      </a:r>
                    </a:p>
                  </a:txBody>
                  <a:tcPr marL="3705" marR="3705" marT="37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620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X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3333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из них не исполнено:</a:t>
                      </a:r>
                    </a:p>
                  </a:txBody>
                  <a:tcPr marL="3705" marR="3705" marT="370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43660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2"/>
          <p:cNvSpPr txBox="1">
            <a:spLocks/>
          </p:cNvSpPr>
          <p:nvPr/>
        </p:nvSpPr>
        <p:spPr bwMode="auto">
          <a:xfrm>
            <a:off x="3724275" y="114300"/>
            <a:ext cx="6640437" cy="788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9pPr>
          </a:lstStyle>
          <a:p>
            <a:pPr algn="r"/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Сведения об исполнении бюджета (ф. 0503164)</a:t>
            </a:r>
          </a:p>
          <a:p>
            <a:pPr algn="r"/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(</a:t>
            </a:r>
            <a:r>
              <a:rPr lang="ru-RU" sz="2200" b="1" u="sng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пример заполнения ПБС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)</a:t>
            </a:r>
            <a:endParaRPr lang="ru-RU" sz="22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cs typeface="Arial" pitchFamily="34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153842" y="6492880"/>
            <a:ext cx="2389941" cy="365125"/>
          </a:xfrm>
        </p:spPr>
        <p:txBody>
          <a:bodyPr vert="horz" lIns="91440" tIns="45720" rIns="91440" bIns="45720" rtlCol="0" anchor="ctr"/>
          <a:lstStyle/>
          <a:p>
            <a:fld id="{B71FCD68-0AFD-4048-852E-53B764BC6EED}" type="slidenum">
              <a:rPr lang="ru-RU" sz="1400" b="1">
                <a:latin typeface="Cambria" panose="02040503050406030204" pitchFamily="18" charset="0"/>
              </a:rPr>
              <a:pPr/>
              <a:t>19</a:t>
            </a:fld>
            <a:endParaRPr lang="ru-RU" sz="1400" b="1" dirty="0">
              <a:latin typeface="Cambria" panose="020405030504060302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1875021"/>
              </p:ext>
            </p:extLst>
          </p:nvPr>
        </p:nvGraphicFramePr>
        <p:xfrm>
          <a:off x="1276350" y="1007533"/>
          <a:ext cx="9182099" cy="5417087"/>
        </p:xfrm>
        <a:graphic>
          <a:graphicData uri="http://schemas.openxmlformats.org/drawingml/2006/table">
            <a:tbl>
              <a:tblPr/>
              <a:tblGrid>
                <a:gridCol w="15785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11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2124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9149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044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4521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6283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4966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38746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26247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Код</a:t>
                      </a:r>
                      <a:b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</a:b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по бюджетной</a:t>
                      </a:r>
                      <a:b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</a:b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классификации</a:t>
                      </a:r>
                    </a:p>
                  </a:txBody>
                  <a:tcPr marL="3705" marR="3705" marT="370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Код строки</a:t>
                      </a:r>
                    </a:p>
                  </a:txBody>
                  <a:tcPr marL="3705" marR="3705" marT="37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Утвержденные бюджетные назначения (прогнозные показатели)</a:t>
                      </a:r>
                    </a:p>
                  </a:txBody>
                  <a:tcPr marL="3705" marR="3705" marT="37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Доведенные бюджетные данные</a:t>
                      </a:r>
                    </a:p>
                  </a:txBody>
                  <a:tcPr marL="3705" marR="3705" marT="37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Исполнено,</a:t>
                      </a:r>
                      <a:b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</a:b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руб.</a:t>
                      </a:r>
                    </a:p>
                  </a:txBody>
                  <a:tcPr marL="3705" marR="3705" marT="37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Показатели исполнения</a:t>
                      </a:r>
                    </a:p>
                  </a:txBody>
                  <a:tcPr marL="3705" marR="3705" marT="37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Причины отклонений</a:t>
                      </a:r>
                      <a:b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</a:b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от планового процента исполнения</a:t>
                      </a:r>
                    </a:p>
                  </a:txBody>
                  <a:tcPr marL="3705" marR="3705" marT="37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162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процент исполнения, </a:t>
                      </a:r>
                      <a:b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</a:b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%</a:t>
                      </a:r>
                    </a:p>
                  </a:txBody>
                  <a:tcPr marL="3705" marR="3705" marT="37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не исполнено, </a:t>
                      </a:r>
                      <a:b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</a:b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руб</a:t>
                      </a:r>
                    </a:p>
                  </a:txBody>
                  <a:tcPr marL="3705" marR="3705" marT="37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код</a:t>
                      </a:r>
                    </a:p>
                  </a:txBody>
                  <a:tcPr marL="3705" marR="3705" marT="37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пояснения</a:t>
                      </a:r>
                    </a:p>
                  </a:txBody>
                  <a:tcPr marL="3705" marR="3705" marT="37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392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3705" marR="3705" marT="370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3705" marR="3705" marT="37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3705" marR="3705" marT="37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3705" marR="3705" marT="37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3705" marR="3705" marT="37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</a:t>
                      </a:r>
                    </a:p>
                  </a:txBody>
                  <a:tcPr marL="3705" marR="3705" marT="37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</a:t>
                      </a:r>
                    </a:p>
                  </a:txBody>
                  <a:tcPr marL="3705" marR="3705" marT="37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</a:t>
                      </a:r>
                    </a:p>
                  </a:txBody>
                  <a:tcPr marL="3705" marR="3705" marT="37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</a:t>
                      </a:r>
                    </a:p>
                  </a:txBody>
                  <a:tcPr marL="3705" marR="3705" marT="37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50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 Доходы бюджета, всего</a:t>
                      </a:r>
                    </a:p>
                  </a:txBody>
                  <a:tcPr marL="3705" marR="3705" marT="37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010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X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333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из них не исполнено:</a:t>
                      </a:r>
                    </a:p>
                  </a:txBody>
                  <a:tcPr marL="3705" marR="3705" marT="370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55042"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010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22762"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010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09532"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010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43927"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010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68797"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010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6247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2. Расходы бюджета, всего</a:t>
                      </a:r>
                    </a:p>
                  </a:txBody>
                  <a:tcPr marL="3705" marR="3705" marT="37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200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90 715 717 900,00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18 975 563 274,12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17,95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-86 740 154 625,88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X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3333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из них не исполнено:</a:t>
                      </a:r>
                    </a:p>
                  </a:txBody>
                  <a:tcPr marL="3705" marR="3705" marT="370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3267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xxx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0106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3940200000 000 </a:t>
                      </a:r>
                    </a:p>
                  </a:txBody>
                  <a:tcPr marL="3705" marR="3705" marT="37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200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80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076 569 000,00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15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636 813 229,77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17,55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-73 439 755 770,23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99- Пояснения  в разделе пояснительной записки "Бюджетные ассигнования и их использование".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3267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xxx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0113 3940200000 000 </a:t>
                      </a:r>
                    </a:p>
                  </a:txBody>
                  <a:tcPr marL="3705" marR="3705" marT="37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200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639 148 900,00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3 338 750 044,35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-13 300 398 855,65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99- Пояснения  в разделе пояснительной записки "Бюджетные ассигнования и их использование".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6247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Результат исполнения бюджета</a:t>
                      </a:r>
                      <a:b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</a:b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(дефицит/профицит)</a:t>
                      </a:r>
                    </a:p>
                  </a:txBody>
                  <a:tcPr marL="3705" marR="3705" marT="37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450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X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-18 975 563 274,12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X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X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X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X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6247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3. Источники финанси-рования дефицита бюджета, всего</a:t>
                      </a:r>
                    </a:p>
                  </a:txBody>
                  <a:tcPr marL="3705" marR="3705" marT="37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500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18 975 563 274,12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-18 975 563 274,12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X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9162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Источники внутреннего финансирования дефицита бюджета</a:t>
                      </a:r>
                    </a:p>
                  </a:txBody>
                  <a:tcPr marL="3705" marR="3705" marT="37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520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X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39162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Источники внешнего финансирования дефицита бюджета</a:t>
                      </a:r>
                    </a:p>
                  </a:txBody>
                  <a:tcPr marL="3705" marR="3705" marT="37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620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X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3333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из них не исполнено:</a:t>
                      </a:r>
                    </a:p>
                  </a:txBody>
                  <a:tcPr marL="3705" marR="3705" marT="370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28047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08550" y="85725"/>
            <a:ext cx="6456163" cy="890592"/>
          </a:xfrm>
        </p:spPr>
        <p:txBody>
          <a:bodyPr/>
          <a:lstStyle/>
          <a:p>
            <a:pPr algn="ctr"/>
            <a:r>
              <a:rPr lang="ru-RU" alt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Нормативно-правовые </a:t>
            </a:r>
            <a:r>
              <a:rPr lang="ru-RU" alt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акты, определяющие состав бюджетной отчетности и сроки ее представления</a:t>
            </a:r>
            <a:endParaRPr lang="ru-RU" sz="22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val="1599652040"/>
              </p:ext>
            </p:extLst>
          </p:nvPr>
        </p:nvGraphicFramePr>
        <p:xfrm>
          <a:off x="236549" y="1419226"/>
          <a:ext cx="10177953" cy="52196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40" name="Shape 797"/>
          <p:cNvGrpSpPr/>
          <p:nvPr/>
        </p:nvGrpSpPr>
        <p:grpSpPr>
          <a:xfrm>
            <a:off x="9985068" y="5760811"/>
            <a:ext cx="354376" cy="402885"/>
            <a:chOff x="6649150" y="309350"/>
            <a:chExt cx="395800" cy="395800"/>
          </a:xfrm>
          <a:solidFill>
            <a:schemeClr val="accent2"/>
          </a:solidFill>
        </p:grpSpPr>
        <p:sp>
          <p:nvSpPr>
            <p:cNvPr id="41" name="Shape 798"/>
            <p:cNvSpPr/>
            <p:nvPr/>
          </p:nvSpPr>
          <p:spPr>
            <a:xfrm>
              <a:off x="6649150" y="309350"/>
              <a:ext cx="395800" cy="395800"/>
            </a:xfrm>
            <a:custGeom>
              <a:avLst/>
              <a:gdLst/>
              <a:ahLst/>
              <a:cxnLst/>
              <a:rect l="0" t="0" r="0" b="0"/>
              <a:pathLst>
                <a:path w="15832" h="15832" fill="none" extrusionOk="0">
                  <a:moveTo>
                    <a:pt x="7916" y="1"/>
                  </a:moveTo>
                  <a:lnTo>
                    <a:pt x="7916" y="1"/>
                  </a:lnTo>
                  <a:lnTo>
                    <a:pt x="7502" y="25"/>
                  </a:lnTo>
                  <a:lnTo>
                    <a:pt x="7112" y="49"/>
                  </a:lnTo>
                  <a:lnTo>
                    <a:pt x="6723" y="98"/>
                  </a:lnTo>
                  <a:lnTo>
                    <a:pt x="6333" y="171"/>
                  </a:lnTo>
                  <a:lnTo>
                    <a:pt x="5943" y="244"/>
                  </a:lnTo>
                  <a:lnTo>
                    <a:pt x="5553" y="366"/>
                  </a:lnTo>
                  <a:lnTo>
                    <a:pt x="5188" y="488"/>
                  </a:lnTo>
                  <a:lnTo>
                    <a:pt x="4847" y="634"/>
                  </a:lnTo>
                  <a:lnTo>
                    <a:pt x="4482" y="780"/>
                  </a:lnTo>
                  <a:lnTo>
                    <a:pt x="4141" y="950"/>
                  </a:lnTo>
                  <a:lnTo>
                    <a:pt x="3824" y="1145"/>
                  </a:lnTo>
                  <a:lnTo>
                    <a:pt x="3483" y="1364"/>
                  </a:lnTo>
                  <a:lnTo>
                    <a:pt x="3191" y="1584"/>
                  </a:lnTo>
                  <a:lnTo>
                    <a:pt x="2874" y="1803"/>
                  </a:lnTo>
                  <a:lnTo>
                    <a:pt x="2607" y="2071"/>
                  </a:lnTo>
                  <a:lnTo>
                    <a:pt x="2314" y="2314"/>
                  </a:lnTo>
                  <a:lnTo>
                    <a:pt x="2071" y="2607"/>
                  </a:lnTo>
                  <a:lnTo>
                    <a:pt x="1803" y="2874"/>
                  </a:lnTo>
                  <a:lnTo>
                    <a:pt x="1584" y="3191"/>
                  </a:lnTo>
                  <a:lnTo>
                    <a:pt x="1364" y="3483"/>
                  </a:lnTo>
                  <a:lnTo>
                    <a:pt x="1145" y="3824"/>
                  </a:lnTo>
                  <a:lnTo>
                    <a:pt x="950" y="4141"/>
                  </a:lnTo>
                  <a:lnTo>
                    <a:pt x="780" y="4482"/>
                  </a:lnTo>
                  <a:lnTo>
                    <a:pt x="634" y="4847"/>
                  </a:lnTo>
                  <a:lnTo>
                    <a:pt x="488" y="5188"/>
                  </a:lnTo>
                  <a:lnTo>
                    <a:pt x="366" y="5553"/>
                  </a:lnTo>
                  <a:lnTo>
                    <a:pt x="244" y="5943"/>
                  </a:lnTo>
                  <a:lnTo>
                    <a:pt x="171" y="6333"/>
                  </a:lnTo>
                  <a:lnTo>
                    <a:pt x="98" y="6722"/>
                  </a:lnTo>
                  <a:lnTo>
                    <a:pt x="49" y="7112"/>
                  </a:lnTo>
                  <a:lnTo>
                    <a:pt x="25" y="7502"/>
                  </a:lnTo>
                  <a:lnTo>
                    <a:pt x="1" y="7916"/>
                  </a:lnTo>
                  <a:lnTo>
                    <a:pt x="1" y="7916"/>
                  </a:lnTo>
                  <a:lnTo>
                    <a:pt x="25" y="8330"/>
                  </a:lnTo>
                  <a:lnTo>
                    <a:pt x="49" y="8720"/>
                  </a:lnTo>
                  <a:lnTo>
                    <a:pt x="98" y="9109"/>
                  </a:lnTo>
                  <a:lnTo>
                    <a:pt x="171" y="9499"/>
                  </a:lnTo>
                  <a:lnTo>
                    <a:pt x="244" y="9889"/>
                  </a:lnTo>
                  <a:lnTo>
                    <a:pt x="366" y="10278"/>
                  </a:lnTo>
                  <a:lnTo>
                    <a:pt x="488" y="10644"/>
                  </a:lnTo>
                  <a:lnTo>
                    <a:pt x="634" y="10985"/>
                  </a:lnTo>
                  <a:lnTo>
                    <a:pt x="780" y="11350"/>
                  </a:lnTo>
                  <a:lnTo>
                    <a:pt x="950" y="11691"/>
                  </a:lnTo>
                  <a:lnTo>
                    <a:pt x="1145" y="12008"/>
                  </a:lnTo>
                  <a:lnTo>
                    <a:pt x="1364" y="12348"/>
                  </a:lnTo>
                  <a:lnTo>
                    <a:pt x="1584" y="12641"/>
                  </a:lnTo>
                  <a:lnTo>
                    <a:pt x="1803" y="12957"/>
                  </a:lnTo>
                  <a:lnTo>
                    <a:pt x="2071" y="13225"/>
                  </a:lnTo>
                  <a:lnTo>
                    <a:pt x="2314" y="13518"/>
                  </a:lnTo>
                  <a:lnTo>
                    <a:pt x="2607" y="13761"/>
                  </a:lnTo>
                  <a:lnTo>
                    <a:pt x="2874" y="14029"/>
                  </a:lnTo>
                  <a:lnTo>
                    <a:pt x="3191" y="14248"/>
                  </a:lnTo>
                  <a:lnTo>
                    <a:pt x="3483" y="14467"/>
                  </a:lnTo>
                  <a:lnTo>
                    <a:pt x="3824" y="14687"/>
                  </a:lnTo>
                  <a:lnTo>
                    <a:pt x="4141" y="14881"/>
                  </a:lnTo>
                  <a:lnTo>
                    <a:pt x="4482" y="15052"/>
                  </a:lnTo>
                  <a:lnTo>
                    <a:pt x="4847" y="15198"/>
                  </a:lnTo>
                  <a:lnTo>
                    <a:pt x="5188" y="15344"/>
                  </a:lnTo>
                  <a:lnTo>
                    <a:pt x="5553" y="15466"/>
                  </a:lnTo>
                  <a:lnTo>
                    <a:pt x="5943" y="15588"/>
                  </a:lnTo>
                  <a:lnTo>
                    <a:pt x="6333" y="15661"/>
                  </a:lnTo>
                  <a:lnTo>
                    <a:pt x="6723" y="15734"/>
                  </a:lnTo>
                  <a:lnTo>
                    <a:pt x="7112" y="15783"/>
                  </a:lnTo>
                  <a:lnTo>
                    <a:pt x="7502" y="15807"/>
                  </a:lnTo>
                  <a:lnTo>
                    <a:pt x="7916" y="15831"/>
                  </a:lnTo>
                  <a:lnTo>
                    <a:pt x="7916" y="15831"/>
                  </a:lnTo>
                  <a:lnTo>
                    <a:pt x="8330" y="15807"/>
                  </a:lnTo>
                  <a:lnTo>
                    <a:pt x="8720" y="15783"/>
                  </a:lnTo>
                  <a:lnTo>
                    <a:pt x="9109" y="15734"/>
                  </a:lnTo>
                  <a:lnTo>
                    <a:pt x="9499" y="15661"/>
                  </a:lnTo>
                  <a:lnTo>
                    <a:pt x="9889" y="15588"/>
                  </a:lnTo>
                  <a:lnTo>
                    <a:pt x="10278" y="15466"/>
                  </a:lnTo>
                  <a:lnTo>
                    <a:pt x="10644" y="15344"/>
                  </a:lnTo>
                  <a:lnTo>
                    <a:pt x="10985" y="15198"/>
                  </a:lnTo>
                  <a:lnTo>
                    <a:pt x="11350" y="15052"/>
                  </a:lnTo>
                  <a:lnTo>
                    <a:pt x="11691" y="14881"/>
                  </a:lnTo>
                  <a:lnTo>
                    <a:pt x="12008" y="14687"/>
                  </a:lnTo>
                  <a:lnTo>
                    <a:pt x="12349" y="14467"/>
                  </a:lnTo>
                  <a:lnTo>
                    <a:pt x="12641" y="14248"/>
                  </a:lnTo>
                  <a:lnTo>
                    <a:pt x="12957" y="14029"/>
                  </a:lnTo>
                  <a:lnTo>
                    <a:pt x="13225" y="13761"/>
                  </a:lnTo>
                  <a:lnTo>
                    <a:pt x="13518" y="13518"/>
                  </a:lnTo>
                  <a:lnTo>
                    <a:pt x="13761" y="13225"/>
                  </a:lnTo>
                  <a:lnTo>
                    <a:pt x="14029" y="12957"/>
                  </a:lnTo>
                  <a:lnTo>
                    <a:pt x="14248" y="12641"/>
                  </a:lnTo>
                  <a:lnTo>
                    <a:pt x="14467" y="12348"/>
                  </a:lnTo>
                  <a:lnTo>
                    <a:pt x="14687" y="12008"/>
                  </a:lnTo>
                  <a:lnTo>
                    <a:pt x="14881" y="11691"/>
                  </a:lnTo>
                  <a:lnTo>
                    <a:pt x="15052" y="11350"/>
                  </a:lnTo>
                  <a:lnTo>
                    <a:pt x="15198" y="10985"/>
                  </a:lnTo>
                  <a:lnTo>
                    <a:pt x="15344" y="10644"/>
                  </a:lnTo>
                  <a:lnTo>
                    <a:pt x="15466" y="10278"/>
                  </a:lnTo>
                  <a:lnTo>
                    <a:pt x="15588" y="9889"/>
                  </a:lnTo>
                  <a:lnTo>
                    <a:pt x="15661" y="9499"/>
                  </a:lnTo>
                  <a:lnTo>
                    <a:pt x="15734" y="9109"/>
                  </a:lnTo>
                  <a:lnTo>
                    <a:pt x="15783" y="8720"/>
                  </a:lnTo>
                  <a:lnTo>
                    <a:pt x="15807" y="8330"/>
                  </a:lnTo>
                  <a:lnTo>
                    <a:pt x="15831" y="7916"/>
                  </a:lnTo>
                  <a:lnTo>
                    <a:pt x="15831" y="7916"/>
                  </a:lnTo>
                  <a:lnTo>
                    <a:pt x="15807" y="7502"/>
                  </a:lnTo>
                  <a:lnTo>
                    <a:pt x="15783" y="7112"/>
                  </a:lnTo>
                  <a:lnTo>
                    <a:pt x="15734" y="6722"/>
                  </a:lnTo>
                  <a:lnTo>
                    <a:pt x="15661" y="6333"/>
                  </a:lnTo>
                  <a:lnTo>
                    <a:pt x="15588" y="5943"/>
                  </a:lnTo>
                  <a:lnTo>
                    <a:pt x="15466" y="5553"/>
                  </a:lnTo>
                  <a:lnTo>
                    <a:pt x="15344" y="5188"/>
                  </a:lnTo>
                  <a:lnTo>
                    <a:pt x="15198" y="4847"/>
                  </a:lnTo>
                  <a:lnTo>
                    <a:pt x="15052" y="4482"/>
                  </a:lnTo>
                  <a:lnTo>
                    <a:pt x="14881" y="4141"/>
                  </a:lnTo>
                  <a:lnTo>
                    <a:pt x="14687" y="3824"/>
                  </a:lnTo>
                  <a:lnTo>
                    <a:pt x="14467" y="3483"/>
                  </a:lnTo>
                  <a:lnTo>
                    <a:pt x="14248" y="3191"/>
                  </a:lnTo>
                  <a:lnTo>
                    <a:pt x="14029" y="2874"/>
                  </a:lnTo>
                  <a:lnTo>
                    <a:pt x="13761" y="2607"/>
                  </a:lnTo>
                  <a:lnTo>
                    <a:pt x="13518" y="2314"/>
                  </a:lnTo>
                  <a:lnTo>
                    <a:pt x="13225" y="2071"/>
                  </a:lnTo>
                  <a:lnTo>
                    <a:pt x="12957" y="1803"/>
                  </a:lnTo>
                  <a:lnTo>
                    <a:pt x="12641" y="1584"/>
                  </a:lnTo>
                  <a:lnTo>
                    <a:pt x="12349" y="1364"/>
                  </a:lnTo>
                  <a:lnTo>
                    <a:pt x="12008" y="1145"/>
                  </a:lnTo>
                  <a:lnTo>
                    <a:pt x="11691" y="950"/>
                  </a:lnTo>
                  <a:lnTo>
                    <a:pt x="11350" y="780"/>
                  </a:lnTo>
                  <a:lnTo>
                    <a:pt x="10985" y="634"/>
                  </a:lnTo>
                  <a:lnTo>
                    <a:pt x="10644" y="488"/>
                  </a:lnTo>
                  <a:lnTo>
                    <a:pt x="10278" y="366"/>
                  </a:lnTo>
                  <a:lnTo>
                    <a:pt x="9889" y="244"/>
                  </a:lnTo>
                  <a:lnTo>
                    <a:pt x="9499" y="171"/>
                  </a:lnTo>
                  <a:lnTo>
                    <a:pt x="9109" y="98"/>
                  </a:lnTo>
                  <a:lnTo>
                    <a:pt x="8720" y="49"/>
                  </a:lnTo>
                  <a:lnTo>
                    <a:pt x="8330" y="25"/>
                  </a:lnTo>
                  <a:lnTo>
                    <a:pt x="7916" y="1"/>
                  </a:lnTo>
                  <a:lnTo>
                    <a:pt x="7916" y="1"/>
                  </a:lnTo>
                  <a:close/>
                </a:path>
              </a:pathLst>
            </a:custGeom>
            <a:grpFill/>
            <a:ln w="9525" cap="rnd" cmpd="sng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42" name="Shape 799"/>
            <p:cNvSpPr/>
            <p:nvPr/>
          </p:nvSpPr>
          <p:spPr>
            <a:xfrm>
              <a:off x="6673500" y="333700"/>
              <a:ext cx="347100" cy="347100"/>
            </a:xfrm>
            <a:custGeom>
              <a:avLst/>
              <a:gdLst/>
              <a:ahLst/>
              <a:cxnLst/>
              <a:rect l="0" t="0" r="0" b="0"/>
              <a:pathLst>
                <a:path w="13884" h="13884" fill="none" extrusionOk="0">
                  <a:moveTo>
                    <a:pt x="6942" y="13883"/>
                  </a:moveTo>
                  <a:lnTo>
                    <a:pt x="6942" y="13883"/>
                  </a:lnTo>
                  <a:lnTo>
                    <a:pt x="6577" y="13883"/>
                  </a:lnTo>
                  <a:lnTo>
                    <a:pt x="6236" y="13834"/>
                  </a:lnTo>
                  <a:lnTo>
                    <a:pt x="5895" y="13810"/>
                  </a:lnTo>
                  <a:lnTo>
                    <a:pt x="5554" y="13737"/>
                  </a:lnTo>
                  <a:lnTo>
                    <a:pt x="5213" y="13664"/>
                  </a:lnTo>
                  <a:lnTo>
                    <a:pt x="4872" y="13566"/>
                  </a:lnTo>
                  <a:lnTo>
                    <a:pt x="4555" y="13469"/>
                  </a:lnTo>
                  <a:lnTo>
                    <a:pt x="4239" y="13323"/>
                  </a:lnTo>
                  <a:lnTo>
                    <a:pt x="3946" y="13201"/>
                  </a:lnTo>
                  <a:lnTo>
                    <a:pt x="3630" y="13031"/>
                  </a:lnTo>
                  <a:lnTo>
                    <a:pt x="3337" y="12884"/>
                  </a:lnTo>
                  <a:lnTo>
                    <a:pt x="3069" y="12690"/>
                  </a:lnTo>
                  <a:lnTo>
                    <a:pt x="2802" y="12495"/>
                  </a:lnTo>
                  <a:lnTo>
                    <a:pt x="2534" y="12300"/>
                  </a:lnTo>
                  <a:lnTo>
                    <a:pt x="2290" y="12081"/>
                  </a:lnTo>
                  <a:lnTo>
                    <a:pt x="2047" y="11837"/>
                  </a:lnTo>
                  <a:lnTo>
                    <a:pt x="1803" y="11594"/>
                  </a:lnTo>
                  <a:lnTo>
                    <a:pt x="1584" y="11350"/>
                  </a:lnTo>
                  <a:lnTo>
                    <a:pt x="1389" y="11082"/>
                  </a:lnTo>
                  <a:lnTo>
                    <a:pt x="1194" y="10814"/>
                  </a:lnTo>
                  <a:lnTo>
                    <a:pt x="999" y="10546"/>
                  </a:lnTo>
                  <a:lnTo>
                    <a:pt x="853" y="10254"/>
                  </a:lnTo>
                  <a:lnTo>
                    <a:pt x="683" y="9938"/>
                  </a:lnTo>
                  <a:lnTo>
                    <a:pt x="561" y="9645"/>
                  </a:lnTo>
                  <a:lnTo>
                    <a:pt x="415" y="9329"/>
                  </a:lnTo>
                  <a:lnTo>
                    <a:pt x="317" y="9012"/>
                  </a:lnTo>
                  <a:lnTo>
                    <a:pt x="220" y="8671"/>
                  </a:lnTo>
                  <a:lnTo>
                    <a:pt x="147" y="8330"/>
                  </a:lnTo>
                  <a:lnTo>
                    <a:pt x="74" y="7989"/>
                  </a:lnTo>
                  <a:lnTo>
                    <a:pt x="49" y="7648"/>
                  </a:lnTo>
                  <a:lnTo>
                    <a:pt x="1" y="7307"/>
                  </a:lnTo>
                  <a:lnTo>
                    <a:pt x="1" y="6942"/>
                  </a:lnTo>
                  <a:lnTo>
                    <a:pt x="1" y="6942"/>
                  </a:lnTo>
                  <a:lnTo>
                    <a:pt x="1" y="6577"/>
                  </a:lnTo>
                  <a:lnTo>
                    <a:pt x="49" y="6236"/>
                  </a:lnTo>
                  <a:lnTo>
                    <a:pt x="74" y="5895"/>
                  </a:lnTo>
                  <a:lnTo>
                    <a:pt x="147" y="5554"/>
                  </a:lnTo>
                  <a:lnTo>
                    <a:pt x="220" y="5213"/>
                  </a:lnTo>
                  <a:lnTo>
                    <a:pt x="317" y="4872"/>
                  </a:lnTo>
                  <a:lnTo>
                    <a:pt x="415" y="4555"/>
                  </a:lnTo>
                  <a:lnTo>
                    <a:pt x="561" y="4238"/>
                  </a:lnTo>
                  <a:lnTo>
                    <a:pt x="683" y="3946"/>
                  </a:lnTo>
                  <a:lnTo>
                    <a:pt x="853" y="3630"/>
                  </a:lnTo>
                  <a:lnTo>
                    <a:pt x="999" y="3337"/>
                  </a:lnTo>
                  <a:lnTo>
                    <a:pt x="1194" y="3069"/>
                  </a:lnTo>
                  <a:lnTo>
                    <a:pt x="1389" y="2802"/>
                  </a:lnTo>
                  <a:lnTo>
                    <a:pt x="1584" y="2534"/>
                  </a:lnTo>
                  <a:lnTo>
                    <a:pt x="1803" y="2290"/>
                  </a:lnTo>
                  <a:lnTo>
                    <a:pt x="2047" y="2047"/>
                  </a:lnTo>
                  <a:lnTo>
                    <a:pt x="2290" y="1803"/>
                  </a:lnTo>
                  <a:lnTo>
                    <a:pt x="2534" y="1584"/>
                  </a:lnTo>
                  <a:lnTo>
                    <a:pt x="2802" y="1389"/>
                  </a:lnTo>
                  <a:lnTo>
                    <a:pt x="3069" y="1194"/>
                  </a:lnTo>
                  <a:lnTo>
                    <a:pt x="3337" y="999"/>
                  </a:lnTo>
                  <a:lnTo>
                    <a:pt x="3630" y="853"/>
                  </a:lnTo>
                  <a:lnTo>
                    <a:pt x="3946" y="683"/>
                  </a:lnTo>
                  <a:lnTo>
                    <a:pt x="4239" y="561"/>
                  </a:lnTo>
                  <a:lnTo>
                    <a:pt x="4555" y="415"/>
                  </a:lnTo>
                  <a:lnTo>
                    <a:pt x="4872" y="317"/>
                  </a:lnTo>
                  <a:lnTo>
                    <a:pt x="5213" y="220"/>
                  </a:lnTo>
                  <a:lnTo>
                    <a:pt x="5554" y="147"/>
                  </a:lnTo>
                  <a:lnTo>
                    <a:pt x="5895" y="74"/>
                  </a:lnTo>
                  <a:lnTo>
                    <a:pt x="6236" y="49"/>
                  </a:lnTo>
                  <a:lnTo>
                    <a:pt x="6577" y="1"/>
                  </a:lnTo>
                  <a:lnTo>
                    <a:pt x="6942" y="1"/>
                  </a:lnTo>
                  <a:lnTo>
                    <a:pt x="6942" y="1"/>
                  </a:lnTo>
                  <a:lnTo>
                    <a:pt x="7307" y="1"/>
                  </a:lnTo>
                  <a:lnTo>
                    <a:pt x="7648" y="49"/>
                  </a:lnTo>
                  <a:lnTo>
                    <a:pt x="7989" y="74"/>
                  </a:lnTo>
                  <a:lnTo>
                    <a:pt x="8330" y="147"/>
                  </a:lnTo>
                  <a:lnTo>
                    <a:pt x="8671" y="220"/>
                  </a:lnTo>
                  <a:lnTo>
                    <a:pt x="9012" y="317"/>
                  </a:lnTo>
                  <a:lnTo>
                    <a:pt x="9329" y="415"/>
                  </a:lnTo>
                  <a:lnTo>
                    <a:pt x="9645" y="561"/>
                  </a:lnTo>
                  <a:lnTo>
                    <a:pt x="9938" y="683"/>
                  </a:lnTo>
                  <a:lnTo>
                    <a:pt x="10254" y="853"/>
                  </a:lnTo>
                  <a:lnTo>
                    <a:pt x="10546" y="999"/>
                  </a:lnTo>
                  <a:lnTo>
                    <a:pt x="10814" y="1194"/>
                  </a:lnTo>
                  <a:lnTo>
                    <a:pt x="11082" y="1389"/>
                  </a:lnTo>
                  <a:lnTo>
                    <a:pt x="11350" y="1584"/>
                  </a:lnTo>
                  <a:lnTo>
                    <a:pt x="11594" y="1803"/>
                  </a:lnTo>
                  <a:lnTo>
                    <a:pt x="11837" y="2047"/>
                  </a:lnTo>
                  <a:lnTo>
                    <a:pt x="12081" y="2290"/>
                  </a:lnTo>
                  <a:lnTo>
                    <a:pt x="12300" y="2534"/>
                  </a:lnTo>
                  <a:lnTo>
                    <a:pt x="12495" y="2802"/>
                  </a:lnTo>
                  <a:lnTo>
                    <a:pt x="12690" y="3069"/>
                  </a:lnTo>
                  <a:lnTo>
                    <a:pt x="12885" y="3337"/>
                  </a:lnTo>
                  <a:lnTo>
                    <a:pt x="13031" y="3630"/>
                  </a:lnTo>
                  <a:lnTo>
                    <a:pt x="13201" y="3946"/>
                  </a:lnTo>
                  <a:lnTo>
                    <a:pt x="13323" y="4238"/>
                  </a:lnTo>
                  <a:lnTo>
                    <a:pt x="13469" y="4555"/>
                  </a:lnTo>
                  <a:lnTo>
                    <a:pt x="13566" y="4872"/>
                  </a:lnTo>
                  <a:lnTo>
                    <a:pt x="13664" y="5213"/>
                  </a:lnTo>
                  <a:lnTo>
                    <a:pt x="13737" y="5554"/>
                  </a:lnTo>
                  <a:lnTo>
                    <a:pt x="13810" y="5895"/>
                  </a:lnTo>
                  <a:lnTo>
                    <a:pt x="13834" y="6236"/>
                  </a:lnTo>
                  <a:lnTo>
                    <a:pt x="13883" y="6577"/>
                  </a:lnTo>
                  <a:lnTo>
                    <a:pt x="13883" y="6942"/>
                  </a:lnTo>
                  <a:lnTo>
                    <a:pt x="13883" y="6942"/>
                  </a:lnTo>
                  <a:lnTo>
                    <a:pt x="13883" y="7307"/>
                  </a:lnTo>
                  <a:lnTo>
                    <a:pt x="13834" y="7648"/>
                  </a:lnTo>
                  <a:lnTo>
                    <a:pt x="13810" y="7989"/>
                  </a:lnTo>
                  <a:lnTo>
                    <a:pt x="13737" y="8330"/>
                  </a:lnTo>
                  <a:lnTo>
                    <a:pt x="13664" y="8671"/>
                  </a:lnTo>
                  <a:lnTo>
                    <a:pt x="13566" y="9012"/>
                  </a:lnTo>
                  <a:lnTo>
                    <a:pt x="13469" y="9329"/>
                  </a:lnTo>
                  <a:lnTo>
                    <a:pt x="13323" y="9645"/>
                  </a:lnTo>
                  <a:lnTo>
                    <a:pt x="13201" y="9938"/>
                  </a:lnTo>
                  <a:lnTo>
                    <a:pt x="13031" y="10254"/>
                  </a:lnTo>
                  <a:lnTo>
                    <a:pt x="12885" y="10546"/>
                  </a:lnTo>
                  <a:lnTo>
                    <a:pt x="12690" y="10814"/>
                  </a:lnTo>
                  <a:lnTo>
                    <a:pt x="12495" y="11082"/>
                  </a:lnTo>
                  <a:lnTo>
                    <a:pt x="12300" y="11350"/>
                  </a:lnTo>
                  <a:lnTo>
                    <a:pt x="12081" y="11594"/>
                  </a:lnTo>
                  <a:lnTo>
                    <a:pt x="11837" y="11837"/>
                  </a:lnTo>
                  <a:lnTo>
                    <a:pt x="11594" y="12081"/>
                  </a:lnTo>
                  <a:lnTo>
                    <a:pt x="11350" y="12300"/>
                  </a:lnTo>
                  <a:lnTo>
                    <a:pt x="11082" y="12495"/>
                  </a:lnTo>
                  <a:lnTo>
                    <a:pt x="10814" y="12690"/>
                  </a:lnTo>
                  <a:lnTo>
                    <a:pt x="10546" y="12884"/>
                  </a:lnTo>
                  <a:lnTo>
                    <a:pt x="10254" y="13031"/>
                  </a:lnTo>
                  <a:lnTo>
                    <a:pt x="9938" y="13201"/>
                  </a:lnTo>
                  <a:lnTo>
                    <a:pt x="9645" y="13323"/>
                  </a:lnTo>
                  <a:lnTo>
                    <a:pt x="9329" y="13469"/>
                  </a:lnTo>
                  <a:lnTo>
                    <a:pt x="9012" y="13566"/>
                  </a:lnTo>
                  <a:lnTo>
                    <a:pt x="8671" y="13664"/>
                  </a:lnTo>
                  <a:lnTo>
                    <a:pt x="8330" y="13737"/>
                  </a:lnTo>
                  <a:lnTo>
                    <a:pt x="7989" y="13810"/>
                  </a:lnTo>
                  <a:lnTo>
                    <a:pt x="7648" y="13834"/>
                  </a:lnTo>
                  <a:lnTo>
                    <a:pt x="7307" y="13883"/>
                  </a:lnTo>
                  <a:lnTo>
                    <a:pt x="6942" y="13883"/>
                  </a:lnTo>
                  <a:lnTo>
                    <a:pt x="6942" y="13883"/>
                  </a:lnTo>
                  <a:close/>
                </a:path>
              </a:pathLst>
            </a:custGeom>
            <a:grpFill/>
            <a:ln w="9525" cap="rnd" cmpd="sng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43" name="Shape 800"/>
            <p:cNvSpPr/>
            <p:nvPr/>
          </p:nvSpPr>
          <p:spPr>
            <a:xfrm>
              <a:off x="6848850" y="397625"/>
              <a:ext cx="54825" cy="169300"/>
            </a:xfrm>
            <a:custGeom>
              <a:avLst/>
              <a:gdLst/>
              <a:ahLst/>
              <a:cxnLst/>
              <a:rect l="0" t="0" r="0" b="0"/>
              <a:pathLst>
                <a:path w="2193" h="6772" fill="none" extrusionOk="0">
                  <a:moveTo>
                    <a:pt x="1" y="1"/>
                  </a:moveTo>
                  <a:lnTo>
                    <a:pt x="1" y="4580"/>
                  </a:lnTo>
                  <a:lnTo>
                    <a:pt x="2193" y="6772"/>
                  </a:lnTo>
                </a:path>
              </a:pathLst>
            </a:custGeom>
            <a:grpFill/>
            <a:ln w="9525" cap="rnd" cmpd="sng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44" name="Shape 801"/>
            <p:cNvSpPr/>
            <p:nvPr/>
          </p:nvSpPr>
          <p:spPr>
            <a:xfrm>
              <a:off x="6847025" y="333700"/>
              <a:ext cx="25" cy="29250"/>
            </a:xfrm>
            <a:custGeom>
              <a:avLst/>
              <a:gdLst/>
              <a:ahLst/>
              <a:cxnLst/>
              <a:rect l="0" t="0" r="0" b="0"/>
              <a:pathLst>
                <a:path w="1" h="1170" fill="none" extrusionOk="0">
                  <a:moveTo>
                    <a:pt x="1" y="1170"/>
                  </a:moveTo>
                  <a:lnTo>
                    <a:pt x="1" y="1"/>
                  </a:lnTo>
                </a:path>
              </a:pathLst>
            </a:custGeom>
            <a:grpFill/>
            <a:ln w="9525" cap="rnd" cmpd="sng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45" name="Shape 802"/>
            <p:cNvSpPr/>
            <p:nvPr/>
          </p:nvSpPr>
          <p:spPr>
            <a:xfrm>
              <a:off x="6760575" y="356850"/>
              <a:ext cx="25" cy="25"/>
            </a:xfrm>
            <a:custGeom>
              <a:avLst/>
              <a:gdLst/>
              <a:ahLst/>
              <a:cxnLst/>
              <a:rect l="0" t="0" r="0" b="0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grpFill/>
            <a:ln w="9525" cap="rnd" cmpd="sng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46" name="Shape 803"/>
            <p:cNvSpPr/>
            <p:nvPr/>
          </p:nvSpPr>
          <p:spPr>
            <a:xfrm>
              <a:off x="6760575" y="356850"/>
              <a:ext cx="14025" cy="24975"/>
            </a:xfrm>
            <a:custGeom>
              <a:avLst/>
              <a:gdLst/>
              <a:ahLst/>
              <a:cxnLst/>
              <a:rect l="0" t="0" r="0" b="0"/>
              <a:pathLst>
                <a:path w="561" h="999" fill="none" extrusionOk="0">
                  <a:moveTo>
                    <a:pt x="1" y="0"/>
                  </a:moveTo>
                  <a:lnTo>
                    <a:pt x="561" y="999"/>
                  </a:lnTo>
                </a:path>
              </a:pathLst>
            </a:custGeom>
            <a:grpFill/>
            <a:ln w="9525" cap="rnd" cmpd="sng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47" name="Shape 804"/>
            <p:cNvSpPr/>
            <p:nvPr/>
          </p:nvSpPr>
          <p:spPr>
            <a:xfrm>
              <a:off x="6696650" y="420775"/>
              <a:ext cx="25" cy="25"/>
            </a:xfrm>
            <a:custGeom>
              <a:avLst/>
              <a:gdLst/>
              <a:ahLst/>
              <a:cxnLst/>
              <a:rect l="0" t="0" r="0" b="0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 w="9525" cap="rnd" cmpd="sng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48" name="Shape 805"/>
            <p:cNvSpPr/>
            <p:nvPr/>
          </p:nvSpPr>
          <p:spPr>
            <a:xfrm>
              <a:off x="6696650" y="420775"/>
              <a:ext cx="24975" cy="14025"/>
            </a:xfrm>
            <a:custGeom>
              <a:avLst/>
              <a:gdLst/>
              <a:ahLst/>
              <a:cxnLst/>
              <a:rect l="0" t="0" r="0" b="0"/>
              <a:pathLst>
                <a:path w="999" h="561" fill="none" extrusionOk="0">
                  <a:moveTo>
                    <a:pt x="0" y="0"/>
                  </a:moveTo>
                  <a:lnTo>
                    <a:pt x="999" y="561"/>
                  </a:lnTo>
                </a:path>
              </a:pathLst>
            </a:custGeom>
            <a:grpFill/>
            <a:ln w="9525" cap="rnd" cmpd="sng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49" name="Shape 806"/>
            <p:cNvSpPr/>
            <p:nvPr/>
          </p:nvSpPr>
          <p:spPr>
            <a:xfrm>
              <a:off x="6673500" y="507225"/>
              <a:ext cx="29250" cy="25"/>
            </a:xfrm>
            <a:custGeom>
              <a:avLst/>
              <a:gdLst/>
              <a:ahLst/>
              <a:cxnLst/>
              <a:rect l="0" t="0" r="0" b="0"/>
              <a:pathLst>
                <a:path w="1170" h="1" fill="none" extrusionOk="0">
                  <a:moveTo>
                    <a:pt x="1" y="1"/>
                  </a:moveTo>
                  <a:lnTo>
                    <a:pt x="1170" y="1"/>
                  </a:lnTo>
                </a:path>
              </a:pathLst>
            </a:custGeom>
            <a:grpFill/>
            <a:ln w="9525" cap="rnd" cmpd="sng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50" name="Shape 807"/>
            <p:cNvSpPr/>
            <p:nvPr/>
          </p:nvSpPr>
          <p:spPr>
            <a:xfrm>
              <a:off x="6696650" y="593700"/>
              <a:ext cx="25" cy="25"/>
            </a:xfrm>
            <a:custGeom>
              <a:avLst/>
              <a:gdLst/>
              <a:ahLst/>
              <a:cxnLst/>
              <a:rect l="0" t="0" r="0" b="0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 w="9525" cap="rnd" cmpd="sng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51" name="Shape 808"/>
            <p:cNvSpPr/>
            <p:nvPr/>
          </p:nvSpPr>
          <p:spPr>
            <a:xfrm>
              <a:off x="6696650" y="579700"/>
              <a:ext cx="24975" cy="14025"/>
            </a:xfrm>
            <a:custGeom>
              <a:avLst/>
              <a:gdLst/>
              <a:ahLst/>
              <a:cxnLst/>
              <a:rect l="0" t="0" r="0" b="0"/>
              <a:pathLst>
                <a:path w="999" h="561" fill="none" extrusionOk="0">
                  <a:moveTo>
                    <a:pt x="0" y="560"/>
                  </a:moveTo>
                  <a:lnTo>
                    <a:pt x="999" y="0"/>
                  </a:lnTo>
                </a:path>
              </a:pathLst>
            </a:custGeom>
            <a:grpFill/>
            <a:ln w="9525" cap="rnd" cmpd="sng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52" name="Shape 809"/>
            <p:cNvSpPr/>
            <p:nvPr/>
          </p:nvSpPr>
          <p:spPr>
            <a:xfrm>
              <a:off x="6760575" y="632675"/>
              <a:ext cx="14025" cy="24975"/>
            </a:xfrm>
            <a:custGeom>
              <a:avLst/>
              <a:gdLst/>
              <a:ahLst/>
              <a:cxnLst/>
              <a:rect l="0" t="0" r="0" b="0"/>
              <a:pathLst>
                <a:path w="561" h="999" fill="none" extrusionOk="0">
                  <a:moveTo>
                    <a:pt x="1" y="999"/>
                  </a:moveTo>
                  <a:lnTo>
                    <a:pt x="561" y="0"/>
                  </a:lnTo>
                </a:path>
              </a:pathLst>
            </a:custGeom>
            <a:grpFill/>
            <a:ln w="9525" cap="rnd" cmpd="sng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53" name="Shape 810"/>
            <p:cNvSpPr/>
            <p:nvPr/>
          </p:nvSpPr>
          <p:spPr>
            <a:xfrm>
              <a:off x="6760575" y="657625"/>
              <a:ext cx="25" cy="25"/>
            </a:xfrm>
            <a:custGeom>
              <a:avLst/>
              <a:gdLst/>
              <a:ahLst/>
              <a:cxnLst/>
              <a:rect l="0" t="0" r="0" b="0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grpFill/>
            <a:ln w="9525" cap="rnd" cmpd="sng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54" name="Shape 811"/>
            <p:cNvSpPr/>
            <p:nvPr/>
          </p:nvSpPr>
          <p:spPr>
            <a:xfrm>
              <a:off x="6847025" y="651550"/>
              <a:ext cx="25" cy="29250"/>
            </a:xfrm>
            <a:custGeom>
              <a:avLst/>
              <a:gdLst/>
              <a:ahLst/>
              <a:cxnLst/>
              <a:rect l="0" t="0" r="0" b="0"/>
              <a:pathLst>
                <a:path w="1" h="1170" fill="none" extrusionOk="0">
                  <a:moveTo>
                    <a:pt x="1" y="0"/>
                  </a:moveTo>
                  <a:lnTo>
                    <a:pt x="1" y="1169"/>
                  </a:lnTo>
                </a:path>
              </a:pathLst>
            </a:custGeom>
            <a:grpFill/>
            <a:ln w="9525" cap="rnd" cmpd="sng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55" name="Shape 812"/>
            <p:cNvSpPr/>
            <p:nvPr/>
          </p:nvSpPr>
          <p:spPr>
            <a:xfrm>
              <a:off x="6919500" y="632675"/>
              <a:ext cx="14025" cy="24975"/>
            </a:xfrm>
            <a:custGeom>
              <a:avLst/>
              <a:gdLst/>
              <a:ahLst/>
              <a:cxnLst/>
              <a:rect l="0" t="0" r="0" b="0"/>
              <a:pathLst>
                <a:path w="561" h="999" fill="none" extrusionOk="0">
                  <a:moveTo>
                    <a:pt x="560" y="999"/>
                  </a:moveTo>
                  <a:lnTo>
                    <a:pt x="0" y="0"/>
                  </a:lnTo>
                </a:path>
              </a:pathLst>
            </a:custGeom>
            <a:grpFill/>
            <a:ln w="9525" cap="rnd" cmpd="sng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56" name="Shape 813"/>
            <p:cNvSpPr/>
            <p:nvPr/>
          </p:nvSpPr>
          <p:spPr>
            <a:xfrm>
              <a:off x="6933500" y="657625"/>
              <a:ext cx="25" cy="25"/>
            </a:xfrm>
            <a:custGeom>
              <a:avLst/>
              <a:gdLst/>
              <a:ahLst/>
              <a:cxnLst/>
              <a:rect l="0" t="0" r="0" b="0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</a:path>
              </a:pathLst>
            </a:custGeom>
            <a:grpFill/>
            <a:ln w="9525" cap="rnd" cmpd="sng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57" name="Shape 814"/>
            <p:cNvSpPr/>
            <p:nvPr/>
          </p:nvSpPr>
          <p:spPr>
            <a:xfrm>
              <a:off x="6972475" y="579700"/>
              <a:ext cx="24975" cy="14025"/>
            </a:xfrm>
            <a:custGeom>
              <a:avLst/>
              <a:gdLst/>
              <a:ahLst/>
              <a:cxnLst/>
              <a:rect l="0" t="0" r="0" b="0"/>
              <a:pathLst>
                <a:path w="999" h="561" fill="none" extrusionOk="0">
                  <a:moveTo>
                    <a:pt x="999" y="560"/>
                  </a:moveTo>
                  <a:lnTo>
                    <a:pt x="0" y="0"/>
                  </a:lnTo>
                </a:path>
              </a:pathLst>
            </a:custGeom>
            <a:grpFill/>
            <a:ln w="9525" cap="rnd" cmpd="sng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58" name="Shape 815"/>
            <p:cNvSpPr/>
            <p:nvPr/>
          </p:nvSpPr>
          <p:spPr>
            <a:xfrm>
              <a:off x="6997425" y="593700"/>
              <a:ext cx="25" cy="25"/>
            </a:xfrm>
            <a:custGeom>
              <a:avLst/>
              <a:gdLst/>
              <a:ahLst/>
              <a:cxnLst/>
              <a:rect l="0" t="0" r="0" b="0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grpFill/>
            <a:ln w="9525" cap="rnd" cmpd="sng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59" name="Shape 816"/>
            <p:cNvSpPr/>
            <p:nvPr/>
          </p:nvSpPr>
          <p:spPr>
            <a:xfrm>
              <a:off x="6991350" y="507225"/>
              <a:ext cx="29250" cy="25"/>
            </a:xfrm>
            <a:custGeom>
              <a:avLst/>
              <a:gdLst/>
              <a:ahLst/>
              <a:cxnLst/>
              <a:rect l="0" t="0" r="0" b="0"/>
              <a:pathLst>
                <a:path w="1170" h="1" fill="none" extrusionOk="0">
                  <a:moveTo>
                    <a:pt x="1169" y="1"/>
                  </a:moveTo>
                  <a:lnTo>
                    <a:pt x="0" y="1"/>
                  </a:lnTo>
                </a:path>
              </a:pathLst>
            </a:custGeom>
            <a:grpFill/>
            <a:ln w="9525" cap="rnd" cmpd="sng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60" name="Shape 817"/>
            <p:cNvSpPr/>
            <p:nvPr/>
          </p:nvSpPr>
          <p:spPr>
            <a:xfrm>
              <a:off x="6972475" y="420775"/>
              <a:ext cx="24975" cy="14025"/>
            </a:xfrm>
            <a:custGeom>
              <a:avLst/>
              <a:gdLst/>
              <a:ahLst/>
              <a:cxnLst/>
              <a:rect l="0" t="0" r="0" b="0"/>
              <a:pathLst>
                <a:path w="999" h="561" fill="none" extrusionOk="0">
                  <a:moveTo>
                    <a:pt x="0" y="561"/>
                  </a:moveTo>
                  <a:lnTo>
                    <a:pt x="999" y="0"/>
                  </a:lnTo>
                </a:path>
              </a:pathLst>
            </a:custGeom>
            <a:grpFill/>
            <a:ln w="9525" cap="rnd" cmpd="sng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61" name="Shape 818"/>
            <p:cNvSpPr/>
            <p:nvPr/>
          </p:nvSpPr>
          <p:spPr>
            <a:xfrm>
              <a:off x="6997425" y="420775"/>
              <a:ext cx="25" cy="25"/>
            </a:xfrm>
            <a:custGeom>
              <a:avLst/>
              <a:gdLst/>
              <a:ahLst/>
              <a:cxnLst/>
              <a:rect l="0" t="0" r="0" b="0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grpFill/>
            <a:ln w="9525" cap="rnd" cmpd="sng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62" name="Shape 819"/>
            <p:cNvSpPr/>
            <p:nvPr/>
          </p:nvSpPr>
          <p:spPr>
            <a:xfrm>
              <a:off x="6919500" y="356850"/>
              <a:ext cx="14025" cy="24975"/>
            </a:xfrm>
            <a:custGeom>
              <a:avLst/>
              <a:gdLst/>
              <a:ahLst/>
              <a:cxnLst/>
              <a:rect l="0" t="0" r="0" b="0"/>
              <a:pathLst>
                <a:path w="561" h="999" fill="none" extrusionOk="0">
                  <a:moveTo>
                    <a:pt x="560" y="0"/>
                  </a:moveTo>
                  <a:lnTo>
                    <a:pt x="0" y="999"/>
                  </a:lnTo>
                </a:path>
              </a:pathLst>
            </a:custGeom>
            <a:grpFill/>
            <a:ln w="9525" cap="rnd" cmpd="sng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63" name="Shape 820"/>
            <p:cNvSpPr/>
            <p:nvPr/>
          </p:nvSpPr>
          <p:spPr>
            <a:xfrm>
              <a:off x="6933500" y="356850"/>
              <a:ext cx="25" cy="25"/>
            </a:xfrm>
            <a:custGeom>
              <a:avLst/>
              <a:gdLst/>
              <a:ahLst/>
              <a:cxnLst/>
              <a:rect l="0" t="0" r="0" b="0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 w="9525" cap="rnd" cmpd="sng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64" name="Shape 544"/>
          <p:cNvGrpSpPr/>
          <p:nvPr/>
        </p:nvGrpSpPr>
        <p:grpSpPr>
          <a:xfrm>
            <a:off x="7253560" y="5651621"/>
            <a:ext cx="423574" cy="483661"/>
            <a:chOff x="1236875" y="1623900"/>
            <a:chExt cx="465200" cy="455475"/>
          </a:xfrm>
        </p:grpSpPr>
        <p:sp>
          <p:nvSpPr>
            <p:cNvPr id="65" name="Shape 545"/>
            <p:cNvSpPr/>
            <p:nvPr/>
          </p:nvSpPr>
          <p:spPr>
            <a:xfrm>
              <a:off x="1236875" y="1623900"/>
              <a:ext cx="465200" cy="445125"/>
            </a:xfrm>
            <a:custGeom>
              <a:avLst/>
              <a:gdLst/>
              <a:ahLst/>
              <a:cxnLst/>
              <a:rect l="0" t="0" r="0" b="0"/>
              <a:pathLst>
                <a:path w="18608" h="17805" fill="none" extrusionOk="0">
                  <a:moveTo>
                    <a:pt x="13493" y="14127"/>
                  </a:moveTo>
                  <a:lnTo>
                    <a:pt x="18608" y="17804"/>
                  </a:lnTo>
                  <a:lnTo>
                    <a:pt x="18608" y="17804"/>
                  </a:lnTo>
                  <a:lnTo>
                    <a:pt x="18608" y="17731"/>
                  </a:lnTo>
                  <a:lnTo>
                    <a:pt x="18608" y="6723"/>
                  </a:lnTo>
                  <a:lnTo>
                    <a:pt x="9304" y="1"/>
                  </a:lnTo>
                  <a:lnTo>
                    <a:pt x="1" y="6723"/>
                  </a:lnTo>
                  <a:lnTo>
                    <a:pt x="1" y="17731"/>
                  </a:lnTo>
                  <a:lnTo>
                    <a:pt x="1" y="17731"/>
                  </a:lnTo>
                  <a:lnTo>
                    <a:pt x="1" y="17804"/>
                  </a:lnTo>
                  <a:lnTo>
                    <a:pt x="5115" y="14127"/>
                  </a:lnTo>
                </a:path>
              </a:pathLst>
            </a:custGeom>
            <a:noFill/>
            <a:ln w="9525" cap="rnd" cmpd="sng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6" name="Shape 546"/>
            <p:cNvSpPr/>
            <p:nvPr/>
          </p:nvSpPr>
          <p:spPr>
            <a:xfrm>
              <a:off x="1244800" y="2078750"/>
              <a:ext cx="449375" cy="625"/>
            </a:xfrm>
            <a:custGeom>
              <a:avLst/>
              <a:gdLst/>
              <a:ahLst/>
              <a:cxnLst/>
              <a:rect l="0" t="0" r="0" b="0"/>
              <a:pathLst>
                <a:path w="17975" h="25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98" y="0"/>
                  </a:lnTo>
                  <a:lnTo>
                    <a:pt x="171" y="24"/>
                  </a:lnTo>
                  <a:lnTo>
                    <a:pt x="17804" y="24"/>
                  </a:lnTo>
                  <a:lnTo>
                    <a:pt x="17804" y="24"/>
                  </a:lnTo>
                  <a:lnTo>
                    <a:pt x="17877" y="0"/>
                  </a:lnTo>
                  <a:lnTo>
                    <a:pt x="17974" y="0"/>
                  </a:lnTo>
                </a:path>
              </a:pathLst>
            </a:custGeom>
            <a:noFill/>
            <a:ln w="9525" cap="rnd" cmpd="sng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7" name="Shape 547"/>
            <p:cNvSpPr/>
            <p:nvPr/>
          </p:nvSpPr>
          <p:spPr>
            <a:xfrm>
              <a:off x="1236875" y="1791950"/>
              <a:ext cx="465200" cy="171725"/>
            </a:xfrm>
            <a:custGeom>
              <a:avLst/>
              <a:gdLst/>
              <a:ahLst/>
              <a:cxnLst/>
              <a:rect l="0" t="0" r="0" b="0"/>
              <a:pathLst>
                <a:path w="18608" h="6869" fill="none" extrusionOk="0">
                  <a:moveTo>
                    <a:pt x="18608" y="1"/>
                  </a:moveTo>
                  <a:lnTo>
                    <a:pt x="9450" y="6820"/>
                  </a:lnTo>
                  <a:lnTo>
                    <a:pt x="9450" y="6820"/>
                  </a:lnTo>
                  <a:lnTo>
                    <a:pt x="9377" y="6845"/>
                  </a:lnTo>
                  <a:lnTo>
                    <a:pt x="9304" y="6869"/>
                  </a:lnTo>
                  <a:lnTo>
                    <a:pt x="9304" y="6869"/>
                  </a:lnTo>
                  <a:lnTo>
                    <a:pt x="9231" y="6845"/>
                  </a:lnTo>
                  <a:lnTo>
                    <a:pt x="9158" y="6820"/>
                  </a:ln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8" name="Shape 548"/>
            <p:cNvSpPr/>
            <p:nvPr/>
          </p:nvSpPr>
          <p:spPr>
            <a:xfrm>
              <a:off x="1330025" y="1750550"/>
              <a:ext cx="278900" cy="110850"/>
            </a:xfrm>
            <a:custGeom>
              <a:avLst/>
              <a:gdLst/>
              <a:ahLst/>
              <a:cxnLst/>
              <a:rect l="0" t="0" r="0" b="0"/>
              <a:pathLst>
                <a:path w="11156" h="4434" fill="none" extrusionOk="0">
                  <a:moveTo>
                    <a:pt x="1" y="4433"/>
                  </a:moveTo>
                  <a:lnTo>
                    <a:pt x="1" y="1"/>
                  </a:lnTo>
                  <a:lnTo>
                    <a:pt x="11155" y="1"/>
                  </a:lnTo>
                  <a:lnTo>
                    <a:pt x="11155" y="4433"/>
                  </a:lnTo>
                </a:path>
              </a:pathLst>
            </a:custGeom>
            <a:noFill/>
            <a:ln w="9525" cap="rnd" cmpd="sng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9" name="Shape 549"/>
            <p:cNvSpPr/>
            <p:nvPr/>
          </p:nvSpPr>
          <p:spPr>
            <a:xfrm>
              <a:off x="1402500" y="1810225"/>
              <a:ext cx="133975" cy="25"/>
            </a:xfrm>
            <a:custGeom>
              <a:avLst/>
              <a:gdLst/>
              <a:ahLst/>
              <a:cxnLst/>
              <a:rect l="0" t="0" r="0" b="0"/>
              <a:pathLst>
                <a:path w="5359" h="1" fill="none" extrusionOk="0">
                  <a:moveTo>
                    <a:pt x="0" y="0"/>
                  </a:moveTo>
                  <a:lnTo>
                    <a:pt x="5358" y="0"/>
                  </a:lnTo>
                </a:path>
              </a:pathLst>
            </a:custGeom>
            <a:noFill/>
            <a:ln w="9525" cap="rnd" cmpd="sng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0" name="Shape 550"/>
            <p:cNvSpPr/>
            <p:nvPr/>
          </p:nvSpPr>
          <p:spPr>
            <a:xfrm>
              <a:off x="1402500" y="1844325"/>
              <a:ext cx="133975" cy="25"/>
            </a:xfrm>
            <a:custGeom>
              <a:avLst/>
              <a:gdLst/>
              <a:ahLst/>
              <a:cxnLst/>
              <a:rect l="0" t="0" r="0" b="0"/>
              <a:pathLst>
                <a:path w="5359" h="1" fill="none" extrusionOk="0">
                  <a:moveTo>
                    <a:pt x="0" y="0"/>
                  </a:moveTo>
                  <a:lnTo>
                    <a:pt x="5358" y="0"/>
                  </a:lnTo>
                </a:path>
              </a:pathLst>
            </a:custGeom>
            <a:noFill/>
            <a:ln w="9525" cap="rnd" cmpd="sng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1" name="Shape 551"/>
            <p:cNvSpPr/>
            <p:nvPr/>
          </p:nvSpPr>
          <p:spPr>
            <a:xfrm>
              <a:off x="1402500" y="1878425"/>
              <a:ext cx="85250" cy="25"/>
            </a:xfrm>
            <a:custGeom>
              <a:avLst/>
              <a:gdLst/>
              <a:ahLst/>
              <a:cxnLst/>
              <a:rect l="0" t="0" r="0" b="0"/>
              <a:pathLst>
                <a:path w="3410" h="1" fill="none" extrusionOk="0">
                  <a:moveTo>
                    <a:pt x="0" y="0"/>
                  </a:moveTo>
                  <a:lnTo>
                    <a:pt x="3410" y="0"/>
                  </a:lnTo>
                </a:path>
              </a:pathLst>
            </a:custGeom>
            <a:noFill/>
            <a:ln w="9525" cap="rnd" cmpd="sng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72" name="Shape 511"/>
          <p:cNvGrpSpPr/>
          <p:nvPr/>
        </p:nvGrpSpPr>
        <p:grpSpPr>
          <a:xfrm>
            <a:off x="2116256" y="5592211"/>
            <a:ext cx="400118" cy="524581"/>
            <a:chOff x="4630125" y="278900"/>
            <a:chExt cx="400675" cy="456675"/>
          </a:xfrm>
        </p:grpSpPr>
        <p:sp>
          <p:nvSpPr>
            <p:cNvPr id="73" name="Shape 512"/>
            <p:cNvSpPr/>
            <p:nvPr/>
          </p:nvSpPr>
          <p:spPr>
            <a:xfrm>
              <a:off x="4659350" y="328825"/>
              <a:ext cx="371450" cy="96850"/>
            </a:xfrm>
            <a:custGeom>
              <a:avLst/>
              <a:gdLst/>
              <a:ahLst/>
              <a:cxnLst/>
              <a:rect l="0" t="0" r="0" b="0"/>
              <a:pathLst>
                <a:path w="14858" h="3874" fill="none" extrusionOk="0">
                  <a:moveTo>
                    <a:pt x="12763" y="1"/>
                  </a:moveTo>
                  <a:lnTo>
                    <a:pt x="926" y="1"/>
                  </a:lnTo>
                  <a:lnTo>
                    <a:pt x="926" y="1"/>
                  </a:lnTo>
                  <a:lnTo>
                    <a:pt x="731" y="25"/>
                  </a:lnTo>
                  <a:lnTo>
                    <a:pt x="561" y="74"/>
                  </a:lnTo>
                  <a:lnTo>
                    <a:pt x="390" y="171"/>
                  </a:lnTo>
                  <a:lnTo>
                    <a:pt x="269" y="269"/>
                  </a:lnTo>
                  <a:lnTo>
                    <a:pt x="147" y="415"/>
                  </a:lnTo>
                  <a:lnTo>
                    <a:pt x="74" y="561"/>
                  </a:lnTo>
                  <a:lnTo>
                    <a:pt x="1" y="732"/>
                  </a:lnTo>
                  <a:lnTo>
                    <a:pt x="1" y="926"/>
                  </a:lnTo>
                  <a:lnTo>
                    <a:pt x="1" y="2948"/>
                  </a:lnTo>
                  <a:lnTo>
                    <a:pt x="1" y="2948"/>
                  </a:lnTo>
                  <a:lnTo>
                    <a:pt x="1" y="3143"/>
                  </a:lnTo>
                  <a:lnTo>
                    <a:pt x="74" y="3313"/>
                  </a:lnTo>
                  <a:lnTo>
                    <a:pt x="147" y="3459"/>
                  </a:lnTo>
                  <a:lnTo>
                    <a:pt x="269" y="3605"/>
                  </a:lnTo>
                  <a:lnTo>
                    <a:pt x="390" y="3727"/>
                  </a:lnTo>
                  <a:lnTo>
                    <a:pt x="561" y="3800"/>
                  </a:lnTo>
                  <a:lnTo>
                    <a:pt x="731" y="3849"/>
                  </a:lnTo>
                  <a:lnTo>
                    <a:pt x="926" y="3873"/>
                  </a:lnTo>
                  <a:lnTo>
                    <a:pt x="12763" y="3873"/>
                  </a:lnTo>
                  <a:lnTo>
                    <a:pt x="14857" y="1949"/>
                  </a:lnTo>
                  <a:lnTo>
                    <a:pt x="12763" y="1"/>
                  </a:lnTo>
                  <a:close/>
                </a:path>
              </a:pathLst>
            </a:custGeom>
            <a:noFill/>
            <a:ln w="9525" cap="rnd" cmpd="sng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4" name="Shape 513"/>
            <p:cNvSpPr/>
            <p:nvPr/>
          </p:nvSpPr>
          <p:spPr>
            <a:xfrm>
              <a:off x="4630125" y="452425"/>
              <a:ext cx="371450" cy="96850"/>
            </a:xfrm>
            <a:custGeom>
              <a:avLst/>
              <a:gdLst/>
              <a:ahLst/>
              <a:cxnLst/>
              <a:rect l="0" t="0" r="0" b="0"/>
              <a:pathLst>
                <a:path w="14858" h="3874" fill="none" extrusionOk="0">
                  <a:moveTo>
                    <a:pt x="2095" y="1"/>
                  </a:moveTo>
                  <a:lnTo>
                    <a:pt x="13932" y="1"/>
                  </a:lnTo>
                  <a:lnTo>
                    <a:pt x="13932" y="1"/>
                  </a:lnTo>
                  <a:lnTo>
                    <a:pt x="14126" y="25"/>
                  </a:lnTo>
                  <a:lnTo>
                    <a:pt x="14297" y="74"/>
                  </a:lnTo>
                  <a:lnTo>
                    <a:pt x="14467" y="147"/>
                  </a:lnTo>
                  <a:lnTo>
                    <a:pt x="14589" y="269"/>
                  </a:lnTo>
                  <a:lnTo>
                    <a:pt x="14711" y="415"/>
                  </a:lnTo>
                  <a:lnTo>
                    <a:pt x="14784" y="561"/>
                  </a:lnTo>
                  <a:lnTo>
                    <a:pt x="14857" y="732"/>
                  </a:lnTo>
                  <a:lnTo>
                    <a:pt x="14857" y="926"/>
                  </a:lnTo>
                  <a:lnTo>
                    <a:pt x="14857" y="2948"/>
                  </a:lnTo>
                  <a:lnTo>
                    <a:pt x="14857" y="2948"/>
                  </a:lnTo>
                  <a:lnTo>
                    <a:pt x="14857" y="3143"/>
                  </a:lnTo>
                  <a:lnTo>
                    <a:pt x="14784" y="3313"/>
                  </a:lnTo>
                  <a:lnTo>
                    <a:pt x="14711" y="3459"/>
                  </a:lnTo>
                  <a:lnTo>
                    <a:pt x="14589" y="3605"/>
                  </a:lnTo>
                  <a:lnTo>
                    <a:pt x="14467" y="3703"/>
                  </a:lnTo>
                  <a:lnTo>
                    <a:pt x="14297" y="3800"/>
                  </a:lnTo>
                  <a:lnTo>
                    <a:pt x="14126" y="3849"/>
                  </a:lnTo>
                  <a:lnTo>
                    <a:pt x="13932" y="3873"/>
                  </a:lnTo>
                  <a:lnTo>
                    <a:pt x="2095" y="3873"/>
                  </a:lnTo>
                  <a:lnTo>
                    <a:pt x="1" y="1925"/>
                  </a:lnTo>
                  <a:lnTo>
                    <a:pt x="2095" y="1"/>
                  </a:lnTo>
                  <a:close/>
                </a:path>
              </a:pathLst>
            </a:custGeom>
            <a:noFill/>
            <a:ln w="9525" cap="rnd" cmpd="sng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5" name="Shape 514"/>
            <p:cNvSpPr/>
            <p:nvPr/>
          </p:nvSpPr>
          <p:spPr>
            <a:xfrm>
              <a:off x="4808525" y="278900"/>
              <a:ext cx="43875" cy="49950"/>
            </a:xfrm>
            <a:custGeom>
              <a:avLst/>
              <a:gdLst/>
              <a:ahLst/>
              <a:cxnLst/>
              <a:rect l="0" t="0" r="0" b="0"/>
              <a:pathLst>
                <a:path w="1755" h="1998" fill="none" extrusionOk="0">
                  <a:moveTo>
                    <a:pt x="1754" y="1998"/>
                  </a:moveTo>
                  <a:lnTo>
                    <a:pt x="1754" y="585"/>
                  </a:lnTo>
                  <a:lnTo>
                    <a:pt x="1754" y="585"/>
                  </a:lnTo>
                  <a:lnTo>
                    <a:pt x="1754" y="464"/>
                  </a:lnTo>
                  <a:lnTo>
                    <a:pt x="1730" y="366"/>
                  </a:lnTo>
                  <a:lnTo>
                    <a:pt x="1657" y="269"/>
                  </a:lnTo>
                  <a:lnTo>
                    <a:pt x="1584" y="171"/>
                  </a:lnTo>
                  <a:lnTo>
                    <a:pt x="1511" y="98"/>
                  </a:lnTo>
                  <a:lnTo>
                    <a:pt x="1413" y="49"/>
                  </a:lnTo>
                  <a:lnTo>
                    <a:pt x="1291" y="25"/>
                  </a:lnTo>
                  <a:lnTo>
                    <a:pt x="1194" y="1"/>
                  </a:lnTo>
                  <a:lnTo>
                    <a:pt x="561" y="1"/>
                  </a:lnTo>
                  <a:lnTo>
                    <a:pt x="561" y="1"/>
                  </a:lnTo>
                  <a:lnTo>
                    <a:pt x="463" y="25"/>
                  </a:lnTo>
                  <a:lnTo>
                    <a:pt x="342" y="49"/>
                  </a:lnTo>
                  <a:lnTo>
                    <a:pt x="244" y="98"/>
                  </a:lnTo>
                  <a:lnTo>
                    <a:pt x="171" y="171"/>
                  </a:lnTo>
                  <a:lnTo>
                    <a:pt x="98" y="269"/>
                  </a:lnTo>
                  <a:lnTo>
                    <a:pt x="25" y="366"/>
                  </a:lnTo>
                  <a:lnTo>
                    <a:pt x="1" y="464"/>
                  </a:lnTo>
                  <a:lnTo>
                    <a:pt x="1" y="585"/>
                  </a:lnTo>
                  <a:lnTo>
                    <a:pt x="1" y="1998"/>
                  </a:lnTo>
                  <a:lnTo>
                    <a:pt x="1754" y="1998"/>
                  </a:lnTo>
                  <a:close/>
                </a:path>
              </a:pathLst>
            </a:custGeom>
            <a:noFill/>
            <a:ln w="9525" cap="rnd" cmpd="sng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6" name="Shape 515"/>
            <p:cNvSpPr/>
            <p:nvPr/>
          </p:nvSpPr>
          <p:spPr>
            <a:xfrm>
              <a:off x="4808525" y="549250"/>
              <a:ext cx="43875" cy="186325"/>
            </a:xfrm>
            <a:custGeom>
              <a:avLst/>
              <a:gdLst/>
              <a:ahLst/>
              <a:cxnLst/>
              <a:rect l="0" t="0" r="0" b="0"/>
              <a:pathLst>
                <a:path w="1755" h="7453" fill="none" extrusionOk="0">
                  <a:moveTo>
                    <a:pt x="1" y="0"/>
                  </a:moveTo>
                  <a:lnTo>
                    <a:pt x="1" y="7453"/>
                  </a:lnTo>
                  <a:lnTo>
                    <a:pt x="1754" y="7453"/>
                  </a:lnTo>
                  <a:lnTo>
                    <a:pt x="1754" y="0"/>
                  </a:lnTo>
                  <a:lnTo>
                    <a:pt x="1" y="0"/>
                  </a:lnTo>
                  <a:close/>
                </a:path>
              </a:pathLst>
            </a:custGeom>
            <a:noFill/>
            <a:ln w="9525" cap="rnd" cmpd="sng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77" name="Shape 769"/>
          <p:cNvGrpSpPr/>
          <p:nvPr/>
        </p:nvGrpSpPr>
        <p:grpSpPr>
          <a:xfrm>
            <a:off x="4411066" y="5893174"/>
            <a:ext cx="689189" cy="319672"/>
            <a:chOff x="3927500" y="301425"/>
            <a:chExt cx="461550" cy="411625"/>
          </a:xfrm>
        </p:grpSpPr>
        <p:sp>
          <p:nvSpPr>
            <p:cNvPr id="78" name="Shape 770"/>
            <p:cNvSpPr/>
            <p:nvPr/>
          </p:nvSpPr>
          <p:spPr>
            <a:xfrm>
              <a:off x="4080925" y="302050"/>
              <a:ext cx="154075" cy="411000"/>
            </a:xfrm>
            <a:custGeom>
              <a:avLst/>
              <a:gdLst/>
              <a:ahLst/>
              <a:cxnLst/>
              <a:rect l="0" t="0" r="0" b="0"/>
              <a:pathLst>
                <a:path w="6163" h="16440" fill="none" extrusionOk="0">
                  <a:moveTo>
                    <a:pt x="6162" y="3118"/>
                  </a:moveTo>
                  <a:lnTo>
                    <a:pt x="0" y="0"/>
                  </a:lnTo>
                  <a:lnTo>
                    <a:pt x="0" y="13322"/>
                  </a:lnTo>
                  <a:lnTo>
                    <a:pt x="6162" y="16440"/>
                  </a:lnTo>
                  <a:lnTo>
                    <a:pt x="6162" y="3118"/>
                  </a:lnTo>
                  <a:close/>
                </a:path>
              </a:pathLst>
            </a:custGeom>
            <a:noFill/>
            <a:ln w="9525" cap="rnd" cmpd="sng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9" name="Shape 771"/>
            <p:cNvSpPr/>
            <p:nvPr/>
          </p:nvSpPr>
          <p:spPr>
            <a:xfrm>
              <a:off x="3927500" y="301425"/>
              <a:ext cx="153450" cy="406150"/>
            </a:xfrm>
            <a:custGeom>
              <a:avLst/>
              <a:gdLst/>
              <a:ahLst/>
              <a:cxnLst/>
              <a:rect l="0" t="0" r="0" b="0"/>
              <a:pathLst>
                <a:path w="6138" h="16246" fill="none" extrusionOk="0">
                  <a:moveTo>
                    <a:pt x="6137" y="1"/>
                  </a:moveTo>
                  <a:lnTo>
                    <a:pt x="536" y="2850"/>
                  </a:lnTo>
                  <a:lnTo>
                    <a:pt x="536" y="2850"/>
                  </a:lnTo>
                  <a:lnTo>
                    <a:pt x="414" y="2899"/>
                  </a:lnTo>
                  <a:lnTo>
                    <a:pt x="317" y="2997"/>
                  </a:lnTo>
                  <a:lnTo>
                    <a:pt x="219" y="3094"/>
                  </a:lnTo>
                  <a:lnTo>
                    <a:pt x="146" y="3216"/>
                  </a:lnTo>
                  <a:lnTo>
                    <a:pt x="73" y="3313"/>
                  </a:lnTo>
                  <a:lnTo>
                    <a:pt x="24" y="3435"/>
                  </a:lnTo>
                  <a:lnTo>
                    <a:pt x="0" y="3557"/>
                  </a:lnTo>
                  <a:lnTo>
                    <a:pt x="0" y="3679"/>
                  </a:lnTo>
                  <a:lnTo>
                    <a:pt x="0" y="15880"/>
                  </a:lnTo>
                  <a:lnTo>
                    <a:pt x="0" y="15880"/>
                  </a:lnTo>
                  <a:lnTo>
                    <a:pt x="0" y="16002"/>
                  </a:lnTo>
                  <a:lnTo>
                    <a:pt x="49" y="16075"/>
                  </a:lnTo>
                  <a:lnTo>
                    <a:pt x="97" y="16148"/>
                  </a:lnTo>
                  <a:lnTo>
                    <a:pt x="170" y="16197"/>
                  </a:lnTo>
                  <a:lnTo>
                    <a:pt x="244" y="16221"/>
                  </a:lnTo>
                  <a:lnTo>
                    <a:pt x="341" y="16246"/>
                  </a:lnTo>
                  <a:lnTo>
                    <a:pt x="463" y="16221"/>
                  </a:lnTo>
                  <a:lnTo>
                    <a:pt x="560" y="16173"/>
                  </a:lnTo>
                  <a:lnTo>
                    <a:pt x="6137" y="13323"/>
                  </a:lnTo>
                  <a:lnTo>
                    <a:pt x="6137" y="1"/>
                  </a:lnTo>
                  <a:close/>
                </a:path>
              </a:pathLst>
            </a:custGeom>
            <a:noFill/>
            <a:ln w="9525" cap="rnd" cmpd="sng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0" name="Shape 772"/>
            <p:cNvSpPr/>
            <p:nvPr/>
          </p:nvSpPr>
          <p:spPr>
            <a:xfrm>
              <a:off x="4234975" y="306925"/>
              <a:ext cx="154075" cy="405525"/>
            </a:xfrm>
            <a:custGeom>
              <a:avLst/>
              <a:gdLst/>
              <a:ahLst/>
              <a:cxnLst/>
              <a:rect l="0" t="0" r="0" b="0"/>
              <a:pathLst>
                <a:path w="6163" h="16221" fill="none" extrusionOk="0">
                  <a:moveTo>
                    <a:pt x="5578" y="49"/>
                  </a:moveTo>
                  <a:lnTo>
                    <a:pt x="0" y="2898"/>
                  </a:lnTo>
                  <a:lnTo>
                    <a:pt x="0" y="16221"/>
                  </a:lnTo>
                  <a:lnTo>
                    <a:pt x="5626" y="13371"/>
                  </a:lnTo>
                  <a:lnTo>
                    <a:pt x="5626" y="13371"/>
                  </a:lnTo>
                  <a:lnTo>
                    <a:pt x="5724" y="13322"/>
                  </a:lnTo>
                  <a:lnTo>
                    <a:pt x="5845" y="13225"/>
                  </a:lnTo>
                  <a:lnTo>
                    <a:pt x="5918" y="13127"/>
                  </a:lnTo>
                  <a:lnTo>
                    <a:pt x="6016" y="13030"/>
                  </a:lnTo>
                  <a:lnTo>
                    <a:pt x="6065" y="12908"/>
                  </a:lnTo>
                  <a:lnTo>
                    <a:pt x="6113" y="12786"/>
                  </a:lnTo>
                  <a:lnTo>
                    <a:pt x="6138" y="12665"/>
                  </a:lnTo>
                  <a:lnTo>
                    <a:pt x="6162" y="12543"/>
                  </a:lnTo>
                  <a:lnTo>
                    <a:pt x="6162" y="341"/>
                  </a:lnTo>
                  <a:lnTo>
                    <a:pt x="6162" y="341"/>
                  </a:lnTo>
                  <a:lnTo>
                    <a:pt x="6138" y="219"/>
                  </a:lnTo>
                  <a:lnTo>
                    <a:pt x="6113" y="146"/>
                  </a:lnTo>
                  <a:lnTo>
                    <a:pt x="6065" y="73"/>
                  </a:lnTo>
                  <a:lnTo>
                    <a:pt x="5992" y="24"/>
                  </a:lnTo>
                  <a:lnTo>
                    <a:pt x="5894" y="0"/>
                  </a:lnTo>
                  <a:lnTo>
                    <a:pt x="5797" y="0"/>
                  </a:lnTo>
                  <a:lnTo>
                    <a:pt x="5699" y="0"/>
                  </a:lnTo>
                  <a:lnTo>
                    <a:pt x="5578" y="49"/>
                  </a:lnTo>
                  <a:lnTo>
                    <a:pt x="5578" y="49"/>
                  </a:lnTo>
                  <a:close/>
                </a:path>
              </a:pathLst>
            </a:custGeom>
            <a:noFill/>
            <a:ln w="9525" cap="rnd" cmpd="sng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1" name="Shape 773"/>
            <p:cNvSpPr/>
            <p:nvPr/>
          </p:nvSpPr>
          <p:spPr>
            <a:xfrm>
              <a:off x="4295850" y="442075"/>
              <a:ext cx="46300" cy="26225"/>
            </a:xfrm>
            <a:custGeom>
              <a:avLst/>
              <a:gdLst/>
              <a:ahLst/>
              <a:cxnLst/>
              <a:rect l="0" t="0" r="0" b="0"/>
              <a:pathLst>
                <a:path w="1852" h="1049" fill="none" extrusionOk="0">
                  <a:moveTo>
                    <a:pt x="1" y="1"/>
                  </a:moveTo>
                  <a:lnTo>
                    <a:pt x="1852" y="1048"/>
                  </a:lnTo>
                </a:path>
              </a:pathLst>
            </a:custGeom>
            <a:noFill/>
            <a:ln w="9525" cap="rnd" cmpd="sng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2" name="Shape 774"/>
            <p:cNvSpPr/>
            <p:nvPr/>
          </p:nvSpPr>
          <p:spPr>
            <a:xfrm>
              <a:off x="4296475" y="415900"/>
              <a:ext cx="45075" cy="78575"/>
            </a:xfrm>
            <a:custGeom>
              <a:avLst/>
              <a:gdLst/>
              <a:ahLst/>
              <a:cxnLst/>
              <a:rect l="0" t="0" r="0" b="0"/>
              <a:pathLst>
                <a:path w="1803" h="3143" fill="none" extrusionOk="0">
                  <a:moveTo>
                    <a:pt x="1802" y="1"/>
                  </a:moveTo>
                  <a:lnTo>
                    <a:pt x="0" y="3142"/>
                  </a:lnTo>
                </a:path>
              </a:pathLst>
            </a:custGeom>
            <a:noFill/>
            <a:ln w="9525" cap="rnd" cmpd="sng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3" name="Shape 775"/>
            <p:cNvSpPr/>
            <p:nvPr/>
          </p:nvSpPr>
          <p:spPr>
            <a:xfrm>
              <a:off x="3968275" y="590050"/>
              <a:ext cx="25" cy="6100"/>
            </a:xfrm>
            <a:custGeom>
              <a:avLst/>
              <a:gdLst/>
              <a:ahLst/>
              <a:cxnLst/>
              <a:rect l="0" t="0" r="0" b="0"/>
              <a:pathLst>
                <a:path w="1" h="244" fill="none" extrusionOk="0">
                  <a:moveTo>
                    <a:pt x="1" y="244"/>
                  </a:moveTo>
                  <a:lnTo>
                    <a:pt x="1" y="244"/>
                  </a:ln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4" name="Shape 776"/>
            <p:cNvSpPr/>
            <p:nvPr/>
          </p:nvSpPr>
          <p:spPr>
            <a:xfrm>
              <a:off x="3970725" y="558375"/>
              <a:ext cx="1850" cy="12200"/>
            </a:xfrm>
            <a:custGeom>
              <a:avLst/>
              <a:gdLst/>
              <a:ahLst/>
              <a:cxnLst/>
              <a:rect l="0" t="0" r="0" b="0"/>
              <a:pathLst>
                <a:path w="74" h="488" fill="none" extrusionOk="0">
                  <a:moveTo>
                    <a:pt x="0" y="488"/>
                  </a:moveTo>
                  <a:lnTo>
                    <a:pt x="73" y="1"/>
                  </a:lnTo>
                </a:path>
              </a:pathLst>
            </a:custGeom>
            <a:noFill/>
            <a:ln w="9525" cap="rnd" cmpd="sng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5" name="Shape 777"/>
            <p:cNvSpPr/>
            <p:nvPr/>
          </p:nvSpPr>
          <p:spPr>
            <a:xfrm>
              <a:off x="3976200" y="527325"/>
              <a:ext cx="3675" cy="12200"/>
            </a:xfrm>
            <a:custGeom>
              <a:avLst/>
              <a:gdLst/>
              <a:ahLst/>
              <a:cxnLst/>
              <a:rect l="0" t="0" r="0" b="0"/>
              <a:pathLst>
                <a:path w="147" h="488" fill="none" extrusionOk="0">
                  <a:moveTo>
                    <a:pt x="0" y="488"/>
                  </a:moveTo>
                  <a:lnTo>
                    <a:pt x="98" y="147"/>
                  </a:lnTo>
                  <a:lnTo>
                    <a:pt x="147" y="1"/>
                  </a:lnTo>
                </a:path>
              </a:pathLst>
            </a:custGeom>
            <a:noFill/>
            <a:ln w="9525" cap="rnd" cmpd="sng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6" name="Shape 778"/>
            <p:cNvSpPr/>
            <p:nvPr/>
          </p:nvSpPr>
          <p:spPr>
            <a:xfrm>
              <a:off x="3985950" y="498100"/>
              <a:ext cx="4875" cy="10975"/>
            </a:xfrm>
            <a:custGeom>
              <a:avLst/>
              <a:gdLst/>
              <a:ahLst/>
              <a:cxnLst/>
              <a:rect l="0" t="0" r="0" b="0"/>
              <a:pathLst>
                <a:path w="195" h="439" fill="none" extrusionOk="0">
                  <a:moveTo>
                    <a:pt x="0" y="439"/>
                  </a:moveTo>
                  <a:lnTo>
                    <a:pt x="195" y="25"/>
                  </a:lnTo>
                  <a:lnTo>
                    <a:pt x="195" y="1"/>
                  </a:lnTo>
                </a:path>
              </a:pathLst>
            </a:custGeom>
            <a:noFill/>
            <a:ln w="9525" cap="rnd" cmpd="sng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7" name="Shape 779"/>
            <p:cNvSpPr/>
            <p:nvPr/>
          </p:nvSpPr>
          <p:spPr>
            <a:xfrm>
              <a:off x="4000550" y="471300"/>
              <a:ext cx="7325" cy="9775"/>
            </a:xfrm>
            <a:custGeom>
              <a:avLst/>
              <a:gdLst/>
              <a:ahLst/>
              <a:cxnLst/>
              <a:rect l="0" t="0" r="0" b="0"/>
              <a:pathLst>
                <a:path w="293" h="391" fill="none" extrusionOk="0">
                  <a:moveTo>
                    <a:pt x="1" y="391"/>
                  </a:moveTo>
                  <a:lnTo>
                    <a:pt x="74" y="269"/>
                  </a:lnTo>
                  <a:lnTo>
                    <a:pt x="293" y="1"/>
                  </a:lnTo>
                </a:path>
              </a:pathLst>
            </a:custGeom>
            <a:noFill/>
            <a:ln w="9525" cap="rnd" cmpd="sng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8" name="Shape 780"/>
            <p:cNvSpPr/>
            <p:nvPr/>
          </p:nvSpPr>
          <p:spPr>
            <a:xfrm>
              <a:off x="4021250" y="450600"/>
              <a:ext cx="10375" cy="6725"/>
            </a:xfrm>
            <a:custGeom>
              <a:avLst/>
              <a:gdLst/>
              <a:ahLst/>
              <a:cxnLst/>
              <a:rect l="0" t="0" r="0" b="0"/>
              <a:pathLst>
                <a:path w="415" h="269" fill="none" extrusionOk="0">
                  <a:moveTo>
                    <a:pt x="1" y="269"/>
                  </a:moveTo>
                  <a:lnTo>
                    <a:pt x="25" y="244"/>
                  </a:lnTo>
                  <a:lnTo>
                    <a:pt x="220" y="123"/>
                  </a:lnTo>
                  <a:lnTo>
                    <a:pt x="415" y="1"/>
                  </a:lnTo>
                </a:path>
              </a:pathLst>
            </a:custGeom>
            <a:noFill/>
            <a:ln w="9525" cap="rnd" cmpd="sng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9" name="Shape 781"/>
            <p:cNvSpPr/>
            <p:nvPr/>
          </p:nvSpPr>
          <p:spPr>
            <a:xfrm>
              <a:off x="4049250" y="440250"/>
              <a:ext cx="11600" cy="2475"/>
            </a:xfrm>
            <a:custGeom>
              <a:avLst/>
              <a:gdLst/>
              <a:ahLst/>
              <a:cxnLst/>
              <a:rect l="0" t="0" r="0" b="0"/>
              <a:pathLst>
                <a:path w="464" h="99" fill="none" extrusionOk="0">
                  <a:moveTo>
                    <a:pt x="1" y="98"/>
                  </a:moveTo>
                  <a:lnTo>
                    <a:pt x="220" y="50"/>
                  </a:lnTo>
                  <a:lnTo>
                    <a:pt x="464" y="1"/>
                  </a:lnTo>
                  <a:lnTo>
                    <a:pt x="464" y="1"/>
                  </a:lnTo>
                </a:path>
              </a:pathLst>
            </a:custGeom>
            <a:noFill/>
            <a:ln w="9525" cap="rnd" cmpd="sng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0" name="Shape 782"/>
            <p:cNvSpPr/>
            <p:nvPr/>
          </p:nvSpPr>
          <p:spPr>
            <a:xfrm>
              <a:off x="4080325" y="439650"/>
              <a:ext cx="12200" cy="1850"/>
            </a:xfrm>
            <a:custGeom>
              <a:avLst/>
              <a:gdLst/>
              <a:ahLst/>
              <a:cxnLst/>
              <a:rect l="0" t="0" r="0" b="0"/>
              <a:pathLst>
                <a:path w="488" h="74" fill="none" extrusionOk="0">
                  <a:moveTo>
                    <a:pt x="0" y="0"/>
                  </a:moveTo>
                  <a:lnTo>
                    <a:pt x="146" y="0"/>
                  </a:lnTo>
                  <a:lnTo>
                    <a:pt x="463" y="74"/>
                  </a:lnTo>
                  <a:lnTo>
                    <a:pt x="487" y="74"/>
                  </a:lnTo>
                </a:path>
              </a:pathLst>
            </a:custGeom>
            <a:noFill/>
            <a:ln w="9525" cap="rnd" cmpd="sng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1" name="Shape 783"/>
            <p:cNvSpPr/>
            <p:nvPr/>
          </p:nvSpPr>
          <p:spPr>
            <a:xfrm>
              <a:off x="4110150" y="450000"/>
              <a:ext cx="9150" cy="7950"/>
            </a:xfrm>
            <a:custGeom>
              <a:avLst/>
              <a:gdLst/>
              <a:ahLst/>
              <a:cxnLst/>
              <a:rect l="0" t="0" r="0" b="0"/>
              <a:pathLst>
                <a:path w="366" h="318" fill="none" extrusionOk="0">
                  <a:moveTo>
                    <a:pt x="0" y="1"/>
                  </a:moveTo>
                  <a:lnTo>
                    <a:pt x="98" y="74"/>
                  </a:lnTo>
                  <a:lnTo>
                    <a:pt x="317" y="268"/>
                  </a:lnTo>
                  <a:lnTo>
                    <a:pt x="366" y="317"/>
                  </a:lnTo>
                </a:path>
              </a:pathLst>
            </a:custGeom>
            <a:noFill/>
            <a:ln w="9525" cap="rnd" cmpd="sng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2" name="Shape 784"/>
            <p:cNvSpPr/>
            <p:nvPr/>
          </p:nvSpPr>
          <p:spPr>
            <a:xfrm>
              <a:off x="4130250" y="473750"/>
              <a:ext cx="4900" cy="10975"/>
            </a:xfrm>
            <a:custGeom>
              <a:avLst/>
              <a:gdLst/>
              <a:ahLst/>
              <a:cxnLst/>
              <a:rect l="0" t="0" r="0" b="0"/>
              <a:pathLst>
                <a:path w="196" h="439" fill="none" extrusionOk="0">
                  <a:moveTo>
                    <a:pt x="0" y="0"/>
                  </a:moveTo>
                  <a:lnTo>
                    <a:pt x="25" y="73"/>
                  </a:lnTo>
                  <a:lnTo>
                    <a:pt x="171" y="366"/>
                  </a:lnTo>
                  <a:lnTo>
                    <a:pt x="195" y="439"/>
                  </a:lnTo>
                </a:path>
              </a:pathLst>
            </a:custGeom>
            <a:noFill/>
            <a:ln w="9525" cap="rnd" cmpd="sng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3" name="Shape 785"/>
            <p:cNvSpPr/>
            <p:nvPr/>
          </p:nvSpPr>
          <p:spPr>
            <a:xfrm>
              <a:off x="4141800" y="502975"/>
              <a:ext cx="3700" cy="11600"/>
            </a:xfrm>
            <a:custGeom>
              <a:avLst/>
              <a:gdLst/>
              <a:ahLst/>
              <a:cxnLst/>
              <a:rect l="0" t="0" r="0" b="0"/>
              <a:pathLst>
                <a:path w="148" h="464" fill="none" extrusionOk="0">
                  <a:moveTo>
                    <a:pt x="1" y="0"/>
                  </a:moveTo>
                  <a:lnTo>
                    <a:pt x="147" y="463"/>
                  </a:lnTo>
                </a:path>
              </a:pathLst>
            </a:custGeom>
            <a:noFill/>
            <a:ln w="9525" cap="rnd" cmpd="sng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4" name="Shape 786"/>
            <p:cNvSpPr/>
            <p:nvPr/>
          </p:nvSpPr>
          <p:spPr>
            <a:xfrm>
              <a:off x="4150950" y="533425"/>
              <a:ext cx="3675" cy="11575"/>
            </a:xfrm>
            <a:custGeom>
              <a:avLst/>
              <a:gdLst/>
              <a:ahLst/>
              <a:cxnLst/>
              <a:rect l="0" t="0" r="0" b="0"/>
              <a:pathLst>
                <a:path w="147" h="463" fill="none" extrusionOk="0">
                  <a:moveTo>
                    <a:pt x="0" y="0"/>
                  </a:moveTo>
                  <a:lnTo>
                    <a:pt x="146" y="463"/>
                  </a:lnTo>
                </a:path>
              </a:pathLst>
            </a:custGeom>
            <a:noFill/>
            <a:ln w="9525" cap="rnd" cmpd="sng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5" name="Shape 787"/>
            <p:cNvSpPr/>
            <p:nvPr/>
          </p:nvSpPr>
          <p:spPr>
            <a:xfrm>
              <a:off x="4160675" y="563850"/>
              <a:ext cx="4900" cy="11000"/>
            </a:xfrm>
            <a:custGeom>
              <a:avLst/>
              <a:gdLst/>
              <a:ahLst/>
              <a:cxnLst/>
              <a:rect l="0" t="0" r="0" b="0"/>
              <a:pathLst>
                <a:path w="196" h="440" fill="none" extrusionOk="0">
                  <a:moveTo>
                    <a:pt x="1" y="1"/>
                  </a:moveTo>
                  <a:lnTo>
                    <a:pt x="50" y="123"/>
                  </a:lnTo>
                  <a:lnTo>
                    <a:pt x="196" y="415"/>
                  </a:lnTo>
                  <a:lnTo>
                    <a:pt x="196" y="439"/>
                  </a:lnTo>
                </a:path>
              </a:pathLst>
            </a:custGeom>
            <a:noFill/>
            <a:ln w="9525" cap="rnd" cmpd="sng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6" name="Shape 788"/>
            <p:cNvSpPr/>
            <p:nvPr/>
          </p:nvSpPr>
          <p:spPr>
            <a:xfrm>
              <a:off x="4175300" y="591875"/>
              <a:ext cx="7325" cy="9150"/>
            </a:xfrm>
            <a:custGeom>
              <a:avLst/>
              <a:gdLst/>
              <a:ahLst/>
              <a:cxnLst/>
              <a:rect l="0" t="0" r="0" b="0"/>
              <a:pathLst>
                <a:path w="293" h="366" fill="none" extrusionOk="0">
                  <a:moveTo>
                    <a:pt x="0" y="0"/>
                  </a:moveTo>
                  <a:lnTo>
                    <a:pt x="98" y="146"/>
                  </a:lnTo>
                  <a:lnTo>
                    <a:pt x="293" y="366"/>
                  </a:lnTo>
                </a:path>
              </a:pathLst>
            </a:custGeom>
            <a:noFill/>
            <a:ln w="9525" cap="rnd" cmpd="sng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7" name="Shape 789"/>
            <p:cNvSpPr/>
            <p:nvPr/>
          </p:nvSpPr>
          <p:spPr>
            <a:xfrm>
              <a:off x="4198425" y="613175"/>
              <a:ext cx="11000" cy="4900"/>
            </a:xfrm>
            <a:custGeom>
              <a:avLst/>
              <a:gdLst/>
              <a:ahLst/>
              <a:cxnLst/>
              <a:rect l="0" t="0" r="0" b="0"/>
              <a:pathLst>
                <a:path w="440" h="196" fill="none" extrusionOk="0">
                  <a:moveTo>
                    <a:pt x="1" y="1"/>
                  </a:moveTo>
                  <a:lnTo>
                    <a:pt x="171" y="98"/>
                  </a:lnTo>
                  <a:lnTo>
                    <a:pt x="439" y="195"/>
                  </a:lnTo>
                </a:path>
              </a:pathLst>
            </a:custGeom>
            <a:noFill/>
            <a:ln w="9525" cap="rnd" cmpd="sng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8" name="Shape 790"/>
            <p:cNvSpPr/>
            <p:nvPr/>
          </p:nvSpPr>
          <p:spPr>
            <a:xfrm>
              <a:off x="4228275" y="621100"/>
              <a:ext cx="12200" cy="625"/>
            </a:xfrm>
            <a:custGeom>
              <a:avLst/>
              <a:gdLst/>
              <a:ahLst/>
              <a:cxnLst/>
              <a:rect l="0" t="0" r="0" b="0"/>
              <a:pathLst>
                <a:path w="488" h="25" fill="none" extrusionOk="0">
                  <a:moveTo>
                    <a:pt x="0" y="0"/>
                  </a:moveTo>
                  <a:lnTo>
                    <a:pt x="49" y="25"/>
                  </a:lnTo>
                  <a:lnTo>
                    <a:pt x="487" y="0"/>
                  </a:lnTo>
                  <a:lnTo>
                    <a:pt x="487" y="0"/>
                  </a:lnTo>
                </a:path>
              </a:pathLst>
            </a:custGeom>
            <a:noFill/>
            <a:ln w="9525" cap="rnd" cmpd="sng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9" name="Shape 791"/>
            <p:cNvSpPr/>
            <p:nvPr/>
          </p:nvSpPr>
          <p:spPr>
            <a:xfrm>
              <a:off x="4259925" y="616225"/>
              <a:ext cx="11600" cy="3075"/>
            </a:xfrm>
            <a:custGeom>
              <a:avLst/>
              <a:gdLst/>
              <a:ahLst/>
              <a:cxnLst/>
              <a:rect l="0" t="0" r="0" b="0"/>
              <a:pathLst>
                <a:path w="464" h="123" fill="none" extrusionOk="0">
                  <a:moveTo>
                    <a:pt x="1" y="122"/>
                  </a:moveTo>
                  <a:lnTo>
                    <a:pt x="196" y="73"/>
                  </a:lnTo>
                  <a:lnTo>
                    <a:pt x="464" y="0"/>
                  </a:lnTo>
                  <a:lnTo>
                    <a:pt x="464" y="0"/>
                  </a:lnTo>
                </a:path>
              </a:pathLst>
            </a:custGeom>
            <a:noFill/>
            <a:ln w="9525" cap="rnd" cmpd="sng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0" name="Shape 792"/>
            <p:cNvSpPr/>
            <p:nvPr/>
          </p:nvSpPr>
          <p:spPr>
            <a:xfrm>
              <a:off x="4289775" y="602225"/>
              <a:ext cx="10375" cy="6725"/>
            </a:xfrm>
            <a:custGeom>
              <a:avLst/>
              <a:gdLst/>
              <a:ahLst/>
              <a:cxnLst/>
              <a:rect l="0" t="0" r="0" b="0"/>
              <a:pathLst>
                <a:path w="415" h="269" fill="none" extrusionOk="0">
                  <a:moveTo>
                    <a:pt x="0" y="268"/>
                  </a:moveTo>
                  <a:lnTo>
                    <a:pt x="195" y="146"/>
                  </a:lnTo>
                  <a:lnTo>
                    <a:pt x="390" y="0"/>
                  </a:lnTo>
                  <a:lnTo>
                    <a:pt x="414" y="0"/>
                  </a:lnTo>
                </a:path>
              </a:pathLst>
            </a:custGeom>
            <a:noFill/>
            <a:ln w="9525" cap="rnd" cmpd="sng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1" name="Shape 793"/>
            <p:cNvSpPr/>
            <p:nvPr/>
          </p:nvSpPr>
          <p:spPr>
            <a:xfrm>
              <a:off x="4313525" y="577875"/>
              <a:ext cx="6100" cy="10375"/>
            </a:xfrm>
            <a:custGeom>
              <a:avLst/>
              <a:gdLst/>
              <a:ahLst/>
              <a:cxnLst/>
              <a:rect l="0" t="0" r="0" b="0"/>
              <a:pathLst>
                <a:path w="244" h="415" fill="none" extrusionOk="0">
                  <a:moveTo>
                    <a:pt x="0" y="414"/>
                  </a:moveTo>
                  <a:lnTo>
                    <a:pt x="24" y="365"/>
                  </a:lnTo>
                  <a:lnTo>
                    <a:pt x="146" y="195"/>
                  </a:lnTo>
                  <a:lnTo>
                    <a:pt x="244" y="0"/>
                  </a:lnTo>
                </a:path>
              </a:pathLst>
            </a:custGeom>
            <a:noFill/>
            <a:ln w="9525" cap="rnd" cmpd="sng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2" name="Shape 794"/>
            <p:cNvSpPr/>
            <p:nvPr/>
          </p:nvSpPr>
          <p:spPr>
            <a:xfrm>
              <a:off x="4326300" y="547425"/>
              <a:ext cx="2450" cy="12200"/>
            </a:xfrm>
            <a:custGeom>
              <a:avLst/>
              <a:gdLst/>
              <a:ahLst/>
              <a:cxnLst/>
              <a:rect l="0" t="0" r="0" b="0"/>
              <a:pathLst>
                <a:path w="98" h="488" fill="none" extrusionOk="0">
                  <a:moveTo>
                    <a:pt x="0" y="487"/>
                  </a:moveTo>
                  <a:lnTo>
                    <a:pt x="49" y="293"/>
                  </a:lnTo>
                  <a:lnTo>
                    <a:pt x="98" y="0"/>
                  </a:lnTo>
                </a:path>
              </a:pathLst>
            </a:custGeom>
            <a:noFill/>
            <a:ln w="9525" cap="rnd" cmpd="sng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3" name="Shape 795"/>
            <p:cNvSpPr/>
            <p:nvPr/>
          </p:nvSpPr>
          <p:spPr>
            <a:xfrm>
              <a:off x="4329350" y="515750"/>
              <a:ext cx="625" cy="12200"/>
            </a:xfrm>
            <a:custGeom>
              <a:avLst/>
              <a:gdLst/>
              <a:ahLst/>
              <a:cxnLst/>
              <a:rect l="0" t="0" r="0" b="0"/>
              <a:pathLst>
                <a:path w="25" h="488" fill="none" extrusionOk="0">
                  <a:moveTo>
                    <a:pt x="25" y="488"/>
                  </a:moveTo>
                  <a:lnTo>
                    <a:pt x="25" y="464"/>
                  </a:lnTo>
                  <a:lnTo>
                    <a:pt x="25" y="123"/>
                  </a:lnTo>
                  <a:lnTo>
                    <a:pt x="0" y="1"/>
                  </a:lnTo>
                </a:path>
              </a:pathLst>
            </a:custGeom>
            <a:noFill/>
            <a:ln w="9525" cap="rnd" cmpd="sng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4" name="Shape 796"/>
            <p:cNvSpPr/>
            <p:nvPr/>
          </p:nvSpPr>
          <p:spPr>
            <a:xfrm>
              <a:off x="4325075" y="488975"/>
              <a:ext cx="1250" cy="6100"/>
            </a:xfrm>
            <a:custGeom>
              <a:avLst/>
              <a:gdLst/>
              <a:ahLst/>
              <a:cxnLst/>
              <a:rect l="0" t="0" r="0" b="0"/>
              <a:pathLst>
                <a:path w="50" h="244" fill="none" extrusionOk="0">
                  <a:moveTo>
                    <a:pt x="49" y="244"/>
                  </a:moveTo>
                  <a:lnTo>
                    <a:pt x="49" y="244"/>
                  </a:ln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2227861" y="1022866"/>
            <a:ext cx="6269710" cy="369332"/>
          </a:xfrm>
          <a:prstGeom prst="rect">
            <a:avLst/>
          </a:prstGeom>
          <a:gradFill flip="none" rotWithShape="1">
            <a:gsLst>
              <a:gs pos="0">
                <a:srgbClr val="008080">
                  <a:shade val="30000"/>
                  <a:satMod val="115000"/>
                </a:srgbClr>
              </a:gs>
              <a:gs pos="50000">
                <a:srgbClr val="008080">
                  <a:shade val="67500"/>
                  <a:satMod val="115000"/>
                </a:srgbClr>
              </a:gs>
              <a:gs pos="100000">
                <a:srgbClr val="008080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Cambria" panose="02040503050406030204" pitchFamily="18" charset="0"/>
              </a:rPr>
              <a:t>Бюджетный кодекс Российской Федерации</a:t>
            </a:r>
            <a:endParaRPr lang="ru-RU" b="1" dirty="0">
              <a:solidFill>
                <a:schemeClr val="bg1"/>
              </a:solidFill>
              <a:latin typeface="Cambria" panose="020405030504060302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140739" y="6326730"/>
            <a:ext cx="2389942" cy="365125"/>
          </a:xfrm>
        </p:spPr>
        <p:txBody>
          <a:bodyPr/>
          <a:lstStyle/>
          <a:p>
            <a:pPr>
              <a:defRPr/>
            </a:pPr>
            <a:fld id="{7DDD3E9E-ECEF-4AC7-BCA9-85B732FA39F3}" type="slidenum">
              <a:rPr lang="ru-RU" sz="1400" b="1" smtClean="0">
                <a:latin typeface="Cambria" panose="02040503050406030204" pitchFamily="18" charset="0"/>
              </a:rPr>
              <a:pPr>
                <a:defRPr/>
              </a:pPr>
              <a:t>2</a:t>
            </a:fld>
            <a:endParaRPr lang="ru-RU" sz="14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1792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058401" y="6346828"/>
            <a:ext cx="422490" cy="365125"/>
          </a:xfrm>
        </p:spPr>
        <p:txBody>
          <a:bodyPr/>
          <a:lstStyle/>
          <a:p>
            <a:pPr>
              <a:defRPr/>
            </a:pPr>
            <a:fld id="{B71FCD68-0AFD-4048-852E-53B764BC6EED}" type="slidenum">
              <a:rPr lang="ru-RU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20</a:t>
            </a:fld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5077706"/>
              </p:ext>
            </p:extLst>
          </p:nvPr>
        </p:nvGraphicFramePr>
        <p:xfrm>
          <a:off x="1219502" y="508529"/>
          <a:ext cx="9070163" cy="4822224"/>
        </p:xfrm>
        <a:graphic>
          <a:graphicData uri="http://schemas.openxmlformats.org/drawingml/2006/table">
            <a:tbl>
              <a:tblPr/>
              <a:tblGrid>
                <a:gridCol w="17484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003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484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762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3762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37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32039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90089">
                <a:tc gridSpan="7">
                  <a:txBody>
                    <a:bodyPr/>
                    <a:lstStyle/>
                    <a:p>
                      <a:pPr algn="ctr" fontAlgn="t"/>
                      <a:endParaRPr lang="ru-RU" sz="16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7659" marR="7659" marT="8791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8230">
                <a:tc gridSpan="7"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659" marR="7659" marT="87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663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Наименование </a:t>
                      </a:r>
                      <a:br>
                        <a:rPr lang="ru-RU" sz="1050" b="0" i="0" u="none" strike="noStrike" dirty="0">
                          <a:effectLst/>
                          <a:latin typeface="Times New Roman"/>
                        </a:rPr>
                      </a:br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программы, </a:t>
                      </a:r>
                      <a:br>
                        <a:rPr lang="ru-RU" sz="1050" b="0" i="0" u="none" strike="noStrike" dirty="0">
                          <a:effectLst/>
                          <a:latin typeface="Times New Roman"/>
                        </a:rPr>
                      </a:br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подпрограммы</a:t>
                      </a:r>
                    </a:p>
                  </a:txBody>
                  <a:tcPr marL="7659" marR="7659" marT="879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Код целевой </a:t>
                      </a:r>
                      <a:br>
                        <a:rPr lang="ru-RU" sz="1050" b="0" i="0" u="none" strike="noStrike" dirty="0">
                          <a:effectLst/>
                          <a:latin typeface="Times New Roman"/>
                        </a:rPr>
                      </a:br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статьи расходов </a:t>
                      </a:r>
                      <a:br>
                        <a:rPr lang="ru-RU" sz="1050" b="0" i="0" u="none" strike="noStrike" dirty="0">
                          <a:effectLst/>
                          <a:latin typeface="Times New Roman"/>
                        </a:rPr>
                      </a:br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по бюджетной классификации</a:t>
                      </a:r>
                    </a:p>
                  </a:txBody>
                  <a:tcPr marL="7659" marR="7659" marT="87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Наименование мероприятия</a:t>
                      </a:r>
                    </a:p>
                  </a:txBody>
                  <a:tcPr marL="7659" marR="7659" marT="87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Утверждено бюджетной росписью, с учетом изменений, руб.</a:t>
                      </a:r>
                    </a:p>
                  </a:txBody>
                  <a:tcPr marL="7659" marR="7659" marT="87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Исполнено, руб.</a:t>
                      </a:r>
                    </a:p>
                  </a:txBody>
                  <a:tcPr marL="7659" marR="7659" marT="87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Не исполнено, руб.</a:t>
                      </a:r>
                    </a:p>
                  </a:txBody>
                  <a:tcPr marL="7659" marR="7659" marT="8791" marB="0" anchor="ctr">
                    <a:lnL w="1905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Причины отклонений</a:t>
                      </a:r>
                    </a:p>
                  </a:txBody>
                  <a:tcPr marL="7659" marR="7659" marT="8791" marB="0" anchor="ctr">
                    <a:lnL w="1905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823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7659" marR="7659" marT="8791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7659" marR="7659" marT="879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7659" marR="7659" marT="879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7659" marR="7659" marT="879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7659" marR="7659" marT="879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7659" marR="7659" marT="8791" marB="0">
                    <a:lnL w="1905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7</a:t>
                      </a:r>
                    </a:p>
                  </a:txBody>
                  <a:tcPr marL="7659" marR="7659" marT="8791" marB="0">
                    <a:lnL w="1905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95519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Подпрограмма "Обеспечение жильем отдельных категорий граждан" федеральной целевой программы "Жилище" на 2015 - 2020 годы</a:t>
                      </a:r>
                    </a:p>
                  </a:txBody>
                  <a:tcPr marL="7659" marR="7659" marT="879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0540500000</a:t>
                      </a:r>
                    </a:p>
                  </a:txBody>
                  <a:tcPr marL="7659" marR="7659" marT="879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Обеспечение жильем федеральных государственных гражданских служащих</a:t>
                      </a:r>
                    </a:p>
                  </a:txBody>
                  <a:tcPr marL="7659" marR="7659" marT="879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27 634 400,00</a:t>
                      </a:r>
                    </a:p>
                  </a:txBody>
                  <a:tcPr marL="7659" marR="7659" marT="879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20 875 599,03</a:t>
                      </a:r>
                    </a:p>
                  </a:txBody>
                  <a:tcPr marL="7659" marR="7659" marT="879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6 758 800,97</a:t>
                      </a:r>
                    </a:p>
                  </a:txBody>
                  <a:tcPr marL="7659" marR="7659" marT="8791" marB="0">
                    <a:lnL w="1905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Предоставление субсидий осуществляется в соответствии с решениями, принятыми Комиссией по рассмотрению вопросов предоставления федеральным государственным гражданским служащим </a:t>
                      </a:r>
                      <a:r>
                        <a:rPr lang="ru-RU" sz="1050" b="0" i="0" u="none" strike="noStrike" dirty="0" smtClean="0">
                          <a:effectLst/>
                          <a:latin typeface="Times New Roman"/>
                        </a:rPr>
                        <a:t>единовременной </a:t>
                      </a:r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субсидии на приобретение жилого помещения.</a:t>
                      </a:r>
                    </a:p>
                  </a:txBody>
                  <a:tcPr marL="7659" marR="7659" marT="8791" marB="0">
                    <a:lnL w="1905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52629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Федеральная целевая программа "Развитие единой государственной системы регистрации прав и кадастрового учета недвижимости (2014 - 2019 годы)"</a:t>
                      </a:r>
                    </a:p>
                  </a:txBody>
                  <a:tcPr marL="7659" marR="7659" marT="879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15Г0000000</a:t>
                      </a:r>
                    </a:p>
                  </a:txBody>
                  <a:tcPr marL="7659" marR="7659" marT="879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Совершенствование информационного взаимодействия с Единой системой управления государственным имуществом, а также постановка на государственный кадастровый учет и уточнение границ земельных участков</a:t>
                      </a:r>
                    </a:p>
                  </a:txBody>
                  <a:tcPr marL="7659" marR="7659" marT="879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36 298 200,00</a:t>
                      </a:r>
                    </a:p>
                  </a:txBody>
                  <a:tcPr marL="7659" marR="7659" marT="879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33 028 857,90</a:t>
                      </a:r>
                    </a:p>
                  </a:txBody>
                  <a:tcPr marL="7659" marR="7659" marT="879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3 269 342,10</a:t>
                      </a:r>
                    </a:p>
                  </a:txBody>
                  <a:tcPr marL="7659" marR="7659" marT="8791" marB="0">
                    <a:lnL w="1905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В связи с существенным снижением в результате конкурсных процедур начальной (максимальной) стоимости контрактов, первоначально рассчитанной исходя из текущей рыночной </a:t>
                      </a:r>
                      <a:r>
                        <a:rPr lang="ru-RU" sz="1050" b="0" i="0" u="none" strike="noStrike" dirty="0" smtClean="0">
                          <a:effectLst/>
                          <a:latin typeface="Times New Roman"/>
                        </a:rPr>
                        <a:t>конъюнктуры.</a:t>
                      </a:r>
                      <a:endParaRPr lang="ru-RU" sz="105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59" marR="7659" marT="8791" marB="0">
                    <a:lnL w="1905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5" name="Заголовок 2"/>
          <p:cNvSpPr txBox="1">
            <a:spLocks/>
          </p:cNvSpPr>
          <p:nvPr/>
        </p:nvSpPr>
        <p:spPr bwMode="auto">
          <a:xfrm>
            <a:off x="3804566" y="114300"/>
            <a:ext cx="6560146" cy="788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9pPr>
          </a:lstStyle>
          <a:p>
            <a:pPr algn="r"/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Сведения об исполнении мероприятий в рамках целевых программ 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(ф. 0503166)</a:t>
            </a:r>
            <a:endParaRPr lang="ru-RU" sz="22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cs typeface="Arial" pitchFamily="34" charset="0"/>
            </a:endParaRPr>
          </a:p>
        </p:txBody>
      </p:sp>
      <p:sp>
        <p:nvSpPr>
          <p:cNvPr id="8" name="Объект 2"/>
          <p:cNvSpPr>
            <a:spLocks noGrp="1"/>
          </p:cNvSpPr>
          <p:nvPr>
            <p:ph idx="1"/>
          </p:nvPr>
        </p:nvSpPr>
        <p:spPr>
          <a:xfrm>
            <a:off x="142875" y="5387977"/>
            <a:ext cx="10221837" cy="1346198"/>
          </a:xfrm>
        </p:spPr>
        <p:txBody>
          <a:bodyPr/>
          <a:lstStyle/>
          <a:p>
            <a:pPr marL="0" indent="0" algn="just">
              <a:spcBef>
                <a:spcPts val="0"/>
              </a:spcBef>
              <a:buNone/>
            </a:pPr>
            <a:r>
              <a:rPr lang="ru-RU" sz="1500" b="1" dirty="0" smtClean="0">
                <a:solidFill>
                  <a:schemeClr val="accent2">
                    <a:lumMod val="75000"/>
                  </a:schemeClr>
                </a:solidFill>
              </a:rPr>
              <a:t>К </a:t>
            </a:r>
            <a:r>
              <a:rPr lang="ru-RU" sz="1500" b="1" dirty="0">
                <a:solidFill>
                  <a:schemeClr val="accent2">
                    <a:lumMod val="75000"/>
                  </a:schemeClr>
                </a:solidFill>
              </a:rPr>
              <a:t>целевым статьям расходов, отражаемых расходы федеральных целевых программам относятся следующие программные (непрограммные) статьи расходов: 02 8 00 </a:t>
            </a:r>
            <a:r>
              <a:rPr lang="en-US" sz="1500" b="1" dirty="0" err="1">
                <a:solidFill>
                  <a:schemeClr val="accent2">
                    <a:lumMod val="75000"/>
                  </a:schemeClr>
                </a:solidFill>
              </a:rPr>
              <a:t>xxxxx</a:t>
            </a:r>
            <a:r>
              <a:rPr lang="en-US" sz="1500" b="1" dirty="0">
                <a:solidFill>
                  <a:schemeClr val="accent2">
                    <a:lumMod val="75000"/>
                  </a:schemeClr>
                </a:solidFill>
              </a:rPr>
              <a:t>  , 02 9 00 </a:t>
            </a:r>
            <a:r>
              <a:rPr lang="en-US" sz="1500" b="1" dirty="0" err="1">
                <a:solidFill>
                  <a:schemeClr val="accent2">
                    <a:lumMod val="75000"/>
                  </a:schemeClr>
                </a:solidFill>
              </a:rPr>
              <a:t>xxxxx</a:t>
            </a:r>
            <a:r>
              <a:rPr lang="en-US" sz="1500" b="1" dirty="0">
                <a:solidFill>
                  <a:schemeClr val="accent2">
                    <a:lumMod val="75000"/>
                  </a:schemeClr>
                </a:solidFill>
              </a:rPr>
              <a:t>, 05 4 xx  </a:t>
            </a:r>
            <a:r>
              <a:rPr lang="en-US" sz="1500" b="1" dirty="0" err="1">
                <a:solidFill>
                  <a:schemeClr val="accent2">
                    <a:lumMod val="75000"/>
                  </a:schemeClr>
                </a:solidFill>
              </a:rPr>
              <a:t>xxxxx</a:t>
            </a:r>
            <a:r>
              <a:rPr lang="en-US" sz="1500" b="1" dirty="0">
                <a:solidFill>
                  <a:schemeClr val="accent2">
                    <a:lumMod val="75000"/>
                  </a:schemeClr>
                </a:solidFill>
              </a:rPr>
              <a:t>, 05 5 00 </a:t>
            </a:r>
            <a:r>
              <a:rPr lang="ru-RU" sz="1500" b="1" dirty="0" err="1">
                <a:solidFill>
                  <a:schemeClr val="accent2">
                    <a:lumMod val="75000"/>
                  </a:schemeClr>
                </a:solidFill>
              </a:rPr>
              <a:t>ххххх</a:t>
            </a:r>
            <a:r>
              <a:rPr lang="ru-RU" sz="1500" b="1" dirty="0">
                <a:solidFill>
                  <a:schemeClr val="accent2">
                    <a:lumMod val="75000"/>
                  </a:schemeClr>
                </a:solidFill>
              </a:rPr>
              <a:t>, 05 6 00 </a:t>
            </a:r>
            <a:r>
              <a:rPr lang="en-US" sz="1500" b="1" dirty="0" err="1">
                <a:solidFill>
                  <a:schemeClr val="accent2">
                    <a:lumMod val="75000"/>
                  </a:schemeClr>
                </a:solidFill>
              </a:rPr>
              <a:t>xxxxx</a:t>
            </a:r>
            <a:r>
              <a:rPr lang="en-US" sz="1500" b="1" dirty="0">
                <a:solidFill>
                  <a:schemeClr val="accent2">
                    <a:lumMod val="75000"/>
                  </a:schemeClr>
                </a:solidFill>
              </a:rPr>
              <a:t>, 08 5 00 </a:t>
            </a:r>
            <a:r>
              <a:rPr lang="en-US" sz="1500" b="1" dirty="0" err="1">
                <a:solidFill>
                  <a:schemeClr val="accent2">
                    <a:lumMod val="75000"/>
                  </a:schemeClr>
                </a:solidFill>
              </a:rPr>
              <a:t>xxxxx</a:t>
            </a:r>
            <a:r>
              <a:rPr lang="en-US" sz="1500" b="1" dirty="0">
                <a:solidFill>
                  <a:schemeClr val="accent2">
                    <a:lumMod val="75000"/>
                  </a:schemeClr>
                </a:solidFill>
              </a:rPr>
              <a:t>, 10 6 00 </a:t>
            </a:r>
            <a:r>
              <a:rPr lang="en-US" sz="1500" b="1" dirty="0" err="1">
                <a:solidFill>
                  <a:schemeClr val="accent2">
                    <a:lumMod val="75000"/>
                  </a:schemeClr>
                </a:solidFill>
              </a:rPr>
              <a:t>xxxxx</a:t>
            </a:r>
            <a:r>
              <a:rPr lang="en-US" sz="1500" b="1" dirty="0">
                <a:solidFill>
                  <a:schemeClr val="accent2">
                    <a:lumMod val="75000"/>
                  </a:schemeClr>
                </a:solidFill>
              </a:rPr>
              <a:t>, 10 9 00 </a:t>
            </a:r>
            <a:r>
              <a:rPr lang="en-US" sz="1500" b="1" dirty="0" err="1">
                <a:solidFill>
                  <a:schemeClr val="accent2">
                    <a:lumMod val="75000"/>
                  </a:schemeClr>
                </a:solidFill>
              </a:rPr>
              <a:t>xxxxx</a:t>
            </a:r>
            <a:r>
              <a:rPr lang="en-US" sz="1500" b="1" dirty="0">
                <a:solidFill>
                  <a:schemeClr val="accent2">
                    <a:lumMod val="75000"/>
                  </a:schemeClr>
                </a:solidFill>
              </a:rPr>
              <a:t>, 10 </a:t>
            </a:r>
            <a:r>
              <a:rPr lang="ru-RU" sz="1500" b="1" dirty="0">
                <a:solidFill>
                  <a:schemeClr val="accent2">
                    <a:lumMod val="75000"/>
                  </a:schemeClr>
                </a:solidFill>
              </a:rPr>
              <a:t>Б 00 </a:t>
            </a:r>
            <a:r>
              <a:rPr lang="en-US" sz="1500" b="1" dirty="0" err="1">
                <a:solidFill>
                  <a:schemeClr val="accent2">
                    <a:lumMod val="75000"/>
                  </a:schemeClr>
                </a:solidFill>
              </a:rPr>
              <a:t>xxxxx</a:t>
            </a:r>
            <a:r>
              <a:rPr lang="en-US" sz="1500" b="1" dirty="0">
                <a:solidFill>
                  <a:schemeClr val="accent2">
                    <a:lumMod val="75000"/>
                  </a:schemeClr>
                </a:solidFill>
              </a:rPr>
              <a:t>, 11 5 00 </a:t>
            </a:r>
            <a:r>
              <a:rPr lang="en-US" sz="1500" b="1" dirty="0" err="1">
                <a:solidFill>
                  <a:schemeClr val="accent2">
                    <a:lumMod val="75000"/>
                  </a:schemeClr>
                </a:solidFill>
              </a:rPr>
              <a:t>xxxxx</a:t>
            </a:r>
            <a:r>
              <a:rPr lang="en-US" sz="1500" b="1" dirty="0">
                <a:solidFill>
                  <a:schemeClr val="accent2">
                    <a:lumMod val="75000"/>
                  </a:schemeClr>
                </a:solidFill>
              </a:rPr>
              <a:t>, 11 6 00 </a:t>
            </a:r>
            <a:r>
              <a:rPr lang="en-US" sz="1500" b="1" dirty="0" err="1">
                <a:solidFill>
                  <a:schemeClr val="accent2">
                    <a:lumMod val="75000"/>
                  </a:schemeClr>
                </a:solidFill>
              </a:rPr>
              <a:t>xxxxx</a:t>
            </a:r>
            <a:r>
              <a:rPr lang="en-US" sz="1500" b="1" dirty="0">
                <a:solidFill>
                  <a:schemeClr val="accent2">
                    <a:lumMod val="75000"/>
                  </a:schemeClr>
                </a:solidFill>
              </a:rPr>
              <a:t>, 12 6 00 </a:t>
            </a:r>
            <a:r>
              <a:rPr lang="en-US" sz="1500" b="1" dirty="0" err="1">
                <a:solidFill>
                  <a:schemeClr val="accent2">
                    <a:lumMod val="75000"/>
                  </a:schemeClr>
                </a:solidFill>
              </a:rPr>
              <a:t>xxxx</a:t>
            </a:r>
            <a:r>
              <a:rPr lang="ru-RU" sz="1500" b="1" dirty="0">
                <a:solidFill>
                  <a:schemeClr val="accent2">
                    <a:lumMod val="75000"/>
                  </a:schemeClr>
                </a:solidFill>
              </a:rPr>
              <a:t>х, 13 6 00 </a:t>
            </a:r>
            <a:r>
              <a:rPr lang="en-US" sz="1500" b="1" dirty="0" err="1">
                <a:solidFill>
                  <a:schemeClr val="accent2">
                    <a:lumMod val="75000"/>
                  </a:schemeClr>
                </a:solidFill>
              </a:rPr>
              <a:t>xxxxx</a:t>
            </a:r>
            <a:r>
              <a:rPr lang="en-US" sz="1500" b="1" dirty="0">
                <a:solidFill>
                  <a:schemeClr val="accent2">
                    <a:lumMod val="75000"/>
                  </a:schemeClr>
                </a:solidFill>
              </a:rPr>
              <a:t>, 14 7 00 </a:t>
            </a:r>
            <a:r>
              <a:rPr lang="en-US" sz="1500" b="1" dirty="0" err="1">
                <a:solidFill>
                  <a:schemeClr val="accent2">
                    <a:lumMod val="75000"/>
                  </a:schemeClr>
                </a:solidFill>
              </a:rPr>
              <a:t>xxxxx</a:t>
            </a:r>
            <a:r>
              <a:rPr lang="en-US" sz="1500" b="1" dirty="0">
                <a:solidFill>
                  <a:schemeClr val="accent2">
                    <a:lumMod val="75000"/>
                  </a:schemeClr>
                </a:solidFill>
              </a:rPr>
              <a:t>, 15 </a:t>
            </a:r>
            <a:r>
              <a:rPr lang="ru-RU" sz="1500" b="1" dirty="0">
                <a:solidFill>
                  <a:schemeClr val="accent2">
                    <a:lumMod val="75000"/>
                  </a:schemeClr>
                </a:solidFill>
              </a:rPr>
              <a:t>Г 00 </a:t>
            </a:r>
            <a:r>
              <a:rPr lang="en-US" sz="1500" b="1" dirty="0" err="1">
                <a:solidFill>
                  <a:schemeClr val="accent2">
                    <a:lumMod val="75000"/>
                  </a:schemeClr>
                </a:solidFill>
              </a:rPr>
              <a:t>xxxxx</a:t>
            </a:r>
            <a:r>
              <a:rPr lang="en-US" sz="1500" b="1" dirty="0">
                <a:solidFill>
                  <a:schemeClr val="accent2">
                    <a:lumMod val="75000"/>
                  </a:schemeClr>
                </a:solidFill>
              </a:rPr>
              <a:t>, 16 </a:t>
            </a:r>
            <a:r>
              <a:rPr lang="ru-RU" sz="1500" b="1" dirty="0">
                <a:solidFill>
                  <a:schemeClr val="accent2">
                    <a:lumMod val="75000"/>
                  </a:schemeClr>
                </a:solidFill>
              </a:rPr>
              <a:t>Ч 00 </a:t>
            </a:r>
            <a:r>
              <a:rPr lang="en-US" sz="1500" b="1" dirty="0" err="1">
                <a:solidFill>
                  <a:schemeClr val="accent2">
                    <a:lumMod val="75000"/>
                  </a:schemeClr>
                </a:solidFill>
              </a:rPr>
              <a:t>xxxxx</a:t>
            </a:r>
            <a:r>
              <a:rPr lang="en-US" sz="1500" b="1" dirty="0">
                <a:solidFill>
                  <a:schemeClr val="accent2">
                    <a:lumMod val="75000"/>
                  </a:schemeClr>
                </a:solidFill>
              </a:rPr>
              <a:t>, 20 4 00 </a:t>
            </a:r>
            <a:r>
              <a:rPr lang="en-US" sz="1500" b="1" dirty="0" err="1">
                <a:solidFill>
                  <a:schemeClr val="accent2">
                    <a:lumMod val="75000"/>
                  </a:schemeClr>
                </a:solidFill>
              </a:rPr>
              <a:t>xxxxx</a:t>
            </a:r>
            <a:r>
              <a:rPr lang="en-US" sz="1500" b="1" dirty="0">
                <a:solidFill>
                  <a:schemeClr val="accent2">
                    <a:lumMod val="75000"/>
                  </a:schemeClr>
                </a:solidFill>
              </a:rPr>
              <a:t>, 21 4 00 </a:t>
            </a:r>
            <a:r>
              <a:rPr lang="en-US" sz="1500" b="1" dirty="0" err="1">
                <a:solidFill>
                  <a:schemeClr val="accent2">
                    <a:lumMod val="75000"/>
                  </a:schemeClr>
                </a:solidFill>
              </a:rPr>
              <a:t>xxxxx</a:t>
            </a:r>
            <a:r>
              <a:rPr lang="en-US" sz="1500" b="1" dirty="0">
                <a:solidFill>
                  <a:schemeClr val="accent2">
                    <a:lumMod val="75000"/>
                  </a:schemeClr>
                </a:solidFill>
              </a:rPr>
              <a:t>, 21 6 00 </a:t>
            </a:r>
            <a:r>
              <a:rPr lang="en-US" sz="1500" b="1" dirty="0" err="1">
                <a:solidFill>
                  <a:schemeClr val="accent2">
                    <a:lumMod val="75000"/>
                  </a:schemeClr>
                </a:solidFill>
              </a:rPr>
              <a:t>xxxxx</a:t>
            </a:r>
            <a:r>
              <a:rPr lang="en-US" sz="1500" b="1" dirty="0">
                <a:solidFill>
                  <a:schemeClr val="accent2">
                    <a:lumMod val="75000"/>
                  </a:schemeClr>
                </a:solidFill>
              </a:rPr>
              <a:t>, 21 7 00 </a:t>
            </a:r>
            <a:r>
              <a:rPr lang="en-US" sz="1500" b="1" dirty="0" err="1">
                <a:solidFill>
                  <a:schemeClr val="accent2">
                    <a:lumMod val="75000"/>
                  </a:schemeClr>
                </a:solidFill>
              </a:rPr>
              <a:t>xxxxx</a:t>
            </a:r>
            <a:r>
              <a:rPr lang="en-US" sz="1500" b="1" dirty="0">
                <a:solidFill>
                  <a:schemeClr val="accent2">
                    <a:lumMod val="75000"/>
                  </a:schemeClr>
                </a:solidFill>
              </a:rPr>
              <a:t>, 22 7 00 </a:t>
            </a:r>
            <a:r>
              <a:rPr lang="en-US" sz="1500" b="1" dirty="0" err="1">
                <a:solidFill>
                  <a:schemeClr val="accent2">
                    <a:lumMod val="75000"/>
                  </a:schemeClr>
                </a:solidFill>
              </a:rPr>
              <a:t>xxxxx</a:t>
            </a:r>
            <a:r>
              <a:rPr lang="en-US" sz="1500" b="1" dirty="0">
                <a:solidFill>
                  <a:schemeClr val="accent2">
                    <a:lumMod val="75000"/>
                  </a:schemeClr>
                </a:solidFill>
              </a:rPr>
              <a:t>, 22 8 00 </a:t>
            </a:r>
            <a:r>
              <a:rPr lang="ru-RU" sz="1500" b="1" dirty="0" err="1">
                <a:solidFill>
                  <a:schemeClr val="accent2">
                    <a:lumMod val="75000"/>
                  </a:schemeClr>
                </a:solidFill>
              </a:rPr>
              <a:t>ххххх</a:t>
            </a:r>
            <a:r>
              <a:rPr lang="ru-RU" sz="1500" b="1" dirty="0">
                <a:solidFill>
                  <a:schemeClr val="accent2">
                    <a:lumMod val="75000"/>
                  </a:schemeClr>
                </a:solidFill>
              </a:rPr>
              <a:t>, 22 9 00 </a:t>
            </a:r>
            <a:r>
              <a:rPr lang="ru-RU" sz="1500" b="1" dirty="0" err="1">
                <a:solidFill>
                  <a:schemeClr val="accent2">
                    <a:lumMod val="75000"/>
                  </a:schemeClr>
                </a:solidFill>
              </a:rPr>
              <a:t>ххххх</a:t>
            </a:r>
            <a:r>
              <a:rPr lang="ru-RU" sz="1500" b="1" dirty="0">
                <a:solidFill>
                  <a:schemeClr val="accent2">
                    <a:lumMod val="75000"/>
                  </a:schemeClr>
                </a:solidFill>
              </a:rPr>
              <a:t>, 22 Б 00 </a:t>
            </a:r>
            <a:r>
              <a:rPr lang="en-US" sz="1500" b="1" dirty="0" err="1">
                <a:solidFill>
                  <a:schemeClr val="accent2">
                    <a:lumMod val="75000"/>
                  </a:schemeClr>
                </a:solidFill>
              </a:rPr>
              <a:t>xxxxx</a:t>
            </a:r>
            <a:r>
              <a:rPr lang="en-US" sz="1500" b="1" dirty="0">
                <a:solidFill>
                  <a:schemeClr val="accent2">
                    <a:lumMod val="75000"/>
                  </a:schemeClr>
                </a:solidFill>
              </a:rPr>
              <a:t>, 23 5 00 </a:t>
            </a:r>
            <a:r>
              <a:rPr lang="en-US" sz="1500" b="1" dirty="0" err="1">
                <a:solidFill>
                  <a:schemeClr val="accent2">
                    <a:lumMod val="75000"/>
                  </a:schemeClr>
                </a:solidFill>
              </a:rPr>
              <a:t>xxxxx</a:t>
            </a:r>
            <a:r>
              <a:rPr lang="en-US" sz="1500" b="1" dirty="0">
                <a:solidFill>
                  <a:schemeClr val="accent2">
                    <a:lumMod val="75000"/>
                  </a:schemeClr>
                </a:solidFill>
              </a:rPr>
              <a:t>, 24 </a:t>
            </a:r>
            <a:r>
              <a:rPr lang="ru-RU" sz="1500" b="1" dirty="0">
                <a:solidFill>
                  <a:schemeClr val="accent2">
                    <a:lumMod val="75000"/>
                  </a:schemeClr>
                </a:solidFill>
              </a:rPr>
              <a:t>Б 00 </a:t>
            </a:r>
            <a:r>
              <a:rPr lang="en-US" sz="1500" b="1" dirty="0" err="1">
                <a:solidFill>
                  <a:schemeClr val="accent2">
                    <a:lumMod val="75000"/>
                  </a:schemeClr>
                </a:solidFill>
              </a:rPr>
              <a:t>xxxxx</a:t>
            </a:r>
            <a:r>
              <a:rPr lang="en-US" sz="1500" b="1" dirty="0">
                <a:solidFill>
                  <a:schemeClr val="accent2">
                    <a:lumMod val="75000"/>
                  </a:schemeClr>
                </a:solidFill>
              </a:rPr>
              <a:t>, 25 7 00 </a:t>
            </a:r>
            <a:r>
              <a:rPr lang="en-US" sz="1500" b="1" dirty="0" err="1">
                <a:solidFill>
                  <a:schemeClr val="accent2">
                    <a:lumMod val="75000"/>
                  </a:schemeClr>
                </a:solidFill>
              </a:rPr>
              <a:t>xxxxx</a:t>
            </a:r>
            <a:r>
              <a:rPr lang="en-US" sz="1500" b="1" dirty="0">
                <a:solidFill>
                  <a:schemeClr val="accent2">
                    <a:lumMod val="75000"/>
                  </a:schemeClr>
                </a:solidFill>
              </a:rPr>
              <a:t>, 25 8 00 </a:t>
            </a:r>
            <a:r>
              <a:rPr lang="en-US" sz="1500" b="1" dirty="0" err="1">
                <a:solidFill>
                  <a:schemeClr val="accent2">
                    <a:lumMod val="75000"/>
                  </a:schemeClr>
                </a:solidFill>
              </a:rPr>
              <a:t>xxxxx</a:t>
            </a:r>
            <a:r>
              <a:rPr lang="en-US" sz="1500" b="1" dirty="0">
                <a:solidFill>
                  <a:schemeClr val="accent2">
                    <a:lumMod val="75000"/>
                  </a:schemeClr>
                </a:solidFill>
              </a:rPr>
              <a:t>, 28 6 00 </a:t>
            </a:r>
            <a:r>
              <a:rPr lang="en-US" sz="1500" b="1" dirty="0" err="1">
                <a:solidFill>
                  <a:schemeClr val="accent2">
                    <a:lumMod val="75000"/>
                  </a:schemeClr>
                </a:solidFill>
              </a:rPr>
              <a:t>xxxxx</a:t>
            </a:r>
            <a:r>
              <a:rPr lang="en-US" sz="1500" b="1" dirty="0">
                <a:solidFill>
                  <a:schemeClr val="accent2">
                    <a:lumMod val="75000"/>
                  </a:schemeClr>
                </a:solidFill>
              </a:rPr>
              <a:t>, 32 6 00 </a:t>
            </a:r>
            <a:r>
              <a:rPr lang="ru-RU" sz="1500" b="1" dirty="0" err="1">
                <a:solidFill>
                  <a:schemeClr val="accent2">
                    <a:lumMod val="75000"/>
                  </a:schemeClr>
                </a:solidFill>
              </a:rPr>
              <a:t>ххххх</a:t>
            </a:r>
            <a:r>
              <a:rPr lang="ru-RU" sz="1500" b="1" dirty="0">
                <a:solidFill>
                  <a:schemeClr val="accent2">
                    <a:lumMod val="75000"/>
                  </a:schemeClr>
                </a:solidFill>
              </a:rPr>
              <a:t>, 34 К 00 </a:t>
            </a:r>
            <a:r>
              <a:rPr lang="en-US" sz="1500" b="1" dirty="0" err="1">
                <a:solidFill>
                  <a:schemeClr val="accent2">
                    <a:lumMod val="75000"/>
                  </a:schemeClr>
                </a:solidFill>
              </a:rPr>
              <a:t>xxxxx</a:t>
            </a:r>
            <a:r>
              <a:rPr lang="en-US" sz="1500" b="1" dirty="0">
                <a:solidFill>
                  <a:schemeClr val="accent2">
                    <a:lumMod val="75000"/>
                  </a:schemeClr>
                </a:solidFill>
              </a:rPr>
              <a:t>, 37 4 00 </a:t>
            </a:r>
            <a:r>
              <a:rPr lang="en-US" sz="1500" b="1" dirty="0" err="1">
                <a:solidFill>
                  <a:schemeClr val="accent2">
                    <a:lumMod val="75000"/>
                  </a:schemeClr>
                </a:solidFill>
              </a:rPr>
              <a:t>xxxxx</a:t>
            </a:r>
            <a:r>
              <a:rPr lang="en-US" sz="1500" b="1" dirty="0">
                <a:solidFill>
                  <a:schemeClr val="accent2">
                    <a:lumMod val="75000"/>
                  </a:schemeClr>
                </a:solidFill>
              </a:rPr>
              <a:t>, 42 6 00 </a:t>
            </a:r>
            <a:r>
              <a:rPr lang="ru-RU" sz="1500" b="1" dirty="0" err="1">
                <a:solidFill>
                  <a:schemeClr val="accent2">
                    <a:lumMod val="75000"/>
                  </a:schemeClr>
                </a:solidFill>
              </a:rPr>
              <a:t>ххххх</a:t>
            </a:r>
            <a:r>
              <a:rPr lang="ru-RU" sz="1500" b="1" dirty="0">
                <a:solidFill>
                  <a:schemeClr val="accent2">
                    <a:lumMod val="75000"/>
                  </a:schemeClr>
                </a:solidFill>
              </a:rPr>
              <a:t> , 44 2 00 </a:t>
            </a:r>
            <a:r>
              <a:rPr lang="ru-RU" sz="1500" b="1" dirty="0" err="1">
                <a:solidFill>
                  <a:schemeClr val="accent2">
                    <a:lumMod val="75000"/>
                  </a:schemeClr>
                </a:solidFill>
              </a:rPr>
              <a:t>ххххх</a:t>
            </a:r>
            <a:r>
              <a:rPr lang="ru-RU" sz="1500" b="1" dirty="0">
                <a:solidFill>
                  <a:schemeClr val="accent2">
                    <a:lumMod val="75000"/>
                  </a:schemeClr>
                </a:solidFill>
              </a:rPr>
              <a:t>, 45 2 00 </a:t>
            </a:r>
            <a:r>
              <a:rPr lang="en-US" sz="1500" b="1" dirty="0" err="1">
                <a:solidFill>
                  <a:schemeClr val="accent2">
                    <a:lumMod val="75000"/>
                  </a:schemeClr>
                </a:solidFill>
              </a:rPr>
              <a:t>xxxxx</a:t>
            </a:r>
            <a:r>
              <a:rPr lang="en-US" sz="1500" b="1" dirty="0">
                <a:solidFill>
                  <a:schemeClr val="accent2">
                    <a:lumMod val="75000"/>
                  </a:schemeClr>
                </a:solidFill>
              </a:rPr>
              <a:t>, 99 1 00 </a:t>
            </a:r>
            <a:r>
              <a:rPr lang="en-US" sz="1500" b="1" dirty="0" err="1">
                <a:solidFill>
                  <a:schemeClr val="accent2">
                    <a:lumMod val="75000"/>
                  </a:schemeClr>
                </a:solidFill>
              </a:rPr>
              <a:t>xxxxx</a:t>
            </a:r>
            <a:r>
              <a:rPr lang="en-US" sz="1500" b="1" dirty="0">
                <a:solidFill>
                  <a:schemeClr val="accent2">
                    <a:lumMod val="75000"/>
                  </a:schemeClr>
                </a:solidFill>
              </a:rPr>
              <a:t>, 99 2 00 </a:t>
            </a:r>
            <a:r>
              <a:rPr lang="en-US" sz="1500" b="1" dirty="0" err="1">
                <a:solidFill>
                  <a:schemeClr val="accent2">
                    <a:lumMod val="75000"/>
                  </a:schemeClr>
                </a:solidFill>
              </a:rPr>
              <a:t>xxxxx</a:t>
            </a:r>
            <a:r>
              <a:rPr lang="en-US" sz="1500" b="1" dirty="0">
                <a:solidFill>
                  <a:schemeClr val="accent2">
                    <a:lumMod val="75000"/>
                  </a:schemeClr>
                </a:solidFill>
              </a:rPr>
              <a:t>, 99 4 00 </a:t>
            </a:r>
            <a:r>
              <a:rPr lang="en-US" sz="1500" b="1" dirty="0" err="1">
                <a:solidFill>
                  <a:schemeClr val="accent2">
                    <a:lumMod val="75000"/>
                  </a:schemeClr>
                </a:solidFill>
              </a:rPr>
              <a:t>xxxxx</a:t>
            </a:r>
            <a:r>
              <a:rPr lang="en-US" sz="1500" b="1" dirty="0">
                <a:solidFill>
                  <a:schemeClr val="accent2">
                    <a:lumMod val="75000"/>
                  </a:schemeClr>
                </a:solidFill>
              </a:rPr>
              <a:t>, 99 8 00 </a:t>
            </a:r>
            <a:r>
              <a:rPr lang="en-US" sz="1500" b="1" dirty="0" err="1">
                <a:solidFill>
                  <a:schemeClr val="accent2">
                    <a:lumMod val="75000"/>
                  </a:schemeClr>
                </a:solidFill>
              </a:rPr>
              <a:t>xxxxx</a:t>
            </a:r>
            <a:endParaRPr lang="ru-RU" sz="1500" b="1" dirty="0" smtClean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38630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3060" y="355603"/>
            <a:ext cx="9161443" cy="920748"/>
          </a:xfrm>
        </p:spPr>
        <p:txBody>
          <a:bodyPr/>
          <a:lstStyle/>
          <a:p>
            <a:pPr lvl="0" algn="r">
              <a:defRPr/>
            </a:pPr>
            <a:r>
              <a:rPr lang="ru-RU" alt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Сведения о движении нефинансовых активов</a:t>
            </a:r>
            <a:br>
              <a:rPr lang="ru-RU" alt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</a:br>
            <a:r>
              <a:rPr lang="ru-RU" alt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(ф. 0503168)</a:t>
            </a:r>
            <a:endParaRPr lang="ru-RU" sz="22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cs typeface="Arial" pitchFamily="34" charset="0"/>
            </a:endParaRPr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289" y="1635125"/>
            <a:ext cx="9285919" cy="407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4896060" y="1905002"/>
            <a:ext cx="4406455" cy="1238249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82936" tIns="41468" rIns="82936" bIns="41468" anchor="ctr"/>
          <a:lstStyle>
            <a:lvl1pPr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</a:endParaRPr>
          </a:p>
        </p:txBody>
      </p:sp>
      <p:sp>
        <p:nvSpPr>
          <p:cNvPr id="5" name="AutoShape 9"/>
          <p:cNvSpPr>
            <a:spLocks noChangeArrowheads="1"/>
          </p:cNvSpPr>
          <p:nvPr/>
        </p:nvSpPr>
        <p:spPr bwMode="auto">
          <a:xfrm>
            <a:off x="857248" y="5835227"/>
            <a:ext cx="8854841" cy="803698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lIns="82936" tIns="41468" rIns="82936" bIns="41468"/>
          <a:lstStyle/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sz="1600" kern="0" dirty="0" smtClean="0">
                <a:solidFill>
                  <a:prstClr val="black"/>
                </a:solidFill>
                <a:latin typeface="Times New Roman" pitchFamily="18" charset="0"/>
              </a:rPr>
              <a:t>По </a:t>
            </a:r>
            <a:r>
              <a:rPr lang="ru-RU" sz="1600" kern="0" dirty="0">
                <a:solidFill>
                  <a:prstClr val="black"/>
                </a:solidFill>
                <a:latin typeface="Times New Roman" pitchFamily="18" charset="0"/>
              </a:rPr>
              <a:t>имуществу, закрепленному в оперативное </a:t>
            </a:r>
            <a:r>
              <a:rPr lang="ru-RU" sz="1600" kern="0" dirty="0" smtClean="0">
                <a:solidFill>
                  <a:prstClr val="black"/>
                </a:solidFill>
                <a:latin typeface="Times New Roman" pitchFamily="18" charset="0"/>
              </a:rPr>
              <a:t>управление заполняются раздел 1 и раздел 3.</a:t>
            </a:r>
          </a:p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uLnTx/>
                <a:uFillTx/>
                <a:latin typeface="Times New Roman" pitchFamily="18" charset="0"/>
              </a:rPr>
              <a:t>По имуществу</a:t>
            </a:r>
            <a:r>
              <a:rPr lang="ru-RU" sz="1600" kern="0" dirty="0">
                <a:solidFill>
                  <a:prstClr val="black"/>
                </a:solidFill>
                <a:latin typeface="Times New Roman" pitchFamily="18" charset="0"/>
              </a:rPr>
              <a:t>, </a:t>
            </a:r>
            <a:r>
              <a:rPr lang="ru-RU" sz="1600" kern="0" dirty="0" smtClean="0">
                <a:solidFill>
                  <a:prstClr val="black"/>
                </a:solidFill>
                <a:latin typeface="Times New Roman" pitchFamily="18" charset="0"/>
              </a:rPr>
              <a:t>составляющему </a:t>
            </a:r>
            <a:r>
              <a:rPr lang="ru-RU" sz="1600" kern="0" dirty="0">
                <a:solidFill>
                  <a:prstClr val="black"/>
                </a:solidFill>
                <a:latin typeface="Times New Roman" pitchFamily="18" charset="0"/>
              </a:rPr>
              <a:t>государственную казну Российской </a:t>
            </a:r>
            <a:r>
              <a:rPr lang="ru-RU" sz="1600" kern="0" dirty="0" smtClean="0">
                <a:solidFill>
                  <a:prstClr val="black"/>
                </a:solidFill>
                <a:latin typeface="Times New Roman" pitchFamily="18" charset="0"/>
              </a:rPr>
              <a:t>Федерации, заполняются </a:t>
            </a:r>
            <a:r>
              <a:rPr lang="ru-RU" sz="1600" kern="0" dirty="0">
                <a:solidFill>
                  <a:prstClr val="black"/>
                </a:solidFill>
                <a:latin typeface="Times New Roman" pitchFamily="18" charset="0"/>
              </a:rPr>
              <a:t>раздел </a:t>
            </a:r>
            <a:r>
              <a:rPr lang="ru-RU" sz="1600" kern="0" dirty="0" smtClean="0">
                <a:solidFill>
                  <a:prstClr val="black"/>
                </a:solidFill>
                <a:latin typeface="Times New Roman" pitchFamily="18" charset="0"/>
              </a:rPr>
              <a:t>2 </a:t>
            </a:r>
            <a:r>
              <a:rPr lang="ru-RU" sz="1600" kern="0" dirty="0">
                <a:solidFill>
                  <a:prstClr val="black"/>
                </a:solidFill>
                <a:latin typeface="Times New Roman" pitchFamily="18" charset="0"/>
              </a:rPr>
              <a:t>и раздел 3</a:t>
            </a: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uLnTx/>
              <a:uFillTx/>
              <a:latin typeface="Times New Roman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844661" y="6356361"/>
            <a:ext cx="2389941" cy="365125"/>
          </a:xfrm>
        </p:spPr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21</a:t>
            </a:fld>
            <a:endParaRPr lang="ru-RU" dirty="0"/>
          </a:p>
        </p:txBody>
      </p:sp>
      <p:sp>
        <p:nvSpPr>
          <p:cNvPr id="7" name="Овальная выноска 6"/>
          <p:cNvSpPr/>
          <p:nvPr/>
        </p:nvSpPr>
        <p:spPr>
          <a:xfrm>
            <a:off x="3066950" y="3022432"/>
            <a:ext cx="1829110" cy="1273343"/>
          </a:xfrm>
          <a:prstGeom prst="wedgeEllipseCallout">
            <a:avLst>
              <a:gd name="adj1" fmla="val 66160"/>
              <a:gd name="adj2" fmla="val -49253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По гр. 5 также отражается корректировка </a:t>
            </a:r>
            <a:r>
              <a:rPr lang="ru-RU" sz="1200" dirty="0">
                <a:solidFill>
                  <a:schemeClr val="tx1"/>
                </a:solidFill>
                <a:latin typeface="Cambria" panose="02040503050406030204" pitchFamily="18" charset="0"/>
              </a:rPr>
              <a:t>кадастровых оценок земельных участков</a:t>
            </a:r>
          </a:p>
        </p:txBody>
      </p:sp>
      <p:sp>
        <p:nvSpPr>
          <p:cNvPr id="8" name="Овальная выноска 7"/>
          <p:cNvSpPr/>
          <p:nvPr/>
        </p:nvSpPr>
        <p:spPr>
          <a:xfrm>
            <a:off x="6243312" y="3271362"/>
            <a:ext cx="2597400" cy="1319688"/>
          </a:xfrm>
          <a:prstGeom prst="wedgeEllipseCallout">
            <a:avLst>
              <a:gd name="adj1" fmla="val -37335"/>
              <a:gd name="adj2" fmla="val -65974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По гр. 7со </a:t>
            </a:r>
            <a:r>
              <a:rPr lang="ru-RU" sz="1200" dirty="0">
                <a:solidFill>
                  <a:schemeClr val="tx1"/>
                </a:solidFill>
                <a:latin typeface="Cambria" panose="02040503050406030204" pitchFamily="18" charset="0"/>
              </a:rPr>
              <a:t>знаком </a:t>
            </a:r>
            <a:r>
              <a:rPr lang="ru-RU" sz="1200" b="1" dirty="0">
                <a:solidFill>
                  <a:schemeClr val="tx1"/>
                </a:solidFill>
                <a:latin typeface="Cambria" panose="02040503050406030204" pitchFamily="18" charset="0"/>
              </a:rPr>
              <a:t>минус</a:t>
            </a:r>
            <a:r>
              <a:rPr lang="ru-RU" sz="1200" dirty="0">
                <a:solidFill>
                  <a:schemeClr val="tx1"/>
                </a:solidFill>
                <a:latin typeface="Cambria" panose="02040503050406030204" pitchFamily="18" charset="0"/>
              </a:rPr>
              <a:t> допустимы суммы только при отражении исправительных операций методом «Красное </a:t>
            </a:r>
            <a:r>
              <a:rPr lang="ru-RU" sz="1200" dirty="0" err="1">
                <a:solidFill>
                  <a:schemeClr val="tx1"/>
                </a:solidFill>
                <a:latin typeface="Cambria" panose="02040503050406030204" pitchFamily="18" charset="0"/>
              </a:rPr>
              <a:t>сторно</a:t>
            </a:r>
            <a:r>
              <a:rPr lang="ru-RU" sz="1200" dirty="0">
                <a:solidFill>
                  <a:schemeClr val="tx1"/>
                </a:solidFill>
                <a:latin typeface="Cambria" panose="02040503050406030204" pitchFamily="18" charset="0"/>
              </a:rPr>
              <a:t>»</a:t>
            </a:r>
            <a:endParaRPr lang="ru-RU" sz="1200" b="1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3531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2"/>
          <p:cNvSpPr txBox="1">
            <a:spLocks/>
          </p:cNvSpPr>
          <p:nvPr/>
        </p:nvSpPr>
        <p:spPr bwMode="auto">
          <a:xfrm>
            <a:off x="3804566" y="115883"/>
            <a:ext cx="6560146" cy="781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9pPr>
          </a:lstStyle>
          <a:p>
            <a:pPr algn="r"/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Сведения </a:t>
            </a:r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по дебиторской и кредиторской задолженности (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ф. </a:t>
            </a:r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0503169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)</a:t>
            </a:r>
            <a:endParaRPr lang="ru-RU" sz="22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cs typeface="Arial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705" y="1057273"/>
            <a:ext cx="9038405" cy="381000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244" y="4945705"/>
            <a:ext cx="8763120" cy="1792772"/>
          </a:xfrm>
          <a:prstGeom prst="rect">
            <a:avLst/>
          </a:prstGeom>
        </p:spPr>
      </p:pic>
      <p:sp>
        <p:nvSpPr>
          <p:cNvPr id="11" name="Овальная выноска 10"/>
          <p:cNvSpPr/>
          <p:nvPr/>
        </p:nvSpPr>
        <p:spPr>
          <a:xfrm>
            <a:off x="2890011" y="1222207"/>
            <a:ext cx="1829110" cy="1139991"/>
          </a:xfrm>
          <a:prstGeom prst="wedgeEllipseCallout">
            <a:avLst>
              <a:gd name="adj1" fmla="val -21846"/>
              <a:gd name="adj2" fmla="val 66886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200" dirty="0">
                <a:solidFill>
                  <a:schemeClr val="tx1"/>
                </a:solidFill>
                <a:latin typeface="Cambria" panose="02040503050406030204" pitchFamily="18" charset="0"/>
              </a:rPr>
              <a:t>Показатели </a:t>
            </a:r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гр. </a:t>
            </a:r>
            <a:r>
              <a:rPr lang="ru-RU" sz="1200" dirty="0">
                <a:solidFill>
                  <a:schemeClr val="tx1"/>
                </a:solidFill>
                <a:latin typeface="Cambria" panose="02040503050406030204" pitchFamily="18" charset="0"/>
              </a:rPr>
              <a:t>2-4 </a:t>
            </a:r>
            <a:r>
              <a:rPr lang="ru-RU" sz="1200" b="1" dirty="0">
                <a:solidFill>
                  <a:schemeClr val="tx1"/>
                </a:solidFill>
                <a:latin typeface="Cambria" panose="02040503050406030204" pitchFamily="18" charset="0"/>
              </a:rPr>
              <a:t>должны соответствовать </a:t>
            </a:r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гр. 9-11 </a:t>
            </a:r>
            <a:r>
              <a:rPr lang="ru-RU" sz="1200" dirty="0">
                <a:solidFill>
                  <a:schemeClr val="tx1"/>
                </a:solidFill>
                <a:latin typeface="Cambria" panose="02040503050406030204" pitchFamily="18" charset="0"/>
              </a:rPr>
              <a:t>ф.0503169 за </a:t>
            </a:r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2016 год</a:t>
            </a:r>
            <a:endParaRPr lang="ru-RU" sz="1200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sp>
        <p:nvSpPr>
          <p:cNvPr id="14" name="Овальная выноска 13"/>
          <p:cNvSpPr/>
          <p:nvPr/>
        </p:nvSpPr>
        <p:spPr>
          <a:xfrm>
            <a:off x="7767312" y="4404837"/>
            <a:ext cx="2597400" cy="1319688"/>
          </a:xfrm>
          <a:prstGeom prst="wedgeEllipse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200" dirty="0">
                <a:solidFill>
                  <a:schemeClr val="tx1"/>
                </a:solidFill>
                <a:latin typeface="Cambria" panose="02040503050406030204" pitchFamily="18" charset="0"/>
              </a:rPr>
              <a:t>В гр. 7 и 8 отражаются код и наименование причины образования задолженности;</a:t>
            </a:r>
          </a:p>
          <a:p>
            <a:pPr lvl="0" algn="ctr"/>
            <a:r>
              <a:rPr lang="ru-RU" sz="1200" b="1" dirty="0" smtClean="0">
                <a:solidFill>
                  <a:schemeClr val="tx1"/>
                </a:solidFill>
                <a:latin typeface="Cambria" panose="02040503050406030204" pitchFamily="18" charset="0"/>
              </a:rPr>
              <a:t>Детальный анализ раскрывается </a:t>
            </a:r>
            <a:r>
              <a:rPr lang="ru-RU" sz="1200" b="1" dirty="0">
                <a:solidFill>
                  <a:schemeClr val="tx1"/>
                </a:solidFill>
                <a:latin typeface="Cambria" panose="02040503050406030204" pitchFamily="18" charset="0"/>
              </a:rPr>
              <a:t>в тексте ПЗ</a:t>
            </a:r>
          </a:p>
        </p:txBody>
      </p:sp>
      <p:sp>
        <p:nvSpPr>
          <p:cNvPr id="16" name="Овальная выноска 15"/>
          <p:cNvSpPr/>
          <p:nvPr/>
        </p:nvSpPr>
        <p:spPr>
          <a:xfrm>
            <a:off x="4129988" y="3926928"/>
            <a:ext cx="3724676" cy="1405577"/>
          </a:xfrm>
          <a:prstGeom prst="wedgeEllipse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200" dirty="0">
                <a:solidFill>
                  <a:schemeClr val="tx1"/>
                </a:solidFill>
                <a:latin typeface="Cambria" panose="02040503050406030204" pitchFamily="18" charset="0"/>
              </a:rPr>
              <a:t>Сведения по контрагентам </a:t>
            </a:r>
            <a:r>
              <a:rPr lang="ru-RU" sz="1200" b="1" dirty="0">
                <a:solidFill>
                  <a:schemeClr val="tx1"/>
                </a:solidFill>
                <a:latin typeface="Cambria" panose="02040503050406030204" pitchFamily="18" charset="0"/>
              </a:rPr>
              <a:t>от 1 млн. руб. и </a:t>
            </a:r>
            <a:r>
              <a:rPr lang="ru-RU" sz="1200" b="1" dirty="0" smtClean="0">
                <a:solidFill>
                  <a:schemeClr val="tx1"/>
                </a:solidFill>
                <a:latin typeface="Cambria" panose="02040503050406030204" pitchFamily="18" charset="0"/>
              </a:rPr>
              <a:t>более. </a:t>
            </a:r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Данные по физическим лицам подлежат обобщению.</a:t>
            </a:r>
          </a:p>
          <a:p>
            <a:pPr lvl="0" algn="ctr"/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В </a:t>
            </a:r>
            <a:r>
              <a:rPr lang="ru-RU" sz="1200" dirty="0">
                <a:solidFill>
                  <a:schemeClr val="tx1"/>
                </a:solidFill>
                <a:latin typeface="Cambria" panose="02040503050406030204" pitchFamily="18" charset="0"/>
              </a:rPr>
              <a:t>части доходов для ФНС России </a:t>
            </a:r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и ФТС России – </a:t>
            </a:r>
            <a:r>
              <a:rPr lang="ru-RU" sz="1200" dirty="0">
                <a:solidFill>
                  <a:schemeClr val="tx1"/>
                </a:solidFill>
                <a:latin typeface="Cambria" panose="02040503050406030204" pitchFamily="18" charset="0"/>
              </a:rPr>
              <a:t>от </a:t>
            </a:r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500 </a:t>
            </a:r>
            <a:r>
              <a:rPr lang="ru-RU" sz="1200" dirty="0">
                <a:solidFill>
                  <a:schemeClr val="tx1"/>
                </a:solidFill>
                <a:latin typeface="Cambria" panose="02040503050406030204" pitchFamily="18" charset="0"/>
              </a:rPr>
              <a:t>млн. </a:t>
            </a:r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руб.</a:t>
            </a:r>
            <a:endParaRPr lang="ru-RU" sz="1200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sp>
        <p:nvSpPr>
          <p:cNvPr id="18" name="Овальная выноска 17"/>
          <p:cNvSpPr/>
          <p:nvPr/>
        </p:nvSpPr>
        <p:spPr>
          <a:xfrm>
            <a:off x="8345813" y="958390"/>
            <a:ext cx="2148315" cy="1236131"/>
          </a:xfrm>
          <a:prstGeom prst="wedgeEllipseCallou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873997">
              <a:defRPr/>
            </a:pPr>
            <a:r>
              <a:rPr lang="ru-RU" sz="1200" dirty="0">
                <a:solidFill>
                  <a:schemeClr val="tx1"/>
                </a:solidFill>
                <a:latin typeface="Cambria" panose="02040503050406030204" pitchFamily="18" charset="0"/>
              </a:rPr>
              <a:t>Показатели </a:t>
            </a:r>
            <a:r>
              <a:rPr lang="ru-RU" sz="1200" b="1" dirty="0" smtClean="0">
                <a:solidFill>
                  <a:schemeClr val="tx1"/>
                </a:solidFill>
                <a:latin typeface="Cambria" panose="02040503050406030204" pitchFamily="18" charset="0"/>
              </a:rPr>
              <a:t>гр. </a:t>
            </a:r>
            <a:r>
              <a:rPr lang="ru-RU" sz="1200" b="1" dirty="0">
                <a:solidFill>
                  <a:schemeClr val="tx1"/>
                </a:solidFill>
                <a:latin typeface="Cambria" panose="02040503050406030204" pitchFamily="18" charset="0"/>
              </a:rPr>
              <a:t>12-14 </a:t>
            </a:r>
            <a:r>
              <a:rPr lang="ru-RU" sz="1200" dirty="0">
                <a:solidFill>
                  <a:schemeClr val="tx1"/>
                </a:solidFill>
                <a:latin typeface="Cambria" panose="02040503050406030204" pitchFamily="18" charset="0"/>
              </a:rPr>
              <a:t>отражаются только по кодам синтетических счетов и строке «Всего</a:t>
            </a:r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»</a:t>
            </a:r>
            <a:endParaRPr lang="ru-RU" sz="1200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sp>
        <p:nvSpPr>
          <p:cNvPr id="20" name="Прямоугольная выноска 19"/>
          <p:cNvSpPr/>
          <p:nvPr/>
        </p:nvSpPr>
        <p:spPr>
          <a:xfrm>
            <a:off x="6400657" y="1002246"/>
            <a:ext cx="1878481" cy="1359952"/>
          </a:xfrm>
          <a:prstGeom prst="wedgeRectCallout">
            <a:avLst>
              <a:gd name="adj1" fmla="val -7656"/>
              <a:gd name="adj2" fmla="val 80586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ru-RU" sz="1200" dirty="0">
                <a:solidFill>
                  <a:schemeClr val="tx1"/>
                </a:solidFill>
                <a:latin typeface="Cambria" panose="02040503050406030204" pitchFamily="18" charset="0"/>
              </a:rPr>
              <a:t>Наличие дебетовых остатков по </a:t>
            </a:r>
            <a:r>
              <a:rPr lang="ru-RU" sz="1200" dirty="0" err="1">
                <a:solidFill>
                  <a:schemeClr val="tx1"/>
                </a:solidFill>
                <a:latin typeface="Cambria" panose="02040503050406030204" pitchFamily="18" charset="0"/>
              </a:rPr>
              <a:t>сч</a:t>
            </a:r>
            <a:r>
              <a:rPr lang="ru-RU" sz="1200" dirty="0">
                <a:solidFill>
                  <a:schemeClr val="tx1"/>
                </a:solidFill>
                <a:latin typeface="Cambria" panose="02040503050406030204" pitchFamily="18" charset="0"/>
              </a:rPr>
              <a:t>. </a:t>
            </a:r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1 </a:t>
            </a:r>
            <a:r>
              <a:rPr lang="ru-RU" sz="1200" dirty="0">
                <a:solidFill>
                  <a:schemeClr val="tx1"/>
                </a:solidFill>
                <a:latin typeface="Cambria" panose="02040503050406030204" pitchFamily="18" charset="0"/>
              </a:rPr>
              <a:t>302 00 000,</a:t>
            </a:r>
            <a:br>
              <a:rPr lang="ru-RU" sz="1200" dirty="0">
                <a:solidFill>
                  <a:schemeClr val="tx1"/>
                </a:solidFill>
                <a:latin typeface="Cambria" panose="02040503050406030204" pitchFamily="18" charset="0"/>
              </a:rPr>
            </a:br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1 </a:t>
            </a:r>
            <a:r>
              <a:rPr lang="ru-RU" sz="1200" dirty="0">
                <a:solidFill>
                  <a:schemeClr val="tx1"/>
                </a:solidFill>
                <a:latin typeface="Cambria" panose="02040503050406030204" pitchFamily="18" charset="0"/>
              </a:rPr>
              <a:t>304 00 000 и кредитовых остатков по </a:t>
            </a:r>
            <a:r>
              <a:rPr lang="ru-RU" sz="1200" dirty="0" err="1">
                <a:solidFill>
                  <a:schemeClr val="tx1"/>
                </a:solidFill>
                <a:latin typeface="Cambria" panose="02040503050406030204" pitchFamily="18" charset="0"/>
              </a:rPr>
              <a:t>сч</a:t>
            </a:r>
            <a:r>
              <a:rPr lang="ru-RU" sz="1200" dirty="0">
                <a:solidFill>
                  <a:schemeClr val="tx1"/>
                </a:solidFill>
                <a:latin typeface="Cambria" panose="02040503050406030204" pitchFamily="18" charset="0"/>
              </a:rPr>
              <a:t>. </a:t>
            </a:r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1 206 00 </a:t>
            </a:r>
            <a:r>
              <a:rPr lang="ru-RU" sz="1200" dirty="0">
                <a:solidFill>
                  <a:schemeClr val="tx1"/>
                </a:solidFill>
                <a:latin typeface="Cambria" panose="02040503050406030204" pitchFamily="18" charset="0"/>
              </a:rPr>
              <a:t>000 </a:t>
            </a:r>
            <a:r>
              <a:rPr lang="ru-RU" sz="1200" b="1" dirty="0">
                <a:solidFill>
                  <a:schemeClr val="tx1"/>
                </a:solidFill>
                <a:latin typeface="Cambria" panose="02040503050406030204" pitchFamily="18" charset="0"/>
              </a:rPr>
              <a:t>недопустимо</a:t>
            </a:r>
            <a:endParaRPr lang="ru-RU" sz="1200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sp>
        <p:nvSpPr>
          <p:cNvPr id="17" name="Прямоугольная выноска 16"/>
          <p:cNvSpPr/>
          <p:nvPr/>
        </p:nvSpPr>
        <p:spPr>
          <a:xfrm>
            <a:off x="1198126" y="1435767"/>
            <a:ext cx="1582812" cy="758754"/>
          </a:xfrm>
          <a:prstGeom prst="wedgeRectCallout">
            <a:avLst>
              <a:gd name="adj1" fmla="val -24433"/>
              <a:gd name="adj2" fmla="val 76770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Указываются номера </a:t>
            </a:r>
            <a:r>
              <a:rPr lang="ru-RU" sz="1200" dirty="0">
                <a:solidFill>
                  <a:schemeClr val="tx1"/>
                </a:solidFill>
                <a:latin typeface="Cambria" panose="02040503050406030204" pitchFamily="18" charset="0"/>
              </a:rPr>
              <a:t>счетов бухгалтерского учета (26 знаков</a:t>
            </a:r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)</a:t>
            </a:r>
            <a:endParaRPr lang="ru-RU" sz="1200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sp>
        <p:nvSpPr>
          <p:cNvPr id="19" name="Прямоугольная выноска 18"/>
          <p:cNvSpPr/>
          <p:nvPr/>
        </p:nvSpPr>
        <p:spPr>
          <a:xfrm>
            <a:off x="5018102" y="1222207"/>
            <a:ext cx="1197609" cy="1063791"/>
          </a:xfrm>
          <a:prstGeom prst="wedgeRectCallout">
            <a:avLst>
              <a:gd name="adj1" fmla="val -18799"/>
              <a:gd name="adj2" fmla="val 94043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Графы 6, 8 заполняются только по </a:t>
            </a:r>
            <a:r>
              <a:rPr lang="ru-RU" sz="1200" dirty="0" err="1" smtClean="0">
                <a:solidFill>
                  <a:schemeClr val="tx1"/>
                </a:solidFill>
                <a:latin typeface="Cambria" panose="02040503050406030204" pitchFamily="18" charset="0"/>
              </a:rPr>
              <a:t>сч</a:t>
            </a:r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.       1 206 00 000 и 1 302 00 000</a:t>
            </a:r>
            <a:endParaRPr lang="ru-RU" sz="1200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180387" y="6373357"/>
            <a:ext cx="2389941" cy="365125"/>
          </a:xfrm>
        </p:spPr>
        <p:txBody>
          <a:bodyPr/>
          <a:lstStyle/>
          <a:p>
            <a:pPr>
              <a:defRPr/>
            </a:pPr>
            <a:fld id="{B71FCD68-0AFD-4048-852E-53B764BC6EED}" type="slidenum">
              <a:rPr lang="ru-RU" b="1" smtClean="0">
                <a:latin typeface="Cambria" panose="02040503050406030204" pitchFamily="18" charset="0"/>
              </a:rPr>
              <a:pPr>
                <a:defRPr/>
              </a:pPr>
              <a:t>22</a:t>
            </a:fld>
            <a:endParaRPr lang="ru-RU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6313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6257872"/>
              </p:ext>
            </p:extLst>
          </p:nvPr>
        </p:nvGraphicFramePr>
        <p:xfrm>
          <a:off x="225420" y="1558759"/>
          <a:ext cx="10194929" cy="4929811"/>
        </p:xfrm>
        <a:graphic>
          <a:graphicData uri="http://schemas.openxmlformats.org/drawingml/2006/table">
            <a:tbl>
              <a:tblPr/>
              <a:tblGrid>
                <a:gridCol w="6480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879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38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93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68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190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191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1627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2667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2137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307251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340799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30726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217324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182726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65324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648050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648050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648050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648050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</a:tblGrid>
              <a:tr h="178791"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 dirty="0">
                        <a:effectLst/>
                        <a:latin typeface="Arial Cyr"/>
                      </a:endParaRPr>
                    </a:p>
                  </a:txBody>
                  <a:tcPr marL="5355" marR="5355" marT="53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l" fontAlgn="b"/>
                      <a:r>
                        <a:rPr lang="ru-RU" sz="9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                       </a:t>
                      </a:r>
                      <a:r>
                        <a:rPr lang="ru-RU" sz="9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1. </a:t>
                      </a:r>
                      <a:r>
                        <a:rPr lang="ru-RU" sz="9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Задолженность по выданным авансам</a:t>
                      </a:r>
                    </a:p>
                  </a:txBody>
                  <a:tcPr marL="5355" marR="5355" marT="53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95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5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endParaRPr lang="ru-RU" sz="95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b"/>
                      <a:endParaRPr lang="ru-RU" sz="95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b"/>
                      <a:endParaRPr lang="ru-RU" sz="95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b"/>
                      <a:endParaRPr lang="ru-RU" sz="95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95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50" b="0" i="0" u="none" strike="noStrike">
                        <a:effectLst/>
                        <a:latin typeface="Arial Cyr"/>
                      </a:endParaRPr>
                    </a:p>
                  </a:txBody>
                  <a:tcPr marL="5355" marR="5355" marT="53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50" b="0" i="0" u="none" strike="noStrike">
                        <a:effectLst/>
                        <a:latin typeface="Arial Cyr"/>
                      </a:endParaRPr>
                    </a:p>
                  </a:txBody>
                  <a:tcPr marL="5355" marR="5355" marT="53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50" b="0" i="0" u="none" strike="noStrike">
                        <a:effectLst/>
                        <a:latin typeface="Arial Cyr"/>
                      </a:endParaRPr>
                    </a:p>
                  </a:txBody>
                  <a:tcPr marL="5355" marR="5355" marT="53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9259">
                <a:tc rowSpan="3" gridSpan="2">
                  <a:txBody>
                    <a:bodyPr/>
                    <a:lstStyle/>
                    <a:p>
                      <a:pPr algn="ctr" fontAlgn="ctr"/>
                      <a:r>
                        <a:rPr lang="ru-RU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Наименование показателя</a:t>
                      </a:r>
                    </a:p>
                  </a:txBody>
                  <a:tcPr marL="5355" marR="5355" marT="535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Код </a:t>
                      </a:r>
                      <a:r>
                        <a:rPr lang="ru-RU" sz="95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стро</a:t>
                      </a:r>
                      <a:r>
                        <a:rPr lang="ru-RU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 </a:t>
                      </a:r>
                      <a:r>
                        <a:rPr lang="ru-RU" sz="95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ки</a:t>
                      </a:r>
                      <a:endParaRPr lang="ru-RU" sz="9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gridSpan="3">
                  <a:txBody>
                    <a:bodyPr/>
                    <a:lstStyle/>
                    <a:p>
                      <a:pPr algn="ctr" fontAlgn="ctr"/>
                      <a:r>
                        <a:rPr lang="ru-RU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Код счета бюджетного учета</a:t>
                      </a:r>
                    </a:p>
                  </a:txBody>
                  <a:tcPr marL="5355" marR="5355" marT="53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Сумма</a:t>
                      </a:r>
                    </a:p>
                  </a:txBody>
                  <a:tcPr marL="5355" marR="5355" marT="53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Сумма просроченной задолженности</a:t>
                      </a:r>
                    </a:p>
                  </a:txBody>
                  <a:tcPr marL="5355" marR="5355" marT="53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 Cyr"/>
                        </a:rPr>
                        <a:t>Сумма взысканий через суд</a:t>
                      </a:r>
                    </a:p>
                  </a:txBody>
                  <a:tcPr marL="5355" marR="5355" marT="53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9259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ru-RU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 том числе со сроком</a:t>
                      </a:r>
                    </a:p>
                  </a:txBody>
                  <a:tcPr marL="5355" marR="5355" marT="53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сумма обеспечения задолженности</a:t>
                      </a:r>
                    </a:p>
                  </a:txBody>
                  <a:tcPr marL="5355" marR="5355" marT="53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 Cyr"/>
                        </a:rPr>
                        <a:t>направлено в суд,</a:t>
                      </a:r>
                      <a:b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 Cyr"/>
                        </a:rPr>
                      </a:br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 Cyr"/>
                        </a:rPr>
                        <a:t> всего</a:t>
                      </a:r>
                    </a:p>
                  </a:txBody>
                  <a:tcPr marL="5355" marR="5355" marT="53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 Cyr"/>
                        </a:rPr>
                        <a:t>из них присуждено судом</a:t>
                      </a:r>
                    </a:p>
                  </a:txBody>
                  <a:tcPr marL="5355" marR="5355" marT="53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2319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всего</a:t>
                      </a:r>
                    </a:p>
                  </a:txBody>
                  <a:tcPr marL="5355" marR="5355" marT="53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 </a:t>
                      </a:r>
                      <a:br>
                        <a:rPr lang="ru-RU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месяца </a:t>
                      </a:r>
                    </a:p>
                  </a:txBody>
                  <a:tcPr marL="5355" marR="5355" marT="53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от 1 месяца </a:t>
                      </a:r>
                      <a:br>
                        <a:rPr lang="ru-RU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 1 года</a:t>
                      </a:r>
                    </a:p>
                  </a:txBody>
                  <a:tcPr marL="5355" marR="5355" marT="53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от 1 года </a:t>
                      </a:r>
                      <a:br>
                        <a:rPr lang="ru-RU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 3-х лет</a:t>
                      </a:r>
                    </a:p>
                  </a:txBody>
                  <a:tcPr marL="5355" marR="5355" marT="53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свыше</a:t>
                      </a:r>
                      <a:br>
                        <a:rPr lang="ru-RU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3-х лет</a:t>
                      </a:r>
                    </a:p>
                  </a:txBody>
                  <a:tcPr marL="5355" marR="5355" marT="53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 Cyr"/>
                        </a:rPr>
                        <a:t>находится на взыскании в ФССП России</a:t>
                      </a:r>
                    </a:p>
                  </a:txBody>
                  <a:tcPr marL="5355" marR="5355" marT="53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 Cyr"/>
                        </a:rPr>
                        <a:t>взыскание приостановлено, исполнительный лист возвращен </a:t>
                      </a:r>
                    </a:p>
                  </a:txBody>
                  <a:tcPr marL="5355" marR="5355" marT="53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9259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5355" marR="5355" marT="535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>
                          <a:effectLst/>
                          <a:latin typeface="Arial Cyr"/>
                        </a:rPr>
                        <a:t>11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>
                          <a:effectLst/>
                          <a:latin typeface="Arial Cyr"/>
                        </a:rPr>
                        <a:t>12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>
                          <a:effectLst/>
                          <a:latin typeface="Arial Cyr"/>
                        </a:rPr>
                        <a:t>13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29259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Сумма выданных авансов, всего</a:t>
                      </a:r>
                    </a:p>
                  </a:txBody>
                  <a:tcPr marL="5355" marR="5355" marT="535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010</a:t>
                      </a:r>
                    </a:p>
                  </a:txBody>
                  <a:tcPr marL="5355" marR="5355" marT="53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20600</a:t>
                      </a:r>
                    </a:p>
                  </a:txBody>
                  <a:tcPr marL="5355" marR="5355" marT="535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000</a:t>
                      </a:r>
                    </a:p>
                  </a:txBody>
                  <a:tcPr marL="5355" marR="5355" marT="535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50" b="0" i="0" u="none" strike="noStrike" dirty="0" smtClean="0">
                          <a:effectLst/>
                          <a:latin typeface="Times New Roman"/>
                        </a:rPr>
                        <a:t>712 600 707,43</a:t>
                      </a:r>
                      <a:endParaRPr lang="ru-RU" sz="95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r" fontAlgn="b"/>
                      <a:r>
                        <a:rPr lang="ru-RU" sz="950" b="0" i="0" u="none" strike="noStrike">
                          <a:effectLst/>
                          <a:latin typeface="Times New Roman"/>
                        </a:rPr>
                        <a:t>89 211 350,35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r" fontAlgn="b"/>
                      <a:r>
                        <a:rPr lang="ru-RU" sz="950" b="0" i="0" u="none" strike="noStrike">
                          <a:effectLst/>
                          <a:latin typeface="Times New Roman"/>
                        </a:rPr>
                        <a:t>89 211 350,35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50185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в том числе в процентах от объема обязательства:</a:t>
                      </a:r>
                    </a:p>
                  </a:txBody>
                  <a:tcPr marL="5355" marR="5355" marT="535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29259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менее 30%  </a:t>
                      </a:r>
                    </a:p>
                  </a:txBody>
                  <a:tcPr marL="64266" marR="5355" marT="535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020</a:t>
                      </a:r>
                    </a:p>
                  </a:txBody>
                  <a:tcPr marL="5355" marR="5355" marT="53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50" b="0" i="0" u="none" strike="noStrike" dirty="0" smtClean="0">
                          <a:effectLst/>
                          <a:latin typeface="Times New Roman"/>
                        </a:rPr>
                        <a:t>610 647 530,14</a:t>
                      </a:r>
                      <a:endParaRPr lang="ru-RU" sz="95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r" fontAlgn="b"/>
                      <a:r>
                        <a:rPr lang="ru-RU" sz="950" b="0" i="0" u="none" strike="noStrike">
                          <a:effectLst/>
                          <a:latin typeface="Times New Roman"/>
                        </a:rPr>
                        <a:t>89 211 350,35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r" fontAlgn="b"/>
                      <a:r>
                        <a:rPr lang="ru-RU" sz="950" b="0" i="0" u="none" strike="noStrike" dirty="0">
                          <a:effectLst/>
                          <a:latin typeface="Times New Roman"/>
                        </a:rPr>
                        <a:t>89 211 350,35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50185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    из них по счетам учета:</a:t>
                      </a:r>
                    </a:p>
                  </a:txBody>
                  <a:tcPr marL="5355" marR="5355" marT="535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950" b="0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1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1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1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29259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Расчеты по авансам по прочим работам, услугам</a:t>
                      </a:r>
                    </a:p>
                  </a:txBody>
                  <a:tcPr marL="128532" marR="5355" marT="535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020</a:t>
                      </a:r>
                    </a:p>
                  </a:txBody>
                  <a:tcPr marL="5355" marR="5355" marT="53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 dirty="0">
                          <a:effectLst/>
                          <a:latin typeface="Times New Roman"/>
                        </a:rPr>
                        <a:t>20626</a:t>
                      </a:r>
                    </a:p>
                  </a:txBody>
                  <a:tcPr marL="5355" marR="5355" marT="53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>
                          <a:effectLst/>
                          <a:latin typeface="Times New Roman"/>
                        </a:rPr>
                        <a:t>000</a:t>
                      </a:r>
                    </a:p>
                  </a:txBody>
                  <a:tcPr marL="5355" marR="5355" marT="535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50" b="0" i="0" u="none" strike="noStrike">
                          <a:effectLst/>
                          <a:latin typeface="Times New Roman"/>
                        </a:rPr>
                        <a:t>3 885 687,51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29259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Расчеты по авансам по приобретению основных средств</a:t>
                      </a:r>
                    </a:p>
                  </a:txBody>
                  <a:tcPr marL="128532" marR="5355" marT="535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020</a:t>
                      </a:r>
                    </a:p>
                  </a:txBody>
                  <a:tcPr marL="5355" marR="5355" marT="53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>
                          <a:effectLst/>
                          <a:latin typeface="Times New Roman"/>
                        </a:rPr>
                        <a:t>20631</a:t>
                      </a:r>
                    </a:p>
                  </a:txBody>
                  <a:tcPr marL="5355" marR="5355" marT="53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>
                          <a:effectLst/>
                          <a:latin typeface="Times New Roman"/>
                        </a:rPr>
                        <a:t>000</a:t>
                      </a:r>
                    </a:p>
                  </a:txBody>
                  <a:tcPr marL="5355" marR="5355" marT="535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50" b="0" i="0" u="none" strike="noStrike">
                          <a:effectLst/>
                          <a:latin typeface="Times New Roman"/>
                        </a:rPr>
                        <a:t>606 761 842,63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r" fontAlgn="b"/>
                      <a:r>
                        <a:rPr lang="ru-RU" sz="950" b="0" i="0" u="none" strike="noStrike">
                          <a:effectLst/>
                          <a:latin typeface="Times New Roman"/>
                        </a:rPr>
                        <a:t>89 211 350,35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r" fontAlgn="b"/>
                      <a:r>
                        <a:rPr lang="ru-RU" sz="950" b="0" i="0" u="none" strike="noStrike">
                          <a:effectLst/>
                          <a:latin typeface="Times New Roman"/>
                        </a:rPr>
                        <a:t>89 211 350,35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29259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от 30% до 50% </a:t>
                      </a:r>
                    </a:p>
                  </a:txBody>
                  <a:tcPr marL="64266" marR="5355" marT="535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030</a:t>
                      </a:r>
                    </a:p>
                  </a:txBody>
                  <a:tcPr marL="5355" marR="5355" marT="53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2 348 060,99</a:t>
                      </a:r>
                      <a:endParaRPr lang="ru-RU" sz="9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50185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    из них по счетам учета:</a:t>
                      </a:r>
                    </a:p>
                  </a:txBody>
                  <a:tcPr marL="5355" marR="5355" marT="535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950" b="0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1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1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1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1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29259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Расчеты по авансам по услугам связи</a:t>
                      </a:r>
                    </a:p>
                  </a:txBody>
                  <a:tcPr marL="128532" marR="5355" marT="535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030</a:t>
                      </a:r>
                    </a:p>
                  </a:txBody>
                  <a:tcPr marL="5355" marR="5355" marT="53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20621</a:t>
                      </a:r>
                      <a:endParaRPr lang="ru-RU" sz="9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000</a:t>
                      </a:r>
                    </a:p>
                  </a:txBody>
                  <a:tcPr marL="5355" marR="5355" marT="535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2 167 183,98</a:t>
                      </a:r>
                      <a:endParaRPr lang="ru-RU" sz="9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29259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Расчеты по авансам по коммунальным услугам</a:t>
                      </a:r>
                    </a:p>
                  </a:txBody>
                  <a:tcPr marL="128532" marR="5355" marT="535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030</a:t>
                      </a:r>
                    </a:p>
                  </a:txBody>
                  <a:tcPr marL="5355" marR="5355" marT="53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20623</a:t>
                      </a:r>
                    </a:p>
                  </a:txBody>
                  <a:tcPr marL="5355" marR="5355" marT="53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000</a:t>
                      </a:r>
                    </a:p>
                  </a:txBody>
                  <a:tcPr marL="5355" marR="5355" marT="535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180 877,01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29259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от 50% до 80% </a:t>
                      </a:r>
                    </a:p>
                  </a:txBody>
                  <a:tcPr marL="64266" marR="5355" marT="535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040</a:t>
                      </a:r>
                    </a:p>
                  </a:txBody>
                  <a:tcPr marL="5355" marR="5355" marT="53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5 769 547,05</a:t>
                      </a:r>
                      <a:endParaRPr lang="ru-RU" sz="9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50185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    из них по счетам учета:</a:t>
                      </a:r>
                    </a:p>
                  </a:txBody>
                  <a:tcPr marL="5355" marR="5355" marT="535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50" b="0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50" b="0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5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29259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Расчеты по авансам по коммунальным услугам</a:t>
                      </a:r>
                    </a:p>
                  </a:txBody>
                  <a:tcPr marL="128532" marR="5355" marT="535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040</a:t>
                      </a:r>
                    </a:p>
                  </a:txBody>
                  <a:tcPr marL="5355" marR="5355" marT="53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20623</a:t>
                      </a:r>
                    </a:p>
                  </a:txBody>
                  <a:tcPr marL="5355" marR="5355" marT="53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000</a:t>
                      </a:r>
                    </a:p>
                  </a:txBody>
                  <a:tcPr marL="5355" marR="5355" marT="535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805 433,68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29259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Расчеты по авансам по прочим работам, услугам</a:t>
                      </a:r>
                    </a:p>
                  </a:txBody>
                  <a:tcPr marL="128532" marR="5355" marT="535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040</a:t>
                      </a:r>
                    </a:p>
                  </a:txBody>
                  <a:tcPr marL="5355" marR="5355" marT="53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20626</a:t>
                      </a:r>
                    </a:p>
                  </a:txBody>
                  <a:tcPr marL="5355" marR="5355" marT="53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000</a:t>
                      </a:r>
                    </a:p>
                  </a:txBody>
                  <a:tcPr marL="5355" marR="5355" marT="535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4 964 113,37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29259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свыше 80% </a:t>
                      </a:r>
                    </a:p>
                  </a:txBody>
                  <a:tcPr marL="64266" marR="5355" marT="535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050</a:t>
                      </a:r>
                    </a:p>
                  </a:txBody>
                  <a:tcPr marL="5355" marR="5355" marT="53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93 835 569,25</a:t>
                      </a:r>
                      <a:endParaRPr lang="ru-RU" sz="9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50185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     из них по счетам учета:</a:t>
                      </a:r>
                    </a:p>
                  </a:txBody>
                  <a:tcPr marL="5355" marR="5355" marT="535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50" b="0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5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5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251367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Расчеты по авансовым безвозмездным перечислениям государственным и муниципальным организациям</a:t>
                      </a:r>
                    </a:p>
                  </a:txBody>
                  <a:tcPr marL="128532" marR="5355" marT="535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050</a:t>
                      </a:r>
                    </a:p>
                  </a:txBody>
                  <a:tcPr marL="5355" marR="5355" marT="53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20641</a:t>
                      </a:r>
                    </a:p>
                  </a:txBody>
                  <a:tcPr marL="5355" marR="5355" marT="53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000</a:t>
                      </a:r>
                    </a:p>
                  </a:txBody>
                  <a:tcPr marL="5355" marR="5355" marT="535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93 835 569,25</a:t>
                      </a:r>
                      <a:endParaRPr lang="ru-RU" sz="9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50185"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СПРАВОЧНО</a:t>
                      </a:r>
                    </a:p>
                  </a:txBody>
                  <a:tcPr marL="5355" marR="5355" marT="53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Сумма  задолженности по рассторгнутым договорам, контрактам</a:t>
                      </a:r>
                    </a:p>
                  </a:txBody>
                  <a:tcPr marL="5355" marR="5355" marT="535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060</a:t>
                      </a:r>
                    </a:p>
                  </a:txBody>
                  <a:tcPr marL="5355" marR="5355" marT="53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20930</a:t>
                      </a:r>
                    </a:p>
                  </a:txBody>
                  <a:tcPr marL="5355" marR="5355" marT="53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000</a:t>
                      </a:r>
                    </a:p>
                  </a:txBody>
                  <a:tcPr marL="5355" marR="5355" marT="535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14 404 773,79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r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112 341,25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r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350,00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r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r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111 991,25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50" b="0" i="0" u="none" strike="noStrike">
                          <a:effectLst/>
                          <a:latin typeface="Times New Roman"/>
                        </a:rPr>
                        <a:t>3 174 668,03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50" b="0" i="0" u="none" strike="noStrike" dirty="0">
                          <a:effectLst/>
                          <a:latin typeface="Times New Roman"/>
                        </a:rPr>
                        <a:t>73 608,54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50" b="0" i="0" u="none" strike="noStrike" dirty="0">
                          <a:effectLst/>
                          <a:latin typeface="Times New Roman"/>
                        </a:rPr>
                        <a:t>42 450,00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  <p:sp>
        <p:nvSpPr>
          <p:cNvPr id="6" name="Заголовок 2"/>
          <p:cNvSpPr txBox="1">
            <a:spLocks/>
          </p:cNvSpPr>
          <p:nvPr/>
        </p:nvSpPr>
        <p:spPr bwMode="auto">
          <a:xfrm>
            <a:off x="3945639" y="115883"/>
            <a:ext cx="6560146" cy="781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9pPr>
          </a:lstStyle>
          <a:p>
            <a:pPr algn="r"/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Расшифровка дебиторской задолженности по расчетам по выданным авансам (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ф.0503191</a:t>
            </a:r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)</a:t>
            </a:r>
          </a:p>
        </p:txBody>
      </p:sp>
      <p:sp>
        <p:nvSpPr>
          <p:cNvPr id="9" name="Прямоугольная выноска 8"/>
          <p:cNvSpPr/>
          <p:nvPr/>
        </p:nvSpPr>
        <p:spPr>
          <a:xfrm>
            <a:off x="134724" y="1751021"/>
            <a:ext cx="2779925" cy="1468429"/>
          </a:xfrm>
          <a:prstGeom prst="wedgeRectCallout">
            <a:avLst>
              <a:gd name="adj1" fmla="val 18025"/>
              <a:gd name="adj2" fmla="val 54900"/>
            </a:avLst>
          </a:prstGeom>
          <a:gradFill>
            <a:gsLst>
              <a:gs pos="20000">
                <a:schemeClr val="accent4">
                  <a:tint val="9000"/>
                  <a:alpha val="72000"/>
                </a:schemeClr>
              </a:gs>
              <a:gs pos="100000">
                <a:schemeClr val="accent4">
                  <a:tint val="70000"/>
                  <a:satMod val="100000"/>
                </a:schemeClr>
              </a:gs>
            </a:gsLst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ru-RU" sz="1200" dirty="0">
                <a:solidFill>
                  <a:schemeClr val="tx1"/>
                </a:solidFill>
                <a:latin typeface="Cambria" panose="02040503050406030204" pitchFamily="18" charset="0"/>
              </a:rPr>
              <a:t>В</a:t>
            </a:r>
            <a:r>
              <a:rPr lang="ru-RU" sz="1200" b="1" dirty="0">
                <a:solidFill>
                  <a:schemeClr val="tx1"/>
                </a:solidFill>
                <a:latin typeface="Cambria" panose="02040503050406030204" pitchFamily="18" charset="0"/>
              </a:rPr>
              <a:t> </a:t>
            </a:r>
            <a:r>
              <a:rPr lang="ru-RU" sz="1200" b="1" dirty="0" smtClean="0">
                <a:solidFill>
                  <a:schemeClr val="tx1"/>
                </a:solidFill>
                <a:latin typeface="Cambria" panose="02040503050406030204" pitchFamily="18" charset="0"/>
              </a:rPr>
              <a:t>разделе 1</a:t>
            </a:r>
            <a:r>
              <a:rPr lang="ru-RU" sz="12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 </a:t>
            </a:r>
            <a:r>
              <a:rPr lang="ru-RU" sz="1200" dirty="0" smtClean="0">
                <a:latin typeface="Cambria" panose="02040503050406030204" pitchFamily="18" charset="0"/>
              </a:rPr>
              <a:t>отражается </a:t>
            </a:r>
            <a:r>
              <a:rPr lang="ru-RU" sz="1200" dirty="0">
                <a:latin typeface="Cambria" panose="02040503050406030204" pitchFamily="18" charset="0"/>
              </a:rPr>
              <a:t>ДЗ по расчетам по выданным авансам представляется в зависимости от категорий размеров авансирования:</a:t>
            </a:r>
          </a:p>
          <a:p>
            <a:pPr lvl="0"/>
            <a:r>
              <a:rPr lang="ru-RU" sz="1200" b="1" i="1" dirty="0" smtClean="0">
                <a:latin typeface="Cambria" panose="02040503050406030204" pitchFamily="18" charset="0"/>
              </a:rPr>
              <a:t>- менее </a:t>
            </a:r>
            <a:r>
              <a:rPr lang="ru-RU" sz="1200" b="1" i="1" dirty="0">
                <a:latin typeface="Cambria" panose="02040503050406030204" pitchFamily="18" charset="0"/>
              </a:rPr>
              <a:t>30%, </a:t>
            </a:r>
          </a:p>
          <a:p>
            <a:pPr lvl="0"/>
            <a:r>
              <a:rPr lang="ru-RU" sz="1200" b="1" i="1" dirty="0" smtClean="0">
                <a:latin typeface="Cambria" panose="02040503050406030204" pitchFamily="18" charset="0"/>
              </a:rPr>
              <a:t>- от </a:t>
            </a:r>
            <a:r>
              <a:rPr lang="ru-RU" sz="1200" b="1" i="1" dirty="0">
                <a:latin typeface="Cambria" panose="02040503050406030204" pitchFamily="18" charset="0"/>
              </a:rPr>
              <a:t>30% до 50%,</a:t>
            </a:r>
          </a:p>
          <a:p>
            <a:pPr lvl="0"/>
            <a:r>
              <a:rPr lang="ru-RU" sz="1200" b="1" i="1" dirty="0" smtClean="0">
                <a:latin typeface="Cambria" panose="02040503050406030204" pitchFamily="18" charset="0"/>
              </a:rPr>
              <a:t>- от </a:t>
            </a:r>
            <a:r>
              <a:rPr lang="ru-RU" sz="1200" b="1" i="1" dirty="0">
                <a:latin typeface="Cambria" panose="02040503050406030204" pitchFamily="18" charset="0"/>
              </a:rPr>
              <a:t>50% до 80%,</a:t>
            </a:r>
          </a:p>
          <a:p>
            <a:pPr lvl="0"/>
            <a:r>
              <a:rPr lang="ru-RU" sz="1200" b="1" i="1" dirty="0" smtClean="0">
                <a:latin typeface="Cambria" panose="02040503050406030204" pitchFamily="18" charset="0"/>
              </a:rPr>
              <a:t>- свыше </a:t>
            </a:r>
            <a:r>
              <a:rPr lang="ru-RU" sz="1200" b="1" i="1" dirty="0">
                <a:latin typeface="Cambria" panose="02040503050406030204" pitchFamily="18" charset="0"/>
              </a:rPr>
              <a:t>80</a:t>
            </a:r>
            <a:r>
              <a:rPr lang="ru-RU" sz="1200" b="1" i="1" dirty="0" smtClean="0">
                <a:latin typeface="Cambria" panose="02040503050406030204" pitchFamily="18" charset="0"/>
              </a:rPr>
              <a:t>%.</a:t>
            </a:r>
            <a:endParaRPr lang="ru-RU" sz="1200" b="1" i="1" dirty="0">
              <a:latin typeface="Cambria" panose="02040503050406030204" pitchFamily="18" charset="0"/>
            </a:endParaRPr>
          </a:p>
        </p:txBody>
      </p:sp>
      <p:sp>
        <p:nvSpPr>
          <p:cNvPr id="10" name="Прямоугольная выноска 9"/>
          <p:cNvSpPr/>
          <p:nvPr/>
        </p:nvSpPr>
        <p:spPr>
          <a:xfrm>
            <a:off x="4202813" y="1021293"/>
            <a:ext cx="6208011" cy="617008"/>
          </a:xfrm>
          <a:prstGeom prst="wedgeRectCallout">
            <a:avLst>
              <a:gd name="adj1" fmla="val 41157"/>
              <a:gd name="adj2" fmla="val 29685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400" b="1" dirty="0">
                <a:solidFill>
                  <a:schemeClr val="tx1"/>
                </a:solidFill>
                <a:latin typeface="Cambria" panose="02040503050406030204" pitchFamily="18" charset="0"/>
              </a:rPr>
              <a:t>Формирование показателей </a:t>
            </a:r>
            <a:r>
              <a:rPr lang="ru-RU" sz="1400" dirty="0">
                <a:solidFill>
                  <a:schemeClr val="tx1"/>
                </a:solidFill>
                <a:latin typeface="Cambria" panose="02040503050406030204" pitchFamily="18" charset="0"/>
              </a:rPr>
              <a:t>расшифровки </a:t>
            </a:r>
            <a:r>
              <a:rPr lang="ru-RU" sz="1400" dirty="0" smtClean="0">
                <a:solidFill>
                  <a:schemeClr val="tx1"/>
                </a:solidFill>
                <a:latin typeface="Cambria" panose="02040503050406030204" pitchFamily="18" charset="0"/>
              </a:rPr>
              <a:t>осуществляется </a:t>
            </a:r>
            <a:r>
              <a:rPr lang="ru-RU" sz="1400" dirty="0">
                <a:solidFill>
                  <a:schemeClr val="tx1"/>
                </a:solidFill>
                <a:latin typeface="Cambria" panose="02040503050406030204" pitchFamily="18" charset="0"/>
              </a:rPr>
              <a:t>ГРБС по результатам проведенной инвентаризации </a:t>
            </a:r>
            <a:r>
              <a:rPr lang="ru-RU" sz="1400" dirty="0" smtClean="0">
                <a:solidFill>
                  <a:schemeClr val="tx1"/>
                </a:solidFill>
                <a:latin typeface="Cambria" panose="02040503050406030204" pitchFamily="18" charset="0"/>
              </a:rPr>
              <a:t>дебиторской задолженности </a:t>
            </a:r>
            <a:r>
              <a:rPr lang="ru-RU" sz="1400" dirty="0">
                <a:solidFill>
                  <a:schemeClr val="tx1"/>
                </a:solidFill>
                <a:latin typeface="Cambria" panose="02040503050406030204" pitchFamily="18" charset="0"/>
              </a:rPr>
              <a:t>по расходам, на основании данных бюджетного </a:t>
            </a:r>
            <a:r>
              <a:rPr lang="ru-RU" sz="1400" dirty="0" smtClean="0">
                <a:solidFill>
                  <a:schemeClr val="tx1"/>
                </a:solidFill>
                <a:latin typeface="Cambria" panose="02040503050406030204" pitchFamily="18" charset="0"/>
              </a:rPr>
              <a:t>учета</a:t>
            </a:r>
            <a:endParaRPr lang="ru-RU" sz="1400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232022" y="6411914"/>
            <a:ext cx="2389941" cy="365125"/>
          </a:xfrm>
        </p:spPr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23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98928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2"/>
          <p:cNvSpPr txBox="1">
            <a:spLocks/>
          </p:cNvSpPr>
          <p:nvPr/>
        </p:nvSpPr>
        <p:spPr bwMode="auto">
          <a:xfrm>
            <a:off x="3873679" y="127525"/>
            <a:ext cx="6560146" cy="781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9pPr>
          </a:lstStyle>
          <a:p>
            <a:pPr algn="r"/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Расшифровка дебиторской задолженности по расчетам по выданным авансам (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ф.0503191</a:t>
            </a:r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)</a:t>
            </a:r>
          </a:p>
        </p:txBody>
      </p:sp>
      <p:sp>
        <p:nvSpPr>
          <p:cNvPr id="9" name="Прямоугольная выноска 8"/>
          <p:cNvSpPr/>
          <p:nvPr/>
        </p:nvSpPr>
        <p:spPr>
          <a:xfrm>
            <a:off x="224057" y="1719262"/>
            <a:ext cx="3568316" cy="2224088"/>
          </a:xfrm>
          <a:prstGeom prst="wedgeRectCallout">
            <a:avLst>
              <a:gd name="adj1" fmla="val 56627"/>
              <a:gd name="adj2" fmla="val 38535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400" b="1" dirty="0" smtClean="0">
                <a:solidFill>
                  <a:schemeClr val="tx1"/>
                </a:solidFill>
                <a:latin typeface="Cambria" panose="02040503050406030204" pitchFamily="18" charset="0"/>
              </a:rPr>
              <a:t>Раздел 2 </a:t>
            </a:r>
            <a:r>
              <a:rPr lang="ru-RU" sz="1400" dirty="0" smtClean="0">
                <a:solidFill>
                  <a:schemeClr val="tx1"/>
                </a:solidFill>
                <a:latin typeface="Cambria" panose="02040503050406030204" pitchFamily="18" charset="0"/>
              </a:rPr>
              <a:t>формируется по срокам погашения ДЗ с детализаций по счетам бюджетного учета по следующим категориям:</a:t>
            </a:r>
          </a:p>
          <a:p>
            <a:r>
              <a:rPr lang="ru-RU" sz="1400" b="1" i="1" dirty="0" smtClean="0">
                <a:solidFill>
                  <a:schemeClr val="tx1"/>
                </a:solidFill>
                <a:latin typeface="Cambria" panose="02040503050406030204" pitchFamily="18" charset="0"/>
              </a:rPr>
              <a:t>- со сроком погашения до конца текущего финансового года;</a:t>
            </a:r>
          </a:p>
          <a:p>
            <a:r>
              <a:rPr lang="ru-RU" sz="1400" b="1" i="1" dirty="0" smtClean="0">
                <a:solidFill>
                  <a:schemeClr val="tx1"/>
                </a:solidFill>
                <a:latin typeface="Cambria" panose="02040503050406030204" pitchFamily="18" charset="0"/>
              </a:rPr>
              <a:t>- до 3-х лет;</a:t>
            </a:r>
          </a:p>
          <a:p>
            <a:r>
              <a:rPr lang="ru-RU" sz="1400" b="1" i="1" dirty="0" smtClean="0">
                <a:solidFill>
                  <a:schemeClr val="tx1"/>
                </a:solidFill>
                <a:latin typeface="Cambria" panose="02040503050406030204" pitchFamily="18" charset="0"/>
              </a:rPr>
              <a:t>- от 3-х до 5 лет;</a:t>
            </a:r>
          </a:p>
          <a:p>
            <a:r>
              <a:rPr lang="ru-RU" sz="1400" b="1" i="1" dirty="0" smtClean="0">
                <a:solidFill>
                  <a:schemeClr val="tx1"/>
                </a:solidFill>
                <a:latin typeface="Cambria" panose="02040503050406030204" pitchFamily="18" charset="0"/>
              </a:rPr>
              <a:t>- более 5 лет.</a:t>
            </a:r>
            <a:endParaRPr lang="ru-RU" sz="1400" b="1" i="1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sp>
        <p:nvSpPr>
          <p:cNvPr id="11" name="Прямоугольная выноска 10"/>
          <p:cNvSpPr/>
          <p:nvPr/>
        </p:nvSpPr>
        <p:spPr>
          <a:xfrm>
            <a:off x="224058" y="4343400"/>
            <a:ext cx="3568316" cy="1657350"/>
          </a:xfrm>
          <a:prstGeom prst="wedgeRectCallout">
            <a:avLst>
              <a:gd name="adj1" fmla="val 58113"/>
              <a:gd name="adj2" fmla="val -40452"/>
            </a:avLst>
          </a:prstGeom>
          <a:gradFill>
            <a:gsLst>
              <a:gs pos="20000">
                <a:schemeClr val="accent4">
                  <a:tint val="9000"/>
                  <a:alpha val="72000"/>
                </a:schemeClr>
              </a:gs>
              <a:gs pos="100000">
                <a:schemeClr val="accent4">
                  <a:tint val="70000"/>
                  <a:satMod val="100000"/>
                </a:schemeClr>
              </a:gs>
            </a:gsLst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ru-RU" sz="1400" dirty="0" smtClean="0">
                <a:latin typeface="Cambria" panose="02040503050406030204" pitchFamily="18" charset="0"/>
              </a:rPr>
              <a:t>Сумма показателей гр. 4 раздела 2 </a:t>
            </a:r>
            <a:r>
              <a:rPr lang="ru-RU" sz="1400" b="1" dirty="0" smtClean="0">
                <a:latin typeface="Cambria" panose="02040503050406030204" pitchFamily="18" charset="0"/>
              </a:rPr>
              <a:t>должны соответствовать</a:t>
            </a:r>
            <a:r>
              <a:rPr lang="ru-RU" sz="1400" dirty="0" smtClean="0">
                <a:latin typeface="Cambria" panose="02040503050406030204" pitchFamily="18" charset="0"/>
              </a:rPr>
              <a:t> идентичным показателям гр. 5 Сведений по дебиторской и кредиторской задолженности (ф. 0503169), за исключением показателей строки 060 «сумма задолженности по расторгнутым договорам, контрактам».</a:t>
            </a:r>
            <a:endParaRPr lang="ru-RU" sz="1400" dirty="0">
              <a:latin typeface="Cambria" panose="020405030504060302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111361" y="6403986"/>
            <a:ext cx="2389941" cy="365125"/>
          </a:xfrm>
        </p:spPr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24</a:t>
            </a:fld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2691300"/>
              </p:ext>
            </p:extLst>
          </p:nvPr>
        </p:nvGraphicFramePr>
        <p:xfrm>
          <a:off x="4133983" y="1063627"/>
          <a:ext cx="6229216" cy="5289550"/>
        </p:xfrm>
        <a:graphic>
          <a:graphicData uri="http://schemas.openxmlformats.org/drawingml/2006/table">
            <a:tbl>
              <a:tblPr/>
              <a:tblGrid>
                <a:gridCol w="34407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8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18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709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3185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9517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00145">
                <a:tc gridSpan="6"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effectLst/>
                          <a:latin typeface="Times New Roman"/>
                        </a:rPr>
                        <a:t> 2. Сроки погашения дебиторской задолженности</a:t>
                      </a:r>
                    </a:p>
                  </a:txBody>
                  <a:tcPr marL="7840" marR="7840" marT="78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2022"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effectLst/>
                        <a:latin typeface="Arial Cyr"/>
                      </a:endParaRPr>
                    </a:p>
                  </a:txBody>
                  <a:tcPr marL="7840" marR="7840" marT="78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effectLst/>
                        <a:latin typeface="Arial Cyr"/>
                      </a:endParaRPr>
                    </a:p>
                  </a:txBody>
                  <a:tcPr marL="7840" marR="7840" marT="78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effectLst/>
                        <a:latin typeface="Arial Cyr"/>
                      </a:endParaRPr>
                    </a:p>
                  </a:txBody>
                  <a:tcPr marL="7840" marR="7840" marT="78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effectLst/>
                        <a:latin typeface="Arial Cyr"/>
                      </a:endParaRPr>
                    </a:p>
                  </a:txBody>
                  <a:tcPr marL="7840" marR="7840" marT="78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effectLst/>
                        <a:latin typeface="Arial Cyr"/>
                      </a:endParaRPr>
                    </a:p>
                  </a:txBody>
                  <a:tcPr marL="7840" marR="7840" marT="78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effectLst/>
                        <a:latin typeface="Arial Cyr"/>
                      </a:endParaRPr>
                    </a:p>
                  </a:txBody>
                  <a:tcPr marL="7840" marR="7840" marT="78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60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Наименование показателя</a:t>
                      </a:r>
                    </a:p>
                  </a:txBody>
                  <a:tcPr marL="7840" marR="7840" marT="784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Код </a:t>
                      </a:r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стро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 </a:t>
                      </a:r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ки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40" marR="7840" marT="78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Код счета бюджетного учета</a:t>
                      </a:r>
                    </a:p>
                  </a:txBody>
                  <a:tcPr marL="7840" marR="7840" marT="78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Сумма</a:t>
                      </a:r>
                    </a:p>
                  </a:txBody>
                  <a:tcPr marL="7840" marR="7840" marT="78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55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7840" marR="7840" marT="784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7840" marR="7840" marT="78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7840" marR="7840" marT="78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7840" marR="7840" marT="78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155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Сумма задолженности на отчетную дату, всего</a:t>
                      </a:r>
                    </a:p>
                  </a:txBody>
                  <a:tcPr marL="7840" marR="7840" marT="784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010</a:t>
                      </a:r>
                    </a:p>
                  </a:txBody>
                  <a:tcPr marL="7840" marR="7840" marT="784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7840" marR="7840" marT="78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20600</a:t>
                      </a:r>
                    </a:p>
                  </a:txBody>
                  <a:tcPr marL="7840" marR="7840" marT="784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000</a:t>
                      </a:r>
                    </a:p>
                  </a:txBody>
                  <a:tcPr marL="7840" marR="7840" marT="784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712 600 707,43</a:t>
                      </a:r>
                    </a:p>
                  </a:txBody>
                  <a:tcPr marL="7840" marR="7840" marT="78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202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в том числе:</a:t>
                      </a:r>
                    </a:p>
                  </a:txBody>
                  <a:tcPr marL="188166" marR="7840" marT="784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40" marR="7840" marT="784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40" marR="7840" marT="78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40" marR="7840" marT="78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357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со сроком погашения до конца очередного финансового периода (года)</a:t>
                      </a:r>
                    </a:p>
                  </a:txBody>
                  <a:tcPr marL="188166" marR="7840" marT="784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020</a:t>
                      </a:r>
                    </a:p>
                  </a:txBody>
                  <a:tcPr marL="7840" marR="7840" marT="784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7840" marR="7840" marT="78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712 600 707,43</a:t>
                      </a:r>
                    </a:p>
                  </a:txBody>
                  <a:tcPr marL="7840" marR="7840" marT="78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3826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из нее по счетам учета:</a:t>
                      </a:r>
                    </a:p>
                  </a:txBody>
                  <a:tcPr marL="470415" marR="7840" marT="784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40" marR="7840" marT="784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40" marR="7840" marT="78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40" marR="7840" marT="78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2404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Уменьшение дебиторской задолженности по авансам по услугам связи</a:t>
                      </a:r>
                    </a:p>
                  </a:txBody>
                  <a:tcPr marL="188166" marR="7840" marT="784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020</a:t>
                      </a:r>
                    </a:p>
                  </a:txBody>
                  <a:tcPr marL="7840" marR="7840" marT="784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7840" marR="7840" marT="78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20621</a:t>
                      </a:r>
                    </a:p>
                  </a:txBody>
                  <a:tcPr marL="7840" marR="7840" marT="78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effectLst/>
                          <a:latin typeface="Times New Roman"/>
                        </a:rPr>
                        <a:t>000</a:t>
                      </a:r>
                    </a:p>
                  </a:txBody>
                  <a:tcPr marL="7840" marR="7840" marT="784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2 167 183,98</a:t>
                      </a:r>
                    </a:p>
                  </a:txBody>
                  <a:tcPr marL="7840" marR="7840" marT="78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6202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Расчеты по авансам по коммунальным услугам</a:t>
                      </a:r>
                    </a:p>
                  </a:txBody>
                  <a:tcPr marL="188166" marR="7840" marT="784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020</a:t>
                      </a:r>
                    </a:p>
                  </a:txBody>
                  <a:tcPr marL="7840" marR="7840" marT="784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7840" marR="7840" marT="78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20623</a:t>
                      </a:r>
                    </a:p>
                  </a:txBody>
                  <a:tcPr marL="7840" marR="7840" marT="784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000</a:t>
                      </a:r>
                    </a:p>
                  </a:txBody>
                  <a:tcPr marL="7840" marR="7840" marT="784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986 310,69</a:t>
                      </a:r>
                    </a:p>
                  </a:txBody>
                  <a:tcPr marL="7840" marR="7840" marT="78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2404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Увеличение дебиторской задолженности по авансам по прочим работам, услугам</a:t>
                      </a:r>
                    </a:p>
                  </a:txBody>
                  <a:tcPr marL="188166" marR="7840" marT="784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020</a:t>
                      </a:r>
                    </a:p>
                  </a:txBody>
                  <a:tcPr marL="7840" marR="7840" marT="784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7840" marR="7840" marT="78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20626</a:t>
                      </a:r>
                    </a:p>
                  </a:txBody>
                  <a:tcPr marL="7840" marR="7840" marT="784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000</a:t>
                      </a:r>
                    </a:p>
                  </a:txBody>
                  <a:tcPr marL="7840" marR="7840" marT="784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effectLst/>
                          <a:latin typeface="Times New Roman"/>
                        </a:rPr>
                        <a:t>8 849 800,88</a:t>
                      </a:r>
                    </a:p>
                  </a:txBody>
                  <a:tcPr marL="7840" marR="7840" marT="78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2404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Уменьшение дебиторской задолженности по авансам по приобретению основных средств</a:t>
                      </a:r>
                    </a:p>
                  </a:txBody>
                  <a:tcPr marL="188166" marR="7840" marT="784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020</a:t>
                      </a:r>
                    </a:p>
                  </a:txBody>
                  <a:tcPr marL="7840" marR="7840" marT="784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7840" marR="7840" marT="78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20631</a:t>
                      </a:r>
                    </a:p>
                  </a:txBody>
                  <a:tcPr marL="7840" marR="7840" marT="784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000</a:t>
                      </a:r>
                    </a:p>
                  </a:txBody>
                  <a:tcPr marL="7840" marR="7840" marT="784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effectLst/>
                          <a:latin typeface="Times New Roman"/>
                        </a:rPr>
                        <a:t>606 761 842,63</a:t>
                      </a:r>
                    </a:p>
                  </a:txBody>
                  <a:tcPr marL="7840" marR="7840" marT="78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8606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Уменьшение дебиторской задолженности по авансовым безвозмездным перечислениям государственным и муниципальным организациям</a:t>
                      </a:r>
                    </a:p>
                  </a:txBody>
                  <a:tcPr marL="188166" marR="7840" marT="784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020</a:t>
                      </a:r>
                    </a:p>
                  </a:txBody>
                  <a:tcPr marL="7840" marR="7840" marT="784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7840" marR="7840" marT="78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20641</a:t>
                      </a:r>
                    </a:p>
                  </a:txBody>
                  <a:tcPr marL="7840" marR="7840" marT="784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000</a:t>
                      </a:r>
                    </a:p>
                  </a:txBody>
                  <a:tcPr marL="7840" marR="7840" marT="784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effectLst/>
                          <a:latin typeface="Times New Roman"/>
                        </a:rPr>
                        <a:t>93 835 569,25</a:t>
                      </a:r>
                    </a:p>
                  </a:txBody>
                  <a:tcPr marL="7840" marR="7840" marT="78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6202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задолженность со сроками погашения:</a:t>
                      </a:r>
                    </a:p>
                  </a:txBody>
                  <a:tcPr marL="188166" marR="7840" marT="784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40" marR="7840" marT="784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40" marR="7840" marT="78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40" marR="7840" marT="784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40" marR="7840" marT="784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40" marR="7840" marT="78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7155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 3-х лет</a:t>
                      </a:r>
                    </a:p>
                  </a:txBody>
                  <a:tcPr marL="470415" marR="7840" marT="784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030</a:t>
                      </a:r>
                    </a:p>
                  </a:txBody>
                  <a:tcPr marL="7840" marR="7840" marT="784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7840" marR="7840" marT="78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40" marR="7840" marT="78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09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из нее по счетам учета:</a:t>
                      </a:r>
                    </a:p>
                  </a:txBody>
                  <a:tcPr marL="470415" marR="7840" marT="784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40" marR="7840" marT="784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40" marR="7840" marT="78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40" marR="7840" marT="78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6202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70415" marR="7840" marT="784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40" marR="7840" marT="784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40" marR="7840" marT="78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40" marR="7840" marT="78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40" marR="7840" marT="784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40" marR="7840" marT="78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7155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от 3-х до 5 лет</a:t>
                      </a:r>
                    </a:p>
                  </a:txBody>
                  <a:tcPr marL="470415" marR="7840" marT="784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040</a:t>
                      </a:r>
                    </a:p>
                  </a:txBody>
                  <a:tcPr marL="7840" marR="7840" marT="784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7840" marR="7840" marT="78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40" marR="7840" marT="78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8108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из нее по счетам учета:</a:t>
                      </a:r>
                    </a:p>
                  </a:txBody>
                  <a:tcPr marL="470415" marR="7840" marT="784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40" marR="7840" marT="784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40" marR="7840" marT="78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40" marR="7840" marT="78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6202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70415" marR="7840" marT="784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40" marR="7840" marT="784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40" marR="7840" marT="78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40" marR="7840" marT="78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40" marR="7840" marT="784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40" marR="7840" marT="78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7155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более 5 лет</a:t>
                      </a:r>
                    </a:p>
                  </a:txBody>
                  <a:tcPr marL="470415" marR="7840" marT="784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050</a:t>
                      </a:r>
                    </a:p>
                  </a:txBody>
                  <a:tcPr marL="7840" marR="7840" marT="784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7840" marR="7840" marT="78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40" marR="7840" marT="78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9061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из нее по счетам учета:</a:t>
                      </a:r>
                    </a:p>
                  </a:txBody>
                  <a:tcPr marL="470415" marR="7840" marT="784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40" marR="7840" marT="784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40" marR="7840" marT="78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40" marR="7840" marT="784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40" marR="7840" marT="784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40" marR="7840" marT="78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6202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70415" marR="7840" marT="784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40" marR="7840" marT="784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40" marR="7840" marT="78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40" marR="7840" marT="78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40" marR="7840" marT="784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40" marR="7840" marT="78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11631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8349050"/>
              </p:ext>
            </p:extLst>
          </p:nvPr>
        </p:nvGraphicFramePr>
        <p:xfrm>
          <a:off x="244475" y="1543065"/>
          <a:ext cx="10148820" cy="5073491"/>
        </p:xfrm>
        <a:graphic>
          <a:graphicData uri="http://schemas.openxmlformats.org/drawingml/2006/table">
            <a:tbl>
              <a:tblPr/>
              <a:tblGrid>
                <a:gridCol w="5671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46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62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188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244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8852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1229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347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11888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3087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77521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1435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657225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638175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85775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676275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257175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447675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257175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677795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</a:tblGrid>
              <a:tr h="117188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Наименование показателя</a:t>
                      </a:r>
                    </a:p>
                  </a:txBody>
                  <a:tcPr marL="4599" marR="4599" marT="45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Бюджетное обязательство</a:t>
                      </a:r>
                    </a:p>
                  </a:txBody>
                  <a:tcPr marL="4599" marR="4599" marT="45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 dirty="0">
                          <a:effectLst/>
                          <a:latin typeface="Times New Roman"/>
                        </a:rPr>
                        <a:t>Дебиторская задолженность</a:t>
                      </a:r>
                    </a:p>
                  </a:txBody>
                  <a:tcPr marL="4599" marR="4599" marT="45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Аналитическая информация</a:t>
                      </a:r>
                    </a:p>
                  </a:txBody>
                  <a:tcPr marL="4599" marR="4599" marT="45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26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номер реестровой записи в реестре контрактов</a:t>
                      </a:r>
                    </a:p>
                  </a:txBody>
                  <a:tcPr marL="4599" marR="4599" marT="45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номер</a:t>
                      </a:r>
                    </a:p>
                  </a:txBody>
                  <a:tcPr marL="4599" marR="4599" marT="45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код по КОФК органа федерального казначейства по месту регистрации</a:t>
                      </a:r>
                    </a:p>
                  </a:txBody>
                  <a:tcPr marL="4599" marR="4599" marT="45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ИНН контрагента</a:t>
                      </a:r>
                    </a:p>
                  </a:txBody>
                  <a:tcPr marL="4599" marR="4599" marT="45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 dirty="0">
                          <a:effectLst/>
                          <a:latin typeface="Times New Roman"/>
                        </a:rPr>
                        <a:t>сумма</a:t>
                      </a:r>
                    </a:p>
                  </a:txBody>
                  <a:tcPr marL="4599" marR="4599" marT="45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4"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 dirty="0">
                          <a:effectLst/>
                          <a:latin typeface="Times New Roman"/>
                        </a:rPr>
                        <a:t>номер счета бюджетного учета</a:t>
                      </a:r>
                    </a:p>
                  </a:txBody>
                  <a:tcPr marL="4599" marR="4599" marT="45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 dirty="0">
                          <a:effectLst/>
                          <a:latin typeface="Times New Roman"/>
                        </a:rPr>
                        <a:t>на начало года</a:t>
                      </a:r>
                    </a:p>
                  </a:txBody>
                  <a:tcPr marL="4599" marR="4599" marT="45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на конец отчетного периода</a:t>
                      </a:r>
                    </a:p>
                  </a:txBody>
                  <a:tcPr marL="4599" marR="4599" marT="45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дата возникновения задолженности</a:t>
                      </a:r>
                    </a:p>
                  </a:txBody>
                  <a:tcPr marL="4599" marR="4599" marT="45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предельная дата завершения расчетов</a:t>
                      </a:r>
                    </a:p>
                  </a:txBody>
                  <a:tcPr marL="4599" marR="4599" marT="45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плановая задолженность на конец следующего отчетного периода</a:t>
                      </a:r>
                    </a:p>
                  </a:txBody>
                  <a:tcPr marL="4599" marR="4599" marT="45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причина возникновения задолженности</a:t>
                      </a:r>
                    </a:p>
                  </a:txBody>
                  <a:tcPr marL="4599" marR="4599" marT="45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принимаемые меры по сокращению задолженности</a:t>
                      </a:r>
                    </a:p>
                  </a:txBody>
                  <a:tcPr marL="4599" marR="4599" marT="45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27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 dirty="0">
                          <a:effectLst/>
                          <a:latin typeface="Times New Roman"/>
                        </a:rPr>
                        <a:t>всего</a:t>
                      </a:r>
                    </a:p>
                  </a:txBody>
                  <a:tcPr marL="4599" marR="4599" marT="45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 dirty="0">
                          <a:effectLst/>
                          <a:latin typeface="Times New Roman"/>
                        </a:rPr>
                        <a:t>в том числе просроченная</a:t>
                      </a:r>
                    </a:p>
                  </a:txBody>
                  <a:tcPr marL="4599" marR="4599" marT="45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 dirty="0">
                          <a:effectLst/>
                          <a:latin typeface="Times New Roman"/>
                        </a:rPr>
                        <a:t>всего</a:t>
                      </a:r>
                    </a:p>
                  </a:txBody>
                  <a:tcPr marL="4599" marR="4599" marT="45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в том числе просроченная</a:t>
                      </a:r>
                    </a:p>
                  </a:txBody>
                  <a:tcPr marL="4599" marR="4599" marT="45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код</a:t>
                      </a:r>
                    </a:p>
                  </a:txBody>
                  <a:tcPr marL="4599" marR="4599" marT="45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пояснения</a:t>
                      </a:r>
                    </a:p>
                  </a:txBody>
                  <a:tcPr marL="4599" marR="4599" marT="45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код</a:t>
                      </a:r>
                    </a:p>
                  </a:txBody>
                  <a:tcPr marL="4599" marR="4599" marT="45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пояснения</a:t>
                      </a:r>
                    </a:p>
                  </a:txBody>
                  <a:tcPr marL="4599" marR="4599" marT="45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4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4599" marR="4599" marT="45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4599" marR="4599" marT="45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4599" marR="4599" marT="45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4599" marR="4599" marT="45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 dirty="0"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4599" marR="4599" marT="45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4599" marR="4599" marT="45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7</a:t>
                      </a:r>
                    </a:p>
                  </a:txBody>
                  <a:tcPr marL="4599" marR="4599" marT="45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</a:t>
                      </a:r>
                    </a:p>
                  </a:txBody>
                  <a:tcPr marL="4599" marR="4599" marT="45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9</a:t>
                      </a:r>
                    </a:p>
                  </a:txBody>
                  <a:tcPr marL="4599" marR="4599" marT="45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 dirty="0">
                          <a:effectLst/>
                          <a:latin typeface="Times New Roman"/>
                        </a:rPr>
                        <a:t>10</a:t>
                      </a:r>
                    </a:p>
                  </a:txBody>
                  <a:tcPr marL="4599" marR="4599" marT="45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11</a:t>
                      </a:r>
                    </a:p>
                  </a:txBody>
                  <a:tcPr marL="4599" marR="4599" marT="45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</a:t>
                      </a:r>
                    </a:p>
                  </a:txBody>
                  <a:tcPr marL="4599" marR="4599" marT="45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13</a:t>
                      </a:r>
                    </a:p>
                  </a:txBody>
                  <a:tcPr marL="4599" marR="4599" marT="45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14</a:t>
                      </a:r>
                    </a:p>
                  </a:txBody>
                  <a:tcPr marL="4599" marR="4599" marT="45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</a:t>
                      </a:r>
                    </a:p>
                  </a:txBody>
                  <a:tcPr marL="4599" marR="4599" marT="45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16</a:t>
                      </a:r>
                    </a:p>
                  </a:txBody>
                  <a:tcPr marL="4599" marR="4599" marT="45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</a:t>
                      </a:r>
                    </a:p>
                  </a:txBody>
                  <a:tcPr marL="4599" marR="4599" marT="45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18</a:t>
                      </a:r>
                    </a:p>
                  </a:txBody>
                  <a:tcPr marL="4599" marR="4599" marT="45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85942"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Расчеты по авансам по приобретению основных средств</a:t>
                      </a:r>
                    </a:p>
                  </a:txBody>
                  <a:tcPr marL="4599" marR="4599" marT="45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0173100014414000106</a:t>
                      </a:r>
                    </a:p>
                  </a:txBody>
                  <a:tcPr marL="4599" marR="4599" marT="45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 dirty="0">
                          <a:effectLst/>
                          <a:latin typeface="Times New Roman"/>
                        </a:rPr>
                        <a:t>0730077714092761000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7300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1660056570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15 663 785 185,00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11031330292027414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4599" marR="4599" marT="459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20631</a:t>
                      </a:r>
                    </a:p>
                  </a:txBody>
                  <a:tcPr marL="4599" marR="4599" marT="459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000</a:t>
                      </a:r>
                    </a:p>
                  </a:txBody>
                  <a:tcPr marL="4599" marR="4599" marT="4599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0" u="none" strike="noStrike" dirty="0">
                          <a:effectLst/>
                          <a:latin typeface="Times New Roman"/>
                        </a:rPr>
                        <a:t>7 684 999 379,11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5 457 273 247,15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0" u="none" strike="noStrike" dirty="0"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16.12.2015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 dirty="0">
                          <a:effectLst/>
                          <a:latin typeface="Times New Roman"/>
                        </a:rPr>
                        <a:t>31.12.2017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0" u="none" strike="noStrike" dirty="0">
                          <a:effectLst/>
                          <a:latin typeface="Times New Roman"/>
                        </a:rPr>
                        <a:t>4 522 486 291,72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01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0" i="0" u="none" strike="noStrike" dirty="0">
                          <a:effectLst/>
                          <a:latin typeface="Times New Roman"/>
                        </a:rPr>
                        <a:t>авансовый метод расчета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1.1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завершение расчетов и принятие ранее авансированных сумм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8264"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Итого по обязательству</a:t>
                      </a:r>
                    </a:p>
                  </a:txBody>
                  <a:tcPr marL="4599" marR="4599" marT="45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0730077714092761000</a:t>
                      </a:r>
                    </a:p>
                  </a:txBody>
                  <a:tcPr marL="4599" marR="4599" marT="45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7300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1660056570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15 663 785 185,00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650" b="0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7 684 999 379,11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5 457 273 247,15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0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0" i="1" u="none" strike="noStrike" dirty="0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4 522 486 291,72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0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0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0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0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85942"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Расчеты по авансам по приобретению основных средств</a:t>
                      </a:r>
                    </a:p>
                  </a:txBody>
                  <a:tcPr marL="4599" marR="4599" marT="45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0173100014414000051</a:t>
                      </a:r>
                    </a:p>
                  </a:txBody>
                  <a:tcPr marL="4599" marR="4599" marT="45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0730077714084932000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7300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 dirty="0">
                          <a:effectLst/>
                          <a:latin typeface="Times New Roman"/>
                        </a:rPr>
                        <a:t>1660056570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17 629 214 448,00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11031330292027414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4599" marR="4599" marT="459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20631</a:t>
                      </a:r>
                    </a:p>
                  </a:txBody>
                  <a:tcPr marL="4599" marR="4599" marT="459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000</a:t>
                      </a:r>
                    </a:p>
                  </a:txBody>
                  <a:tcPr marL="4599" marR="4599" marT="4599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0" u="none" strike="noStrike" dirty="0">
                          <a:effectLst/>
                          <a:latin typeface="Times New Roman"/>
                        </a:rPr>
                        <a:t>6 694 490 484,00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0" u="none" strike="noStrike" dirty="0">
                          <a:effectLst/>
                          <a:latin typeface="Times New Roman"/>
                        </a:rPr>
                        <a:t>6 047 794 977,89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24.03.2015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 dirty="0">
                          <a:effectLst/>
                          <a:latin typeface="Times New Roman"/>
                        </a:rPr>
                        <a:t>31.12.2017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0" u="none" strike="noStrike" dirty="0">
                          <a:effectLst/>
                          <a:latin typeface="Times New Roman"/>
                        </a:rPr>
                        <a:t>4 588 983 331,06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 dirty="0">
                          <a:effectLst/>
                          <a:latin typeface="Times New Roman"/>
                        </a:rPr>
                        <a:t>01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авансовый метод расчета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1.1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завершение расчетов и принятие ранее авансированных сумм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8264"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Итого по обязательству</a:t>
                      </a:r>
                    </a:p>
                  </a:txBody>
                  <a:tcPr marL="4599" marR="4599" marT="45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0730077714084932000</a:t>
                      </a:r>
                    </a:p>
                  </a:txBody>
                  <a:tcPr marL="4599" marR="4599" marT="45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7300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1660056570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17 629 214 448,00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650" b="0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6 694 490 484,00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6 047 794 977,89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0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0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 dirty="0">
                          <a:effectLst/>
                          <a:latin typeface="Times New Roman"/>
                        </a:rPr>
                        <a:t>4 588 983 331,06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0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0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0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0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18264">
                <a:tc>
                  <a:txBody>
                    <a:bodyPr/>
                    <a:lstStyle/>
                    <a:p>
                      <a:pPr algn="l" fontAlgn="b"/>
                      <a:endParaRPr lang="ru-RU" sz="650" b="0" i="1" u="none" strike="noStrike">
                        <a:effectLst/>
                        <a:latin typeface="Times New Roman"/>
                      </a:endParaRPr>
                    </a:p>
                  </a:txBody>
                  <a:tcPr marL="4599" marR="4599" marT="459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650" b="0" i="1" u="none" strike="noStrike">
                        <a:effectLst/>
                        <a:latin typeface="Times New Roman"/>
                      </a:endParaRPr>
                    </a:p>
                  </a:txBody>
                  <a:tcPr marL="4599" marR="4599" marT="459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Итого по контрагенту</a:t>
                      </a:r>
                    </a:p>
                  </a:txBody>
                  <a:tcPr marL="4599" marR="4599" marT="45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1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31837">
                <a:tc gridSpan="4">
                  <a:txBody>
                    <a:bodyPr/>
                    <a:lstStyle/>
                    <a:p>
                      <a:pPr algn="r" fontAlgn="b"/>
                      <a:r>
                        <a:rPr lang="ru-RU" sz="650" b="1" i="1" u="sng" strike="noStrike">
                          <a:effectLst/>
                          <a:latin typeface="Times New Roman"/>
                        </a:rPr>
                        <a:t>ООО  ПСО  Казань</a:t>
                      </a:r>
                    </a:p>
                  </a:txBody>
                  <a:tcPr marL="4599" marR="4599" marT="45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1660056570</a:t>
                      </a:r>
                    </a:p>
                  </a:txBody>
                  <a:tcPr marL="4599" marR="4599" marT="45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33 292 999 633,00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650" b="1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14 379 489 863,11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11 505 068 225,04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1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1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9 111 469 622,78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1" i="1" u="none" strike="noStrike" dirty="0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1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1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1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593266"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Расчеты по авансам по приобретению основных средств</a:t>
                      </a:r>
                    </a:p>
                  </a:txBody>
                  <a:tcPr marL="4599" marR="4599" marT="45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1770377127115000068</a:t>
                      </a:r>
                    </a:p>
                  </a:txBody>
                  <a:tcPr marL="4599" marR="4599" marT="45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0730077715015448000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7300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6672292242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12 200 851 210,00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11031330292027414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4599" marR="4599" marT="459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20631</a:t>
                      </a:r>
                    </a:p>
                  </a:txBody>
                  <a:tcPr marL="4599" marR="4599" marT="459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000</a:t>
                      </a:r>
                    </a:p>
                  </a:txBody>
                  <a:tcPr marL="4599" marR="4599" marT="4599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5 997 697 156,27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4 423 826 724,74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28.12.2015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31.12.2017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3 043 300 354,98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 dirty="0">
                          <a:effectLst/>
                          <a:latin typeface="Times New Roman"/>
                        </a:rPr>
                        <a:t>01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0" i="0" u="none" strike="noStrike" dirty="0">
                          <a:effectLst/>
                          <a:latin typeface="Times New Roman"/>
                        </a:rPr>
                        <a:t>авансовый метод расчета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1.1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завершение расчетов и принятие ранее авансированных сумм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18264"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Итого по обязательству</a:t>
                      </a:r>
                    </a:p>
                  </a:txBody>
                  <a:tcPr marL="4599" marR="4599" marT="45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0730077715015448000</a:t>
                      </a:r>
                    </a:p>
                  </a:txBody>
                  <a:tcPr marL="4599" marR="4599" marT="45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7300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6672292242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12 200 851 210,00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650" b="0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5 997 697 156,27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4 423 826 724,74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0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0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3 043 300 354,98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0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0" i="1" u="none" strike="noStrike" dirty="0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0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0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18264">
                <a:tc>
                  <a:txBody>
                    <a:bodyPr/>
                    <a:lstStyle/>
                    <a:p>
                      <a:pPr algn="l" fontAlgn="b"/>
                      <a:endParaRPr lang="ru-RU" sz="650" b="0" i="1" u="none" strike="noStrike">
                        <a:effectLst/>
                        <a:latin typeface="Times New Roman"/>
                      </a:endParaRPr>
                    </a:p>
                  </a:txBody>
                  <a:tcPr marL="4599" marR="4599" marT="459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650" b="0" i="1" u="none" strike="noStrike">
                        <a:effectLst/>
                        <a:latin typeface="Times New Roman"/>
                      </a:endParaRPr>
                    </a:p>
                  </a:txBody>
                  <a:tcPr marL="4599" marR="4599" marT="459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Итого по контрагенту</a:t>
                      </a:r>
                    </a:p>
                  </a:txBody>
                  <a:tcPr marL="4599" marR="4599" marT="45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1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31837">
                <a:tc gridSpan="4">
                  <a:txBody>
                    <a:bodyPr/>
                    <a:lstStyle/>
                    <a:p>
                      <a:pPr algn="r" fontAlgn="b"/>
                      <a:r>
                        <a:rPr lang="ru-RU" sz="650" b="1" i="1" u="sng" strike="noStrike">
                          <a:effectLst/>
                          <a:latin typeface="Times New Roman"/>
                        </a:rPr>
                        <a:t>АО  Синара-Девелопмент</a:t>
                      </a:r>
                    </a:p>
                  </a:txBody>
                  <a:tcPr marL="4599" marR="4599" marT="45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6672292242</a:t>
                      </a:r>
                    </a:p>
                  </a:txBody>
                  <a:tcPr marL="4599" marR="4599" marT="45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12 200 851 210,00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650" b="1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5 997 697 156,27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4 423 826 724,74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1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1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3 043 300 354,98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1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1" i="1" u="none" strike="noStrike" dirty="0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1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1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41701"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1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1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1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1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1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ВСЕГО </a:t>
                      </a:r>
                    </a:p>
                  </a:txBody>
                  <a:tcPr marL="4599" marR="4599" marT="45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650" b="1" i="0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599" marR="4599" marT="45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1" i="0" u="none" strike="noStrike">
                          <a:effectLst/>
                          <a:latin typeface="Times New Roman"/>
                        </a:rPr>
                        <a:t>20 377 187 019,38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1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1" i="0" u="none" strike="noStrike">
                          <a:effectLst/>
                          <a:latin typeface="Times New Roman"/>
                        </a:rPr>
                        <a:t>15 928 894 949,78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1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1" i="0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1" i="0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1" i="0" u="none" strike="noStrike">
                          <a:effectLst/>
                          <a:latin typeface="Times New Roman"/>
                        </a:rPr>
                        <a:t>12 154 769 977,76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1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1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1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1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50027">
                <a:tc>
                  <a:txBody>
                    <a:bodyPr/>
                    <a:lstStyle/>
                    <a:p>
                      <a:pPr algn="l" fontAlgn="b"/>
                      <a:endParaRPr lang="ru-RU" sz="650" b="0" i="0" u="none" strike="noStrike">
                        <a:effectLst/>
                        <a:latin typeface="Arial Cyr"/>
                      </a:endParaRPr>
                    </a:p>
                  </a:txBody>
                  <a:tcPr marL="4599" marR="4599" marT="459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50" b="0" i="0" u="none" strike="noStrike">
                        <a:effectLst/>
                        <a:latin typeface="Arial Cyr"/>
                      </a:endParaRPr>
                    </a:p>
                  </a:txBody>
                  <a:tcPr marL="4599" marR="4599" marT="459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50" b="0" i="0" u="none" strike="noStrike">
                        <a:effectLst/>
                        <a:latin typeface="Arial Cyr"/>
                      </a:endParaRPr>
                    </a:p>
                  </a:txBody>
                  <a:tcPr marL="4599" marR="4599" marT="459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50" b="0" i="0" u="none" strike="noStrike">
                        <a:effectLst/>
                        <a:latin typeface="Arial Cyr"/>
                      </a:endParaRPr>
                    </a:p>
                  </a:txBody>
                  <a:tcPr marL="4599" marR="4599" marT="459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50" b="0" i="0" u="none" strike="noStrike">
                        <a:effectLst/>
                        <a:latin typeface="Arial Cyr"/>
                      </a:endParaRPr>
                    </a:p>
                  </a:txBody>
                  <a:tcPr marL="4599" marR="4599" marT="459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В том числе по кодам счетов</a:t>
                      </a:r>
                    </a:p>
                  </a:txBody>
                  <a:tcPr marL="4599" marR="4599" marT="45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65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599" marR="4599" marT="4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650" b="0" i="0" u="none" strike="noStrike">
                        <a:effectLst/>
                        <a:latin typeface="Times New Roman"/>
                      </a:endParaRPr>
                    </a:p>
                  </a:txBody>
                  <a:tcPr marL="4599" marR="4599" marT="4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650" b="0" i="0" u="none" strike="noStrike">
                        <a:effectLst/>
                        <a:latin typeface="Times New Roman"/>
                      </a:endParaRPr>
                    </a:p>
                  </a:txBody>
                  <a:tcPr marL="4599" marR="4599" marT="4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63675">
                <a:tc gridSpan="6">
                  <a:txBody>
                    <a:bodyPr/>
                    <a:lstStyle/>
                    <a:p>
                      <a:pPr algn="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00000000000000000</a:t>
                      </a:r>
                    </a:p>
                  </a:txBody>
                  <a:tcPr marL="4599" marR="4599" marT="45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4599" marR="4599" marT="459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20631</a:t>
                      </a:r>
                    </a:p>
                  </a:txBody>
                  <a:tcPr marL="4599" marR="4599" marT="459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000</a:t>
                      </a:r>
                    </a:p>
                  </a:txBody>
                  <a:tcPr marL="4599" marR="4599" marT="4599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20 377 187 019,38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15 928 894 949,78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1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1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12 154 769 977,76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650" b="1" i="1" u="none" strike="noStrike">
                        <a:effectLst/>
                        <a:latin typeface="Times New Roman"/>
                      </a:endParaRPr>
                    </a:p>
                  </a:txBody>
                  <a:tcPr marL="4599" marR="4599" marT="4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650" b="1" i="1" u="none" strike="noStrike" dirty="0">
                        <a:effectLst/>
                        <a:latin typeface="Times New Roman"/>
                      </a:endParaRPr>
                    </a:p>
                  </a:txBody>
                  <a:tcPr marL="4599" marR="4599" marT="4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650" b="1" i="1" u="none" strike="noStrike" dirty="0">
                        <a:effectLst/>
                        <a:latin typeface="Times New Roman"/>
                      </a:endParaRPr>
                    </a:p>
                  </a:txBody>
                  <a:tcPr marL="4599" marR="4599" marT="4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</a:tbl>
          </a:graphicData>
        </a:graphic>
      </p:graphicFrame>
      <p:sp>
        <p:nvSpPr>
          <p:cNvPr id="6" name="Заголовок 2"/>
          <p:cNvSpPr txBox="1">
            <a:spLocks/>
          </p:cNvSpPr>
          <p:nvPr/>
        </p:nvSpPr>
        <p:spPr bwMode="auto">
          <a:xfrm>
            <a:off x="3845104" y="115883"/>
            <a:ext cx="6560146" cy="781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9pPr>
          </a:lstStyle>
          <a:p>
            <a:pPr lvl="0" algn="r"/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Расшифровка дебиторской задолженности по контрактным обязательствам (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ф.0503192</a:t>
            </a:r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)</a:t>
            </a:r>
          </a:p>
        </p:txBody>
      </p:sp>
      <p:sp>
        <p:nvSpPr>
          <p:cNvPr id="7" name="Овальная выноска 6"/>
          <p:cNvSpPr/>
          <p:nvPr/>
        </p:nvSpPr>
        <p:spPr>
          <a:xfrm>
            <a:off x="4177372" y="2912968"/>
            <a:ext cx="2758759" cy="1369482"/>
          </a:xfrm>
          <a:prstGeom prst="wedgeEllipseCallout">
            <a:avLst>
              <a:gd name="adj1" fmla="val 97366"/>
              <a:gd name="adj2" fmla="val -7958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200" dirty="0">
                <a:latin typeface="Cambria" panose="02040503050406030204" pitchFamily="18" charset="0"/>
              </a:rPr>
              <a:t>В </a:t>
            </a:r>
            <a:r>
              <a:rPr lang="ru-RU" sz="1200" b="1" dirty="0">
                <a:latin typeface="Cambria" panose="02040503050406030204" pitchFamily="18" charset="0"/>
              </a:rPr>
              <a:t>гр. 14 </a:t>
            </a:r>
            <a:r>
              <a:rPr lang="ru-RU" sz="1200" dirty="0">
                <a:latin typeface="Cambria" panose="02040503050406030204" pitchFamily="18" charset="0"/>
              </a:rPr>
              <a:t>указываются плановые объемы </a:t>
            </a:r>
            <a:r>
              <a:rPr lang="ru-RU" sz="1200" dirty="0" smtClean="0">
                <a:latin typeface="Cambria" panose="02040503050406030204" pitchFamily="18" charset="0"/>
              </a:rPr>
              <a:t>дебиторской задолженности </a:t>
            </a:r>
            <a:r>
              <a:rPr lang="ru-RU" sz="1200" dirty="0">
                <a:latin typeface="Cambria" panose="02040503050406030204" pitchFamily="18" charset="0"/>
              </a:rPr>
              <a:t>в разрезе государственных контрактов на конец следующего отчетного периода</a:t>
            </a:r>
          </a:p>
        </p:txBody>
      </p:sp>
      <p:sp>
        <p:nvSpPr>
          <p:cNvPr id="8" name="Овальная выноска 7"/>
          <p:cNvSpPr/>
          <p:nvPr/>
        </p:nvSpPr>
        <p:spPr>
          <a:xfrm>
            <a:off x="7226037" y="2912968"/>
            <a:ext cx="3179213" cy="1636277"/>
          </a:xfrm>
          <a:prstGeom prst="wedgeEllipseCallout">
            <a:avLst>
              <a:gd name="adj1" fmla="val 19073"/>
              <a:gd name="adj2" fmla="val -69616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200" dirty="0">
                <a:latin typeface="Cambria" panose="02040503050406030204" pitchFamily="18" charset="0"/>
              </a:rPr>
              <a:t>В </a:t>
            </a:r>
            <a:r>
              <a:rPr lang="ru-RU" sz="1200" b="1" dirty="0" smtClean="0">
                <a:latin typeface="Cambria" panose="02040503050406030204" pitchFamily="18" charset="0"/>
              </a:rPr>
              <a:t>гр. </a:t>
            </a:r>
            <a:r>
              <a:rPr lang="ru-RU" sz="1200" b="1" dirty="0">
                <a:latin typeface="Cambria" panose="02040503050406030204" pitchFamily="18" charset="0"/>
              </a:rPr>
              <a:t>15-16</a:t>
            </a:r>
            <a:r>
              <a:rPr lang="ru-RU" sz="1200" dirty="0">
                <a:latin typeface="Cambria" panose="02040503050406030204" pitchFamily="18" charset="0"/>
              </a:rPr>
              <a:t> указывается код </a:t>
            </a:r>
            <a:r>
              <a:rPr lang="ru-RU" sz="1200" dirty="0" smtClean="0">
                <a:latin typeface="Cambria" panose="02040503050406030204" pitchFamily="18" charset="0"/>
              </a:rPr>
              <a:t>и пояснения причины </a:t>
            </a:r>
            <a:r>
              <a:rPr lang="ru-RU" sz="1200" dirty="0">
                <a:latin typeface="Cambria" panose="02040503050406030204" pitchFamily="18" charset="0"/>
              </a:rPr>
              <a:t>образования </a:t>
            </a:r>
            <a:r>
              <a:rPr lang="ru-RU" sz="1200" dirty="0" smtClean="0">
                <a:latin typeface="Cambria" panose="02040503050406030204" pitchFamily="18" charset="0"/>
              </a:rPr>
              <a:t>задолженности;</a:t>
            </a:r>
          </a:p>
          <a:p>
            <a:pPr algn="ctr"/>
            <a:r>
              <a:rPr lang="ru-RU" sz="1200" dirty="0">
                <a:latin typeface="Cambria" panose="02040503050406030204" pitchFamily="18" charset="0"/>
              </a:rPr>
              <a:t>В </a:t>
            </a:r>
            <a:r>
              <a:rPr lang="ru-RU" sz="1200" b="1" dirty="0">
                <a:latin typeface="Cambria" panose="02040503050406030204" pitchFamily="18" charset="0"/>
              </a:rPr>
              <a:t>гр. 16-18</a:t>
            </a:r>
            <a:r>
              <a:rPr lang="ru-RU" sz="1200" dirty="0">
                <a:latin typeface="Cambria" panose="02040503050406030204" pitchFamily="18" charset="0"/>
              </a:rPr>
              <a:t> код и пояснения принимаемых мер по сокращению задолженности</a:t>
            </a:r>
          </a:p>
          <a:p>
            <a:pPr lvl="0" algn="ctr"/>
            <a:endParaRPr lang="ru-RU" sz="1200" dirty="0">
              <a:latin typeface="Cambria" panose="02040503050406030204" pitchFamily="18" charset="0"/>
            </a:endParaRPr>
          </a:p>
        </p:txBody>
      </p:sp>
      <p:sp>
        <p:nvSpPr>
          <p:cNvPr id="9" name="Прямоугольная выноска 8"/>
          <p:cNvSpPr/>
          <p:nvPr/>
        </p:nvSpPr>
        <p:spPr>
          <a:xfrm>
            <a:off x="4286429" y="897466"/>
            <a:ext cx="5677495" cy="664633"/>
          </a:xfrm>
          <a:prstGeom prst="wedgeRectCallout">
            <a:avLst>
              <a:gd name="adj1" fmla="val -16738"/>
              <a:gd name="adj2" fmla="val 78463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ru-RU" sz="1400" dirty="0">
                <a:solidFill>
                  <a:schemeClr val="accent3">
                    <a:lumMod val="50000"/>
                  </a:schemeClr>
                </a:solidFill>
                <a:latin typeface="Cambria" panose="02040503050406030204" pitchFamily="18" charset="0"/>
              </a:rPr>
              <a:t>Формируются ГРБС по государственным контрактам, остаток дебиторской задолженности по которым составляет на отчетную дату </a:t>
            </a:r>
            <a:r>
              <a:rPr lang="ru-RU" sz="1400" b="1" dirty="0">
                <a:solidFill>
                  <a:schemeClr val="accent3">
                    <a:lumMod val="50000"/>
                  </a:schemeClr>
                </a:solidFill>
                <a:latin typeface="Cambria" panose="02040503050406030204" pitchFamily="18" charset="0"/>
              </a:rPr>
              <a:t>более 300 млн. </a:t>
            </a:r>
            <a:r>
              <a:rPr lang="ru-RU" sz="1400" b="1" dirty="0" smtClean="0">
                <a:solidFill>
                  <a:schemeClr val="accent3">
                    <a:lumMod val="50000"/>
                  </a:schemeClr>
                </a:solidFill>
                <a:latin typeface="Cambria" panose="02040503050406030204" pitchFamily="18" charset="0"/>
              </a:rPr>
              <a:t>руб.</a:t>
            </a:r>
            <a:endParaRPr lang="ru-RU" sz="1400" b="1" dirty="0">
              <a:solidFill>
                <a:schemeClr val="accent3">
                  <a:lumMod val="50000"/>
                </a:schemeClr>
              </a:solidFill>
              <a:latin typeface="Cambria" panose="020405030504060302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428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2"/>
          <p:cNvSpPr txBox="1">
            <a:spLocks/>
          </p:cNvSpPr>
          <p:nvPr/>
        </p:nvSpPr>
        <p:spPr bwMode="auto">
          <a:xfrm>
            <a:off x="3845104" y="115883"/>
            <a:ext cx="6560146" cy="781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9pPr>
          </a:lstStyle>
          <a:p>
            <a:pPr algn="r"/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Расшифровка дебиторской задолженности по субсидиям организациям (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ф.0503193</a:t>
            </a:r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)</a:t>
            </a:r>
          </a:p>
        </p:txBody>
      </p:sp>
      <p:sp>
        <p:nvSpPr>
          <p:cNvPr id="7" name="Прямоугольная выноска 6"/>
          <p:cNvSpPr/>
          <p:nvPr/>
        </p:nvSpPr>
        <p:spPr>
          <a:xfrm>
            <a:off x="184406" y="1780819"/>
            <a:ext cx="3320793" cy="800456"/>
          </a:xfrm>
          <a:prstGeom prst="wedgeRectCallout">
            <a:avLst>
              <a:gd name="adj1" fmla="val -205"/>
              <a:gd name="adj2" fmla="val 8470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ru-RU" sz="1200" dirty="0">
                <a:solidFill>
                  <a:schemeClr val="tx1"/>
                </a:solidFill>
                <a:latin typeface="Cambria" panose="02040503050406030204" pitchFamily="18" charset="0"/>
              </a:rPr>
              <a:t>По субсидиям, представляемым бюджетным и автономным учреждениям, размер </a:t>
            </a:r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задолженности по которым </a:t>
            </a:r>
            <a:r>
              <a:rPr lang="ru-RU" sz="1200" dirty="0">
                <a:solidFill>
                  <a:schemeClr val="tx1"/>
                </a:solidFill>
                <a:latin typeface="Cambria" panose="02040503050406030204" pitchFamily="18" charset="0"/>
              </a:rPr>
              <a:t>на отчетную дату составляет </a:t>
            </a:r>
            <a:r>
              <a:rPr lang="ru-RU" sz="1200" b="1" dirty="0">
                <a:solidFill>
                  <a:schemeClr val="tx1"/>
                </a:solidFill>
                <a:latin typeface="Cambria" panose="02040503050406030204" pitchFamily="18" charset="0"/>
              </a:rPr>
              <a:t>более 300 млн. руб. </a:t>
            </a:r>
          </a:p>
        </p:txBody>
      </p:sp>
      <p:sp>
        <p:nvSpPr>
          <p:cNvPr id="8" name="Прямоугольная выноска 7"/>
          <p:cNvSpPr/>
          <p:nvPr/>
        </p:nvSpPr>
        <p:spPr>
          <a:xfrm>
            <a:off x="3621795" y="1803387"/>
            <a:ext cx="3389083" cy="777888"/>
          </a:xfrm>
          <a:prstGeom prst="wedgeRectCallout">
            <a:avLst>
              <a:gd name="adj1" fmla="val 5057"/>
              <a:gd name="adj2" fmla="val 478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Cambria" panose="02040503050406030204" pitchFamily="18" charset="0"/>
              </a:rPr>
              <a:t>По субсидиям, представляемым федеральным государственным унитарным предприятиям, </a:t>
            </a:r>
            <a:r>
              <a:rPr lang="ru-RU" sz="1200" b="1" dirty="0">
                <a:solidFill>
                  <a:schemeClr val="tx1"/>
                </a:solidFill>
                <a:latin typeface="Cambria" panose="02040503050406030204" pitchFamily="18" charset="0"/>
              </a:rPr>
              <a:t>вне зависимости от размера задолженности</a:t>
            </a:r>
          </a:p>
        </p:txBody>
      </p:sp>
      <p:sp>
        <p:nvSpPr>
          <p:cNvPr id="9" name="Прямоугольная выноска 8"/>
          <p:cNvSpPr/>
          <p:nvPr/>
        </p:nvSpPr>
        <p:spPr>
          <a:xfrm>
            <a:off x="7125177" y="1780819"/>
            <a:ext cx="3276028" cy="783187"/>
          </a:xfrm>
          <a:prstGeom prst="wedgeRectCallout">
            <a:avLst>
              <a:gd name="adj1" fmla="val -34196"/>
              <a:gd name="adj2" fmla="val 12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По субсидиям </a:t>
            </a:r>
            <a:r>
              <a:rPr lang="ru-RU" sz="1200" dirty="0">
                <a:solidFill>
                  <a:schemeClr val="tx1"/>
                </a:solidFill>
                <a:latin typeface="Cambria" panose="02040503050406030204" pitchFamily="18" charset="0"/>
              </a:rPr>
              <a:t>юридическим лицам, </a:t>
            </a:r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в </a:t>
            </a:r>
            <a:r>
              <a:rPr lang="ru-RU" sz="1200" dirty="0">
                <a:solidFill>
                  <a:schemeClr val="tx1"/>
                </a:solidFill>
                <a:latin typeface="Cambria" panose="02040503050406030204" pitchFamily="18" charset="0"/>
              </a:rPr>
              <a:t>том числе </a:t>
            </a:r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государственным корпорациям</a:t>
            </a:r>
            <a:r>
              <a:rPr lang="ru-RU" sz="1200" b="1" dirty="0" smtClean="0">
                <a:solidFill>
                  <a:schemeClr val="tx1"/>
                </a:solidFill>
                <a:latin typeface="Cambria" panose="02040503050406030204" pitchFamily="18" charset="0"/>
              </a:rPr>
              <a:t>, </a:t>
            </a:r>
            <a:r>
              <a:rPr lang="ru-RU" sz="1200" b="1" dirty="0">
                <a:solidFill>
                  <a:schemeClr val="tx1"/>
                </a:solidFill>
                <a:latin typeface="Cambria" panose="02040503050406030204" pitchFamily="18" charset="0"/>
              </a:rPr>
              <a:t>вне зависимости от размера задолженности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364626" y="1096204"/>
            <a:ext cx="885163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b="1" dirty="0" smtClean="0">
                <a:latin typeface="Cambria" panose="02040503050406030204" pitchFamily="18" charset="0"/>
              </a:rPr>
              <a:t>Ф. 0503193 заполняется </a:t>
            </a:r>
            <a:r>
              <a:rPr lang="ru-RU" sz="2000" b="1" dirty="0">
                <a:latin typeface="Cambria" panose="02040503050406030204" pitchFamily="18" charset="0"/>
              </a:rPr>
              <a:t>в разрезе бюджетных обязательств по видам субсидий: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101836" y="6384936"/>
            <a:ext cx="2389941" cy="365125"/>
          </a:xfrm>
        </p:spPr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26</a:t>
            </a:fld>
            <a:endParaRPr lang="ru-RU" dirty="0"/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3742440"/>
              </p:ext>
            </p:extLst>
          </p:nvPr>
        </p:nvGraphicFramePr>
        <p:xfrm>
          <a:off x="184406" y="2695061"/>
          <a:ext cx="10216802" cy="3993749"/>
        </p:xfrm>
        <a:graphic>
          <a:graphicData uri="http://schemas.openxmlformats.org/drawingml/2006/table">
            <a:tbl>
              <a:tblPr/>
              <a:tblGrid>
                <a:gridCol w="5948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02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47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802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94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5594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7516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8027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39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8102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67627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600075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523875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342900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628650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314325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609508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</a:tblGrid>
              <a:tr h="138623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Наименование показателя</a:t>
                      </a:r>
                    </a:p>
                  </a:txBody>
                  <a:tcPr marL="4399" marR="4399" marT="43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Бюджетное обязательство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9"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 dirty="0">
                          <a:effectLst/>
                          <a:latin typeface="Times New Roman"/>
                        </a:rPr>
                        <a:t>Дебиторская задолженность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Аналитическая информация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63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номер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код по КОФК органа федерального казначейства по месту регистрации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ИНН контрагента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сумма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 dirty="0">
                          <a:effectLst/>
                          <a:latin typeface="Times New Roman"/>
                        </a:rPr>
                        <a:t>номер счета бюджетного учета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 dirty="0">
                          <a:effectLst/>
                          <a:latin typeface="Times New Roman"/>
                        </a:rPr>
                        <a:t>на начало года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 dirty="0">
                          <a:effectLst/>
                          <a:latin typeface="Times New Roman"/>
                        </a:rPr>
                        <a:t>на конец отчетного периода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дата возникновения задолженности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предельная дата завершения расчетов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плановая задолженность на конец следующего отчетного периода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причина возникновения задолженности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принимаемые меры по сокращению задолженности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862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всего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в том числе в сумме средств, подлежащих возврату в бюджет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всего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 dirty="0">
                          <a:effectLst/>
                          <a:latin typeface="Times New Roman"/>
                        </a:rPr>
                        <a:t>в том числе в сумме: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код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пояснения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код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пояснения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1973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средств, потребность в которых подтверждена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просроченной задолженности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 dirty="0">
                          <a:effectLst/>
                          <a:latin typeface="Times New Roman"/>
                        </a:rPr>
                        <a:t>средств, подлежащих возврату в бюджет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047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4399" marR="4399" marT="43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8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9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10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11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12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14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15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17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19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78522"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0" i="0" u="none" strike="noStrike" dirty="0">
                          <a:effectLst/>
                          <a:latin typeface="Times New Roman"/>
                        </a:rPr>
                        <a:t>Расчеты по авансовым безвозмездным перечислениям организациям, за исключением государственных и муниципальных организаций</a:t>
                      </a:r>
                    </a:p>
                  </a:txBody>
                  <a:tcPr marL="4399" marR="4399" marT="43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0010009516730000005</a:t>
                      </a:r>
                    </a:p>
                  </a:txBody>
                  <a:tcPr marL="4399" marR="4399" marT="43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7300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7702372500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60 000 000,00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01084130196785630 1 20642 000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24 792 613,62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27.12.2016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 dirty="0">
                          <a:effectLst/>
                          <a:latin typeface="Times New Roman"/>
                        </a:rPr>
                        <a:t>15.02.2017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0" u="none" strike="noStrike" dirty="0"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предоставление авансов в соответствии с условиями соглашения (нормативного правового акта)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1.1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завершение расчетов и принятие отчета о расходовании средств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160"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Итого по обязательству</a:t>
                      </a:r>
                    </a:p>
                  </a:txBody>
                  <a:tcPr marL="4399" marR="4399" marT="43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0010009516730000005</a:t>
                      </a:r>
                    </a:p>
                  </a:txBody>
                  <a:tcPr marL="4399" marR="4399" marT="43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7300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7702372500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60 000 000,00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0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24 792 613,62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0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0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399" marR="4399" marT="4399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0" i="1" u="none" strike="noStrike" dirty="0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0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0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0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7163">
                <a:tc>
                  <a:txBody>
                    <a:bodyPr/>
                    <a:lstStyle/>
                    <a:p>
                      <a:pPr algn="l" fontAlgn="b"/>
                      <a:endParaRPr lang="ru-RU" sz="650" b="0" i="0" u="none" strike="noStrike">
                        <a:effectLst/>
                        <a:latin typeface="Times New Roman"/>
                      </a:endParaRPr>
                    </a:p>
                  </a:txBody>
                  <a:tcPr marL="4399" marR="4399" marT="439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399" marR="4399" marT="439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Итого по контрагенту</a:t>
                      </a:r>
                    </a:p>
                  </a:txBody>
                  <a:tcPr marL="4399" marR="4399" marT="43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399" marR="4399" marT="43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1" i="1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1" i="1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21282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Автономная некоммерческая организация поддержки гуманитарных программ  Русская Гуманитарная Миссия</a:t>
                      </a:r>
                    </a:p>
                  </a:txBody>
                  <a:tcPr marL="4399" marR="4399" marT="43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7702372500</a:t>
                      </a:r>
                    </a:p>
                  </a:txBody>
                  <a:tcPr marL="4399" marR="4399" marT="43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60 000 000,00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1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24 792 613,62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1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1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1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1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1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1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38623">
                <a:tc>
                  <a:txBody>
                    <a:bodyPr/>
                    <a:lstStyle/>
                    <a:p>
                      <a:pPr algn="l" fontAlgn="b"/>
                      <a:endParaRPr lang="ru-RU" sz="650" b="0" i="0" u="none" strike="noStrike">
                        <a:effectLst/>
                        <a:latin typeface="Times New Roman"/>
                      </a:endParaRPr>
                    </a:p>
                  </a:txBody>
                  <a:tcPr marL="4399" marR="4399" marT="43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50" b="0" i="0" u="none" strike="noStrike">
                        <a:effectLst/>
                        <a:latin typeface="Times New Roman"/>
                      </a:endParaRPr>
                    </a:p>
                  </a:txBody>
                  <a:tcPr marL="4399" marR="4399" marT="43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50" b="0" i="0" u="none" strike="noStrike">
                        <a:effectLst/>
                        <a:latin typeface="Times New Roman"/>
                      </a:endParaRPr>
                    </a:p>
                  </a:txBody>
                  <a:tcPr marL="4399" marR="4399" marT="43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399" marR="4399" marT="439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ВСЕГО</a:t>
                      </a:r>
                    </a:p>
                  </a:txBody>
                  <a:tcPr marL="4399" marR="4399" marT="43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1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399" marR="4399" marT="43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24 792 613,62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1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1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399" marR="4399" marT="43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1" i="1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399" marR="4399" marT="439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399" marR="4399" marT="439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399" marR="4399" marT="439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16906">
                <a:tc>
                  <a:txBody>
                    <a:bodyPr/>
                    <a:lstStyle/>
                    <a:p>
                      <a:pPr algn="l" fontAlgn="b"/>
                      <a:endParaRPr lang="ru-RU" sz="650" b="0" i="0" u="none" strike="noStrike">
                        <a:effectLst/>
                        <a:latin typeface="Times New Roman"/>
                      </a:endParaRPr>
                    </a:p>
                  </a:txBody>
                  <a:tcPr marL="4399" marR="4399" marT="43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50" b="0" i="0" u="none" strike="noStrike">
                        <a:effectLst/>
                        <a:latin typeface="Times New Roman"/>
                      </a:endParaRPr>
                    </a:p>
                  </a:txBody>
                  <a:tcPr marL="4399" marR="4399" marT="43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50" b="0" i="0" u="none" strike="noStrike">
                        <a:effectLst/>
                        <a:latin typeface="Times New Roman"/>
                      </a:endParaRPr>
                    </a:p>
                  </a:txBody>
                  <a:tcPr marL="4399" marR="4399" marT="43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50" b="0" i="1" u="none" strike="noStrike">
                        <a:effectLst/>
                        <a:latin typeface="Times New Roman"/>
                      </a:endParaRPr>
                    </a:p>
                  </a:txBody>
                  <a:tcPr marL="4399" marR="4399" marT="43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в том числе по кодам счетов</a:t>
                      </a:r>
                    </a:p>
                  </a:txBody>
                  <a:tcPr marL="4399" marR="4399" marT="43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399" marR="4399" marT="43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399" marR="4399" marT="43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50" b="0" i="1" u="none" strike="noStrike" dirty="0">
                        <a:effectLst/>
                        <a:latin typeface="Times New Roman"/>
                      </a:endParaRPr>
                    </a:p>
                  </a:txBody>
                  <a:tcPr marL="4399" marR="4399" marT="43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50" b="0" i="1" u="none" strike="noStrike">
                        <a:effectLst/>
                        <a:latin typeface="Times New Roman"/>
                      </a:endParaRPr>
                    </a:p>
                  </a:txBody>
                  <a:tcPr marL="4399" marR="4399" marT="43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50" b="0" i="1" u="none" strike="noStrike">
                        <a:effectLst/>
                        <a:latin typeface="Times New Roman"/>
                      </a:endParaRPr>
                    </a:p>
                  </a:txBody>
                  <a:tcPr marL="4399" marR="4399" marT="43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44630">
                <a:tc gridSpan="5">
                  <a:txBody>
                    <a:bodyPr/>
                    <a:lstStyle/>
                    <a:p>
                      <a:pPr algn="r" fontAlgn="b"/>
                      <a:endParaRPr lang="ru-RU" sz="650" b="0" i="1" u="none" strike="noStrike">
                        <a:effectLst/>
                        <a:latin typeface="Times New Roman"/>
                      </a:endParaRPr>
                    </a:p>
                  </a:txBody>
                  <a:tcPr marL="4399" marR="4399" marT="43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00000000000000000 1 20642 000</a:t>
                      </a:r>
                    </a:p>
                  </a:txBody>
                  <a:tcPr marL="4399" marR="4399" marT="43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24 792 613,62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0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0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399" marR="4399" marT="43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50" b="0" i="1" u="none" strike="noStrike" dirty="0">
                        <a:effectLst/>
                        <a:latin typeface="Times New Roman"/>
                      </a:endParaRPr>
                    </a:p>
                  </a:txBody>
                  <a:tcPr marL="4399" marR="4399" marT="43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50" b="0" i="1" u="none" strike="noStrike" dirty="0">
                        <a:effectLst/>
                        <a:latin typeface="Times New Roman"/>
                      </a:endParaRPr>
                    </a:p>
                  </a:txBody>
                  <a:tcPr marL="4399" marR="4399" marT="43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50" b="0" i="1" u="none" strike="noStrike" dirty="0">
                        <a:effectLst/>
                        <a:latin typeface="Times New Roman"/>
                      </a:endParaRPr>
                    </a:p>
                  </a:txBody>
                  <a:tcPr marL="4399" marR="4399" marT="43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4532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22141" y="219077"/>
            <a:ext cx="7966472" cy="933448"/>
          </a:xfrm>
        </p:spPr>
        <p:txBody>
          <a:bodyPr/>
          <a:lstStyle/>
          <a:p>
            <a:pPr algn="r"/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Сведения о финансовых вложениях получателя бюджетных средств, администратора источников финансирования дефицита бюджета</a:t>
            </a:r>
            <a:r>
              <a:rPr lang="en-US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 (</a:t>
            </a:r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ф. 0503171</a:t>
            </a:r>
            <a:r>
              <a:rPr lang="en-US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)</a:t>
            </a:r>
            <a:endParaRPr lang="ru-RU" sz="22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cs typeface="Arial" pitchFamily="34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39936" y="6465887"/>
            <a:ext cx="2389941" cy="365125"/>
          </a:xfrm>
        </p:spPr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27</a:t>
            </a:fld>
            <a:endParaRPr lang="ru-RU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4557939"/>
              </p:ext>
            </p:extLst>
          </p:nvPr>
        </p:nvGraphicFramePr>
        <p:xfrm>
          <a:off x="1149503" y="1196972"/>
          <a:ext cx="9185122" cy="4321826"/>
        </p:xfrm>
        <a:graphic>
          <a:graphicData uri="http://schemas.openxmlformats.org/drawingml/2006/table">
            <a:tbl>
              <a:tblPr/>
              <a:tblGrid>
                <a:gridCol w="13130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10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290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3801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520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0753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906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287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10502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24818">
                <a:tc rowSpan="2" gridSpan="4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Номер (код) счета бюджетного учета</a:t>
                      </a:r>
                    </a:p>
                  </a:txBody>
                  <a:tcPr marL="4353" marR="4353" marT="499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Сумма, руб.</a:t>
                      </a:r>
                    </a:p>
                  </a:txBody>
                  <a:tcPr marL="4353" marR="4353" marT="499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Вид финансового вложения</a:t>
                      </a:r>
                    </a:p>
                  </a:txBody>
                  <a:tcPr marL="4353" marR="4353" marT="499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Код финансового вложения</a:t>
                      </a:r>
                    </a:p>
                  </a:txBody>
                  <a:tcPr marL="4353" marR="4353" marT="499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Эмитент</a:t>
                      </a:r>
                    </a:p>
                  </a:txBody>
                  <a:tcPr marL="4353" marR="4353" marT="499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4818"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код по ИНН/ОКСМ**</a:t>
                      </a:r>
                    </a:p>
                  </a:txBody>
                  <a:tcPr marL="4353" marR="4353" marT="499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наименование</a:t>
                      </a:r>
                    </a:p>
                  </a:txBody>
                  <a:tcPr marL="4353" marR="4353" marT="499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4818">
                <a:tc gridSpan="4"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4353" marR="4353" marT="499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4353" marR="4353" marT="4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4353" marR="4353" marT="4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4353" marR="4353" marT="4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4353" marR="4353" marT="4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6</a:t>
                      </a:r>
                    </a:p>
                  </a:txBody>
                  <a:tcPr marL="4353" marR="4353" marT="4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4818"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Итого по счету</a:t>
                      </a:r>
                    </a:p>
                  </a:txBody>
                  <a:tcPr marL="4353" marR="4353" marT="4996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4353" marR="4353" marT="4996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20430</a:t>
                      </a:r>
                    </a:p>
                  </a:txBody>
                  <a:tcPr marL="4353" marR="4353" marT="4996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000</a:t>
                      </a:r>
                    </a:p>
                  </a:txBody>
                  <a:tcPr marL="4353" marR="4353" marT="4996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effectLst/>
                          <a:latin typeface="Arial"/>
                        </a:rPr>
                        <a:t>9 450 031 574,46</a:t>
                      </a:r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4353" marR="4353" marT="4996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4353" marR="4353" marT="4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4353" marR="4353" marT="499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effectLst/>
                        <a:latin typeface="Arial"/>
                      </a:endParaRPr>
                    </a:p>
                  </a:txBody>
                  <a:tcPr marL="4353" marR="4353" marT="499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800" b="0" i="0" u="none" strike="noStrike">
                        <a:effectLst/>
                        <a:latin typeface="Arial"/>
                      </a:endParaRPr>
                    </a:p>
                  </a:txBody>
                  <a:tcPr marL="4353" marR="4353" marT="499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4818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00000000000000000</a:t>
                      </a:r>
                    </a:p>
                  </a:txBody>
                  <a:tcPr marL="4353" marR="4353" marT="499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4353" marR="4353" marT="499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20431</a:t>
                      </a:r>
                    </a:p>
                  </a:txBody>
                  <a:tcPr marL="4353" marR="4353" marT="499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000</a:t>
                      </a:r>
                    </a:p>
                  </a:txBody>
                  <a:tcPr marL="4353" marR="4353" marT="499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934 500,00</a:t>
                      </a:r>
                    </a:p>
                  </a:txBody>
                  <a:tcPr marL="4353" marR="4353" marT="4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Акции</a:t>
                      </a:r>
                    </a:p>
                  </a:txBody>
                  <a:tcPr marL="4353" marR="4353" marT="4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4353" marR="4353" marT="4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29623590</a:t>
                      </a:r>
                    </a:p>
                  </a:txBody>
                  <a:tcPr marL="4353" marR="4353" marT="4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ЗАО "Кубаньтурист"</a:t>
                      </a:r>
                    </a:p>
                  </a:txBody>
                  <a:tcPr marL="4353" marR="4353" marT="4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24818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00000000000000000</a:t>
                      </a:r>
                    </a:p>
                  </a:txBody>
                  <a:tcPr marL="4353" marR="4353" marT="499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4353" marR="4353" marT="499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20431</a:t>
                      </a:r>
                    </a:p>
                  </a:txBody>
                  <a:tcPr marL="4353" marR="4353" marT="499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000</a:t>
                      </a:r>
                    </a:p>
                  </a:txBody>
                  <a:tcPr marL="4353" marR="4353" marT="499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3 820 000,00</a:t>
                      </a:r>
                    </a:p>
                  </a:txBody>
                  <a:tcPr marL="4353" marR="4353" marT="4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Акции</a:t>
                      </a:r>
                    </a:p>
                  </a:txBody>
                  <a:tcPr marL="4353" marR="4353" marT="4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4353" marR="4353" marT="4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05020177</a:t>
                      </a:r>
                    </a:p>
                  </a:txBody>
                  <a:tcPr marL="4353" marR="4353" marT="4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ОАО "Якутуглестрой"</a:t>
                      </a:r>
                    </a:p>
                  </a:txBody>
                  <a:tcPr marL="4353" marR="4353" marT="4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24818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00000000000000000</a:t>
                      </a:r>
                    </a:p>
                  </a:txBody>
                  <a:tcPr marL="4353" marR="4353" marT="499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4353" marR="4353" marT="499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20431</a:t>
                      </a:r>
                    </a:p>
                  </a:txBody>
                  <a:tcPr marL="4353" marR="4353" marT="499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000</a:t>
                      </a:r>
                    </a:p>
                  </a:txBody>
                  <a:tcPr marL="4353" marR="4353" marT="499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2 013 750,00</a:t>
                      </a:r>
                    </a:p>
                  </a:txBody>
                  <a:tcPr marL="4353" marR="4353" marT="4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Акции</a:t>
                      </a:r>
                    </a:p>
                  </a:txBody>
                  <a:tcPr marL="4353" marR="4353" marT="4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4353" marR="4353" marT="4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40822893</a:t>
                      </a:r>
                    </a:p>
                  </a:txBody>
                  <a:tcPr marL="4353" marR="4353" marT="4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ОАО АК "Железные дороги"</a:t>
                      </a:r>
                    </a:p>
                  </a:txBody>
                  <a:tcPr marL="4353" marR="4353" marT="4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84534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00000000000000000</a:t>
                      </a:r>
                    </a:p>
                  </a:txBody>
                  <a:tcPr marL="4353" marR="4353" marT="499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4353" marR="4353" marT="499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20433</a:t>
                      </a:r>
                    </a:p>
                  </a:txBody>
                  <a:tcPr marL="4353" marR="4353" marT="499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000</a:t>
                      </a:r>
                    </a:p>
                  </a:txBody>
                  <a:tcPr marL="4353" marR="4353" marT="499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1 775 183 532,80</a:t>
                      </a:r>
                    </a:p>
                  </a:txBody>
                  <a:tcPr marL="4353" marR="4353" marT="4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Участие в государственных (муниципальных) учреждениях</a:t>
                      </a:r>
                    </a:p>
                  </a:txBody>
                  <a:tcPr marL="4353" marR="4353" marT="4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6</a:t>
                      </a:r>
                    </a:p>
                  </a:txBody>
                  <a:tcPr marL="4353" marR="4353" marT="4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42275082</a:t>
                      </a:r>
                    </a:p>
                  </a:txBody>
                  <a:tcPr marL="4353" marR="4353" marT="4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Федеральное бюджетное учреждение Реабилитационный и учебный Центр Фонда социального страхования Российской Федерации</a:t>
                      </a:r>
                    </a:p>
                  </a:txBody>
                  <a:tcPr marL="4353" marR="4353" marT="4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84534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00000000000000000</a:t>
                      </a:r>
                    </a:p>
                  </a:txBody>
                  <a:tcPr marL="4353" marR="4353" marT="499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4353" marR="4353" marT="499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20433</a:t>
                      </a:r>
                    </a:p>
                  </a:txBody>
                  <a:tcPr marL="4353" marR="4353" marT="499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000</a:t>
                      </a:r>
                    </a:p>
                  </a:txBody>
                  <a:tcPr marL="4353" marR="4353" marT="499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376 034 513,49</a:t>
                      </a:r>
                    </a:p>
                  </a:txBody>
                  <a:tcPr marL="4353" marR="4353" marT="4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Участие в государственных (муниципальных) учреждениях</a:t>
                      </a:r>
                    </a:p>
                  </a:txBody>
                  <a:tcPr marL="4353" marR="4353" marT="4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6</a:t>
                      </a:r>
                    </a:p>
                  </a:txBody>
                  <a:tcPr marL="4353" marR="4353" marT="4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75976776</a:t>
                      </a:r>
                    </a:p>
                  </a:txBody>
                  <a:tcPr marL="4353" marR="4353" marT="4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ФБУ Центр восстановительной медицины и реабилитации Государственного учреждения Саратовского РО ФСС РФ "Волга"</a:t>
                      </a:r>
                    </a:p>
                  </a:txBody>
                  <a:tcPr marL="4353" marR="4353" marT="4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84534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00000000000000000</a:t>
                      </a:r>
                    </a:p>
                  </a:txBody>
                  <a:tcPr marL="4353" marR="4353" marT="499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4353" marR="4353" marT="499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20433</a:t>
                      </a:r>
                    </a:p>
                  </a:txBody>
                  <a:tcPr marL="4353" marR="4353" marT="499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000</a:t>
                      </a:r>
                    </a:p>
                  </a:txBody>
                  <a:tcPr marL="4353" marR="4353" marT="499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591 830 980,39</a:t>
                      </a:r>
                    </a:p>
                  </a:txBody>
                  <a:tcPr marL="4353" marR="4353" marT="4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Участие в государственных (муниципальных) учреждениях</a:t>
                      </a:r>
                    </a:p>
                  </a:txBody>
                  <a:tcPr marL="4353" marR="4353" marT="4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6</a:t>
                      </a:r>
                    </a:p>
                  </a:txBody>
                  <a:tcPr marL="4353" marR="4353" marT="4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22482784</a:t>
                      </a:r>
                    </a:p>
                  </a:txBody>
                  <a:tcPr marL="4353" marR="4353" marT="4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Федеральное бюджетное учреждение Центр реабилитации Фонда социального страхования Российской Федерации "Волгоград"</a:t>
                      </a:r>
                    </a:p>
                  </a:txBody>
                  <a:tcPr marL="4353" marR="4353" marT="4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604439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00000000000000000</a:t>
                      </a:r>
                    </a:p>
                  </a:txBody>
                  <a:tcPr marL="4353" marR="4353" marT="499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4353" marR="4353" marT="499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20433</a:t>
                      </a:r>
                    </a:p>
                  </a:txBody>
                  <a:tcPr marL="4353" marR="4353" marT="499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000</a:t>
                      </a:r>
                    </a:p>
                  </a:txBody>
                  <a:tcPr marL="4353" marR="4353" marT="499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845 728 126,24</a:t>
                      </a:r>
                    </a:p>
                  </a:txBody>
                  <a:tcPr marL="4353" marR="4353" marT="4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Участие в государственных (муниципальных) учреждениях</a:t>
                      </a:r>
                    </a:p>
                  </a:txBody>
                  <a:tcPr marL="4353" marR="4353" marT="4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6</a:t>
                      </a:r>
                    </a:p>
                  </a:txBody>
                  <a:tcPr marL="4353" marR="4353" marT="4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10475767</a:t>
                      </a:r>
                    </a:p>
                  </a:txBody>
                  <a:tcPr marL="4353" marR="4353" marT="4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Федеральное бюджетное учреждение Центр реабилитации Фонда социального страхования Российской Федерации "Вольгинский"</a:t>
                      </a:r>
                    </a:p>
                  </a:txBody>
                  <a:tcPr marL="4353" marR="4353" marT="4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604439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00000000000000000</a:t>
                      </a:r>
                    </a:p>
                  </a:txBody>
                  <a:tcPr marL="4353" marR="4353" marT="499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4353" marR="4353" marT="499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20433</a:t>
                      </a:r>
                    </a:p>
                  </a:txBody>
                  <a:tcPr marL="4353" marR="4353" marT="499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000</a:t>
                      </a:r>
                    </a:p>
                  </a:txBody>
                  <a:tcPr marL="4353" marR="4353" marT="499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867 981 588,29</a:t>
                      </a:r>
                    </a:p>
                  </a:txBody>
                  <a:tcPr marL="4353" marR="4353" marT="4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Участие в государственных (муниципальных) учреждениях</a:t>
                      </a:r>
                    </a:p>
                  </a:txBody>
                  <a:tcPr marL="4353" marR="4353" marT="4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6</a:t>
                      </a:r>
                    </a:p>
                  </a:txBody>
                  <a:tcPr marL="4353" marR="4353" marT="4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49612468</a:t>
                      </a:r>
                    </a:p>
                  </a:txBody>
                  <a:tcPr marL="4353" marR="4353" marT="4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Федеральное бюджетное учреждение Центр реабилитации Фонда социального страхования Российской Федерации "Вятские Увалы"</a:t>
                      </a:r>
                    </a:p>
                  </a:txBody>
                  <a:tcPr marL="4353" marR="4353" marT="4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84534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00000000000000000</a:t>
                      </a:r>
                    </a:p>
                  </a:txBody>
                  <a:tcPr marL="4353" marR="4353" marT="499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4353" marR="4353" marT="499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20433</a:t>
                      </a:r>
                    </a:p>
                  </a:txBody>
                  <a:tcPr marL="4353" marR="4353" marT="499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000</a:t>
                      </a:r>
                    </a:p>
                  </a:txBody>
                  <a:tcPr marL="4353" marR="4353" marT="499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486 504 583,25</a:t>
                      </a:r>
                    </a:p>
                  </a:txBody>
                  <a:tcPr marL="4353" marR="4353" marT="4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Участие в государственных (муниципальных) учреждениях</a:t>
                      </a:r>
                    </a:p>
                  </a:txBody>
                  <a:tcPr marL="4353" marR="4353" marT="4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6</a:t>
                      </a:r>
                    </a:p>
                  </a:txBody>
                  <a:tcPr marL="4353" marR="4353" marT="4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49393726</a:t>
                      </a:r>
                    </a:p>
                  </a:txBody>
                  <a:tcPr marL="4353" marR="4353" marT="4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Федеральное бюджетное учреждение Центр реабилитации Фонда социального страхования Российской Федерации "Ключи"</a:t>
                      </a:r>
                    </a:p>
                  </a:txBody>
                  <a:tcPr marL="4353" marR="4353" marT="4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24818"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4353" marR="4353" marT="499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effectLst/>
                        <a:latin typeface="Arial"/>
                      </a:endParaRPr>
                    </a:p>
                  </a:txBody>
                  <a:tcPr marL="4353" marR="4353" marT="499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effectLst/>
                        <a:latin typeface="Arial"/>
                      </a:endParaRPr>
                    </a:p>
                  </a:txBody>
                  <a:tcPr marL="4353" marR="4353" marT="499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effectLst/>
                        <a:latin typeface="Arial"/>
                      </a:endParaRPr>
                    </a:p>
                  </a:txBody>
                  <a:tcPr marL="4353" marR="4353" marT="499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effectLst/>
                        <a:latin typeface="Arial"/>
                      </a:endParaRPr>
                    </a:p>
                  </a:txBody>
                  <a:tcPr marL="4353" marR="4353" marT="499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effectLst/>
                        <a:latin typeface="Arial"/>
                      </a:endParaRPr>
                    </a:p>
                  </a:txBody>
                  <a:tcPr marL="4353" marR="4353" marT="499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effectLst/>
                        <a:latin typeface="Arial"/>
                      </a:endParaRPr>
                    </a:p>
                  </a:txBody>
                  <a:tcPr marL="4353" marR="4353" marT="499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effectLst/>
                        <a:latin typeface="Arial"/>
                      </a:endParaRPr>
                    </a:p>
                  </a:txBody>
                  <a:tcPr marL="4353" marR="4353" marT="499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4353" marR="4353" marT="499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24818"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effectLst/>
                        <a:latin typeface="Arial Cyr"/>
                      </a:endParaRPr>
                    </a:p>
                  </a:txBody>
                  <a:tcPr marL="4353" marR="4353" marT="49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effectLst/>
                        <a:latin typeface="Arial Cyr"/>
                      </a:endParaRPr>
                    </a:p>
                  </a:txBody>
                  <a:tcPr marL="4353" marR="4353" marT="49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effectLst/>
                        <a:latin typeface="Arial Cyr"/>
                      </a:endParaRPr>
                    </a:p>
                  </a:txBody>
                  <a:tcPr marL="4353" marR="4353" marT="49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Всего</a:t>
                      </a:r>
                    </a:p>
                  </a:txBody>
                  <a:tcPr marL="4353" marR="4353" marT="499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effectLst/>
                          <a:latin typeface="Arial"/>
                        </a:rPr>
                        <a:t>9 450 031 574,46</a:t>
                      </a:r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4353" marR="4353" marT="4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effectLst/>
                        <a:latin typeface="Arial"/>
                      </a:endParaRPr>
                    </a:p>
                  </a:txBody>
                  <a:tcPr marL="4353" marR="4353" marT="4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effectLst/>
                        <a:latin typeface="Arial"/>
                      </a:endParaRPr>
                    </a:p>
                  </a:txBody>
                  <a:tcPr marL="4353" marR="4353" marT="49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effectLst/>
                        <a:latin typeface="Arial"/>
                      </a:endParaRPr>
                    </a:p>
                  </a:txBody>
                  <a:tcPr marL="4353" marR="4353" marT="49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4353" marR="4353" marT="49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sp>
        <p:nvSpPr>
          <p:cNvPr id="9" name="AutoShape 9"/>
          <p:cNvSpPr>
            <a:spLocks noChangeArrowheads="1"/>
          </p:cNvSpPr>
          <p:nvPr/>
        </p:nvSpPr>
        <p:spPr bwMode="auto">
          <a:xfrm>
            <a:off x="1095376" y="5572124"/>
            <a:ext cx="9296398" cy="1019176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lIns="82936" tIns="41468" rIns="82936" bIns="41468"/>
          <a:lstStyle/>
          <a:p>
            <a:pPr algn="just">
              <a:spcAft>
                <a:spcPts val="0"/>
              </a:spcAft>
            </a:pPr>
            <a:r>
              <a:rPr lang="ru-RU" sz="1200" kern="0" dirty="0" smtClean="0">
                <a:solidFill>
                  <a:prstClr val="black"/>
                </a:solidFill>
                <a:latin typeface="Times New Roman" pitchFamily="18" charset="0"/>
              </a:rPr>
              <a:t>Раскрывается </a:t>
            </a:r>
            <a:r>
              <a:rPr lang="ru-RU" sz="1200" kern="0" dirty="0">
                <a:solidFill>
                  <a:prstClr val="black"/>
                </a:solidFill>
                <a:latin typeface="Times New Roman" pitchFamily="18" charset="0"/>
              </a:rPr>
              <a:t>информация обо всех финансовых вложения, числящихся по состоянию на 1 января 2018 года на счетах 1 204 00 000 «Финансовые вложения» (с указанием в 1-17 разрядах номеров счетов нулей) и на счетах 1 215 00 000 «Вложения в финансовые активы» (с указанием в 1-4 разрядах номера счета – кода раздела, подраздела расходов бюджетов, в </a:t>
            </a:r>
            <a:r>
              <a:rPr lang="ru-RU" sz="1200" kern="0" dirty="0" smtClean="0">
                <a:solidFill>
                  <a:prstClr val="black"/>
                </a:solidFill>
                <a:latin typeface="Times New Roman" pitchFamily="18" charset="0"/>
              </a:rPr>
              <a:t>5-17 </a:t>
            </a:r>
            <a:r>
              <a:rPr lang="ru-RU" sz="1200" kern="0" dirty="0">
                <a:solidFill>
                  <a:prstClr val="black"/>
                </a:solidFill>
                <a:latin typeface="Times New Roman" pitchFamily="18" charset="0"/>
              </a:rPr>
              <a:t>разрядах – </a:t>
            </a:r>
            <a:r>
              <a:rPr lang="ru-RU" sz="1200" kern="0" dirty="0" smtClean="0">
                <a:solidFill>
                  <a:prstClr val="black"/>
                </a:solidFill>
                <a:latin typeface="Times New Roman" pitchFamily="18" charset="0"/>
              </a:rPr>
              <a:t>нулей </a:t>
            </a:r>
            <a:r>
              <a:rPr lang="ru-RU" sz="1200" kern="0" dirty="0">
                <a:solidFill>
                  <a:prstClr val="black"/>
                </a:solidFill>
                <a:latin typeface="Times New Roman" pitchFamily="18" charset="0"/>
              </a:rPr>
              <a:t>(например, </a:t>
            </a:r>
            <a:r>
              <a:rPr lang="ru-RU" sz="1200" kern="0" dirty="0" err="1">
                <a:solidFill>
                  <a:prstClr val="black"/>
                </a:solidFill>
                <a:latin typeface="Times New Roman" pitchFamily="18" charset="0"/>
              </a:rPr>
              <a:t>хх</a:t>
            </a:r>
            <a:r>
              <a:rPr lang="ru-RU" sz="1200" kern="0" dirty="0">
                <a:solidFill>
                  <a:prstClr val="black"/>
                </a:solidFill>
                <a:latin typeface="Times New Roman" pitchFamily="18" charset="0"/>
              </a:rPr>
              <a:t> </a:t>
            </a:r>
            <a:r>
              <a:rPr lang="ru-RU" sz="1200" kern="0" dirty="0" err="1">
                <a:solidFill>
                  <a:prstClr val="black"/>
                </a:solidFill>
                <a:latin typeface="Times New Roman" pitchFamily="18" charset="0"/>
              </a:rPr>
              <a:t>хх</a:t>
            </a:r>
            <a:r>
              <a:rPr lang="ru-RU" sz="1200" kern="0" dirty="0">
                <a:solidFill>
                  <a:prstClr val="black"/>
                </a:solidFill>
                <a:latin typeface="Times New Roman" pitchFamily="18" charset="0"/>
              </a:rPr>
              <a:t> 00000 00000 </a:t>
            </a:r>
            <a:r>
              <a:rPr lang="ru-RU" sz="1200" kern="0" dirty="0" smtClean="0">
                <a:solidFill>
                  <a:prstClr val="black"/>
                </a:solidFill>
                <a:latin typeface="Times New Roman" pitchFamily="18" charset="0"/>
              </a:rPr>
              <a:t>000 </a:t>
            </a:r>
            <a:r>
              <a:rPr lang="ru-RU" sz="1200" kern="0" dirty="0">
                <a:solidFill>
                  <a:prstClr val="black"/>
                </a:solidFill>
                <a:latin typeface="Times New Roman" pitchFamily="18" charset="0"/>
              </a:rPr>
              <a:t>1 215хх 000) или код группы, подгруппы, статьи классификации источников финансирования дефицита бюджетов (1 - 10 разряд номера счета), в 11 - 17 разрядах - «нули» (например, </a:t>
            </a:r>
            <a:r>
              <a:rPr lang="ru-RU" sz="1200" kern="0" dirty="0" err="1">
                <a:solidFill>
                  <a:prstClr val="black"/>
                </a:solidFill>
                <a:latin typeface="Times New Roman" pitchFamily="18" charset="0"/>
              </a:rPr>
              <a:t>xx</a:t>
            </a:r>
            <a:r>
              <a:rPr lang="ru-RU" sz="1200" kern="0" dirty="0">
                <a:solidFill>
                  <a:prstClr val="black"/>
                </a:solidFill>
                <a:latin typeface="Times New Roman" pitchFamily="18" charset="0"/>
              </a:rPr>
              <a:t> </a:t>
            </a:r>
            <a:r>
              <a:rPr lang="ru-RU" sz="1200" kern="0" dirty="0" err="1">
                <a:solidFill>
                  <a:prstClr val="black"/>
                </a:solidFill>
                <a:latin typeface="Times New Roman" pitchFamily="18" charset="0"/>
              </a:rPr>
              <a:t>xx</a:t>
            </a:r>
            <a:r>
              <a:rPr lang="ru-RU" sz="1200" kern="0" dirty="0">
                <a:solidFill>
                  <a:prstClr val="black"/>
                </a:solidFill>
                <a:latin typeface="Times New Roman" pitchFamily="18" charset="0"/>
              </a:rPr>
              <a:t> </a:t>
            </a:r>
            <a:r>
              <a:rPr lang="ru-RU" sz="1200" kern="0" dirty="0" err="1">
                <a:solidFill>
                  <a:prstClr val="black"/>
                </a:solidFill>
                <a:latin typeface="Times New Roman" pitchFamily="18" charset="0"/>
              </a:rPr>
              <a:t>xxxxxx</a:t>
            </a:r>
            <a:r>
              <a:rPr lang="ru-RU" sz="1200" kern="0" dirty="0">
                <a:solidFill>
                  <a:prstClr val="black"/>
                </a:solidFill>
                <a:latin typeface="Times New Roman" pitchFamily="18" charset="0"/>
              </a:rPr>
              <a:t> 0000 000 1 215xx 000) </a:t>
            </a:r>
            <a:endParaRPr kumimoji="0" lang="ru-RU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uLnTx/>
              <a:uFillTx/>
              <a:latin typeface="Times New Roman" pitchFamily="18" charset="0"/>
            </a:endParaRPr>
          </a:p>
        </p:txBody>
      </p:sp>
      <p:sp>
        <p:nvSpPr>
          <p:cNvPr id="6" name="Овальная выноска 5"/>
          <p:cNvSpPr/>
          <p:nvPr/>
        </p:nvSpPr>
        <p:spPr>
          <a:xfrm>
            <a:off x="5218364" y="2427193"/>
            <a:ext cx="2042452" cy="687481"/>
          </a:xfrm>
          <a:prstGeom prst="wedgeEllipseCallout">
            <a:avLst>
              <a:gd name="adj1" fmla="val 46499"/>
              <a:gd name="adj2" fmla="val -77446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200" dirty="0">
                <a:latin typeface="Cambria" panose="02040503050406030204" pitchFamily="18" charset="0"/>
              </a:rPr>
              <a:t>В </a:t>
            </a:r>
            <a:r>
              <a:rPr lang="ru-RU" sz="1200" b="1" dirty="0">
                <a:latin typeface="Cambria" panose="02040503050406030204" pitchFamily="18" charset="0"/>
              </a:rPr>
              <a:t>гр. </a:t>
            </a:r>
            <a:r>
              <a:rPr lang="ru-RU" sz="1200" b="1" dirty="0" smtClean="0">
                <a:latin typeface="Cambria" panose="02040503050406030204" pitchFamily="18" charset="0"/>
              </a:rPr>
              <a:t>5 </a:t>
            </a:r>
            <a:r>
              <a:rPr lang="ru-RU" sz="1200" dirty="0" smtClean="0">
                <a:latin typeface="Cambria" panose="02040503050406030204" pitchFamily="18" charset="0"/>
              </a:rPr>
              <a:t>указывается код эмитента по ОКПО</a:t>
            </a:r>
            <a:endParaRPr lang="ru-RU" sz="1200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021060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7526656" y="6365878"/>
            <a:ext cx="2389942" cy="365125"/>
          </a:xfrm>
        </p:spPr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28</a:t>
            </a:fld>
            <a:endParaRPr lang="ru-RU" dirty="0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title"/>
          </p:nvPr>
        </p:nvSpPr>
        <p:spPr>
          <a:xfrm>
            <a:off x="2459098" y="354014"/>
            <a:ext cx="8054986" cy="936625"/>
          </a:xfrm>
        </p:spPr>
        <p:txBody>
          <a:bodyPr/>
          <a:lstStyle/>
          <a:p>
            <a:pPr algn="r">
              <a:lnSpc>
                <a:spcPct val="80000"/>
              </a:lnSpc>
            </a:pPr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Сведения о государственном (муниципальном) долге, предоставленных бюджетных 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кредитах (</a:t>
            </a:r>
            <a:r>
              <a:rPr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ф. </a:t>
            </a:r>
            <a:r>
              <a:rPr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050317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2)</a:t>
            </a:r>
            <a:endParaRPr sz="22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cs typeface="Arial" pitchFamily="34" charset="0"/>
            </a:endParaRPr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5221609"/>
              </p:ext>
            </p:extLst>
          </p:nvPr>
        </p:nvGraphicFramePr>
        <p:xfrm>
          <a:off x="2419350" y="1162050"/>
          <a:ext cx="7248525" cy="5443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9" name="Лист" r:id="rId3" imgW="6181722" imgH="6353100" progId="Excel.Sheet.8">
                  <p:embed/>
                </p:oleObj>
              </mc:Choice>
              <mc:Fallback>
                <p:oleObj name="Лист" r:id="rId3" imgW="6181722" imgH="6353100" progId="Excel.Shee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419350" y="1162050"/>
                        <a:ext cx="7248525" cy="5443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197096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7526656" y="6365878"/>
            <a:ext cx="2389942" cy="365125"/>
          </a:xfrm>
        </p:spPr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29</a:t>
            </a:fld>
            <a:endParaRPr lang="ru-RU" dirty="0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title"/>
          </p:nvPr>
        </p:nvSpPr>
        <p:spPr>
          <a:xfrm>
            <a:off x="2459098" y="354014"/>
            <a:ext cx="8054986" cy="936625"/>
          </a:xfrm>
        </p:spPr>
        <p:txBody>
          <a:bodyPr/>
          <a:lstStyle/>
          <a:p>
            <a:pPr algn="r">
              <a:lnSpc>
                <a:spcPct val="80000"/>
              </a:lnSpc>
            </a:pP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Сведения об </a:t>
            </a:r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изменении остатков валюты 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баланса</a:t>
            </a:r>
            <a:b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</a:b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(</a:t>
            </a:r>
            <a:r>
              <a:rPr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ф. 0503173</a:t>
            </a:r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)</a:t>
            </a:r>
            <a:endParaRPr sz="22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cs typeface="Arial" pitchFamily="34" charset="0"/>
            </a:endParaRPr>
          </a:p>
        </p:txBody>
      </p:sp>
      <p:sp>
        <p:nvSpPr>
          <p:cNvPr id="9" name="Oval 5"/>
          <p:cNvSpPr>
            <a:spLocks noChangeArrowheads="1"/>
          </p:cNvSpPr>
          <p:nvPr/>
        </p:nvSpPr>
        <p:spPr bwMode="auto">
          <a:xfrm>
            <a:off x="8942921" y="2692401"/>
            <a:ext cx="503437" cy="468313"/>
          </a:xfrm>
          <a:prstGeom prst="ellipse">
            <a:avLst/>
          </a:prstGeom>
          <a:noFill/>
          <a:ln w="222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82936" tIns="41468" rIns="82936" bIns="41468" anchor="ctr"/>
          <a:lstStyle/>
          <a:p>
            <a:endParaRPr lang="ru-RU"/>
          </a:p>
        </p:txBody>
      </p:sp>
      <p:sp>
        <p:nvSpPr>
          <p:cNvPr id="10" name="Oval 6"/>
          <p:cNvSpPr>
            <a:spLocks noChangeArrowheads="1"/>
          </p:cNvSpPr>
          <p:nvPr/>
        </p:nvSpPr>
        <p:spPr bwMode="auto">
          <a:xfrm>
            <a:off x="5868361" y="4967289"/>
            <a:ext cx="503437" cy="1069975"/>
          </a:xfrm>
          <a:prstGeom prst="ellipse">
            <a:avLst/>
          </a:prstGeom>
          <a:noFill/>
          <a:ln w="222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82936" tIns="41468" rIns="82936" bIns="41468" anchor="ctr"/>
          <a:lstStyle/>
          <a:p>
            <a:endParaRPr lang="ru-RU"/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2067690" y="2692400"/>
            <a:ext cx="3577997" cy="401638"/>
          </a:xfrm>
          <a:prstGeom prst="rect">
            <a:avLst/>
          </a:prstGeom>
          <a:noFill/>
          <a:ln w="222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82936" tIns="41468" rIns="82936" bIns="41468" anchor="ctr"/>
          <a:lstStyle/>
          <a:p>
            <a:endParaRPr lang="ru-RU"/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3185209" y="5033963"/>
            <a:ext cx="1286253" cy="869950"/>
          </a:xfrm>
          <a:prstGeom prst="rect">
            <a:avLst/>
          </a:prstGeom>
          <a:noFill/>
          <a:ln w="222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82936" tIns="41468" rIns="82936" bIns="41468" anchor="ctr"/>
          <a:lstStyle/>
          <a:p>
            <a:endParaRPr lang="ru-RU"/>
          </a:p>
        </p:txBody>
      </p:sp>
      <p:cxnSp>
        <p:nvCxnSpPr>
          <p:cNvPr id="13" name="AutoShape 9"/>
          <p:cNvCxnSpPr>
            <a:cxnSpLocks noChangeShapeType="1"/>
            <a:stCxn id="9" idx="3"/>
            <a:endCxn id="10" idx="7"/>
          </p:cNvCxnSpPr>
          <p:nvPr/>
        </p:nvCxnSpPr>
        <p:spPr bwMode="auto">
          <a:xfrm flipH="1">
            <a:off x="6297112" y="3103564"/>
            <a:ext cx="2720495" cy="200977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" name="AutoShape 10"/>
          <p:cNvCxnSpPr>
            <a:cxnSpLocks noChangeShapeType="1"/>
            <a:stCxn id="12" idx="0"/>
            <a:endCxn id="11" idx="2"/>
          </p:cNvCxnSpPr>
          <p:nvPr/>
        </p:nvCxnSpPr>
        <p:spPr bwMode="auto">
          <a:xfrm rot="16200000">
            <a:off x="2883214" y="4050272"/>
            <a:ext cx="1919288" cy="29045"/>
          </a:xfrm>
          <a:prstGeom prst="bentConnector3">
            <a:avLst>
              <a:gd name="adj1" fmla="val 49963"/>
            </a:avLst>
          </a:prstGeom>
          <a:noFill/>
          <a:ln w="9525">
            <a:solidFill>
              <a:schemeClr val="tx1"/>
            </a:solidFill>
            <a:miter lim="800000"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5" name="Group 4"/>
          <p:cNvGrpSpPr>
            <a:grpSpLocks noChangeAspect="1"/>
          </p:cNvGrpSpPr>
          <p:nvPr/>
        </p:nvGrpSpPr>
        <p:grpSpPr bwMode="auto">
          <a:xfrm>
            <a:off x="2345684" y="3429000"/>
            <a:ext cx="6739691" cy="3235325"/>
            <a:chOff x="1696" y="2160"/>
            <a:chExt cx="4873" cy="2038"/>
          </a:xfrm>
        </p:grpSpPr>
        <p:sp>
          <p:nvSpPr>
            <p:cNvPr id="16" name="AutoShape 3"/>
            <p:cNvSpPr>
              <a:spLocks noChangeAspect="1" noChangeArrowheads="1" noTextEdit="1"/>
            </p:cNvSpPr>
            <p:nvPr/>
          </p:nvSpPr>
          <p:spPr bwMode="auto">
            <a:xfrm>
              <a:off x="1696" y="2160"/>
              <a:ext cx="4873" cy="2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7" name="Rectangle 5"/>
            <p:cNvSpPr>
              <a:spLocks noChangeArrowheads="1"/>
            </p:cNvSpPr>
            <p:nvPr/>
          </p:nvSpPr>
          <p:spPr bwMode="auto">
            <a:xfrm>
              <a:off x="3786" y="2165"/>
              <a:ext cx="947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9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2. Причины изменений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" name="Rectangle 6"/>
            <p:cNvSpPr>
              <a:spLocks noChangeArrowheads="1"/>
            </p:cNvSpPr>
            <p:nvPr/>
          </p:nvSpPr>
          <p:spPr bwMode="auto">
            <a:xfrm>
              <a:off x="2724" y="2734"/>
              <a:ext cx="36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7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1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" name="Rectangle 7"/>
            <p:cNvSpPr>
              <a:spLocks noChangeArrowheads="1"/>
            </p:cNvSpPr>
            <p:nvPr/>
          </p:nvSpPr>
          <p:spPr bwMode="auto">
            <a:xfrm>
              <a:off x="4729" y="2736"/>
              <a:ext cx="36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7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3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" name="Rectangle 8"/>
            <p:cNvSpPr>
              <a:spLocks noChangeArrowheads="1"/>
            </p:cNvSpPr>
            <p:nvPr/>
          </p:nvSpPr>
          <p:spPr bwMode="auto">
            <a:xfrm>
              <a:off x="5226" y="2736"/>
              <a:ext cx="36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7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4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" name="Rectangle 9"/>
            <p:cNvSpPr>
              <a:spLocks noChangeArrowheads="1"/>
            </p:cNvSpPr>
            <p:nvPr/>
          </p:nvSpPr>
          <p:spPr bwMode="auto">
            <a:xfrm>
              <a:off x="1717" y="2905"/>
              <a:ext cx="1757" cy="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300" b="0" i="1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Счета актива баланса, итого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2" name="Rectangle 10"/>
            <p:cNvSpPr>
              <a:spLocks noChangeArrowheads="1"/>
            </p:cNvSpPr>
            <p:nvPr/>
          </p:nvSpPr>
          <p:spPr bwMode="auto">
            <a:xfrm>
              <a:off x="4722" y="2930"/>
              <a:ext cx="56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9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Х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3" name="Rectangle 11"/>
            <p:cNvSpPr>
              <a:spLocks noChangeArrowheads="1"/>
            </p:cNvSpPr>
            <p:nvPr/>
          </p:nvSpPr>
          <p:spPr bwMode="auto">
            <a:xfrm>
              <a:off x="5219" y="2930"/>
              <a:ext cx="56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9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Х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" name="Rectangle 12"/>
            <p:cNvSpPr>
              <a:spLocks noChangeArrowheads="1"/>
            </p:cNvSpPr>
            <p:nvPr/>
          </p:nvSpPr>
          <p:spPr bwMode="auto">
            <a:xfrm>
              <a:off x="1717" y="3041"/>
              <a:ext cx="738" cy="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300" b="0" i="1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в том числе: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8" name="Rectangle 16"/>
            <p:cNvSpPr>
              <a:spLocks noChangeArrowheads="1"/>
            </p:cNvSpPr>
            <p:nvPr/>
          </p:nvSpPr>
          <p:spPr bwMode="auto">
            <a:xfrm>
              <a:off x="2452" y="3463"/>
              <a:ext cx="706" cy="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3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0 101 00 000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9" name="Rectangle 17"/>
            <p:cNvSpPr>
              <a:spLocks noChangeArrowheads="1"/>
            </p:cNvSpPr>
            <p:nvPr/>
          </p:nvSpPr>
          <p:spPr bwMode="auto">
            <a:xfrm>
              <a:off x="4686" y="3490"/>
              <a:ext cx="139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900" dirty="0" smtClean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000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0" name="Rectangle 18"/>
            <p:cNvSpPr>
              <a:spLocks noChangeArrowheads="1"/>
            </p:cNvSpPr>
            <p:nvPr/>
          </p:nvSpPr>
          <p:spPr bwMode="auto">
            <a:xfrm>
              <a:off x="5084" y="3490"/>
              <a:ext cx="334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900" b="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х</a:t>
              </a:r>
              <a:r>
                <a:rPr lang="ru-RU" sz="900" dirty="0" err="1" smtClean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ххххххх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" name="Rectangle 19"/>
            <p:cNvSpPr>
              <a:spLocks noChangeArrowheads="1"/>
            </p:cNvSpPr>
            <p:nvPr/>
          </p:nvSpPr>
          <p:spPr bwMode="auto">
            <a:xfrm>
              <a:off x="2452" y="3594"/>
              <a:ext cx="706" cy="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3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0 101 00 000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2" name="Rectangle 20"/>
            <p:cNvSpPr>
              <a:spLocks noChangeArrowheads="1"/>
            </p:cNvSpPr>
            <p:nvPr/>
          </p:nvSpPr>
          <p:spPr bwMode="auto">
            <a:xfrm>
              <a:off x="4686" y="3620"/>
              <a:ext cx="139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9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000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3" name="Rectangle 21"/>
            <p:cNvSpPr>
              <a:spLocks noChangeArrowheads="1"/>
            </p:cNvSpPr>
            <p:nvPr/>
          </p:nvSpPr>
          <p:spPr bwMode="auto">
            <a:xfrm>
              <a:off x="5084" y="3620"/>
              <a:ext cx="371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9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00000000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4" name="Rectangle 22"/>
            <p:cNvSpPr>
              <a:spLocks noChangeArrowheads="1"/>
            </p:cNvSpPr>
            <p:nvPr/>
          </p:nvSpPr>
          <p:spPr bwMode="auto">
            <a:xfrm>
              <a:off x="1717" y="3802"/>
              <a:ext cx="1784" cy="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300" b="0" i="1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Счета пассива баланса, итого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5" name="Rectangle 23"/>
            <p:cNvSpPr>
              <a:spLocks noChangeArrowheads="1"/>
            </p:cNvSpPr>
            <p:nvPr/>
          </p:nvSpPr>
          <p:spPr bwMode="auto">
            <a:xfrm>
              <a:off x="4722" y="3827"/>
              <a:ext cx="56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9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Х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6" name="Rectangle 24"/>
            <p:cNvSpPr>
              <a:spLocks noChangeArrowheads="1"/>
            </p:cNvSpPr>
            <p:nvPr/>
          </p:nvSpPr>
          <p:spPr bwMode="auto">
            <a:xfrm>
              <a:off x="5219" y="3827"/>
              <a:ext cx="56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9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Х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7" name="Rectangle 25"/>
            <p:cNvSpPr>
              <a:spLocks noChangeArrowheads="1"/>
            </p:cNvSpPr>
            <p:nvPr/>
          </p:nvSpPr>
          <p:spPr bwMode="auto">
            <a:xfrm>
              <a:off x="1717" y="3938"/>
              <a:ext cx="738" cy="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300" b="0" i="1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в том числе: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" name="Rectangle 26"/>
            <p:cNvSpPr>
              <a:spLocks noChangeArrowheads="1"/>
            </p:cNvSpPr>
            <p:nvPr/>
          </p:nvSpPr>
          <p:spPr bwMode="auto">
            <a:xfrm>
              <a:off x="2452" y="4071"/>
              <a:ext cx="706" cy="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3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0 401 00 000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9" name="Rectangle 27"/>
            <p:cNvSpPr>
              <a:spLocks noChangeArrowheads="1"/>
            </p:cNvSpPr>
            <p:nvPr/>
          </p:nvSpPr>
          <p:spPr bwMode="auto">
            <a:xfrm>
              <a:off x="4722" y="4098"/>
              <a:ext cx="56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9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Х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0" name="Rectangle 28"/>
            <p:cNvSpPr>
              <a:spLocks noChangeArrowheads="1"/>
            </p:cNvSpPr>
            <p:nvPr/>
          </p:nvSpPr>
          <p:spPr bwMode="auto">
            <a:xfrm>
              <a:off x="5219" y="4098"/>
              <a:ext cx="56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9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Х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" name="Rectangle 29"/>
            <p:cNvSpPr>
              <a:spLocks noChangeArrowheads="1"/>
            </p:cNvSpPr>
            <p:nvPr/>
          </p:nvSpPr>
          <p:spPr bwMode="auto">
            <a:xfrm>
              <a:off x="4333" y="3594"/>
              <a:ext cx="175" cy="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3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-10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" name="Rectangle 30"/>
            <p:cNvSpPr>
              <a:spLocks noChangeArrowheads="1"/>
            </p:cNvSpPr>
            <p:nvPr/>
          </p:nvSpPr>
          <p:spPr bwMode="auto">
            <a:xfrm>
              <a:off x="4333" y="4071"/>
              <a:ext cx="175" cy="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3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-20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3" name="Rectangle 31"/>
            <p:cNvSpPr>
              <a:spLocks noChangeArrowheads="1"/>
            </p:cNvSpPr>
            <p:nvPr/>
          </p:nvSpPr>
          <p:spPr bwMode="auto">
            <a:xfrm>
              <a:off x="4333" y="2904"/>
              <a:ext cx="175" cy="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3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-20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4" name="Rectangle 32"/>
            <p:cNvSpPr>
              <a:spLocks noChangeArrowheads="1"/>
            </p:cNvSpPr>
            <p:nvPr/>
          </p:nvSpPr>
          <p:spPr bwMode="auto">
            <a:xfrm>
              <a:off x="5741" y="2497"/>
              <a:ext cx="675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7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Причина расхождения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5" name="Rectangle 33"/>
            <p:cNvSpPr>
              <a:spLocks noChangeArrowheads="1"/>
            </p:cNvSpPr>
            <p:nvPr/>
          </p:nvSpPr>
          <p:spPr bwMode="auto">
            <a:xfrm>
              <a:off x="5055" y="2543"/>
              <a:ext cx="445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7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код по ОКТМО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6" name="Rectangle 34"/>
            <p:cNvSpPr>
              <a:spLocks noChangeArrowheads="1"/>
            </p:cNvSpPr>
            <p:nvPr/>
          </p:nvSpPr>
          <p:spPr bwMode="auto">
            <a:xfrm>
              <a:off x="6013" y="2729"/>
              <a:ext cx="36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7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5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7" name="Rectangle 35"/>
            <p:cNvSpPr>
              <a:spLocks noChangeArrowheads="1"/>
            </p:cNvSpPr>
            <p:nvPr/>
          </p:nvSpPr>
          <p:spPr bwMode="auto">
            <a:xfrm>
              <a:off x="4120" y="2729"/>
              <a:ext cx="36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7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2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8" name="Rectangle 36"/>
            <p:cNvSpPr>
              <a:spLocks noChangeArrowheads="1"/>
            </p:cNvSpPr>
            <p:nvPr/>
          </p:nvSpPr>
          <p:spPr bwMode="auto">
            <a:xfrm>
              <a:off x="2375" y="2497"/>
              <a:ext cx="868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7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Код счета бюджетного учета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9" name="Rectangle 37"/>
            <p:cNvSpPr>
              <a:spLocks noChangeArrowheads="1"/>
            </p:cNvSpPr>
            <p:nvPr/>
          </p:nvSpPr>
          <p:spPr bwMode="auto">
            <a:xfrm>
              <a:off x="4539" y="2543"/>
              <a:ext cx="489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7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код главы по БК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0" name="Rectangle 38"/>
            <p:cNvSpPr>
              <a:spLocks noChangeArrowheads="1"/>
            </p:cNvSpPr>
            <p:nvPr/>
          </p:nvSpPr>
          <p:spPr bwMode="auto">
            <a:xfrm>
              <a:off x="4696" y="2358"/>
              <a:ext cx="704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7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Реквизиты контрагента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1" name="Rectangle 39"/>
            <p:cNvSpPr>
              <a:spLocks noChangeArrowheads="1"/>
            </p:cNvSpPr>
            <p:nvPr/>
          </p:nvSpPr>
          <p:spPr bwMode="auto">
            <a:xfrm>
              <a:off x="3807" y="2497"/>
              <a:ext cx="782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7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Сумма расхождений, руб.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2" name="Rectangle 40"/>
            <p:cNvSpPr>
              <a:spLocks noChangeArrowheads="1"/>
            </p:cNvSpPr>
            <p:nvPr/>
          </p:nvSpPr>
          <p:spPr bwMode="auto">
            <a:xfrm>
              <a:off x="6005" y="2925"/>
              <a:ext cx="56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9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Х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3" name="Rectangle 41"/>
            <p:cNvSpPr>
              <a:spLocks noChangeArrowheads="1"/>
            </p:cNvSpPr>
            <p:nvPr/>
          </p:nvSpPr>
          <p:spPr bwMode="auto">
            <a:xfrm>
              <a:off x="5500" y="3397"/>
              <a:ext cx="965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9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Передача учреждения в 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4" name="Rectangle 42"/>
            <p:cNvSpPr>
              <a:spLocks noChangeArrowheads="1"/>
            </p:cNvSpPr>
            <p:nvPr/>
          </p:nvSpPr>
          <p:spPr bwMode="auto">
            <a:xfrm>
              <a:off x="5500" y="3490"/>
              <a:ext cx="746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90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м</a:t>
              </a:r>
              <a:r>
                <a:rPr kumimoji="0" lang="ru-RU" sz="9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ежду бюджетами</a:t>
              </a:r>
              <a:r>
                <a:rPr kumimoji="0" lang="ru-RU" sz="900" b="0" i="0" u="none" strike="noStrike" cap="none" normalizeH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5" name="Rectangle 43"/>
            <p:cNvSpPr>
              <a:spLocks noChangeArrowheads="1"/>
            </p:cNvSpPr>
            <p:nvPr/>
          </p:nvSpPr>
          <p:spPr bwMode="auto">
            <a:xfrm>
              <a:off x="5500" y="3620"/>
              <a:ext cx="825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9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Изменение типа ГМУ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6" name="Rectangle 44"/>
            <p:cNvSpPr>
              <a:spLocks noChangeArrowheads="1"/>
            </p:cNvSpPr>
            <p:nvPr/>
          </p:nvSpPr>
          <p:spPr bwMode="auto">
            <a:xfrm>
              <a:off x="6005" y="4098"/>
              <a:ext cx="56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9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Х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0" name="Rectangle 48"/>
            <p:cNvSpPr>
              <a:spLocks noChangeArrowheads="1"/>
            </p:cNvSpPr>
            <p:nvPr/>
          </p:nvSpPr>
          <p:spPr bwMode="auto">
            <a:xfrm>
              <a:off x="4333" y="3800"/>
              <a:ext cx="175" cy="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3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-20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1" name="Rectangle 49"/>
            <p:cNvSpPr>
              <a:spLocks noChangeArrowheads="1"/>
            </p:cNvSpPr>
            <p:nvPr/>
          </p:nvSpPr>
          <p:spPr bwMode="auto">
            <a:xfrm>
              <a:off x="6005" y="3822"/>
              <a:ext cx="56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9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Х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2" name="Rectangle 50"/>
            <p:cNvSpPr>
              <a:spLocks noChangeArrowheads="1"/>
            </p:cNvSpPr>
            <p:nvPr/>
          </p:nvSpPr>
          <p:spPr bwMode="auto">
            <a:xfrm>
              <a:off x="4388" y="3463"/>
              <a:ext cx="108" cy="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3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-5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3" name="Line 51"/>
            <p:cNvSpPr>
              <a:spLocks noChangeShapeType="1"/>
            </p:cNvSpPr>
            <p:nvPr/>
          </p:nvSpPr>
          <p:spPr bwMode="auto">
            <a:xfrm>
              <a:off x="1699" y="2814"/>
              <a:ext cx="2067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4" name="Rectangle 52"/>
            <p:cNvSpPr>
              <a:spLocks noChangeArrowheads="1"/>
            </p:cNvSpPr>
            <p:nvPr/>
          </p:nvSpPr>
          <p:spPr bwMode="auto">
            <a:xfrm>
              <a:off x="1699" y="2814"/>
              <a:ext cx="2067" cy="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5" name="Line 53"/>
            <p:cNvSpPr>
              <a:spLocks noChangeShapeType="1"/>
            </p:cNvSpPr>
            <p:nvPr/>
          </p:nvSpPr>
          <p:spPr bwMode="auto">
            <a:xfrm>
              <a:off x="3769" y="2353"/>
              <a:ext cx="0" cy="45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6" name="Rectangle 54"/>
            <p:cNvSpPr>
              <a:spLocks noChangeArrowheads="1"/>
            </p:cNvSpPr>
            <p:nvPr/>
          </p:nvSpPr>
          <p:spPr bwMode="auto">
            <a:xfrm>
              <a:off x="3769" y="2353"/>
              <a:ext cx="7" cy="45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7" name="Line 55"/>
            <p:cNvSpPr>
              <a:spLocks noChangeShapeType="1"/>
            </p:cNvSpPr>
            <p:nvPr/>
          </p:nvSpPr>
          <p:spPr bwMode="auto">
            <a:xfrm>
              <a:off x="4489" y="2353"/>
              <a:ext cx="0" cy="45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8" name="Rectangle 56"/>
            <p:cNvSpPr>
              <a:spLocks noChangeArrowheads="1"/>
            </p:cNvSpPr>
            <p:nvPr/>
          </p:nvSpPr>
          <p:spPr bwMode="auto">
            <a:xfrm>
              <a:off x="4489" y="2353"/>
              <a:ext cx="7" cy="45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9" name="Line 57"/>
            <p:cNvSpPr>
              <a:spLocks noChangeShapeType="1"/>
            </p:cNvSpPr>
            <p:nvPr/>
          </p:nvSpPr>
          <p:spPr bwMode="auto">
            <a:xfrm>
              <a:off x="4989" y="2445"/>
              <a:ext cx="0" cy="36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0" name="Rectangle 58"/>
            <p:cNvSpPr>
              <a:spLocks noChangeArrowheads="1"/>
            </p:cNvSpPr>
            <p:nvPr/>
          </p:nvSpPr>
          <p:spPr bwMode="auto">
            <a:xfrm>
              <a:off x="4989" y="2445"/>
              <a:ext cx="6" cy="36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1" name="Rectangle 59"/>
            <p:cNvSpPr>
              <a:spLocks noChangeArrowheads="1"/>
            </p:cNvSpPr>
            <p:nvPr/>
          </p:nvSpPr>
          <p:spPr bwMode="auto">
            <a:xfrm>
              <a:off x="3779" y="2811"/>
              <a:ext cx="1714" cy="1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2" name="Line 60"/>
            <p:cNvSpPr>
              <a:spLocks noChangeShapeType="1"/>
            </p:cNvSpPr>
            <p:nvPr/>
          </p:nvSpPr>
          <p:spPr bwMode="auto">
            <a:xfrm>
              <a:off x="5483" y="2353"/>
              <a:ext cx="0" cy="45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3" name="Rectangle 61"/>
            <p:cNvSpPr>
              <a:spLocks noChangeArrowheads="1"/>
            </p:cNvSpPr>
            <p:nvPr/>
          </p:nvSpPr>
          <p:spPr bwMode="auto">
            <a:xfrm>
              <a:off x="5483" y="2353"/>
              <a:ext cx="7" cy="45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4" name="Line 62"/>
            <p:cNvSpPr>
              <a:spLocks noChangeShapeType="1"/>
            </p:cNvSpPr>
            <p:nvPr/>
          </p:nvSpPr>
          <p:spPr bwMode="auto">
            <a:xfrm>
              <a:off x="1699" y="3027"/>
              <a:ext cx="2067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5" name="Rectangle 63"/>
            <p:cNvSpPr>
              <a:spLocks noChangeArrowheads="1"/>
            </p:cNvSpPr>
            <p:nvPr/>
          </p:nvSpPr>
          <p:spPr bwMode="auto">
            <a:xfrm>
              <a:off x="1699" y="3027"/>
              <a:ext cx="2067" cy="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6" name="Line 64"/>
            <p:cNvSpPr>
              <a:spLocks noChangeShapeType="1"/>
            </p:cNvSpPr>
            <p:nvPr/>
          </p:nvSpPr>
          <p:spPr bwMode="auto">
            <a:xfrm>
              <a:off x="3779" y="3027"/>
              <a:ext cx="1700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7" name="Rectangle 65"/>
            <p:cNvSpPr>
              <a:spLocks noChangeArrowheads="1"/>
            </p:cNvSpPr>
            <p:nvPr/>
          </p:nvSpPr>
          <p:spPr bwMode="auto">
            <a:xfrm>
              <a:off x="3779" y="3027"/>
              <a:ext cx="1700" cy="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8" name="Line 66"/>
            <p:cNvSpPr>
              <a:spLocks noChangeShapeType="1"/>
            </p:cNvSpPr>
            <p:nvPr/>
          </p:nvSpPr>
          <p:spPr bwMode="auto">
            <a:xfrm>
              <a:off x="1699" y="3374"/>
              <a:ext cx="2067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9" name="Rectangle 67"/>
            <p:cNvSpPr>
              <a:spLocks noChangeArrowheads="1"/>
            </p:cNvSpPr>
            <p:nvPr/>
          </p:nvSpPr>
          <p:spPr bwMode="auto">
            <a:xfrm>
              <a:off x="1699" y="3374"/>
              <a:ext cx="2067" cy="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0" name="Line 68"/>
            <p:cNvSpPr>
              <a:spLocks noChangeShapeType="1"/>
            </p:cNvSpPr>
            <p:nvPr/>
          </p:nvSpPr>
          <p:spPr bwMode="auto">
            <a:xfrm>
              <a:off x="3779" y="3374"/>
              <a:ext cx="1700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1" name="Rectangle 69"/>
            <p:cNvSpPr>
              <a:spLocks noChangeArrowheads="1"/>
            </p:cNvSpPr>
            <p:nvPr/>
          </p:nvSpPr>
          <p:spPr bwMode="auto">
            <a:xfrm>
              <a:off x="3779" y="3374"/>
              <a:ext cx="1700" cy="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2" name="Line 70"/>
            <p:cNvSpPr>
              <a:spLocks noChangeShapeType="1"/>
            </p:cNvSpPr>
            <p:nvPr/>
          </p:nvSpPr>
          <p:spPr bwMode="auto">
            <a:xfrm>
              <a:off x="1699" y="3581"/>
              <a:ext cx="2067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3" name="Rectangle 71"/>
            <p:cNvSpPr>
              <a:spLocks noChangeArrowheads="1"/>
            </p:cNvSpPr>
            <p:nvPr/>
          </p:nvSpPr>
          <p:spPr bwMode="auto">
            <a:xfrm>
              <a:off x="1699" y="3581"/>
              <a:ext cx="2067" cy="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4" name="Line 72"/>
            <p:cNvSpPr>
              <a:spLocks noChangeShapeType="1"/>
            </p:cNvSpPr>
            <p:nvPr/>
          </p:nvSpPr>
          <p:spPr bwMode="auto">
            <a:xfrm>
              <a:off x="3779" y="3581"/>
              <a:ext cx="1700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5" name="Rectangle 73"/>
            <p:cNvSpPr>
              <a:spLocks noChangeArrowheads="1"/>
            </p:cNvSpPr>
            <p:nvPr/>
          </p:nvSpPr>
          <p:spPr bwMode="auto">
            <a:xfrm>
              <a:off x="3779" y="3581"/>
              <a:ext cx="1700" cy="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6" name="Line 74"/>
            <p:cNvSpPr>
              <a:spLocks noChangeShapeType="1"/>
            </p:cNvSpPr>
            <p:nvPr/>
          </p:nvSpPr>
          <p:spPr bwMode="auto">
            <a:xfrm>
              <a:off x="1699" y="3711"/>
              <a:ext cx="2067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7" name="Rectangle 75"/>
            <p:cNvSpPr>
              <a:spLocks noChangeArrowheads="1"/>
            </p:cNvSpPr>
            <p:nvPr/>
          </p:nvSpPr>
          <p:spPr bwMode="auto">
            <a:xfrm>
              <a:off x="1699" y="3711"/>
              <a:ext cx="2067" cy="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8" name="Line 76"/>
            <p:cNvSpPr>
              <a:spLocks noChangeShapeType="1"/>
            </p:cNvSpPr>
            <p:nvPr/>
          </p:nvSpPr>
          <p:spPr bwMode="auto">
            <a:xfrm>
              <a:off x="3779" y="3711"/>
              <a:ext cx="1700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9" name="Rectangle 77"/>
            <p:cNvSpPr>
              <a:spLocks noChangeArrowheads="1"/>
            </p:cNvSpPr>
            <p:nvPr/>
          </p:nvSpPr>
          <p:spPr bwMode="auto">
            <a:xfrm>
              <a:off x="3779" y="3711"/>
              <a:ext cx="1700" cy="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0" name="Line 78"/>
            <p:cNvSpPr>
              <a:spLocks noChangeShapeType="1"/>
            </p:cNvSpPr>
            <p:nvPr/>
          </p:nvSpPr>
          <p:spPr bwMode="auto">
            <a:xfrm>
              <a:off x="1699" y="3923"/>
              <a:ext cx="2067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1" name="Rectangle 79"/>
            <p:cNvSpPr>
              <a:spLocks noChangeArrowheads="1"/>
            </p:cNvSpPr>
            <p:nvPr/>
          </p:nvSpPr>
          <p:spPr bwMode="auto">
            <a:xfrm>
              <a:off x="1699" y="3923"/>
              <a:ext cx="2067" cy="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2" name="Line 80"/>
            <p:cNvSpPr>
              <a:spLocks noChangeShapeType="1"/>
            </p:cNvSpPr>
            <p:nvPr/>
          </p:nvSpPr>
          <p:spPr bwMode="auto">
            <a:xfrm>
              <a:off x="3779" y="3923"/>
              <a:ext cx="1700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3" name="Rectangle 81"/>
            <p:cNvSpPr>
              <a:spLocks noChangeArrowheads="1"/>
            </p:cNvSpPr>
            <p:nvPr/>
          </p:nvSpPr>
          <p:spPr bwMode="auto">
            <a:xfrm>
              <a:off x="3779" y="3923"/>
              <a:ext cx="1700" cy="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4" name="Line 82"/>
            <p:cNvSpPr>
              <a:spLocks noChangeShapeType="1"/>
            </p:cNvSpPr>
            <p:nvPr/>
          </p:nvSpPr>
          <p:spPr bwMode="auto">
            <a:xfrm>
              <a:off x="1699" y="4189"/>
              <a:ext cx="2067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5" name="Rectangle 83"/>
            <p:cNvSpPr>
              <a:spLocks noChangeArrowheads="1"/>
            </p:cNvSpPr>
            <p:nvPr/>
          </p:nvSpPr>
          <p:spPr bwMode="auto">
            <a:xfrm>
              <a:off x="1699" y="4189"/>
              <a:ext cx="2067" cy="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6" name="Line 84"/>
            <p:cNvSpPr>
              <a:spLocks noChangeShapeType="1"/>
            </p:cNvSpPr>
            <p:nvPr/>
          </p:nvSpPr>
          <p:spPr bwMode="auto">
            <a:xfrm>
              <a:off x="3779" y="4189"/>
              <a:ext cx="1700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7" name="Rectangle 85"/>
            <p:cNvSpPr>
              <a:spLocks noChangeArrowheads="1"/>
            </p:cNvSpPr>
            <p:nvPr/>
          </p:nvSpPr>
          <p:spPr bwMode="auto">
            <a:xfrm>
              <a:off x="3779" y="4189"/>
              <a:ext cx="1700" cy="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8" name="Line 86"/>
            <p:cNvSpPr>
              <a:spLocks noChangeShapeType="1"/>
            </p:cNvSpPr>
            <p:nvPr/>
          </p:nvSpPr>
          <p:spPr bwMode="auto">
            <a:xfrm>
              <a:off x="1696" y="2345"/>
              <a:ext cx="0" cy="37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9" name="Rectangle 87"/>
            <p:cNvSpPr>
              <a:spLocks noChangeArrowheads="1"/>
            </p:cNvSpPr>
            <p:nvPr/>
          </p:nvSpPr>
          <p:spPr bwMode="auto">
            <a:xfrm>
              <a:off x="1696" y="2345"/>
              <a:ext cx="7" cy="37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0" name="Rectangle 88"/>
            <p:cNvSpPr>
              <a:spLocks noChangeArrowheads="1"/>
            </p:cNvSpPr>
            <p:nvPr/>
          </p:nvSpPr>
          <p:spPr bwMode="auto">
            <a:xfrm>
              <a:off x="3766" y="2811"/>
              <a:ext cx="13" cy="138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1" name="Line 89"/>
            <p:cNvSpPr>
              <a:spLocks noChangeShapeType="1"/>
            </p:cNvSpPr>
            <p:nvPr/>
          </p:nvSpPr>
          <p:spPr bwMode="auto">
            <a:xfrm>
              <a:off x="4489" y="2825"/>
              <a:ext cx="0" cy="137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2" name="Rectangle 90"/>
            <p:cNvSpPr>
              <a:spLocks noChangeArrowheads="1"/>
            </p:cNvSpPr>
            <p:nvPr/>
          </p:nvSpPr>
          <p:spPr bwMode="auto">
            <a:xfrm>
              <a:off x="4489" y="2825"/>
              <a:ext cx="7" cy="137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" name="Rectangle 91"/>
            <p:cNvSpPr>
              <a:spLocks noChangeArrowheads="1"/>
            </p:cNvSpPr>
            <p:nvPr/>
          </p:nvSpPr>
          <p:spPr bwMode="auto">
            <a:xfrm>
              <a:off x="5479" y="2825"/>
              <a:ext cx="14" cy="137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4" name="Line 92"/>
            <p:cNvSpPr>
              <a:spLocks noChangeShapeType="1"/>
            </p:cNvSpPr>
            <p:nvPr/>
          </p:nvSpPr>
          <p:spPr bwMode="auto">
            <a:xfrm>
              <a:off x="4989" y="2825"/>
              <a:ext cx="0" cy="137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5" name="Rectangle 93"/>
            <p:cNvSpPr>
              <a:spLocks noChangeArrowheads="1"/>
            </p:cNvSpPr>
            <p:nvPr/>
          </p:nvSpPr>
          <p:spPr bwMode="auto">
            <a:xfrm>
              <a:off x="4989" y="2825"/>
              <a:ext cx="6" cy="137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6" name="Line 94"/>
            <p:cNvSpPr>
              <a:spLocks noChangeShapeType="1"/>
            </p:cNvSpPr>
            <p:nvPr/>
          </p:nvSpPr>
          <p:spPr bwMode="auto">
            <a:xfrm>
              <a:off x="1703" y="2345"/>
              <a:ext cx="486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7" name="Rectangle 95"/>
            <p:cNvSpPr>
              <a:spLocks noChangeArrowheads="1"/>
            </p:cNvSpPr>
            <p:nvPr/>
          </p:nvSpPr>
          <p:spPr bwMode="auto">
            <a:xfrm>
              <a:off x="1703" y="2345"/>
              <a:ext cx="4863" cy="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8" name="Line 96"/>
            <p:cNvSpPr>
              <a:spLocks noChangeShapeType="1"/>
            </p:cNvSpPr>
            <p:nvPr/>
          </p:nvSpPr>
          <p:spPr bwMode="auto">
            <a:xfrm>
              <a:off x="4496" y="2438"/>
              <a:ext cx="994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9" name="Rectangle 97"/>
            <p:cNvSpPr>
              <a:spLocks noChangeArrowheads="1"/>
            </p:cNvSpPr>
            <p:nvPr/>
          </p:nvSpPr>
          <p:spPr bwMode="auto">
            <a:xfrm>
              <a:off x="4496" y="2438"/>
              <a:ext cx="994" cy="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0" name="Line 98"/>
            <p:cNvSpPr>
              <a:spLocks noChangeShapeType="1"/>
            </p:cNvSpPr>
            <p:nvPr/>
          </p:nvSpPr>
          <p:spPr bwMode="auto">
            <a:xfrm>
              <a:off x="1703" y="2716"/>
              <a:ext cx="486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1" name="Rectangle 99"/>
            <p:cNvSpPr>
              <a:spLocks noChangeArrowheads="1"/>
            </p:cNvSpPr>
            <p:nvPr/>
          </p:nvSpPr>
          <p:spPr bwMode="auto">
            <a:xfrm>
              <a:off x="1703" y="2716"/>
              <a:ext cx="4863" cy="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2" name="Line 100"/>
            <p:cNvSpPr>
              <a:spLocks noChangeShapeType="1"/>
            </p:cNvSpPr>
            <p:nvPr/>
          </p:nvSpPr>
          <p:spPr bwMode="auto">
            <a:xfrm>
              <a:off x="5493" y="2814"/>
              <a:ext cx="107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3" name="Rectangle 101"/>
            <p:cNvSpPr>
              <a:spLocks noChangeArrowheads="1"/>
            </p:cNvSpPr>
            <p:nvPr/>
          </p:nvSpPr>
          <p:spPr bwMode="auto">
            <a:xfrm>
              <a:off x="5493" y="2814"/>
              <a:ext cx="1073" cy="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4" name="Line 102"/>
            <p:cNvSpPr>
              <a:spLocks noChangeShapeType="1"/>
            </p:cNvSpPr>
            <p:nvPr/>
          </p:nvSpPr>
          <p:spPr bwMode="auto">
            <a:xfrm>
              <a:off x="5493" y="3027"/>
              <a:ext cx="107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5" name="Rectangle 103"/>
            <p:cNvSpPr>
              <a:spLocks noChangeArrowheads="1"/>
            </p:cNvSpPr>
            <p:nvPr/>
          </p:nvSpPr>
          <p:spPr bwMode="auto">
            <a:xfrm>
              <a:off x="5493" y="3027"/>
              <a:ext cx="1073" cy="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6" name="Line 104"/>
            <p:cNvSpPr>
              <a:spLocks noChangeShapeType="1"/>
            </p:cNvSpPr>
            <p:nvPr/>
          </p:nvSpPr>
          <p:spPr bwMode="auto">
            <a:xfrm>
              <a:off x="5493" y="3374"/>
              <a:ext cx="107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7" name="Rectangle 105"/>
            <p:cNvSpPr>
              <a:spLocks noChangeArrowheads="1"/>
            </p:cNvSpPr>
            <p:nvPr/>
          </p:nvSpPr>
          <p:spPr bwMode="auto">
            <a:xfrm>
              <a:off x="5493" y="3374"/>
              <a:ext cx="1073" cy="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8" name="Line 106"/>
            <p:cNvSpPr>
              <a:spLocks noChangeShapeType="1"/>
            </p:cNvSpPr>
            <p:nvPr/>
          </p:nvSpPr>
          <p:spPr bwMode="auto">
            <a:xfrm>
              <a:off x="5493" y="3581"/>
              <a:ext cx="107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9" name="Rectangle 107"/>
            <p:cNvSpPr>
              <a:spLocks noChangeArrowheads="1"/>
            </p:cNvSpPr>
            <p:nvPr/>
          </p:nvSpPr>
          <p:spPr bwMode="auto">
            <a:xfrm>
              <a:off x="5493" y="3581"/>
              <a:ext cx="1073" cy="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0" name="Line 108"/>
            <p:cNvSpPr>
              <a:spLocks noChangeShapeType="1"/>
            </p:cNvSpPr>
            <p:nvPr/>
          </p:nvSpPr>
          <p:spPr bwMode="auto">
            <a:xfrm>
              <a:off x="5493" y="3711"/>
              <a:ext cx="107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1" name="Rectangle 109"/>
            <p:cNvSpPr>
              <a:spLocks noChangeArrowheads="1"/>
            </p:cNvSpPr>
            <p:nvPr/>
          </p:nvSpPr>
          <p:spPr bwMode="auto">
            <a:xfrm>
              <a:off x="5493" y="3711"/>
              <a:ext cx="1073" cy="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2" name="Line 110"/>
            <p:cNvSpPr>
              <a:spLocks noChangeShapeType="1"/>
            </p:cNvSpPr>
            <p:nvPr/>
          </p:nvSpPr>
          <p:spPr bwMode="auto">
            <a:xfrm>
              <a:off x="5493" y="3923"/>
              <a:ext cx="107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3" name="Rectangle 111"/>
            <p:cNvSpPr>
              <a:spLocks noChangeArrowheads="1"/>
            </p:cNvSpPr>
            <p:nvPr/>
          </p:nvSpPr>
          <p:spPr bwMode="auto">
            <a:xfrm>
              <a:off x="5493" y="3923"/>
              <a:ext cx="1073" cy="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4" name="Line 112"/>
            <p:cNvSpPr>
              <a:spLocks noChangeShapeType="1"/>
            </p:cNvSpPr>
            <p:nvPr/>
          </p:nvSpPr>
          <p:spPr bwMode="auto">
            <a:xfrm>
              <a:off x="5493" y="4189"/>
              <a:ext cx="107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5" name="Rectangle 113"/>
            <p:cNvSpPr>
              <a:spLocks noChangeArrowheads="1"/>
            </p:cNvSpPr>
            <p:nvPr/>
          </p:nvSpPr>
          <p:spPr bwMode="auto">
            <a:xfrm>
              <a:off x="5493" y="4189"/>
              <a:ext cx="1073" cy="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126" name="Group 116"/>
          <p:cNvGrpSpPr>
            <a:grpSpLocks noChangeAspect="1"/>
          </p:cNvGrpSpPr>
          <p:nvPr/>
        </p:nvGrpSpPr>
        <p:grpSpPr bwMode="auto">
          <a:xfrm>
            <a:off x="2123010" y="1152526"/>
            <a:ext cx="7396649" cy="2266950"/>
            <a:chOff x="1535" y="726"/>
            <a:chExt cx="5348" cy="1428"/>
          </a:xfrm>
        </p:grpSpPr>
        <p:sp>
          <p:nvSpPr>
            <p:cNvPr id="127" name="AutoShape 115"/>
            <p:cNvSpPr>
              <a:spLocks noChangeAspect="1" noChangeArrowheads="1" noTextEdit="1"/>
            </p:cNvSpPr>
            <p:nvPr/>
          </p:nvSpPr>
          <p:spPr bwMode="auto">
            <a:xfrm>
              <a:off x="1535" y="726"/>
              <a:ext cx="5214" cy="14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8" name="Rectangle 117"/>
            <p:cNvSpPr>
              <a:spLocks noChangeArrowheads="1"/>
            </p:cNvSpPr>
            <p:nvPr/>
          </p:nvSpPr>
          <p:spPr bwMode="auto">
            <a:xfrm>
              <a:off x="3774" y="746"/>
              <a:ext cx="1836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0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1. Изменение остатков валюты баланса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9" name="Rectangle 118"/>
            <p:cNvSpPr>
              <a:spLocks noChangeArrowheads="1"/>
            </p:cNvSpPr>
            <p:nvPr/>
          </p:nvSpPr>
          <p:spPr bwMode="auto">
            <a:xfrm>
              <a:off x="3824" y="1047"/>
              <a:ext cx="127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Код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0" name="Rectangle 119"/>
            <p:cNvSpPr>
              <a:spLocks noChangeArrowheads="1"/>
            </p:cNvSpPr>
            <p:nvPr/>
          </p:nvSpPr>
          <p:spPr bwMode="auto">
            <a:xfrm>
              <a:off x="3799" y="1133"/>
              <a:ext cx="178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стро-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1" name="Rectangle 120"/>
            <p:cNvSpPr>
              <a:spLocks noChangeArrowheads="1"/>
            </p:cNvSpPr>
            <p:nvPr/>
          </p:nvSpPr>
          <p:spPr bwMode="auto">
            <a:xfrm>
              <a:off x="2516" y="1211"/>
              <a:ext cx="325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А К Т И В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2" name="Rectangle 121"/>
            <p:cNvSpPr>
              <a:spLocks noChangeArrowheads="1"/>
            </p:cNvSpPr>
            <p:nvPr/>
          </p:nvSpPr>
          <p:spPr bwMode="auto">
            <a:xfrm>
              <a:off x="3843" y="1211"/>
              <a:ext cx="74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ки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3" name="Rectangle 122"/>
            <p:cNvSpPr>
              <a:spLocks noChangeArrowheads="1"/>
            </p:cNvSpPr>
            <p:nvPr/>
          </p:nvSpPr>
          <p:spPr bwMode="auto">
            <a:xfrm>
              <a:off x="2636" y="1546"/>
              <a:ext cx="42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1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4" name="Rectangle 123"/>
            <p:cNvSpPr>
              <a:spLocks noChangeArrowheads="1"/>
            </p:cNvSpPr>
            <p:nvPr/>
          </p:nvSpPr>
          <p:spPr bwMode="auto">
            <a:xfrm>
              <a:off x="3856" y="1546"/>
              <a:ext cx="42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2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5" name="Rectangle 124"/>
            <p:cNvSpPr>
              <a:spLocks noChangeArrowheads="1"/>
            </p:cNvSpPr>
            <p:nvPr/>
          </p:nvSpPr>
          <p:spPr bwMode="auto">
            <a:xfrm>
              <a:off x="2271" y="1690"/>
              <a:ext cx="927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8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I. Нефинансовые активы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6" name="Rectangle 125"/>
            <p:cNvSpPr>
              <a:spLocks noChangeArrowheads="1"/>
            </p:cNvSpPr>
            <p:nvPr/>
          </p:nvSpPr>
          <p:spPr bwMode="auto">
            <a:xfrm>
              <a:off x="1554" y="1808"/>
              <a:ext cx="3985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Основные средства (балансовая стоимость, 010100000), всего                                                                                     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7" name="Rectangle 126"/>
            <p:cNvSpPr>
              <a:spLocks noChangeArrowheads="1"/>
            </p:cNvSpPr>
            <p:nvPr/>
          </p:nvSpPr>
          <p:spPr bwMode="auto">
            <a:xfrm>
              <a:off x="3824" y="1815"/>
              <a:ext cx="125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010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8" name="Rectangle 127"/>
            <p:cNvSpPr>
              <a:spLocks noChangeArrowheads="1"/>
            </p:cNvSpPr>
            <p:nvPr/>
          </p:nvSpPr>
          <p:spPr bwMode="auto">
            <a:xfrm>
              <a:off x="1805" y="1913"/>
              <a:ext cx="430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в том числе: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9" name="Rectangle 128"/>
            <p:cNvSpPr>
              <a:spLocks noChangeArrowheads="1"/>
            </p:cNvSpPr>
            <p:nvPr/>
          </p:nvSpPr>
          <p:spPr bwMode="auto">
            <a:xfrm>
              <a:off x="1805" y="2044"/>
              <a:ext cx="1741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недвижимое имущество учреждения (010110000)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0" name="Rectangle 129"/>
            <p:cNvSpPr>
              <a:spLocks noChangeArrowheads="1"/>
            </p:cNvSpPr>
            <p:nvPr/>
          </p:nvSpPr>
          <p:spPr bwMode="auto">
            <a:xfrm>
              <a:off x="3824" y="2057"/>
              <a:ext cx="125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011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1" name="Rectangle 130"/>
            <p:cNvSpPr>
              <a:spLocks noChangeArrowheads="1"/>
            </p:cNvSpPr>
            <p:nvPr/>
          </p:nvSpPr>
          <p:spPr bwMode="auto">
            <a:xfrm>
              <a:off x="6573" y="1775"/>
              <a:ext cx="187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-15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2" name="Rectangle 131"/>
            <p:cNvSpPr>
              <a:spLocks noChangeArrowheads="1"/>
            </p:cNvSpPr>
            <p:nvPr/>
          </p:nvSpPr>
          <p:spPr bwMode="auto">
            <a:xfrm>
              <a:off x="6573" y="2018"/>
              <a:ext cx="187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4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-10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3" name="Rectangle 132"/>
            <p:cNvSpPr>
              <a:spLocks noChangeArrowheads="1"/>
            </p:cNvSpPr>
            <p:nvPr/>
          </p:nvSpPr>
          <p:spPr bwMode="auto">
            <a:xfrm>
              <a:off x="5837" y="1775"/>
              <a:ext cx="144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15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4" name="Rectangle 133"/>
            <p:cNvSpPr>
              <a:spLocks noChangeArrowheads="1"/>
            </p:cNvSpPr>
            <p:nvPr/>
          </p:nvSpPr>
          <p:spPr bwMode="auto">
            <a:xfrm>
              <a:off x="5837" y="2018"/>
              <a:ext cx="144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4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10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5" name="Rectangle 134"/>
            <p:cNvSpPr>
              <a:spLocks noChangeArrowheads="1"/>
            </p:cNvSpPr>
            <p:nvPr/>
          </p:nvSpPr>
          <p:spPr bwMode="auto">
            <a:xfrm>
              <a:off x="4925" y="1775"/>
              <a:ext cx="144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4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30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6" name="Rectangle 135"/>
            <p:cNvSpPr>
              <a:spLocks noChangeArrowheads="1"/>
            </p:cNvSpPr>
            <p:nvPr/>
          </p:nvSpPr>
          <p:spPr bwMode="auto">
            <a:xfrm>
              <a:off x="6346" y="1539"/>
              <a:ext cx="42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5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7" name="Rectangle 136"/>
            <p:cNvSpPr>
              <a:spLocks noChangeArrowheads="1"/>
            </p:cNvSpPr>
            <p:nvPr/>
          </p:nvSpPr>
          <p:spPr bwMode="auto">
            <a:xfrm>
              <a:off x="5504" y="1539"/>
              <a:ext cx="42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4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8" name="Rectangle 137"/>
            <p:cNvSpPr>
              <a:spLocks noChangeArrowheads="1"/>
            </p:cNvSpPr>
            <p:nvPr/>
          </p:nvSpPr>
          <p:spPr bwMode="auto">
            <a:xfrm>
              <a:off x="5233" y="1257"/>
              <a:ext cx="731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на начало отчетного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9" name="Rectangle 138"/>
            <p:cNvSpPr>
              <a:spLocks noChangeArrowheads="1"/>
            </p:cNvSpPr>
            <p:nvPr/>
          </p:nvSpPr>
          <p:spPr bwMode="auto">
            <a:xfrm>
              <a:off x="5195" y="1336"/>
              <a:ext cx="792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финансового года, руб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0" name="Rectangle 139"/>
            <p:cNvSpPr>
              <a:spLocks noChangeArrowheads="1"/>
            </p:cNvSpPr>
            <p:nvPr/>
          </p:nvSpPr>
          <p:spPr bwMode="auto">
            <a:xfrm>
              <a:off x="4510" y="1539"/>
              <a:ext cx="42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3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1" name="Rectangle 140"/>
            <p:cNvSpPr>
              <a:spLocks noChangeArrowheads="1"/>
            </p:cNvSpPr>
            <p:nvPr/>
          </p:nvSpPr>
          <p:spPr bwMode="auto">
            <a:xfrm>
              <a:off x="4051" y="1257"/>
              <a:ext cx="1176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на конец предыдущего отчетного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2" name="Rectangle 141"/>
            <p:cNvSpPr>
              <a:spLocks noChangeArrowheads="1"/>
            </p:cNvSpPr>
            <p:nvPr/>
          </p:nvSpPr>
          <p:spPr bwMode="auto">
            <a:xfrm>
              <a:off x="4202" y="1336"/>
              <a:ext cx="792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финансового года, руб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3" name="Rectangle 142"/>
            <p:cNvSpPr>
              <a:spLocks noChangeArrowheads="1"/>
            </p:cNvSpPr>
            <p:nvPr/>
          </p:nvSpPr>
          <p:spPr bwMode="auto">
            <a:xfrm>
              <a:off x="4868" y="1034"/>
              <a:ext cx="278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Остаток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4" name="Rectangle 143"/>
            <p:cNvSpPr>
              <a:spLocks noChangeArrowheads="1"/>
            </p:cNvSpPr>
            <p:nvPr/>
          </p:nvSpPr>
          <p:spPr bwMode="auto">
            <a:xfrm>
              <a:off x="6007" y="1244"/>
              <a:ext cx="876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Сумма расхождений, руб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5" name="Line 144"/>
            <p:cNvSpPr>
              <a:spLocks noChangeShapeType="1"/>
            </p:cNvSpPr>
            <p:nvPr/>
          </p:nvSpPr>
          <p:spPr bwMode="auto">
            <a:xfrm>
              <a:off x="1541" y="1618"/>
              <a:ext cx="2208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56" name="Rectangle 145"/>
            <p:cNvSpPr>
              <a:spLocks noChangeArrowheads="1"/>
            </p:cNvSpPr>
            <p:nvPr/>
          </p:nvSpPr>
          <p:spPr bwMode="auto">
            <a:xfrm>
              <a:off x="1541" y="1618"/>
              <a:ext cx="2208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57" name="Line 146"/>
            <p:cNvSpPr>
              <a:spLocks noChangeShapeType="1"/>
            </p:cNvSpPr>
            <p:nvPr/>
          </p:nvSpPr>
          <p:spPr bwMode="auto">
            <a:xfrm>
              <a:off x="3755" y="1028"/>
              <a:ext cx="0" cy="58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58" name="Rectangle 147"/>
            <p:cNvSpPr>
              <a:spLocks noChangeArrowheads="1"/>
            </p:cNvSpPr>
            <p:nvPr/>
          </p:nvSpPr>
          <p:spPr bwMode="auto">
            <a:xfrm>
              <a:off x="3755" y="1028"/>
              <a:ext cx="6" cy="58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59" name="Line 148"/>
            <p:cNvSpPr>
              <a:spLocks noChangeShapeType="1"/>
            </p:cNvSpPr>
            <p:nvPr/>
          </p:nvSpPr>
          <p:spPr bwMode="auto">
            <a:xfrm>
              <a:off x="3982" y="1028"/>
              <a:ext cx="0" cy="58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60" name="Rectangle 149"/>
            <p:cNvSpPr>
              <a:spLocks noChangeArrowheads="1"/>
            </p:cNvSpPr>
            <p:nvPr/>
          </p:nvSpPr>
          <p:spPr bwMode="auto">
            <a:xfrm>
              <a:off x="3982" y="1028"/>
              <a:ext cx="6" cy="58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61" name="Line 150"/>
            <p:cNvSpPr>
              <a:spLocks noChangeShapeType="1"/>
            </p:cNvSpPr>
            <p:nvPr/>
          </p:nvSpPr>
          <p:spPr bwMode="auto">
            <a:xfrm>
              <a:off x="5057" y="1133"/>
              <a:ext cx="0" cy="47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62" name="Rectangle 151"/>
            <p:cNvSpPr>
              <a:spLocks noChangeArrowheads="1"/>
            </p:cNvSpPr>
            <p:nvPr/>
          </p:nvSpPr>
          <p:spPr bwMode="auto">
            <a:xfrm>
              <a:off x="5057" y="1133"/>
              <a:ext cx="6" cy="47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63" name="Line 152"/>
            <p:cNvSpPr>
              <a:spLocks noChangeShapeType="1"/>
            </p:cNvSpPr>
            <p:nvPr/>
          </p:nvSpPr>
          <p:spPr bwMode="auto">
            <a:xfrm>
              <a:off x="5975" y="1028"/>
              <a:ext cx="0" cy="58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64" name="Rectangle 153"/>
            <p:cNvSpPr>
              <a:spLocks noChangeArrowheads="1"/>
            </p:cNvSpPr>
            <p:nvPr/>
          </p:nvSpPr>
          <p:spPr bwMode="auto">
            <a:xfrm>
              <a:off x="5975" y="1028"/>
              <a:ext cx="7" cy="58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65" name="Line 154"/>
            <p:cNvSpPr>
              <a:spLocks noChangeShapeType="1"/>
            </p:cNvSpPr>
            <p:nvPr/>
          </p:nvSpPr>
          <p:spPr bwMode="auto">
            <a:xfrm>
              <a:off x="1541" y="1906"/>
              <a:ext cx="2208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66" name="Rectangle 155"/>
            <p:cNvSpPr>
              <a:spLocks noChangeArrowheads="1"/>
            </p:cNvSpPr>
            <p:nvPr/>
          </p:nvSpPr>
          <p:spPr bwMode="auto">
            <a:xfrm>
              <a:off x="1541" y="1906"/>
              <a:ext cx="2208" cy="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67" name="Line 156"/>
            <p:cNvSpPr>
              <a:spLocks noChangeShapeType="1"/>
            </p:cNvSpPr>
            <p:nvPr/>
          </p:nvSpPr>
          <p:spPr bwMode="auto">
            <a:xfrm>
              <a:off x="1541" y="2142"/>
              <a:ext cx="2208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68" name="Rectangle 157"/>
            <p:cNvSpPr>
              <a:spLocks noChangeArrowheads="1"/>
            </p:cNvSpPr>
            <p:nvPr/>
          </p:nvSpPr>
          <p:spPr bwMode="auto">
            <a:xfrm>
              <a:off x="1541" y="2142"/>
              <a:ext cx="2208" cy="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69" name="Rectangle 158"/>
            <p:cNvSpPr>
              <a:spLocks noChangeArrowheads="1"/>
            </p:cNvSpPr>
            <p:nvPr/>
          </p:nvSpPr>
          <p:spPr bwMode="auto">
            <a:xfrm>
              <a:off x="3749" y="1611"/>
              <a:ext cx="19" cy="53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70" name="Line 159"/>
            <p:cNvSpPr>
              <a:spLocks noChangeShapeType="1"/>
            </p:cNvSpPr>
            <p:nvPr/>
          </p:nvSpPr>
          <p:spPr bwMode="auto">
            <a:xfrm>
              <a:off x="3982" y="1631"/>
              <a:ext cx="0" cy="51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71" name="Rectangle 160"/>
            <p:cNvSpPr>
              <a:spLocks noChangeArrowheads="1"/>
            </p:cNvSpPr>
            <p:nvPr/>
          </p:nvSpPr>
          <p:spPr bwMode="auto">
            <a:xfrm>
              <a:off x="3982" y="1631"/>
              <a:ext cx="6" cy="51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72" name="Line 161"/>
            <p:cNvSpPr>
              <a:spLocks noChangeShapeType="1"/>
            </p:cNvSpPr>
            <p:nvPr/>
          </p:nvSpPr>
          <p:spPr bwMode="auto">
            <a:xfrm>
              <a:off x="5975" y="1631"/>
              <a:ext cx="0" cy="51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73" name="Rectangle 162"/>
            <p:cNvSpPr>
              <a:spLocks noChangeArrowheads="1"/>
            </p:cNvSpPr>
            <p:nvPr/>
          </p:nvSpPr>
          <p:spPr bwMode="auto">
            <a:xfrm>
              <a:off x="5975" y="1631"/>
              <a:ext cx="7" cy="51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74" name="Line 163"/>
            <p:cNvSpPr>
              <a:spLocks noChangeShapeType="1"/>
            </p:cNvSpPr>
            <p:nvPr/>
          </p:nvSpPr>
          <p:spPr bwMode="auto">
            <a:xfrm>
              <a:off x="5057" y="1631"/>
              <a:ext cx="0" cy="51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75" name="Rectangle 164"/>
            <p:cNvSpPr>
              <a:spLocks noChangeArrowheads="1"/>
            </p:cNvSpPr>
            <p:nvPr/>
          </p:nvSpPr>
          <p:spPr bwMode="auto">
            <a:xfrm>
              <a:off x="5057" y="1631"/>
              <a:ext cx="6" cy="51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76" name="Line 165"/>
            <p:cNvSpPr>
              <a:spLocks noChangeShapeType="1"/>
            </p:cNvSpPr>
            <p:nvPr/>
          </p:nvSpPr>
          <p:spPr bwMode="auto">
            <a:xfrm>
              <a:off x="1541" y="1021"/>
              <a:ext cx="5208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77" name="Rectangle 166"/>
            <p:cNvSpPr>
              <a:spLocks noChangeArrowheads="1"/>
            </p:cNvSpPr>
            <p:nvPr/>
          </p:nvSpPr>
          <p:spPr bwMode="auto">
            <a:xfrm>
              <a:off x="1541" y="1021"/>
              <a:ext cx="5208" cy="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78" name="Line 167"/>
            <p:cNvSpPr>
              <a:spLocks noChangeShapeType="1"/>
            </p:cNvSpPr>
            <p:nvPr/>
          </p:nvSpPr>
          <p:spPr bwMode="auto">
            <a:xfrm>
              <a:off x="3988" y="1126"/>
              <a:ext cx="1994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79" name="Rectangle 168"/>
            <p:cNvSpPr>
              <a:spLocks noChangeArrowheads="1"/>
            </p:cNvSpPr>
            <p:nvPr/>
          </p:nvSpPr>
          <p:spPr bwMode="auto">
            <a:xfrm>
              <a:off x="3988" y="1126"/>
              <a:ext cx="1994" cy="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80" name="Line 169"/>
            <p:cNvSpPr>
              <a:spLocks noChangeShapeType="1"/>
            </p:cNvSpPr>
            <p:nvPr/>
          </p:nvSpPr>
          <p:spPr bwMode="auto">
            <a:xfrm>
              <a:off x="1541" y="1539"/>
              <a:ext cx="5208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81" name="Rectangle 170"/>
            <p:cNvSpPr>
              <a:spLocks noChangeArrowheads="1"/>
            </p:cNvSpPr>
            <p:nvPr/>
          </p:nvSpPr>
          <p:spPr bwMode="auto">
            <a:xfrm>
              <a:off x="1541" y="1539"/>
              <a:ext cx="5208" cy="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82" name="Rectangle 171"/>
            <p:cNvSpPr>
              <a:spLocks noChangeArrowheads="1"/>
            </p:cNvSpPr>
            <p:nvPr/>
          </p:nvSpPr>
          <p:spPr bwMode="auto">
            <a:xfrm>
              <a:off x="3768" y="1611"/>
              <a:ext cx="2981" cy="2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83" name="Line 172"/>
            <p:cNvSpPr>
              <a:spLocks noChangeShapeType="1"/>
            </p:cNvSpPr>
            <p:nvPr/>
          </p:nvSpPr>
          <p:spPr bwMode="auto">
            <a:xfrm>
              <a:off x="3768" y="1775"/>
              <a:ext cx="2981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84" name="Rectangle 173"/>
            <p:cNvSpPr>
              <a:spLocks noChangeArrowheads="1"/>
            </p:cNvSpPr>
            <p:nvPr/>
          </p:nvSpPr>
          <p:spPr bwMode="auto">
            <a:xfrm>
              <a:off x="3768" y="1775"/>
              <a:ext cx="2981" cy="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85" name="Line 174"/>
            <p:cNvSpPr>
              <a:spLocks noChangeShapeType="1"/>
            </p:cNvSpPr>
            <p:nvPr/>
          </p:nvSpPr>
          <p:spPr bwMode="auto">
            <a:xfrm>
              <a:off x="3768" y="1900"/>
              <a:ext cx="2981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86" name="Rectangle 175"/>
            <p:cNvSpPr>
              <a:spLocks noChangeArrowheads="1"/>
            </p:cNvSpPr>
            <p:nvPr/>
          </p:nvSpPr>
          <p:spPr bwMode="auto">
            <a:xfrm>
              <a:off x="3768" y="1900"/>
              <a:ext cx="298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87" name="Line 176"/>
            <p:cNvSpPr>
              <a:spLocks noChangeShapeType="1"/>
            </p:cNvSpPr>
            <p:nvPr/>
          </p:nvSpPr>
          <p:spPr bwMode="auto">
            <a:xfrm>
              <a:off x="3768" y="2142"/>
              <a:ext cx="2981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88" name="Rectangle 177"/>
            <p:cNvSpPr>
              <a:spLocks noChangeArrowheads="1"/>
            </p:cNvSpPr>
            <p:nvPr/>
          </p:nvSpPr>
          <p:spPr bwMode="auto">
            <a:xfrm>
              <a:off x="3768" y="2142"/>
              <a:ext cx="2981" cy="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12157712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2"/>
          <p:cNvSpPr txBox="1">
            <a:spLocks/>
          </p:cNvSpPr>
          <p:nvPr/>
        </p:nvSpPr>
        <p:spPr bwMode="auto">
          <a:xfrm>
            <a:off x="3534778" y="171450"/>
            <a:ext cx="6946113" cy="690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9pPr>
          </a:lstStyle>
          <a:p>
            <a:pPr algn="r"/>
            <a:r>
              <a:rPr lang="ru-RU" alt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Состав форм бюджетной отчетности в части Пояснительной записки (ф. 0503160, ф. 0503760)</a:t>
            </a:r>
            <a:endParaRPr lang="ru-RU" sz="22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245358144"/>
              </p:ext>
            </p:extLst>
          </p:nvPr>
        </p:nvGraphicFramePr>
        <p:xfrm>
          <a:off x="726283" y="1564877"/>
          <a:ext cx="9463874" cy="51628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13" name="Shape 385"/>
          <p:cNvGrpSpPr/>
          <p:nvPr/>
        </p:nvGrpSpPr>
        <p:grpSpPr>
          <a:xfrm>
            <a:off x="753435" y="2499021"/>
            <a:ext cx="153713" cy="212660"/>
            <a:chOff x="2594325" y="1627175"/>
            <a:chExt cx="440850" cy="440850"/>
          </a:xfrm>
          <a:solidFill>
            <a:srgbClr val="7030A0"/>
          </a:solidFill>
        </p:grpSpPr>
        <p:sp>
          <p:nvSpPr>
            <p:cNvPr id="14" name="Shape 386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0" t="0" r="0" b="0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" name="Shape 387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0" t="0" r="0" b="0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6" name="Shape 38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0" t="0" r="0" b="0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17" name="Shape 385"/>
          <p:cNvGrpSpPr/>
          <p:nvPr/>
        </p:nvGrpSpPr>
        <p:grpSpPr>
          <a:xfrm>
            <a:off x="741262" y="2860628"/>
            <a:ext cx="153713" cy="212660"/>
            <a:chOff x="2594325" y="1627175"/>
            <a:chExt cx="440850" cy="440850"/>
          </a:xfrm>
          <a:solidFill>
            <a:srgbClr val="7030A0"/>
          </a:solidFill>
        </p:grpSpPr>
        <p:sp>
          <p:nvSpPr>
            <p:cNvPr id="18" name="Shape 386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0" t="0" r="0" b="0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9" name="Shape 387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0" t="0" r="0" b="0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20" name="Shape 38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0" t="0" r="0" b="0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21" name="Shape 385"/>
          <p:cNvGrpSpPr/>
          <p:nvPr/>
        </p:nvGrpSpPr>
        <p:grpSpPr>
          <a:xfrm>
            <a:off x="741262" y="4047910"/>
            <a:ext cx="153713" cy="212660"/>
            <a:chOff x="2594325" y="1627175"/>
            <a:chExt cx="440850" cy="440850"/>
          </a:xfrm>
          <a:solidFill>
            <a:srgbClr val="7030A0"/>
          </a:solidFill>
        </p:grpSpPr>
        <p:sp>
          <p:nvSpPr>
            <p:cNvPr id="22" name="Shape 386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0" t="0" r="0" b="0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23" name="Shape 387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0" t="0" r="0" b="0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24" name="Shape 38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0" t="0" r="0" b="0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25" name="Shape 385"/>
          <p:cNvGrpSpPr/>
          <p:nvPr/>
        </p:nvGrpSpPr>
        <p:grpSpPr>
          <a:xfrm>
            <a:off x="741262" y="5606044"/>
            <a:ext cx="153713" cy="212660"/>
            <a:chOff x="2594325" y="1627175"/>
            <a:chExt cx="440850" cy="440850"/>
          </a:xfrm>
          <a:solidFill>
            <a:srgbClr val="7030A0"/>
          </a:solidFill>
        </p:grpSpPr>
        <p:sp>
          <p:nvSpPr>
            <p:cNvPr id="26" name="Shape 386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0" t="0" r="0" b="0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27" name="Shape 387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0" t="0" r="0" b="0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28" name="Shape 38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0" t="0" r="0" b="0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30" name="Shape 385"/>
          <p:cNvGrpSpPr/>
          <p:nvPr/>
        </p:nvGrpSpPr>
        <p:grpSpPr>
          <a:xfrm>
            <a:off x="3153765" y="3650111"/>
            <a:ext cx="153713" cy="212660"/>
            <a:chOff x="2594325" y="1627175"/>
            <a:chExt cx="440850" cy="440850"/>
          </a:xfrm>
          <a:solidFill>
            <a:srgbClr val="7030A0"/>
          </a:solidFill>
        </p:grpSpPr>
        <p:sp>
          <p:nvSpPr>
            <p:cNvPr id="31" name="Shape 386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0" t="0" r="0" b="0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2" name="Shape 387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0" t="0" r="0" b="0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3" name="Shape 38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0" t="0" r="0" b="0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34" name="Shape 385"/>
          <p:cNvGrpSpPr/>
          <p:nvPr/>
        </p:nvGrpSpPr>
        <p:grpSpPr>
          <a:xfrm>
            <a:off x="3140540" y="4815634"/>
            <a:ext cx="153713" cy="212660"/>
            <a:chOff x="2594325" y="1627175"/>
            <a:chExt cx="440850" cy="440850"/>
          </a:xfrm>
          <a:solidFill>
            <a:srgbClr val="7030A0"/>
          </a:solidFill>
        </p:grpSpPr>
        <p:sp>
          <p:nvSpPr>
            <p:cNvPr id="35" name="Shape 386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0" t="0" r="0" b="0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6" name="Shape 387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0" t="0" r="0" b="0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7" name="Shape 38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0" t="0" r="0" b="0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38" name="Shape 385"/>
          <p:cNvGrpSpPr/>
          <p:nvPr/>
        </p:nvGrpSpPr>
        <p:grpSpPr>
          <a:xfrm>
            <a:off x="3152701" y="5224756"/>
            <a:ext cx="153713" cy="212660"/>
            <a:chOff x="2594325" y="1627175"/>
            <a:chExt cx="440850" cy="440850"/>
          </a:xfrm>
          <a:solidFill>
            <a:srgbClr val="7030A0"/>
          </a:solidFill>
        </p:grpSpPr>
        <p:sp>
          <p:nvSpPr>
            <p:cNvPr id="39" name="Shape 386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0" t="0" r="0" b="0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40" name="Shape 387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0" t="0" r="0" b="0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41" name="Shape 38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0" t="0" r="0" b="0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42" name="Shape 385"/>
          <p:cNvGrpSpPr/>
          <p:nvPr/>
        </p:nvGrpSpPr>
        <p:grpSpPr>
          <a:xfrm>
            <a:off x="3140540" y="5606044"/>
            <a:ext cx="153713" cy="212660"/>
            <a:chOff x="2594325" y="1627175"/>
            <a:chExt cx="440850" cy="440850"/>
          </a:xfrm>
          <a:solidFill>
            <a:srgbClr val="7030A0"/>
          </a:solidFill>
        </p:grpSpPr>
        <p:sp>
          <p:nvSpPr>
            <p:cNvPr id="43" name="Shape 386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0" t="0" r="0" b="0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44" name="Shape 387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0" t="0" r="0" b="0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45" name="Shape 38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0" t="0" r="0" b="0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46" name="Shape 385"/>
          <p:cNvGrpSpPr/>
          <p:nvPr/>
        </p:nvGrpSpPr>
        <p:grpSpPr>
          <a:xfrm>
            <a:off x="3140540" y="5992242"/>
            <a:ext cx="153713" cy="212660"/>
            <a:chOff x="2594325" y="1627175"/>
            <a:chExt cx="440850" cy="440850"/>
          </a:xfrm>
          <a:solidFill>
            <a:srgbClr val="7030A0"/>
          </a:solidFill>
        </p:grpSpPr>
        <p:sp>
          <p:nvSpPr>
            <p:cNvPr id="47" name="Shape 386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0" t="0" r="0" b="0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48" name="Shape 387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0" t="0" r="0" b="0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49" name="Shape 38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0" t="0" r="0" b="0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50" name="Shape 385"/>
          <p:cNvGrpSpPr/>
          <p:nvPr/>
        </p:nvGrpSpPr>
        <p:grpSpPr>
          <a:xfrm>
            <a:off x="3155656" y="4039951"/>
            <a:ext cx="153713" cy="212660"/>
            <a:chOff x="2594325" y="1627175"/>
            <a:chExt cx="440850" cy="440850"/>
          </a:xfrm>
          <a:solidFill>
            <a:srgbClr val="7030A0"/>
          </a:solidFill>
        </p:grpSpPr>
        <p:sp>
          <p:nvSpPr>
            <p:cNvPr id="51" name="Shape 386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0" t="0" r="0" b="0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2" name="Shape 387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0" t="0" r="0" b="0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3" name="Shape 38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0" t="0" r="0" b="0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54" name="Shape 385"/>
          <p:cNvGrpSpPr/>
          <p:nvPr/>
        </p:nvGrpSpPr>
        <p:grpSpPr>
          <a:xfrm>
            <a:off x="5545962" y="2499021"/>
            <a:ext cx="153713" cy="212660"/>
            <a:chOff x="2594325" y="1627175"/>
            <a:chExt cx="440850" cy="440850"/>
          </a:xfrm>
          <a:solidFill>
            <a:srgbClr val="C00000"/>
          </a:solidFill>
        </p:grpSpPr>
        <p:sp>
          <p:nvSpPr>
            <p:cNvPr id="55" name="Shape 386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0" t="0" r="0" b="0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6" name="Shape 387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0" t="0" r="0" b="0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7" name="Shape 38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0" t="0" r="0" b="0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58" name="Shape 385"/>
          <p:cNvGrpSpPr/>
          <p:nvPr/>
        </p:nvGrpSpPr>
        <p:grpSpPr>
          <a:xfrm>
            <a:off x="5544898" y="4039951"/>
            <a:ext cx="153713" cy="212660"/>
            <a:chOff x="2594325" y="1627175"/>
            <a:chExt cx="440850" cy="440850"/>
          </a:xfrm>
          <a:solidFill>
            <a:srgbClr val="C00000"/>
          </a:solidFill>
        </p:grpSpPr>
        <p:sp>
          <p:nvSpPr>
            <p:cNvPr id="59" name="Shape 386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0" t="0" r="0" b="0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0" name="Shape 387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0" t="0" r="0" b="0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1" name="Shape 38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0" t="0" r="0" b="0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62" name="Shape 385"/>
          <p:cNvGrpSpPr/>
          <p:nvPr/>
        </p:nvGrpSpPr>
        <p:grpSpPr>
          <a:xfrm>
            <a:off x="7920428" y="2499021"/>
            <a:ext cx="153713" cy="212660"/>
            <a:chOff x="2594325" y="1627175"/>
            <a:chExt cx="440850" cy="440850"/>
          </a:xfrm>
          <a:solidFill>
            <a:srgbClr val="C00000"/>
          </a:solidFill>
        </p:grpSpPr>
        <p:sp>
          <p:nvSpPr>
            <p:cNvPr id="63" name="Shape 386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0" t="0" r="0" b="0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4" name="Shape 387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0" t="0" r="0" b="0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5" name="Shape 38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0" t="0" r="0" b="0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70" name="Shape 385"/>
          <p:cNvGrpSpPr/>
          <p:nvPr/>
        </p:nvGrpSpPr>
        <p:grpSpPr>
          <a:xfrm>
            <a:off x="7920428" y="3261615"/>
            <a:ext cx="153713" cy="212660"/>
            <a:chOff x="2594325" y="1627175"/>
            <a:chExt cx="440850" cy="440850"/>
          </a:xfrm>
          <a:solidFill>
            <a:srgbClr val="C00000"/>
          </a:solidFill>
        </p:grpSpPr>
        <p:sp>
          <p:nvSpPr>
            <p:cNvPr id="71" name="Shape 386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0" t="0" r="0" b="0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2" name="Shape 387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0" t="0" r="0" b="0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3" name="Shape 38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0" t="0" r="0" b="0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pic>
        <p:nvPicPr>
          <p:cNvPr id="3074" name="Picture 2" descr="F:\banki_razvitiya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7558" y="4227297"/>
            <a:ext cx="3613333" cy="2484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4" name="Shape 385"/>
          <p:cNvGrpSpPr/>
          <p:nvPr/>
        </p:nvGrpSpPr>
        <p:grpSpPr>
          <a:xfrm>
            <a:off x="7919825" y="2881539"/>
            <a:ext cx="153713" cy="212660"/>
            <a:chOff x="2594325" y="1627175"/>
            <a:chExt cx="440850" cy="440850"/>
          </a:xfrm>
          <a:solidFill>
            <a:srgbClr val="C00000"/>
          </a:solidFill>
        </p:grpSpPr>
        <p:sp>
          <p:nvSpPr>
            <p:cNvPr id="75" name="Shape 386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0" t="0" r="0" b="0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6" name="Shape 387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0" t="0" r="0" b="0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7" name="Shape 38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0" t="0" r="0" b="0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090948" y="6363549"/>
            <a:ext cx="2389942" cy="365125"/>
          </a:xfrm>
        </p:spPr>
        <p:txBody>
          <a:bodyPr vert="horz" lIns="91440" tIns="45720" rIns="91440" bIns="45720" rtlCol="0" anchor="ctr"/>
          <a:lstStyle/>
          <a:p>
            <a:fld id="{B71FCD68-0AFD-4048-852E-53B764BC6EED}" type="slidenum">
              <a:rPr lang="ru-RU" sz="1400" b="1">
                <a:latin typeface="Cambria" panose="02040503050406030204" pitchFamily="18" charset="0"/>
              </a:rPr>
              <a:pPr/>
              <a:t>3</a:t>
            </a:fld>
            <a:endParaRPr lang="ru-RU" sz="1400" b="1">
              <a:latin typeface="Cambria" panose="02040503050406030204" pitchFamily="18" charset="0"/>
            </a:endParaRPr>
          </a:p>
        </p:txBody>
      </p:sp>
      <p:grpSp>
        <p:nvGrpSpPr>
          <p:cNvPr id="66" name="Shape 385"/>
          <p:cNvGrpSpPr/>
          <p:nvPr/>
        </p:nvGrpSpPr>
        <p:grpSpPr>
          <a:xfrm>
            <a:off x="770819" y="3261615"/>
            <a:ext cx="153713" cy="212660"/>
            <a:chOff x="2594325" y="1627175"/>
            <a:chExt cx="440850" cy="440850"/>
          </a:xfrm>
          <a:solidFill>
            <a:srgbClr val="7030A0"/>
          </a:solidFill>
        </p:grpSpPr>
        <p:sp>
          <p:nvSpPr>
            <p:cNvPr id="67" name="Shape 386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0" t="0" r="0" b="0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8" name="Shape 387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0" t="0" r="0" b="0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9" name="Shape 38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0" t="0" r="0" b="0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78" name="Shape 385"/>
          <p:cNvGrpSpPr/>
          <p:nvPr/>
        </p:nvGrpSpPr>
        <p:grpSpPr>
          <a:xfrm>
            <a:off x="769755" y="3651588"/>
            <a:ext cx="153713" cy="212660"/>
            <a:chOff x="2594325" y="1627175"/>
            <a:chExt cx="440850" cy="440850"/>
          </a:xfrm>
          <a:solidFill>
            <a:srgbClr val="7030A0"/>
          </a:solidFill>
        </p:grpSpPr>
        <p:sp>
          <p:nvSpPr>
            <p:cNvPr id="79" name="Shape 386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0" t="0" r="0" b="0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0" name="Shape 387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0" t="0" r="0" b="0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1" name="Shape 38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0" t="0" r="0" b="0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82" name="Shape 385"/>
          <p:cNvGrpSpPr/>
          <p:nvPr/>
        </p:nvGrpSpPr>
        <p:grpSpPr>
          <a:xfrm>
            <a:off x="760564" y="4432253"/>
            <a:ext cx="153713" cy="212660"/>
            <a:chOff x="2594325" y="1627175"/>
            <a:chExt cx="440850" cy="440850"/>
          </a:xfrm>
          <a:solidFill>
            <a:srgbClr val="7030A0"/>
          </a:solidFill>
        </p:grpSpPr>
        <p:sp>
          <p:nvSpPr>
            <p:cNvPr id="83" name="Shape 386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0" t="0" r="0" b="0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4" name="Shape 387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0" t="0" r="0" b="0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5" name="Shape 38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0" t="0" r="0" b="0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86" name="Shape 385"/>
          <p:cNvGrpSpPr/>
          <p:nvPr/>
        </p:nvGrpSpPr>
        <p:grpSpPr>
          <a:xfrm>
            <a:off x="760564" y="4815634"/>
            <a:ext cx="153713" cy="212660"/>
            <a:chOff x="2594325" y="1627175"/>
            <a:chExt cx="440850" cy="440850"/>
          </a:xfrm>
          <a:solidFill>
            <a:srgbClr val="7030A0"/>
          </a:solidFill>
        </p:grpSpPr>
        <p:sp>
          <p:nvSpPr>
            <p:cNvPr id="87" name="Shape 386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0" t="0" r="0" b="0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8" name="Shape 387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0" t="0" r="0" b="0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9" name="Shape 38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0" t="0" r="0" b="0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90" name="Shape 385"/>
          <p:cNvGrpSpPr/>
          <p:nvPr/>
        </p:nvGrpSpPr>
        <p:grpSpPr>
          <a:xfrm>
            <a:off x="760189" y="5209771"/>
            <a:ext cx="153713" cy="212660"/>
            <a:chOff x="2594325" y="1627175"/>
            <a:chExt cx="440850" cy="440850"/>
          </a:xfrm>
          <a:solidFill>
            <a:srgbClr val="7030A0"/>
          </a:solidFill>
        </p:grpSpPr>
        <p:sp>
          <p:nvSpPr>
            <p:cNvPr id="91" name="Shape 386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0" t="0" r="0" b="0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2" name="Shape 387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0" t="0" r="0" b="0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3" name="Shape 38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0" t="0" r="0" b="0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94" name="Shape 385"/>
          <p:cNvGrpSpPr/>
          <p:nvPr/>
        </p:nvGrpSpPr>
        <p:grpSpPr>
          <a:xfrm>
            <a:off x="752371" y="6013153"/>
            <a:ext cx="153713" cy="212660"/>
            <a:chOff x="2594325" y="1627175"/>
            <a:chExt cx="440850" cy="440850"/>
          </a:xfrm>
          <a:solidFill>
            <a:srgbClr val="7030A0"/>
          </a:solidFill>
        </p:grpSpPr>
        <p:sp>
          <p:nvSpPr>
            <p:cNvPr id="95" name="Shape 386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0" t="0" r="0" b="0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6" name="Shape 387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0" t="0" r="0" b="0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7" name="Shape 38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0" t="0" r="0" b="0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98" name="Shape 385"/>
          <p:cNvGrpSpPr/>
          <p:nvPr/>
        </p:nvGrpSpPr>
        <p:grpSpPr>
          <a:xfrm>
            <a:off x="760189" y="6384878"/>
            <a:ext cx="153713" cy="212660"/>
            <a:chOff x="2594325" y="1627175"/>
            <a:chExt cx="440850" cy="440850"/>
          </a:xfrm>
          <a:solidFill>
            <a:srgbClr val="7030A0"/>
          </a:solidFill>
        </p:grpSpPr>
        <p:sp>
          <p:nvSpPr>
            <p:cNvPr id="99" name="Shape 386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0" t="0" r="0" b="0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0" name="Shape 387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0" t="0" r="0" b="0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1" name="Shape 38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0" t="0" r="0" b="0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102" name="Shape 385"/>
          <p:cNvGrpSpPr/>
          <p:nvPr/>
        </p:nvGrpSpPr>
        <p:grpSpPr>
          <a:xfrm>
            <a:off x="3151637" y="2499021"/>
            <a:ext cx="153713" cy="212660"/>
            <a:chOff x="2594325" y="1627175"/>
            <a:chExt cx="440850" cy="440850"/>
          </a:xfrm>
          <a:solidFill>
            <a:srgbClr val="7030A0"/>
          </a:solidFill>
        </p:grpSpPr>
        <p:sp>
          <p:nvSpPr>
            <p:cNvPr id="103" name="Shape 386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0" t="0" r="0" b="0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4" name="Shape 387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0" t="0" r="0" b="0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5" name="Shape 38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0" t="0" r="0" b="0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106" name="Shape 385"/>
          <p:cNvGrpSpPr/>
          <p:nvPr/>
        </p:nvGrpSpPr>
        <p:grpSpPr>
          <a:xfrm>
            <a:off x="3150573" y="2880113"/>
            <a:ext cx="153713" cy="212660"/>
            <a:chOff x="2594325" y="1627175"/>
            <a:chExt cx="440850" cy="440850"/>
          </a:xfrm>
          <a:solidFill>
            <a:srgbClr val="7030A0"/>
          </a:solidFill>
        </p:grpSpPr>
        <p:sp>
          <p:nvSpPr>
            <p:cNvPr id="107" name="Shape 386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0" t="0" r="0" b="0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8" name="Shape 387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0" t="0" r="0" b="0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9" name="Shape 38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0" t="0" r="0" b="0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110" name="Shape 385"/>
          <p:cNvGrpSpPr/>
          <p:nvPr/>
        </p:nvGrpSpPr>
        <p:grpSpPr>
          <a:xfrm>
            <a:off x="3129471" y="3282526"/>
            <a:ext cx="153713" cy="212660"/>
            <a:chOff x="2594325" y="1627175"/>
            <a:chExt cx="440850" cy="440850"/>
          </a:xfrm>
          <a:solidFill>
            <a:srgbClr val="7030A0"/>
          </a:solidFill>
        </p:grpSpPr>
        <p:sp>
          <p:nvSpPr>
            <p:cNvPr id="111" name="Shape 386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0" t="0" r="0" b="0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2" name="Shape 387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0" t="0" r="0" b="0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3" name="Shape 38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0" t="0" r="0" b="0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114" name="Shape 385"/>
          <p:cNvGrpSpPr/>
          <p:nvPr/>
        </p:nvGrpSpPr>
        <p:grpSpPr>
          <a:xfrm>
            <a:off x="3150573" y="4432253"/>
            <a:ext cx="153713" cy="212660"/>
            <a:chOff x="2594325" y="1627175"/>
            <a:chExt cx="440850" cy="440850"/>
          </a:xfrm>
          <a:solidFill>
            <a:srgbClr val="7030A0"/>
          </a:solidFill>
        </p:grpSpPr>
        <p:sp>
          <p:nvSpPr>
            <p:cNvPr id="115" name="Shape 386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0" t="0" r="0" b="0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6" name="Shape 387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0" t="0" r="0" b="0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7" name="Shape 38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0" t="0" r="0" b="0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118" name="Shape 385"/>
          <p:cNvGrpSpPr/>
          <p:nvPr/>
        </p:nvGrpSpPr>
        <p:grpSpPr>
          <a:xfrm>
            <a:off x="3150573" y="6384878"/>
            <a:ext cx="153713" cy="212660"/>
            <a:chOff x="2594325" y="1627175"/>
            <a:chExt cx="440850" cy="440850"/>
          </a:xfrm>
          <a:solidFill>
            <a:srgbClr val="7030A0"/>
          </a:solidFill>
        </p:grpSpPr>
        <p:sp>
          <p:nvSpPr>
            <p:cNvPr id="119" name="Shape 386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0" t="0" r="0" b="0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20" name="Shape 387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0" t="0" r="0" b="0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21" name="Shape 38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0" t="0" r="0" b="0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122" name="Shape 385"/>
          <p:cNvGrpSpPr/>
          <p:nvPr/>
        </p:nvGrpSpPr>
        <p:grpSpPr>
          <a:xfrm>
            <a:off x="5560222" y="2860628"/>
            <a:ext cx="153713" cy="212660"/>
            <a:chOff x="2594325" y="1627175"/>
            <a:chExt cx="440850" cy="440850"/>
          </a:xfrm>
          <a:solidFill>
            <a:srgbClr val="C00000"/>
          </a:solidFill>
        </p:grpSpPr>
        <p:sp>
          <p:nvSpPr>
            <p:cNvPr id="123" name="Shape 386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0" t="0" r="0" b="0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24" name="Shape 387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0" t="0" r="0" b="0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25" name="Shape 38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0" t="0" r="0" b="0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126" name="Shape 385"/>
          <p:cNvGrpSpPr/>
          <p:nvPr/>
        </p:nvGrpSpPr>
        <p:grpSpPr>
          <a:xfrm>
            <a:off x="5545962" y="3263092"/>
            <a:ext cx="153713" cy="212660"/>
            <a:chOff x="2594325" y="1627175"/>
            <a:chExt cx="440850" cy="440850"/>
          </a:xfrm>
          <a:solidFill>
            <a:srgbClr val="C00000"/>
          </a:solidFill>
        </p:grpSpPr>
        <p:sp>
          <p:nvSpPr>
            <p:cNvPr id="127" name="Shape 386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0" t="0" r="0" b="0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28" name="Shape 387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0" t="0" r="0" b="0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29" name="Shape 38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0" t="0" r="0" b="0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130" name="Shape 385"/>
          <p:cNvGrpSpPr/>
          <p:nvPr/>
        </p:nvGrpSpPr>
        <p:grpSpPr>
          <a:xfrm>
            <a:off x="5545962" y="3651516"/>
            <a:ext cx="153713" cy="212660"/>
            <a:chOff x="2594325" y="1627175"/>
            <a:chExt cx="440850" cy="440850"/>
          </a:xfrm>
          <a:solidFill>
            <a:srgbClr val="C00000"/>
          </a:solidFill>
        </p:grpSpPr>
        <p:sp>
          <p:nvSpPr>
            <p:cNvPr id="131" name="Shape 386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0" t="0" r="0" b="0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32" name="Shape 387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0" t="0" r="0" b="0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33" name="Shape 38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0" t="0" r="0" b="0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134" name="Shape 385"/>
          <p:cNvGrpSpPr/>
          <p:nvPr/>
        </p:nvGrpSpPr>
        <p:grpSpPr>
          <a:xfrm>
            <a:off x="5545962" y="4432253"/>
            <a:ext cx="153713" cy="212660"/>
            <a:chOff x="2594325" y="1627175"/>
            <a:chExt cx="440850" cy="440850"/>
          </a:xfrm>
          <a:solidFill>
            <a:srgbClr val="C00000"/>
          </a:solidFill>
        </p:grpSpPr>
        <p:sp>
          <p:nvSpPr>
            <p:cNvPr id="135" name="Shape 386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0" t="0" r="0" b="0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36" name="Shape 387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0" t="0" r="0" b="0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37" name="Shape 38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0" t="0" r="0" b="0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138" name="Shape 385"/>
          <p:cNvGrpSpPr/>
          <p:nvPr/>
        </p:nvGrpSpPr>
        <p:grpSpPr>
          <a:xfrm>
            <a:off x="5545962" y="4836545"/>
            <a:ext cx="153713" cy="212660"/>
            <a:chOff x="2594325" y="1627175"/>
            <a:chExt cx="440850" cy="440850"/>
          </a:xfrm>
          <a:solidFill>
            <a:srgbClr val="C00000"/>
          </a:solidFill>
        </p:grpSpPr>
        <p:sp>
          <p:nvSpPr>
            <p:cNvPr id="139" name="Shape 386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0" t="0" r="0" b="0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0" name="Shape 387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0" t="0" r="0" b="0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1" name="Shape 38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0" t="0" r="0" b="0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142" name="Shape 385"/>
          <p:cNvGrpSpPr/>
          <p:nvPr/>
        </p:nvGrpSpPr>
        <p:grpSpPr>
          <a:xfrm>
            <a:off x="5537129" y="5203555"/>
            <a:ext cx="153713" cy="212660"/>
            <a:chOff x="2594325" y="1627175"/>
            <a:chExt cx="440850" cy="440850"/>
          </a:xfrm>
          <a:solidFill>
            <a:srgbClr val="C00000"/>
          </a:solidFill>
        </p:grpSpPr>
        <p:sp>
          <p:nvSpPr>
            <p:cNvPr id="143" name="Shape 386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0" t="0" r="0" b="0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4" name="Shape 387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0" t="0" r="0" b="0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5" name="Shape 38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0" t="0" r="0" b="0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146" name="Shape 385"/>
          <p:cNvGrpSpPr/>
          <p:nvPr/>
        </p:nvGrpSpPr>
        <p:grpSpPr>
          <a:xfrm>
            <a:off x="5536065" y="5607734"/>
            <a:ext cx="153713" cy="212660"/>
            <a:chOff x="2594325" y="1627175"/>
            <a:chExt cx="440850" cy="440850"/>
          </a:xfrm>
          <a:solidFill>
            <a:srgbClr val="C00000"/>
          </a:solidFill>
        </p:grpSpPr>
        <p:sp>
          <p:nvSpPr>
            <p:cNvPr id="147" name="Shape 386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0" t="0" r="0" b="0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8" name="Shape 387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0" t="0" r="0" b="0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9" name="Shape 38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0" t="0" r="0" b="0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150" name="Shape 385"/>
          <p:cNvGrpSpPr/>
          <p:nvPr/>
        </p:nvGrpSpPr>
        <p:grpSpPr>
          <a:xfrm>
            <a:off x="5545962" y="5993719"/>
            <a:ext cx="153713" cy="212660"/>
            <a:chOff x="2594325" y="1627175"/>
            <a:chExt cx="440850" cy="440850"/>
          </a:xfrm>
          <a:solidFill>
            <a:srgbClr val="C00000"/>
          </a:solidFill>
        </p:grpSpPr>
        <p:sp>
          <p:nvSpPr>
            <p:cNvPr id="151" name="Shape 386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0" t="0" r="0" b="0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2" name="Shape 387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0" t="0" r="0" b="0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3" name="Shape 38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0" t="0" r="0" b="0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154" name="Shape 385"/>
          <p:cNvGrpSpPr/>
          <p:nvPr/>
        </p:nvGrpSpPr>
        <p:grpSpPr>
          <a:xfrm>
            <a:off x="7944487" y="3643118"/>
            <a:ext cx="153713" cy="212660"/>
            <a:chOff x="2594325" y="1627175"/>
            <a:chExt cx="440850" cy="440850"/>
          </a:xfrm>
          <a:solidFill>
            <a:srgbClr val="C00000"/>
          </a:solidFill>
        </p:grpSpPr>
        <p:sp>
          <p:nvSpPr>
            <p:cNvPr id="155" name="Shape 386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0" t="0" r="0" b="0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6" name="Shape 387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0" t="0" r="0" b="0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7" name="Shape 38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0" t="0" r="0" b="0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158" name="Shape 385"/>
          <p:cNvGrpSpPr/>
          <p:nvPr/>
        </p:nvGrpSpPr>
        <p:grpSpPr>
          <a:xfrm>
            <a:off x="5536065" y="6384878"/>
            <a:ext cx="153713" cy="212660"/>
            <a:chOff x="2594325" y="1627175"/>
            <a:chExt cx="440850" cy="440850"/>
          </a:xfrm>
          <a:solidFill>
            <a:srgbClr val="C00000"/>
          </a:solidFill>
        </p:grpSpPr>
        <p:sp>
          <p:nvSpPr>
            <p:cNvPr id="159" name="Shape 386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0" t="0" r="0" b="0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60" name="Shape 387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0" t="0" r="0" b="0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61" name="Shape 38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0" t="0" r="0" b="0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162" name="Shape 385"/>
          <p:cNvGrpSpPr/>
          <p:nvPr/>
        </p:nvGrpSpPr>
        <p:grpSpPr>
          <a:xfrm>
            <a:off x="7935149" y="4041428"/>
            <a:ext cx="153713" cy="212660"/>
            <a:chOff x="2594325" y="1627175"/>
            <a:chExt cx="440850" cy="440850"/>
          </a:xfrm>
          <a:solidFill>
            <a:srgbClr val="C00000"/>
          </a:solidFill>
        </p:grpSpPr>
        <p:sp>
          <p:nvSpPr>
            <p:cNvPr id="163" name="Shape 386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0" t="0" r="0" b="0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64" name="Shape 387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0" t="0" r="0" b="0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65" name="Shape 38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0" t="0" r="0" b="0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984878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30</a:t>
            </a:fld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7598746" y="3601428"/>
            <a:ext cx="455029" cy="287338"/>
          </a:xfrm>
          <a:prstGeom prst="ellipse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6889232" y="3601428"/>
            <a:ext cx="709514" cy="287338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2577340" y="3745097"/>
            <a:ext cx="673555" cy="287338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3250895" y="3745097"/>
            <a:ext cx="456412" cy="287338"/>
          </a:xfrm>
          <a:prstGeom prst="ellipse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1" name="Прямоугольник 18"/>
          <p:cNvSpPr>
            <a:spLocks noChangeArrowheads="1"/>
          </p:cNvSpPr>
          <p:nvPr/>
        </p:nvSpPr>
        <p:spPr bwMode="auto">
          <a:xfrm>
            <a:off x="1422349" y="1330182"/>
            <a:ext cx="825027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I</a:t>
            </a:r>
            <a:r>
              <a:rPr lang="ru-RU" sz="2800" dirty="0" smtClean="0">
                <a:solidFill>
                  <a:srgbClr val="FF0000"/>
                </a:solidFill>
              </a:rPr>
              <a:t>.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ru-RU" sz="2800" dirty="0"/>
              <a:t>	</a:t>
            </a:r>
            <a:r>
              <a:rPr lang="ru-RU" sz="2800" dirty="0" smtClean="0"/>
              <a:t>   </a:t>
            </a:r>
            <a:r>
              <a:rPr lang="ru-RU" u="sng" dirty="0" smtClean="0"/>
              <a:t>ФНС РОССИИ</a:t>
            </a:r>
            <a:r>
              <a:rPr lang="ru-RU" dirty="0"/>
              <a:t>			</a:t>
            </a:r>
            <a:r>
              <a:rPr lang="ru-RU" dirty="0" smtClean="0"/>
              <a:t>  </a:t>
            </a:r>
            <a:r>
              <a:rPr lang="ru-RU" u="sng" dirty="0" smtClean="0"/>
              <a:t>субъект </a:t>
            </a:r>
            <a:r>
              <a:rPr lang="ru-RU" u="sng" dirty="0"/>
              <a:t>РФ </a:t>
            </a:r>
            <a:r>
              <a:rPr lang="ru-RU" u="sng" dirty="0" smtClean="0"/>
              <a:t>07 Республика </a:t>
            </a:r>
            <a:r>
              <a:rPr lang="ru-RU" u="sng" dirty="0"/>
              <a:t>Коми </a:t>
            </a:r>
          </a:p>
        </p:txBody>
      </p:sp>
      <p:cxnSp>
        <p:nvCxnSpPr>
          <p:cNvPr id="23" name="Прямая со стрелкой 22"/>
          <p:cNvCxnSpPr/>
          <p:nvPr/>
        </p:nvCxnSpPr>
        <p:spPr>
          <a:xfrm>
            <a:off x="5415402" y="1579977"/>
            <a:ext cx="313956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Прямоугольник 25"/>
          <p:cNvSpPr>
            <a:spLocks noChangeArrowheads="1"/>
          </p:cNvSpPr>
          <p:nvPr/>
        </p:nvSpPr>
        <p:spPr bwMode="auto">
          <a:xfrm>
            <a:off x="1086820" y="4067025"/>
            <a:ext cx="860157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II</a:t>
            </a:r>
            <a:r>
              <a:rPr lang="ru-RU" sz="2800" dirty="0">
                <a:solidFill>
                  <a:srgbClr val="FF0000"/>
                </a:solidFill>
              </a:rPr>
              <a:t>.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ru-RU" sz="2800" dirty="0"/>
              <a:t>	 </a:t>
            </a:r>
            <a:r>
              <a:rPr lang="ru-RU" sz="2800" dirty="0" smtClean="0"/>
              <a:t> </a:t>
            </a:r>
            <a:r>
              <a:rPr lang="ru-RU" u="sng" dirty="0" smtClean="0"/>
              <a:t>ФНС РОССИИ (ф.0503173</a:t>
            </a:r>
            <a:r>
              <a:rPr lang="ru-RU" u="sng" dirty="0"/>
              <a:t>)</a:t>
            </a:r>
            <a:r>
              <a:rPr lang="ru-RU" dirty="0"/>
              <a:t>		</a:t>
            </a:r>
            <a:r>
              <a:rPr lang="ru-RU" dirty="0" smtClean="0"/>
              <a:t>                         </a:t>
            </a:r>
            <a:r>
              <a:rPr lang="ru-RU" u="sng" dirty="0" smtClean="0"/>
              <a:t>ФНС </a:t>
            </a:r>
            <a:r>
              <a:rPr lang="ru-RU" u="sng" dirty="0"/>
              <a:t>РОССИИ </a:t>
            </a:r>
            <a:r>
              <a:rPr lang="ru-RU" u="sng" dirty="0" smtClean="0"/>
              <a:t>(ф</a:t>
            </a:r>
            <a:r>
              <a:rPr lang="ru-RU" u="sng" dirty="0"/>
              <a:t>. </a:t>
            </a:r>
            <a:r>
              <a:rPr lang="ru-RU" u="sng" dirty="0" smtClean="0"/>
              <a:t>0503773)</a:t>
            </a:r>
            <a:endParaRPr lang="ru-RU" u="sng" dirty="0"/>
          </a:p>
        </p:txBody>
      </p:sp>
      <p:sp>
        <p:nvSpPr>
          <p:cNvPr id="26" name="Прямоугольник 33"/>
          <p:cNvSpPr>
            <a:spLocks noChangeArrowheads="1"/>
          </p:cNvSpPr>
          <p:nvPr/>
        </p:nvSpPr>
        <p:spPr bwMode="auto">
          <a:xfrm>
            <a:off x="6393154" y="4969205"/>
            <a:ext cx="391793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/>
              <a:t>деятельность с целевыми средствами</a:t>
            </a:r>
          </a:p>
        </p:txBody>
      </p:sp>
      <p:sp>
        <p:nvSpPr>
          <p:cNvPr id="27" name="Прямоугольник 34"/>
          <p:cNvSpPr>
            <a:spLocks noChangeArrowheads="1"/>
          </p:cNvSpPr>
          <p:nvPr/>
        </p:nvSpPr>
        <p:spPr bwMode="auto">
          <a:xfrm>
            <a:off x="6578935" y="5850625"/>
            <a:ext cx="340445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dirty="0" smtClean="0"/>
              <a:t>приносящая </a:t>
            </a:r>
            <a:r>
              <a:rPr lang="ru-RU" dirty="0"/>
              <a:t>доход </a:t>
            </a:r>
            <a:r>
              <a:rPr lang="ru-RU" dirty="0" smtClean="0"/>
              <a:t>деятельность</a:t>
            </a:r>
            <a:endParaRPr lang="ru-RU" dirty="0"/>
          </a:p>
        </p:txBody>
      </p:sp>
      <p:sp>
        <p:nvSpPr>
          <p:cNvPr id="28" name="Прямоугольник 35"/>
          <p:cNvSpPr>
            <a:spLocks noChangeArrowheads="1"/>
          </p:cNvSpPr>
          <p:nvPr/>
        </p:nvSpPr>
        <p:spPr bwMode="auto">
          <a:xfrm>
            <a:off x="6169097" y="5374016"/>
            <a:ext cx="41252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/>
              <a:t>деятельность по оказанию услуг (работ)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8141563" y="5220606"/>
            <a:ext cx="313957" cy="40005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2000" b="1" dirty="0">
                <a:solidFill>
                  <a:srgbClr val="FF0000"/>
                </a:solidFill>
              </a:rPr>
              <a:t>+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8141563" y="5635241"/>
            <a:ext cx="313957" cy="40005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ru-RU"/>
            </a:defPPr>
            <a:lvl1pPr>
              <a:defRPr sz="2000" b="1">
                <a:solidFill>
                  <a:srgbClr val="FF0000"/>
                </a:solidFill>
                <a:latin typeface="+mn-lt"/>
              </a:defRPr>
            </a:lvl1pPr>
            <a:lvl2pPr>
              <a:defRPr>
                <a:solidFill>
                  <a:schemeClr val="dk1"/>
                </a:solidFill>
                <a:latin typeface="+mn-lt"/>
              </a:defRPr>
            </a:lvl2pPr>
            <a:lvl3pPr>
              <a:defRPr>
                <a:solidFill>
                  <a:schemeClr val="dk1"/>
                </a:solidFill>
                <a:latin typeface="+mn-lt"/>
              </a:defRPr>
            </a:lvl3pPr>
            <a:lvl4pPr>
              <a:defRPr>
                <a:solidFill>
                  <a:schemeClr val="dk1"/>
                </a:solidFill>
                <a:latin typeface="+mn-lt"/>
              </a:defRPr>
            </a:lvl4pPr>
            <a:lvl5pPr>
              <a:defRPr>
                <a:solidFill>
                  <a:schemeClr val="dk1"/>
                </a:solidFill>
                <a:latin typeface="+mn-lt"/>
              </a:defRPr>
            </a:lvl5pPr>
            <a:lvl6pPr>
              <a:defRPr>
                <a:solidFill>
                  <a:schemeClr val="dk1"/>
                </a:solidFill>
                <a:latin typeface="+mn-lt"/>
              </a:defRPr>
            </a:lvl6pPr>
            <a:lvl7pPr>
              <a:defRPr>
                <a:solidFill>
                  <a:schemeClr val="dk1"/>
                </a:solidFill>
                <a:latin typeface="+mn-lt"/>
              </a:defRPr>
            </a:lvl7pPr>
            <a:lvl8pPr>
              <a:defRPr>
                <a:solidFill>
                  <a:schemeClr val="dk1"/>
                </a:solidFill>
                <a:latin typeface="+mn-lt"/>
              </a:defRPr>
            </a:lvl8pPr>
            <a:lvl9pPr>
              <a:defRPr>
                <a:solidFill>
                  <a:schemeClr val="dk1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ru-RU" dirty="0" smtClean="0"/>
              <a:t>+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665082" y="5434422"/>
            <a:ext cx="257251" cy="40163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ru-RU"/>
            </a:defPPr>
            <a:lvl1pPr>
              <a:defRPr sz="2000" b="1">
                <a:solidFill>
                  <a:srgbClr val="FF0000"/>
                </a:solidFill>
                <a:latin typeface="+mn-lt"/>
              </a:defRPr>
            </a:lvl1pPr>
            <a:lvl2pPr>
              <a:defRPr>
                <a:solidFill>
                  <a:schemeClr val="dk1"/>
                </a:solidFill>
                <a:latin typeface="+mn-lt"/>
              </a:defRPr>
            </a:lvl2pPr>
            <a:lvl3pPr>
              <a:defRPr>
                <a:solidFill>
                  <a:schemeClr val="dk1"/>
                </a:solidFill>
                <a:latin typeface="+mn-lt"/>
              </a:defRPr>
            </a:lvl3pPr>
            <a:lvl4pPr>
              <a:defRPr>
                <a:solidFill>
                  <a:schemeClr val="dk1"/>
                </a:solidFill>
                <a:latin typeface="+mn-lt"/>
              </a:defRPr>
            </a:lvl4pPr>
            <a:lvl5pPr>
              <a:defRPr>
                <a:solidFill>
                  <a:schemeClr val="dk1"/>
                </a:solidFill>
                <a:latin typeface="+mn-lt"/>
              </a:defRPr>
            </a:lvl5pPr>
            <a:lvl6pPr>
              <a:defRPr>
                <a:solidFill>
                  <a:schemeClr val="dk1"/>
                </a:solidFill>
                <a:latin typeface="+mn-lt"/>
              </a:defRPr>
            </a:lvl6pPr>
            <a:lvl7pPr>
              <a:defRPr>
                <a:solidFill>
                  <a:schemeClr val="dk1"/>
                </a:solidFill>
                <a:latin typeface="+mn-lt"/>
              </a:defRPr>
            </a:lvl7pPr>
            <a:lvl8pPr>
              <a:defRPr>
                <a:solidFill>
                  <a:schemeClr val="dk1"/>
                </a:solidFill>
                <a:latin typeface="+mn-lt"/>
              </a:defRPr>
            </a:lvl8pPr>
            <a:lvl9pPr>
              <a:defRPr>
                <a:solidFill>
                  <a:schemeClr val="dk1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ru-RU" dirty="0" smtClean="0"/>
              <a:t>=</a:t>
            </a:r>
          </a:p>
        </p:txBody>
      </p:sp>
      <p:sp>
        <p:nvSpPr>
          <p:cNvPr id="33" name="TextBox 40"/>
          <p:cNvSpPr txBox="1">
            <a:spLocks noChangeArrowheads="1"/>
          </p:cNvSpPr>
          <p:nvPr/>
        </p:nvSpPr>
        <p:spPr bwMode="auto">
          <a:xfrm>
            <a:off x="4553898" y="4032435"/>
            <a:ext cx="218990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1200" i="1" dirty="0">
                <a:solidFill>
                  <a:srgbClr val="FF0000"/>
                </a:solidFill>
              </a:rPr>
              <a:t>изменение </a:t>
            </a:r>
            <a:r>
              <a:rPr lang="ru-RU" sz="1200" i="1" dirty="0" smtClean="0">
                <a:solidFill>
                  <a:srgbClr val="FF0000"/>
                </a:solidFill>
              </a:rPr>
              <a:t>типа учреждения</a:t>
            </a:r>
            <a:endParaRPr lang="ru-RU" sz="1200" i="1" dirty="0">
              <a:solidFill>
                <a:srgbClr val="FF0000"/>
              </a:solidFill>
            </a:endParaRPr>
          </a:p>
        </p:txBody>
      </p:sp>
      <p:cxnSp>
        <p:nvCxnSpPr>
          <p:cNvPr id="34" name="Прямая со стрелкой 33"/>
          <p:cNvCxnSpPr/>
          <p:nvPr/>
        </p:nvCxnSpPr>
        <p:spPr>
          <a:xfrm>
            <a:off x="5455377" y="4411125"/>
            <a:ext cx="313956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42"/>
          <p:cNvSpPr txBox="1">
            <a:spLocks noChangeArrowheads="1"/>
          </p:cNvSpPr>
          <p:nvPr/>
        </p:nvSpPr>
        <p:spPr bwMode="auto">
          <a:xfrm>
            <a:off x="3543300" y="1004859"/>
            <a:ext cx="40469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ru-RU" sz="1200" i="1" dirty="0">
                <a:solidFill>
                  <a:srgbClr val="FF0000"/>
                </a:solidFill>
              </a:rPr>
              <a:t>передача учреждений </a:t>
            </a:r>
            <a:r>
              <a:rPr lang="ru-RU" sz="1200" i="1" dirty="0" smtClean="0">
                <a:solidFill>
                  <a:srgbClr val="FF0000"/>
                </a:solidFill>
              </a:rPr>
              <a:t>между </a:t>
            </a:r>
            <a:r>
              <a:rPr lang="ru-RU" sz="1200" i="1" dirty="0">
                <a:solidFill>
                  <a:srgbClr val="FF0000"/>
                </a:solidFill>
              </a:rPr>
              <a:t>бюджетами </a:t>
            </a:r>
            <a:r>
              <a:rPr lang="ru-RU" sz="1200" i="1" dirty="0" smtClean="0">
                <a:solidFill>
                  <a:srgbClr val="FF0000"/>
                </a:solidFill>
              </a:rPr>
              <a:t>бюджетной системы РФ</a:t>
            </a:r>
            <a:endParaRPr lang="ru-RU" sz="1200" i="1" dirty="0">
              <a:solidFill>
                <a:srgbClr val="FF0000"/>
              </a:solidFill>
            </a:endParaRPr>
          </a:p>
        </p:txBody>
      </p:sp>
      <p:graphicFrame>
        <p:nvGraphicFramePr>
          <p:cNvPr id="36" name="Таблица 3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0941808"/>
              </p:ext>
            </p:extLst>
          </p:nvPr>
        </p:nvGraphicFramePr>
        <p:xfrm>
          <a:off x="1398350" y="4586759"/>
          <a:ext cx="4057027" cy="188071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768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69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66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547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88961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2. Причины изменений</a:t>
                      </a:r>
                      <a:endParaRPr lang="ru-RU" sz="1000" b="1" i="0" u="none" strike="noStrike" dirty="0">
                        <a:effectLst/>
                        <a:latin typeface="Arial"/>
                      </a:endParaRPr>
                    </a:p>
                  </a:txBody>
                  <a:tcPr marL="8299" marR="8299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u="none" strike="noStrike" dirty="0">
                          <a:effectLst/>
                        </a:rPr>
                        <a:t>Форма </a:t>
                      </a:r>
                      <a:r>
                        <a:rPr lang="ru-RU" sz="900" b="1" u="none" strike="noStrike" dirty="0" smtClean="0">
                          <a:effectLst/>
                        </a:rPr>
                        <a:t>0503173</a:t>
                      </a:r>
                      <a:endParaRPr lang="ru-RU" sz="900" b="1" i="0" u="none" strike="noStrike" dirty="0">
                        <a:effectLst/>
                        <a:latin typeface="Arial"/>
                      </a:endParaRPr>
                    </a:p>
                  </a:txBody>
                  <a:tcPr marL="8299" marR="8299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566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Код счета бюджетного учета </a:t>
                      </a:r>
                      <a:endParaRPr lang="ru-RU" sz="800" b="0" i="0" u="none" strike="noStrike">
                        <a:effectLst/>
                        <a:latin typeface="Arial"/>
                      </a:endParaRPr>
                    </a:p>
                  </a:txBody>
                  <a:tcPr marL="8299" marR="8299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Сумма расхождения, </a:t>
                      </a:r>
                      <a:r>
                        <a:rPr lang="ru-RU" sz="800" u="none" strike="noStrike" dirty="0" err="1">
                          <a:effectLst/>
                        </a:rPr>
                        <a:t>руб</a:t>
                      </a:r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299" marR="8299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Реквизиты контрагента</a:t>
                      </a:r>
                      <a:endParaRPr lang="ru-RU" sz="800" b="0" i="0" u="none" strike="noStrike">
                        <a:effectLst/>
                        <a:latin typeface="Arial"/>
                      </a:endParaRPr>
                    </a:p>
                  </a:txBody>
                  <a:tcPr marL="8299" marR="8299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Причина расхождения</a:t>
                      </a:r>
                      <a:endParaRPr lang="ru-RU" sz="800" b="0" i="0" u="none" strike="noStrike">
                        <a:effectLst/>
                        <a:latin typeface="Arial"/>
                      </a:endParaRPr>
                    </a:p>
                  </a:txBody>
                  <a:tcPr marL="8299" marR="8299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566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код главы по БК</a:t>
                      </a:r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299" marR="8299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код по ОКТМО</a:t>
                      </a:r>
                      <a:endParaRPr lang="ru-RU" sz="800" b="0" i="0" u="none" strike="noStrike">
                        <a:effectLst/>
                        <a:latin typeface="Arial"/>
                      </a:endParaRPr>
                    </a:p>
                  </a:txBody>
                  <a:tcPr marL="8299" marR="8299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784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</a:t>
                      </a:r>
                      <a:endParaRPr lang="ru-RU" sz="800" b="0" i="0" u="none" strike="noStrike">
                        <a:effectLst/>
                        <a:latin typeface="Arial"/>
                      </a:endParaRPr>
                    </a:p>
                  </a:txBody>
                  <a:tcPr marL="8299" marR="8299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2</a:t>
                      </a:r>
                      <a:endParaRPr lang="ru-RU" sz="800" b="0" i="0" u="none" strike="noStrike">
                        <a:effectLst/>
                        <a:latin typeface="Arial"/>
                      </a:endParaRPr>
                    </a:p>
                  </a:txBody>
                  <a:tcPr marL="8299" marR="8299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3</a:t>
                      </a:r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299" marR="8299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4</a:t>
                      </a:r>
                      <a:endParaRPr lang="ru-RU" sz="800" b="0" i="0" u="none" strike="noStrike">
                        <a:effectLst/>
                        <a:latin typeface="Arial"/>
                      </a:endParaRPr>
                    </a:p>
                  </a:txBody>
                  <a:tcPr marL="8299" marR="8299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5</a:t>
                      </a:r>
                      <a:endParaRPr lang="ru-RU" sz="800" b="0" i="0" u="none" strike="noStrike">
                        <a:effectLst/>
                        <a:latin typeface="Arial"/>
                      </a:endParaRPr>
                    </a:p>
                  </a:txBody>
                  <a:tcPr marL="8299" marR="8299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7944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>
                          <a:effectLst/>
                        </a:rPr>
                        <a:t>Счета актива баланса, итого</a:t>
                      </a:r>
                      <a:endParaRPr lang="ru-RU" sz="800" b="0" i="0" u="none" strike="noStrike">
                        <a:effectLst/>
                        <a:latin typeface="Arial"/>
                      </a:endParaRPr>
                    </a:p>
                  </a:txBody>
                  <a:tcPr marL="8299" marR="8299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 dirty="0" smtClean="0">
                          <a:effectLst/>
                        </a:rPr>
                        <a:t>-10,00</a:t>
                      </a:r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299" marR="8299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 dirty="0">
                          <a:effectLst/>
                        </a:rPr>
                        <a:t> </a:t>
                      </a:r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299" marR="8299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effectLst/>
                        <a:latin typeface="Arial"/>
                      </a:endParaRPr>
                    </a:p>
                  </a:txBody>
                  <a:tcPr marL="8299" marR="8299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</a:rPr>
                        <a:t> </a:t>
                      </a:r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299" marR="8299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8961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u="none" strike="noStrike">
                          <a:effectLst/>
                        </a:rPr>
                        <a:t>в том числе:</a:t>
                      </a:r>
                      <a:endParaRPr lang="ru-RU" sz="800" b="0" i="0" u="none" strike="noStrike">
                        <a:effectLst/>
                        <a:latin typeface="Arial"/>
                      </a:endParaRPr>
                    </a:p>
                  </a:txBody>
                  <a:tcPr marL="8299" marR="8299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effectLst/>
                        <a:latin typeface="Arial"/>
                      </a:endParaRPr>
                    </a:p>
                  </a:txBody>
                  <a:tcPr marL="8299" marR="8299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effectLst/>
                        <a:latin typeface="Arial"/>
                      </a:endParaRPr>
                    </a:p>
                  </a:txBody>
                  <a:tcPr marL="8299" marR="8299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 dirty="0">
                          <a:effectLst/>
                        </a:rPr>
                        <a:t> </a:t>
                      </a:r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299" marR="8299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</a:rPr>
                        <a:t> </a:t>
                      </a:r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299" marR="8299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5668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u="none" strike="noStrike" dirty="0">
                          <a:effectLst/>
                        </a:rPr>
                        <a:t>0 10100 000</a:t>
                      </a:r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299" marR="8299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 dirty="0" smtClean="0">
                          <a:effectLst/>
                        </a:rPr>
                        <a:t>-10,00</a:t>
                      </a:r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299" marR="8299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>
                          <a:effectLst/>
                        </a:rPr>
                        <a:t>000</a:t>
                      </a:r>
                      <a:endParaRPr lang="ru-RU" sz="800" b="0" i="0" u="none" strike="noStrike">
                        <a:effectLst/>
                        <a:latin typeface="Arial"/>
                      </a:endParaRPr>
                    </a:p>
                  </a:txBody>
                  <a:tcPr marL="8299" marR="8299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 dirty="0">
                          <a:effectLst/>
                        </a:rPr>
                        <a:t>00000000</a:t>
                      </a:r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299" marR="8299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</a:rPr>
                        <a:t>Изменение типа учреждения</a:t>
                      </a:r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299" marR="8299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7" name="Левая фигурная скобка 36"/>
          <p:cNvSpPr/>
          <p:nvPr/>
        </p:nvSpPr>
        <p:spPr>
          <a:xfrm>
            <a:off x="6070899" y="4969205"/>
            <a:ext cx="235122" cy="1229320"/>
          </a:xfrm>
          <a:prstGeom prst="lef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F0000"/>
              </a:solidFill>
            </a:endParaRPr>
          </a:p>
        </p:txBody>
      </p:sp>
      <p:sp>
        <p:nvSpPr>
          <p:cNvPr id="38" name="Стрелка вниз 37"/>
          <p:cNvSpPr/>
          <p:nvPr/>
        </p:nvSpPr>
        <p:spPr>
          <a:xfrm>
            <a:off x="8234921" y="4750470"/>
            <a:ext cx="127242" cy="218735"/>
          </a:xfrm>
          <a:prstGeom prst="downArrow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9" name="TextBox 38"/>
          <p:cNvSpPr txBox="1"/>
          <p:nvPr/>
        </p:nvSpPr>
        <p:spPr>
          <a:xfrm rot="16200000">
            <a:off x="5181967" y="5450960"/>
            <a:ext cx="1556574" cy="215444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>
              <a:defRPr sz="2000" b="1">
                <a:solidFill>
                  <a:srgbClr val="FF0000"/>
                </a:solidFill>
                <a:latin typeface="+mn-lt"/>
              </a:defRPr>
            </a:lvl1pPr>
            <a:lvl2pPr>
              <a:defRPr>
                <a:solidFill>
                  <a:schemeClr val="dk1"/>
                </a:solidFill>
                <a:latin typeface="+mn-lt"/>
              </a:defRPr>
            </a:lvl2pPr>
            <a:lvl3pPr>
              <a:defRPr>
                <a:solidFill>
                  <a:schemeClr val="dk1"/>
                </a:solidFill>
                <a:latin typeface="+mn-lt"/>
              </a:defRPr>
            </a:lvl3pPr>
            <a:lvl4pPr>
              <a:defRPr>
                <a:solidFill>
                  <a:schemeClr val="dk1"/>
                </a:solidFill>
                <a:latin typeface="+mn-lt"/>
              </a:defRPr>
            </a:lvl4pPr>
            <a:lvl5pPr>
              <a:defRPr>
                <a:solidFill>
                  <a:schemeClr val="dk1"/>
                </a:solidFill>
                <a:latin typeface="+mn-lt"/>
              </a:defRPr>
            </a:lvl5pPr>
            <a:lvl6pPr>
              <a:defRPr>
                <a:solidFill>
                  <a:schemeClr val="dk1"/>
                </a:solidFill>
                <a:latin typeface="+mn-lt"/>
              </a:defRPr>
            </a:lvl6pPr>
            <a:lvl7pPr>
              <a:defRPr>
                <a:solidFill>
                  <a:schemeClr val="dk1"/>
                </a:solidFill>
                <a:latin typeface="+mn-lt"/>
              </a:defRPr>
            </a:lvl7pPr>
            <a:lvl8pPr>
              <a:defRPr>
                <a:solidFill>
                  <a:schemeClr val="dk1"/>
                </a:solidFill>
                <a:latin typeface="+mn-lt"/>
              </a:defRPr>
            </a:lvl8pPr>
            <a:lvl9pPr>
              <a:defRPr>
                <a:solidFill>
                  <a:schemeClr val="dk1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ru-RU" sz="800" dirty="0" smtClean="0"/>
              <a:t>∑  по счету   0 10100 000</a:t>
            </a:r>
          </a:p>
        </p:txBody>
      </p:sp>
      <p:cxnSp>
        <p:nvCxnSpPr>
          <p:cNvPr id="40" name="Соединительная линия уступом 39"/>
          <p:cNvCxnSpPr/>
          <p:nvPr/>
        </p:nvCxnSpPr>
        <p:spPr>
          <a:xfrm flipV="1">
            <a:off x="3707307" y="5679028"/>
            <a:ext cx="2062026" cy="534988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32" name="Rectangle 3"/>
          <p:cNvSpPr txBox="1">
            <a:spLocks noChangeArrowheads="1"/>
          </p:cNvSpPr>
          <p:nvPr/>
        </p:nvSpPr>
        <p:spPr bwMode="auto">
          <a:xfrm>
            <a:off x="2459098" y="354014"/>
            <a:ext cx="8054986" cy="650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9pPr>
          </a:lstStyle>
          <a:p>
            <a:pPr algn="r">
              <a:lnSpc>
                <a:spcPct val="80000"/>
              </a:lnSpc>
            </a:pP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Сведения об изменении остатков валюты баланса</a:t>
            </a:r>
            <a:b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</a:b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(ф. 0503173)</a:t>
            </a:r>
            <a:endParaRPr lang="ru-RU" sz="22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cs typeface="Arial" pitchFamily="34" charset="0"/>
            </a:endParaRPr>
          </a:p>
        </p:txBody>
      </p:sp>
      <p:graphicFrame>
        <p:nvGraphicFramePr>
          <p:cNvPr id="22" name="Таблица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5713684"/>
              </p:ext>
            </p:extLst>
          </p:nvPr>
        </p:nvGraphicFramePr>
        <p:xfrm>
          <a:off x="1422349" y="1735553"/>
          <a:ext cx="3994459" cy="219297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715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71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810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8101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8939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23259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2. Причины изменений</a:t>
                      </a:r>
                      <a:endParaRPr lang="ru-RU" sz="1000" b="1" i="0" u="none" strike="noStrike" dirty="0">
                        <a:effectLst/>
                        <a:latin typeface="Arial"/>
                      </a:endParaRPr>
                    </a:p>
                  </a:txBody>
                  <a:tcPr marL="8299" marR="8299" marT="9531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u="none" strike="noStrike" dirty="0">
                          <a:effectLst/>
                        </a:rPr>
                        <a:t>Форма </a:t>
                      </a:r>
                      <a:r>
                        <a:rPr lang="ru-RU" sz="900" b="1" u="none" strike="noStrike" dirty="0" smtClean="0">
                          <a:effectLst/>
                        </a:rPr>
                        <a:t>0503173</a:t>
                      </a:r>
                      <a:endParaRPr lang="ru-RU" sz="900" b="1" i="0" u="none" strike="noStrike" dirty="0">
                        <a:effectLst/>
                        <a:latin typeface="Arial"/>
                      </a:endParaRPr>
                    </a:p>
                  </a:txBody>
                  <a:tcPr marL="8299" marR="8299" marT="953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912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Код счета бюджетного учета </a:t>
                      </a:r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299" marR="8299" marT="95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Сумма расхождения, </a:t>
                      </a:r>
                      <a:r>
                        <a:rPr lang="ru-RU" sz="800" u="none" strike="noStrike" dirty="0" err="1">
                          <a:effectLst/>
                        </a:rPr>
                        <a:t>руб</a:t>
                      </a:r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299" marR="8299" marT="95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Реквизиты контрагента</a:t>
                      </a:r>
                      <a:endParaRPr lang="ru-RU" sz="800" b="0" i="0" u="none" strike="noStrike">
                        <a:effectLst/>
                        <a:latin typeface="Arial"/>
                      </a:endParaRPr>
                    </a:p>
                  </a:txBody>
                  <a:tcPr marL="8299" marR="8299" marT="95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Причина расхождения</a:t>
                      </a:r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299" marR="8299" marT="95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933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код главы по БК</a:t>
                      </a:r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299" marR="8299" marT="95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код по </a:t>
                      </a:r>
                      <a:r>
                        <a:rPr lang="ru-RU" sz="800" u="none" strike="noStrike" dirty="0" smtClean="0">
                          <a:effectLst/>
                        </a:rPr>
                        <a:t>ОКТМО</a:t>
                      </a:r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299" marR="8299" marT="95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123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</a:t>
                      </a:r>
                      <a:endParaRPr lang="ru-RU" sz="800" b="0" i="0" u="none" strike="noStrike">
                        <a:effectLst/>
                        <a:latin typeface="Arial"/>
                      </a:endParaRPr>
                    </a:p>
                  </a:txBody>
                  <a:tcPr marL="8299" marR="8299" marT="95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2</a:t>
                      </a:r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299" marR="8299" marT="95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3</a:t>
                      </a:r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299" marR="8299" marT="95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4</a:t>
                      </a:r>
                      <a:endParaRPr lang="ru-RU" sz="800" b="0" i="0" u="none" strike="noStrike">
                        <a:effectLst/>
                        <a:latin typeface="Arial"/>
                      </a:endParaRPr>
                    </a:p>
                  </a:txBody>
                  <a:tcPr marL="8299" marR="8299" marT="95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5</a:t>
                      </a:r>
                      <a:endParaRPr lang="ru-RU" sz="800" b="0" i="0" u="none" strike="noStrike">
                        <a:effectLst/>
                        <a:latin typeface="Arial"/>
                      </a:endParaRPr>
                    </a:p>
                  </a:txBody>
                  <a:tcPr marL="8299" marR="8299" marT="95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9334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</a:rPr>
                        <a:t>Счета актива баланса, итого</a:t>
                      </a:r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299" marR="8299" marT="953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 dirty="0" smtClean="0">
                          <a:effectLst/>
                        </a:rPr>
                        <a:t>-5,00</a:t>
                      </a:r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299" marR="8299" marT="953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 dirty="0">
                          <a:effectLst/>
                        </a:rPr>
                        <a:t> </a:t>
                      </a:r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299" marR="8299" marT="953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 dirty="0">
                          <a:effectLst/>
                        </a:rPr>
                        <a:t> </a:t>
                      </a:r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299" marR="8299" marT="953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</a:rPr>
                        <a:t> </a:t>
                      </a:r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299" marR="8299" marT="953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3259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u="none" strike="noStrike">
                          <a:effectLst/>
                        </a:rPr>
                        <a:t>в том числе:</a:t>
                      </a:r>
                      <a:endParaRPr lang="ru-RU" sz="800" b="0" i="0" u="none" strike="noStrike">
                        <a:effectLst/>
                        <a:latin typeface="Arial"/>
                      </a:endParaRPr>
                    </a:p>
                  </a:txBody>
                  <a:tcPr marL="8299" marR="8299" marT="953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effectLst/>
                        <a:latin typeface="Arial"/>
                      </a:endParaRPr>
                    </a:p>
                  </a:txBody>
                  <a:tcPr marL="8299" marR="8299" marT="953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 dirty="0">
                          <a:effectLst/>
                        </a:rPr>
                        <a:t> </a:t>
                      </a:r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299" marR="8299" marT="953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 dirty="0">
                          <a:effectLst/>
                        </a:rPr>
                        <a:t> </a:t>
                      </a:r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299" marR="8299" marT="953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effectLst/>
                        <a:latin typeface="Arial"/>
                      </a:endParaRPr>
                    </a:p>
                  </a:txBody>
                  <a:tcPr marL="8299" marR="8299" marT="953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17434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u="none" strike="noStrike" dirty="0">
                          <a:effectLst/>
                        </a:rPr>
                        <a:t>0 10100 000</a:t>
                      </a:r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299" marR="8299" marT="953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 dirty="0" smtClean="0">
                          <a:effectLst/>
                        </a:rPr>
                        <a:t>-5,00</a:t>
                      </a:r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299" marR="8299" marT="953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u="none" strike="noStrike" dirty="0" smtClean="0">
                          <a:effectLst/>
                        </a:rPr>
                        <a:t>07</a:t>
                      </a:r>
                      <a:endParaRPr lang="ru-RU" sz="800" b="1" i="0" u="none" strike="noStrike" dirty="0">
                        <a:effectLst/>
                        <a:latin typeface="Arial"/>
                      </a:endParaRPr>
                    </a:p>
                  </a:txBody>
                  <a:tcPr marL="8299" marR="8299" marT="953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ru-RU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х</a:t>
                      </a:r>
                      <a:r>
                        <a:rPr lang="ru-RU" sz="8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хххххх</a:t>
                      </a:r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299" marR="8299" marT="953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 smtClean="0">
                          <a:effectLst/>
                        </a:rPr>
                        <a:t>Передача в ведение субъекта РФ</a:t>
                      </a:r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299" marR="8299" marT="953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2582622"/>
              </p:ext>
            </p:extLst>
          </p:nvPr>
        </p:nvGraphicFramePr>
        <p:xfrm>
          <a:off x="5824789" y="1795877"/>
          <a:ext cx="4033879" cy="204216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612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12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41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741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6309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18461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2. Причины изменений</a:t>
                      </a:r>
                      <a:endParaRPr lang="ru-RU" sz="1000" b="1" i="0" u="none" strike="noStrike" dirty="0">
                        <a:effectLst/>
                        <a:latin typeface="Arial"/>
                      </a:endParaRPr>
                    </a:p>
                  </a:txBody>
                  <a:tcPr marL="8300" marR="8300" marT="9526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u="none" strike="noStrike" dirty="0">
                          <a:effectLst/>
                        </a:rPr>
                        <a:t>Форма </a:t>
                      </a:r>
                      <a:r>
                        <a:rPr lang="ru-RU" sz="900" b="1" u="none" strike="noStrike" dirty="0" smtClean="0">
                          <a:effectLst/>
                        </a:rPr>
                        <a:t>0503373</a:t>
                      </a:r>
                      <a:endParaRPr lang="ru-RU" sz="900" b="1" i="0" u="none" strike="noStrike" dirty="0">
                        <a:effectLst/>
                        <a:latin typeface="Arial"/>
                      </a:endParaRPr>
                    </a:p>
                  </a:txBody>
                  <a:tcPr marL="8300" marR="8300" marT="9526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79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Код счета бюджетного учета </a:t>
                      </a:r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300" marR="8300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Сумма расхождения, </a:t>
                      </a:r>
                      <a:r>
                        <a:rPr lang="ru-RU" sz="800" u="none" strike="noStrike" dirty="0" err="1">
                          <a:effectLst/>
                        </a:rPr>
                        <a:t>руб</a:t>
                      </a:r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300" marR="8300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Реквизиты контрагента</a:t>
                      </a:r>
                      <a:endParaRPr lang="ru-RU" sz="800" b="0" i="0" u="none" strike="noStrike">
                        <a:effectLst/>
                        <a:latin typeface="Arial"/>
                      </a:endParaRPr>
                    </a:p>
                  </a:txBody>
                  <a:tcPr marL="8300" marR="8300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Причина расхождения</a:t>
                      </a:r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300" marR="8300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182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код главы по БК</a:t>
                      </a:r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300" marR="8300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код по </a:t>
                      </a:r>
                      <a:r>
                        <a:rPr lang="ru-RU" sz="800" u="none" strike="noStrike" dirty="0" smtClean="0">
                          <a:effectLst/>
                        </a:rPr>
                        <a:t>ОКТМО</a:t>
                      </a:r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300" marR="8300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733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</a:t>
                      </a:r>
                      <a:endParaRPr lang="ru-RU" sz="800" b="0" i="0" u="none" strike="noStrike">
                        <a:effectLst/>
                        <a:latin typeface="Arial"/>
                      </a:endParaRPr>
                    </a:p>
                  </a:txBody>
                  <a:tcPr marL="8300" marR="8300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2</a:t>
                      </a:r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300" marR="8300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3</a:t>
                      </a:r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300" marR="8300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4</a:t>
                      </a:r>
                      <a:endParaRPr lang="ru-RU" sz="800" b="0" i="0" u="none" strike="noStrike">
                        <a:effectLst/>
                        <a:latin typeface="Arial"/>
                      </a:endParaRPr>
                    </a:p>
                  </a:txBody>
                  <a:tcPr marL="8300" marR="8300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5</a:t>
                      </a:r>
                      <a:endParaRPr lang="ru-RU" sz="800" b="0" i="0" u="none" strike="noStrike">
                        <a:effectLst/>
                        <a:latin typeface="Arial"/>
                      </a:endParaRPr>
                    </a:p>
                  </a:txBody>
                  <a:tcPr marL="8300" marR="8300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1828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</a:rPr>
                        <a:t>Счета актива баланса, итого</a:t>
                      </a:r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300" marR="8300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 dirty="0" smtClean="0">
                          <a:effectLst/>
                        </a:rPr>
                        <a:t>5,00</a:t>
                      </a:r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300" marR="8300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 dirty="0">
                          <a:effectLst/>
                        </a:rPr>
                        <a:t> </a:t>
                      </a:r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300" marR="8300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 dirty="0">
                          <a:effectLst/>
                        </a:rPr>
                        <a:t> </a:t>
                      </a:r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300" marR="8300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effectLst/>
                        <a:latin typeface="Arial"/>
                      </a:endParaRPr>
                    </a:p>
                  </a:txBody>
                  <a:tcPr marL="8300" marR="8300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8461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u="none" strike="noStrike" dirty="0">
                          <a:effectLst/>
                        </a:rPr>
                        <a:t>в том числе:</a:t>
                      </a:r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300" marR="8300" marT="952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</a:rPr>
                        <a:t> </a:t>
                      </a:r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300" marR="8300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 dirty="0">
                          <a:effectLst/>
                        </a:rPr>
                        <a:t> </a:t>
                      </a:r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300" marR="8300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 dirty="0">
                          <a:effectLst/>
                        </a:rPr>
                        <a:t> </a:t>
                      </a:r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300" marR="8300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</a:rPr>
                        <a:t> </a:t>
                      </a:r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300" marR="8300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02452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u="none" strike="noStrike" dirty="0">
                          <a:effectLst/>
                        </a:rPr>
                        <a:t>0 10100 000</a:t>
                      </a:r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300" marR="8300" marT="952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effectLst/>
                          <a:latin typeface="Arial"/>
                        </a:rPr>
                        <a:t>5,00</a:t>
                      </a:r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300" marR="8300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u="none" strike="noStrike" dirty="0" smtClean="0">
                          <a:effectLst/>
                        </a:rPr>
                        <a:t>182</a:t>
                      </a:r>
                      <a:endParaRPr lang="ru-RU" sz="800" b="1" i="0" u="none" strike="noStrike" dirty="0">
                        <a:effectLst/>
                        <a:latin typeface="Arial"/>
                      </a:endParaRPr>
                    </a:p>
                  </a:txBody>
                  <a:tcPr marL="8300" marR="8300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 dirty="0" smtClean="0">
                          <a:effectLst/>
                        </a:rPr>
                        <a:t>00000001</a:t>
                      </a:r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300" marR="8300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 smtClean="0">
                          <a:effectLst/>
                        </a:rPr>
                        <a:t>Передача учреждения между бюджетами</a:t>
                      </a:r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300" marR="8300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3693047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6120" y="123825"/>
            <a:ext cx="7900085" cy="1266825"/>
          </a:xfrm>
        </p:spPr>
        <p:txBody>
          <a:bodyPr/>
          <a:lstStyle/>
          <a:p>
            <a:pPr algn="r"/>
            <a:r>
              <a:rPr lang="ru-RU" alt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Сведения о доходах бюджета от перечисления части прибыли (дивидендов) государственных (муниципальных) унитарных предприятий, иных организаций с государственным участием в </a:t>
            </a:r>
            <a:r>
              <a:rPr lang="ru-RU" alt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капитале</a:t>
            </a:r>
            <a:br>
              <a:rPr lang="ru-RU" alt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</a:br>
            <a:r>
              <a:rPr lang="ru-RU" alt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(ф</a:t>
            </a:r>
            <a:r>
              <a:rPr lang="ru-RU" alt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. 0503174</a:t>
            </a:r>
            <a:r>
              <a:rPr lang="ru-RU" alt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)</a:t>
            </a:r>
            <a:endParaRPr lang="ru-RU" sz="22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cs typeface="Arial" pitchFamily="34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39936" y="6381750"/>
            <a:ext cx="2389941" cy="365125"/>
          </a:xfrm>
        </p:spPr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31</a:t>
            </a:fld>
            <a:endParaRPr lang="ru-RU" dirty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257175" y="5981700"/>
            <a:ext cx="10001250" cy="800100"/>
          </a:xfrm>
          <a:prstGeom prst="rect">
            <a:avLst/>
          </a:prstGeom>
          <a:ln>
            <a:headEnd/>
            <a:tailEnd/>
          </a:ln>
          <a:extLst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lIns="82936" tIns="41468" rIns="82936" bIns="41468"/>
          <a:lstStyle>
            <a:defPPr>
              <a:defRPr lang="ru-RU"/>
            </a:defPPr>
            <a:lvl1pPr algn="just">
              <a:lnSpc>
                <a:spcPts val="1800"/>
              </a:lnSpc>
              <a:spcAft>
                <a:spcPts val="0"/>
              </a:spcAft>
              <a:defRPr sz="1300" kern="0">
                <a:solidFill>
                  <a:prstClr val="black"/>
                </a:solidFill>
                <a:latin typeface="Times New Roman" pitchFamily="18" charset="0"/>
              </a:defRPr>
            </a:lvl1pPr>
          </a:lstStyle>
          <a:p>
            <a:pPr>
              <a:lnSpc>
                <a:spcPts val="1500"/>
              </a:lnSpc>
            </a:pPr>
            <a:r>
              <a:rPr lang="ru-RU" altLang="ru-RU" sz="1200" dirty="0"/>
              <a:t>Сведения формируются с учетом существенности факторов хозяйственной жизни, которые оказали или могут оказать влияние на финансовое состояние, движение денежных средств или результаты деятельности учреждения и имели место в период между отчетной датой и датой подписания бухгалтерской (финансовой) отчетности за </a:t>
            </a:r>
            <a:r>
              <a:rPr lang="ru-RU" altLang="ru-RU" sz="1200" dirty="0" smtClean="0"/>
              <a:t>2017 </a:t>
            </a:r>
            <a:r>
              <a:rPr lang="ru-RU" altLang="ru-RU" sz="1200" dirty="0"/>
              <a:t>год, с соответствием идентичным показателям </a:t>
            </a:r>
            <a:r>
              <a:rPr lang="ru-RU" altLang="ru-RU" sz="1200" dirty="0" smtClean="0"/>
              <a:t>Отчета (ф.0503127), Справки (ф.0503110) </a:t>
            </a:r>
            <a:r>
              <a:rPr lang="ru-RU" altLang="ru-RU" sz="1200" dirty="0"/>
              <a:t>и Сведений </a:t>
            </a:r>
            <a:r>
              <a:rPr lang="ru-RU" altLang="ru-RU" sz="1200" dirty="0" smtClean="0"/>
              <a:t>(ф.0503169)</a:t>
            </a:r>
            <a:endParaRPr lang="ru-RU" sz="1200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1701105"/>
              </p:ext>
            </p:extLst>
          </p:nvPr>
        </p:nvGraphicFramePr>
        <p:xfrm>
          <a:off x="266701" y="1558131"/>
          <a:ext cx="10086973" cy="4347370"/>
        </p:xfrm>
        <a:graphic>
          <a:graphicData uri="http://schemas.openxmlformats.org/drawingml/2006/table">
            <a:tbl>
              <a:tblPr/>
              <a:tblGrid>
                <a:gridCol w="27104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99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57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488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712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8488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8488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8488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8248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Организация (предприятие)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Задолженность по перечислению в бюджет части прибыли (дивидендов) на начало года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Доходы, подлежащие перечислению в бюджет за отчетный период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Задолженность по перечислению в бюджет части прибыли (дивидендов) на конец отчетного периода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6260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наименование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ИНН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код по ОКОПФ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код доходов по БК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начислено, руб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поступило, руб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763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5271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1. Государственные (муниципальные) унитарные предприятия, всего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 dirty="0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18 039 400,00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18 039 400,00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0613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в том числе: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82451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Федеральное государственное унитарное предприятие "Главный научно-исследовательский вычислительный центр Федеральной налоговой службы"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7707083861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65241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 dirty="0" smtClean="0">
                          <a:effectLst/>
                          <a:latin typeface="Times New Roman"/>
                        </a:rPr>
                        <a:t>xxx</a:t>
                      </a:r>
                      <a:r>
                        <a:rPr lang="ru-RU" sz="1050" b="0" i="0" u="none" strike="noStrike" dirty="0" smtClean="0">
                          <a:effectLst/>
                          <a:latin typeface="Times New Roman"/>
                        </a:rPr>
                        <a:t>11107011016000120</a:t>
                      </a:r>
                      <a:endParaRPr lang="ru-RU" sz="105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18 039 400,00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18 039 400,00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15271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2. Иные организации с государственным участием в капитале, всего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7636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в том числе: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07636"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ВСЕГО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18 039 400,00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18 039 400,00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2675655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7448321"/>
              </p:ext>
            </p:extLst>
          </p:nvPr>
        </p:nvGraphicFramePr>
        <p:xfrm>
          <a:off x="1057275" y="1224828"/>
          <a:ext cx="9334500" cy="4778174"/>
        </p:xfrm>
        <a:graphic>
          <a:graphicData uri="http://schemas.openxmlformats.org/drawingml/2006/table">
            <a:tbl>
              <a:tblPr/>
              <a:tblGrid>
                <a:gridCol w="18383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07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08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43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239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884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52335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6355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51098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298817">
                <a:tc gridSpan="3"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1. Сведения о неисполненных бюджетных обязательствах</a:t>
                      </a:r>
                    </a:p>
                  </a:txBody>
                  <a:tcPr marL="7350" marR="7350" marT="84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effectLst/>
                        <a:latin typeface="Arial Cyr"/>
                      </a:endParaRPr>
                    </a:p>
                  </a:txBody>
                  <a:tcPr marL="7350" marR="7350" marT="84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effectLst/>
                        <a:latin typeface="Arial Cyr"/>
                      </a:endParaRPr>
                    </a:p>
                  </a:txBody>
                  <a:tcPr marL="7350" marR="7350" marT="84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effectLst/>
                        <a:latin typeface="Arial Cyr"/>
                      </a:endParaRPr>
                    </a:p>
                  </a:txBody>
                  <a:tcPr marL="7350" marR="7350" marT="84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effectLst/>
                        <a:latin typeface="Arial Cyr"/>
                      </a:endParaRPr>
                    </a:p>
                  </a:txBody>
                  <a:tcPr marL="7350" marR="7350" marT="84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effectLst/>
                        <a:latin typeface="Arial Cyr"/>
                      </a:endParaRPr>
                    </a:p>
                  </a:txBody>
                  <a:tcPr marL="7350" marR="7350" marT="84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1652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Номер (код) счета бюджетного учета</a:t>
                      </a:r>
                    </a:p>
                  </a:txBody>
                  <a:tcPr marL="7350" marR="7350" marT="843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Не исполнено обязательств, руб</a:t>
                      </a:r>
                    </a:p>
                  </a:txBody>
                  <a:tcPr marL="7350" marR="7350" marT="8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Дата (месяц, год)</a:t>
                      </a:r>
                    </a:p>
                  </a:txBody>
                  <a:tcPr marL="7350" marR="7350" marT="8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Контрагент</a:t>
                      </a:r>
                    </a:p>
                  </a:txBody>
                  <a:tcPr marL="7350" marR="7350" marT="8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Причина неисполнения</a:t>
                      </a:r>
                    </a:p>
                  </a:txBody>
                  <a:tcPr marL="7350" marR="7350" marT="8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79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возникновения обязательства</a:t>
                      </a:r>
                    </a:p>
                  </a:txBody>
                  <a:tcPr marL="7350" marR="7350" marT="8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effectLst/>
                        <a:latin typeface="Arial Cyr"/>
                      </a:endParaRPr>
                    </a:p>
                  </a:txBody>
                  <a:tcPr marL="7350" marR="7350" marT="8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исполнения по правовому основанию</a:t>
                      </a:r>
                    </a:p>
                  </a:txBody>
                  <a:tcPr marL="7350" marR="7350" marT="8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ИНН</a:t>
                      </a:r>
                    </a:p>
                  </a:txBody>
                  <a:tcPr marL="7350" marR="7350" marT="8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наименование</a:t>
                      </a:r>
                    </a:p>
                  </a:txBody>
                  <a:tcPr marL="7350" marR="7350" marT="8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код</a:t>
                      </a:r>
                    </a:p>
                  </a:txBody>
                  <a:tcPr marL="7350" marR="7350" marT="8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наименование</a:t>
                      </a:r>
                    </a:p>
                  </a:txBody>
                  <a:tcPr marL="7350" marR="7350" marT="8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1</a:t>
                      </a:r>
                    </a:p>
                  </a:txBody>
                  <a:tcPr marL="7350" marR="7350" marT="8436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2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3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effectLst/>
                        <a:latin typeface="Arial Cyr"/>
                      </a:endParaRP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4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5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6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7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8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Итого по коду счета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5 048 541,85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effectLst/>
                        <a:latin typeface="Arial Cyr"/>
                      </a:endParaRP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0864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01133810690011121 1 50211 211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178 700,24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effectLst/>
                        <a:latin typeface="Arial Cyr"/>
                      </a:endParaRP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- 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- 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0864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01133810690012121 1 50211 211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4 869 841,61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effectLst/>
                        <a:latin typeface="Arial Cyr"/>
                      </a:endParaRP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- 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- 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Итого по коду счета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256 330,61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effectLst/>
                        <a:latin typeface="Arial Cyr"/>
                      </a:endParaRP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0864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01133810690019122 1 50211 212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216 584,82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effectLst/>
                        <a:latin typeface="Arial Cyr"/>
                      </a:endParaRP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- 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- 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0864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01133810693969122 1 50211 212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5,75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effectLst/>
                        <a:latin typeface="Arial Cyr"/>
                      </a:endParaRP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- 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- 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0864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01133810693987122 1 50211 212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39 740,04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effectLst/>
                        <a:latin typeface="Arial Cyr"/>
                      </a:endParaRP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- 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- 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Итого по коду счета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-5 061 238,17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effectLst/>
                        <a:latin typeface="Arial Cyr"/>
                      </a:endParaRP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40864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01133810690011129 1 50211 213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-1 732 067,79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effectLst/>
                        <a:latin typeface="Arial Cyr"/>
                      </a:endParaRP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- 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- 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40864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01133810690012129 1 50211 213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-3 329 170,38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900" b="0" i="0" u="none" strike="noStrike" dirty="0">
                        <a:effectLst/>
                        <a:latin typeface="Arial Cyr"/>
                      </a:endParaRP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- 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- 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Итого по коду счета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5 876 096,05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effectLst/>
                        <a:latin typeface="Arial Cyr"/>
                      </a:endParaRP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40864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01133810690019242 1 50211 221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1 407 373,92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effectLst/>
                        <a:latin typeface="Arial Cyr"/>
                      </a:endParaRP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- 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- 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03503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01133810690019242 1 50211 221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1 660 757,36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12.2016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effectLst/>
                        <a:latin typeface="Arial Cyr"/>
                      </a:endParaRP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12.2016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7713076301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Публичное акционерное общество  ВымпелКом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99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иные причины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597950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01133810690019242 1 50211 221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1 040 792,98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12.2016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900" b="0" i="0" u="none" strike="noStrike" dirty="0">
                        <a:effectLst/>
                        <a:latin typeface="Arial Cyr"/>
                      </a:endParaRP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12.2016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7710016640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Публичное акционерное общество  Московская городская телефонная сеть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99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иные причины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</a:tbl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7EA9584-6FC9-446B-89E9-C9D48C4D1663}" type="slidenum">
              <a:rPr lang="ru-RU" smtClean="0"/>
              <a:pPr>
                <a:defRPr/>
              </a:pPr>
              <a:t>32</a:t>
            </a:fld>
            <a:endParaRPr lang="ru-RU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3102911" y="160348"/>
            <a:ext cx="7461653" cy="904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eaLnBrk="0" latinLnBrk="0" hangingPunct="0">
              <a:lnSpc>
                <a:spcPct val="80000"/>
              </a:lnSpc>
              <a:buClrTx/>
              <a:buSzTx/>
              <a:buFontTx/>
              <a:buNone/>
              <a:tabLst/>
            </a:pPr>
            <a:r>
              <a:rPr lang="ru-RU" alt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+mj-ea"/>
                <a:cs typeface="Arial" pitchFamily="34" charset="0"/>
              </a:rPr>
              <a:t>                  Сведения о принятых и неисполненных</a:t>
            </a:r>
          </a:p>
          <a:p>
            <a:pPr lvl="0" algn="r" eaLnBrk="0" hangingPunct="0">
              <a:lnSpc>
                <a:spcPct val="80000"/>
              </a:lnSpc>
            </a:pPr>
            <a:r>
              <a:rPr lang="ru-RU" alt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+mj-ea"/>
                <a:cs typeface="Arial" pitchFamily="34" charset="0"/>
              </a:rPr>
              <a:t>           обязательствах получателя бюджетных средств</a:t>
            </a:r>
            <a:r>
              <a:rPr lang="en-US" alt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+mj-ea"/>
                <a:cs typeface="Arial" pitchFamily="34" charset="0"/>
              </a:rPr>
              <a:t> (</a:t>
            </a:r>
            <a:r>
              <a:rPr lang="ru-RU" alt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+mj-ea"/>
                <a:cs typeface="Arial" pitchFamily="34" charset="0"/>
              </a:rPr>
              <a:t>ф. 05031</a:t>
            </a:r>
            <a:r>
              <a:rPr lang="en-US" alt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+mj-ea"/>
                <a:cs typeface="Arial" pitchFamily="34" charset="0"/>
              </a:rPr>
              <a:t>75)</a:t>
            </a:r>
            <a:endParaRPr kumimoji="0" lang="ru-RU" altLang="ru-RU" sz="11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Овальная выноска 5"/>
          <p:cNvSpPr/>
          <p:nvPr/>
        </p:nvSpPr>
        <p:spPr>
          <a:xfrm>
            <a:off x="5393965" y="3452812"/>
            <a:ext cx="3427243" cy="1376363"/>
          </a:xfrm>
          <a:prstGeom prst="wedgeEllipseCallout">
            <a:avLst>
              <a:gd name="adj1" fmla="val -18368"/>
              <a:gd name="adj2" fmla="val -116170"/>
            </a:avLst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По бюджетным обязательствам (денежным обязательствам), </a:t>
            </a:r>
            <a:r>
              <a:rPr lang="ru-RU" sz="1400" dirty="0">
                <a:solidFill>
                  <a:schemeClr val="tx1"/>
                </a:solidFill>
              </a:rPr>
              <a:t>сумма неисполнения которых не превышает 1 млн. </a:t>
            </a:r>
            <a:r>
              <a:rPr lang="ru-RU" sz="1400" dirty="0" smtClean="0">
                <a:solidFill>
                  <a:schemeClr val="tx1"/>
                </a:solidFill>
              </a:rPr>
              <a:t>руб. -                 графы 3-8 не заполняются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3642998" y="1514475"/>
            <a:ext cx="6796402" cy="108585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82936" tIns="41468" rIns="82936" bIns="41468" anchor="ctr"/>
          <a:lstStyle>
            <a:lvl1pPr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1189621" y="6197787"/>
            <a:ext cx="7063328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Calibri" pitchFamily="34" charset="0"/>
                <a:cs typeface="Courier New" pitchFamily="49" charset="0"/>
              </a:rPr>
              <a:t>2. Сведения о неисполненных денежных обязательствах</a:t>
            </a:r>
            <a:endParaRPr kumimoji="0" lang="ru-RU" alt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Овальная выноска 8"/>
          <p:cNvSpPr/>
          <p:nvPr/>
        </p:nvSpPr>
        <p:spPr>
          <a:xfrm>
            <a:off x="171450" y="1901426"/>
            <a:ext cx="1642267" cy="1397797"/>
          </a:xfrm>
          <a:prstGeom prst="wedgeEllipseCallout">
            <a:avLst>
              <a:gd name="adj1" fmla="val 56933"/>
              <a:gd name="adj2" fmla="val 25142"/>
            </a:avLst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Заполняется в соответствии с графой 11 раздела 1 ф.0503128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2105601" y="1132630"/>
            <a:ext cx="7461653" cy="2746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eaLnBrk="0" latinLnBrk="0" hangingPunct="0">
              <a:lnSpc>
                <a:spcPct val="80000"/>
              </a:lnSpc>
              <a:buClrTx/>
              <a:buSzTx/>
              <a:buFontTx/>
              <a:buNone/>
              <a:tabLst/>
            </a:pPr>
            <a:r>
              <a:rPr kumimoji="0" lang="ru-RU" altLang="ru-RU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Calibri" pitchFamily="34" charset="0"/>
                <a:cs typeface="Courier New" pitchFamily="49" charset="0"/>
              </a:rPr>
              <a:t>1. Сведения о </a:t>
            </a: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Calibri" pitchFamily="34" charset="0"/>
                <a:cs typeface="Courier New" pitchFamily="49" charset="0"/>
              </a:rPr>
              <a:t>неисполненных</a:t>
            </a:r>
            <a:r>
              <a:rPr kumimoji="0" lang="ru-RU" altLang="ru-RU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Calibri" pitchFamily="34" charset="0"/>
                <a:cs typeface="Courier New" pitchFamily="49" charset="0"/>
              </a:rPr>
              <a:t> бюджетных обязательствах</a:t>
            </a:r>
            <a:endParaRPr kumimoji="0" lang="ru-RU" altLang="ru-RU" sz="11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8121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054211" y="6337311"/>
            <a:ext cx="2389941" cy="365125"/>
          </a:xfrm>
        </p:spPr>
        <p:txBody>
          <a:bodyPr/>
          <a:lstStyle/>
          <a:p>
            <a:pPr>
              <a:defRPr/>
            </a:pPr>
            <a:fld id="{47EA9584-6FC9-446B-89E9-C9D48C4D1663}" type="slidenum">
              <a:rPr lang="ru-RU" smtClean="0"/>
              <a:pPr>
                <a:defRPr/>
              </a:pPr>
              <a:t>33</a:t>
            </a:fld>
            <a:endParaRPr lang="ru-RU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1085850" y="1030255"/>
            <a:ext cx="910590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Calibri" pitchFamily="34" charset="0"/>
                <a:cs typeface="Courier New" pitchFamily="49" charset="0"/>
              </a:rPr>
              <a:t>3.   Сведения  о  бюджетных  обязательствах,  принятых  </a:t>
            </a:r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Calibri" pitchFamily="34" charset="0"/>
                <a:cs typeface="Courier New" pitchFamily="49" charset="0"/>
              </a:rPr>
              <a:t>сверх</a:t>
            </a: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Calibri" pitchFamily="34" charset="0"/>
                <a:cs typeface="Courier New" pitchFamily="49" charset="0"/>
              </a:rPr>
              <a:t>  утвержденных бюджетных назначений</a:t>
            </a:r>
            <a:endParaRPr kumimoji="0" lang="ru-RU" alt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9196135"/>
              </p:ext>
            </p:extLst>
          </p:nvPr>
        </p:nvGraphicFramePr>
        <p:xfrm>
          <a:off x="936206" y="1339854"/>
          <a:ext cx="9150768" cy="5280021"/>
        </p:xfrm>
        <a:graphic>
          <a:graphicData uri="http://schemas.openxmlformats.org/drawingml/2006/table">
            <a:tbl>
              <a:tblPr/>
              <a:tblGrid>
                <a:gridCol w="18831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001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4149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967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3465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3188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63136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6313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99410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Номер (код) счета бюджетного учета</a:t>
                      </a:r>
                    </a:p>
                  </a:txBody>
                  <a:tcPr marL="8298" marR="8298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Обязательства сверх утвержденных бюджетных назначений, руб</a:t>
                      </a:r>
                    </a:p>
                  </a:txBody>
                  <a:tcPr marL="8298" marR="8298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Дата (месяц, год)</a:t>
                      </a:r>
                    </a:p>
                  </a:txBody>
                  <a:tcPr marL="8298" marR="8298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Основание принятия обязательства</a:t>
                      </a:r>
                    </a:p>
                  </a:txBody>
                  <a:tcPr marL="8298" marR="8298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818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сумма всего,</a:t>
                      </a:r>
                    </a:p>
                  </a:txBody>
                  <a:tcPr marL="8298" marR="8298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из них</a:t>
                      </a:r>
                    </a:p>
                  </a:txBody>
                  <a:tcPr marL="8298" marR="8298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возникновения обязательства</a:t>
                      </a:r>
                    </a:p>
                  </a:txBody>
                  <a:tcPr marL="8298" marR="8298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исполнения по правовому основанию</a:t>
                      </a:r>
                    </a:p>
                  </a:txBody>
                  <a:tcPr marL="8298" marR="8298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код</a:t>
                      </a:r>
                    </a:p>
                  </a:txBody>
                  <a:tcPr marL="8298" marR="8298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наименование</a:t>
                      </a:r>
                    </a:p>
                  </a:txBody>
                  <a:tcPr marL="8298" marR="8298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1308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по платежам в бюджеты</a:t>
                      </a:r>
                    </a:p>
                  </a:txBody>
                  <a:tcPr marL="8298" marR="8298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по публичным нормативным обязательствам</a:t>
                      </a:r>
                    </a:p>
                  </a:txBody>
                  <a:tcPr marL="8298" marR="8298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298" marR="8298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298" marR="8298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570"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1</a:t>
                      </a:r>
                    </a:p>
                  </a:txBody>
                  <a:tcPr marL="8298" marR="8298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2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3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4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5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6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7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8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8311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01133810399999244 1 50211 225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306 627,12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12.2016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03.2017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570"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Итого по коду счета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306 627,12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8311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01133810399999244 1 50211 226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306 027,83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12.2016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03.2017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8311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01133810699999244 1 50211 226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4 335 471,45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10.2016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01.2017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2570"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Итого по коду счета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4 641 499,28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8311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01133810399999831 1 50211 290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436 121,19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0,00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12.2016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03.2017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8311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01133810690019831 1 50211 290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100 929,94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12.2016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03.2017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8311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01133810690019853 1 50211 290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16 047,34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12.2016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03.2017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8311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01133810699999831 1 50211 290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2 733 498,40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12.2016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03.2017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78311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01133810699999853 1 50211 290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100 000,00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09.2016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01.2017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42570"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Итого по коду счета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3 386 596,87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42570"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Всего</a:t>
                      </a:r>
                    </a:p>
                  </a:txBody>
                  <a:tcPr marL="8298" marR="8298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8 334 723,27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298" marR="8298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298" marR="8298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298" marR="8298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298" marR="8298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298" marR="8298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sp>
        <p:nvSpPr>
          <p:cNvPr id="11" name="Овальная выноска 10"/>
          <p:cNvSpPr/>
          <p:nvPr/>
        </p:nvSpPr>
        <p:spPr>
          <a:xfrm>
            <a:off x="200024" y="2345529"/>
            <a:ext cx="1898231" cy="969173"/>
          </a:xfrm>
          <a:prstGeom prst="wedgeEllipseCallout">
            <a:avLst>
              <a:gd name="adj1" fmla="val 28281"/>
              <a:gd name="adj2" fmla="val 64263"/>
            </a:avLst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Заполняется,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ru-RU" sz="1400" dirty="0" smtClean="0">
                <a:solidFill>
                  <a:schemeClr val="tx1"/>
                </a:solidFill>
              </a:rPr>
              <a:t>если графа 7 </a:t>
            </a:r>
            <a:r>
              <a:rPr lang="en-US" sz="1400" dirty="0" smtClean="0">
                <a:solidFill>
                  <a:schemeClr val="tx1"/>
                </a:solidFill>
              </a:rPr>
              <a:t>&gt;</a:t>
            </a:r>
            <a:r>
              <a:rPr lang="ru-RU" sz="1400" dirty="0" smtClean="0">
                <a:solidFill>
                  <a:schemeClr val="tx1"/>
                </a:solidFill>
              </a:rPr>
              <a:t> графы 5  раздела1 ф.0503128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3102911" y="44464"/>
            <a:ext cx="7461653" cy="904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eaLnBrk="0" latinLnBrk="0" hangingPunct="0">
              <a:lnSpc>
                <a:spcPct val="80000"/>
              </a:lnSpc>
              <a:buClrTx/>
              <a:buSzTx/>
              <a:buFontTx/>
              <a:buNone/>
              <a:tabLst/>
            </a:pPr>
            <a:r>
              <a:rPr lang="ru-RU" alt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+mj-ea"/>
                <a:cs typeface="Arial" pitchFamily="34" charset="0"/>
              </a:rPr>
              <a:t>                  Сведения о принятых и неисполненных</a:t>
            </a:r>
          </a:p>
          <a:p>
            <a:pPr lvl="0" algn="r" eaLnBrk="0" hangingPunct="0">
              <a:lnSpc>
                <a:spcPct val="80000"/>
              </a:lnSpc>
            </a:pPr>
            <a:r>
              <a:rPr lang="ru-RU" alt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+mj-ea"/>
                <a:cs typeface="Arial" pitchFamily="34" charset="0"/>
              </a:rPr>
              <a:t>           обязательствах получателя бюджетных средств</a:t>
            </a:r>
            <a:r>
              <a:rPr lang="en-US" alt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+mj-ea"/>
                <a:cs typeface="Arial" pitchFamily="34" charset="0"/>
              </a:rPr>
              <a:t> (</a:t>
            </a:r>
            <a:r>
              <a:rPr lang="ru-RU" alt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+mj-ea"/>
                <a:cs typeface="Arial" pitchFamily="34" charset="0"/>
              </a:rPr>
              <a:t>ф. 05031</a:t>
            </a:r>
            <a:r>
              <a:rPr lang="en-US" alt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+mj-ea"/>
                <a:cs typeface="Arial" pitchFamily="34" charset="0"/>
              </a:rPr>
              <a:t>75)</a:t>
            </a:r>
            <a:endParaRPr kumimoji="0" lang="ru-RU" altLang="ru-RU" sz="11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AutoShape 9"/>
          <p:cNvSpPr>
            <a:spLocks noChangeArrowheads="1"/>
          </p:cNvSpPr>
          <p:nvPr/>
        </p:nvSpPr>
        <p:spPr bwMode="auto">
          <a:xfrm>
            <a:off x="7173790" y="2208606"/>
            <a:ext cx="2606920" cy="991793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82936" tIns="41468" rIns="82936" bIns="41468"/>
          <a:lstStyle/>
          <a:p>
            <a:pPr algn="ctr">
              <a:lnSpc>
                <a:spcPts val="1800"/>
              </a:lnSpc>
              <a:spcAft>
                <a:spcPts val="0"/>
              </a:spcAft>
            </a:pPr>
            <a:r>
              <a:rPr lang="ru-RU" sz="1600" b="1" kern="0" dirty="0" smtClean="0">
                <a:solidFill>
                  <a:srgbClr val="FF0000"/>
                </a:solidFill>
                <a:latin typeface="Times New Roman" pitchFamily="18" charset="0"/>
              </a:rPr>
              <a:t>Показатели граф 7 и 8 в сводных Сведениях          ф. 0503175 ГРБС не заполняются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 marL="0" marR="0" lvl="0" indent="0" defTabSz="87399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9516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7083654"/>
              </p:ext>
            </p:extLst>
          </p:nvPr>
        </p:nvGraphicFramePr>
        <p:xfrm>
          <a:off x="4147175" y="956737"/>
          <a:ext cx="6259352" cy="5741701"/>
        </p:xfrm>
        <a:graphic>
          <a:graphicData uri="http://schemas.openxmlformats.org/drawingml/2006/table">
            <a:tbl>
              <a:tblPr/>
              <a:tblGrid>
                <a:gridCol w="28017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63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56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631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90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184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761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609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96817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09472"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630" marR="4630" marT="470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Код</a:t>
                      </a:r>
                    </a:p>
                  </a:txBody>
                  <a:tcPr marL="4630" marR="4630" marT="470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Код</a:t>
                      </a:r>
                    </a:p>
                  </a:txBody>
                  <a:tcPr marL="4630" marR="4630" marT="470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630" marR="4630" marT="470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Основные цели </a:t>
                      </a:r>
                    </a:p>
                  </a:txBody>
                  <a:tcPr marL="4630" marR="4630" marT="470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4318"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Наименование показателя</a:t>
                      </a:r>
                    </a:p>
                  </a:txBody>
                  <a:tcPr marL="4630" marR="4630" marT="470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строки</a:t>
                      </a:r>
                    </a:p>
                  </a:txBody>
                  <a:tcPr marL="4630" marR="4630" marT="470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расходов по БК</a:t>
                      </a:r>
                    </a:p>
                  </a:txBody>
                  <a:tcPr marL="4630" marR="4630" marT="470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Сумма, руб</a:t>
                      </a:r>
                    </a:p>
                  </a:txBody>
                  <a:tcPr marL="4630" marR="4630" marT="470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Arial"/>
                        </a:rPr>
                        <a:t>произведенных</a:t>
                      </a:r>
                    </a:p>
                  </a:txBody>
                  <a:tcPr marL="4630" marR="4630" marT="470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9472"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630" marR="4630" marT="470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630" marR="4630" marT="470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630" marR="4630" marT="470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630" marR="4630" marT="470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расходов</a:t>
                      </a:r>
                    </a:p>
                  </a:txBody>
                  <a:tcPr marL="4630" marR="4630" marT="470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628"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1</a:t>
                      </a:r>
                    </a:p>
                  </a:txBody>
                  <a:tcPr marL="4630" marR="4630" marT="470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2</a:t>
                      </a:r>
                    </a:p>
                  </a:txBody>
                  <a:tcPr marL="4630" marR="4630" marT="470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3</a:t>
                      </a:r>
                    </a:p>
                  </a:txBody>
                  <a:tcPr marL="4630" marR="4630" marT="470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4</a:t>
                      </a:r>
                    </a:p>
                  </a:txBody>
                  <a:tcPr marL="4630" marR="4630" marT="470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5</a:t>
                      </a:r>
                    </a:p>
                  </a:txBody>
                  <a:tcPr marL="4630" marR="4630" marT="470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4318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1" i="0" u="none" strike="noStrike">
                          <a:effectLst/>
                          <a:latin typeface="Arial CYR"/>
                        </a:rPr>
                        <a:t>1. Проектирование прикладных систем и информационно-коммуникационной инфраструктуры, всего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1" i="0" u="none" strike="noStrike">
                          <a:effectLst/>
                          <a:latin typeface="Arial CYR"/>
                        </a:rPr>
                        <a:t>010</a:t>
                      </a:r>
                    </a:p>
                  </a:txBody>
                  <a:tcPr marL="4630" marR="4630" marT="470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1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1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700" b="1" i="0" u="none" strike="noStrike">
                          <a:effectLst/>
                          <a:latin typeface="Arial CYR"/>
                        </a:rPr>
                        <a:t>X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1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1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630" marR="4630" marT="47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630" marR="4630" marT="470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9472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в том числе: 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700" b="0" i="0" u="none" strike="noStrike">
                        <a:effectLst/>
                        <a:latin typeface="Arial CYR"/>
                      </a:endParaRPr>
                    </a:p>
                  </a:txBody>
                  <a:tcPr marL="4630" marR="4630" marT="47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700" b="0" i="0" u="none" strike="noStrike">
                        <a:effectLst/>
                        <a:latin typeface="Arial CYR"/>
                      </a:endParaRPr>
                    </a:p>
                  </a:txBody>
                  <a:tcPr marL="4630" marR="4630" marT="4708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700" b="0" i="0" u="none" strike="noStrike">
                        <a:effectLst/>
                        <a:latin typeface="Arial CYR"/>
                      </a:endParaRPr>
                    </a:p>
                  </a:txBody>
                  <a:tcPr marL="4630" marR="4630" marT="4708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700" b="0" i="0" u="none" strike="noStrike">
                        <a:effectLst/>
                        <a:latin typeface="Arial CYR"/>
                      </a:endParaRPr>
                    </a:p>
                  </a:txBody>
                  <a:tcPr marL="4630" marR="4630" marT="4708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700" b="0" i="0" u="none" strike="noStrike">
                        <a:effectLst/>
                        <a:latin typeface="Arial CYR"/>
                      </a:endParaRPr>
                    </a:p>
                  </a:txBody>
                  <a:tcPr marL="4630" marR="4630" marT="4708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700" b="0" i="0" u="none" strike="noStrike">
                        <a:effectLst/>
                        <a:latin typeface="Arial CYR"/>
                      </a:endParaRPr>
                    </a:p>
                  </a:txBody>
                  <a:tcPr marL="4630" marR="4630" marT="470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09472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Разработка технической документации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011</a:t>
                      </a:r>
                    </a:p>
                  </a:txBody>
                  <a:tcPr marL="4630" marR="4630" marT="470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630" marR="4630" marT="47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630" marR="4630" marT="470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09472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Разработка нормативных правовых актов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012</a:t>
                      </a:r>
                    </a:p>
                  </a:txBody>
                  <a:tcPr marL="4630" marR="4630" marT="470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630" marR="4630" marT="47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630" marR="4630" marT="470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09472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Разработка прочих документов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013</a:t>
                      </a:r>
                    </a:p>
                  </a:txBody>
                  <a:tcPr marL="4630" marR="4630" marT="470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630" marR="4630" marT="47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630" marR="4630" marT="470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09472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1" i="0" u="none" strike="noStrike">
                          <a:effectLst/>
                          <a:latin typeface="Arial CYR"/>
                        </a:rPr>
                        <a:t>2. Разработка (доработка) программного обеспечения, всего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1" i="0" u="none" strike="noStrike">
                          <a:effectLst/>
                          <a:latin typeface="Arial CYR"/>
                        </a:rPr>
                        <a:t>020</a:t>
                      </a:r>
                    </a:p>
                  </a:txBody>
                  <a:tcPr marL="4630" marR="4630" marT="470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1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1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700" b="1" i="0" u="none" strike="noStrike">
                          <a:effectLst/>
                          <a:latin typeface="Arial CYR"/>
                        </a:rPr>
                        <a:t>X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1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1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118 984 655,20 </a:t>
                      </a:r>
                    </a:p>
                  </a:txBody>
                  <a:tcPr marL="4630" marR="4630" marT="47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- </a:t>
                      </a:r>
                    </a:p>
                  </a:txBody>
                  <a:tcPr marL="4630" marR="4630" marT="470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09472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в том числе: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700" b="0" i="0" u="none" strike="noStrike">
                        <a:effectLst/>
                        <a:latin typeface="Arial CYR"/>
                      </a:endParaRPr>
                    </a:p>
                  </a:txBody>
                  <a:tcPr marL="4630" marR="4630" marT="47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700" b="0" i="0" u="none" strike="noStrike">
                        <a:effectLst/>
                        <a:latin typeface="Arial CYR"/>
                      </a:endParaRPr>
                    </a:p>
                  </a:txBody>
                  <a:tcPr marL="4630" marR="4630" marT="4708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700" b="0" i="0" u="none" strike="noStrike">
                        <a:effectLst/>
                        <a:latin typeface="Arial CYR"/>
                      </a:endParaRPr>
                    </a:p>
                  </a:txBody>
                  <a:tcPr marL="4630" marR="4630" marT="4708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700" b="0" i="0" u="none" strike="noStrike">
                        <a:effectLst/>
                        <a:latin typeface="Arial CYR"/>
                      </a:endParaRPr>
                    </a:p>
                  </a:txBody>
                  <a:tcPr marL="4630" marR="4630" marT="4708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700" b="0" i="0" u="none" strike="noStrike">
                        <a:effectLst/>
                        <a:latin typeface="Arial CYR"/>
                      </a:endParaRPr>
                    </a:p>
                  </a:txBody>
                  <a:tcPr marL="4630" marR="4630" marT="4708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506829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Разработка программного обеспечения (приобретение исключительных прав)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021</a:t>
                      </a:r>
                    </a:p>
                  </a:txBody>
                  <a:tcPr marL="4630" marR="4630" marT="470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 dirty="0" smtClean="0">
                          <a:effectLst/>
                          <a:latin typeface="Arial CYR"/>
                        </a:rPr>
                        <a:t>xxx</a:t>
                      </a:r>
                      <a:endParaRPr lang="ru-RU" sz="700" b="0" i="0" u="none" strike="noStrike" dirty="0">
                        <a:effectLst/>
                        <a:latin typeface="Arial CYR"/>
                      </a:endParaRPr>
                    </a:p>
                  </a:txBody>
                  <a:tcPr marL="4630" marR="4630" marT="47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0113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3810690019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000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118 984 655,20 </a:t>
                      </a:r>
                    </a:p>
                  </a:txBody>
                  <a:tcPr marL="4630" marR="4630" marT="47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 dirty="0">
                          <a:effectLst/>
                          <a:latin typeface="Arial"/>
                        </a:rPr>
                        <a:t>Работы по развитию ФГИАС </a:t>
                      </a:r>
                      <a:r>
                        <a:rPr lang="ru-RU" sz="700" b="0" i="0" u="none" strike="noStrike" dirty="0" smtClean="0">
                          <a:effectLst/>
                          <a:latin typeface="Arial"/>
                        </a:rPr>
                        <a:t>в </a:t>
                      </a:r>
                      <a:r>
                        <a:rPr lang="ru-RU" sz="700" b="0" i="0" u="none" strike="noStrike" dirty="0">
                          <a:effectLst/>
                          <a:latin typeface="Arial"/>
                        </a:rPr>
                        <a:t>соответствии с требованиями </a:t>
                      </a:r>
                      <a:r>
                        <a:rPr lang="ru-RU" sz="700" b="0" i="0" u="none" strike="noStrike" dirty="0" smtClean="0">
                          <a:effectLst/>
                          <a:latin typeface="Arial"/>
                        </a:rPr>
                        <a:t>заказчика</a:t>
                      </a:r>
                      <a:endParaRPr lang="ru-RU" sz="700" b="0" i="0" u="none" strike="noStrike" dirty="0">
                        <a:effectLst/>
                        <a:latin typeface="Arial"/>
                      </a:endParaRPr>
                    </a:p>
                  </a:txBody>
                  <a:tcPr marL="4630" marR="4630" marT="470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14318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 dirty="0">
                          <a:effectLst/>
                          <a:latin typeface="Arial CYR"/>
                        </a:rPr>
                        <a:t>Доработка специализированного программного обеспечения прикладных систем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022</a:t>
                      </a:r>
                    </a:p>
                  </a:txBody>
                  <a:tcPr marL="4630" marR="4630" marT="470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630" marR="4630" marT="47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630" marR="4630" marT="470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14318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1" i="0" u="none" strike="noStrike">
                          <a:effectLst/>
                          <a:latin typeface="Arial CYR"/>
                        </a:rPr>
                        <a:t>3. Капитальные вложения в объекты информационно-коммуникационной инфраструктуры, всего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1" i="0" u="none" strike="noStrike">
                          <a:effectLst/>
                          <a:latin typeface="Arial CYR"/>
                        </a:rPr>
                        <a:t>030</a:t>
                      </a:r>
                    </a:p>
                  </a:txBody>
                  <a:tcPr marL="4630" marR="4630" marT="470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1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1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700" b="1" i="0" u="none" strike="noStrike">
                          <a:effectLst/>
                          <a:latin typeface="Arial CYR"/>
                        </a:rPr>
                        <a:t>X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1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1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630" marR="4630" marT="47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630" marR="4630" marT="470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09472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в том числе: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700" b="0" i="0" u="none" strike="noStrike">
                        <a:effectLst/>
                        <a:latin typeface="Arial CYR"/>
                      </a:endParaRPr>
                    </a:p>
                  </a:txBody>
                  <a:tcPr marL="4630" marR="4630" marT="47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700" b="0" i="0" u="none" strike="noStrike">
                        <a:effectLst/>
                        <a:latin typeface="Arial CYR"/>
                      </a:endParaRPr>
                    </a:p>
                  </a:txBody>
                  <a:tcPr marL="4630" marR="4630" marT="4708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700" b="0" i="0" u="none" strike="noStrike">
                        <a:effectLst/>
                        <a:latin typeface="Arial CYR"/>
                      </a:endParaRPr>
                    </a:p>
                  </a:txBody>
                  <a:tcPr marL="4630" marR="4630" marT="4708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700" b="0" i="0" u="none" strike="noStrike" dirty="0">
                        <a:effectLst/>
                        <a:latin typeface="Arial CYR"/>
                      </a:endParaRPr>
                    </a:p>
                  </a:txBody>
                  <a:tcPr marL="4630" marR="4630" marT="4708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700" b="0" i="0" u="none" strike="noStrike">
                        <a:effectLst/>
                        <a:latin typeface="Arial CYR"/>
                      </a:endParaRPr>
                    </a:p>
                  </a:txBody>
                  <a:tcPr marL="4630" marR="4630" marT="4708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14318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Строительство специализированных зданий (помещений) для размещения технических средств и персонала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031</a:t>
                      </a:r>
                    </a:p>
                  </a:txBody>
                  <a:tcPr marL="4630" marR="4630" marT="470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630" marR="4630" marT="47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630" marR="4630" marT="470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09472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Иные капитальные вложения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032</a:t>
                      </a:r>
                    </a:p>
                  </a:txBody>
                  <a:tcPr marL="4630" marR="4630" marT="470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630" marR="4630" marT="47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630" marR="4630" marT="470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14318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1" i="0" u="none" strike="noStrike">
                          <a:effectLst/>
                          <a:latin typeface="Arial CYR"/>
                        </a:rPr>
                        <a:t>4. Приобретение оборудования и предустановленного программного обеспечения, всего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1" i="0" u="none" strike="noStrike">
                          <a:effectLst/>
                          <a:latin typeface="Arial CYR"/>
                        </a:rPr>
                        <a:t>040</a:t>
                      </a:r>
                    </a:p>
                  </a:txBody>
                  <a:tcPr marL="4630" marR="4630" marT="470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1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1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700" b="1" i="0" u="none" strike="noStrike">
                          <a:effectLst/>
                          <a:latin typeface="Arial CYR"/>
                        </a:rPr>
                        <a:t>X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1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1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2 132 028,83 </a:t>
                      </a:r>
                    </a:p>
                  </a:txBody>
                  <a:tcPr marL="4630" marR="4630" marT="47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- </a:t>
                      </a:r>
                    </a:p>
                  </a:txBody>
                  <a:tcPr marL="4630" marR="4630" marT="470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09472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в том числе: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700" b="0" i="0" u="none" strike="noStrike">
                        <a:effectLst/>
                        <a:latin typeface="Arial CYR"/>
                      </a:endParaRPr>
                    </a:p>
                  </a:txBody>
                  <a:tcPr marL="4630" marR="4630" marT="47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700" b="0" i="0" u="none" strike="noStrike">
                        <a:effectLst/>
                        <a:latin typeface="Arial CYR"/>
                      </a:endParaRPr>
                    </a:p>
                  </a:txBody>
                  <a:tcPr marL="4630" marR="4630" marT="4708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700" b="0" i="0" u="none" strike="noStrike">
                        <a:effectLst/>
                        <a:latin typeface="Arial CYR"/>
                      </a:endParaRPr>
                    </a:p>
                  </a:txBody>
                  <a:tcPr marL="4630" marR="4630" marT="4708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700" b="0" i="0" u="none" strike="noStrike">
                        <a:effectLst/>
                        <a:latin typeface="Arial CYR"/>
                      </a:endParaRPr>
                    </a:p>
                  </a:txBody>
                  <a:tcPr marL="4630" marR="4630" marT="4708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700" b="0" i="0" u="none" strike="noStrike">
                        <a:effectLst/>
                        <a:latin typeface="Arial CYR"/>
                      </a:endParaRPr>
                    </a:p>
                  </a:txBody>
                  <a:tcPr marL="4630" marR="4630" marT="4708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424009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Приобретение автоматизированных рабочих мест, транспортно-коммуникационного оборудования, серверного, периферийного и др. Оборудования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041</a:t>
                      </a:r>
                    </a:p>
                  </a:txBody>
                  <a:tcPr marL="4630" marR="4630" marT="470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 dirty="0" smtClean="0">
                          <a:effectLst/>
                          <a:latin typeface="Arial CYR"/>
                        </a:rPr>
                        <a:t>xxx</a:t>
                      </a:r>
                      <a:endParaRPr lang="ru-RU" sz="700" b="0" i="0" u="none" strike="noStrike" dirty="0">
                        <a:effectLst/>
                        <a:latin typeface="Arial CYR"/>
                      </a:endParaRPr>
                    </a:p>
                  </a:txBody>
                  <a:tcPr marL="4630" marR="4630" marT="47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0113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3810690019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000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2 060 528,83 </a:t>
                      </a:r>
                    </a:p>
                  </a:txBody>
                  <a:tcPr marL="4630" marR="4630" marT="47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 dirty="0">
                          <a:effectLst/>
                          <a:latin typeface="Arial"/>
                        </a:rPr>
                        <a:t>Приобретение оборудования, </a:t>
                      </a:r>
                      <a:r>
                        <a:rPr lang="ru-RU" sz="700" b="0" i="0" u="none" strike="noStrike" dirty="0" smtClean="0">
                          <a:effectLst/>
                          <a:latin typeface="Arial"/>
                        </a:rPr>
                        <a:t>для </a:t>
                      </a:r>
                      <a:r>
                        <a:rPr lang="ru-RU" sz="700" b="0" i="0" u="none" strike="noStrike" dirty="0">
                          <a:effectLst/>
                          <a:latin typeface="Arial"/>
                        </a:rPr>
                        <a:t>обеспечения текущей деятельности.</a:t>
                      </a:r>
                    </a:p>
                  </a:txBody>
                  <a:tcPr marL="4630" marR="4630" marT="470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319163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Услуги по доставке и складированию оборудования, не включая расходы по закупке запасных инструментов и принадлежностей (комплектующих)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042</a:t>
                      </a:r>
                    </a:p>
                  </a:txBody>
                  <a:tcPr marL="4630" marR="4630" marT="470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630" marR="4630" marT="47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630" marR="4630" marT="470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214318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Монтажные и пуско-наладочные работы поставляемых технических средств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043</a:t>
                      </a:r>
                    </a:p>
                  </a:txBody>
                  <a:tcPr marL="4630" marR="4630" marT="470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630" marR="4630" marT="47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630" marR="4630" marT="470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738545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Осуществление комплекса работ по специальным проверкам и исследованиям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044</a:t>
                      </a:r>
                    </a:p>
                  </a:txBody>
                  <a:tcPr marL="4630" marR="4630" marT="470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 dirty="0" smtClean="0">
                          <a:effectLst/>
                          <a:latin typeface="Arial CYR"/>
                        </a:rPr>
                        <a:t>xxx</a:t>
                      </a:r>
                      <a:endParaRPr lang="ru-RU" sz="700" b="0" i="0" u="none" strike="noStrike" dirty="0">
                        <a:effectLst/>
                        <a:latin typeface="Arial CYR"/>
                      </a:endParaRPr>
                    </a:p>
                  </a:txBody>
                  <a:tcPr marL="4630" marR="4630" marT="47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0113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3810690019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000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71 500,00 </a:t>
                      </a:r>
                    </a:p>
                  </a:txBody>
                  <a:tcPr marL="4630" marR="4630" marT="47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 dirty="0" smtClean="0">
                          <a:effectLst/>
                          <a:latin typeface="Arial"/>
                        </a:rPr>
                        <a:t>Проверка объекта информатизации</a:t>
                      </a:r>
                      <a:r>
                        <a:rPr lang="ru-RU" sz="700" b="0" i="0" u="none" strike="noStrike" baseline="0" dirty="0" smtClean="0">
                          <a:effectLst/>
                          <a:latin typeface="Arial"/>
                        </a:rPr>
                        <a:t> </a:t>
                      </a:r>
                      <a:r>
                        <a:rPr lang="ru-RU" sz="700" b="0" i="0" u="none" strike="noStrike" dirty="0" smtClean="0">
                          <a:effectLst/>
                          <a:latin typeface="Arial"/>
                        </a:rPr>
                        <a:t>на </a:t>
                      </a:r>
                      <a:r>
                        <a:rPr lang="ru-RU" sz="700" b="0" i="0" u="none" strike="noStrike" dirty="0">
                          <a:effectLst/>
                          <a:latin typeface="Arial"/>
                        </a:rPr>
                        <a:t>соответствие специальным требованиям и рекомендациям по защите </a:t>
                      </a:r>
                      <a:r>
                        <a:rPr lang="ru-RU" sz="700" b="0" i="0" u="none" strike="noStrike" dirty="0" smtClean="0">
                          <a:effectLst/>
                          <a:latin typeface="Arial"/>
                        </a:rPr>
                        <a:t>информации.</a:t>
                      </a:r>
                      <a:endParaRPr lang="ru-RU" sz="700" b="0" i="0" u="none" strike="noStrike" dirty="0">
                        <a:effectLst/>
                        <a:latin typeface="Arial"/>
                      </a:endParaRPr>
                    </a:p>
                  </a:txBody>
                  <a:tcPr marL="4630" marR="4630" marT="470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669993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1" i="0" u="none" strike="noStrike" dirty="0">
                          <a:effectLst/>
                          <a:latin typeface="Arial CYR"/>
                        </a:rPr>
                        <a:t>5. Приобретение неисключительных прав на программное обеспечение, всего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1" i="0" u="none" strike="noStrike">
                          <a:effectLst/>
                          <a:latin typeface="Arial CYR"/>
                        </a:rPr>
                        <a:t>050</a:t>
                      </a:r>
                    </a:p>
                  </a:txBody>
                  <a:tcPr marL="4630" marR="4630" marT="470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700" b="1" i="0" u="none" strike="noStrike" dirty="0" smtClean="0">
                          <a:effectLst/>
                          <a:latin typeface="Arial CYR"/>
                        </a:rPr>
                        <a:t>xxx</a:t>
                      </a:r>
                      <a:endParaRPr lang="ru-RU" sz="700" b="1" i="0" u="none" strike="noStrike" dirty="0">
                        <a:effectLst/>
                        <a:latin typeface="Arial CYR"/>
                      </a:endParaRPr>
                    </a:p>
                  </a:txBody>
                  <a:tcPr marL="4630" marR="4630" marT="47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1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700" b="1" i="0" u="none" strike="noStrike" dirty="0">
                          <a:effectLst/>
                          <a:latin typeface="Arial CYR"/>
                        </a:rPr>
                        <a:t>X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1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1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 dirty="0">
                          <a:effectLst/>
                          <a:latin typeface="Arial"/>
                        </a:rPr>
                        <a:t>70 504 089,75 </a:t>
                      </a:r>
                    </a:p>
                  </a:txBody>
                  <a:tcPr marL="4630" marR="4630" marT="47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 dirty="0">
                          <a:effectLst/>
                          <a:latin typeface="Arial"/>
                        </a:rPr>
                        <a:t>Предоставление неисключительных прав (лицензий) на использование антивирусного программного </a:t>
                      </a:r>
                      <a:r>
                        <a:rPr lang="ru-RU" sz="700" b="0" i="0" u="none" strike="noStrike" dirty="0" smtClean="0">
                          <a:effectLst/>
                          <a:latin typeface="Arial"/>
                        </a:rPr>
                        <a:t>обеспечения.</a:t>
                      </a:r>
                      <a:endParaRPr lang="ru-RU" sz="700" b="0" i="0" u="none" strike="noStrike" dirty="0">
                        <a:effectLst/>
                        <a:latin typeface="Arial"/>
                      </a:endParaRPr>
                    </a:p>
                  </a:txBody>
                  <a:tcPr marL="4630" marR="4630" marT="470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109472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1" i="0" u="none" strike="noStrike">
                          <a:effectLst/>
                          <a:latin typeface="Arial CYR"/>
                        </a:rPr>
                        <a:t>6. Услуги по аренде оборудования, всего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1" i="0" u="none" strike="noStrike">
                          <a:effectLst/>
                          <a:latin typeface="Arial CYR"/>
                        </a:rPr>
                        <a:t>060</a:t>
                      </a:r>
                    </a:p>
                  </a:txBody>
                  <a:tcPr marL="4630" marR="4630" marT="470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1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1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700" b="1" i="0" u="none" strike="noStrike">
                          <a:effectLst/>
                          <a:latin typeface="Arial CYR"/>
                        </a:rPr>
                        <a:t>X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1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1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630" marR="4630" marT="47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630" marR="4630" marT="470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</a:tbl>
          </a:graphicData>
        </a:graphic>
      </p:graphicFrame>
      <p:sp>
        <p:nvSpPr>
          <p:cNvPr id="6" name="Заголовок 2"/>
          <p:cNvSpPr txBox="1">
            <a:spLocks/>
          </p:cNvSpPr>
          <p:nvPr/>
        </p:nvSpPr>
        <p:spPr bwMode="auto">
          <a:xfrm>
            <a:off x="3730804" y="115883"/>
            <a:ext cx="6560146" cy="781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9pPr>
          </a:lstStyle>
          <a:p>
            <a:pPr lvl="0" algn="r"/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Сведения об использовании информационно-коммуникационных технологий (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ф. </a:t>
            </a:r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0503177)</a:t>
            </a:r>
          </a:p>
        </p:txBody>
      </p:sp>
      <p:graphicFrame>
        <p:nvGraphicFramePr>
          <p:cNvPr id="15" name="Схема 14"/>
          <p:cNvGraphicFramePr/>
          <p:nvPr>
            <p:extLst>
              <p:ext uri="{D42A27DB-BD31-4B8C-83A1-F6EECF244321}">
                <p14:modId xmlns:p14="http://schemas.microsoft.com/office/powerpoint/2010/main" val="1571485506"/>
              </p:ext>
            </p:extLst>
          </p:nvPr>
        </p:nvGraphicFramePr>
        <p:xfrm>
          <a:off x="109009" y="1524005"/>
          <a:ext cx="3909472" cy="51148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139936" y="6280161"/>
            <a:ext cx="2389941" cy="365125"/>
          </a:xfrm>
        </p:spPr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34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76468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2"/>
          <p:cNvSpPr txBox="1">
            <a:spLocks/>
          </p:cNvSpPr>
          <p:nvPr/>
        </p:nvSpPr>
        <p:spPr bwMode="auto">
          <a:xfrm>
            <a:off x="3730804" y="115883"/>
            <a:ext cx="6560146" cy="96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9pPr>
          </a:lstStyle>
          <a:p>
            <a:pPr algn="r"/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latin typeface="Cambria" panose="02040503050406030204" pitchFamily="18" charset="0"/>
                <a:cs typeface="Arial" pitchFamily="34" charset="0"/>
              </a:rPr>
              <a:t>Особенности заполнения 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latin typeface="Cambria" panose="02040503050406030204" pitchFamily="18" charset="0"/>
                <a:cs typeface="Arial" pitchFamily="34" charset="0"/>
              </a:rPr>
              <a:t>с</a:t>
            </a:r>
            <a:r>
              <a:rPr lang="ru-RU" altLang="ru-RU" sz="2200" b="1" dirty="0" smtClean="0">
                <a:solidFill>
                  <a:schemeClr val="accent5">
                    <a:lumMod val="75000"/>
                  </a:schemeClr>
                </a:solidFill>
                <a:latin typeface="Cambria" panose="02040503050406030204" pitchFamily="18" charset="0"/>
                <a:cs typeface="Arial" pitchFamily="34" charset="0"/>
              </a:rPr>
              <a:t>ведений </a:t>
            </a:r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latin typeface="Cambria" panose="02040503050406030204" pitchFamily="18" charset="0"/>
                <a:cs typeface="Arial" pitchFamily="34" charset="0"/>
              </a:rPr>
              <a:t>об остатках денежных средств на счетах получателя бюджетных средств (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latin typeface="Cambria" panose="02040503050406030204" pitchFamily="18" charset="0"/>
                <a:cs typeface="Arial" pitchFamily="34" charset="0"/>
              </a:rPr>
              <a:t>ф. </a:t>
            </a:r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latin typeface="Cambria" panose="02040503050406030204" pitchFamily="18" charset="0"/>
                <a:cs typeface="Arial" pitchFamily="34" charset="0"/>
              </a:rPr>
              <a:t>0503178)</a:t>
            </a:r>
          </a:p>
        </p:txBody>
      </p:sp>
      <p:graphicFrame>
        <p:nvGraphicFramePr>
          <p:cNvPr id="15" name="Схема 14"/>
          <p:cNvGraphicFramePr/>
          <p:nvPr>
            <p:extLst>
              <p:ext uri="{D42A27DB-BD31-4B8C-83A1-F6EECF244321}">
                <p14:modId xmlns:p14="http://schemas.microsoft.com/office/powerpoint/2010/main" val="2618565705"/>
              </p:ext>
            </p:extLst>
          </p:nvPr>
        </p:nvGraphicFramePr>
        <p:xfrm>
          <a:off x="109009" y="1219200"/>
          <a:ext cx="3909472" cy="5266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125" name="Picture 5" descr="F:\03_ssv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4254" y="4785592"/>
            <a:ext cx="2233652" cy="1990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35</a:t>
            </a:fld>
            <a:endParaRPr lang="ru-RU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065245"/>
              </p:ext>
            </p:extLst>
          </p:nvPr>
        </p:nvGraphicFramePr>
        <p:xfrm>
          <a:off x="4171949" y="1534319"/>
          <a:ext cx="6267450" cy="3251267"/>
        </p:xfrm>
        <a:graphic>
          <a:graphicData uri="http://schemas.openxmlformats.org/drawingml/2006/table">
            <a:tbl>
              <a:tblPr/>
              <a:tblGrid>
                <a:gridCol w="23503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4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832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905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9137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71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4534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2642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19252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Номер</a:t>
                      </a:r>
                      <a:b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</a:br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банковского</a:t>
                      </a:r>
                      <a:b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</a:br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(лицевого) счета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3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Код счета бюджетного учета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На начало года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На конец отчетного периода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185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остаток средств</a:t>
                      </a:r>
                      <a:b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</a:br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на счете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средства</a:t>
                      </a:r>
                      <a:b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</a:br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в пути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остаток средств</a:t>
                      </a:r>
                      <a:b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</a:br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на счете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средства</a:t>
                      </a:r>
                      <a:b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</a:br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в пути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455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2525"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1" u="none" strike="noStrike">
                          <a:effectLst/>
                          <a:latin typeface="Arial"/>
                        </a:rPr>
                        <a:t>1. Счета в кредитных организациях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2525"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40703810700020106507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20121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90 078 825,61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144 790 082,87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92525"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20296000104515564001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20127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103 179,20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220 510,88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92525"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20296840904515564001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20127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2 537 048,23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1 058 935,95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2525"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21412900278733000000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20127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5 042 745,95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3 776 524,94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92525"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77835002812800000000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20127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5 031 330,33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14 475 705,17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925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81UNCR76301103395316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20127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19 931 797,29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16 605 650,96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925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48UNCR76301003395312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20127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900 551,76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764 211,45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92525"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Итого по разделу 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123 625 478,37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123 625 478,37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92525"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1" u="none" strike="noStrike">
                          <a:effectLst/>
                          <a:latin typeface="Arial"/>
                        </a:rPr>
                        <a:t>2. Счета в финансовом органе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92525"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1" u="none" strike="noStrike">
                          <a:effectLst/>
                          <a:latin typeface="Arial"/>
                        </a:rPr>
                        <a:t>00000000000000000000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04558"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Всего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123 625 478,37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123 625 478,37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01722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024834" y="6492875"/>
            <a:ext cx="2389941" cy="365125"/>
          </a:xfrm>
        </p:spPr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36</a:t>
            </a:fld>
            <a:endParaRPr lang="ru-RU" dirty="0"/>
          </a:p>
        </p:txBody>
      </p:sp>
      <p:sp>
        <p:nvSpPr>
          <p:cNvPr id="5" name="Заголовок 2"/>
          <p:cNvSpPr txBox="1">
            <a:spLocks/>
          </p:cNvSpPr>
          <p:nvPr/>
        </p:nvSpPr>
        <p:spPr bwMode="auto">
          <a:xfrm>
            <a:off x="3854629" y="115883"/>
            <a:ext cx="6560146" cy="89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9pPr>
          </a:lstStyle>
          <a:p>
            <a:pPr lvl="0" algn="r"/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Сведения 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о вложениях в </a:t>
            </a:r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объекты недвижимого 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имущества, объектах незавершенного строительства (ф. 0503190)</a:t>
            </a:r>
            <a:endParaRPr lang="ru-RU" sz="22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cs typeface="Arial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895628"/>
              </p:ext>
            </p:extLst>
          </p:nvPr>
        </p:nvGraphicFramePr>
        <p:xfrm>
          <a:off x="177800" y="1557260"/>
          <a:ext cx="10236972" cy="5143716"/>
        </p:xfrm>
        <a:graphic>
          <a:graphicData uri="http://schemas.openxmlformats.org/drawingml/2006/table">
            <a:tbl>
              <a:tblPr/>
              <a:tblGrid>
                <a:gridCol w="22515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46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759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863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7225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2932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2932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4345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343458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00527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343458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343458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343458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343458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343458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72256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429323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429323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429323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429323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386391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515188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</a:tblGrid>
              <a:tr h="106163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Наименование показателя</a:t>
                      </a:r>
                    </a:p>
                  </a:txBody>
                  <a:tcPr marL="5898" marR="5898" marT="589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Код стро-ки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ИНН учреж-дения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Код объекта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Кадастровый номер объекта недвижимости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Учетный номер объекта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Статус объекта на отчетную дату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Целевая функция объекта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3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Приостановление (прекращение) строительства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3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Плановые сроки реализации инвестиционного проекта, год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Сметная стоимость на отчетную дату, руб.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Расходы на реализацию инвестиционного проекта по данным бухгалтерского учета, руб.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361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фактические (по счету 010611000)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кассовые расходы с начала реализации инвестиционного проекта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951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на отчетную дату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до </a:t>
                      </a:r>
                      <a:r>
                        <a:rPr lang="ru-RU" sz="700" b="0" i="0" u="none" strike="noStrike" dirty="0" err="1">
                          <a:effectLst/>
                          <a:latin typeface="Times New Roman"/>
                        </a:rPr>
                        <a:t>поступле-ния</a:t>
                      </a:r>
                      <a:endParaRPr lang="ru-RU" sz="7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год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код причины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пояснения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начало реализации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окончание реализации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реализации целевой функции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на начало </a:t>
                      </a:r>
                      <a:br>
                        <a:rPr lang="ru-RU" sz="700" b="0" i="0" u="none" strike="noStrike">
                          <a:effectLst/>
                          <a:latin typeface="Times New Roman"/>
                        </a:rPr>
                      </a:br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года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увеличение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уменьшение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на конец года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всего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из них средств федерального бюджета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8469"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5898" marR="5898" marT="5898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7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8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9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10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11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12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13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14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15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16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17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18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19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20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21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22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7714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1.  Вложения в объекты незавершенного строительства, включенные в документ, устанавливающий распределение бюджетных средств   на реализацию инвестиционных проектов, всего:</a:t>
                      </a:r>
                    </a:p>
                  </a:txBody>
                  <a:tcPr marL="5898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100</a:t>
                      </a:r>
                    </a:p>
                  </a:txBody>
                  <a:tcPr marL="5898" marR="5898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4367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1" u="none" strike="noStrike">
                          <a:effectLst/>
                          <a:latin typeface="Times New Roman"/>
                        </a:rPr>
                        <a:t>в том числе по объектам:</a:t>
                      </a:r>
                    </a:p>
                  </a:txBody>
                  <a:tcPr marL="212326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4387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2.  Вложения в объекты незавершенного строительства, </a:t>
                      </a:r>
                      <a:br>
                        <a:rPr lang="ru-RU" sz="700" b="0" i="0" u="none" strike="noStrike">
                          <a:effectLst/>
                          <a:latin typeface="Times New Roman"/>
                        </a:rPr>
                      </a:br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не включенные в документ, устанавливающий распределение бюджетных средств на реализацию инвестиционных проектов, </a:t>
                      </a:r>
                      <a:br>
                        <a:rPr lang="ru-RU" sz="700" b="0" i="0" u="none" strike="noStrike">
                          <a:effectLst/>
                          <a:latin typeface="Times New Roman"/>
                        </a:rPr>
                      </a:br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всего:</a:t>
                      </a:r>
                    </a:p>
                  </a:txBody>
                  <a:tcPr marL="5898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200</a:t>
                      </a:r>
                    </a:p>
                  </a:txBody>
                  <a:tcPr marL="5898" marR="5898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94367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1" u="none" strike="noStrike">
                          <a:effectLst/>
                          <a:latin typeface="Times New Roman"/>
                        </a:rPr>
                        <a:t>в том числе по объектам:</a:t>
                      </a:r>
                    </a:p>
                  </a:txBody>
                  <a:tcPr marL="212326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76938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3.  Объекты законченного строительства, введенные в </a:t>
                      </a:r>
                      <a:br>
                        <a:rPr lang="ru-RU" sz="700" b="0" i="0" u="none" strike="noStrike">
                          <a:effectLst/>
                          <a:latin typeface="Times New Roman"/>
                        </a:rPr>
                      </a:br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эксплуатацию, не прошедшие государственную регистрацию, всего:</a:t>
                      </a:r>
                    </a:p>
                  </a:txBody>
                  <a:tcPr marL="5898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300</a:t>
                      </a:r>
                    </a:p>
                  </a:txBody>
                  <a:tcPr marL="5898" marR="5898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94367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1" u="none" strike="noStrike">
                          <a:effectLst/>
                          <a:latin typeface="Times New Roman"/>
                        </a:rPr>
                        <a:t>в том числе по объектам:</a:t>
                      </a:r>
                    </a:p>
                  </a:txBody>
                  <a:tcPr marL="212326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76938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4.  Капитальные вложения, произведенные в объекты, строительство которых не начиналось, всего:</a:t>
                      </a:r>
                    </a:p>
                  </a:txBody>
                  <a:tcPr marL="5898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400</a:t>
                      </a:r>
                    </a:p>
                  </a:txBody>
                  <a:tcPr marL="5898" marR="5898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94367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1" u="none" strike="noStrike">
                          <a:effectLst/>
                          <a:latin typeface="Times New Roman"/>
                        </a:rPr>
                        <a:t>в том числе по объектам:</a:t>
                      </a:r>
                    </a:p>
                  </a:txBody>
                  <a:tcPr marL="212326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76673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из них:</a:t>
                      </a:r>
                    </a:p>
                  </a:txBody>
                  <a:tcPr marL="5898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410</a:t>
                      </a:r>
                    </a:p>
                  </a:txBody>
                  <a:tcPr marL="5898" marR="5898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76938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4.1.  расходы на проектно-изыскательские работы и проектно-сметную документацию, всего:</a:t>
                      </a:r>
                    </a:p>
                  </a:txBody>
                  <a:tcPr marL="141551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94367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1" u="none" strike="noStrike">
                          <a:effectLst/>
                          <a:latin typeface="Times New Roman"/>
                        </a:rPr>
                        <a:t>в том числе по объектам:</a:t>
                      </a:r>
                    </a:p>
                  </a:txBody>
                  <a:tcPr marL="212326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76938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5.  Капитальные вложения, произведенные при приобретении объектов незавершенного строительства, всего:</a:t>
                      </a:r>
                    </a:p>
                  </a:txBody>
                  <a:tcPr marL="5898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500</a:t>
                      </a:r>
                    </a:p>
                  </a:txBody>
                  <a:tcPr marL="5898" marR="5898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76673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1" u="none" strike="noStrike">
                          <a:effectLst/>
                          <a:latin typeface="Times New Roman"/>
                        </a:rPr>
                        <a:t>в том числе:</a:t>
                      </a:r>
                    </a:p>
                  </a:txBody>
                  <a:tcPr marL="5898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510</a:t>
                      </a:r>
                    </a:p>
                  </a:txBody>
                  <a:tcPr marL="5898" marR="5898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47714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5.1.  включенных в документ, устанавливающий </a:t>
                      </a:r>
                      <a:br>
                        <a:rPr lang="ru-RU" sz="700" b="0" i="0" u="none" strike="noStrike" dirty="0">
                          <a:effectLst/>
                          <a:latin typeface="Times New Roman"/>
                        </a:rPr>
                      </a:br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распределение бюджетных средств на реализацию инвестиционных проектов, всего:</a:t>
                      </a:r>
                    </a:p>
                  </a:txBody>
                  <a:tcPr marL="141551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94367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1" u="none" strike="noStrike">
                          <a:effectLst/>
                          <a:latin typeface="Times New Roman"/>
                        </a:rPr>
                        <a:t>в том числе по объектам:</a:t>
                      </a:r>
                    </a:p>
                  </a:txBody>
                  <a:tcPr marL="212326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47714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5.2.  не включенных в документ, устанавливающий распределение бюджетных средств на реализацию инвестиционных проектов, всего:</a:t>
                      </a:r>
                    </a:p>
                  </a:txBody>
                  <a:tcPr marL="141551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520</a:t>
                      </a:r>
                    </a:p>
                  </a:txBody>
                  <a:tcPr marL="5898" marR="5898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94367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1" u="none" strike="noStrike">
                          <a:effectLst/>
                          <a:latin typeface="Times New Roman"/>
                        </a:rPr>
                        <a:t>в том числе по объектам:</a:t>
                      </a:r>
                    </a:p>
                  </a:txBody>
                  <a:tcPr marL="212326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94367">
                <a:tc>
                  <a:txBody>
                    <a:bodyPr/>
                    <a:lstStyle/>
                    <a:p>
                      <a:pPr algn="r" fontAlgn="ctr"/>
                      <a:r>
                        <a:rPr lang="ru-RU" sz="700" b="1" i="0" u="none" strike="noStrike">
                          <a:effectLst/>
                          <a:latin typeface="Times New Roman"/>
                        </a:rPr>
                        <a:t>Итого </a:t>
                      </a:r>
                    </a:p>
                  </a:txBody>
                  <a:tcPr marL="5898" marR="5898" marT="589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effectLst/>
                          <a:latin typeface="Times New Roman"/>
                        </a:rPr>
                        <a:t>600</a:t>
                      </a:r>
                    </a:p>
                  </a:txBody>
                  <a:tcPr marL="5898" marR="5898" marT="5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</a:tbl>
          </a:graphicData>
        </a:graphic>
      </p:graphicFrame>
      <p:sp>
        <p:nvSpPr>
          <p:cNvPr id="6" name="Oval 6"/>
          <p:cNvSpPr>
            <a:spLocks noChangeArrowheads="1"/>
          </p:cNvSpPr>
          <p:nvPr/>
        </p:nvSpPr>
        <p:spPr bwMode="auto">
          <a:xfrm>
            <a:off x="2400300" y="2652714"/>
            <a:ext cx="276226" cy="4110036"/>
          </a:xfrm>
          <a:prstGeom prst="ellipse">
            <a:avLst/>
          </a:prstGeom>
          <a:noFill/>
          <a:ln w="222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82936" tIns="41468" rIns="82936" bIns="41468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12386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024834" y="6492875"/>
            <a:ext cx="2389941" cy="365125"/>
          </a:xfrm>
        </p:spPr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37</a:t>
            </a:fld>
            <a:endParaRPr lang="ru-RU" dirty="0"/>
          </a:p>
        </p:txBody>
      </p:sp>
      <p:sp>
        <p:nvSpPr>
          <p:cNvPr id="5" name="Заголовок 2"/>
          <p:cNvSpPr txBox="1">
            <a:spLocks/>
          </p:cNvSpPr>
          <p:nvPr/>
        </p:nvSpPr>
        <p:spPr bwMode="auto">
          <a:xfrm>
            <a:off x="3854629" y="115883"/>
            <a:ext cx="6560146" cy="89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9pPr>
          </a:lstStyle>
          <a:p>
            <a:pPr lvl="0" algn="r"/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Сведения 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о вложениях в </a:t>
            </a:r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объекты недвижимого 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имущества, объектах незавершенного строительства (ф. 0503190)</a:t>
            </a:r>
            <a:endParaRPr lang="ru-RU" sz="22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cs typeface="Arial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6317296"/>
              </p:ext>
            </p:extLst>
          </p:nvPr>
        </p:nvGraphicFramePr>
        <p:xfrm>
          <a:off x="177800" y="1557260"/>
          <a:ext cx="10236972" cy="5143716"/>
        </p:xfrm>
        <a:graphic>
          <a:graphicData uri="http://schemas.openxmlformats.org/drawingml/2006/table">
            <a:tbl>
              <a:tblPr/>
              <a:tblGrid>
                <a:gridCol w="22515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46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759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863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7225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2932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2932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4345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343458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00527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343458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343458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343458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343458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343458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72256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429323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429323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429323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429323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386391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515188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</a:tblGrid>
              <a:tr h="106163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Наименование показателя</a:t>
                      </a:r>
                    </a:p>
                  </a:txBody>
                  <a:tcPr marL="5898" marR="5898" marT="589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Код стро-ки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ИНН учреж-дения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Код объекта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Кадастровый номер объекта недвижимости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Учетный номер объекта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Статус объекта на отчетную дату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Целевая функция объекта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3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Приостановление (прекращение) строительства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3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Плановые сроки реализации инвестиционного проекта, год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Сметная стоимость на отчетную дату, руб.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Расходы на реализацию инвестиционного проекта по данным бухгалтерского учета, руб.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361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фактические (по счету 010611000)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кассовые расходы с начала реализации инвестиционного проекта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951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на отчетную дату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до </a:t>
                      </a:r>
                      <a:r>
                        <a:rPr lang="ru-RU" sz="700" b="0" i="0" u="none" strike="noStrike" dirty="0" err="1">
                          <a:effectLst/>
                          <a:latin typeface="Times New Roman"/>
                        </a:rPr>
                        <a:t>поступле-ния</a:t>
                      </a:r>
                      <a:endParaRPr lang="ru-RU" sz="7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год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код причины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пояснения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начало реализации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окончание реализации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реализации целевой функции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на начало </a:t>
                      </a:r>
                      <a:br>
                        <a:rPr lang="ru-RU" sz="700" b="0" i="0" u="none" strike="noStrike">
                          <a:effectLst/>
                          <a:latin typeface="Times New Roman"/>
                        </a:rPr>
                      </a:br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года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увеличение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уменьшение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на конец года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всего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из них средств федерального бюджета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8469"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5898" marR="5898" marT="5898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7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8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9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10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11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12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13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14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15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16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17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18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19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20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21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22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7714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1.  Вложения в объекты незавершенного строительства, включенные в документ, устанавливающий распределение бюджетных средств   на реализацию инвестиционных проектов, всего:</a:t>
                      </a:r>
                    </a:p>
                  </a:txBody>
                  <a:tcPr marL="5898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100</a:t>
                      </a:r>
                    </a:p>
                  </a:txBody>
                  <a:tcPr marL="5898" marR="5898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4367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1" u="none" strike="noStrike">
                          <a:effectLst/>
                          <a:latin typeface="Times New Roman"/>
                        </a:rPr>
                        <a:t>в том числе по объектам:</a:t>
                      </a:r>
                    </a:p>
                  </a:txBody>
                  <a:tcPr marL="212326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4387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2.  Вложения в объекты незавершенного строительства, </a:t>
                      </a:r>
                      <a:br>
                        <a:rPr lang="ru-RU" sz="700" b="0" i="0" u="none" strike="noStrike">
                          <a:effectLst/>
                          <a:latin typeface="Times New Roman"/>
                        </a:rPr>
                      </a:br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не включенные в документ, устанавливающий распределение бюджетных средств на реализацию инвестиционных проектов, </a:t>
                      </a:r>
                      <a:br>
                        <a:rPr lang="ru-RU" sz="700" b="0" i="0" u="none" strike="noStrike">
                          <a:effectLst/>
                          <a:latin typeface="Times New Roman"/>
                        </a:rPr>
                      </a:br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всего:</a:t>
                      </a:r>
                    </a:p>
                  </a:txBody>
                  <a:tcPr marL="5898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200</a:t>
                      </a:r>
                    </a:p>
                  </a:txBody>
                  <a:tcPr marL="5898" marR="5898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94367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1" u="none" strike="noStrike">
                          <a:effectLst/>
                          <a:latin typeface="Times New Roman"/>
                        </a:rPr>
                        <a:t>в том числе по объектам:</a:t>
                      </a:r>
                    </a:p>
                  </a:txBody>
                  <a:tcPr marL="212326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76938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3.  Объекты законченного строительства, введенные в </a:t>
                      </a:r>
                      <a:br>
                        <a:rPr lang="ru-RU" sz="700" b="0" i="0" u="none" strike="noStrike">
                          <a:effectLst/>
                          <a:latin typeface="Times New Roman"/>
                        </a:rPr>
                      </a:br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эксплуатацию, не прошедшие государственную регистрацию, всего:</a:t>
                      </a:r>
                    </a:p>
                  </a:txBody>
                  <a:tcPr marL="5898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300</a:t>
                      </a:r>
                    </a:p>
                  </a:txBody>
                  <a:tcPr marL="5898" marR="5898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94367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1" u="none" strike="noStrike">
                          <a:effectLst/>
                          <a:latin typeface="Times New Roman"/>
                        </a:rPr>
                        <a:t>в том числе по объектам:</a:t>
                      </a:r>
                    </a:p>
                  </a:txBody>
                  <a:tcPr marL="212326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76938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4.  Капитальные вложения, произведенные в объекты, строительство которых не начиналось, всего:</a:t>
                      </a:r>
                    </a:p>
                  </a:txBody>
                  <a:tcPr marL="5898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400</a:t>
                      </a:r>
                    </a:p>
                  </a:txBody>
                  <a:tcPr marL="5898" marR="5898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94367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1" u="none" strike="noStrike">
                          <a:effectLst/>
                          <a:latin typeface="Times New Roman"/>
                        </a:rPr>
                        <a:t>в том числе по объектам:</a:t>
                      </a:r>
                    </a:p>
                  </a:txBody>
                  <a:tcPr marL="212326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76673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из них:</a:t>
                      </a:r>
                    </a:p>
                  </a:txBody>
                  <a:tcPr marL="5898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410</a:t>
                      </a:r>
                    </a:p>
                  </a:txBody>
                  <a:tcPr marL="5898" marR="5898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76938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4.1.  расходы на проектно-изыскательские работы и проектно-сметную документацию, всего:</a:t>
                      </a:r>
                    </a:p>
                  </a:txBody>
                  <a:tcPr marL="141551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94367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1" u="none" strike="noStrike">
                          <a:effectLst/>
                          <a:latin typeface="Times New Roman"/>
                        </a:rPr>
                        <a:t>в том числе по объектам:</a:t>
                      </a:r>
                    </a:p>
                  </a:txBody>
                  <a:tcPr marL="212326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76938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5.  Капитальные вложения, произведенные при приобретении объектов незавершенного строительства, всего:</a:t>
                      </a:r>
                    </a:p>
                  </a:txBody>
                  <a:tcPr marL="5898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500</a:t>
                      </a:r>
                    </a:p>
                  </a:txBody>
                  <a:tcPr marL="5898" marR="5898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76673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1" u="none" strike="noStrike">
                          <a:effectLst/>
                          <a:latin typeface="Times New Roman"/>
                        </a:rPr>
                        <a:t>в том числе:</a:t>
                      </a:r>
                    </a:p>
                  </a:txBody>
                  <a:tcPr marL="5898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510</a:t>
                      </a:r>
                    </a:p>
                  </a:txBody>
                  <a:tcPr marL="5898" marR="5898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47714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5.1.  включенных в документ, устанавливающий </a:t>
                      </a:r>
                      <a:br>
                        <a:rPr lang="ru-RU" sz="700" b="0" i="0" u="none" strike="noStrike" dirty="0">
                          <a:effectLst/>
                          <a:latin typeface="Times New Roman"/>
                        </a:rPr>
                      </a:br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распределение бюджетных средств на реализацию инвестиционных проектов, всего:</a:t>
                      </a:r>
                    </a:p>
                  </a:txBody>
                  <a:tcPr marL="141551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94367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1" u="none" strike="noStrike">
                          <a:effectLst/>
                          <a:latin typeface="Times New Roman"/>
                        </a:rPr>
                        <a:t>в том числе по объектам:</a:t>
                      </a:r>
                    </a:p>
                  </a:txBody>
                  <a:tcPr marL="212326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47714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5.2.  не включенных в документ, устанавливающий распределение бюджетных средств на реализацию инвестиционных проектов, всего:</a:t>
                      </a:r>
                    </a:p>
                  </a:txBody>
                  <a:tcPr marL="141551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520</a:t>
                      </a:r>
                    </a:p>
                  </a:txBody>
                  <a:tcPr marL="5898" marR="5898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94367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1" u="none" strike="noStrike">
                          <a:effectLst/>
                          <a:latin typeface="Times New Roman"/>
                        </a:rPr>
                        <a:t>в том числе по объектам:</a:t>
                      </a:r>
                    </a:p>
                  </a:txBody>
                  <a:tcPr marL="212326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94367">
                <a:tc>
                  <a:txBody>
                    <a:bodyPr/>
                    <a:lstStyle/>
                    <a:p>
                      <a:pPr algn="r" fontAlgn="ctr"/>
                      <a:r>
                        <a:rPr lang="ru-RU" sz="700" b="1" i="0" u="none" strike="noStrike">
                          <a:effectLst/>
                          <a:latin typeface="Times New Roman"/>
                        </a:rPr>
                        <a:t>Итого </a:t>
                      </a:r>
                    </a:p>
                  </a:txBody>
                  <a:tcPr marL="5898" marR="5898" marT="589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effectLst/>
                          <a:latin typeface="Times New Roman"/>
                        </a:rPr>
                        <a:t>600</a:t>
                      </a:r>
                    </a:p>
                  </a:txBody>
                  <a:tcPr marL="5898" marR="5898" marT="5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</a:tbl>
          </a:graphicData>
        </a:graphic>
      </p:graphicFrame>
      <p:sp>
        <p:nvSpPr>
          <p:cNvPr id="6" name="Oval 6"/>
          <p:cNvSpPr>
            <a:spLocks noChangeArrowheads="1"/>
          </p:cNvSpPr>
          <p:nvPr/>
        </p:nvSpPr>
        <p:spPr bwMode="auto">
          <a:xfrm>
            <a:off x="2400300" y="2652714"/>
            <a:ext cx="276226" cy="4110036"/>
          </a:xfrm>
          <a:prstGeom prst="ellipse">
            <a:avLst/>
          </a:prstGeom>
          <a:noFill/>
          <a:ln w="222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82936" tIns="41468" rIns="82936" bIns="41468" anchor="ctr"/>
          <a:lstStyle/>
          <a:p>
            <a:endParaRPr lang="ru-RU"/>
          </a:p>
        </p:txBody>
      </p:sp>
      <p:sp>
        <p:nvSpPr>
          <p:cNvPr id="7" name="Овальная выноска 6"/>
          <p:cNvSpPr/>
          <p:nvPr/>
        </p:nvSpPr>
        <p:spPr>
          <a:xfrm>
            <a:off x="1062037" y="895085"/>
            <a:ext cx="2792591" cy="657492"/>
          </a:xfrm>
          <a:prstGeom prst="wedgeEllipseCallout">
            <a:avLst>
              <a:gd name="adj1" fmla="val 22568"/>
              <a:gd name="adj2" fmla="val 92334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tx1"/>
                </a:solidFill>
                <a:latin typeface="Cambria" panose="02040503050406030204" pitchFamily="18" charset="0"/>
              </a:rPr>
              <a:t>В гр. </a:t>
            </a:r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4 </a:t>
            </a:r>
            <a:r>
              <a:rPr lang="ru-RU" sz="1200" dirty="0">
                <a:solidFill>
                  <a:schemeClr val="tx1"/>
                </a:solidFill>
                <a:latin typeface="Cambria" panose="02040503050406030204" pitchFamily="18" charset="0"/>
              </a:rPr>
              <a:t>указывается </a:t>
            </a:r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код объекта по ФАИП. В иных случаях – при наличии</a:t>
            </a:r>
            <a:endParaRPr lang="ru-RU" sz="1200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sp>
        <p:nvSpPr>
          <p:cNvPr id="8" name="Овальная выноска 7"/>
          <p:cNvSpPr/>
          <p:nvPr/>
        </p:nvSpPr>
        <p:spPr>
          <a:xfrm>
            <a:off x="4100512" y="2981056"/>
            <a:ext cx="2792591" cy="1838591"/>
          </a:xfrm>
          <a:prstGeom prst="wedgeEllipseCallout">
            <a:avLst>
              <a:gd name="adj1" fmla="val -69864"/>
              <a:gd name="adj2" fmla="val -68845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tx1"/>
                </a:solidFill>
                <a:latin typeface="Cambria" panose="02040503050406030204" pitchFamily="18" charset="0"/>
              </a:rPr>
              <a:t>В гр. </a:t>
            </a:r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5 </a:t>
            </a:r>
            <a:r>
              <a:rPr lang="ru-RU" sz="1200" dirty="0">
                <a:solidFill>
                  <a:schemeClr val="tx1"/>
                </a:solidFill>
                <a:latin typeface="Cambria" panose="02040503050406030204" pitchFamily="18" charset="0"/>
              </a:rPr>
              <a:t>указывается номер </a:t>
            </a:r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объекта</a:t>
            </a:r>
            <a:r>
              <a:rPr lang="ru-RU" sz="1200" dirty="0">
                <a:solidFill>
                  <a:schemeClr val="tx1"/>
                </a:solidFill>
                <a:latin typeface="Cambria" panose="02040503050406030204" pitchFamily="18" charset="0"/>
              </a:rPr>
              <a:t>, внесенный в Единый государственный реестр </a:t>
            </a:r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недвижимости.</a:t>
            </a:r>
          </a:p>
          <a:p>
            <a:pPr algn="ctr"/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При наличии нескольких кадастровых номеров в графе 5 указывается код «999999999999999»</a:t>
            </a:r>
            <a:endParaRPr lang="ru-RU" sz="1200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sp>
        <p:nvSpPr>
          <p:cNvPr id="9" name="Овальная выноска 8"/>
          <p:cNvSpPr/>
          <p:nvPr/>
        </p:nvSpPr>
        <p:spPr>
          <a:xfrm>
            <a:off x="2676526" y="4505057"/>
            <a:ext cx="2319337" cy="1314718"/>
          </a:xfrm>
          <a:prstGeom prst="wedgeEllipseCallout">
            <a:avLst>
              <a:gd name="adj1" fmla="val -18535"/>
              <a:gd name="adj2" fmla="val -194682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При отсутствии кадастрового номера объекта в графе 5 указывается код «888888888888888»</a:t>
            </a:r>
            <a:endParaRPr lang="ru-RU" sz="1200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sp>
        <p:nvSpPr>
          <p:cNvPr id="10" name="Овальная выноска 9"/>
          <p:cNvSpPr/>
          <p:nvPr/>
        </p:nvSpPr>
        <p:spPr>
          <a:xfrm>
            <a:off x="4326594" y="969502"/>
            <a:ext cx="2566509" cy="905277"/>
          </a:xfrm>
          <a:prstGeom prst="wedgeEllipseCallout">
            <a:avLst>
              <a:gd name="adj1" fmla="val -64817"/>
              <a:gd name="adj2" fmla="val 94212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В гр. 6 указывается учетный номер объекта, присвоенный его текущим балансодержателем</a:t>
            </a:r>
            <a:endParaRPr lang="ru-RU" sz="1200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sp>
        <p:nvSpPr>
          <p:cNvPr id="11" name="Овальная выноска 10"/>
          <p:cNvSpPr/>
          <p:nvPr/>
        </p:nvSpPr>
        <p:spPr>
          <a:xfrm>
            <a:off x="4640919" y="1960102"/>
            <a:ext cx="3674406" cy="1020954"/>
          </a:xfrm>
          <a:prstGeom prst="wedgeEllipseCallout">
            <a:avLst>
              <a:gd name="adj1" fmla="val -54396"/>
              <a:gd name="adj2" fmla="val 19290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В гр. 7 указывается учетный номер объекта, присвоенный его предыдущим балансодержателем (в случае передачи объекта в течение года)</a:t>
            </a:r>
            <a:endParaRPr lang="ru-RU" sz="1200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555351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A3F820-D234-4D51-BE2C-9E7FFA96A589}" type="slidenum">
              <a:rPr lang="ru-RU" altLang="ru-RU" smtClean="0"/>
              <a:pPr>
                <a:defRPr/>
              </a:pPr>
              <a:t>38</a:t>
            </a:fld>
            <a:endParaRPr lang="ru-RU" alt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046348" y="1941375"/>
            <a:ext cx="414665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«Показатель строки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600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графы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Сведений (ф. 0503190) должен соответствовать показателю строки 091 графы 8 Баланса (ф. 0503130), уменьшенному на показатель строки 170 графы 11 Сведений о движении нефинансовых активов (ф. 0503168) за отчетный период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 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Равно 8"/>
          <p:cNvSpPr/>
          <p:nvPr/>
        </p:nvSpPr>
        <p:spPr>
          <a:xfrm>
            <a:off x="2052899" y="3933826"/>
            <a:ext cx="1389026" cy="390524"/>
          </a:xfrm>
          <a:prstGeom prst="mathEqual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4737471"/>
              </p:ext>
            </p:extLst>
          </p:nvPr>
        </p:nvGraphicFramePr>
        <p:xfrm>
          <a:off x="231505" y="4400551"/>
          <a:ext cx="4885421" cy="1652584"/>
        </p:xfrm>
        <a:graphic>
          <a:graphicData uri="http://schemas.openxmlformats.org/drawingml/2006/table">
            <a:tbl>
              <a:tblPr/>
              <a:tblGrid>
                <a:gridCol w="14586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77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29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29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029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3910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А К Т И В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Код строки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 конец отчетного периода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732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бюджетная </a:t>
                      </a:r>
                      <a:b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деятель-</a:t>
                      </a:r>
                      <a:b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ность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средства во</a:t>
                      </a:r>
                      <a:b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временном</a:t>
                      </a:r>
                      <a:b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распоряжении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итого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10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7050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 недвижимое имущество учреждения (010610000)</a:t>
                      </a:r>
                    </a:p>
                  </a:txBody>
                  <a:tcPr marL="275763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091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283 785 746 570,72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283 785 746 570,72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3" name="Минус 12"/>
          <p:cNvSpPr/>
          <p:nvPr/>
        </p:nvSpPr>
        <p:spPr>
          <a:xfrm>
            <a:off x="5127139" y="5114925"/>
            <a:ext cx="749785" cy="333375"/>
          </a:xfrm>
          <a:prstGeom prst="mathMinus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4141544" y="5686422"/>
            <a:ext cx="985596" cy="5048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7285724"/>
              </p:ext>
            </p:extLst>
          </p:nvPr>
        </p:nvGraphicFramePr>
        <p:xfrm>
          <a:off x="5947619" y="4281980"/>
          <a:ext cx="3785777" cy="1818289"/>
        </p:xfrm>
        <a:graphic>
          <a:graphicData uri="http://schemas.openxmlformats.org/drawingml/2006/table">
            <a:tbl>
              <a:tblPr/>
              <a:tblGrid>
                <a:gridCol w="11798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87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348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224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29025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Счет аналитического учета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Код строки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Наличие на конец года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3141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наименование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код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834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314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8687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3.2. Капитальные вложения в непроизведенные активы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0106Х3000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2 938 407 883,14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7" name="Овал 16"/>
          <p:cNvSpPr/>
          <p:nvPr/>
        </p:nvSpPr>
        <p:spPr>
          <a:xfrm>
            <a:off x="8834613" y="5860254"/>
            <a:ext cx="929422" cy="3857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1" name="Таблица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3679604"/>
              </p:ext>
            </p:extLst>
          </p:nvPr>
        </p:nvGraphicFramePr>
        <p:xfrm>
          <a:off x="180437" y="1862932"/>
          <a:ext cx="5896552" cy="1895475"/>
        </p:xfrm>
        <a:graphic>
          <a:graphicData uri="http://schemas.openxmlformats.org/drawingml/2006/table">
            <a:tbl>
              <a:tblPr/>
              <a:tblGrid>
                <a:gridCol w="11148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91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75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928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008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5217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00025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Наименование показателя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Код строки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фактические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 по счету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010611000)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0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 начало года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 том числе: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144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увеличение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уменьшение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конец года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Итого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921 515 536,82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279 927 288 050,09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1 464 899,33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280 847 338 687,58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Овал 3"/>
          <p:cNvSpPr/>
          <p:nvPr/>
        </p:nvSpPr>
        <p:spPr>
          <a:xfrm>
            <a:off x="4889225" y="3562351"/>
            <a:ext cx="1225611" cy="25717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3891316" y="447676"/>
            <a:ext cx="57603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Взаимосвязь показателей ф. 0503190 с другими формами бухгалтерской отчетности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0966109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024834" y="6492875"/>
            <a:ext cx="2389941" cy="365125"/>
          </a:xfrm>
        </p:spPr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39</a:t>
            </a:fld>
            <a:endParaRPr lang="ru-RU" dirty="0"/>
          </a:p>
        </p:txBody>
      </p:sp>
      <p:sp>
        <p:nvSpPr>
          <p:cNvPr id="5" name="Заголовок 2"/>
          <p:cNvSpPr txBox="1">
            <a:spLocks/>
          </p:cNvSpPr>
          <p:nvPr/>
        </p:nvSpPr>
        <p:spPr bwMode="auto">
          <a:xfrm>
            <a:off x="3854629" y="115882"/>
            <a:ext cx="6560146" cy="127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9pPr>
          </a:lstStyle>
          <a:p>
            <a:pPr lvl="0" algn="r"/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Сведения 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о вложениях в </a:t>
            </a:r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объекты недвижимого 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имущества, объектах незавершенного строительства (ф. 0503190)</a:t>
            </a:r>
          </a:p>
          <a:p>
            <a:pPr lvl="0" algn="r"/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Примеры заполнения граф</a:t>
            </a:r>
            <a:endParaRPr lang="ru-RU" sz="22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cs typeface="Arial" pitchFamily="34" charset="0"/>
            </a:endParaRPr>
          </a:p>
        </p:txBody>
      </p:sp>
      <p:sp>
        <p:nvSpPr>
          <p:cNvPr id="8" name="AutoShape 9"/>
          <p:cNvSpPr>
            <a:spLocks noChangeArrowheads="1"/>
          </p:cNvSpPr>
          <p:nvPr/>
        </p:nvSpPr>
        <p:spPr bwMode="auto">
          <a:xfrm>
            <a:off x="1544514" y="1712708"/>
            <a:ext cx="2795889" cy="830467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82936" tIns="41468" rIns="82936" bIns="41468"/>
          <a:lstStyle/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sz="1600" kern="0" dirty="0" smtClean="0">
                <a:solidFill>
                  <a:schemeClr val="tx1"/>
                </a:solidFill>
                <a:latin typeface="Times New Roman" pitchFamily="18" charset="0"/>
              </a:rPr>
              <a:t>1) Объект незавершенного строительства появился в течение отчетного года</a:t>
            </a:r>
            <a:endParaRPr lang="ru-RU" sz="1200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 marL="0" marR="0" lvl="0" indent="0" defTabSz="87399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imes New Roman" pitchFamily="18" charset="0"/>
            </a:endParaRPr>
          </a:p>
        </p:txBody>
      </p:sp>
      <p:sp>
        <p:nvSpPr>
          <p:cNvPr id="9" name="AutoShape 9"/>
          <p:cNvSpPr>
            <a:spLocks noChangeArrowheads="1"/>
          </p:cNvSpPr>
          <p:nvPr/>
        </p:nvSpPr>
        <p:spPr bwMode="auto">
          <a:xfrm>
            <a:off x="5878389" y="1712708"/>
            <a:ext cx="2737273" cy="830467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82936" tIns="41468" rIns="82936" bIns="41468"/>
          <a:lstStyle/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sz="1600" kern="0" dirty="0" smtClean="0">
                <a:solidFill>
                  <a:schemeClr val="tx1"/>
                </a:solidFill>
                <a:latin typeface="Times New Roman" pitchFamily="18" charset="0"/>
              </a:rPr>
              <a:t>Подлежат заполнению графы с 1 по 22, за исключением графы 17</a:t>
            </a:r>
            <a:endParaRPr lang="ru-RU" sz="1200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 marL="0" marR="0" lvl="0" indent="0" defTabSz="87399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imes New Roman" pitchFamily="18" charset="0"/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 flipV="1">
            <a:off x="4388028" y="2127941"/>
            <a:ext cx="1431747" cy="1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AutoShape 9"/>
          <p:cNvSpPr>
            <a:spLocks noChangeArrowheads="1"/>
          </p:cNvSpPr>
          <p:nvPr/>
        </p:nvSpPr>
        <p:spPr bwMode="auto">
          <a:xfrm>
            <a:off x="1544512" y="2846183"/>
            <a:ext cx="2795889" cy="1746659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82936" tIns="41468" rIns="82936" bIns="41468"/>
          <a:lstStyle/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sz="1600" kern="0" dirty="0" smtClean="0">
                <a:solidFill>
                  <a:schemeClr val="tx1"/>
                </a:solidFill>
                <a:latin typeface="Times New Roman" pitchFamily="18" charset="0"/>
              </a:rPr>
              <a:t>2) Изменение этапа строительства объекта (например, закончены проектно изыскательские работы и начато непосредственное строительство)</a:t>
            </a:r>
            <a:endParaRPr lang="ru-RU" sz="1200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 marL="0" marR="0" lvl="0" indent="0" defTabSz="87399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imes New Roman" pitchFamily="18" charset="0"/>
            </a:endParaRPr>
          </a:p>
        </p:txBody>
      </p:sp>
      <p:sp>
        <p:nvSpPr>
          <p:cNvPr id="12" name="AutoShape 9"/>
          <p:cNvSpPr>
            <a:spLocks noChangeArrowheads="1"/>
          </p:cNvSpPr>
          <p:nvPr/>
        </p:nvSpPr>
        <p:spPr bwMode="auto">
          <a:xfrm>
            <a:off x="5819775" y="2846183"/>
            <a:ext cx="2795889" cy="830467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82936" tIns="41468" rIns="82936" bIns="41468"/>
          <a:lstStyle/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sz="1600" kern="0" dirty="0" smtClean="0">
                <a:solidFill>
                  <a:schemeClr val="tx1"/>
                </a:solidFill>
                <a:latin typeface="Times New Roman" pitchFamily="18" charset="0"/>
              </a:rPr>
              <a:t>По предыдущему этапу подлежат заполнению графы с 1 по 15 и графа 17</a:t>
            </a: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imes New Roman" pitchFamily="18" charset="0"/>
            </a:endParaRPr>
          </a:p>
        </p:txBody>
      </p:sp>
      <p:sp>
        <p:nvSpPr>
          <p:cNvPr id="13" name="AutoShape 9"/>
          <p:cNvSpPr>
            <a:spLocks noChangeArrowheads="1"/>
          </p:cNvSpPr>
          <p:nvPr/>
        </p:nvSpPr>
        <p:spPr bwMode="auto">
          <a:xfrm>
            <a:off x="5819773" y="3762375"/>
            <a:ext cx="2795889" cy="830467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82936" tIns="41468" rIns="82936" bIns="41468"/>
          <a:lstStyle/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sz="1600" kern="0" dirty="0" smtClean="0">
                <a:solidFill>
                  <a:schemeClr val="tx1"/>
                </a:solidFill>
                <a:latin typeface="Times New Roman" pitchFamily="18" charset="0"/>
              </a:rPr>
              <a:t>По текущему этапу подлежат заполнению графы с 1 по 16 и графы с 18 по 22</a:t>
            </a: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imes New Roman" pitchFamily="18" charset="0"/>
            </a:endParaRPr>
          </a:p>
        </p:txBody>
      </p:sp>
      <p:cxnSp>
        <p:nvCxnSpPr>
          <p:cNvPr id="14" name="Прямая со стрелкой 13"/>
          <p:cNvCxnSpPr>
            <a:endCxn id="12" idx="1"/>
          </p:cNvCxnSpPr>
          <p:nvPr/>
        </p:nvCxnSpPr>
        <p:spPr>
          <a:xfrm flipV="1">
            <a:off x="4446642" y="3261417"/>
            <a:ext cx="1373133" cy="285751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endCxn id="13" idx="1"/>
          </p:cNvCxnSpPr>
          <p:nvPr/>
        </p:nvCxnSpPr>
        <p:spPr>
          <a:xfrm>
            <a:off x="4446642" y="3579611"/>
            <a:ext cx="1373131" cy="597998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AutoShape 9"/>
          <p:cNvSpPr>
            <a:spLocks noChangeArrowheads="1"/>
          </p:cNvSpPr>
          <p:nvPr/>
        </p:nvSpPr>
        <p:spPr bwMode="auto">
          <a:xfrm>
            <a:off x="1544511" y="4941683"/>
            <a:ext cx="2795889" cy="830467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82936" tIns="41468" rIns="82936" bIns="41468"/>
          <a:lstStyle/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sz="1600" kern="0" dirty="0" smtClean="0">
                <a:solidFill>
                  <a:schemeClr val="tx1"/>
                </a:solidFill>
                <a:latin typeface="Times New Roman" pitchFamily="18" charset="0"/>
              </a:rPr>
              <a:t>3) Объект введен в эксплуатацию в течение отчетного года</a:t>
            </a:r>
            <a:endParaRPr lang="ru-RU" sz="1200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 marL="0" marR="0" lvl="0" indent="0" defTabSz="87399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imes New Roman" pitchFamily="18" charset="0"/>
            </a:endParaRPr>
          </a:p>
        </p:txBody>
      </p:sp>
      <p:sp>
        <p:nvSpPr>
          <p:cNvPr id="19" name="AutoShape 9"/>
          <p:cNvSpPr>
            <a:spLocks noChangeArrowheads="1"/>
          </p:cNvSpPr>
          <p:nvPr/>
        </p:nvSpPr>
        <p:spPr bwMode="auto">
          <a:xfrm>
            <a:off x="5819775" y="4941682"/>
            <a:ext cx="2795889" cy="830467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82936" tIns="41468" rIns="82936" bIns="41468"/>
          <a:lstStyle/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sz="1600" kern="0" dirty="0" smtClean="0">
                <a:solidFill>
                  <a:schemeClr val="tx1"/>
                </a:solidFill>
                <a:latin typeface="Times New Roman" pitchFamily="18" charset="0"/>
              </a:rPr>
              <a:t>Подлежат заполнению графы с 1 по 19 </a:t>
            </a:r>
            <a:r>
              <a:rPr lang="ru-RU" sz="1600" kern="0" dirty="0">
                <a:solidFill>
                  <a:schemeClr val="tx1"/>
                </a:solidFill>
                <a:latin typeface="Times New Roman" pitchFamily="18" charset="0"/>
              </a:rPr>
              <a:t>и графы </a:t>
            </a:r>
            <a:r>
              <a:rPr lang="ru-RU" sz="1600" kern="0" dirty="0" smtClean="0">
                <a:solidFill>
                  <a:schemeClr val="tx1"/>
                </a:solidFill>
                <a:latin typeface="Times New Roman" pitchFamily="18" charset="0"/>
              </a:rPr>
              <a:t>21, 22</a:t>
            </a:r>
            <a:endParaRPr lang="ru-RU" sz="1200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 marL="0" marR="0" lvl="0" indent="0" defTabSz="87399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imes New Roman" pitchFamily="18" charset="0"/>
            </a:endParaRPr>
          </a:p>
        </p:txBody>
      </p:sp>
      <p:cxnSp>
        <p:nvCxnSpPr>
          <p:cNvPr id="20" name="Прямая со стрелкой 19"/>
          <p:cNvCxnSpPr/>
          <p:nvPr/>
        </p:nvCxnSpPr>
        <p:spPr>
          <a:xfrm flipV="1">
            <a:off x="4368975" y="5356916"/>
            <a:ext cx="1431747" cy="1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8386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495425" y="741545"/>
            <a:ext cx="842010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5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Формирование Пояснительной записки и форм, входящих в ее состав в соответствии </a:t>
            </a:r>
            <a:r>
              <a:rPr lang="ru-RU" sz="35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 </a:t>
            </a:r>
            <a:r>
              <a:rPr lang="ru-RU" sz="35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Приказом Минфина </a:t>
            </a:r>
            <a:r>
              <a:rPr lang="ru-RU" sz="35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России</a:t>
            </a:r>
          </a:p>
          <a:p>
            <a:pPr algn="ctr">
              <a:defRPr/>
            </a:pPr>
            <a:r>
              <a:rPr lang="ru-RU" sz="35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от 28.12.2010 № 191н </a:t>
            </a:r>
            <a:r>
              <a:rPr lang="ru-RU" sz="35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«Об </a:t>
            </a:r>
            <a:r>
              <a:rPr lang="ru-RU" sz="35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утверждении Инструкции о порядке составления и представления годовой, квартальной и месячной отчетности об исполнении бюджетов бюджетной системы Российской </a:t>
            </a:r>
            <a:r>
              <a:rPr lang="ru-RU" sz="35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Федерации»</a:t>
            </a:r>
            <a:endParaRPr lang="ru-RU" sz="35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80350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2"/>
          <p:cNvSpPr txBox="1">
            <a:spLocks/>
          </p:cNvSpPr>
          <p:nvPr/>
        </p:nvSpPr>
        <p:spPr bwMode="auto">
          <a:xfrm>
            <a:off x="3730804" y="115883"/>
            <a:ext cx="6560146" cy="89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9pPr>
          </a:lstStyle>
          <a:p>
            <a:pPr lvl="0" algn="r"/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Особенности заполнения с</a:t>
            </a:r>
            <a:r>
              <a:rPr lang="ru-RU" alt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ведений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 об </a:t>
            </a:r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исполнении судебных решений по денежным 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обязательствам бюджета </a:t>
            </a:r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(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ф. </a:t>
            </a:r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0503296)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7568" y="2164696"/>
            <a:ext cx="6403105" cy="3914372"/>
          </a:xfrm>
          <a:prstGeom prst="rect">
            <a:avLst/>
          </a:prstGeom>
        </p:spPr>
      </p:pic>
      <p:sp>
        <p:nvSpPr>
          <p:cNvPr id="11" name="Прямоугольная выноска 10"/>
          <p:cNvSpPr/>
          <p:nvPr/>
        </p:nvSpPr>
        <p:spPr>
          <a:xfrm>
            <a:off x="6901867" y="5014360"/>
            <a:ext cx="3389082" cy="1091157"/>
          </a:xfrm>
          <a:prstGeom prst="wedgeRectCallout">
            <a:avLst>
              <a:gd name="adj1" fmla="val -55822"/>
              <a:gd name="adj2" fmla="val 30560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400" dirty="0" smtClean="0">
                <a:solidFill>
                  <a:schemeClr val="tx1"/>
                </a:solidFill>
                <a:latin typeface="Cambria" panose="02040503050406030204" pitchFamily="18" charset="0"/>
              </a:rPr>
              <a:t>Раскрывается информация </a:t>
            </a:r>
            <a:r>
              <a:rPr lang="ru-RU" sz="1400" dirty="0">
                <a:solidFill>
                  <a:schemeClr val="tx1"/>
                </a:solidFill>
                <a:latin typeface="Cambria" panose="02040503050406030204" pitchFamily="18" charset="0"/>
              </a:rPr>
              <a:t>по неисполненным судебным решениям </a:t>
            </a:r>
            <a:r>
              <a:rPr lang="ru-RU" sz="1400" dirty="0" smtClean="0">
                <a:solidFill>
                  <a:schemeClr val="tx1"/>
                </a:solidFill>
                <a:latin typeface="Cambria" panose="02040503050406030204" pitchFamily="18" charset="0"/>
              </a:rPr>
              <a:t>с </a:t>
            </a:r>
            <a:r>
              <a:rPr lang="ru-RU" sz="1400" dirty="0">
                <a:solidFill>
                  <a:schemeClr val="tx1"/>
                </a:solidFill>
                <a:latin typeface="Cambria" panose="02040503050406030204" pitchFamily="18" charset="0"/>
              </a:rPr>
              <a:t>указанием кодов аналитики  и количества неисполненных Учреждением </a:t>
            </a:r>
            <a:r>
              <a:rPr lang="ru-RU" sz="1400" dirty="0" smtClean="0">
                <a:solidFill>
                  <a:schemeClr val="tx1"/>
                </a:solidFill>
                <a:latin typeface="Cambria" panose="02040503050406030204" pitchFamily="18" charset="0"/>
              </a:rPr>
              <a:t>документов</a:t>
            </a:r>
            <a:endParaRPr lang="ru-RU" sz="1400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sp>
        <p:nvSpPr>
          <p:cNvPr id="12" name="Овальная выноска 11"/>
          <p:cNvSpPr/>
          <p:nvPr/>
        </p:nvSpPr>
        <p:spPr>
          <a:xfrm>
            <a:off x="5085292" y="1203732"/>
            <a:ext cx="2353415" cy="889733"/>
          </a:xfrm>
          <a:prstGeom prst="wedgeEllipseCallout">
            <a:avLst>
              <a:gd name="adj1" fmla="val 57418"/>
              <a:gd name="adj2" fmla="val 102411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tx1"/>
                </a:solidFill>
                <a:latin typeface="Cambria" panose="02040503050406030204" pitchFamily="18" charset="0"/>
              </a:rPr>
              <a:t>В гр. 5 указывается отзыв, пересмотр решений судов и иные аналогичные ситуации</a:t>
            </a:r>
          </a:p>
        </p:txBody>
      </p:sp>
      <p:sp>
        <p:nvSpPr>
          <p:cNvPr id="13" name="Овальная выноска 12"/>
          <p:cNvSpPr/>
          <p:nvPr/>
        </p:nvSpPr>
        <p:spPr>
          <a:xfrm>
            <a:off x="7568151" y="1143006"/>
            <a:ext cx="2928416" cy="889733"/>
          </a:xfrm>
          <a:prstGeom prst="wedgeEllipseCallout">
            <a:avLst>
              <a:gd name="adj1" fmla="val 7753"/>
              <a:gd name="adj2" fmla="val 101460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В </a:t>
            </a:r>
            <a:r>
              <a:rPr lang="ru-RU" sz="1200" dirty="0">
                <a:solidFill>
                  <a:schemeClr val="tx1"/>
                </a:solidFill>
                <a:latin typeface="Cambria" panose="02040503050406030204" pitchFamily="18" charset="0"/>
              </a:rPr>
              <a:t>случаях изменения курса валют, величины прожиточного минимума и иные аналогичные </a:t>
            </a:r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ситуации </a:t>
            </a:r>
            <a:endParaRPr lang="ru-RU" sz="1200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589712152"/>
              </p:ext>
            </p:extLst>
          </p:nvPr>
        </p:nvGraphicFramePr>
        <p:xfrm>
          <a:off x="193578" y="1143005"/>
          <a:ext cx="3803990" cy="53678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40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0065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30933" y="174627"/>
            <a:ext cx="5866974" cy="673098"/>
          </a:xfrm>
        </p:spPr>
        <p:txBody>
          <a:bodyPr/>
          <a:lstStyle/>
          <a:p>
            <a:pPr algn="r"/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Дополнительно подлежит 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отражению</a:t>
            </a:r>
            <a:b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</a:b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 </a:t>
            </a:r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в Пояснительной записке (ф. 0503160)</a:t>
            </a:r>
          </a:p>
        </p:txBody>
      </p:sp>
      <p:sp>
        <p:nvSpPr>
          <p:cNvPr id="39" name="Номер слайда 38"/>
          <p:cNvSpPr>
            <a:spLocks noGrp="1"/>
          </p:cNvSpPr>
          <p:nvPr>
            <p:ph type="sldNum" sz="quarter" idx="12"/>
          </p:nvPr>
        </p:nvSpPr>
        <p:spPr>
          <a:xfrm>
            <a:off x="8111361" y="6413511"/>
            <a:ext cx="2389941" cy="365125"/>
          </a:xfrm>
        </p:spPr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41</a:t>
            </a:fld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609725" y="1094868"/>
            <a:ext cx="8858250" cy="523220"/>
          </a:xfrm>
          <a:prstGeom prst="rect">
            <a:avLst/>
          </a:prstGeom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/>
            <a:r>
              <a:rPr lang="ru-RU" sz="1400" dirty="0">
                <a:solidFill>
                  <a:schemeClr val="tx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Информация о причинах принятия бюджетных </a:t>
            </a:r>
            <a:r>
              <a:rPr lang="ru-RU" sz="1400" b="1" dirty="0">
                <a:solidFill>
                  <a:schemeClr val="tx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обязательств сверх доведенных</a:t>
            </a:r>
            <a:r>
              <a:rPr lang="ru-RU" sz="1400" dirty="0">
                <a:solidFill>
                  <a:schemeClr val="tx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 лимитов бюджетных обязательств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628775" y="1766233"/>
            <a:ext cx="8858250" cy="307777"/>
          </a:xfrm>
          <a:prstGeom prst="rect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/>
            <a:r>
              <a:rPr lang="ru-RU" sz="1400" dirty="0">
                <a:solidFill>
                  <a:schemeClr val="tx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Пояснения причин наличия </a:t>
            </a:r>
            <a:r>
              <a:rPr lang="ru-RU" sz="1400" b="1" dirty="0">
                <a:solidFill>
                  <a:schemeClr val="tx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отклонений</a:t>
            </a:r>
            <a:r>
              <a:rPr lang="ru-RU" sz="1400" dirty="0">
                <a:solidFill>
                  <a:schemeClr val="tx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 от контрольных соотношений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657350" y="2203317"/>
            <a:ext cx="8858250" cy="307777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/>
            <a:r>
              <a:rPr lang="ru-RU" sz="1400" dirty="0">
                <a:solidFill>
                  <a:schemeClr val="tx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Перечень форм бюджетной отчетности, не имеющих числового значения</a:t>
            </a:r>
            <a:endParaRPr lang="ru-RU" sz="1400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590675" y="2616283"/>
            <a:ext cx="8858250" cy="738664"/>
          </a:xfrm>
          <a:prstGeom prst="rect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/>
            <a:r>
              <a:rPr lang="ru-RU" sz="1400" dirty="0" smtClean="0">
                <a:solidFill>
                  <a:schemeClr val="tx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Информация </a:t>
            </a:r>
            <a:r>
              <a:rPr lang="ru-RU" sz="1400" dirty="0">
                <a:solidFill>
                  <a:schemeClr val="tx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о принимаемых мерах по сокращению дебиторской задолженности по расходам федерального бюджета получателями средств федерального бюджета, главными администраторами (администраторами) средств федерального бюджета</a:t>
            </a:r>
            <a:endParaRPr lang="ru-RU" sz="1400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590675" y="3488028"/>
            <a:ext cx="8858250" cy="523220"/>
          </a:xfrm>
          <a:prstGeom prst="rect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/>
            <a:r>
              <a:rPr lang="ru-RU" sz="1400" dirty="0" smtClean="0">
                <a:solidFill>
                  <a:schemeClr val="tx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Информация </a:t>
            </a:r>
            <a:r>
              <a:rPr lang="ru-RU" sz="1400" dirty="0">
                <a:solidFill>
                  <a:schemeClr val="tx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о причинах увеличения дебиторской и кредиторской задолженности, в том числе просроченной, по состоянию на отчетную дату в сравнении с данными на 1 января 2017 года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590675" y="4151949"/>
            <a:ext cx="8858250" cy="523220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/>
            <a:r>
              <a:rPr lang="ru-RU" sz="1400" dirty="0" smtClean="0">
                <a:solidFill>
                  <a:schemeClr val="tx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Прогнозный </a:t>
            </a:r>
            <a:r>
              <a:rPr lang="ru-RU" sz="1400" dirty="0">
                <a:solidFill>
                  <a:schemeClr val="tx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объем дебиторской задолженности по расходам федерального бюджета (по видам расходов) на следующую отчетную дату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590675" y="4867640"/>
            <a:ext cx="8858250" cy="523220"/>
          </a:xfrm>
          <a:prstGeom prst="rect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/>
            <a:r>
              <a:rPr lang="ru-RU" sz="1400" dirty="0" smtClean="0">
                <a:solidFill>
                  <a:schemeClr val="tx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Причины </a:t>
            </a:r>
            <a:r>
              <a:rPr lang="ru-RU" sz="1400" dirty="0">
                <a:solidFill>
                  <a:schemeClr val="tx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образования остатков денежных средств на счетах, открытых получателям средств федерального бюджета в кредитных организациях по состоянию на 01.01.2018 свыше 10 млн. рублей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600200" y="5607342"/>
            <a:ext cx="8858250" cy="52322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ru-RU" sz="1400" dirty="0">
                <a:solidFill>
                  <a:schemeClr val="tx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И</a:t>
            </a:r>
            <a:r>
              <a:rPr lang="ru-RU" sz="1400" dirty="0" smtClean="0">
                <a:solidFill>
                  <a:schemeClr val="tx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ная </a:t>
            </a:r>
            <a:r>
              <a:rPr lang="ru-RU" sz="1400" dirty="0">
                <a:solidFill>
                  <a:schemeClr val="tx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информация, оказавшая </a:t>
            </a:r>
            <a:r>
              <a:rPr lang="ru-RU" sz="1400" b="1" dirty="0">
                <a:solidFill>
                  <a:schemeClr val="tx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существенное</a:t>
            </a:r>
            <a:r>
              <a:rPr lang="ru-RU" sz="1400" dirty="0">
                <a:solidFill>
                  <a:schemeClr val="tx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 влияние и характеризующая показатели деятельности субъекта бюджетной отчетности за отчетный период, не нашедшая отражения в таблицах и приложениях</a:t>
            </a:r>
            <a:endParaRPr lang="ru-RU" sz="1400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23825" y="2357206"/>
            <a:ext cx="1381124" cy="2492990"/>
          </a:xfrm>
          <a:prstGeom prst="rect">
            <a:avLst/>
          </a:prstGeom>
          <a:ln/>
        </p:spPr>
        <p:style>
          <a:lnRef idx="1">
            <a:schemeClr val="accent3"/>
          </a:lnRef>
          <a:fillRef idx="1002">
            <a:schemeClr val="lt1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/>
            <a:r>
              <a:rPr lang="ru-RU" sz="1300" dirty="0" smtClean="0">
                <a:solidFill>
                  <a:srgbClr val="FF000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Пояснительная записка (ф.0503160</a:t>
            </a:r>
            <a:r>
              <a:rPr lang="ru-RU" sz="1300" dirty="0">
                <a:solidFill>
                  <a:srgbClr val="FF000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) </a:t>
            </a:r>
            <a:r>
              <a:rPr lang="ru-RU" sz="1300" dirty="0" smtClean="0">
                <a:solidFill>
                  <a:srgbClr val="FF000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подлежит составлению </a:t>
            </a:r>
            <a:r>
              <a:rPr lang="ru-RU" sz="1300" dirty="0">
                <a:solidFill>
                  <a:srgbClr val="FF000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всеми субъектами отчетности и представляется в составе бюджетной </a:t>
            </a:r>
            <a:r>
              <a:rPr lang="ru-RU" sz="1300" dirty="0" smtClean="0">
                <a:solidFill>
                  <a:srgbClr val="FF000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отчетности!</a:t>
            </a:r>
            <a:endParaRPr lang="ru-RU" sz="13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3247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42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266825" y="773293"/>
            <a:ext cx="8420100" cy="60170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5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Формирование Пояснительной записки и форм, входящих в ее состав в соответствии </a:t>
            </a:r>
            <a:r>
              <a:rPr lang="ru-RU" sz="35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 </a:t>
            </a:r>
            <a:r>
              <a:rPr lang="ru-RU" sz="35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Приказом Минфина </a:t>
            </a:r>
            <a:r>
              <a:rPr lang="ru-RU" sz="35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России</a:t>
            </a:r>
          </a:p>
          <a:p>
            <a:pPr algn="ctr">
              <a:defRPr/>
            </a:pPr>
            <a:r>
              <a:rPr lang="ru-RU" sz="35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от </a:t>
            </a:r>
            <a:r>
              <a:rPr lang="ru-RU" sz="35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25.03.2011 № 33н</a:t>
            </a:r>
          </a:p>
          <a:p>
            <a:pPr algn="ctr">
              <a:defRPr/>
            </a:pPr>
            <a:r>
              <a:rPr lang="ru-RU" sz="35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«Об утверждении Инструкции о порядке составления, представления годовой, квартальной бухгалтерской отчетности государственных (муниципальных) бюджетных и автономных учреждений»</a:t>
            </a: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4521408" y="100195"/>
            <a:ext cx="5866974" cy="673098"/>
          </a:xfr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/>
          <a:lstStyle/>
          <a:p>
            <a:pPr algn="r"/>
            <a:r>
              <a:rPr lang="ru-RU" sz="40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Далее…</a:t>
            </a:r>
            <a:endParaRPr lang="ru-RU" sz="40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810182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3429" y="5226051"/>
            <a:ext cx="9958090" cy="1479550"/>
          </a:xfrm>
        </p:spPr>
        <p:txBody>
          <a:bodyPr/>
          <a:lstStyle/>
          <a:p>
            <a:pPr indent="0">
              <a:buNone/>
            </a:pPr>
            <a:r>
              <a:rPr lang="ru-RU" sz="2000" dirty="0"/>
              <a:t>Формируется </a:t>
            </a:r>
            <a:r>
              <a:rPr lang="ru-RU" sz="2000" dirty="0" smtClean="0"/>
              <a:t>по </a:t>
            </a:r>
            <a:r>
              <a:rPr lang="ru-RU" sz="2000" dirty="0"/>
              <a:t>результатам контрольных </a:t>
            </a:r>
            <a:r>
              <a:rPr lang="ru-RU" sz="2000" dirty="0" smtClean="0"/>
              <a:t>мероприятий, проведенных </a:t>
            </a:r>
            <a:r>
              <a:rPr lang="ru-RU" sz="2000" u="sng" dirty="0" smtClean="0"/>
              <a:t>Федеральным казначейством</a:t>
            </a:r>
            <a:r>
              <a:rPr lang="ru-RU" sz="2000" dirty="0" smtClean="0"/>
              <a:t> (по всем подведомственным бюджетным и автономным учреждениям)</a:t>
            </a:r>
            <a:endParaRPr lang="ru-RU" sz="2000" b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 sz="2000" b="1" dirty="0" smtClean="0">
                <a:solidFill>
                  <a:srgbClr val="FF0000"/>
                </a:solidFill>
              </a:rPr>
              <a:t>    Информация о мероприятиях внутриведомственного контроля в Таблице № 5 не   отражается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43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2454451" y="543744"/>
            <a:ext cx="7916683" cy="100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Сведения о результатах мероприятий внутреннего государственного (муниципального) финансового контроля (Таблица № 5) 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2435945"/>
              </p:ext>
            </p:extLst>
          </p:nvPr>
        </p:nvGraphicFramePr>
        <p:xfrm>
          <a:off x="390524" y="1694515"/>
          <a:ext cx="9972676" cy="2874222"/>
        </p:xfrm>
        <a:graphic>
          <a:graphicData uri="http://schemas.openxmlformats.org/drawingml/2006/table">
            <a:tbl>
              <a:tblPr/>
              <a:tblGrid>
                <a:gridCol w="11261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8504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621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7993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24556"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Проверяемый период</a:t>
                      </a:r>
                    </a:p>
                  </a:txBody>
                  <a:tcPr marL="7069" marR="7069" marT="811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Наименование мероприятия</a:t>
                      </a:r>
                    </a:p>
                  </a:txBody>
                  <a:tcPr marL="7069" marR="7069" marT="811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Выявленные</a:t>
                      </a:r>
                      <a:b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</a:br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нарушения</a:t>
                      </a:r>
                    </a:p>
                  </a:txBody>
                  <a:tcPr marL="7069" marR="7069" marT="811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Меры по устранению выявленных нарушений</a:t>
                      </a:r>
                    </a:p>
                  </a:txBody>
                  <a:tcPr marL="7069" marR="7069" marT="811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227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7069" marR="7069" marT="81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7069" marR="7069" marT="81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7069" marR="7069" marT="81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7069" marR="7069" marT="81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9838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01.2017-10.2017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69" marR="7069" marT="8114" marB="0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Проверка финансово-хозяйственной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деятельности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69" marR="7069" marT="8114" marB="0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1.В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нарушение ст.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12, 242 БК РФ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средства бюджета 2017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г в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сумме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66 407,83 руб.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использованы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на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переплату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за не потреб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энергию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по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расчетам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с:  -МУП Уфимские инженерные сети - МУП </a:t>
                      </a:r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Уфаводоканал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.    2.В нарушение статьи 34, 162 Бюджетного кодекса за счет средств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бюджета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произведены расходы на электроэнергию на содержание посторонних объектов (банкоматы). 3.Не взысканы расходы в сумме 8 000,00 руб. по оплате услуг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Валиева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А.Г.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4.Завышен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объемов работ по кап ремонту на 83420.97 рублей, полностью не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возмещен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ущерб от ДТП виновным ЮЛ на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70 082.76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рублей, переплата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земельный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нал в сумме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228 906.07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руб.</a:t>
                      </a:r>
                    </a:p>
                  </a:txBody>
                  <a:tcPr marL="7069" marR="7069" marT="81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1.Обесп </a:t>
                      </a:r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возвр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в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доход бюджета образовавшейся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ДЗ на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начало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года. 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2.Направлены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письма:- в ОАО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Сбербанк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России о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расторжении договора.  3.Исполнительный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лист от 18.08.2011 №ВС 015243808 в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отношении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должника Валиева А.Г. на сумму 8 000,00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руб. направлен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в </a:t>
                      </a:r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Демский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РО СП г. Уфы в УФССП России по Республике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Башкортостан.        4.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В ходе проверки внесены в доход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бюджета: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переплата в сумме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   83 420.97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рублей по расчетам с подрядчиками за невыполненный объем работ, полностью возвращена в доход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бюджета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подрядчиками; виновным юр лицом внесен в доход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бюджета 70 082.76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рублей за причиненный ущерб от ДТП. По земельному налогу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переплата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возвращена в доход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бюджета.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69" marR="7069" marT="8114" marB="0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5302252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201" y="1385886"/>
            <a:ext cx="9709138" cy="311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05959" y="592714"/>
            <a:ext cx="9709138" cy="3970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eaLnBrk="0" hangingPunct="0">
              <a:lnSpc>
                <a:spcPct val="90000"/>
              </a:lnSpc>
              <a:defRPr/>
            </a:pPr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+mj-ea"/>
                <a:cs typeface="Arial" pitchFamily="34" charset="0"/>
              </a:rPr>
              <a:t>Сведения о проведении инвентаризации (Таблица № 6)</a:t>
            </a:r>
          </a:p>
        </p:txBody>
      </p:sp>
      <p:sp>
        <p:nvSpPr>
          <p:cNvPr id="7" name="AutoShape 9"/>
          <p:cNvSpPr>
            <a:spLocks noChangeArrowheads="1"/>
          </p:cNvSpPr>
          <p:nvPr/>
        </p:nvSpPr>
        <p:spPr bwMode="auto">
          <a:xfrm>
            <a:off x="5960845" y="4600575"/>
            <a:ext cx="4456245" cy="150495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82936" tIns="41468" rIns="82936" bIns="41468"/>
          <a:lstStyle/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kumimoji="0" lang="ru-RU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uLnTx/>
                <a:uFillTx/>
                <a:latin typeface="Times New Roman" pitchFamily="18" charset="0"/>
              </a:rPr>
              <a:t>В Пояснительной записке (ф. </a:t>
            </a: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uLnTx/>
                <a:uFillTx/>
                <a:latin typeface="Times New Roman" pitchFamily="18" charset="0"/>
              </a:rPr>
              <a:t>0503760</a:t>
            </a:r>
            <a:r>
              <a:rPr kumimoji="0" lang="ru-RU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uLnTx/>
                <a:uFillTx/>
                <a:latin typeface="Times New Roman" pitchFamily="18" charset="0"/>
              </a:rPr>
              <a:t>) </a:t>
            </a: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uLnTx/>
                <a:uFillTx/>
                <a:latin typeface="Times New Roman" pitchFamily="18" charset="0"/>
              </a:rPr>
              <a:t>раскрывается</a:t>
            </a:r>
            <a:r>
              <a:rPr kumimoji="0" lang="ru-RU" sz="1600" b="0" i="0" u="none" strike="noStrike" kern="0" cap="none" spc="0" normalizeH="0" noProof="0" dirty="0" smtClean="0">
                <a:ln>
                  <a:noFill/>
                </a:ln>
                <a:solidFill>
                  <a:prstClr val="black"/>
                </a:solidFill>
                <a:uLnTx/>
                <a:uFillTx/>
                <a:latin typeface="Times New Roman" pitchFamily="18" charset="0"/>
              </a:rPr>
              <a:t> информация о факте проведения инвентаризации </a:t>
            </a:r>
            <a:r>
              <a:rPr lang="ru-RU" sz="1600" dirty="0" smtClean="0">
                <a:latin typeface="Times New Roman"/>
                <a:ea typeface="Calibri"/>
                <a:cs typeface="Times New Roman"/>
              </a:rPr>
              <a:t>в подведомственных бюджетных и автономных учреждениях.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 marL="0" marR="0" lvl="0" indent="0" defTabSz="87399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imes New Roman" pitchFamily="18" charset="0"/>
            </a:endParaRPr>
          </a:p>
        </p:txBody>
      </p:sp>
      <p:sp>
        <p:nvSpPr>
          <p:cNvPr id="5" name="AutoShape 9"/>
          <p:cNvSpPr>
            <a:spLocks noChangeArrowheads="1"/>
          </p:cNvSpPr>
          <p:nvPr/>
        </p:nvSpPr>
        <p:spPr bwMode="auto">
          <a:xfrm>
            <a:off x="548784" y="4538660"/>
            <a:ext cx="5213841" cy="2224091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82936" tIns="41468" rIns="82936" bIns="41468"/>
          <a:lstStyle/>
          <a:p>
            <a:pPr algn="ctr">
              <a:lnSpc>
                <a:spcPts val="1800"/>
              </a:lnSpc>
              <a:spcAft>
                <a:spcPts val="0"/>
              </a:spcAft>
            </a:pPr>
            <a:r>
              <a:rPr lang="ru-RU" sz="1600" b="1" kern="0" dirty="0" smtClean="0">
                <a:solidFill>
                  <a:srgbClr val="FF0000"/>
                </a:solidFill>
                <a:latin typeface="Times New Roman" pitchFamily="18" charset="0"/>
              </a:rPr>
              <a:t>ЗАПОЛНЯЕТСЯ ТОЛЬКО В ЧАСТИ ВЫЯВЛЕННЫХ РАСХОЖДЕНИЙ.</a:t>
            </a:r>
          </a:p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sz="1600" kern="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/>
              </a:rPr>
              <a:t>При отсутствии расхождений по результатам инвентаризации, проведенной в целях подтверждения показателей </a:t>
            </a:r>
            <a:r>
              <a:rPr lang="ru-RU" sz="1600" kern="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/>
              </a:rPr>
              <a:t>бюджетной отчетности, </a:t>
            </a:r>
            <a:r>
              <a:rPr lang="ru-RU" sz="1600" kern="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/>
              </a:rPr>
              <a:t>Таблица № 6 не заполняется с отражением указанного факта в текстовой части раздела 5 «Прочие вопросы деятельности субъекта бюджетной отчетности» Пояснительной записки (ф. </a:t>
            </a:r>
            <a:r>
              <a:rPr lang="ru-RU" sz="1600" kern="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/>
              </a:rPr>
              <a:t>0503760</a:t>
            </a:r>
            <a:r>
              <a:rPr lang="ru-RU" sz="1600" kern="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/>
              </a:rPr>
              <a:t>). 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 marL="0" marR="0" lvl="0" indent="0" defTabSz="87399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imes New Roman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7EA9584-6FC9-446B-89E9-C9D48C4D1663}" type="slidenum">
              <a:rPr lang="ru-RU" smtClean="0"/>
              <a:pPr>
                <a:defRPr/>
              </a:pPr>
              <a:t>44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8622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45</a:t>
            </a:fld>
            <a:endParaRPr lang="ru-RU"/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3003509"/>
              </p:ext>
            </p:extLst>
          </p:nvPr>
        </p:nvGraphicFramePr>
        <p:xfrm>
          <a:off x="1398628" y="1130300"/>
          <a:ext cx="8773993" cy="4994275"/>
        </p:xfrm>
        <a:graphic>
          <a:graphicData uri="http://schemas.openxmlformats.org/drawingml/2006/table">
            <a:tbl>
              <a:tblPr/>
              <a:tblGrid>
                <a:gridCol w="10296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176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2579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2095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47992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54198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Дата проверки</a:t>
                      </a:r>
                    </a:p>
                  </a:txBody>
                  <a:tcPr marL="5779" marR="5779" marT="6633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Наименование контрольного органа</a:t>
                      </a:r>
                    </a:p>
                  </a:txBody>
                  <a:tcPr marL="5779" marR="5779" marT="66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Тема проверки</a:t>
                      </a:r>
                    </a:p>
                  </a:txBody>
                  <a:tcPr marL="5779" marR="5779" marT="66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Результаты проверки</a:t>
                      </a:r>
                    </a:p>
                  </a:txBody>
                  <a:tcPr marL="5779" marR="5779" marT="66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Меры по результатам проверки</a:t>
                      </a:r>
                    </a:p>
                  </a:txBody>
                  <a:tcPr marL="5779" marR="5779" marT="66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1942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1</a:t>
                      </a:r>
                    </a:p>
                  </a:txBody>
                  <a:tcPr marL="5779" marR="5779" marT="6633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2</a:t>
                      </a:r>
                    </a:p>
                  </a:txBody>
                  <a:tcPr marL="5779" marR="5779" marT="66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3</a:t>
                      </a:r>
                    </a:p>
                  </a:txBody>
                  <a:tcPr marL="5779" marR="5779" marT="66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4</a:t>
                      </a:r>
                    </a:p>
                  </a:txBody>
                  <a:tcPr marL="5779" marR="5779" marT="66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5</a:t>
                      </a:r>
                    </a:p>
                  </a:txBody>
                  <a:tcPr marL="5779" marR="5779" marT="66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02433"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effectLst/>
                          <a:latin typeface="Arial CYR"/>
                        </a:rPr>
                        <a:t>17.03.2017- 25.04.2017</a:t>
                      </a:r>
                      <a:endParaRPr lang="ru-RU" sz="1100" b="0" i="0" u="none" strike="noStrike" dirty="0">
                        <a:effectLst/>
                        <a:latin typeface="Arial CYR"/>
                      </a:endParaRPr>
                    </a:p>
                  </a:txBody>
                  <a:tcPr marL="5779" marR="5779" marT="6633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>
                          <a:effectLst/>
                          <a:latin typeface="Arial CYR"/>
                        </a:rPr>
                        <a:t>Счетная палата  Российской Федерации</a:t>
                      </a:r>
                    </a:p>
                  </a:txBody>
                  <a:tcPr marL="5779" marR="5779" marT="66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>
                          <a:effectLst/>
                          <a:latin typeface="Arial CYR"/>
                        </a:rPr>
                        <a:t>Контрольное мероприятие "Проверка исполнения Федерального закона "О федеральном бюджете на </a:t>
                      </a:r>
                      <a:r>
                        <a:rPr lang="ru-RU" sz="1100" b="0" i="0" u="none" strike="noStrike" dirty="0" smtClean="0">
                          <a:effectLst/>
                          <a:latin typeface="Arial CYR"/>
                        </a:rPr>
                        <a:t>2016 год» и </a:t>
                      </a:r>
                      <a:r>
                        <a:rPr lang="ru-RU" sz="1100" b="0" i="0" u="none" strike="noStrike" dirty="0">
                          <a:effectLst/>
                          <a:latin typeface="Arial CYR"/>
                        </a:rPr>
                        <a:t>бюджетной отчетности об исполнении </a:t>
                      </a:r>
                      <a:r>
                        <a:rPr lang="ru-RU" sz="1100" b="0" i="0" u="none" strike="noStrike" dirty="0" smtClean="0">
                          <a:effectLst/>
                          <a:latin typeface="Arial CYR"/>
                        </a:rPr>
                        <a:t>бюджета </a:t>
                      </a:r>
                      <a:r>
                        <a:rPr lang="ru-RU" sz="1100" b="0" i="0" u="none" strike="noStrike" dirty="0">
                          <a:effectLst/>
                          <a:latin typeface="Arial CYR"/>
                        </a:rPr>
                        <a:t>за </a:t>
                      </a:r>
                      <a:r>
                        <a:rPr lang="ru-RU" sz="1100" b="0" i="0" u="none" strike="noStrike" dirty="0" smtClean="0">
                          <a:effectLst/>
                          <a:latin typeface="Arial CYR"/>
                        </a:rPr>
                        <a:t>2016 </a:t>
                      </a:r>
                      <a:r>
                        <a:rPr lang="ru-RU" sz="1100" b="0" i="0" u="none" strike="noStrike" dirty="0">
                          <a:effectLst/>
                          <a:latin typeface="Arial CYR"/>
                        </a:rPr>
                        <a:t>год</a:t>
                      </a:r>
                    </a:p>
                  </a:txBody>
                  <a:tcPr marL="5779" marR="5779" marT="66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>
                          <a:effectLst/>
                          <a:latin typeface="Arial CYR"/>
                        </a:rPr>
                        <a:t>п. 1 раздела 1 </a:t>
                      </a:r>
                      <a:r>
                        <a:rPr lang="ru-RU" sz="1100" b="0" i="0" u="none" strike="noStrike" dirty="0" smtClean="0">
                          <a:effectLst/>
                          <a:latin typeface="Arial CYR"/>
                        </a:rPr>
                        <a:t>Представления. </a:t>
                      </a:r>
                      <a:r>
                        <a:rPr lang="ru-RU" sz="1100" b="0" i="0" u="none" strike="noStrike" dirty="0">
                          <a:effectLst/>
                          <a:latin typeface="Arial CYR"/>
                        </a:rPr>
                        <a:t>Нарушены требования подпункта 3 пункта 2 статьи 64 Налогового кодекса Российской Федерации в части предоставления отсрочки по уплате налога на добавленную стоимость  на товары (работы, услуги), реализуемые на территории Российской Федерации</a:t>
                      </a:r>
                    </a:p>
                  </a:txBody>
                  <a:tcPr marL="5779" marR="5779" marT="66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>
                          <a:effectLst/>
                          <a:latin typeface="Arial CYR"/>
                        </a:rPr>
                        <a:t>Проведено служебное расследование по обстоятельствам предоставления отсрочки по уплате налога на добавленную стоимость</a:t>
                      </a:r>
                    </a:p>
                  </a:txBody>
                  <a:tcPr marL="5779" marR="5779" marT="66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85702"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effectLst/>
                          <a:latin typeface="Arial CYR"/>
                        </a:rPr>
                        <a:t>17.03.2017- 25.04.2017</a:t>
                      </a:r>
                      <a:endParaRPr lang="ru-RU" sz="1100" b="0" i="0" u="none" strike="noStrike" dirty="0">
                        <a:effectLst/>
                        <a:latin typeface="Arial CYR"/>
                      </a:endParaRPr>
                    </a:p>
                  </a:txBody>
                  <a:tcPr marL="5779" marR="5779" marT="6633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 smtClean="0">
                          <a:effectLst/>
                          <a:latin typeface="Arial CYR"/>
                        </a:rPr>
                        <a:t>Инспекция ФНС России № 4 по г.Москве</a:t>
                      </a:r>
                      <a:endParaRPr lang="ru-RU" sz="1100" b="0" i="0" u="none" strike="noStrike" dirty="0">
                        <a:effectLst/>
                        <a:latin typeface="Arial CYR"/>
                      </a:endParaRPr>
                    </a:p>
                  </a:txBody>
                  <a:tcPr marL="5779" marR="5779" marT="66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 smtClean="0">
                          <a:effectLst/>
                          <a:latin typeface="Arial CYR"/>
                        </a:rPr>
                        <a:t>Плановая выездная проверка по вопросу правильности исчисления и своевременном уплаты (удержания и перечисления) налогу на доходы физических лиц</a:t>
                      </a:r>
                      <a:endParaRPr lang="ru-RU" sz="1100" b="0" i="0" u="none" strike="noStrike" dirty="0">
                        <a:effectLst/>
                        <a:latin typeface="Arial CYR"/>
                      </a:endParaRPr>
                    </a:p>
                  </a:txBody>
                  <a:tcPr marL="5779" marR="5779" marT="66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 smtClean="0">
                          <a:effectLst/>
                          <a:latin typeface="Arial CYR"/>
                        </a:rPr>
                        <a:t>Нарушений правильности исчисления и удержания налога на доходы физических лиц не установлено. Установлено несвоевременное и неполное перечисление в бюджет сумм удержанного НДФЛ.</a:t>
                      </a:r>
                      <a:endParaRPr lang="ru-RU" sz="1100" b="0" i="0" u="none" strike="noStrike" dirty="0">
                        <a:effectLst/>
                        <a:latin typeface="Arial CYR"/>
                      </a:endParaRPr>
                    </a:p>
                  </a:txBody>
                  <a:tcPr marL="5779" marR="5779" marT="66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 smtClean="0">
                          <a:effectLst/>
                          <a:latin typeface="Arial CYR"/>
                        </a:rPr>
                        <a:t>Уплачена сумму недоимки, пени и штрафа.</a:t>
                      </a:r>
                      <a:endParaRPr lang="ru-RU" sz="1100" b="0" i="0" u="none" strike="noStrike" dirty="0">
                        <a:effectLst/>
                        <a:latin typeface="Arial CYR"/>
                      </a:endParaRPr>
                    </a:p>
                  </a:txBody>
                  <a:tcPr marL="5779" marR="5779" marT="66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2" name="Заголовок 5"/>
          <p:cNvSpPr>
            <a:spLocks noGrp="1"/>
          </p:cNvSpPr>
          <p:nvPr>
            <p:ph type="title"/>
          </p:nvPr>
        </p:nvSpPr>
        <p:spPr>
          <a:xfrm>
            <a:off x="2945935" y="191267"/>
            <a:ext cx="7493466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Сведения о результатах внешних контрольных мероприятий (Таблица № 7)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928995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46</a:t>
            </a:fld>
            <a:endParaRPr lang="ru-RU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714891"/>
              </p:ext>
            </p:extLst>
          </p:nvPr>
        </p:nvGraphicFramePr>
        <p:xfrm>
          <a:off x="930275" y="1595268"/>
          <a:ext cx="9161462" cy="3657938"/>
        </p:xfrm>
        <a:graphic>
          <a:graphicData uri="http://schemas.openxmlformats.org/drawingml/2006/table">
            <a:tbl>
              <a:tblPr/>
              <a:tblGrid>
                <a:gridCol w="17424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253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421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421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4210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397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22762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20205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Подразделение</a:t>
                      </a:r>
                    </a:p>
                  </a:txBody>
                  <a:tcPr marL="7172" marR="7172" marT="717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Штатная численность работников, чел.</a:t>
                      </a:r>
                    </a:p>
                  </a:txBody>
                  <a:tcPr marL="7172" marR="7172" marT="71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Причины изменений</a:t>
                      </a:r>
                    </a:p>
                  </a:txBody>
                  <a:tcPr marL="7172" marR="7172" marT="71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020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наименование</a:t>
                      </a:r>
                    </a:p>
                  </a:txBody>
                  <a:tcPr marL="7172" marR="7172" marT="717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код</a:t>
                      </a:r>
                    </a:p>
                  </a:txBody>
                  <a:tcPr marL="7172" marR="7172" marT="71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на начало года</a:t>
                      </a:r>
                    </a:p>
                  </a:txBody>
                  <a:tcPr marL="7172" marR="7172" marT="71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на конец года</a:t>
                      </a:r>
                    </a:p>
                  </a:txBody>
                  <a:tcPr marL="7172" marR="7172" marT="71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020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по плану</a:t>
                      </a:r>
                    </a:p>
                  </a:txBody>
                  <a:tcPr marL="7172" marR="7172" marT="71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фактически</a:t>
                      </a:r>
                    </a:p>
                  </a:txBody>
                  <a:tcPr marL="7172" marR="7172" marT="71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по плану</a:t>
                      </a:r>
                    </a:p>
                  </a:txBody>
                  <a:tcPr marL="7172" marR="7172" marT="71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фактически</a:t>
                      </a:r>
                    </a:p>
                  </a:txBody>
                  <a:tcPr marL="7172" marR="7172" marT="71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020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7172" marR="7172" marT="717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7172" marR="7172" marT="71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7172" marR="7172" marT="71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7172" marR="7172" marT="71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7172" marR="7172" marT="71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</a:t>
                      </a:r>
                    </a:p>
                  </a:txBody>
                  <a:tcPr marL="7172" marR="7172" marT="71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</a:t>
                      </a:r>
                    </a:p>
                  </a:txBody>
                  <a:tcPr marL="7172" marR="7172" marT="71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6061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ТУГУЛЫМСКИЙ ФИЛИАЛ ФЕДЕРАЛЬНОГО ГОСУДАРСТВЕННОГО БЮДЖЕТНОГО УЧРЕЖДЕНИЯ  ФЕДЕРАЛЬНЫЙ ИНСТИТУТ ПРОМЫШЛЕННОЙ СОБСТВЕННОСТИ</a:t>
                      </a:r>
                    </a:p>
                  </a:txBody>
                  <a:tcPr marL="7172" marR="7172" marT="717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001</a:t>
                      </a:r>
                    </a:p>
                  </a:txBody>
                  <a:tcPr marL="7172" marR="7172" marT="71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53</a:t>
                      </a:r>
                    </a:p>
                  </a:txBody>
                  <a:tcPr marL="7172" marR="7172" marT="71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42</a:t>
                      </a:r>
                    </a:p>
                  </a:txBody>
                  <a:tcPr marL="7172" marR="7172" marT="71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72" marR="7172" marT="71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72" marR="7172" marT="71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Проведение реорганизации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72" marR="7172" marT="71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0941">
                <a:tc>
                  <a:txBody>
                    <a:bodyPr/>
                    <a:lstStyle/>
                    <a:p>
                      <a:pPr algn="l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72" marR="7172" marT="717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72" marR="7172" marT="717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72" marR="7172" marT="717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72" marR="7172" marT="717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72" marR="7172" marT="717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72" marR="7172" marT="717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72" marR="7172" marT="717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0205"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72" marR="7172" marT="71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Всего</a:t>
                      </a:r>
                    </a:p>
                  </a:txBody>
                  <a:tcPr marL="7172" marR="7172" marT="717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72" marR="7172" marT="71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72" marR="7172" marT="71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72" marR="7172" marT="71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72" marR="7172" marT="71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72" marR="7172" marT="71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4419600" y="276910"/>
            <a:ext cx="593407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Сведения о количестве обособленных подразделений 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(ф. 0503761)</a:t>
            </a: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31908675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47</a:t>
            </a:fld>
            <a:endParaRPr lang="ru-RU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6764726"/>
              </p:ext>
            </p:extLst>
          </p:nvPr>
        </p:nvGraphicFramePr>
        <p:xfrm>
          <a:off x="739775" y="1537875"/>
          <a:ext cx="9161463" cy="2933840"/>
        </p:xfrm>
        <a:graphic>
          <a:graphicData uri="http://schemas.openxmlformats.org/drawingml/2006/table">
            <a:tbl>
              <a:tblPr/>
              <a:tblGrid>
                <a:gridCol w="4993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712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27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458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5983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4583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1524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7066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97066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243333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Государственные (муниципальные) услуги (работы)</a:t>
                      </a:r>
                    </a:p>
                  </a:txBody>
                  <a:tcPr marL="7652" marR="7652" marT="76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Единица</a:t>
                      </a:r>
                    </a:p>
                  </a:txBody>
                  <a:tcPr marL="7652" marR="7652" marT="7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 плану</a:t>
                      </a:r>
                    </a:p>
                  </a:txBody>
                  <a:tcPr marL="7652" marR="7652" marT="7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Фактически</a:t>
                      </a:r>
                    </a:p>
                  </a:txBody>
                  <a:tcPr marL="7652" marR="7652" marT="7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Не исполнено</a:t>
                      </a:r>
                    </a:p>
                  </a:txBody>
                  <a:tcPr marL="7652" marR="765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Причина</a:t>
                      </a:r>
                    </a:p>
                  </a:txBody>
                  <a:tcPr marL="7652" marR="765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33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код</a:t>
                      </a:r>
                    </a:p>
                  </a:txBody>
                  <a:tcPr marL="7652" marR="7652" marT="76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наименование</a:t>
                      </a:r>
                    </a:p>
                  </a:txBody>
                  <a:tcPr marL="7652" marR="7652" marT="7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измерения</a:t>
                      </a:r>
                    </a:p>
                  </a:txBody>
                  <a:tcPr marL="7652" marR="7652" marT="7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количество</a:t>
                      </a:r>
                    </a:p>
                  </a:txBody>
                  <a:tcPr marL="7652" marR="7652" marT="7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сумма, руб.</a:t>
                      </a:r>
                    </a:p>
                  </a:txBody>
                  <a:tcPr marL="7652" marR="7652" marT="7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количество</a:t>
                      </a:r>
                    </a:p>
                  </a:txBody>
                  <a:tcPr marL="7652" marR="7652" marT="7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сумма, руб.</a:t>
                      </a:r>
                    </a:p>
                  </a:txBody>
                  <a:tcPr marL="7652" marR="7652" marT="7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652" marR="765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неисполнения</a:t>
                      </a:r>
                    </a:p>
                  </a:txBody>
                  <a:tcPr marL="7652" marR="765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76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7652" marR="7652" marT="76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7652" marR="7652" marT="7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7652" marR="7652" marT="7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7652" marR="7652" marT="7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7652" marR="7652" marT="7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7652" marR="7652" marT="7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</a:t>
                      </a:r>
                    </a:p>
                  </a:txBody>
                  <a:tcPr marL="7652" marR="7652" marT="7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8</a:t>
                      </a:r>
                    </a:p>
                  </a:txBody>
                  <a:tcPr marL="7652" marR="765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9</a:t>
                      </a:r>
                    </a:p>
                  </a:txBody>
                  <a:tcPr marL="7652" marR="765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8041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01</a:t>
                      </a:r>
                    </a:p>
                  </a:txBody>
                  <a:tcPr marL="7652" marR="7652" marT="765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Государственное задание на выполнение работ по содержанию объектов</a:t>
                      </a:r>
                    </a:p>
                  </a:txBody>
                  <a:tcPr marL="7652" marR="765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ГА</a:t>
                      </a:r>
                    </a:p>
                  </a:txBody>
                  <a:tcPr marL="7652" marR="765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948</a:t>
                      </a:r>
                    </a:p>
                  </a:txBody>
                  <a:tcPr marL="7652" marR="765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5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52" marR="765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948</a:t>
                      </a:r>
                    </a:p>
                  </a:txBody>
                  <a:tcPr marL="7652" marR="765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5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52" marR="765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5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52" marR="765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652" marR="765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87061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02</a:t>
                      </a:r>
                    </a:p>
                  </a:txBody>
                  <a:tcPr marL="7652" marR="7652" marT="765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Государственное задание на выполнение санаторно-курортного лечения государственных служащих</a:t>
                      </a:r>
                    </a:p>
                  </a:txBody>
                  <a:tcPr marL="7652" marR="765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КОЙК ДН</a:t>
                      </a:r>
                    </a:p>
                  </a:txBody>
                  <a:tcPr marL="7652" marR="765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24 588</a:t>
                      </a:r>
                    </a:p>
                  </a:txBody>
                  <a:tcPr marL="7652" marR="765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85 753 652,39</a:t>
                      </a:r>
                    </a:p>
                  </a:txBody>
                  <a:tcPr marL="7652" marR="765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24 588</a:t>
                      </a:r>
                    </a:p>
                  </a:txBody>
                  <a:tcPr marL="7652" marR="765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80 777 580,29</a:t>
                      </a:r>
                    </a:p>
                  </a:txBody>
                  <a:tcPr marL="7652" marR="765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 dirty="0" smtClean="0">
                          <a:effectLst/>
                          <a:latin typeface="Times New Roman"/>
                        </a:rPr>
                        <a:t>0</a:t>
                      </a:r>
                      <a:endParaRPr lang="ru-RU" sz="105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52" marR="765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652" marR="765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87061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03</a:t>
                      </a:r>
                    </a:p>
                  </a:txBody>
                  <a:tcPr marL="7652" marR="7652" marT="765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Оздоровительный отдых</a:t>
                      </a:r>
                    </a:p>
                  </a:txBody>
                  <a:tcPr marL="7652" marR="765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effectLst/>
                          <a:latin typeface="Times New Roman"/>
                        </a:rPr>
                        <a:t>ПРОЦ</a:t>
                      </a:r>
                      <a:endParaRPr lang="ru-RU" sz="105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52" marR="765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 dirty="0" smtClean="0">
                          <a:effectLst/>
                          <a:latin typeface="Times New Roman"/>
                        </a:rPr>
                        <a:t>100</a:t>
                      </a:r>
                      <a:endParaRPr lang="ru-RU" sz="105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52" marR="765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54 559 723,06</a:t>
                      </a:r>
                    </a:p>
                  </a:txBody>
                  <a:tcPr marL="7652" marR="765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 dirty="0" smtClean="0">
                          <a:effectLst/>
                          <a:latin typeface="Times New Roman"/>
                        </a:rPr>
                        <a:t>90</a:t>
                      </a:r>
                      <a:endParaRPr lang="ru-RU" sz="105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52" marR="765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53 349 179,20</a:t>
                      </a:r>
                    </a:p>
                  </a:txBody>
                  <a:tcPr marL="7652" marR="765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 dirty="0" smtClean="0">
                          <a:effectLst/>
                          <a:latin typeface="Times New Roman"/>
                        </a:rPr>
                        <a:t>10</a:t>
                      </a:r>
                      <a:endParaRPr lang="ru-RU" sz="105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52" marR="765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Недостаточное количество    </a:t>
                      </a:r>
                      <a:r>
                        <a:rPr lang="ru-RU" sz="1050" b="0" i="0" u="none" strike="noStrike" dirty="0" smtClean="0">
                          <a:effectLst/>
                          <a:latin typeface="Times New Roman"/>
                        </a:rPr>
                        <a:t>направлений</a:t>
                      </a:r>
                      <a:endParaRPr lang="ru-RU" sz="105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52" marR="765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3333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652" marR="7652" marT="765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652" marR="7652" marT="765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Итого</a:t>
                      </a:r>
                    </a:p>
                  </a:txBody>
                  <a:tcPr marL="7652" marR="7652" marT="765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7652" marR="7652" marT="765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 dirty="0" smtClean="0">
                          <a:effectLst/>
                          <a:latin typeface="Times New Roman"/>
                        </a:rPr>
                        <a:t>140 313 375,45</a:t>
                      </a:r>
                      <a:endParaRPr lang="ru-RU" sz="105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52" marR="765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7652" marR="765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 dirty="0" smtClean="0">
                          <a:effectLst/>
                          <a:latin typeface="Times New Roman"/>
                        </a:rPr>
                        <a:t>134 126 759,49</a:t>
                      </a:r>
                      <a:endParaRPr lang="ru-RU" sz="105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52" marR="765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 dirty="0" smtClean="0">
                          <a:effectLst/>
                          <a:latin typeface="Times New Roman"/>
                        </a:rPr>
                        <a:t>10</a:t>
                      </a:r>
                      <a:endParaRPr lang="ru-RU" sz="105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52" marR="765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652" marR="765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3619500" y="276910"/>
            <a:ext cx="6734175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Сведения о результатах деятельности учреждения по исполнению государственного (муниципального) задания 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(ф. 0503762)</a:t>
            </a:r>
            <a:endParaRPr lang="ru-RU" sz="2200" dirty="0"/>
          </a:p>
        </p:txBody>
      </p:sp>
      <p:sp>
        <p:nvSpPr>
          <p:cNvPr id="7" name="AutoShape 9"/>
          <p:cNvSpPr>
            <a:spLocks noChangeArrowheads="1"/>
          </p:cNvSpPr>
          <p:nvPr/>
        </p:nvSpPr>
        <p:spPr bwMode="auto">
          <a:xfrm>
            <a:off x="424959" y="4538660"/>
            <a:ext cx="5213841" cy="2224091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82936" tIns="41468" rIns="82936" bIns="41468"/>
          <a:lstStyle/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sz="1600" kern="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/>
              </a:rPr>
              <a:t>Если </a:t>
            </a:r>
            <a:r>
              <a:rPr lang="ru-RU" sz="1600" kern="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/>
              </a:rPr>
              <a:t>бюджетному (автономному) учреждению показатели результативности деятельности установлены в форме обеспечения выполнения предусмотренных законодательством мероприятий постоянного характера, не подлежащих измерению в натуральном выражении, такие показатели результативности деятельности в натуральном выражении измеряются процентами, в графе 4 указывается целевое значение - 100. 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 marL="0" marR="0" lvl="0" indent="0" defTabSz="87399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imes New Roman" pitchFamily="18" charset="0"/>
            </a:endParaRPr>
          </a:p>
        </p:txBody>
      </p:sp>
      <p:sp>
        <p:nvSpPr>
          <p:cNvPr id="8" name="AutoShape 9"/>
          <p:cNvSpPr>
            <a:spLocks noChangeArrowheads="1"/>
          </p:cNvSpPr>
          <p:nvPr/>
        </p:nvSpPr>
        <p:spPr bwMode="auto">
          <a:xfrm>
            <a:off x="5817970" y="4622004"/>
            <a:ext cx="4456245" cy="1740695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82936" tIns="41468" rIns="82936" bIns="41468"/>
          <a:lstStyle/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sz="1600" kern="0" dirty="0">
                <a:solidFill>
                  <a:prstClr val="black"/>
                </a:solidFill>
                <a:latin typeface="Times New Roman" pitchFamily="18" charset="0"/>
              </a:rPr>
              <a:t>Если объем государственной (муниципальной) услуги утвержден в натуральных показателях, без утверждения плановых показателей по финансовому обеспечению выполнения государственного (муниципального) задания по каждому виду оказываемой услуги, графы 5 и 7 не заполняются</a:t>
            </a:r>
            <a:r>
              <a:rPr lang="ru-RU" sz="16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 marL="0" marR="0" lvl="0" indent="0" defTabSz="87399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imes New Roman" pitchFamily="18" charset="0"/>
            </a:endParaRPr>
          </a:p>
        </p:txBody>
      </p:sp>
      <p:sp>
        <p:nvSpPr>
          <p:cNvPr id="9" name="Овальная выноска 8"/>
          <p:cNvSpPr/>
          <p:nvPr/>
        </p:nvSpPr>
        <p:spPr>
          <a:xfrm>
            <a:off x="1206009" y="2500163"/>
            <a:ext cx="2099166" cy="1681312"/>
          </a:xfrm>
          <a:prstGeom prst="wedgeEllipseCallout">
            <a:avLst>
              <a:gd name="adj1" fmla="val 27227"/>
              <a:gd name="adj2" fmla="val -91451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tx1"/>
                </a:solidFill>
                <a:latin typeface="Cambria" panose="02040503050406030204" pitchFamily="18" charset="0"/>
              </a:rPr>
              <a:t>В гр. </a:t>
            </a:r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2 </a:t>
            </a:r>
            <a:r>
              <a:rPr lang="ru-RU" sz="1200" dirty="0">
                <a:solidFill>
                  <a:schemeClr val="tx1"/>
                </a:solidFill>
                <a:latin typeface="Cambria" panose="02040503050406030204" pitchFamily="18" charset="0"/>
              </a:rPr>
              <a:t>указывается </a:t>
            </a:r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наименование услуги (работы) в соответствии с утвержденным перечнем видов государственных услуг (работ)</a:t>
            </a:r>
            <a:endParaRPr lang="ru-RU" sz="1200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sp>
        <p:nvSpPr>
          <p:cNvPr id="10" name="Овальная выноска 9"/>
          <p:cNvSpPr/>
          <p:nvPr/>
        </p:nvSpPr>
        <p:spPr>
          <a:xfrm>
            <a:off x="7930659" y="2376338"/>
            <a:ext cx="2099166" cy="1212131"/>
          </a:xfrm>
          <a:prstGeom prst="wedgeEllipseCallout">
            <a:avLst>
              <a:gd name="adj1" fmla="val -59893"/>
              <a:gd name="adj2" fmla="val -55760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tx1"/>
                </a:solidFill>
                <a:latin typeface="Cambria" panose="02040503050406030204" pitchFamily="18" charset="0"/>
              </a:rPr>
              <a:t>В гр. </a:t>
            </a:r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7 </a:t>
            </a:r>
            <a:r>
              <a:rPr lang="ru-RU" sz="1200" dirty="0">
                <a:solidFill>
                  <a:schemeClr val="tx1"/>
                </a:solidFill>
                <a:latin typeface="Cambria" panose="02040503050406030204" pitchFamily="18" charset="0"/>
              </a:rPr>
              <a:t>указывается </a:t>
            </a:r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себестоимость услуг (работ) в стоимостном выражении</a:t>
            </a:r>
            <a:endParaRPr lang="ru-RU" sz="1200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391348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48</a:t>
            </a:fld>
            <a:endParaRPr lang="ru-RU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1871143"/>
              </p:ext>
            </p:extLst>
          </p:nvPr>
        </p:nvGraphicFramePr>
        <p:xfrm>
          <a:off x="425450" y="1627645"/>
          <a:ext cx="9928225" cy="4392285"/>
        </p:xfrm>
        <a:graphic>
          <a:graphicData uri="http://schemas.openxmlformats.org/drawingml/2006/table">
            <a:tbl>
              <a:tblPr/>
              <a:tblGrid>
                <a:gridCol w="14234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22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234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9127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12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9127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1645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0622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622678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224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 dirty="0">
                          <a:effectLst/>
                          <a:latin typeface="Book Antiqua"/>
                        </a:rPr>
                        <a:t>Вид деятельности</a:t>
                      </a:r>
                    </a:p>
                  </a:txBody>
                  <a:tcPr marL="7412" marR="7412" marT="741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l" fontAlgn="b"/>
                      <a:r>
                        <a:rPr lang="ru-RU" sz="1050" b="1" i="0" u="none" strike="noStrike" dirty="0">
                          <a:effectLst/>
                          <a:latin typeface="Book Antiqua"/>
                        </a:rPr>
                        <a:t>субсидии на иные цели (код </a:t>
                      </a:r>
                      <a:r>
                        <a:rPr lang="ru-RU" sz="1050" b="1" i="0" u="none" strike="noStrike" dirty="0" smtClean="0">
                          <a:effectLst/>
                          <a:latin typeface="Book Antiqua"/>
                        </a:rPr>
                        <a:t>вида финансового обеспечения </a:t>
                      </a:r>
                      <a:r>
                        <a:rPr lang="ru-RU" sz="1050" b="1" i="0" u="none" strike="noStrike" dirty="0">
                          <a:effectLst/>
                          <a:latin typeface="Book Antiqua"/>
                        </a:rPr>
                        <a:t>5)</a:t>
                      </a:r>
                    </a:p>
                  </a:txBody>
                  <a:tcPr marL="7412" marR="7412" marT="741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b"/>
                      <a:endParaRPr lang="ru-RU" sz="1050" b="0" i="0" u="none" strike="noStrike">
                        <a:effectLst/>
                        <a:latin typeface="Arial"/>
                      </a:endParaRPr>
                    </a:p>
                  </a:txBody>
                  <a:tcPr marL="7412" marR="7412" marT="741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0" i="0" u="none" strike="noStrike">
                        <a:effectLst/>
                        <a:latin typeface="Arial"/>
                      </a:endParaRPr>
                    </a:p>
                  </a:txBody>
                  <a:tcPr marL="7412" marR="7412" marT="741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2439">
                <a:tc>
                  <a:txBody>
                    <a:bodyPr/>
                    <a:lstStyle/>
                    <a:p>
                      <a:pPr algn="l" fontAlgn="b"/>
                      <a:endParaRPr lang="ru-RU" sz="1050" b="1" i="1" u="none" strike="noStrike">
                        <a:effectLst/>
                        <a:latin typeface="Book Antiqua"/>
                      </a:endParaRPr>
                    </a:p>
                  </a:txBody>
                  <a:tcPr marL="7412" marR="7412" marT="741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0" i="0" u="none" strike="noStrike">
                        <a:effectLst/>
                        <a:latin typeface="Arial"/>
                      </a:endParaRPr>
                    </a:p>
                  </a:txBody>
                  <a:tcPr marL="7412" marR="7412" marT="741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0" i="0" u="none" strike="noStrike">
                        <a:effectLst/>
                        <a:latin typeface="Arial"/>
                      </a:endParaRPr>
                    </a:p>
                  </a:txBody>
                  <a:tcPr marL="7412" marR="7412" marT="741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0" i="0" u="none" strike="noStrike">
                        <a:effectLst/>
                        <a:latin typeface="Arial"/>
                      </a:endParaRPr>
                    </a:p>
                  </a:txBody>
                  <a:tcPr marL="7412" marR="7412" marT="741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0" i="0" u="none" strike="noStrike">
                        <a:effectLst/>
                        <a:latin typeface="Arial"/>
                      </a:endParaRPr>
                    </a:p>
                  </a:txBody>
                  <a:tcPr marL="7412" marR="7412" marT="741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0" i="0" u="none" strike="noStrike">
                        <a:effectLst/>
                        <a:latin typeface="Arial"/>
                      </a:endParaRPr>
                    </a:p>
                  </a:txBody>
                  <a:tcPr marL="7412" marR="7412" marT="741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endParaRPr lang="ru-RU" sz="1050" b="0" i="0" u="none" strike="noStrike">
                        <a:effectLst/>
                        <a:latin typeface="Arial"/>
                      </a:endParaRPr>
                    </a:p>
                  </a:txBody>
                  <a:tcPr marL="7412" marR="7412" marT="741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0" i="0" u="none" strike="noStrike">
                        <a:effectLst/>
                        <a:latin typeface="Arial"/>
                      </a:endParaRPr>
                    </a:p>
                  </a:txBody>
                  <a:tcPr marL="7412" marR="7412" marT="741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4933"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effectLst/>
                          <a:latin typeface="Arial CYR"/>
                        </a:rPr>
                        <a:t>Наименование субсидии</a:t>
                      </a:r>
                    </a:p>
                  </a:txBody>
                  <a:tcPr marL="7412" marR="7412" marT="7412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effectLst/>
                          <a:latin typeface="Arial CYR"/>
                        </a:rPr>
                        <a:t>Код </a:t>
                      </a:r>
                      <a:br>
                        <a:rPr lang="ru-RU" sz="1050" b="0" i="0" u="none" strike="noStrike">
                          <a:effectLst/>
                          <a:latin typeface="Arial CYR"/>
                        </a:rPr>
                      </a:br>
                      <a:r>
                        <a:rPr lang="ru-RU" sz="1050" b="0" i="0" u="none" strike="noStrike">
                          <a:effectLst/>
                          <a:latin typeface="Arial CYR"/>
                        </a:rPr>
                        <a:t>цели</a:t>
                      </a:r>
                    </a:p>
                  </a:txBody>
                  <a:tcPr marL="7412" marR="7412" marT="74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effectLst/>
                          <a:latin typeface="Arial CYR"/>
                        </a:rPr>
                        <a:t>Наименование</a:t>
                      </a:r>
                      <a:br>
                        <a:rPr lang="ru-RU" sz="1050" b="0" i="0" u="none" strike="noStrike">
                          <a:effectLst/>
                          <a:latin typeface="Arial CYR"/>
                        </a:rPr>
                      </a:br>
                      <a:r>
                        <a:rPr lang="ru-RU" sz="1050" b="0" i="0" u="none" strike="noStrike">
                          <a:effectLst/>
                          <a:latin typeface="Arial CYR"/>
                        </a:rPr>
                        <a:t> мероприятия</a:t>
                      </a:r>
                    </a:p>
                  </a:txBody>
                  <a:tcPr marL="7412" marR="7412" marT="74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effectLst/>
                          <a:latin typeface="Arial CYR"/>
                        </a:rPr>
                        <a:t>Утверждено </a:t>
                      </a:r>
                      <a:br>
                        <a:rPr lang="ru-RU" sz="1050" b="0" i="0" u="none" strike="noStrike">
                          <a:effectLst/>
                          <a:latin typeface="Arial CYR"/>
                        </a:rPr>
                      </a:br>
                      <a:r>
                        <a:rPr lang="ru-RU" sz="1050" b="0" i="0" u="none" strike="noStrike">
                          <a:effectLst/>
                          <a:latin typeface="Arial CYR"/>
                        </a:rPr>
                        <a:t>плановых </a:t>
                      </a:r>
                      <a:br>
                        <a:rPr lang="ru-RU" sz="1050" b="0" i="0" u="none" strike="noStrike">
                          <a:effectLst/>
                          <a:latin typeface="Arial CYR"/>
                        </a:rPr>
                      </a:br>
                      <a:r>
                        <a:rPr lang="ru-RU" sz="1050" b="0" i="0" u="none" strike="noStrike">
                          <a:effectLst/>
                          <a:latin typeface="Arial CYR"/>
                        </a:rPr>
                        <a:t>назначений, руб.</a:t>
                      </a:r>
                    </a:p>
                  </a:txBody>
                  <a:tcPr marL="7412" marR="7412" marT="74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>
                          <a:effectLst/>
                          <a:latin typeface="Arial CYR"/>
                        </a:rPr>
                        <a:t>Исполнено, </a:t>
                      </a:r>
                      <a:br>
                        <a:rPr lang="ru-RU" sz="1050" b="0" i="0" u="none" strike="noStrike" dirty="0">
                          <a:effectLst/>
                          <a:latin typeface="Arial CYR"/>
                        </a:rPr>
                      </a:br>
                      <a:r>
                        <a:rPr lang="ru-RU" sz="1050" b="0" i="0" u="none" strike="noStrike" dirty="0">
                          <a:effectLst/>
                          <a:latin typeface="Arial CYR"/>
                        </a:rPr>
                        <a:t>руб.</a:t>
                      </a:r>
                    </a:p>
                  </a:txBody>
                  <a:tcPr marL="7412" marR="7412" marT="74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effectLst/>
                          <a:latin typeface="Arial CYR"/>
                        </a:rPr>
                        <a:t>Не исполнено, </a:t>
                      </a:r>
                      <a:br>
                        <a:rPr lang="ru-RU" sz="1050" b="0" i="0" u="none" strike="noStrike">
                          <a:effectLst/>
                          <a:latin typeface="Arial CYR"/>
                        </a:rPr>
                      </a:br>
                      <a:r>
                        <a:rPr lang="ru-RU" sz="1050" b="0" i="0" u="none" strike="noStrike">
                          <a:effectLst/>
                          <a:latin typeface="Arial CYR"/>
                        </a:rPr>
                        <a:t>руб.</a:t>
                      </a:r>
                    </a:p>
                  </a:txBody>
                  <a:tcPr marL="7412" marR="7412" marT="74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effectLst/>
                          <a:latin typeface="Arial CYR"/>
                        </a:rPr>
                        <a:t>Причина неисполнения</a:t>
                      </a:r>
                    </a:p>
                  </a:txBody>
                  <a:tcPr marL="7412" marR="7412" marT="74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615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effectLst/>
                          <a:latin typeface="Arial"/>
                        </a:rPr>
                        <a:t>код</a:t>
                      </a:r>
                    </a:p>
                  </a:txBody>
                  <a:tcPr marL="7412" marR="7412" marT="74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>
                          <a:effectLst/>
                          <a:latin typeface="Arial"/>
                        </a:rPr>
                        <a:t>пояснение</a:t>
                      </a:r>
                    </a:p>
                  </a:txBody>
                  <a:tcPr marL="7412" marR="7412" marT="74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000" b="0" i="0" u="none" strike="noStrike">
                        <a:effectLst/>
                        <a:latin typeface="Arial"/>
                      </a:endParaRPr>
                    </a:p>
                  </a:txBody>
                  <a:tcPr marL="7412" marR="7412" marT="74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119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effectLst/>
                          <a:latin typeface="Arial CYR"/>
                        </a:rPr>
                        <a:t>1</a:t>
                      </a:r>
                    </a:p>
                  </a:txBody>
                  <a:tcPr marL="7412" marR="7412" marT="741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effectLst/>
                          <a:latin typeface="Arial CYR"/>
                        </a:rPr>
                        <a:t>2</a:t>
                      </a:r>
                    </a:p>
                  </a:txBody>
                  <a:tcPr marL="7412" marR="7412" marT="74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effectLst/>
                          <a:latin typeface="Arial CYR"/>
                        </a:rPr>
                        <a:t>3</a:t>
                      </a:r>
                    </a:p>
                  </a:txBody>
                  <a:tcPr marL="7412" marR="7412" marT="74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effectLst/>
                          <a:latin typeface="Arial CYR"/>
                        </a:rPr>
                        <a:t>4</a:t>
                      </a:r>
                    </a:p>
                  </a:txBody>
                  <a:tcPr marL="7412" marR="7412" marT="74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effectLst/>
                          <a:latin typeface="Arial CYR"/>
                        </a:rPr>
                        <a:t>5</a:t>
                      </a:r>
                    </a:p>
                  </a:txBody>
                  <a:tcPr marL="7412" marR="7412" marT="74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effectLst/>
                          <a:latin typeface="Arial CYR"/>
                        </a:rPr>
                        <a:t>6</a:t>
                      </a:r>
                    </a:p>
                  </a:txBody>
                  <a:tcPr marL="7412" marR="7412" marT="74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effectLst/>
                          <a:latin typeface="Arial"/>
                        </a:rPr>
                        <a:t>7</a:t>
                      </a:r>
                    </a:p>
                  </a:txBody>
                  <a:tcPr marL="7412" marR="7412" marT="74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effectLst/>
                          <a:latin typeface="Arial"/>
                        </a:rPr>
                        <a:t>8</a:t>
                      </a:r>
                    </a:p>
                  </a:txBody>
                  <a:tcPr marL="7412" marR="7412" marT="74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000" b="0" i="0" u="none" strike="noStrike">
                        <a:effectLst/>
                        <a:latin typeface="Arial"/>
                      </a:endParaRPr>
                    </a:p>
                  </a:txBody>
                  <a:tcPr marL="7412" marR="7412" marT="74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41281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0" i="0" u="none" strike="noStrike" dirty="0">
                          <a:effectLst/>
                          <a:latin typeface="Arial"/>
                        </a:rPr>
                        <a:t>Субсидии на проведение капитального ремонта имущества, закрепленного за учреждением</a:t>
                      </a:r>
                    </a:p>
                  </a:txBody>
                  <a:tcPr marL="7412" marR="7412" marT="74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effectLst/>
                          <a:latin typeface="Arial CYR"/>
                        </a:rPr>
                        <a:t>18201</a:t>
                      </a:r>
                    </a:p>
                  </a:txBody>
                  <a:tcPr marL="7412" marR="7412" marT="741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0" i="0" u="none" strike="noStrike" dirty="0">
                          <a:effectLst/>
                          <a:latin typeface="Arial CYR"/>
                        </a:rPr>
                        <a:t>Проведение капитального ремонта имущества, закрепленного за учреждением</a:t>
                      </a:r>
                    </a:p>
                  </a:txBody>
                  <a:tcPr marL="7412" marR="7412" marT="741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50" b="0" i="0" u="none" strike="noStrike">
                          <a:effectLst/>
                          <a:latin typeface="Arial CYR"/>
                        </a:rPr>
                        <a:t>216 072 332,08</a:t>
                      </a:r>
                    </a:p>
                  </a:txBody>
                  <a:tcPr marL="7412" marR="7412" marT="741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50" b="0" i="0" u="none" strike="noStrike">
                          <a:effectLst/>
                          <a:latin typeface="Arial CYR"/>
                        </a:rPr>
                        <a:t>164 843 797,96</a:t>
                      </a:r>
                    </a:p>
                  </a:txBody>
                  <a:tcPr marL="7412" marR="7412" marT="74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50" b="0" i="0" u="none" strike="noStrike">
                          <a:effectLst/>
                          <a:latin typeface="Arial CYR"/>
                        </a:rPr>
                        <a:t>51 228 534,12</a:t>
                      </a:r>
                    </a:p>
                  </a:txBody>
                  <a:tcPr marL="7412" marR="7412" marT="74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412" marR="7412" marT="74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 dirty="0">
                          <a:effectLst/>
                          <a:latin typeface="Arial"/>
                        </a:rPr>
                        <a:t>Неисполнение контрагентом </a:t>
                      </a:r>
                      <a:r>
                        <a:rPr lang="ru-RU" sz="1050" b="0" i="0" u="none" strike="noStrike" dirty="0" smtClean="0">
                          <a:effectLst/>
                          <a:latin typeface="Arial"/>
                        </a:rPr>
                        <a:t>обязательств </a:t>
                      </a:r>
                      <a:r>
                        <a:rPr lang="ru-RU" sz="1050" b="0" i="0" u="none" strike="noStrike" dirty="0">
                          <a:effectLst/>
                          <a:latin typeface="Arial"/>
                        </a:rPr>
                        <a:t>по поставке товаров, выполнении работ и оказании услуг. Иные причины. Пояснения в разделе пояснительной записки "Анализ отчета об исполнении учреждениями планов </a:t>
                      </a:r>
                      <a:r>
                        <a:rPr lang="ru-RU" sz="1050" b="0" i="0" u="none" strike="noStrike" dirty="0" smtClean="0">
                          <a:effectLst/>
                          <a:latin typeface="Arial"/>
                        </a:rPr>
                        <a:t>финансово-­</a:t>
                      </a:r>
                      <a:r>
                        <a:rPr lang="ru-RU" sz="1050" b="0" i="0" u="none" strike="noStrike" dirty="0">
                          <a:effectLst/>
                          <a:latin typeface="Arial"/>
                        </a:rPr>
                        <a:t>хозяйственной деятельности"</a:t>
                      </a:r>
                    </a:p>
                  </a:txBody>
                  <a:tcPr marL="7412" marR="7412" marT="741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7412" marR="7412" marT="741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76694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0" i="0" u="none" strike="noStrike" dirty="0">
                          <a:effectLst/>
                          <a:latin typeface="Arial"/>
                        </a:rPr>
                        <a:t>Субсидии на возмещение расходов учреждения по содержанию специальных </a:t>
                      </a:r>
                      <a:r>
                        <a:rPr lang="ru-RU" sz="1050" b="0" i="0" u="none" strike="noStrike" dirty="0" smtClean="0">
                          <a:effectLst/>
                          <a:latin typeface="Arial"/>
                        </a:rPr>
                        <a:t>объектов</a:t>
                      </a:r>
                      <a:endParaRPr lang="ru-RU" sz="1050" b="0" i="0" u="none" strike="noStrike" dirty="0">
                        <a:effectLst/>
                        <a:latin typeface="Arial"/>
                      </a:endParaRPr>
                    </a:p>
                  </a:txBody>
                  <a:tcPr marL="7412" marR="7412" marT="74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effectLst/>
                          <a:latin typeface="Arial CYR"/>
                        </a:rPr>
                        <a:t>18204</a:t>
                      </a:r>
                    </a:p>
                  </a:txBody>
                  <a:tcPr marL="7412" marR="7412" marT="741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0" i="0" u="none" strike="noStrike" dirty="0">
                          <a:effectLst/>
                          <a:latin typeface="Arial CYR"/>
                        </a:rPr>
                        <a:t>Возмещение расходов учреждения по содержанию специальных </a:t>
                      </a:r>
                      <a:r>
                        <a:rPr lang="ru-RU" sz="1050" b="0" i="0" u="none" strike="noStrike" dirty="0" smtClean="0">
                          <a:effectLst/>
                          <a:latin typeface="Arial CYR"/>
                        </a:rPr>
                        <a:t>объектов</a:t>
                      </a:r>
                      <a:endParaRPr lang="ru-RU" sz="1050" b="0" i="0" u="none" strike="noStrike" dirty="0">
                        <a:effectLst/>
                        <a:latin typeface="Arial CYR"/>
                      </a:endParaRPr>
                    </a:p>
                  </a:txBody>
                  <a:tcPr marL="7412" marR="7412" marT="741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50" b="0" i="0" u="none" strike="noStrike">
                          <a:effectLst/>
                          <a:latin typeface="Arial CYR"/>
                        </a:rPr>
                        <a:t>13 862 920,29</a:t>
                      </a:r>
                    </a:p>
                  </a:txBody>
                  <a:tcPr marL="7412" marR="7412" marT="741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50" b="0" i="0" u="none" strike="noStrike">
                          <a:effectLst/>
                          <a:latin typeface="Arial CYR"/>
                        </a:rPr>
                        <a:t>13 102 643,07</a:t>
                      </a:r>
                    </a:p>
                  </a:txBody>
                  <a:tcPr marL="7412" marR="7412" marT="74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50" b="0" i="0" u="none" strike="noStrike">
                          <a:effectLst/>
                          <a:latin typeface="Arial CYR"/>
                        </a:rPr>
                        <a:t>760 277,22</a:t>
                      </a:r>
                    </a:p>
                  </a:txBody>
                  <a:tcPr marL="7412" marR="7412" marT="74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412" marR="7412" marT="74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effectLst/>
                          <a:latin typeface="Arial"/>
                        </a:rPr>
                        <a:t>Иные причины. Пояснения в разделе пояснительной записки "Анализ отчета об исполнении учреждениями планов финансово­хозяйственной деятельности"</a:t>
                      </a:r>
                    </a:p>
                  </a:txBody>
                  <a:tcPr marL="7412" marR="7412" marT="741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effectLst/>
                        <a:latin typeface="Arial"/>
                      </a:endParaRPr>
                    </a:p>
                  </a:txBody>
                  <a:tcPr marL="7412" marR="7412" marT="741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944717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0" i="0" u="none" strike="noStrike" dirty="0">
                          <a:effectLst/>
                          <a:latin typeface="Arial"/>
                        </a:rPr>
                        <a:t>Субсидии на приобретение основных средств относящихся к категории особо ценного движимого имущества</a:t>
                      </a:r>
                    </a:p>
                  </a:txBody>
                  <a:tcPr marL="7412" marR="7412" marT="74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effectLst/>
                          <a:latin typeface="Arial CYR"/>
                        </a:rPr>
                        <a:t>18206</a:t>
                      </a:r>
                    </a:p>
                  </a:txBody>
                  <a:tcPr marL="7412" marR="7412" marT="741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0" i="0" u="none" strike="noStrike">
                          <a:effectLst/>
                          <a:latin typeface="Arial CYR"/>
                        </a:rPr>
                        <a:t>Приобретение основных средств относящихся к категории особо ценного движимого имущества</a:t>
                      </a:r>
                    </a:p>
                  </a:txBody>
                  <a:tcPr marL="7412" marR="7412" marT="741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50" b="0" i="0" u="none" strike="noStrike">
                          <a:effectLst/>
                          <a:latin typeface="Arial CYR"/>
                        </a:rPr>
                        <a:t>56 997 305,42</a:t>
                      </a:r>
                    </a:p>
                  </a:txBody>
                  <a:tcPr marL="7412" marR="7412" marT="741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50" b="0" i="0" u="none" strike="noStrike">
                          <a:effectLst/>
                          <a:latin typeface="Arial CYR"/>
                        </a:rPr>
                        <a:t>15 568 220,83</a:t>
                      </a:r>
                    </a:p>
                  </a:txBody>
                  <a:tcPr marL="7412" marR="7412" marT="74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50" b="0" i="0" u="none" strike="noStrike">
                          <a:effectLst/>
                          <a:latin typeface="Arial CYR"/>
                        </a:rPr>
                        <a:t>41 429 084,59</a:t>
                      </a:r>
                    </a:p>
                  </a:txBody>
                  <a:tcPr marL="7412" marR="7412" marT="74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412" marR="7412" marT="74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 dirty="0">
                          <a:effectLst/>
                          <a:latin typeface="Arial"/>
                        </a:rPr>
                        <a:t>Иные причины. Пояснения в разделе пояснительной записки "Анализ отчета об исполнении учреждениями планов </a:t>
                      </a:r>
                      <a:r>
                        <a:rPr lang="ru-RU" sz="1050" b="0" i="0" u="none" strike="noStrike" dirty="0" smtClean="0">
                          <a:effectLst/>
                          <a:latin typeface="Arial"/>
                        </a:rPr>
                        <a:t>финансово-­</a:t>
                      </a:r>
                      <a:r>
                        <a:rPr lang="ru-RU" sz="1050" b="0" i="0" u="none" strike="noStrike" dirty="0">
                          <a:effectLst/>
                          <a:latin typeface="Arial"/>
                        </a:rPr>
                        <a:t>хозяйственной деятельности"</a:t>
                      </a:r>
                    </a:p>
                  </a:txBody>
                  <a:tcPr marL="7412" marR="7412" marT="741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7412" marR="7412" marT="741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3619500" y="276910"/>
            <a:ext cx="673417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Сведения об исполнении мероприятий в рамках субсидий на иные цели 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(ф. 0503766)</a:t>
            </a: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261049261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49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619500" y="276910"/>
            <a:ext cx="6734175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Сведения об исполнении мероприятий в рамках субсидий 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на цели осуществления </a:t>
            </a:r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капитальных вложений 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(ф. 0503766)</a:t>
            </a:r>
            <a:endParaRPr lang="ru-RU" sz="2200" dirty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2476202"/>
              </p:ext>
            </p:extLst>
          </p:nvPr>
        </p:nvGraphicFramePr>
        <p:xfrm>
          <a:off x="311150" y="1723460"/>
          <a:ext cx="10109199" cy="4698295"/>
        </p:xfrm>
        <a:graphic>
          <a:graphicData uri="http://schemas.openxmlformats.org/drawingml/2006/table">
            <a:tbl>
              <a:tblPr/>
              <a:tblGrid>
                <a:gridCol w="14194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07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8537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2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287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1779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1095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1137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2232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684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effectLst/>
                          <a:latin typeface="Book Antiqua"/>
                        </a:rPr>
                        <a:t>Вид деятельности</a:t>
                      </a:r>
                    </a:p>
                  </a:txBody>
                  <a:tcPr marL="7317" marR="7317" marT="731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effectLst/>
                          <a:latin typeface="Book Antiqua"/>
                        </a:rPr>
                        <a:t>субсидии на цели осуществления капитальных вложений (код вида 6)</a:t>
                      </a:r>
                    </a:p>
                  </a:txBody>
                  <a:tcPr marL="7317" marR="7317" marT="731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effectLst/>
                        <a:latin typeface="Arial"/>
                      </a:endParaRPr>
                    </a:p>
                  </a:txBody>
                  <a:tcPr marL="7317" marR="7317" marT="731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effectLst/>
                        <a:latin typeface="Arial"/>
                      </a:endParaRPr>
                    </a:p>
                  </a:txBody>
                  <a:tcPr marL="7317" marR="7317" marT="731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626">
                <a:tc>
                  <a:txBody>
                    <a:bodyPr/>
                    <a:lstStyle/>
                    <a:p>
                      <a:pPr algn="l" fontAlgn="b"/>
                      <a:endParaRPr lang="ru-RU" sz="1000" b="1" i="1" u="none" strike="noStrike">
                        <a:effectLst/>
                        <a:latin typeface="Book Antiqua"/>
                      </a:endParaRPr>
                    </a:p>
                  </a:txBody>
                  <a:tcPr marL="7317" marR="7317" marT="731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effectLst/>
                        <a:latin typeface="Arial"/>
                      </a:endParaRPr>
                    </a:p>
                  </a:txBody>
                  <a:tcPr marL="7317" marR="7317" marT="731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effectLst/>
                        <a:latin typeface="Arial"/>
                      </a:endParaRPr>
                    </a:p>
                  </a:txBody>
                  <a:tcPr marL="7317" marR="7317" marT="731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effectLst/>
                        <a:latin typeface="Arial"/>
                      </a:endParaRPr>
                    </a:p>
                  </a:txBody>
                  <a:tcPr marL="7317" marR="7317" marT="731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effectLst/>
                        <a:latin typeface="Arial"/>
                      </a:endParaRPr>
                    </a:p>
                  </a:txBody>
                  <a:tcPr marL="7317" marR="7317" marT="731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effectLst/>
                        <a:latin typeface="Arial"/>
                      </a:endParaRPr>
                    </a:p>
                  </a:txBody>
                  <a:tcPr marL="7317" marR="7317" marT="731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effectLst/>
                        <a:latin typeface="Arial"/>
                      </a:endParaRPr>
                    </a:p>
                  </a:txBody>
                  <a:tcPr marL="7317" marR="7317" marT="731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effectLst/>
                        <a:latin typeface="Arial"/>
                      </a:endParaRPr>
                    </a:p>
                  </a:txBody>
                  <a:tcPr marL="7317" marR="7317" marT="731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8473"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Наименование субсидии</a:t>
                      </a:r>
                    </a:p>
                  </a:txBody>
                  <a:tcPr marL="7317" marR="7317" marT="7317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Код </a:t>
                      </a:r>
                      <a:br>
                        <a:rPr lang="ru-RU" sz="1000" b="0" i="0" u="none" strike="noStrike">
                          <a:effectLst/>
                          <a:latin typeface="Arial CYR"/>
                        </a:rPr>
                      </a:br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цели</a:t>
                      </a:r>
                    </a:p>
                  </a:txBody>
                  <a:tcPr marL="7317" marR="7317" marT="73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Наименование</a:t>
                      </a:r>
                      <a:br>
                        <a:rPr lang="ru-RU" sz="1000" b="0" i="0" u="none" strike="noStrike">
                          <a:effectLst/>
                          <a:latin typeface="Arial CYR"/>
                        </a:rPr>
                      </a:br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 мероприятия</a:t>
                      </a:r>
                    </a:p>
                  </a:txBody>
                  <a:tcPr marL="7317" marR="7317" marT="73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Утверждено </a:t>
                      </a:r>
                      <a:br>
                        <a:rPr lang="ru-RU" sz="1000" b="0" i="0" u="none" strike="noStrike">
                          <a:effectLst/>
                          <a:latin typeface="Arial CYR"/>
                        </a:rPr>
                      </a:br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плановых </a:t>
                      </a:r>
                      <a:br>
                        <a:rPr lang="ru-RU" sz="1000" b="0" i="0" u="none" strike="noStrike">
                          <a:effectLst/>
                          <a:latin typeface="Arial CYR"/>
                        </a:rPr>
                      </a:br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назначений, руб.</a:t>
                      </a:r>
                    </a:p>
                  </a:txBody>
                  <a:tcPr marL="7317" marR="7317" marT="73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>
                          <a:effectLst/>
                          <a:latin typeface="Arial CYR"/>
                        </a:rPr>
                        <a:t>Исполнено, </a:t>
                      </a:r>
                      <a:br>
                        <a:rPr lang="ru-RU" sz="1000" b="0" i="0" u="none" strike="noStrike" dirty="0">
                          <a:effectLst/>
                          <a:latin typeface="Arial CYR"/>
                        </a:rPr>
                      </a:br>
                      <a:r>
                        <a:rPr lang="ru-RU" sz="1000" b="0" i="0" u="none" strike="noStrike" dirty="0">
                          <a:effectLst/>
                          <a:latin typeface="Arial CYR"/>
                        </a:rPr>
                        <a:t>руб.</a:t>
                      </a:r>
                    </a:p>
                  </a:txBody>
                  <a:tcPr marL="7317" marR="7317" marT="73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Не исполнено, </a:t>
                      </a:r>
                      <a:br>
                        <a:rPr lang="ru-RU" sz="1000" b="0" i="0" u="none" strike="noStrike">
                          <a:effectLst/>
                          <a:latin typeface="Arial CYR"/>
                        </a:rPr>
                      </a:br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руб.</a:t>
                      </a:r>
                    </a:p>
                  </a:txBody>
                  <a:tcPr marL="7317" marR="7317" marT="73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Причина неисполнения</a:t>
                      </a:r>
                    </a:p>
                  </a:txBody>
                  <a:tcPr marL="7317" marR="7317" marT="73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28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код</a:t>
                      </a:r>
                    </a:p>
                  </a:txBody>
                  <a:tcPr marL="7317" marR="7317" marT="73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пояснение</a:t>
                      </a:r>
                    </a:p>
                  </a:txBody>
                  <a:tcPr marL="7317" marR="7317" marT="73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700" b="0" i="0" u="none" strike="noStrike">
                        <a:effectLst/>
                        <a:latin typeface="Arial"/>
                      </a:endParaRPr>
                    </a:p>
                  </a:txBody>
                  <a:tcPr marL="7317" marR="7317" marT="73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320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1</a:t>
                      </a:r>
                    </a:p>
                  </a:txBody>
                  <a:tcPr marL="7317" marR="7317" marT="731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2</a:t>
                      </a:r>
                    </a:p>
                  </a:txBody>
                  <a:tcPr marL="7317" marR="7317" marT="73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3</a:t>
                      </a:r>
                    </a:p>
                  </a:txBody>
                  <a:tcPr marL="7317" marR="7317" marT="73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4</a:t>
                      </a:r>
                    </a:p>
                  </a:txBody>
                  <a:tcPr marL="7317" marR="7317" marT="73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5</a:t>
                      </a:r>
                    </a:p>
                  </a:txBody>
                  <a:tcPr marL="7317" marR="7317" marT="73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6</a:t>
                      </a:r>
                    </a:p>
                  </a:txBody>
                  <a:tcPr marL="7317" marR="7317" marT="73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7</a:t>
                      </a:r>
                    </a:p>
                  </a:txBody>
                  <a:tcPr marL="7317" marR="7317" marT="73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8</a:t>
                      </a:r>
                    </a:p>
                  </a:txBody>
                  <a:tcPr marL="7317" marR="7317" marT="73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600" b="0" i="0" u="none" strike="noStrike">
                        <a:effectLst/>
                        <a:latin typeface="Arial"/>
                      </a:endParaRPr>
                    </a:p>
                  </a:txBody>
                  <a:tcPr marL="7317" marR="7317" marT="73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78230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Субсидия на осуществление капитальных вложений</a:t>
                      </a:r>
                    </a:p>
                  </a:txBody>
                  <a:tcPr marL="7317" marR="7317" marT="73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>
                          <a:effectLst/>
                          <a:latin typeface="Arial CYR"/>
                        </a:rPr>
                        <a:t>ФАИП00000000009718</a:t>
                      </a:r>
                    </a:p>
                  </a:txBody>
                  <a:tcPr marL="7317" marR="7317" marT="73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Создание информационно­аналитического центра оценки качества  поверхностных  вод на базе комплескной лаборатории мониторинга окружающей среды   г. Волжский, Волгоградская область</a:t>
                      </a:r>
                    </a:p>
                  </a:txBody>
                  <a:tcPr marL="7317" marR="7317" marT="73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0" i="0" u="none" strike="noStrike" dirty="0">
                          <a:effectLst/>
                          <a:latin typeface="Arial CYR"/>
                        </a:rPr>
                        <a:t>4 124 504,16</a:t>
                      </a:r>
                    </a:p>
                  </a:txBody>
                  <a:tcPr marL="7317" marR="7317" marT="73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3 996 400,59</a:t>
                      </a:r>
                    </a:p>
                  </a:txBody>
                  <a:tcPr marL="7317" marR="7317" marT="73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128 103,57</a:t>
                      </a:r>
                    </a:p>
                  </a:txBody>
                  <a:tcPr marL="7317" marR="7317" marT="73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317" marR="7317" marT="73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effectLst/>
                          <a:latin typeface="Arial"/>
                        </a:rPr>
                        <a:t>Экономия денежных средств в результате проведения конкурсных процедур при заключении госконтрактов</a:t>
                      </a:r>
                    </a:p>
                  </a:txBody>
                  <a:tcPr marL="7317" marR="7317" marT="73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700" b="0" i="0" u="none" strike="noStrike" dirty="0">
                        <a:effectLst/>
                        <a:latin typeface="Arial"/>
                      </a:endParaRPr>
                    </a:p>
                  </a:txBody>
                  <a:tcPr marL="7317" marR="7317" marT="73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136324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Субсидия на осуществление капитальных вложений</a:t>
                      </a:r>
                    </a:p>
                  </a:txBody>
                  <a:tcPr marL="7317" marR="7317" marT="73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>
                          <a:effectLst/>
                          <a:latin typeface="Arial CYR"/>
                        </a:rPr>
                        <a:t>ФАИП30514808953595</a:t>
                      </a:r>
                    </a:p>
                  </a:txBody>
                  <a:tcPr marL="7317" marR="7317" marT="73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 dirty="0">
                          <a:effectLst/>
                          <a:latin typeface="Arial CYR"/>
                        </a:rPr>
                        <a:t>Строительство </a:t>
                      </a:r>
                      <a:r>
                        <a:rPr lang="ru-RU" sz="1000" b="0" i="0" u="none" strike="noStrike" dirty="0" smtClean="0">
                          <a:effectLst/>
                          <a:latin typeface="Arial CYR"/>
                        </a:rPr>
                        <a:t>производственно-­</a:t>
                      </a:r>
                      <a:r>
                        <a:rPr lang="ru-RU" sz="1000" b="0" i="0" u="none" strike="noStrike" dirty="0">
                          <a:effectLst/>
                          <a:latin typeface="Arial CYR"/>
                        </a:rPr>
                        <a:t>лабораторного комплекса гидрологической станции </a:t>
                      </a:r>
                      <a:r>
                        <a:rPr lang="ru-RU" sz="1000" b="0" i="0" u="none" strike="noStrike" dirty="0" err="1" smtClean="0">
                          <a:effectLst/>
                          <a:latin typeface="Arial CYR"/>
                        </a:rPr>
                        <a:t>Среднеколымск</a:t>
                      </a:r>
                      <a:endParaRPr lang="ru-RU" sz="1000" b="0" i="0" u="none" strike="noStrike" dirty="0">
                        <a:effectLst/>
                        <a:latin typeface="Arial CYR"/>
                      </a:endParaRPr>
                    </a:p>
                  </a:txBody>
                  <a:tcPr marL="7317" marR="7317" marT="73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13 474 826,20</a:t>
                      </a:r>
                    </a:p>
                  </a:txBody>
                  <a:tcPr marL="7317" marR="7317" marT="73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0" i="0" u="none" strike="noStrike" dirty="0">
                          <a:effectLst/>
                          <a:latin typeface="Arial CYR"/>
                        </a:rPr>
                        <a:t>13 237 915,81</a:t>
                      </a:r>
                    </a:p>
                  </a:txBody>
                  <a:tcPr marL="7317" marR="7317" marT="73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236 910,39</a:t>
                      </a:r>
                    </a:p>
                  </a:txBody>
                  <a:tcPr marL="7317" marR="7317" marT="73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317" marR="7317" marT="73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В связи  с внесенными изменениями  в ПИР был  проведен новый аукцион на дополнительные виды работ. По итогам аукциона получена  экономия  денежных средств.  Строительство объекта  завершено , объект сдан в эксплуатацию, правоустатавливающие документы получены.</a:t>
                      </a:r>
                    </a:p>
                  </a:txBody>
                  <a:tcPr marL="7317" marR="7317" marT="73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/>
                      </a:endParaRPr>
                    </a:p>
                  </a:txBody>
                  <a:tcPr marL="7317" marR="7317" marT="73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221433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Субсидия на осуществление капитальных вложений</a:t>
                      </a:r>
                    </a:p>
                  </a:txBody>
                  <a:tcPr marL="7317" marR="7317" marT="73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>
                          <a:effectLst/>
                          <a:latin typeface="Arial CYR"/>
                        </a:rPr>
                        <a:t>630</a:t>
                      </a:r>
                    </a:p>
                  </a:txBody>
                  <a:tcPr marL="7317" marR="7317" marT="73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Ведение строительства объекта "Общежитие квартирного типа для молодых ученых и специалистов РАН в г.Москве, Чечерский проезд, рядом с вл.10, район Южное Бутово, Юго­Западный административный округ города Москвы"</a:t>
                      </a:r>
                    </a:p>
                  </a:txBody>
                  <a:tcPr marL="7317" marR="7317" marT="73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56 464 637,43</a:t>
                      </a:r>
                    </a:p>
                  </a:txBody>
                  <a:tcPr marL="7317" marR="7317" marT="73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53 646 907,36</a:t>
                      </a:r>
                    </a:p>
                  </a:txBody>
                  <a:tcPr marL="7317" marR="7317" marT="73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2 817 730,07</a:t>
                      </a:r>
                    </a:p>
                  </a:txBody>
                  <a:tcPr marL="7317" marR="7317" marT="73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317" marR="7317" marT="73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effectLst/>
                          <a:latin typeface="Arial"/>
                        </a:rPr>
                        <a:t>Остаток неиспользованной субсидии на цели осуществления капитальных вложений по неисполненным принятым обязательствам по Договору №02­АП­Ц­2859/13 от 15.07.2016 года (подключение объекта капитального строительства к системам теплоснабжения). Срок завершения работ февраль 2017 года.</a:t>
                      </a:r>
                    </a:p>
                  </a:txBody>
                  <a:tcPr marL="7317" marR="7317" marT="73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700" b="0" i="0" u="none" strike="noStrike" dirty="0">
                        <a:effectLst/>
                        <a:latin typeface="Arial"/>
                      </a:endParaRPr>
                    </a:p>
                  </a:txBody>
                  <a:tcPr marL="7317" marR="7317" marT="73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019810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  <p:sp>
        <p:nvSpPr>
          <p:cNvPr id="8" name="Заголовок 5"/>
          <p:cNvSpPr>
            <a:spLocks noGrp="1"/>
          </p:cNvSpPr>
          <p:nvPr>
            <p:ph type="title"/>
          </p:nvPr>
        </p:nvSpPr>
        <p:spPr>
          <a:xfrm>
            <a:off x="2399754" y="610367"/>
            <a:ext cx="7916683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Сведения об основных направлениях 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деятельности (Таблица </a:t>
            </a:r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№ 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1) </a:t>
            </a:r>
            <a:endParaRPr lang="ru-RU" sz="22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cs typeface="Arial" pitchFamily="34" charset="0"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3432312"/>
              </p:ext>
            </p:extLst>
          </p:nvPr>
        </p:nvGraphicFramePr>
        <p:xfrm>
          <a:off x="1212056" y="1467644"/>
          <a:ext cx="8331200" cy="3799680"/>
        </p:xfrm>
        <a:graphic>
          <a:graphicData uri="http://schemas.openxmlformats.org/drawingml/2006/table">
            <a:tbl>
              <a:tblPr/>
              <a:tblGrid>
                <a:gridCol w="2400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591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49930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effectLst/>
                          <a:latin typeface="Arial"/>
                        </a:rPr>
                        <a:t>Сведения об основных направлениях деятельности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4964"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49894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Наименование цели деятельности</a:t>
                      </a:r>
                      <a:br>
                        <a:rPr lang="ru-RU" sz="900" b="0" i="0" u="none" strike="noStrike">
                          <a:effectLst/>
                          <a:latin typeface="Arial CYR"/>
                        </a:rPr>
                      </a:br>
                      <a:endParaRPr lang="ru-RU" sz="900" b="0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Краткая характеристика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Правовое обоснование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4964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1</a:t>
                      </a:r>
                    </a:p>
                  </a:txBody>
                  <a:tcPr marL="9525" marR="9525" marT="9525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2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3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4964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4964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25174422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3060" y="355603"/>
            <a:ext cx="9161443" cy="920748"/>
          </a:xfrm>
        </p:spPr>
        <p:txBody>
          <a:bodyPr/>
          <a:lstStyle/>
          <a:p>
            <a:pPr lvl="0" algn="r">
              <a:defRPr/>
            </a:pPr>
            <a:r>
              <a:rPr lang="ru-RU" alt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Сведения о движении нефинансовых </a:t>
            </a:r>
            <a:r>
              <a:rPr lang="ru-RU" alt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активов</a:t>
            </a:r>
            <a:br>
              <a:rPr lang="ru-RU" alt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</a:br>
            <a:r>
              <a:rPr lang="ru-RU" alt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учреждения (ф</a:t>
            </a:r>
            <a:r>
              <a:rPr lang="ru-RU" alt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. </a:t>
            </a:r>
            <a:r>
              <a:rPr lang="ru-RU" alt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0503768</a:t>
            </a:r>
            <a:r>
              <a:rPr lang="ru-RU" alt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)</a:t>
            </a:r>
            <a:endParaRPr lang="ru-RU" sz="22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cs typeface="Arial" pitchFamily="34" charset="0"/>
            </a:endParaRPr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289" y="1397000"/>
            <a:ext cx="9285919" cy="407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AutoShape 9"/>
          <p:cNvSpPr>
            <a:spLocks noChangeArrowheads="1"/>
          </p:cNvSpPr>
          <p:nvPr/>
        </p:nvSpPr>
        <p:spPr bwMode="auto">
          <a:xfrm>
            <a:off x="1543051" y="5498296"/>
            <a:ext cx="7639049" cy="359579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lIns="82936" tIns="41468" rIns="82936" bIns="41468"/>
          <a:lstStyle/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sz="1600" kern="0" dirty="0">
                <a:solidFill>
                  <a:prstClr val="black"/>
                </a:solidFill>
                <a:latin typeface="Times New Roman" pitchFamily="18" charset="0"/>
              </a:rPr>
              <a:t>Составляются и представляются </a:t>
            </a:r>
            <a:r>
              <a:rPr lang="ru-RU" sz="1600" kern="0" dirty="0" smtClean="0">
                <a:solidFill>
                  <a:prstClr val="black"/>
                </a:solidFill>
                <a:latin typeface="Times New Roman" pitchFamily="18" charset="0"/>
              </a:rPr>
              <a:t>раздельно </a:t>
            </a:r>
            <a:r>
              <a:rPr lang="ru-RU" sz="1600" kern="0" dirty="0">
                <a:solidFill>
                  <a:prstClr val="black"/>
                </a:solidFill>
                <a:latin typeface="Times New Roman" pitchFamily="18" charset="0"/>
              </a:rPr>
              <a:t>по видам деятельности (коды 2, 4, 5, 6, 7</a:t>
            </a:r>
            <a:r>
              <a:rPr lang="ru-RU" sz="1600" kern="0" dirty="0" smtClean="0">
                <a:solidFill>
                  <a:prstClr val="black"/>
                </a:solidFill>
                <a:latin typeface="Times New Roman" pitchFamily="18" charset="0"/>
              </a:rPr>
              <a:t>)</a:t>
            </a: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uLnTx/>
              <a:uFillTx/>
              <a:latin typeface="Times New Roman" pitchFamily="18" charset="0"/>
            </a:endParaRPr>
          </a:p>
        </p:txBody>
      </p:sp>
      <p:sp>
        <p:nvSpPr>
          <p:cNvPr id="6" name="AutoShape 9"/>
          <p:cNvSpPr>
            <a:spLocks noChangeArrowheads="1"/>
          </p:cNvSpPr>
          <p:nvPr/>
        </p:nvSpPr>
        <p:spPr bwMode="auto">
          <a:xfrm>
            <a:off x="1278055" y="6000749"/>
            <a:ext cx="8169040" cy="771525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lIns="82936" tIns="41468" rIns="82936" bIns="41468"/>
          <a:lstStyle/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sz="1600" kern="0" dirty="0" smtClean="0">
                <a:solidFill>
                  <a:prstClr val="black"/>
                </a:solidFill>
                <a:latin typeface="Times New Roman" pitchFamily="18" charset="0"/>
              </a:rPr>
              <a:t>Раздел </a:t>
            </a:r>
            <a:r>
              <a:rPr lang="ru-RU" sz="1600" kern="0" dirty="0">
                <a:solidFill>
                  <a:prstClr val="black"/>
                </a:solidFill>
                <a:latin typeface="Times New Roman" pitchFamily="18" charset="0"/>
              </a:rPr>
              <a:t>3 «Движение материальных ценностей на забалансовых счетах» сводных Сведений (ф. 0503768) не формируется и не заполняется при представлении сводных Сведений </a:t>
            </a:r>
            <a:r>
              <a:rPr lang="ru-RU" sz="1600" kern="0" dirty="0" smtClean="0">
                <a:solidFill>
                  <a:prstClr val="black"/>
                </a:solidFill>
                <a:latin typeface="Times New Roman" pitchFamily="18" charset="0"/>
              </a:rPr>
              <a:t>               (</a:t>
            </a:r>
            <a:r>
              <a:rPr lang="ru-RU" sz="1600" kern="0" dirty="0">
                <a:solidFill>
                  <a:prstClr val="black"/>
                </a:solidFill>
                <a:latin typeface="Times New Roman" pitchFamily="18" charset="0"/>
              </a:rPr>
              <a:t>ф. 0503768) в МОУ ФК</a:t>
            </a: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uLnTx/>
              <a:uFillTx/>
              <a:latin typeface="Times New Roman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50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9921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2"/>
          <p:cNvSpPr txBox="1">
            <a:spLocks/>
          </p:cNvSpPr>
          <p:nvPr/>
        </p:nvSpPr>
        <p:spPr bwMode="auto">
          <a:xfrm>
            <a:off x="3900461" y="69253"/>
            <a:ext cx="6560146" cy="883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9pPr>
          </a:lstStyle>
          <a:p>
            <a:pPr algn="r"/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С</a:t>
            </a:r>
            <a:r>
              <a:rPr lang="ru-RU" alt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ведения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 </a:t>
            </a:r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по дебиторской и 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кредиторской задолженности учреждения (ф. 0503769)</a:t>
            </a:r>
            <a:endParaRPr lang="ru-RU" sz="22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cs typeface="Arial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5015" y="1298259"/>
            <a:ext cx="9155592" cy="406680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9144" y="5399318"/>
            <a:ext cx="8321463" cy="117293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305015" y="848605"/>
            <a:ext cx="926531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15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Формируется и представляется отдельно по видам деятельности (2</a:t>
            </a:r>
            <a:r>
              <a:rPr lang="ru-RU" sz="1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4, 5, 6, 7</a:t>
            </a:r>
            <a:r>
              <a:rPr lang="ru-RU" sz="15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) и видам задолженности (ДЗ и КЗ)</a:t>
            </a:r>
          </a:p>
        </p:txBody>
      </p:sp>
      <p:sp>
        <p:nvSpPr>
          <p:cNvPr id="9" name="Овальная выноска 8"/>
          <p:cNvSpPr/>
          <p:nvPr/>
        </p:nvSpPr>
        <p:spPr>
          <a:xfrm>
            <a:off x="275940" y="3763433"/>
            <a:ext cx="1526908" cy="752364"/>
          </a:xfrm>
          <a:prstGeom prst="wedgeEllipseCallout">
            <a:avLst>
              <a:gd name="adj1" fmla="val 58596"/>
              <a:gd name="adj2" fmla="val 2391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solidFill>
                  <a:schemeClr val="tx1"/>
                </a:solidFill>
                <a:latin typeface="Cambria" panose="02040503050406030204" pitchFamily="18" charset="0"/>
              </a:rPr>
              <a:t>По счету</a:t>
            </a:r>
          </a:p>
          <a:p>
            <a:pPr algn="ctr"/>
            <a:r>
              <a:rPr lang="ru-RU" sz="1100" dirty="0" smtClean="0">
                <a:solidFill>
                  <a:schemeClr val="tx1"/>
                </a:solidFill>
                <a:latin typeface="Cambria" panose="02040503050406030204" pitchFamily="18" charset="0"/>
              </a:rPr>
              <a:t> </a:t>
            </a:r>
            <a:r>
              <a:rPr lang="ru-RU" sz="1100" b="1" dirty="0" smtClean="0">
                <a:solidFill>
                  <a:schemeClr val="tx1"/>
                </a:solidFill>
                <a:latin typeface="Cambria" panose="02040503050406030204" pitchFamily="18" charset="0"/>
              </a:rPr>
              <a:t>0 304 06 000</a:t>
            </a:r>
          </a:p>
          <a:p>
            <a:pPr algn="ctr"/>
            <a:r>
              <a:rPr lang="ru-RU" sz="1100" dirty="0" smtClean="0">
                <a:solidFill>
                  <a:schemeClr val="tx1"/>
                </a:solidFill>
                <a:latin typeface="Cambria" panose="02040503050406030204" pitchFamily="18" charset="0"/>
              </a:rPr>
              <a:t> в 1-17 разрядах – нули</a:t>
            </a:r>
            <a:endParaRPr lang="ru-RU" sz="1100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sp>
        <p:nvSpPr>
          <p:cNvPr id="11" name="Прямоугольная выноска 10"/>
          <p:cNvSpPr/>
          <p:nvPr/>
        </p:nvSpPr>
        <p:spPr>
          <a:xfrm>
            <a:off x="172882" y="5095875"/>
            <a:ext cx="2054779" cy="1654484"/>
          </a:xfrm>
          <a:prstGeom prst="wedgeRectCallout">
            <a:avLst>
              <a:gd name="adj1" fmla="val 56926"/>
              <a:gd name="adj2" fmla="val 2098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endParaRPr lang="ru-RU" sz="1200" b="1" dirty="0" smtClean="0">
              <a:latin typeface="Cambria" panose="02040503050406030204" pitchFamily="18" charset="0"/>
            </a:endParaRPr>
          </a:p>
          <a:p>
            <a:pPr lvl="0" algn="ctr"/>
            <a:r>
              <a:rPr lang="ru-RU" sz="1200" b="1" dirty="0" smtClean="0">
                <a:latin typeface="Cambria" panose="02040503050406030204" pitchFamily="18" charset="0"/>
              </a:rPr>
              <a:t>Раздел </a:t>
            </a:r>
            <a:r>
              <a:rPr lang="ru-RU" sz="1200" b="1" dirty="0">
                <a:latin typeface="Cambria" panose="02040503050406030204" pitchFamily="18" charset="0"/>
              </a:rPr>
              <a:t>2 </a:t>
            </a:r>
            <a:r>
              <a:rPr lang="ru-RU" sz="1200" dirty="0">
                <a:latin typeface="Cambria" panose="02040503050406030204" pitchFamily="18" charset="0"/>
              </a:rPr>
              <a:t>заполняется по показателям </a:t>
            </a:r>
            <a:r>
              <a:rPr lang="ru-RU" sz="1200" dirty="0" smtClean="0">
                <a:latin typeface="Cambria" panose="02040503050406030204" pitchFamily="18" charset="0"/>
              </a:rPr>
              <a:t>задолженности</a:t>
            </a:r>
          </a:p>
          <a:p>
            <a:pPr lvl="0" algn="ctr"/>
            <a:r>
              <a:rPr lang="ru-RU" sz="1200" dirty="0" smtClean="0">
                <a:latin typeface="Cambria" panose="02040503050406030204" pitchFamily="18" charset="0"/>
              </a:rPr>
              <a:t> </a:t>
            </a:r>
            <a:r>
              <a:rPr lang="ru-RU" sz="1200" b="1" dirty="0">
                <a:latin typeface="Cambria" panose="02040503050406030204" pitchFamily="18" charset="0"/>
              </a:rPr>
              <a:t>1 млн. руб. и </a:t>
            </a:r>
            <a:r>
              <a:rPr lang="ru-RU" sz="1200" b="1" dirty="0" smtClean="0">
                <a:latin typeface="Cambria" panose="02040503050406030204" pitchFamily="18" charset="0"/>
              </a:rPr>
              <a:t>более по каждому контрагенту.</a:t>
            </a:r>
          </a:p>
          <a:p>
            <a:pPr lvl="0" algn="ctr"/>
            <a:endParaRPr lang="ru-RU" sz="1200" dirty="0" smtClean="0">
              <a:latin typeface="Cambria" panose="02040503050406030204" pitchFamily="18" charset="0"/>
            </a:endParaRPr>
          </a:p>
          <a:p>
            <a:pPr lvl="0" algn="ctr"/>
            <a:r>
              <a:rPr lang="ru-RU" sz="1200" b="1" dirty="0" smtClean="0">
                <a:latin typeface="Cambria" panose="02040503050406030204" pitchFamily="18" charset="0"/>
              </a:rPr>
              <a:t>Гр. 5-8 </a:t>
            </a:r>
            <a:r>
              <a:rPr lang="ru-RU" sz="1200" dirty="0" smtClean="0">
                <a:latin typeface="Cambria" panose="02040503050406030204" pitchFamily="18" charset="0"/>
              </a:rPr>
              <a:t>в отчетности  в 2017 году </a:t>
            </a:r>
            <a:r>
              <a:rPr lang="ru-RU" sz="1200" b="1" dirty="0" smtClean="0">
                <a:latin typeface="Cambria" panose="02040503050406030204" pitchFamily="18" charset="0"/>
              </a:rPr>
              <a:t>не заполняются</a:t>
            </a:r>
          </a:p>
          <a:p>
            <a:pPr lvl="0" algn="ctr"/>
            <a:endParaRPr lang="ru-RU" sz="1400" dirty="0">
              <a:latin typeface="Cambria" panose="02040503050406030204" pitchFamily="18" charset="0"/>
            </a:endParaRPr>
          </a:p>
        </p:txBody>
      </p:sp>
      <p:sp>
        <p:nvSpPr>
          <p:cNvPr id="12" name="Овальная выноска 11"/>
          <p:cNvSpPr/>
          <p:nvPr/>
        </p:nvSpPr>
        <p:spPr>
          <a:xfrm>
            <a:off x="4282866" y="1394240"/>
            <a:ext cx="2178745" cy="996208"/>
          </a:xfrm>
          <a:prstGeom prst="wedgeEllipseCallout">
            <a:avLst>
              <a:gd name="adj1" fmla="val 22865"/>
              <a:gd name="adj2" fmla="val 72852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873997">
              <a:defRPr/>
            </a:pPr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Показатели по </a:t>
            </a:r>
            <a:r>
              <a:rPr lang="ru-RU" sz="1200" b="1" dirty="0" smtClean="0">
                <a:solidFill>
                  <a:schemeClr val="tx1"/>
                </a:solidFill>
                <a:latin typeface="Cambria" panose="02040503050406030204" pitchFamily="18" charset="0"/>
              </a:rPr>
              <a:t>гр. 6 и 8 </a:t>
            </a:r>
            <a:r>
              <a:rPr lang="ru-RU" sz="1200" dirty="0">
                <a:solidFill>
                  <a:schemeClr val="tx1"/>
                </a:solidFill>
                <a:latin typeface="Cambria" panose="02040503050406030204" pitchFamily="18" charset="0"/>
              </a:rPr>
              <a:t>формируются только по</a:t>
            </a:r>
          </a:p>
          <a:p>
            <a:pPr algn="ctr" defTabSz="873997">
              <a:defRPr/>
            </a:pPr>
            <a:r>
              <a:rPr lang="ru-RU" sz="1200" dirty="0">
                <a:solidFill>
                  <a:schemeClr val="tx1"/>
                </a:solidFill>
                <a:latin typeface="Cambria" panose="02040503050406030204" pitchFamily="18" charset="0"/>
              </a:rPr>
              <a:t> счетам </a:t>
            </a:r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0 </a:t>
            </a:r>
            <a:r>
              <a:rPr lang="ru-RU" sz="1200" dirty="0">
                <a:solidFill>
                  <a:schemeClr val="tx1"/>
                </a:solidFill>
                <a:latin typeface="Cambria" panose="02040503050406030204" pitchFamily="18" charset="0"/>
              </a:rPr>
              <a:t>20600 000 и </a:t>
            </a:r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0 </a:t>
            </a:r>
            <a:r>
              <a:rPr lang="ru-RU" sz="1200" dirty="0">
                <a:solidFill>
                  <a:schemeClr val="tx1"/>
                </a:solidFill>
                <a:latin typeface="Cambria" panose="02040503050406030204" pitchFamily="18" charset="0"/>
              </a:rPr>
              <a:t>30200 </a:t>
            </a:r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000</a:t>
            </a:r>
            <a:endParaRPr lang="ru-RU" sz="1200" b="1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sp>
        <p:nvSpPr>
          <p:cNvPr id="13" name="Овальная выноска 12"/>
          <p:cNvSpPr/>
          <p:nvPr/>
        </p:nvSpPr>
        <p:spPr>
          <a:xfrm>
            <a:off x="3164461" y="3623733"/>
            <a:ext cx="2043253" cy="1031764"/>
          </a:xfrm>
          <a:prstGeom prst="wedgeEllipseCallout">
            <a:avLst>
              <a:gd name="adj1" fmla="val -64336"/>
              <a:gd name="adj2" fmla="val 28672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873997">
              <a:defRPr/>
            </a:pPr>
            <a:r>
              <a:rPr lang="ru-RU" sz="1200" b="1" dirty="0">
                <a:solidFill>
                  <a:schemeClr val="tx1"/>
                </a:solidFill>
                <a:latin typeface="Cambria" panose="02040503050406030204" pitchFamily="18" charset="0"/>
              </a:rPr>
              <a:t>Отражаются</a:t>
            </a:r>
            <a:r>
              <a:rPr lang="ru-RU" sz="1200" dirty="0">
                <a:solidFill>
                  <a:schemeClr val="tx1"/>
                </a:solidFill>
                <a:latin typeface="Cambria" panose="02040503050406030204" pitchFamily="18" charset="0"/>
              </a:rPr>
              <a:t> только те </a:t>
            </a:r>
            <a:r>
              <a:rPr lang="ru-RU" sz="1200" b="1" dirty="0">
                <a:solidFill>
                  <a:schemeClr val="tx1"/>
                </a:solidFill>
                <a:latin typeface="Cambria" panose="02040503050406030204" pitchFamily="18" charset="0"/>
              </a:rPr>
              <a:t>счета</a:t>
            </a:r>
            <a:r>
              <a:rPr lang="ru-RU" sz="1200" dirty="0">
                <a:solidFill>
                  <a:schemeClr val="tx1"/>
                </a:solidFill>
                <a:latin typeface="Cambria" panose="02040503050406030204" pitchFamily="18" charset="0"/>
              </a:rPr>
              <a:t>, по которым есть </a:t>
            </a:r>
            <a:r>
              <a:rPr lang="ru-RU" sz="1200" b="1" dirty="0">
                <a:solidFill>
                  <a:schemeClr val="tx1"/>
                </a:solidFill>
                <a:latin typeface="Cambria" panose="02040503050406030204" pitchFamily="18" charset="0"/>
              </a:rPr>
              <a:t>ненулевые</a:t>
            </a:r>
            <a:r>
              <a:rPr lang="ru-RU" sz="1200" dirty="0">
                <a:solidFill>
                  <a:schemeClr val="tx1"/>
                </a:solidFill>
                <a:latin typeface="Cambria" panose="02040503050406030204" pitchFamily="18" charset="0"/>
              </a:rPr>
              <a:t> значения</a:t>
            </a:r>
          </a:p>
        </p:txBody>
      </p:sp>
      <p:sp>
        <p:nvSpPr>
          <p:cNvPr id="14" name="Овальная выноска 13"/>
          <p:cNvSpPr/>
          <p:nvPr/>
        </p:nvSpPr>
        <p:spPr>
          <a:xfrm>
            <a:off x="6566603" y="1252092"/>
            <a:ext cx="2273386" cy="1146290"/>
          </a:xfrm>
          <a:prstGeom prst="wedgeEllipseCallout">
            <a:avLst>
              <a:gd name="adj1" fmla="val -9900"/>
              <a:gd name="adj2" fmla="val 70531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873997">
              <a:defRPr/>
            </a:pPr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Показатели по</a:t>
            </a:r>
          </a:p>
          <a:p>
            <a:pPr algn="ctr" defTabSz="873997">
              <a:defRPr/>
            </a:pPr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 счетам 0 20600 000 и 0 30200 000 со знаком «</a:t>
            </a:r>
            <a:r>
              <a:rPr lang="ru-RU" sz="1200" b="1" dirty="0" smtClean="0">
                <a:solidFill>
                  <a:schemeClr val="tx1"/>
                </a:solidFill>
                <a:latin typeface="Cambria" panose="02040503050406030204" pitchFamily="18" charset="0"/>
              </a:rPr>
              <a:t>минус</a:t>
            </a:r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» </a:t>
            </a:r>
            <a:r>
              <a:rPr lang="ru-RU" sz="1200" b="1" dirty="0" smtClean="0">
                <a:solidFill>
                  <a:schemeClr val="tx1"/>
                </a:solidFill>
                <a:latin typeface="Cambria" panose="02040503050406030204" pitchFamily="18" charset="0"/>
              </a:rPr>
              <a:t>недопустимы</a:t>
            </a:r>
            <a:endParaRPr lang="ru-RU" sz="1200" b="1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sp>
        <p:nvSpPr>
          <p:cNvPr id="16" name="Овальная выноска 15"/>
          <p:cNvSpPr/>
          <p:nvPr/>
        </p:nvSpPr>
        <p:spPr>
          <a:xfrm>
            <a:off x="6808382" y="3407249"/>
            <a:ext cx="2220285" cy="1278466"/>
          </a:xfrm>
          <a:prstGeom prst="wedgeEllipseCallout">
            <a:avLst>
              <a:gd name="adj1" fmla="val -3207"/>
              <a:gd name="adj2" fmla="val -76626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873997">
              <a:defRPr/>
            </a:pPr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В</a:t>
            </a:r>
            <a:r>
              <a:rPr lang="ru-RU" sz="1200" b="1" dirty="0" smtClean="0">
                <a:solidFill>
                  <a:schemeClr val="tx1"/>
                </a:solidFill>
                <a:latin typeface="Cambria" panose="02040503050406030204" pitchFamily="18" charset="0"/>
              </a:rPr>
              <a:t> гр. 3, 10, 13 </a:t>
            </a:r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указывается задолженность со сроком погашения более 12 месяцев от отчетной даты</a:t>
            </a:r>
            <a:endParaRPr lang="ru-RU" sz="1200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sp>
        <p:nvSpPr>
          <p:cNvPr id="17" name="Овальная выноска 16"/>
          <p:cNvSpPr/>
          <p:nvPr/>
        </p:nvSpPr>
        <p:spPr>
          <a:xfrm>
            <a:off x="8928115" y="1411623"/>
            <a:ext cx="1593294" cy="1222137"/>
          </a:xfrm>
          <a:prstGeom prst="wedgeEllipseCallout">
            <a:avLst>
              <a:gd name="adj1" fmla="val -37081"/>
              <a:gd name="adj2" fmla="val 56735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873997">
              <a:defRPr/>
            </a:pPr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В</a:t>
            </a:r>
            <a:r>
              <a:rPr lang="ru-RU" sz="1200" b="1" dirty="0" smtClean="0">
                <a:solidFill>
                  <a:schemeClr val="tx1"/>
                </a:solidFill>
                <a:latin typeface="Cambria" panose="02040503050406030204" pitchFamily="18" charset="0"/>
              </a:rPr>
              <a:t> гр. 12-14 </a:t>
            </a:r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заполняются только по синтетическому счету БУ</a:t>
            </a:r>
            <a:endParaRPr lang="ru-RU" sz="1200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sp>
        <p:nvSpPr>
          <p:cNvPr id="15" name="Овальная выноска 14"/>
          <p:cNvSpPr/>
          <p:nvPr/>
        </p:nvSpPr>
        <p:spPr>
          <a:xfrm>
            <a:off x="2480123" y="1348188"/>
            <a:ext cx="1705964" cy="1349006"/>
          </a:xfrm>
          <a:prstGeom prst="wedgeEllipseCallout">
            <a:avLst>
              <a:gd name="adj1" fmla="val 29138"/>
              <a:gd name="adj2" fmla="val 54099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873997">
              <a:defRPr/>
            </a:pPr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Показатели </a:t>
            </a:r>
            <a:r>
              <a:rPr lang="ru-RU" sz="1200" dirty="0">
                <a:solidFill>
                  <a:schemeClr val="tx1"/>
                </a:solidFill>
                <a:latin typeface="Cambria" panose="02040503050406030204" pitchFamily="18" charset="0"/>
              </a:rPr>
              <a:t>гр. 2-4 должны соответствовать гр. 9-11 </a:t>
            </a:r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ф.0503769 </a:t>
            </a:r>
            <a:r>
              <a:rPr lang="ru-RU" sz="1200" dirty="0">
                <a:solidFill>
                  <a:schemeClr val="tx1"/>
                </a:solidFill>
                <a:latin typeface="Cambria" panose="02040503050406030204" pitchFamily="18" charset="0"/>
              </a:rPr>
              <a:t>за 2016 год</a:t>
            </a:r>
          </a:p>
        </p:txBody>
      </p:sp>
      <p:sp>
        <p:nvSpPr>
          <p:cNvPr id="18" name="Прямоугольная выноска 17"/>
          <p:cNvSpPr/>
          <p:nvPr/>
        </p:nvSpPr>
        <p:spPr>
          <a:xfrm>
            <a:off x="464176" y="1411623"/>
            <a:ext cx="1948284" cy="2076561"/>
          </a:xfrm>
          <a:prstGeom prst="wedgeRectCallout">
            <a:avLst>
              <a:gd name="adj1" fmla="val 32337"/>
              <a:gd name="adj2" fmla="val 56674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tx1"/>
                </a:solidFill>
                <a:latin typeface="Cambria" panose="02040503050406030204" pitchFamily="18" charset="0"/>
              </a:rPr>
              <a:t>В гр. 1 указывается</a:t>
            </a:r>
          </a:p>
          <a:p>
            <a:pPr lvl="0" algn="ctr"/>
            <a:r>
              <a:rPr lang="ru-RU" sz="1200" dirty="0">
                <a:solidFill>
                  <a:schemeClr val="tx1"/>
                </a:solidFill>
                <a:latin typeface="Cambria" panose="02040503050406030204" pitchFamily="18" charset="0"/>
              </a:rPr>
              <a:t>номера счетов БУ, а именно: </a:t>
            </a:r>
            <a:endParaRPr lang="ru-RU" sz="1200" dirty="0" smtClean="0">
              <a:solidFill>
                <a:schemeClr val="tx1"/>
              </a:solidFill>
              <a:latin typeface="Cambria" panose="020405030504060302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chemeClr val="tx1"/>
                </a:solidFill>
                <a:latin typeface="Cambria" panose="02040503050406030204" pitchFamily="18" charset="0"/>
              </a:rPr>
              <a:t>1-4 </a:t>
            </a:r>
            <a:r>
              <a:rPr lang="ru-RU" sz="1200" b="1" dirty="0">
                <a:solidFill>
                  <a:schemeClr val="tx1"/>
                </a:solidFill>
                <a:latin typeface="Cambria" panose="02040503050406030204" pitchFamily="18" charset="0"/>
              </a:rPr>
              <a:t>разряды </a:t>
            </a:r>
            <a:r>
              <a:rPr lang="ru-RU" sz="1200" dirty="0">
                <a:solidFill>
                  <a:schemeClr val="tx1"/>
                </a:solidFill>
                <a:latin typeface="Cambria" panose="02040503050406030204" pitchFamily="18" charset="0"/>
              </a:rPr>
              <a:t>– </a:t>
            </a:r>
            <a:r>
              <a:rPr lang="ru-RU" sz="1200" dirty="0" err="1" smtClean="0">
                <a:latin typeface="Cambria" panose="02040503050406030204" pitchFamily="18" charset="0"/>
              </a:rPr>
              <a:t>РзПз</a:t>
            </a:r>
            <a:r>
              <a:rPr lang="ru-RU" sz="1200" dirty="0" smtClean="0"/>
              <a:t>;</a:t>
            </a:r>
          </a:p>
          <a:p>
            <a:pPr lvl="0" algn="ctr"/>
            <a:r>
              <a:rPr lang="ru-RU" sz="1200" b="1" dirty="0" smtClean="0">
                <a:solidFill>
                  <a:schemeClr val="tx1"/>
                </a:solidFill>
                <a:latin typeface="Cambria" panose="02040503050406030204" pitchFamily="18" charset="0"/>
              </a:rPr>
              <a:t>5-14 разряды </a:t>
            </a:r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– нули;</a:t>
            </a:r>
          </a:p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Cambria" panose="02040503050406030204" pitchFamily="18" charset="0"/>
              </a:rPr>
              <a:t>15-17 </a:t>
            </a:r>
            <a:r>
              <a:rPr lang="ru-RU" sz="1200" b="1" dirty="0">
                <a:solidFill>
                  <a:schemeClr val="tx1"/>
                </a:solidFill>
                <a:latin typeface="Cambria" panose="02040503050406030204" pitchFamily="18" charset="0"/>
              </a:rPr>
              <a:t>разряды</a:t>
            </a:r>
            <a:r>
              <a:rPr lang="ru-RU" sz="1200" b="1" dirty="0" smtClean="0">
                <a:solidFill>
                  <a:schemeClr val="tx1"/>
                </a:solidFill>
                <a:latin typeface="Cambria" panose="02040503050406030204" pitchFamily="18" charset="0"/>
              </a:rPr>
              <a:t>:</a:t>
            </a:r>
          </a:p>
          <a:p>
            <a:pPr algn="ctr"/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в части доходов - коды аналитических групп подвидов доходов бюджета,</a:t>
            </a:r>
          </a:p>
          <a:p>
            <a:pPr algn="ctr"/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в части расходов - КВР.</a:t>
            </a:r>
            <a:endParaRPr lang="ru-RU" sz="1200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918524" y="6490009"/>
            <a:ext cx="2389941" cy="365125"/>
          </a:xfrm>
        </p:spPr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51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99250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6978593"/>
              </p:ext>
            </p:extLst>
          </p:nvPr>
        </p:nvGraphicFramePr>
        <p:xfrm>
          <a:off x="558800" y="1541716"/>
          <a:ext cx="9680573" cy="4468558"/>
        </p:xfrm>
        <a:graphic>
          <a:graphicData uri="http://schemas.openxmlformats.org/drawingml/2006/table">
            <a:tbl>
              <a:tblPr/>
              <a:tblGrid>
                <a:gridCol w="17997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51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179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892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0500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90500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959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6258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5704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effectLst/>
                          <a:latin typeface="Arial"/>
                        </a:rPr>
                        <a:t>Номер (код) счета</a:t>
                      </a:r>
                      <a:br>
                        <a:rPr lang="ru-RU" sz="700" b="0" i="0" u="none" strike="noStrike" dirty="0">
                          <a:effectLst/>
                          <a:latin typeface="Arial"/>
                        </a:rPr>
                      </a:br>
                      <a:r>
                        <a:rPr lang="ru-RU" sz="700" b="0" i="0" u="none" strike="noStrike" dirty="0">
                          <a:effectLst/>
                          <a:latin typeface="Arial"/>
                        </a:rPr>
                        <a:t>бюджетного учета</a:t>
                      </a:r>
                    </a:p>
                  </a:txBody>
                  <a:tcPr marL="7871" marR="7871" marT="78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Не исполнено обязательств, </a:t>
                      </a:r>
                      <a:br>
                        <a:rPr lang="ru-RU" sz="700" b="0" i="0" u="none" strike="noStrike">
                          <a:effectLst/>
                          <a:latin typeface="Arial"/>
                        </a:rPr>
                      </a:br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руб.</a:t>
                      </a:r>
                    </a:p>
                  </a:txBody>
                  <a:tcPr marL="7871" marR="7871" marT="78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effectLst/>
                          <a:latin typeface="Arial"/>
                        </a:rPr>
                        <a:t>Дата (месяц, год)</a:t>
                      </a:r>
                    </a:p>
                  </a:txBody>
                  <a:tcPr marL="7871" marR="7871" marT="78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Контрагент</a:t>
                      </a:r>
                    </a:p>
                  </a:txBody>
                  <a:tcPr marL="7871" marR="7871" marT="78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Причина неисполнения</a:t>
                      </a:r>
                    </a:p>
                  </a:txBody>
                  <a:tcPr marL="7871" marR="7871" marT="78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801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возникновения обязательства</a:t>
                      </a:r>
                    </a:p>
                  </a:txBody>
                  <a:tcPr marL="7871" marR="7871" marT="78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исполнения по правовому основанию</a:t>
                      </a:r>
                    </a:p>
                  </a:txBody>
                  <a:tcPr marL="7871" marR="7871" marT="78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effectLst/>
                          <a:latin typeface="Arial"/>
                        </a:rPr>
                        <a:t>ИНН</a:t>
                      </a:r>
                    </a:p>
                  </a:txBody>
                  <a:tcPr marL="7871" marR="7871" marT="78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наименование</a:t>
                      </a:r>
                    </a:p>
                  </a:txBody>
                  <a:tcPr marL="7871" marR="7871" marT="78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код</a:t>
                      </a:r>
                    </a:p>
                  </a:txBody>
                  <a:tcPr marL="7871" marR="7871" marT="78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пояснение</a:t>
                      </a:r>
                    </a:p>
                  </a:txBody>
                  <a:tcPr marL="7871" marR="7871" marT="78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906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7871" marR="7871" marT="78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7871" marR="7871" marT="78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7871" marR="7871" marT="78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7871" marR="7871" marT="78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7871" marR="7871" marT="78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6</a:t>
                      </a:r>
                    </a:p>
                  </a:txBody>
                  <a:tcPr marL="7871" marR="7871" marT="78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7</a:t>
                      </a:r>
                    </a:p>
                  </a:txBody>
                  <a:tcPr marL="7871" marR="7871" marT="78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8</a:t>
                      </a:r>
                    </a:p>
                  </a:txBody>
                  <a:tcPr marL="7871" marR="7871" marT="78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0787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00000000000000111.2.50211.211</a:t>
                      </a:r>
                    </a:p>
                  </a:txBody>
                  <a:tcPr marL="7871" marR="7871" marT="787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9 974 723,10</a:t>
                      </a:r>
                    </a:p>
                  </a:txBody>
                  <a:tcPr marL="7871" marR="7871" marT="78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00.0000</a:t>
                      </a:r>
                    </a:p>
                  </a:txBody>
                  <a:tcPr marL="7871" marR="7871" marT="78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00.0000</a:t>
                      </a:r>
                    </a:p>
                  </a:txBody>
                  <a:tcPr marL="7871" marR="7871" marT="78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0000000000</a:t>
                      </a:r>
                    </a:p>
                  </a:txBody>
                  <a:tcPr marL="7871" marR="7871" marT="78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расчеты с физическими лицами</a:t>
                      </a:r>
                    </a:p>
                  </a:txBody>
                  <a:tcPr marL="7871" marR="7871" marT="787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700" b="0" i="0" u="none" strike="noStrike" dirty="0">
                        <a:effectLst/>
                        <a:latin typeface="Arial"/>
                      </a:endParaRPr>
                    </a:p>
                  </a:txBody>
                  <a:tcPr marL="7871" marR="7871" marT="787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700" b="0" i="0" u="none" strike="noStrike" dirty="0">
                        <a:effectLst/>
                        <a:latin typeface="Arial"/>
                      </a:endParaRPr>
                    </a:p>
                  </a:txBody>
                  <a:tcPr marL="7871" marR="7871" marT="787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0787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00000000000000111.2.50211.211</a:t>
                      </a:r>
                    </a:p>
                  </a:txBody>
                  <a:tcPr marL="7871" marR="7871" marT="787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180 688 876,91</a:t>
                      </a:r>
                    </a:p>
                  </a:txBody>
                  <a:tcPr marL="7871" marR="7871" marT="78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00.0000</a:t>
                      </a:r>
                    </a:p>
                  </a:txBody>
                  <a:tcPr marL="7871" marR="7871" marT="78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00.0000</a:t>
                      </a:r>
                    </a:p>
                  </a:txBody>
                  <a:tcPr marL="7871" marR="7871" marT="78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0000000000</a:t>
                      </a:r>
                    </a:p>
                  </a:txBody>
                  <a:tcPr marL="7871" marR="7871" marT="78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расчеты с физическими лицами</a:t>
                      </a:r>
                    </a:p>
                  </a:txBody>
                  <a:tcPr marL="7871" marR="7871" marT="787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700" b="0" i="0" u="none" strike="noStrike" dirty="0">
                        <a:effectLst/>
                        <a:latin typeface="Arial"/>
                      </a:endParaRPr>
                    </a:p>
                  </a:txBody>
                  <a:tcPr marL="7871" marR="7871" marT="787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700" b="0" i="0" u="none" strike="noStrike">
                        <a:effectLst/>
                        <a:latin typeface="Arial"/>
                      </a:endParaRPr>
                    </a:p>
                  </a:txBody>
                  <a:tcPr marL="7871" marR="7871" marT="787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0787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Итого по коду счета</a:t>
                      </a:r>
                    </a:p>
                  </a:txBody>
                  <a:tcPr marL="7871" marR="7871" marT="787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190 663 600,01</a:t>
                      </a:r>
                    </a:p>
                  </a:txBody>
                  <a:tcPr marL="7871" marR="7871" marT="78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871" marR="7871" marT="78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871" marR="7871" marT="78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871" marR="7871" marT="78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283344" marR="7871" marT="787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871" marR="7871" marT="787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/>
                      </a:endParaRPr>
                    </a:p>
                  </a:txBody>
                  <a:tcPr marL="7871" marR="7871" marT="787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10787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 dirty="0" smtClean="0">
                          <a:effectLst/>
                          <a:latin typeface="Arial"/>
                        </a:rPr>
                        <a:t>01080000000000241.2.50211.226</a:t>
                      </a:r>
                      <a:endParaRPr lang="ru-RU" sz="700" b="0" i="0" u="none" strike="noStrike" dirty="0">
                        <a:effectLst/>
                        <a:latin typeface="Arial"/>
                      </a:endParaRPr>
                    </a:p>
                  </a:txBody>
                  <a:tcPr marL="7871" marR="7871" marT="787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22 187 948,00</a:t>
                      </a:r>
                    </a:p>
                  </a:txBody>
                  <a:tcPr marL="7871" marR="7871" marT="78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 dirty="0">
                          <a:effectLst/>
                          <a:latin typeface="Arial"/>
                        </a:rPr>
                        <a:t>00.0000</a:t>
                      </a:r>
                    </a:p>
                  </a:txBody>
                  <a:tcPr marL="7871" marR="7871" marT="78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00.0000</a:t>
                      </a:r>
                    </a:p>
                  </a:txBody>
                  <a:tcPr marL="7871" marR="7871" marT="78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5034036445</a:t>
                      </a:r>
                    </a:p>
                  </a:txBody>
                  <a:tcPr marL="7871" marR="7871" marT="78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ООО "АВКредо"</a:t>
                      </a:r>
                    </a:p>
                  </a:txBody>
                  <a:tcPr marL="7871" marR="7871" marT="787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700" b="0" i="0" u="none" strike="noStrike" dirty="0">
                        <a:effectLst/>
                        <a:latin typeface="Arial"/>
                      </a:endParaRPr>
                    </a:p>
                  </a:txBody>
                  <a:tcPr marL="7871" marR="7871" marT="787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700" b="0" i="0" u="none" strike="noStrike">
                        <a:effectLst/>
                        <a:latin typeface="Arial"/>
                      </a:endParaRPr>
                    </a:p>
                  </a:txBody>
                  <a:tcPr marL="7871" marR="7871" marT="787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10787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 dirty="0" smtClean="0">
                          <a:effectLst/>
                          <a:latin typeface="Arial"/>
                        </a:rPr>
                        <a:t>01130000000000241.2.50211.226</a:t>
                      </a:r>
                      <a:endParaRPr lang="ru-RU" sz="700" b="0" i="0" u="none" strike="noStrike" dirty="0">
                        <a:effectLst/>
                        <a:latin typeface="Arial"/>
                      </a:endParaRPr>
                    </a:p>
                  </a:txBody>
                  <a:tcPr marL="7871" marR="7871" marT="787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198 243 828,02</a:t>
                      </a:r>
                    </a:p>
                  </a:txBody>
                  <a:tcPr marL="7871" marR="7871" marT="78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00.0000</a:t>
                      </a:r>
                    </a:p>
                  </a:txBody>
                  <a:tcPr marL="7871" marR="7871" marT="78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00.0000</a:t>
                      </a:r>
                    </a:p>
                  </a:txBody>
                  <a:tcPr marL="7871" marR="7871" marT="78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0000000000</a:t>
                      </a:r>
                    </a:p>
                  </a:txBody>
                  <a:tcPr marL="7871" marR="7871" marT="78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расчеты с физическими лицами</a:t>
                      </a:r>
                    </a:p>
                  </a:txBody>
                  <a:tcPr marL="7871" marR="7871" marT="787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700" b="0" i="0" u="none" strike="noStrike" dirty="0">
                        <a:effectLst/>
                        <a:latin typeface="Arial"/>
                      </a:endParaRPr>
                    </a:p>
                  </a:txBody>
                  <a:tcPr marL="7871" marR="7871" marT="787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700" b="0" i="0" u="none" strike="noStrike" dirty="0">
                        <a:effectLst/>
                        <a:latin typeface="Arial"/>
                      </a:endParaRPr>
                    </a:p>
                  </a:txBody>
                  <a:tcPr marL="7871" marR="7871" marT="787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10787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 dirty="0" smtClean="0">
                          <a:effectLst/>
                          <a:latin typeface="Arial"/>
                        </a:rPr>
                        <a:t>07050000000000241.2.50211.226</a:t>
                      </a:r>
                      <a:endParaRPr lang="ru-RU" sz="700" b="0" i="0" u="none" strike="noStrike" dirty="0">
                        <a:effectLst/>
                        <a:latin typeface="Arial"/>
                      </a:endParaRPr>
                    </a:p>
                  </a:txBody>
                  <a:tcPr marL="7871" marR="7871" marT="787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10 033 351,74</a:t>
                      </a:r>
                    </a:p>
                  </a:txBody>
                  <a:tcPr marL="7871" marR="7871" marT="78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00.0000</a:t>
                      </a:r>
                    </a:p>
                  </a:txBody>
                  <a:tcPr marL="7871" marR="7871" marT="78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 dirty="0">
                          <a:effectLst/>
                          <a:latin typeface="Arial"/>
                        </a:rPr>
                        <a:t>00.0000</a:t>
                      </a:r>
                    </a:p>
                  </a:txBody>
                  <a:tcPr marL="7871" marR="7871" marT="78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0000000000</a:t>
                      </a:r>
                    </a:p>
                  </a:txBody>
                  <a:tcPr marL="7871" marR="7871" marT="78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расчеты с физическими лицами</a:t>
                      </a:r>
                    </a:p>
                  </a:txBody>
                  <a:tcPr marL="7871" marR="7871" marT="787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700" b="0" i="0" u="none" strike="noStrike" dirty="0">
                        <a:effectLst/>
                        <a:latin typeface="Arial"/>
                      </a:endParaRPr>
                    </a:p>
                  </a:txBody>
                  <a:tcPr marL="7871" marR="7871" marT="787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700" b="0" i="0" u="none" strike="noStrike">
                        <a:effectLst/>
                        <a:latin typeface="Arial"/>
                      </a:endParaRPr>
                    </a:p>
                  </a:txBody>
                  <a:tcPr marL="7871" marR="7871" marT="787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10787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 dirty="0" smtClean="0">
                          <a:effectLst/>
                          <a:latin typeface="Arial"/>
                        </a:rPr>
                        <a:t>10030000000000244.2.50211.226</a:t>
                      </a:r>
                      <a:endParaRPr lang="ru-RU" sz="700" b="0" i="0" u="none" strike="noStrike" dirty="0">
                        <a:effectLst/>
                        <a:latin typeface="Arial"/>
                      </a:endParaRPr>
                    </a:p>
                  </a:txBody>
                  <a:tcPr marL="7871" marR="7871" marT="787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3 980 000,00</a:t>
                      </a:r>
                    </a:p>
                  </a:txBody>
                  <a:tcPr marL="7871" marR="7871" marT="78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00.0000</a:t>
                      </a:r>
                    </a:p>
                  </a:txBody>
                  <a:tcPr marL="7871" marR="7871" marT="78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00.0000</a:t>
                      </a:r>
                    </a:p>
                  </a:txBody>
                  <a:tcPr marL="7871" marR="7871" marT="78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0000000000</a:t>
                      </a:r>
                    </a:p>
                  </a:txBody>
                  <a:tcPr marL="7871" marR="7871" marT="78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расчеты с физическими лицами</a:t>
                      </a:r>
                    </a:p>
                  </a:txBody>
                  <a:tcPr marL="7871" marR="7871" marT="787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700" b="0" i="0" u="none" strike="noStrike" dirty="0">
                        <a:effectLst/>
                        <a:latin typeface="Arial"/>
                      </a:endParaRPr>
                    </a:p>
                  </a:txBody>
                  <a:tcPr marL="7871" marR="7871" marT="787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700" b="0" i="0" u="none" strike="noStrike">
                        <a:effectLst/>
                        <a:latin typeface="Arial"/>
                      </a:endParaRPr>
                    </a:p>
                  </a:txBody>
                  <a:tcPr marL="7871" marR="7871" marT="787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10787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 dirty="0" smtClean="0">
                          <a:effectLst/>
                          <a:latin typeface="Arial"/>
                        </a:rPr>
                        <a:t>10050000000000244.2.50211.226</a:t>
                      </a:r>
                      <a:endParaRPr lang="ru-RU" sz="700" b="0" i="0" u="none" strike="noStrike" dirty="0">
                        <a:effectLst/>
                        <a:latin typeface="Arial"/>
                      </a:endParaRPr>
                    </a:p>
                  </a:txBody>
                  <a:tcPr marL="7871" marR="7871" marT="787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157 814 213,66</a:t>
                      </a:r>
                    </a:p>
                  </a:txBody>
                  <a:tcPr marL="7871" marR="7871" marT="78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00.0000</a:t>
                      </a:r>
                    </a:p>
                  </a:txBody>
                  <a:tcPr marL="7871" marR="7871" marT="78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00.0000</a:t>
                      </a:r>
                    </a:p>
                  </a:txBody>
                  <a:tcPr marL="7871" marR="7871" marT="78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0000000000</a:t>
                      </a:r>
                    </a:p>
                  </a:txBody>
                  <a:tcPr marL="7871" marR="7871" marT="78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 dirty="0">
                          <a:effectLst/>
                          <a:latin typeface="Arial"/>
                        </a:rPr>
                        <a:t>расчеты с физическими лицами</a:t>
                      </a:r>
                    </a:p>
                  </a:txBody>
                  <a:tcPr marL="7871" marR="7871" marT="787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700" b="0" i="0" u="none" strike="noStrike" dirty="0">
                        <a:effectLst/>
                        <a:latin typeface="Arial"/>
                      </a:endParaRPr>
                    </a:p>
                  </a:txBody>
                  <a:tcPr marL="7871" marR="7871" marT="787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700" b="0" i="0" u="none" strike="noStrike" dirty="0">
                        <a:effectLst/>
                        <a:latin typeface="Arial"/>
                      </a:endParaRPr>
                    </a:p>
                  </a:txBody>
                  <a:tcPr marL="7871" marR="7871" marT="787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29069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Итого по коду счета</a:t>
                      </a:r>
                    </a:p>
                  </a:txBody>
                  <a:tcPr marL="7871" marR="7871" marT="787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392 259 341,42</a:t>
                      </a:r>
                    </a:p>
                  </a:txBody>
                  <a:tcPr marL="7871" marR="7871" marT="78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871" marR="7871" marT="78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871" marR="7871" marT="78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871" marR="7871" marT="78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283344" marR="7871" marT="787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871" marR="7871" marT="787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/>
                      </a:endParaRPr>
                    </a:p>
                  </a:txBody>
                  <a:tcPr marL="7871" marR="7871" marT="787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29069"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Всего</a:t>
                      </a:r>
                    </a:p>
                  </a:txBody>
                  <a:tcPr marL="7871" marR="7871" marT="7871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582 922 941,43</a:t>
                      </a:r>
                    </a:p>
                  </a:txBody>
                  <a:tcPr marL="7871" marR="7871" marT="787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871" marR="7871" marT="787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871" marR="7871" marT="7871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871" marR="7871" marT="7871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/>
                      </a:endParaRPr>
                    </a:p>
                  </a:txBody>
                  <a:tcPr marL="7871" marR="7871" marT="78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/>
                      </a:endParaRPr>
                    </a:p>
                  </a:txBody>
                  <a:tcPr marL="7871" marR="7871" marT="78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 dirty="0">
                        <a:effectLst/>
                        <a:latin typeface="Arial"/>
                      </a:endParaRPr>
                    </a:p>
                  </a:txBody>
                  <a:tcPr marL="7871" marR="7871" marT="78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7EA9584-6FC9-446B-89E9-C9D48C4D1663}" type="slidenum">
              <a:rPr lang="ru-RU" smtClean="0"/>
              <a:pPr>
                <a:defRPr/>
              </a:pPr>
              <a:t>52</a:t>
            </a:fld>
            <a:endParaRPr lang="ru-RU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770285" y="295769"/>
            <a:ext cx="7461653" cy="634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eaLnBrk="0" latinLnBrk="0" hangingPunct="0">
              <a:lnSpc>
                <a:spcPct val="80000"/>
              </a:lnSpc>
              <a:buClrTx/>
              <a:buSzTx/>
              <a:buFontTx/>
              <a:buNone/>
              <a:tabLst/>
            </a:pPr>
            <a:r>
              <a:rPr lang="ru-RU" alt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+mj-ea"/>
                <a:cs typeface="Arial" pitchFamily="34" charset="0"/>
              </a:rPr>
              <a:t>                  Сведения о принятых и неисполненных </a:t>
            </a:r>
            <a:r>
              <a:rPr lang="ru-RU" alt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+mj-ea"/>
                <a:cs typeface="Arial" pitchFamily="34" charset="0"/>
              </a:rPr>
              <a:t>обязательствах </a:t>
            </a:r>
            <a:r>
              <a:rPr lang="en-US" alt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+mj-ea"/>
                <a:cs typeface="Arial" pitchFamily="34" charset="0"/>
              </a:rPr>
              <a:t>(</a:t>
            </a:r>
            <a:r>
              <a:rPr lang="ru-RU" alt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+mj-ea"/>
                <a:cs typeface="Arial" pitchFamily="34" charset="0"/>
              </a:rPr>
              <a:t>ф. </a:t>
            </a:r>
            <a:r>
              <a:rPr lang="ru-RU" alt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+mj-ea"/>
                <a:cs typeface="Arial" pitchFamily="34" charset="0"/>
              </a:rPr>
              <a:t>05037</a:t>
            </a:r>
            <a:r>
              <a:rPr lang="en-US" alt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+mj-ea"/>
                <a:cs typeface="Arial" pitchFamily="34" charset="0"/>
              </a:rPr>
              <a:t>75)</a:t>
            </a:r>
            <a:endParaRPr kumimoji="0" lang="ru-RU" altLang="ru-RU" sz="11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Овальная выноска 5"/>
          <p:cNvSpPr/>
          <p:nvPr/>
        </p:nvSpPr>
        <p:spPr>
          <a:xfrm>
            <a:off x="5422540" y="3469480"/>
            <a:ext cx="3427243" cy="1376363"/>
          </a:xfrm>
          <a:prstGeom prst="wedgeEllipseCallout">
            <a:avLst>
              <a:gd name="adj1" fmla="val -18368"/>
              <a:gd name="adj2" fmla="val -116170"/>
            </a:avLst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По бюджетным обязательствам (денежным обязательствам), </a:t>
            </a:r>
            <a:r>
              <a:rPr lang="ru-RU" sz="1400" dirty="0">
                <a:solidFill>
                  <a:schemeClr val="tx1"/>
                </a:solidFill>
              </a:rPr>
              <a:t>сумма неисполнения которых не превышает 1 млн. </a:t>
            </a:r>
            <a:r>
              <a:rPr lang="ru-RU" sz="1400" dirty="0" smtClean="0">
                <a:solidFill>
                  <a:schemeClr val="tx1"/>
                </a:solidFill>
              </a:rPr>
              <a:t>руб. -                 графы 3-8 не заполняются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1189621" y="6197787"/>
            <a:ext cx="7063328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Calibri" pitchFamily="34" charset="0"/>
                <a:cs typeface="Courier New" pitchFamily="49" charset="0"/>
              </a:rPr>
              <a:t>2. Сведения о неисполненных денежных обязательствах</a:t>
            </a:r>
            <a:endParaRPr kumimoji="0" lang="ru-RU" alt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Овальная выноска 8"/>
          <p:cNvSpPr/>
          <p:nvPr/>
        </p:nvSpPr>
        <p:spPr>
          <a:xfrm>
            <a:off x="190499" y="2282426"/>
            <a:ext cx="1714501" cy="1397797"/>
          </a:xfrm>
          <a:prstGeom prst="wedgeEllipseCallout">
            <a:avLst>
              <a:gd name="adj1" fmla="val 56933"/>
              <a:gd name="adj2" fmla="val 25142"/>
            </a:avLst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Заполняется в соответствии с графой 11 раздела 1 ф.0503738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2105601" y="1132630"/>
            <a:ext cx="7461653" cy="2746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eaLnBrk="0" latinLnBrk="0" hangingPunct="0">
              <a:lnSpc>
                <a:spcPct val="80000"/>
              </a:lnSpc>
              <a:buClrTx/>
              <a:buSzTx/>
              <a:buFontTx/>
              <a:buNone/>
              <a:tabLst/>
            </a:pPr>
            <a:r>
              <a:rPr kumimoji="0" lang="ru-RU" altLang="ru-RU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Calibri" pitchFamily="34" charset="0"/>
                <a:cs typeface="Courier New" pitchFamily="49" charset="0"/>
              </a:rPr>
              <a:t>1. Сведения о </a:t>
            </a: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Calibri" pitchFamily="34" charset="0"/>
                <a:cs typeface="Courier New" pitchFamily="49" charset="0"/>
              </a:rPr>
              <a:t>неисполненных</a:t>
            </a:r>
            <a:r>
              <a:rPr kumimoji="0" lang="ru-RU" altLang="ru-RU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Calibri" pitchFamily="34" charset="0"/>
                <a:cs typeface="Courier New" pitchFamily="49" charset="0"/>
              </a:rPr>
              <a:t> бюджетных обязательствах</a:t>
            </a:r>
            <a:endParaRPr kumimoji="0" lang="ru-RU" altLang="ru-RU" sz="11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3352800" y="1514475"/>
            <a:ext cx="6879138" cy="1028699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82936" tIns="41468" rIns="82936" bIns="41468" anchor="ctr"/>
          <a:lstStyle>
            <a:lvl1pPr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1791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054211" y="6337311"/>
            <a:ext cx="2389941" cy="365125"/>
          </a:xfrm>
        </p:spPr>
        <p:txBody>
          <a:bodyPr/>
          <a:lstStyle/>
          <a:p>
            <a:pPr>
              <a:defRPr/>
            </a:pPr>
            <a:fld id="{47EA9584-6FC9-446B-89E9-C9D48C4D1663}" type="slidenum">
              <a:rPr lang="ru-RU" smtClean="0"/>
              <a:pPr>
                <a:defRPr/>
              </a:pPr>
              <a:t>53</a:t>
            </a:fld>
            <a:endParaRPr lang="ru-RU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1085850" y="1030255"/>
            <a:ext cx="910590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Calibri" pitchFamily="34" charset="0"/>
                <a:cs typeface="Courier New" pitchFamily="49" charset="0"/>
              </a:rPr>
              <a:t>3.   Сведения  о  бюджетных  обязательствах,  принятых  </a:t>
            </a:r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Calibri" pitchFamily="34" charset="0"/>
                <a:cs typeface="Courier New" pitchFamily="49" charset="0"/>
              </a:rPr>
              <a:t>сверх</a:t>
            </a: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Calibri" pitchFamily="34" charset="0"/>
                <a:cs typeface="Courier New" pitchFamily="49" charset="0"/>
              </a:rPr>
              <a:t>  утвержденных бюджетных назначений</a:t>
            </a:r>
            <a:endParaRPr kumimoji="0" lang="ru-RU" alt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1280281"/>
              </p:ext>
            </p:extLst>
          </p:nvPr>
        </p:nvGraphicFramePr>
        <p:xfrm>
          <a:off x="730250" y="1543971"/>
          <a:ext cx="9461500" cy="4771103"/>
        </p:xfrm>
        <a:graphic>
          <a:graphicData uri="http://schemas.openxmlformats.org/drawingml/2006/table">
            <a:tbl>
              <a:tblPr/>
              <a:tblGrid>
                <a:gridCol w="20719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572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759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9350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4455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4731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8605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2332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570706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Номер (код) счета</a:t>
                      </a:r>
                      <a:br>
                        <a:rPr lang="ru-RU" sz="800" b="0" i="0" u="none" strike="noStrike">
                          <a:effectLst/>
                          <a:latin typeface="Arial"/>
                        </a:rPr>
                      </a:br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бюджетного учета</a:t>
                      </a:r>
                    </a:p>
                  </a:txBody>
                  <a:tcPr marL="8472" marR="8472" marT="847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Расходные обязательства, принятые сверх утвержденного плана хозяйственной (финансовой) деятельности, руб.</a:t>
                      </a:r>
                    </a:p>
                  </a:txBody>
                  <a:tcPr marL="8472" marR="8472" marT="84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Дата (месяц, год)</a:t>
                      </a:r>
                    </a:p>
                  </a:txBody>
                  <a:tcPr marL="8472" marR="8472" marT="84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Основание принятия обязательства</a:t>
                      </a:r>
                    </a:p>
                  </a:txBody>
                  <a:tcPr marL="8472" marR="8472" marT="84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111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всего</a:t>
                      </a:r>
                    </a:p>
                  </a:txBody>
                  <a:tcPr marL="8472" marR="8472" marT="84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из них</a:t>
                      </a:r>
                    </a:p>
                  </a:txBody>
                  <a:tcPr marL="8472" marR="8472" marT="84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возникновения обязательства</a:t>
                      </a:r>
                    </a:p>
                  </a:txBody>
                  <a:tcPr marL="8472" marR="8472" marT="84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исполнения по правовому основанию</a:t>
                      </a:r>
                    </a:p>
                  </a:txBody>
                  <a:tcPr marL="8472" marR="8472" marT="84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код</a:t>
                      </a:r>
                    </a:p>
                  </a:txBody>
                  <a:tcPr marL="8472" marR="8472" marT="84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пояснение</a:t>
                      </a:r>
                    </a:p>
                  </a:txBody>
                  <a:tcPr marL="8472" marR="8472" marT="84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636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по платежам </a:t>
                      </a:r>
                      <a:br>
                        <a:rPr lang="ru-RU" sz="800" b="0" i="0" u="none" strike="noStrike">
                          <a:effectLst/>
                          <a:latin typeface="Arial"/>
                        </a:rPr>
                      </a:br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в бюджеты</a:t>
                      </a:r>
                    </a:p>
                  </a:txBody>
                  <a:tcPr marL="8472" marR="8472" marT="84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по судебным решениям</a:t>
                      </a:r>
                    </a:p>
                  </a:txBody>
                  <a:tcPr marL="8472" marR="8472" marT="84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545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8472" marR="8472" marT="847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8472" marR="8472" marT="84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8472" marR="8472" marT="84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8472" marR="8472" marT="84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8472" marR="8472" marT="84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6</a:t>
                      </a:r>
                    </a:p>
                  </a:txBody>
                  <a:tcPr marL="8472" marR="8472" marT="84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7</a:t>
                      </a:r>
                    </a:p>
                  </a:txBody>
                  <a:tcPr marL="8472" marR="8472" marT="84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8</a:t>
                      </a:r>
                    </a:p>
                  </a:txBody>
                  <a:tcPr marL="8472" marR="8472" marT="84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4040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00000000000000111.2.50211.211</a:t>
                      </a:r>
                    </a:p>
                  </a:txBody>
                  <a:tcPr marL="8472" marR="8472" marT="84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146 815 700,56</a:t>
                      </a:r>
                    </a:p>
                  </a:txBody>
                  <a:tcPr marL="8472" marR="8472" marT="84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0,00</a:t>
                      </a:r>
                    </a:p>
                  </a:txBody>
                  <a:tcPr marL="8472" marR="8472" marT="84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0,00</a:t>
                      </a:r>
                    </a:p>
                  </a:txBody>
                  <a:tcPr marL="8472" marR="8472" marT="84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12.2016</a:t>
                      </a:r>
                    </a:p>
                  </a:txBody>
                  <a:tcPr marL="8472" marR="8472" marT="84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01.2017</a:t>
                      </a:r>
                    </a:p>
                  </a:txBody>
                  <a:tcPr marL="8472" marR="8472" marT="84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99</a:t>
                      </a:r>
                    </a:p>
                  </a:txBody>
                  <a:tcPr marL="8472" marR="8472" marT="84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иные причины</a:t>
                      </a:r>
                    </a:p>
                  </a:txBody>
                  <a:tcPr marL="8472" marR="8472" marT="84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94040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00000000000000111.2.50211.211</a:t>
                      </a:r>
                    </a:p>
                  </a:txBody>
                  <a:tcPr marL="8472" marR="8472" marT="84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6 101,63</a:t>
                      </a:r>
                    </a:p>
                  </a:txBody>
                  <a:tcPr marL="8472" marR="8472" marT="84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0,00</a:t>
                      </a:r>
                    </a:p>
                  </a:txBody>
                  <a:tcPr marL="8472" marR="8472" marT="84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0,00</a:t>
                      </a:r>
                    </a:p>
                  </a:txBody>
                  <a:tcPr marL="8472" marR="8472" marT="84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12.2016</a:t>
                      </a:r>
                    </a:p>
                  </a:txBody>
                  <a:tcPr marL="8472" marR="8472" marT="84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12.2016</a:t>
                      </a:r>
                    </a:p>
                  </a:txBody>
                  <a:tcPr marL="8472" marR="8472" marT="84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99</a:t>
                      </a:r>
                    </a:p>
                  </a:txBody>
                  <a:tcPr marL="8472" marR="8472" marT="84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иные причины</a:t>
                      </a:r>
                    </a:p>
                  </a:txBody>
                  <a:tcPr marL="8472" marR="8472" marT="84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94040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Итого по коду счета</a:t>
                      </a:r>
                    </a:p>
                  </a:txBody>
                  <a:tcPr marL="8472" marR="8472" marT="84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146 821 802,19</a:t>
                      </a:r>
                    </a:p>
                  </a:txBody>
                  <a:tcPr marL="8472" marR="8472" marT="84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0,00</a:t>
                      </a:r>
                    </a:p>
                  </a:txBody>
                  <a:tcPr marL="8472" marR="8472" marT="84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0,00</a:t>
                      </a:r>
                    </a:p>
                  </a:txBody>
                  <a:tcPr marL="8472" marR="8472" marT="84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**.****</a:t>
                      </a:r>
                    </a:p>
                  </a:txBody>
                  <a:tcPr marL="8472" marR="8472" marT="84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472" marR="8472" marT="84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472" marR="8472" marT="8472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7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8472" marR="8472" marT="8472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4040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00000000000000112.2.50211.212</a:t>
                      </a:r>
                    </a:p>
                  </a:txBody>
                  <a:tcPr marL="8472" marR="8472" marT="84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622 400,31</a:t>
                      </a:r>
                    </a:p>
                  </a:txBody>
                  <a:tcPr marL="8472" marR="8472" marT="84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0,00</a:t>
                      </a:r>
                    </a:p>
                  </a:txBody>
                  <a:tcPr marL="8472" marR="8472" marT="84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0,00</a:t>
                      </a:r>
                    </a:p>
                  </a:txBody>
                  <a:tcPr marL="8472" marR="8472" marT="84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12.2016</a:t>
                      </a:r>
                    </a:p>
                  </a:txBody>
                  <a:tcPr marL="8472" marR="8472" marT="84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01.2017</a:t>
                      </a:r>
                    </a:p>
                  </a:txBody>
                  <a:tcPr marL="8472" marR="8472" marT="84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99</a:t>
                      </a:r>
                    </a:p>
                  </a:txBody>
                  <a:tcPr marL="8472" marR="8472" marT="84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иные причины</a:t>
                      </a:r>
                    </a:p>
                  </a:txBody>
                  <a:tcPr marL="8472" marR="8472" marT="84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94040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00000000000000112.2.50211.212</a:t>
                      </a:r>
                    </a:p>
                  </a:txBody>
                  <a:tcPr marL="8472" marR="8472" marT="84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33 625,45</a:t>
                      </a:r>
                    </a:p>
                  </a:txBody>
                  <a:tcPr marL="8472" marR="8472" marT="84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0,00</a:t>
                      </a:r>
                    </a:p>
                  </a:txBody>
                  <a:tcPr marL="8472" marR="8472" marT="84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0,00</a:t>
                      </a:r>
                    </a:p>
                  </a:txBody>
                  <a:tcPr marL="8472" marR="8472" marT="84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12.2016</a:t>
                      </a:r>
                    </a:p>
                  </a:txBody>
                  <a:tcPr marL="8472" marR="8472" marT="84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12.2016</a:t>
                      </a:r>
                    </a:p>
                  </a:txBody>
                  <a:tcPr marL="8472" marR="8472" marT="84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99</a:t>
                      </a:r>
                    </a:p>
                  </a:txBody>
                  <a:tcPr marL="8472" marR="8472" marT="84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иные причины</a:t>
                      </a:r>
                    </a:p>
                  </a:txBody>
                  <a:tcPr marL="8472" marR="8472" marT="84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94040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Итого по коду счета</a:t>
                      </a:r>
                    </a:p>
                  </a:txBody>
                  <a:tcPr marL="8472" marR="8472" marT="84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656 025,76</a:t>
                      </a:r>
                    </a:p>
                  </a:txBody>
                  <a:tcPr marL="8472" marR="8472" marT="84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0,00</a:t>
                      </a:r>
                    </a:p>
                  </a:txBody>
                  <a:tcPr marL="8472" marR="8472" marT="84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0,00</a:t>
                      </a:r>
                    </a:p>
                  </a:txBody>
                  <a:tcPr marL="8472" marR="8472" marT="84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**.****</a:t>
                      </a:r>
                    </a:p>
                  </a:txBody>
                  <a:tcPr marL="8472" marR="8472" marT="84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472" marR="8472" marT="84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472" marR="8472" marT="8472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7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8472" marR="8472" marT="8472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94040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00000000000000119.2.50211.213</a:t>
                      </a:r>
                    </a:p>
                  </a:txBody>
                  <a:tcPr marL="8472" marR="8472" marT="84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81 609 211,02</a:t>
                      </a:r>
                    </a:p>
                  </a:txBody>
                  <a:tcPr marL="8472" marR="8472" marT="84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0,00</a:t>
                      </a:r>
                    </a:p>
                  </a:txBody>
                  <a:tcPr marL="8472" marR="8472" marT="84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0,00</a:t>
                      </a:r>
                    </a:p>
                  </a:txBody>
                  <a:tcPr marL="8472" marR="8472" marT="84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12.2016</a:t>
                      </a:r>
                    </a:p>
                  </a:txBody>
                  <a:tcPr marL="8472" marR="8472" marT="84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01.2017</a:t>
                      </a:r>
                    </a:p>
                  </a:txBody>
                  <a:tcPr marL="8472" marR="8472" marT="84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99</a:t>
                      </a:r>
                    </a:p>
                  </a:txBody>
                  <a:tcPr marL="8472" marR="8472" marT="84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иные причины</a:t>
                      </a:r>
                    </a:p>
                  </a:txBody>
                  <a:tcPr marL="8472" marR="8472" marT="84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94040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Итого по коду счета</a:t>
                      </a:r>
                    </a:p>
                  </a:txBody>
                  <a:tcPr marL="8472" marR="8472" marT="84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81 609 211,02</a:t>
                      </a:r>
                    </a:p>
                  </a:txBody>
                  <a:tcPr marL="8472" marR="8472" marT="84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0,00</a:t>
                      </a:r>
                    </a:p>
                  </a:txBody>
                  <a:tcPr marL="8472" marR="8472" marT="84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0,00</a:t>
                      </a:r>
                    </a:p>
                  </a:txBody>
                  <a:tcPr marL="8472" marR="8472" marT="84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**.****</a:t>
                      </a:r>
                    </a:p>
                  </a:txBody>
                  <a:tcPr marL="8472" marR="8472" marT="84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472" marR="8472" marT="84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472" marR="8472" marT="8472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7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8472" marR="8472" marT="8472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94040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00000000000000244.2.50211.221</a:t>
                      </a:r>
                    </a:p>
                  </a:txBody>
                  <a:tcPr marL="8472" marR="8472" marT="84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90 318,14</a:t>
                      </a:r>
                    </a:p>
                  </a:txBody>
                  <a:tcPr marL="8472" marR="8472" marT="84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0,00</a:t>
                      </a:r>
                    </a:p>
                  </a:txBody>
                  <a:tcPr marL="8472" marR="8472" marT="84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0,00</a:t>
                      </a:r>
                    </a:p>
                  </a:txBody>
                  <a:tcPr marL="8472" marR="8472" marT="84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12.2015</a:t>
                      </a:r>
                    </a:p>
                  </a:txBody>
                  <a:tcPr marL="8472" marR="8472" marT="84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12.2016</a:t>
                      </a:r>
                    </a:p>
                  </a:txBody>
                  <a:tcPr marL="8472" marR="8472" marT="84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99</a:t>
                      </a:r>
                    </a:p>
                  </a:txBody>
                  <a:tcPr marL="8472" marR="8472" marT="84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иные причины</a:t>
                      </a:r>
                    </a:p>
                  </a:txBody>
                  <a:tcPr marL="8472" marR="8472" marT="84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94040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Итого по коду счета</a:t>
                      </a:r>
                    </a:p>
                  </a:txBody>
                  <a:tcPr marL="8472" marR="8472" marT="84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90 318,14</a:t>
                      </a:r>
                    </a:p>
                  </a:txBody>
                  <a:tcPr marL="8472" marR="8472" marT="84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0,00</a:t>
                      </a:r>
                    </a:p>
                  </a:txBody>
                  <a:tcPr marL="8472" marR="8472" marT="84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0,00</a:t>
                      </a:r>
                    </a:p>
                  </a:txBody>
                  <a:tcPr marL="8472" marR="8472" marT="84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**.****</a:t>
                      </a:r>
                    </a:p>
                  </a:txBody>
                  <a:tcPr marL="8472" marR="8472" marT="84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472" marR="8472" marT="84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472" marR="8472" marT="8472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7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8472" marR="8472" marT="8472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94040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00000000000000244.2.50211.223</a:t>
                      </a:r>
                    </a:p>
                  </a:txBody>
                  <a:tcPr marL="8472" marR="8472" marT="84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3 374 885,16</a:t>
                      </a:r>
                    </a:p>
                  </a:txBody>
                  <a:tcPr marL="8472" marR="8472" marT="84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0,00</a:t>
                      </a:r>
                    </a:p>
                  </a:txBody>
                  <a:tcPr marL="8472" marR="8472" marT="84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0,00</a:t>
                      </a:r>
                    </a:p>
                  </a:txBody>
                  <a:tcPr marL="8472" marR="8472" marT="84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01.2016</a:t>
                      </a:r>
                    </a:p>
                  </a:txBody>
                  <a:tcPr marL="8472" marR="8472" marT="84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12.2016</a:t>
                      </a:r>
                    </a:p>
                  </a:txBody>
                  <a:tcPr marL="8472" marR="8472" marT="84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99</a:t>
                      </a:r>
                    </a:p>
                  </a:txBody>
                  <a:tcPr marL="8472" marR="8472" marT="84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иные причины</a:t>
                      </a:r>
                    </a:p>
                  </a:txBody>
                  <a:tcPr marL="8472" marR="8472" marT="84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94040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00000000000000244.2.50211.223</a:t>
                      </a:r>
                    </a:p>
                  </a:txBody>
                  <a:tcPr marL="8472" marR="8472" marT="84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599 962,55</a:t>
                      </a:r>
                    </a:p>
                  </a:txBody>
                  <a:tcPr marL="8472" marR="8472" marT="84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0,00</a:t>
                      </a:r>
                    </a:p>
                  </a:txBody>
                  <a:tcPr marL="8472" marR="8472" marT="84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0,00</a:t>
                      </a:r>
                    </a:p>
                  </a:txBody>
                  <a:tcPr marL="8472" marR="8472" marT="84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12.2013</a:t>
                      </a:r>
                    </a:p>
                  </a:txBody>
                  <a:tcPr marL="8472" marR="8472" marT="84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12.2016</a:t>
                      </a:r>
                    </a:p>
                  </a:txBody>
                  <a:tcPr marL="8472" marR="8472" marT="84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99</a:t>
                      </a:r>
                    </a:p>
                  </a:txBody>
                  <a:tcPr marL="8472" marR="8472" marT="84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иные причины</a:t>
                      </a:r>
                    </a:p>
                  </a:txBody>
                  <a:tcPr marL="8472" marR="8472" marT="84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94040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00000000000000244.2.50211.223</a:t>
                      </a:r>
                    </a:p>
                  </a:txBody>
                  <a:tcPr marL="8472" marR="8472" marT="84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335 170,52</a:t>
                      </a:r>
                    </a:p>
                  </a:txBody>
                  <a:tcPr marL="8472" marR="8472" marT="84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0,00</a:t>
                      </a:r>
                    </a:p>
                  </a:txBody>
                  <a:tcPr marL="8472" marR="8472" marT="84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0,00</a:t>
                      </a:r>
                    </a:p>
                  </a:txBody>
                  <a:tcPr marL="8472" marR="8472" marT="84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12.2015</a:t>
                      </a:r>
                    </a:p>
                  </a:txBody>
                  <a:tcPr marL="8472" marR="8472" marT="84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12.2016</a:t>
                      </a:r>
                    </a:p>
                  </a:txBody>
                  <a:tcPr marL="8472" marR="8472" marT="84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99</a:t>
                      </a:r>
                    </a:p>
                  </a:txBody>
                  <a:tcPr marL="8472" marR="8472" marT="84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иные причины</a:t>
                      </a:r>
                    </a:p>
                  </a:txBody>
                  <a:tcPr marL="8472" marR="8472" marT="84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94040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00000000000000244.2.50211.223</a:t>
                      </a:r>
                    </a:p>
                  </a:txBody>
                  <a:tcPr marL="8472" marR="8472" marT="84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15 392 078,57</a:t>
                      </a:r>
                    </a:p>
                  </a:txBody>
                  <a:tcPr marL="8472" marR="8472" marT="84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0,00</a:t>
                      </a:r>
                    </a:p>
                  </a:txBody>
                  <a:tcPr marL="8472" marR="8472" marT="84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0,00</a:t>
                      </a:r>
                    </a:p>
                  </a:txBody>
                  <a:tcPr marL="8472" marR="8472" marT="84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12.2016</a:t>
                      </a:r>
                    </a:p>
                  </a:txBody>
                  <a:tcPr marL="8472" marR="8472" marT="84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01.2017</a:t>
                      </a:r>
                    </a:p>
                  </a:txBody>
                  <a:tcPr marL="8472" marR="8472" marT="84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99</a:t>
                      </a:r>
                    </a:p>
                  </a:txBody>
                  <a:tcPr marL="8472" marR="8472" marT="84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иные причины</a:t>
                      </a:r>
                    </a:p>
                  </a:txBody>
                  <a:tcPr marL="8472" marR="8472" marT="84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05455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Итого по коду счета</a:t>
                      </a:r>
                    </a:p>
                  </a:txBody>
                  <a:tcPr marL="8472" marR="8472" marT="84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19 702 096,80</a:t>
                      </a:r>
                    </a:p>
                  </a:txBody>
                  <a:tcPr marL="8472" marR="8472" marT="84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0,00</a:t>
                      </a:r>
                    </a:p>
                  </a:txBody>
                  <a:tcPr marL="8472" marR="8472" marT="84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0,00</a:t>
                      </a:r>
                    </a:p>
                  </a:txBody>
                  <a:tcPr marL="8472" marR="8472" marT="84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**.****</a:t>
                      </a:r>
                    </a:p>
                  </a:txBody>
                  <a:tcPr marL="8472" marR="8472" marT="84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472" marR="8472" marT="84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472" marR="8472" marT="8472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700" b="0" i="0" u="none" strike="noStrike">
                        <a:effectLst/>
                        <a:latin typeface="Arial"/>
                      </a:endParaRPr>
                    </a:p>
                  </a:txBody>
                  <a:tcPr marL="8472" marR="8472" marT="8472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05455"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Всего</a:t>
                      </a:r>
                    </a:p>
                  </a:txBody>
                  <a:tcPr marL="8472" marR="8472" marT="8472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167 270 242,89</a:t>
                      </a:r>
                    </a:p>
                  </a:txBody>
                  <a:tcPr marL="8472" marR="8472" marT="84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472" marR="8472" marT="84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472" marR="8472" marT="8472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472" marR="8472" marT="8472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700" b="0" i="0" u="none" strike="noStrike">
                        <a:effectLst/>
                        <a:latin typeface="Arial"/>
                      </a:endParaRPr>
                    </a:p>
                  </a:txBody>
                  <a:tcPr marL="8472" marR="8472" marT="847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700" b="0" i="0" u="none" strike="noStrike">
                        <a:effectLst/>
                        <a:latin typeface="Arial"/>
                      </a:endParaRPr>
                    </a:p>
                  </a:txBody>
                  <a:tcPr marL="8472" marR="8472" marT="847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700" b="0" i="0" u="none" strike="noStrike" dirty="0">
                        <a:effectLst/>
                        <a:latin typeface="Arial"/>
                      </a:endParaRPr>
                    </a:p>
                  </a:txBody>
                  <a:tcPr marL="8472" marR="8472" marT="847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sp>
        <p:nvSpPr>
          <p:cNvPr id="11" name="Овальная выноска 10"/>
          <p:cNvSpPr/>
          <p:nvPr/>
        </p:nvSpPr>
        <p:spPr>
          <a:xfrm>
            <a:off x="200024" y="2421731"/>
            <a:ext cx="1898231" cy="1064419"/>
          </a:xfrm>
          <a:prstGeom prst="wedgeEllipseCallout">
            <a:avLst>
              <a:gd name="adj1" fmla="val 28281"/>
              <a:gd name="adj2" fmla="val 64263"/>
            </a:avLst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Заполняется,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ru-RU" sz="1400" dirty="0" smtClean="0">
                <a:solidFill>
                  <a:schemeClr val="tx1"/>
                </a:solidFill>
              </a:rPr>
              <a:t>если графа 7 </a:t>
            </a:r>
            <a:r>
              <a:rPr lang="en-US" sz="1400" dirty="0" smtClean="0">
                <a:solidFill>
                  <a:schemeClr val="tx1"/>
                </a:solidFill>
              </a:rPr>
              <a:t>&gt;</a:t>
            </a:r>
            <a:r>
              <a:rPr lang="ru-RU" sz="1400" dirty="0" smtClean="0">
                <a:solidFill>
                  <a:schemeClr val="tx1"/>
                </a:solidFill>
              </a:rPr>
              <a:t> графы 5 раздела 1 ф.0503738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2836211" y="295769"/>
            <a:ext cx="7461653" cy="634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eaLnBrk="0" latinLnBrk="0" hangingPunct="0">
              <a:lnSpc>
                <a:spcPct val="80000"/>
              </a:lnSpc>
              <a:buClrTx/>
              <a:buSzTx/>
              <a:buFontTx/>
              <a:buNone/>
              <a:tabLst/>
            </a:pPr>
            <a:r>
              <a:rPr lang="ru-RU" alt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+mj-ea"/>
                <a:cs typeface="Arial" pitchFamily="34" charset="0"/>
              </a:rPr>
              <a:t>                  Сведения о принятых и неисполненных </a:t>
            </a:r>
            <a:r>
              <a:rPr lang="ru-RU" alt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+mj-ea"/>
                <a:cs typeface="Arial" pitchFamily="34" charset="0"/>
              </a:rPr>
              <a:t>обязательствах </a:t>
            </a:r>
            <a:r>
              <a:rPr lang="en-US" alt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+mj-ea"/>
                <a:cs typeface="Arial" pitchFamily="34" charset="0"/>
              </a:rPr>
              <a:t>(</a:t>
            </a:r>
            <a:r>
              <a:rPr lang="ru-RU" alt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+mj-ea"/>
                <a:cs typeface="Arial" pitchFamily="34" charset="0"/>
              </a:rPr>
              <a:t>ф. </a:t>
            </a:r>
            <a:r>
              <a:rPr lang="ru-RU" alt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+mj-ea"/>
                <a:cs typeface="Arial" pitchFamily="34" charset="0"/>
              </a:rPr>
              <a:t>05037</a:t>
            </a:r>
            <a:r>
              <a:rPr lang="en-US" alt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+mj-ea"/>
                <a:cs typeface="Arial" pitchFamily="34" charset="0"/>
              </a:rPr>
              <a:t>75)</a:t>
            </a:r>
            <a:endParaRPr kumimoji="0" lang="ru-RU" altLang="ru-RU" sz="11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7766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2"/>
          <p:cNvSpPr txBox="1">
            <a:spLocks/>
          </p:cNvSpPr>
          <p:nvPr/>
        </p:nvSpPr>
        <p:spPr bwMode="auto">
          <a:xfrm>
            <a:off x="3730804" y="115883"/>
            <a:ext cx="6560146" cy="781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9pPr>
          </a:lstStyle>
          <a:p>
            <a:pPr lvl="0" algn="r"/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Особенности заполнения с</a:t>
            </a:r>
            <a:r>
              <a:rPr lang="ru-RU" alt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ведений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 </a:t>
            </a:r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об остатках денежных средств 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учреждения (ф.0503779</a:t>
            </a:r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)</a:t>
            </a:r>
          </a:p>
        </p:txBody>
      </p:sp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val="3499723914"/>
              </p:ext>
            </p:extLst>
          </p:nvPr>
        </p:nvGraphicFramePr>
        <p:xfrm>
          <a:off x="109008" y="1266826"/>
          <a:ext cx="3822595" cy="4893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54</a:t>
            </a:fld>
            <a:endParaRPr lang="ru-RU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8759305"/>
              </p:ext>
            </p:extLst>
          </p:nvPr>
        </p:nvGraphicFramePr>
        <p:xfrm>
          <a:off x="4125279" y="1177927"/>
          <a:ext cx="6276021" cy="5045921"/>
        </p:xfrm>
        <a:graphic>
          <a:graphicData uri="http://schemas.openxmlformats.org/drawingml/2006/table">
            <a:tbl>
              <a:tblPr/>
              <a:tblGrid>
                <a:gridCol w="12643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31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2482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958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1894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6594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4406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8893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14176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effectLst/>
                          <a:latin typeface="Arial"/>
                        </a:rPr>
                        <a:t>Номер счета (банковского (лицевого) счета / код валюты по ОКВ)</a:t>
                      </a:r>
                    </a:p>
                  </a:txBody>
                  <a:tcPr marL="7539" marR="7539" marT="75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3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Код счета бухгалтерского учета</a:t>
                      </a:r>
                    </a:p>
                  </a:txBody>
                  <a:tcPr marL="7539" marR="7539" marT="75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На начало года</a:t>
                      </a:r>
                    </a:p>
                  </a:txBody>
                  <a:tcPr marL="7539" marR="7539" marT="75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На конец отчетного периода</a:t>
                      </a:r>
                    </a:p>
                  </a:txBody>
                  <a:tcPr marL="7539" marR="7539" marT="75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682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остаток средств на счете </a:t>
                      </a:r>
                    </a:p>
                  </a:txBody>
                  <a:tcPr marL="7539" marR="7539" marT="75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средства в пути</a:t>
                      </a:r>
                    </a:p>
                  </a:txBody>
                  <a:tcPr marL="7539" marR="7539" marT="75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остаток средств на счете</a:t>
                      </a:r>
                    </a:p>
                  </a:txBody>
                  <a:tcPr marL="7539" marR="7539" marT="75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средства в пути</a:t>
                      </a:r>
                    </a:p>
                  </a:txBody>
                  <a:tcPr marL="7539" marR="7539" marT="75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78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7539" marR="7539" marT="75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539" marR="7539" marT="75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7539" marR="7539" marT="7539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539" marR="7539" marT="753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7539" marR="7539" marT="75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7539" marR="7539" marT="75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7539" marR="7539" marT="75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6</a:t>
                      </a:r>
                    </a:p>
                  </a:txBody>
                  <a:tcPr marL="7539" marR="7539" marT="75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6849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1" u="none" strike="noStrike">
                          <a:effectLst/>
                          <a:latin typeface="Arial Cyr"/>
                        </a:rPr>
                        <a:t>1. Счета в кредитных организациях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539" marR="7539" marT="753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20120</a:t>
                      </a:r>
                    </a:p>
                  </a:txBody>
                  <a:tcPr marL="7539" marR="7539" marT="7539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000</a:t>
                      </a:r>
                    </a:p>
                  </a:txBody>
                  <a:tcPr marL="7539" marR="7539" marT="7539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1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8442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40502810800060000184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7539" marR="7539" marT="753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20121</a:t>
                      </a:r>
                    </a:p>
                  </a:txBody>
                  <a:tcPr marL="7539" marR="7539" marT="7539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000</a:t>
                      </a:r>
                    </a:p>
                  </a:txBody>
                  <a:tcPr marL="7539" marR="7539" marT="7539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8 664,15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8 664,15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58442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40502810883000707901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7539" marR="7539" marT="753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20121</a:t>
                      </a:r>
                    </a:p>
                  </a:txBody>
                  <a:tcPr marL="7539" marR="7539" marT="7539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000</a:t>
                      </a:r>
                    </a:p>
                  </a:txBody>
                  <a:tcPr marL="7539" marR="7539" marT="7539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88 588,00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88 588,00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58442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40503810415120000001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7539" marR="7539" marT="753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20121</a:t>
                      </a:r>
                    </a:p>
                  </a:txBody>
                  <a:tcPr marL="7539" marR="7539" marT="7539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000</a:t>
                      </a:r>
                    </a:p>
                  </a:txBody>
                  <a:tcPr marL="7539" marR="7539" marT="7539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73 136,83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338 054,17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58442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40503810440024000017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7539" marR="7539" marT="753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20121</a:t>
                      </a:r>
                    </a:p>
                  </a:txBody>
                  <a:tcPr marL="7539" marR="7539" marT="7539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000</a:t>
                      </a:r>
                    </a:p>
                  </a:txBody>
                  <a:tcPr marL="7539" marR="7539" marT="7539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89 650 688,03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41 176 187,18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58442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40503810500054000002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7539" marR="7539" marT="753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20121</a:t>
                      </a:r>
                    </a:p>
                  </a:txBody>
                  <a:tcPr marL="7539" marR="7539" marT="7539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000</a:t>
                      </a:r>
                    </a:p>
                  </a:txBody>
                  <a:tcPr marL="7539" marR="7539" marT="7539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320 437,40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313 537,40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58442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40503810801700000001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7539" marR="7539" marT="753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20121</a:t>
                      </a:r>
                    </a:p>
                  </a:txBody>
                  <a:tcPr marL="7539" marR="7539" marT="7539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000</a:t>
                      </a:r>
                    </a:p>
                  </a:txBody>
                  <a:tcPr marL="7539" marR="7539" marT="7539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93 666,76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89 266,76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58442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40503810940004000003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7539" marR="7539" marT="753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20121</a:t>
                      </a:r>
                    </a:p>
                  </a:txBody>
                  <a:tcPr marL="7539" marR="7539" marT="7539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000</a:t>
                      </a:r>
                    </a:p>
                  </a:txBody>
                  <a:tcPr marL="7539" marR="7539" marT="7539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217 629,93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135 479,82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58442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Итого по разделу 1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FFFFFF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539" marR="7539" marT="753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FFFFFF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539" marR="7539" marT="7539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FFFFFF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539" marR="7539" marT="7539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90 452 811,10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42 149 777,48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66849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1" u="none" strike="noStrike">
                          <a:effectLst/>
                          <a:latin typeface="Arial Cyr"/>
                        </a:rPr>
                        <a:t>2. Счета в финансовом органе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539" marR="7539" marT="753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20110</a:t>
                      </a:r>
                    </a:p>
                  </a:txBody>
                  <a:tcPr marL="7539" marR="7539" marT="7539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000</a:t>
                      </a:r>
                    </a:p>
                  </a:txBody>
                  <a:tcPr marL="7539" marR="7539" marT="7539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66781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20486Э30950000000000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2</a:t>
                      </a:r>
                    </a:p>
                  </a:txBody>
                  <a:tcPr marL="7539" marR="7539" marT="753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20111</a:t>
                      </a:r>
                    </a:p>
                  </a:txBody>
                  <a:tcPr marL="7539" marR="7539" marT="7539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000</a:t>
                      </a:r>
                    </a:p>
                  </a:txBody>
                  <a:tcPr marL="7539" marR="7539" marT="7539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21 659 122,50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1 952 390,06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66781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20486Э30950000000000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3</a:t>
                      </a:r>
                    </a:p>
                  </a:txBody>
                  <a:tcPr marL="7539" marR="7539" marT="753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20111</a:t>
                      </a:r>
                    </a:p>
                  </a:txBody>
                  <a:tcPr marL="7539" marR="7539" marT="7539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000</a:t>
                      </a:r>
                    </a:p>
                  </a:txBody>
                  <a:tcPr marL="7539" marR="7539" marT="7539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886 860,48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0,00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303 360,48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66781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20486Э30950000000000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4</a:t>
                      </a:r>
                    </a:p>
                  </a:txBody>
                  <a:tcPr marL="7539" marR="7539" marT="753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20111</a:t>
                      </a:r>
                    </a:p>
                  </a:txBody>
                  <a:tcPr marL="7539" marR="7539" marT="7539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000</a:t>
                      </a:r>
                    </a:p>
                  </a:txBody>
                  <a:tcPr marL="7539" marR="7539" marT="7539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27 865 883,61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0,00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92 475 211,56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66781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0" i="0" u="none" strike="noStrike">
                          <a:effectLst/>
                          <a:latin typeface="Times New Roman"/>
                        </a:rPr>
                        <a:t>20736X58720000000000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4</a:t>
                      </a:r>
                    </a:p>
                  </a:txBody>
                  <a:tcPr marL="7539" marR="7539" marT="753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20111</a:t>
                      </a:r>
                    </a:p>
                  </a:txBody>
                  <a:tcPr marL="7539" marR="7539" marT="7539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000</a:t>
                      </a:r>
                    </a:p>
                  </a:txBody>
                  <a:tcPr marL="7539" marR="7539" marT="7539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Arial CYR"/>
                        </a:rPr>
                        <a:t> </a:t>
                      </a:r>
                      <a:endParaRPr lang="ru-RU" sz="900" b="0" i="0" u="none" strike="noStrike" dirty="0">
                        <a:solidFill>
                          <a:srgbClr val="FFFFFF"/>
                        </a:solidFill>
                        <a:effectLst/>
                        <a:latin typeface="Arial CYR"/>
                      </a:endParaRP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1 471,42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66781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0" i="0" u="none" strike="noStrike">
                          <a:effectLst/>
                          <a:latin typeface="Times New Roman"/>
                        </a:rPr>
                        <a:t>20736X72810000000000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2</a:t>
                      </a:r>
                    </a:p>
                  </a:txBody>
                  <a:tcPr marL="7539" marR="7539" marT="753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20111</a:t>
                      </a:r>
                    </a:p>
                  </a:txBody>
                  <a:tcPr marL="7539" marR="7539" marT="7539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000</a:t>
                      </a:r>
                    </a:p>
                  </a:txBody>
                  <a:tcPr marL="7539" marR="7539" marT="7539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0,01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0,00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5 056,07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66781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0" i="0" u="none" strike="noStrike">
                          <a:effectLst/>
                          <a:latin typeface="Times New Roman"/>
                        </a:rPr>
                        <a:t>20736X72810000000000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4</a:t>
                      </a:r>
                    </a:p>
                  </a:txBody>
                  <a:tcPr marL="7539" marR="7539" marT="753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20111</a:t>
                      </a:r>
                    </a:p>
                  </a:txBody>
                  <a:tcPr marL="7539" marR="7539" marT="7539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000</a:t>
                      </a:r>
                    </a:p>
                  </a:txBody>
                  <a:tcPr marL="7539" marR="7539" marT="7539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2 301,68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3 837,01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66781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20736У93850000000000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2</a:t>
                      </a:r>
                    </a:p>
                  </a:txBody>
                  <a:tcPr marL="7539" marR="7539" marT="753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20111</a:t>
                      </a:r>
                    </a:p>
                  </a:txBody>
                  <a:tcPr marL="7539" marR="7539" marT="7539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000</a:t>
                      </a:r>
                    </a:p>
                  </a:txBody>
                  <a:tcPr marL="7539" marR="7539" marT="7539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116 306,50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128 623,50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66781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20736У93850000000000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4</a:t>
                      </a:r>
                    </a:p>
                  </a:txBody>
                  <a:tcPr marL="7539" marR="7539" marT="753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20111</a:t>
                      </a:r>
                    </a:p>
                  </a:txBody>
                  <a:tcPr marL="7539" marR="7539" marT="7539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000</a:t>
                      </a:r>
                    </a:p>
                  </a:txBody>
                  <a:tcPr marL="7539" marR="7539" marT="7539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1 765 669,16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504 719,76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66781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Итого по разделу 2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FFFFFF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539" marR="7539" marT="753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FFFFFF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539" marR="7539" marT="7539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FFFFFF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539" marR="7539" marT="7539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52 296 143,94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95 374 669,86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266849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1" u="none" strike="noStrike">
                          <a:effectLst/>
                          <a:latin typeface="Arial Cyr"/>
                        </a:rPr>
                        <a:t>3. Средства в кассе учреждения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FFFFFF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539" marR="7539" marT="753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20134</a:t>
                      </a:r>
                    </a:p>
                  </a:txBody>
                  <a:tcPr marL="7539" marR="7539" marT="7539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000</a:t>
                      </a:r>
                    </a:p>
                  </a:txBody>
                  <a:tcPr marL="7539" marR="7539" marT="7539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FFFFFF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0" i="0" u="none" strike="noStrike">
                          <a:effectLst/>
                          <a:latin typeface="Arial CYR"/>
                        </a:rPr>
                        <a:t>x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x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58442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00000000000000000000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2</a:t>
                      </a:r>
                    </a:p>
                  </a:txBody>
                  <a:tcPr marL="7539" marR="7539" marT="753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20134</a:t>
                      </a:r>
                    </a:p>
                  </a:txBody>
                  <a:tcPr marL="7539" marR="7539" marT="7539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000</a:t>
                      </a:r>
                    </a:p>
                  </a:txBody>
                  <a:tcPr marL="7539" marR="7539" marT="7539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43 273,65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58 816,15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191798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Итого по разделу 3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539" marR="7539" marT="753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539" marR="7539" marT="7539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539" marR="7539" marT="7539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43 273,65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58 816,15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0,00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  <a:tr h="191798">
                <a:tc>
                  <a:txBody>
                    <a:bodyPr/>
                    <a:lstStyle/>
                    <a:p>
                      <a:pPr algn="l" fontAlgn="t"/>
                      <a:endParaRPr lang="ru-RU" sz="900" b="0" i="0" u="none" strike="noStrike">
                        <a:effectLst/>
                        <a:latin typeface="Arial CYR"/>
                      </a:endParaRPr>
                    </a:p>
                  </a:txBody>
                  <a:tcPr marL="7539" marR="7539" marT="7539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900" b="0" i="0" u="none" strike="noStrike">
                        <a:effectLst/>
                        <a:latin typeface="Arial CYR"/>
                      </a:endParaRPr>
                    </a:p>
                  </a:txBody>
                  <a:tcPr marL="7539" marR="7539" marT="7539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900" b="0" i="0" u="none" strike="noStrike">
                        <a:effectLst/>
                        <a:latin typeface="Arial CYR"/>
                      </a:endParaRPr>
                    </a:p>
                  </a:txBody>
                  <a:tcPr marL="7539" marR="7539" marT="7539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900" b="0" i="0" u="none" strike="noStrike">
                        <a:effectLst/>
                        <a:latin typeface="Arial CYR"/>
                      </a:endParaRPr>
                    </a:p>
                  </a:txBody>
                  <a:tcPr marL="7539" marR="7539" marT="7539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effectLst/>
                        <a:latin typeface="Arial CYR"/>
                      </a:endParaRPr>
                    </a:p>
                  </a:txBody>
                  <a:tcPr marL="7539" marR="7539" marT="753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900" b="0" i="0" u="none" strike="noStrike">
                        <a:effectLst/>
                        <a:latin typeface="Arial CYR"/>
                      </a:endParaRPr>
                    </a:p>
                  </a:txBody>
                  <a:tcPr marL="7539" marR="7539" marT="7539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900" b="0" i="0" u="none" strike="noStrike">
                        <a:effectLst/>
                        <a:latin typeface="Arial"/>
                      </a:endParaRPr>
                    </a:p>
                  </a:txBody>
                  <a:tcPr marL="7539" marR="7539" marT="753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900" b="0" i="0" u="none" strike="noStrike">
                        <a:effectLst/>
                        <a:latin typeface="Arial"/>
                      </a:endParaRPr>
                    </a:p>
                  </a:txBody>
                  <a:tcPr marL="271393" marR="7539" marT="7539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  <a:tr h="166781"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Всего:</a:t>
                      </a:r>
                    </a:p>
                  </a:txBody>
                  <a:tcPr marL="7539" marR="7539" marT="7539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539" marR="7539" marT="753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539" marR="7539" marT="7539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539" marR="7539" marT="7539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142 792 228,69 </a:t>
                      </a:r>
                    </a:p>
                  </a:txBody>
                  <a:tcPr marL="7539" marR="7539" marT="7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 </a:t>
                      </a:r>
                    </a:p>
                  </a:txBody>
                  <a:tcPr marL="7539" marR="7539" marT="7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137 583 263,49 </a:t>
                      </a:r>
                    </a:p>
                  </a:txBody>
                  <a:tcPr marL="7539" marR="7539" marT="7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0,00 </a:t>
                      </a:r>
                    </a:p>
                  </a:txBody>
                  <a:tcPr marL="7539" marR="7539" marT="7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6"/>
                  </a:ext>
                </a:extLst>
              </a:tr>
            </a:tbl>
          </a:graphicData>
        </a:graphic>
      </p:graphicFrame>
      <p:sp>
        <p:nvSpPr>
          <p:cNvPr id="7" name="Прямоугольная выноска 6"/>
          <p:cNvSpPr/>
          <p:nvPr/>
        </p:nvSpPr>
        <p:spPr>
          <a:xfrm>
            <a:off x="180975" y="5991224"/>
            <a:ext cx="4819649" cy="790575"/>
          </a:xfrm>
          <a:prstGeom prst="wedgeRectCallout">
            <a:avLst>
              <a:gd name="adj1" fmla="val -45150"/>
              <a:gd name="adj2" fmla="val 35798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350" dirty="0" smtClean="0">
                <a:solidFill>
                  <a:schemeClr val="tx1"/>
                </a:solidFill>
                <a:latin typeface="Cambria" panose="02040503050406030204" pitchFamily="18" charset="0"/>
              </a:rPr>
              <a:t>В разделе 2 также подлежит раскрытию информация о счетах, открытых для учета операций </a:t>
            </a:r>
            <a:r>
              <a:rPr lang="ru-RU" sz="1350" dirty="0" err="1" smtClean="0">
                <a:solidFill>
                  <a:schemeClr val="tx1"/>
                </a:solidFill>
                <a:latin typeface="Cambria" panose="02040503050406030204" pitchFamily="18" charset="0"/>
              </a:rPr>
              <a:t>неучастников</a:t>
            </a:r>
            <a:r>
              <a:rPr lang="ru-RU" sz="1350" dirty="0" smtClean="0">
                <a:solidFill>
                  <a:schemeClr val="tx1"/>
                </a:solidFill>
                <a:latin typeface="Cambria" panose="02040503050406030204" pitchFamily="18" charset="0"/>
              </a:rPr>
              <a:t> бюджетного процесса, в том числе с нулевыми показателями</a:t>
            </a:r>
            <a:endParaRPr lang="ru-RU" sz="1350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0248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024834" y="6492875"/>
            <a:ext cx="2389941" cy="365125"/>
          </a:xfrm>
        </p:spPr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55</a:t>
            </a:fld>
            <a:endParaRPr lang="ru-RU" dirty="0"/>
          </a:p>
        </p:txBody>
      </p:sp>
      <p:sp>
        <p:nvSpPr>
          <p:cNvPr id="5" name="Заголовок 2"/>
          <p:cNvSpPr txBox="1">
            <a:spLocks/>
          </p:cNvSpPr>
          <p:nvPr/>
        </p:nvSpPr>
        <p:spPr bwMode="auto">
          <a:xfrm>
            <a:off x="3854629" y="115883"/>
            <a:ext cx="6560146" cy="1265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9pPr>
          </a:lstStyle>
          <a:p>
            <a:pPr lvl="0" algn="r"/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Сведения о вложениях в 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объекты недвижимого имущества, об </a:t>
            </a:r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объектах незавершенного строительства бюджетного</a:t>
            </a:r>
          </a:p>
          <a:p>
            <a:pPr lvl="0" algn="r"/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(автономного) 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учреждения (ф. 0503790)</a:t>
            </a:r>
            <a:endParaRPr lang="ru-RU" sz="22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cs typeface="Arial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463663"/>
              </p:ext>
            </p:extLst>
          </p:nvPr>
        </p:nvGraphicFramePr>
        <p:xfrm>
          <a:off x="177800" y="1557260"/>
          <a:ext cx="10236972" cy="5143716"/>
        </p:xfrm>
        <a:graphic>
          <a:graphicData uri="http://schemas.openxmlformats.org/drawingml/2006/table">
            <a:tbl>
              <a:tblPr/>
              <a:tblGrid>
                <a:gridCol w="22515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46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759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863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7225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2932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2932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4345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343458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00527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343458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343458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343458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343458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343458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72256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429323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429323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429323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429323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386391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515188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</a:tblGrid>
              <a:tr h="106163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Наименование показателя</a:t>
                      </a:r>
                    </a:p>
                  </a:txBody>
                  <a:tcPr marL="5898" marR="5898" marT="589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Код стро-ки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ИНН </a:t>
                      </a:r>
                      <a:r>
                        <a:rPr lang="ru-RU" sz="700" b="0" i="0" u="none" strike="noStrike" dirty="0" smtClean="0">
                          <a:effectLst/>
                          <a:latin typeface="Times New Roman"/>
                        </a:rPr>
                        <a:t>балансодержателя</a:t>
                      </a:r>
                      <a:endParaRPr lang="ru-RU" sz="7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Код объекта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Кадастровый номер объекта недвижимости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Учетный номер объекта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Статус объекта на отчетную дату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Целевая функция объекта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3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Приостановление (прекращение) строительства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3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Плановые сроки реализации инвестиционного проекта, год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Сметная стоимость на отчетную дату, руб.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Расходы на реализацию инвестиционного проекта по данным бухгалтерского учета, руб.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361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фактические (по счету 010611000)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кассовые расходы с начала реализации инвестиционного проекта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951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на отчетную дату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до </a:t>
                      </a:r>
                      <a:r>
                        <a:rPr lang="ru-RU" sz="700" b="0" i="0" u="none" strike="noStrike" dirty="0" err="1">
                          <a:effectLst/>
                          <a:latin typeface="Times New Roman"/>
                        </a:rPr>
                        <a:t>поступле-ния</a:t>
                      </a:r>
                      <a:endParaRPr lang="ru-RU" sz="7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год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код причины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пояснения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начало реализации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окончание реализации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реализации целевой функции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на начало </a:t>
                      </a:r>
                      <a:br>
                        <a:rPr lang="ru-RU" sz="700" b="0" i="0" u="none" strike="noStrike">
                          <a:effectLst/>
                          <a:latin typeface="Times New Roman"/>
                        </a:rPr>
                      </a:br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года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увеличение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уменьшение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на конец года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всего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из них средств федерального бюджета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8469"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5898" marR="5898" marT="5898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7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8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9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10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11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12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13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14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15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16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17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18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19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20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21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22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7714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1.  Вложения в объекты незавершенного строительства, включенные в документ, устанавливающий распределение бюджетных средств   на реализацию инвестиционных проектов, всего:</a:t>
                      </a:r>
                    </a:p>
                  </a:txBody>
                  <a:tcPr marL="5898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100</a:t>
                      </a:r>
                    </a:p>
                  </a:txBody>
                  <a:tcPr marL="5898" marR="5898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4367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1" u="none" strike="noStrike">
                          <a:effectLst/>
                          <a:latin typeface="Times New Roman"/>
                        </a:rPr>
                        <a:t>в том числе по объектам:</a:t>
                      </a:r>
                    </a:p>
                  </a:txBody>
                  <a:tcPr marL="212326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4387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2.  Вложения в объекты незавершенного строительства, </a:t>
                      </a:r>
                      <a:br>
                        <a:rPr lang="ru-RU" sz="700" b="0" i="0" u="none" strike="noStrike">
                          <a:effectLst/>
                          <a:latin typeface="Times New Roman"/>
                        </a:rPr>
                      </a:br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не включенные в документ, устанавливающий распределение бюджетных средств на реализацию инвестиционных проектов, </a:t>
                      </a:r>
                      <a:br>
                        <a:rPr lang="ru-RU" sz="700" b="0" i="0" u="none" strike="noStrike">
                          <a:effectLst/>
                          <a:latin typeface="Times New Roman"/>
                        </a:rPr>
                      </a:br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всего:</a:t>
                      </a:r>
                    </a:p>
                  </a:txBody>
                  <a:tcPr marL="5898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200</a:t>
                      </a:r>
                    </a:p>
                  </a:txBody>
                  <a:tcPr marL="5898" marR="5898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94367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1" u="none" strike="noStrike">
                          <a:effectLst/>
                          <a:latin typeface="Times New Roman"/>
                        </a:rPr>
                        <a:t>в том числе по объектам:</a:t>
                      </a:r>
                    </a:p>
                  </a:txBody>
                  <a:tcPr marL="212326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76938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3.  Объекты законченного строительства, введенные в </a:t>
                      </a:r>
                      <a:br>
                        <a:rPr lang="ru-RU" sz="700" b="0" i="0" u="none" strike="noStrike">
                          <a:effectLst/>
                          <a:latin typeface="Times New Roman"/>
                        </a:rPr>
                      </a:br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эксплуатацию, не прошедшие государственную регистрацию, всего:</a:t>
                      </a:r>
                    </a:p>
                  </a:txBody>
                  <a:tcPr marL="5898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300</a:t>
                      </a:r>
                    </a:p>
                  </a:txBody>
                  <a:tcPr marL="5898" marR="5898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94367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1" u="none" strike="noStrike">
                          <a:effectLst/>
                          <a:latin typeface="Times New Roman"/>
                        </a:rPr>
                        <a:t>в том числе по объектам:</a:t>
                      </a:r>
                    </a:p>
                  </a:txBody>
                  <a:tcPr marL="212326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76938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4.  Капитальные вложения, произведенные в объекты, строительство которых не начиналось, всего:</a:t>
                      </a:r>
                    </a:p>
                  </a:txBody>
                  <a:tcPr marL="5898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400</a:t>
                      </a:r>
                    </a:p>
                  </a:txBody>
                  <a:tcPr marL="5898" marR="5898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94367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1" u="none" strike="noStrike">
                          <a:effectLst/>
                          <a:latin typeface="Times New Roman"/>
                        </a:rPr>
                        <a:t>в том числе по объектам:</a:t>
                      </a:r>
                    </a:p>
                  </a:txBody>
                  <a:tcPr marL="212326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76673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из них:</a:t>
                      </a:r>
                    </a:p>
                  </a:txBody>
                  <a:tcPr marL="5898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410</a:t>
                      </a:r>
                    </a:p>
                  </a:txBody>
                  <a:tcPr marL="5898" marR="5898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76938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4.1.  расходы на проектно-изыскательские работы и проектно-сметную документацию, всего:</a:t>
                      </a:r>
                    </a:p>
                  </a:txBody>
                  <a:tcPr marL="141551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94367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1" u="none" strike="noStrike">
                          <a:effectLst/>
                          <a:latin typeface="Times New Roman"/>
                        </a:rPr>
                        <a:t>в том числе по объектам:</a:t>
                      </a:r>
                    </a:p>
                  </a:txBody>
                  <a:tcPr marL="212326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76938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5.  Капитальные вложения, произведенные при приобретении объектов незавершенного строительства, всего:</a:t>
                      </a:r>
                    </a:p>
                  </a:txBody>
                  <a:tcPr marL="5898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500</a:t>
                      </a:r>
                    </a:p>
                  </a:txBody>
                  <a:tcPr marL="5898" marR="5898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76673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1" u="none" strike="noStrike">
                          <a:effectLst/>
                          <a:latin typeface="Times New Roman"/>
                        </a:rPr>
                        <a:t>в том числе:</a:t>
                      </a:r>
                    </a:p>
                  </a:txBody>
                  <a:tcPr marL="5898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510</a:t>
                      </a:r>
                    </a:p>
                  </a:txBody>
                  <a:tcPr marL="5898" marR="5898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47714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5.1.  включенных в документ, устанавливающий </a:t>
                      </a:r>
                      <a:br>
                        <a:rPr lang="ru-RU" sz="700" b="0" i="0" u="none" strike="noStrike" dirty="0">
                          <a:effectLst/>
                          <a:latin typeface="Times New Roman"/>
                        </a:rPr>
                      </a:br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распределение бюджетных средств на реализацию инвестиционных проектов, всего:</a:t>
                      </a:r>
                    </a:p>
                  </a:txBody>
                  <a:tcPr marL="141551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94367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1" u="none" strike="noStrike">
                          <a:effectLst/>
                          <a:latin typeface="Times New Roman"/>
                        </a:rPr>
                        <a:t>в том числе по объектам:</a:t>
                      </a:r>
                    </a:p>
                  </a:txBody>
                  <a:tcPr marL="212326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47714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5.2.  не включенных в документ, устанавливающий распределение бюджетных средств на реализацию инвестиционных проектов, всего:</a:t>
                      </a:r>
                    </a:p>
                  </a:txBody>
                  <a:tcPr marL="141551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520</a:t>
                      </a:r>
                    </a:p>
                  </a:txBody>
                  <a:tcPr marL="5898" marR="5898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94367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1" u="none" strike="noStrike">
                          <a:effectLst/>
                          <a:latin typeface="Times New Roman"/>
                        </a:rPr>
                        <a:t>в том числе по объектам:</a:t>
                      </a:r>
                    </a:p>
                  </a:txBody>
                  <a:tcPr marL="212326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94367">
                <a:tc>
                  <a:txBody>
                    <a:bodyPr/>
                    <a:lstStyle/>
                    <a:p>
                      <a:pPr algn="r" fontAlgn="ctr"/>
                      <a:r>
                        <a:rPr lang="ru-RU" sz="700" b="1" i="0" u="none" strike="noStrike">
                          <a:effectLst/>
                          <a:latin typeface="Times New Roman"/>
                        </a:rPr>
                        <a:t>Итого </a:t>
                      </a:r>
                    </a:p>
                  </a:txBody>
                  <a:tcPr marL="5898" marR="5898" marT="589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effectLst/>
                          <a:latin typeface="Times New Roman"/>
                        </a:rPr>
                        <a:t>600</a:t>
                      </a:r>
                    </a:p>
                  </a:txBody>
                  <a:tcPr marL="5898" marR="5898" marT="5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</a:tbl>
          </a:graphicData>
        </a:graphic>
      </p:graphicFrame>
      <p:sp>
        <p:nvSpPr>
          <p:cNvPr id="6" name="Oval 6"/>
          <p:cNvSpPr>
            <a:spLocks noChangeArrowheads="1"/>
          </p:cNvSpPr>
          <p:nvPr/>
        </p:nvSpPr>
        <p:spPr bwMode="auto">
          <a:xfrm>
            <a:off x="2400300" y="2652714"/>
            <a:ext cx="276226" cy="4110036"/>
          </a:xfrm>
          <a:prstGeom prst="ellipse">
            <a:avLst/>
          </a:prstGeom>
          <a:noFill/>
          <a:ln w="222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82936" tIns="41468" rIns="82936" bIns="41468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597583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2"/>
          <p:cNvSpPr txBox="1">
            <a:spLocks/>
          </p:cNvSpPr>
          <p:nvPr/>
        </p:nvSpPr>
        <p:spPr bwMode="auto">
          <a:xfrm>
            <a:off x="3854629" y="115883"/>
            <a:ext cx="6560146" cy="1265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9pPr>
          </a:lstStyle>
          <a:p>
            <a:pPr lvl="0" algn="r"/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Сведения о вложениях в 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объекты недвижимого имущества, об </a:t>
            </a:r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объектах незавершенного строительства бюджетного</a:t>
            </a:r>
          </a:p>
          <a:p>
            <a:pPr lvl="0" algn="r"/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(автономного) 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учреждения (ф. 0503790)</a:t>
            </a:r>
            <a:endParaRPr lang="ru-RU" sz="22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cs typeface="Arial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024834" y="6492875"/>
            <a:ext cx="2389941" cy="365125"/>
          </a:xfrm>
        </p:spPr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56</a:t>
            </a:fld>
            <a:endParaRPr lang="ru-RU" dirty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845185"/>
              </p:ext>
            </p:extLst>
          </p:nvPr>
        </p:nvGraphicFramePr>
        <p:xfrm>
          <a:off x="177800" y="1557260"/>
          <a:ext cx="10236972" cy="5143716"/>
        </p:xfrm>
        <a:graphic>
          <a:graphicData uri="http://schemas.openxmlformats.org/drawingml/2006/table">
            <a:tbl>
              <a:tblPr/>
              <a:tblGrid>
                <a:gridCol w="22515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46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759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863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7225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2932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2932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4345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343458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00527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343458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343458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343458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343458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343458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72256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429323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429323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429323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429323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386391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515188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</a:tblGrid>
              <a:tr h="106163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Наименование показателя</a:t>
                      </a:r>
                    </a:p>
                  </a:txBody>
                  <a:tcPr marL="5898" marR="5898" marT="589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Код стро-ки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ИНН </a:t>
                      </a:r>
                      <a:r>
                        <a:rPr lang="ru-RU" sz="700" b="0" i="0" u="none" strike="noStrike" dirty="0" smtClean="0">
                          <a:effectLst/>
                          <a:latin typeface="Times New Roman"/>
                        </a:rPr>
                        <a:t>балансодержателя</a:t>
                      </a:r>
                      <a:endParaRPr lang="ru-RU" sz="7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Код объекта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Кадастровый номер объекта недвижимости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Учетный номер объекта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Статус объекта на отчетную дату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Целевая функция объекта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3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Приостановление (прекращение) строительства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3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Плановые сроки реализации инвестиционного проекта, год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Сметная стоимость на отчетную дату, руб.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Расходы на реализацию инвестиционного проекта по данным бухгалтерского учета, руб.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361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фактические (по счету 010611000)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кассовые расходы с начала реализации инвестиционного проекта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951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на отчетную дату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до </a:t>
                      </a:r>
                      <a:r>
                        <a:rPr lang="ru-RU" sz="700" b="0" i="0" u="none" strike="noStrike" dirty="0" err="1">
                          <a:effectLst/>
                          <a:latin typeface="Times New Roman"/>
                        </a:rPr>
                        <a:t>поступле-ния</a:t>
                      </a:r>
                      <a:endParaRPr lang="ru-RU" sz="7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год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код причины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пояснения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начало реализации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окончание реализации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реализации целевой функции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на начало </a:t>
                      </a:r>
                      <a:br>
                        <a:rPr lang="ru-RU" sz="700" b="0" i="0" u="none" strike="noStrike">
                          <a:effectLst/>
                          <a:latin typeface="Times New Roman"/>
                        </a:rPr>
                      </a:br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года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увеличение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уменьшение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на конец года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всего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из них средств федерального бюджета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8469"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5898" marR="5898" marT="5898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7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8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9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10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11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12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13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14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15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16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17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18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19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20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21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22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7714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1.  Вложения в объекты незавершенного строительства, включенные в документ, устанавливающий распределение бюджетных средств   на реализацию инвестиционных проектов, всего:</a:t>
                      </a:r>
                    </a:p>
                  </a:txBody>
                  <a:tcPr marL="5898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100</a:t>
                      </a:r>
                    </a:p>
                  </a:txBody>
                  <a:tcPr marL="5898" marR="5898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4367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1" u="none" strike="noStrike">
                          <a:effectLst/>
                          <a:latin typeface="Times New Roman"/>
                        </a:rPr>
                        <a:t>в том числе по объектам:</a:t>
                      </a:r>
                    </a:p>
                  </a:txBody>
                  <a:tcPr marL="212326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4387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2.  Вложения в объекты незавершенного строительства, </a:t>
                      </a:r>
                      <a:br>
                        <a:rPr lang="ru-RU" sz="700" b="0" i="0" u="none" strike="noStrike">
                          <a:effectLst/>
                          <a:latin typeface="Times New Roman"/>
                        </a:rPr>
                      </a:br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не включенные в документ, устанавливающий распределение бюджетных средств на реализацию инвестиционных проектов, </a:t>
                      </a:r>
                      <a:br>
                        <a:rPr lang="ru-RU" sz="700" b="0" i="0" u="none" strike="noStrike">
                          <a:effectLst/>
                          <a:latin typeface="Times New Roman"/>
                        </a:rPr>
                      </a:br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всего:</a:t>
                      </a:r>
                    </a:p>
                  </a:txBody>
                  <a:tcPr marL="5898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200</a:t>
                      </a:r>
                    </a:p>
                  </a:txBody>
                  <a:tcPr marL="5898" marR="5898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94367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1" u="none" strike="noStrike">
                          <a:effectLst/>
                          <a:latin typeface="Times New Roman"/>
                        </a:rPr>
                        <a:t>в том числе по объектам:</a:t>
                      </a:r>
                    </a:p>
                  </a:txBody>
                  <a:tcPr marL="212326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76938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3.  Объекты законченного строительства, введенные в </a:t>
                      </a:r>
                      <a:br>
                        <a:rPr lang="ru-RU" sz="700" b="0" i="0" u="none" strike="noStrike">
                          <a:effectLst/>
                          <a:latin typeface="Times New Roman"/>
                        </a:rPr>
                      </a:br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эксплуатацию, не прошедшие государственную регистрацию, всего:</a:t>
                      </a:r>
                    </a:p>
                  </a:txBody>
                  <a:tcPr marL="5898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300</a:t>
                      </a:r>
                    </a:p>
                  </a:txBody>
                  <a:tcPr marL="5898" marR="5898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94367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1" u="none" strike="noStrike">
                          <a:effectLst/>
                          <a:latin typeface="Times New Roman"/>
                        </a:rPr>
                        <a:t>в том числе по объектам:</a:t>
                      </a:r>
                    </a:p>
                  </a:txBody>
                  <a:tcPr marL="212326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76938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4.  Капитальные вложения, произведенные в объекты, строительство которых не начиналось, всего:</a:t>
                      </a:r>
                    </a:p>
                  </a:txBody>
                  <a:tcPr marL="5898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400</a:t>
                      </a:r>
                    </a:p>
                  </a:txBody>
                  <a:tcPr marL="5898" marR="5898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94367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1" u="none" strike="noStrike">
                          <a:effectLst/>
                          <a:latin typeface="Times New Roman"/>
                        </a:rPr>
                        <a:t>в том числе по объектам:</a:t>
                      </a:r>
                    </a:p>
                  </a:txBody>
                  <a:tcPr marL="212326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76673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из них:</a:t>
                      </a:r>
                    </a:p>
                  </a:txBody>
                  <a:tcPr marL="5898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410</a:t>
                      </a:r>
                    </a:p>
                  </a:txBody>
                  <a:tcPr marL="5898" marR="5898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76938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4.1.  расходы на проектно-изыскательские работы и проектно-сметную документацию, всего:</a:t>
                      </a:r>
                    </a:p>
                  </a:txBody>
                  <a:tcPr marL="141551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94367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1" u="none" strike="noStrike">
                          <a:effectLst/>
                          <a:latin typeface="Times New Roman"/>
                        </a:rPr>
                        <a:t>в том числе по объектам:</a:t>
                      </a:r>
                    </a:p>
                  </a:txBody>
                  <a:tcPr marL="212326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76938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5.  Капитальные вложения, произведенные при приобретении объектов незавершенного строительства, всего:</a:t>
                      </a:r>
                    </a:p>
                  </a:txBody>
                  <a:tcPr marL="5898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500</a:t>
                      </a:r>
                    </a:p>
                  </a:txBody>
                  <a:tcPr marL="5898" marR="5898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76673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1" u="none" strike="noStrike">
                          <a:effectLst/>
                          <a:latin typeface="Times New Roman"/>
                        </a:rPr>
                        <a:t>в том числе:</a:t>
                      </a:r>
                    </a:p>
                  </a:txBody>
                  <a:tcPr marL="5898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510</a:t>
                      </a:r>
                    </a:p>
                  </a:txBody>
                  <a:tcPr marL="5898" marR="5898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47714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5.1.  включенных в документ, устанавливающий </a:t>
                      </a:r>
                      <a:br>
                        <a:rPr lang="ru-RU" sz="700" b="0" i="0" u="none" strike="noStrike" dirty="0">
                          <a:effectLst/>
                          <a:latin typeface="Times New Roman"/>
                        </a:rPr>
                      </a:br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распределение бюджетных средств на реализацию инвестиционных проектов, всего:</a:t>
                      </a:r>
                    </a:p>
                  </a:txBody>
                  <a:tcPr marL="141551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94367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1" u="none" strike="noStrike">
                          <a:effectLst/>
                          <a:latin typeface="Times New Roman"/>
                        </a:rPr>
                        <a:t>в том числе по объектам:</a:t>
                      </a:r>
                    </a:p>
                  </a:txBody>
                  <a:tcPr marL="212326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47714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5.2.  не включенных в документ, устанавливающий распределение бюджетных средств на реализацию инвестиционных проектов, всего:</a:t>
                      </a:r>
                    </a:p>
                  </a:txBody>
                  <a:tcPr marL="141551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520</a:t>
                      </a:r>
                    </a:p>
                  </a:txBody>
                  <a:tcPr marL="5898" marR="5898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94367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1" u="none" strike="noStrike">
                          <a:effectLst/>
                          <a:latin typeface="Times New Roman"/>
                        </a:rPr>
                        <a:t>в том числе по объектам:</a:t>
                      </a:r>
                    </a:p>
                  </a:txBody>
                  <a:tcPr marL="212326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94367">
                <a:tc>
                  <a:txBody>
                    <a:bodyPr/>
                    <a:lstStyle/>
                    <a:p>
                      <a:pPr algn="r" fontAlgn="ctr"/>
                      <a:r>
                        <a:rPr lang="ru-RU" sz="700" b="1" i="0" u="none" strike="noStrike">
                          <a:effectLst/>
                          <a:latin typeface="Times New Roman"/>
                        </a:rPr>
                        <a:t>Итого </a:t>
                      </a:r>
                    </a:p>
                  </a:txBody>
                  <a:tcPr marL="5898" marR="5898" marT="589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effectLst/>
                          <a:latin typeface="Times New Roman"/>
                        </a:rPr>
                        <a:t>600</a:t>
                      </a:r>
                    </a:p>
                  </a:txBody>
                  <a:tcPr marL="5898" marR="5898" marT="5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</a:tbl>
          </a:graphicData>
        </a:graphic>
      </p:graphicFrame>
      <p:sp>
        <p:nvSpPr>
          <p:cNvPr id="6" name="Oval 6"/>
          <p:cNvSpPr>
            <a:spLocks noChangeArrowheads="1"/>
          </p:cNvSpPr>
          <p:nvPr/>
        </p:nvSpPr>
        <p:spPr bwMode="auto">
          <a:xfrm>
            <a:off x="2400300" y="2652714"/>
            <a:ext cx="276226" cy="4110036"/>
          </a:xfrm>
          <a:prstGeom prst="ellipse">
            <a:avLst/>
          </a:prstGeom>
          <a:noFill/>
          <a:ln w="222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82936" tIns="41468" rIns="82936" bIns="41468" anchor="ctr"/>
          <a:lstStyle/>
          <a:p>
            <a:endParaRPr lang="ru-RU"/>
          </a:p>
        </p:txBody>
      </p:sp>
      <p:sp>
        <p:nvSpPr>
          <p:cNvPr id="7" name="Овальная выноска 6"/>
          <p:cNvSpPr/>
          <p:nvPr/>
        </p:nvSpPr>
        <p:spPr>
          <a:xfrm>
            <a:off x="1062037" y="895085"/>
            <a:ext cx="2792591" cy="657492"/>
          </a:xfrm>
          <a:prstGeom prst="wedgeEllipseCallout">
            <a:avLst>
              <a:gd name="adj1" fmla="val 22568"/>
              <a:gd name="adj2" fmla="val 92334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tx1"/>
                </a:solidFill>
                <a:latin typeface="Cambria" panose="02040503050406030204" pitchFamily="18" charset="0"/>
              </a:rPr>
              <a:t>В гр. </a:t>
            </a:r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4 </a:t>
            </a:r>
            <a:r>
              <a:rPr lang="ru-RU" sz="1200" dirty="0">
                <a:solidFill>
                  <a:schemeClr val="tx1"/>
                </a:solidFill>
                <a:latin typeface="Cambria" panose="02040503050406030204" pitchFamily="18" charset="0"/>
              </a:rPr>
              <a:t>указывается </a:t>
            </a:r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код объекта по ФАИП. В иных случаях – при наличии</a:t>
            </a:r>
            <a:endParaRPr lang="ru-RU" sz="1200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sp>
        <p:nvSpPr>
          <p:cNvPr id="8" name="Овальная выноска 7"/>
          <p:cNvSpPr/>
          <p:nvPr/>
        </p:nvSpPr>
        <p:spPr>
          <a:xfrm>
            <a:off x="4100512" y="2981056"/>
            <a:ext cx="2792591" cy="1838591"/>
          </a:xfrm>
          <a:prstGeom prst="wedgeEllipseCallout">
            <a:avLst>
              <a:gd name="adj1" fmla="val -69864"/>
              <a:gd name="adj2" fmla="val -68845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tx1"/>
                </a:solidFill>
                <a:latin typeface="Cambria" panose="02040503050406030204" pitchFamily="18" charset="0"/>
              </a:rPr>
              <a:t>В гр. </a:t>
            </a:r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5 </a:t>
            </a:r>
            <a:r>
              <a:rPr lang="ru-RU" sz="1200" dirty="0">
                <a:solidFill>
                  <a:schemeClr val="tx1"/>
                </a:solidFill>
                <a:latin typeface="Cambria" panose="02040503050406030204" pitchFamily="18" charset="0"/>
              </a:rPr>
              <a:t>указывается номер </a:t>
            </a:r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объекта</a:t>
            </a:r>
            <a:r>
              <a:rPr lang="ru-RU" sz="1200" dirty="0">
                <a:solidFill>
                  <a:schemeClr val="tx1"/>
                </a:solidFill>
                <a:latin typeface="Cambria" panose="02040503050406030204" pitchFamily="18" charset="0"/>
              </a:rPr>
              <a:t>, внесенный в Единый государственный реестр </a:t>
            </a:r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недвижимости.</a:t>
            </a:r>
          </a:p>
          <a:p>
            <a:pPr algn="ctr"/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При наличии нескольких кадастровых номеров в графе 5 указывается код «999999999999999»</a:t>
            </a:r>
            <a:endParaRPr lang="ru-RU" sz="1200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sp>
        <p:nvSpPr>
          <p:cNvPr id="9" name="Овальная выноска 8"/>
          <p:cNvSpPr/>
          <p:nvPr/>
        </p:nvSpPr>
        <p:spPr>
          <a:xfrm>
            <a:off x="2676526" y="4505057"/>
            <a:ext cx="2319337" cy="1314718"/>
          </a:xfrm>
          <a:prstGeom prst="wedgeEllipseCallout">
            <a:avLst>
              <a:gd name="adj1" fmla="val -18535"/>
              <a:gd name="adj2" fmla="val -194682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При отсутствии кадастрового номера объекта в графе 5 указывается код «888888888888888»</a:t>
            </a:r>
            <a:endParaRPr lang="ru-RU" sz="1200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sp>
        <p:nvSpPr>
          <p:cNvPr id="10" name="Овальная выноска 9"/>
          <p:cNvSpPr/>
          <p:nvPr/>
        </p:nvSpPr>
        <p:spPr>
          <a:xfrm>
            <a:off x="4326594" y="969502"/>
            <a:ext cx="2566509" cy="905277"/>
          </a:xfrm>
          <a:prstGeom prst="wedgeEllipseCallout">
            <a:avLst>
              <a:gd name="adj1" fmla="val -64817"/>
              <a:gd name="adj2" fmla="val 94212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В гр. 6 указывается учетный номер объекта, присвоенный его текущим балансодержателем</a:t>
            </a:r>
            <a:endParaRPr lang="ru-RU" sz="1200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sp>
        <p:nvSpPr>
          <p:cNvPr id="11" name="Овальная выноска 10"/>
          <p:cNvSpPr/>
          <p:nvPr/>
        </p:nvSpPr>
        <p:spPr>
          <a:xfrm>
            <a:off x="4640919" y="1960102"/>
            <a:ext cx="3674406" cy="1020954"/>
          </a:xfrm>
          <a:prstGeom prst="wedgeEllipseCallout">
            <a:avLst>
              <a:gd name="adj1" fmla="val -54396"/>
              <a:gd name="adj2" fmla="val 19290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В гр. 7 указывается учетный номер объекта, присвоенный его предыдущим балансодержателем (в случае передачи объекта в течение года)</a:t>
            </a:r>
            <a:endParaRPr lang="ru-RU" sz="1200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9108696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7675" y="1304909"/>
            <a:ext cx="6183277" cy="4115077"/>
          </a:xfrm>
          <a:prstGeom prst="rect">
            <a:avLst/>
          </a:prstGeom>
        </p:spPr>
      </p:pic>
      <p:sp>
        <p:nvSpPr>
          <p:cNvPr id="6" name="Заголовок 2"/>
          <p:cNvSpPr txBox="1">
            <a:spLocks/>
          </p:cNvSpPr>
          <p:nvPr/>
        </p:nvSpPr>
        <p:spPr bwMode="auto">
          <a:xfrm>
            <a:off x="3730804" y="115883"/>
            <a:ext cx="6560146" cy="94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9pPr>
          </a:lstStyle>
          <a:p>
            <a:pPr lvl="0" algn="r"/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Особенности заполнения с</a:t>
            </a:r>
            <a:r>
              <a:rPr lang="ru-RU" alt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ведений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 </a:t>
            </a:r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об исполнении судебных решений по денежным 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обязательствам учреждения </a:t>
            </a:r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(форма 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0503295)</a:t>
            </a:r>
            <a:endParaRPr lang="ru-RU" sz="22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cs typeface="Arial" pitchFamily="34" charset="0"/>
            </a:endParaRPr>
          </a:p>
        </p:txBody>
      </p:sp>
      <p:sp>
        <p:nvSpPr>
          <p:cNvPr id="11" name="Прямоугольная выноска 10"/>
          <p:cNvSpPr/>
          <p:nvPr/>
        </p:nvSpPr>
        <p:spPr>
          <a:xfrm>
            <a:off x="6901869" y="4338620"/>
            <a:ext cx="3389082" cy="1091157"/>
          </a:xfrm>
          <a:prstGeom prst="wedgeRectCallout">
            <a:avLst>
              <a:gd name="adj1" fmla="val -55822"/>
              <a:gd name="adj2" fmla="val 30560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400" dirty="0" smtClean="0">
                <a:solidFill>
                  <a:schemeClr val="tx1"/>
                </a:solidFill>
                <a:latin typeface="Cambria" panose="02040503050406030204" pitchFamily="18" charset="0"/>
              </a:rPr>
              <a:t>Раскрывается информация </a:t>
            </a:r>
            <a:r>
              <a:rPr lang="ru-RU" sz="1400" dirty="0">
                <a:solidFill>
                  <a:schemeClr val="tx1"/>
                </a:solidFill>
                <a:latin typeface="Cambria" panose="02040503050406030204" pitchFamily="18" charset="0"/>
              </a:rPr>
              <a:t>по неисполненным судебным </a:t>
            </a:r>
            <a:r>
              <a:rPr lang="ru-RU" sz="1400" dirty="0" smtClean="0">
                <a:solidFill>
                  <a:schemeClr val="tx1"/>
                </a:solidFill>
                <a:latin typeface="Cambria" panose="02040503050406030204" pitchFamily="18" charset="0"/>
              </a:rPr>
              <a:t>решениям, отраженным в гр. 8,  с </a:t>
            </a:r>
            <a:r>
              <a:rPr lang="ru-RU" sz="1400" dirty="0">
                <a:solidFill>
                  <a:schemeClr val="tx1"/>
                </a:solidFill>
                <a:latin typeface="Cambria" panose="02040503050406030204" pitchFamily="18" charset="0"/>
              </a:rPr>
              <a:t>указанием </a:t>
            </a:r>
            <a:r>
              <a:rPr lang="ru-RU" sz="1400" dirty="0" smtClean="0">
                <a:solidFill>
                  <a:schemeClr val="tx1"/>
                </a:solidFill>
                <a:latin typeface="Cambria" panose="02040503050406030204" pitchFamily="18" charset="0"/>
              </a:rPr>
              <a:t>кодов КОСГУ, общего количества и суммы неисполненных </a:t>
            </a:r>
            <a:r>
              <a:rPr lang="ru-RU" sz="1400" dirty="0">
                <a:solidFill>
                  <a:schemeClr val="tx1"/>
                </a:solidFill>
                <a:latin typeface="Cambria" panose="02040503050406030204" pitchFamily="18" charset="0"/>
              </a:rPr>
              <a:t>Учреждением </a:t>
            </a:r>
            <a:r>
              <a:rPr lang="ru-RU" sz="1400" dirty="0" smtClean="0">
                <a:solidFill>
                  <a:schemeClr val="tx1"/>
                </a:solidFill>
                <a:latin typeface="Cambria" panose="02040503050406030204" pitchFamily="18" charset="0"/>
              </a:rPr>
              <a:t>документов</a:t>
            </a:r>
            <a:endParaRPr lang="ru-RU" sz="1400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2253976966"/>
              </p:ext>
            </p:extLst>
          </p:nvPr>
        </p:nvGraphicFramePr>
        <p:xfrm>
          <a:off x="193578" y="1143005"/>
          <a:ext cx="3803990" cy="53678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57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4056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30933" y="174627"/>
            <a:ext cx="5866974" cy="673098"/>
          </a:xfrm>
        </p:spPr>
        <p:txBody>
          <a:bodyPr/>
          <a:lstStyle/>
          <a:p>
            <a:pPr algn="r"/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Дополнительно подлежит 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отражению</a:t>
            </a:r>
            <a:b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</a:b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 </a:t>
            </a:r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в Пояснительной записке (ф. 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0503760</a:t>
            </a:r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)</a:t>
            </a:r>
          </a:p>
        </p:txBody>
      </p:sp>
      <p:sp>
        <p:nvSpPr>
          <p:cNvPr id="39" name="Номер слайда 38"/>
          <p:cNvSpPr>
            <a:spLocks noGrp="1"/>
          </p:cNvSpPr>
          <p:nvPr>
            <p:ph type="sldNum" sz="quarter" idx="12"/>
          </p:nvPr>
        </p:nvSpPr>
        <p:spPr>
          <a:xfrm>
            <a:off x="8111361" y="6346836"/>
            <a:ext cx="2389941" cy="365125"/>
          </a:xfrm>
        </p:spPr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58</a:t>
            </a:fld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743075" y="3022760"/>
            <a:ext cx="8505825" cy="369332"/>
          </a:xfrm>
          <a:prstGeom prst="rect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/>
            <a:r>
              <a:rPr lang="ru-RU" dirty="0">
                <a:solidFill>
                  <a:schemeClr val="tx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Пояснения причин наличия </a:t>
            </a:r>
            <a:r>
              <a:rPr lang="ru-RU" b="1" dirty="0">
                <a:solidFill>
                  <a:schemeClr val="tx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отклонений</a:t>
            </a:r>
            <a:r>
              <a:rPr lang="ru-RU" dirty="0">
                <a:solidFill>
                  <a:schemeClr val="tx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 от контрольных соотношений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43075" y="3541576"/>
            <a:ext cx="8505825" cy="369332"/>
          </a:xfrm>
          <a:prstGeom prst="rect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/>
            <a:r>
              <a:rPr lang="ru-RU" dirty="0">
                <a:solidFill>
                  <a:schemeClr val="tx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Перечень форм бюджетной отчетности, не имеющих числового значения</a:t>
            </a:r>
            <a:endParaRPr lang="ru-RU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743075" y="4074976"/>
            <a:ext cx="8505825" cy="923330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/>
            <a:r>
              <a:rPr lang="ru-RU" dirty="0" smtClean="0">
                <a:solidFill>
                  <a:schemeClr val="tx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Иная </a:t>
            </a:r>
            <a:r>
              <a:rPr lang="ru-RU" dirty="0">
                <a:solidFill>
                  <a:schemeClr val="tx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информация, оказавшая </a:t>
            </a:r>
            <a:r>
              <a:rPr lang="ru-RU" b="1" dirty="0">
                <a:solidFill>
                  <a:schemeClr val="tx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существенное</a:t>
            </a:r>
            <a:r>
              <a:rPr lang="ru-RU" dirty="0">
                <a:solidFill>
                  <a:schemeClr val="tx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 влияние и характеризующая показатели деятельности субъекта бюджетной отчетности за отчетный период, не нашедшая отражения в таблицах и приложениях</a:t>
            </a:r>
            <a:endParaRPr lang="ru-RU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43075" y="2203610"/>
            <a:ext cx="8505825" cy="646331"/>
          </a:xfrm>
          <a:prstGeom prst="rect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/>
            <a:r>
              <a:rPr lang="ru-RU" dirty="0" smtClean="0">
                <a:solidFill>
                  <a:schemeClr val="tx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Факторы</a:t>
            </a:r>
            <a:r>
              <a:rPr lang="ru-RU" dirty="0">
                <a:solidFill>
                  <a:schemeClr val="tx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, оказавшие влияние на размер остатков денежных средств на счетах учреждений раздельно по каждому виду деятельности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00025" y="2385781"/>
            <a:ext cx="1381124" cy="2492990"/>
          </a:xfrm>
          <a:prstGeom prst="rect">
            <a:avLst/>
          </a:prstGeom>
          <a:ln/>
        </p:spPr>
        <p:style>
          <a:lnRef idx="1">
            <a:schemeClr val="accent3"/>
          </a:lnRef>
          <a:fillRef idx="1002">
            <a:schemeClr val="lt1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/>
            <a:r>
              <a:rPr lang="ru-RU" sz="1300" dirty="0" smtClean="0">
                <a:solidFill>
                  <a:srgbClr val="FF000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Пояснительная записка (ф.0503760</a:t>
            </a:r>
            <a:r>
              <a:rPr lang="ru-RU" sz="1300" dirty="0">
                <a:solidFill>
                  <a:srgbClr val="FF000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) </a:t>
            </a:r>
            <a:r>
              <a:rPr lang="ru-RU" sz="1300" dirty="0" smtClean="0">
                <a:solidFill>
                  <a:srgbClr val="FF000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подлежит составлению </a:t>
            </a:r>
            <a:r>
              <a:rPr lang="ru-RU" sz="1300" dirty="0">
                <a:solidFill>
                  <a:srgbClr val="FF000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всеми субъектами отчетности и представляется в составе </a:t>
            </a:r>
            <a:r>
              <a:rPr lang="ru-RU" sz="1300" dirty="0" smtClean="0">
                <a:solidFill>
                  <a:srgbClr val="FF000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бухгалтерской отчетности!</a:t>
            </a:r>
            <a:endParaRPr lang="ru-RU" sz="13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1969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6539" y="1066800"/>
            <a:ext cx="6663622" cy="510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31216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767096"/>
              </p:ext>
            </p:extLst>
          </p:nvPr>
        </p:nvGraphicFramePr>
        <p:xfrm>
          <a:off x="890696" y="1720056"/>
          <a:ext cx="9166976" cy="3667125"/>
        </p:xfrm>
        <a:graphic>
          <a:graphicData uri="http://schemas.openxmlformats.org/drawingml/2006/table">
            <a:tbl>
              <a:tblPr/>
              <a:tblGrid>
                <a:gridCol w="36521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808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668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711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96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527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Принятые меры</a:t>
                      </a:r>
                    </a:p>
                  </a:txBody>
                  <a:tcPr marL="8298" marR="8298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Распорядительный документ</a:t>
                      </a:r>
                    </a:p>
                  </a:txBody>
                  <a:tcPr marL="8298" marR="8298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Результаты принятых мер</a:t>
                      </a:r>
                    </a:p>
                  </a:txBody>
                  <a:tcPr marL="8298" marR="8298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19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наименование</a:t>
                      </a:r>
                    </a:p>
                  </a:txBody>
                  <a:tcPr marL="8298" marR="8298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номер</a:t>
                      </a:r>
                    </a:p>
                  </a:txBody>
                  <a:tcPr marL="8298" marR="8298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дата</a:t>
                      </a:r>
                    </a:p>
                  </a:txBody>
                  <a:tcPr marL="8298" marR="8298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1</a:t>
                      </a:r>
                    </a:p>
                  </a:txBody>
                  <a:tcPr marL="8298" marR="8298" marT="9525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2</a:t>
                      </a:r>
                    </a:p>
                  </a:txBody>
                  <a:tcPr marL="8298" marR="8298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3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4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5</a:t>
                      </a:r>
                    </a:p>
                  </a:txBody>
                  <a:tcPr marL="8298" marR="8298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Обеспечение проведения  инвентаризации имущества центрального </a:t>
                      </a:r>
                      <a:r>
                        <a:rPr lang="ru-RU" sz="900" b="0" i="0" u="none" strike="noStrike" dirty="0" smtClean="0">
                          <a:effectLst/>
                          <a:latin typeface="Arial CYR"/>
                        </a:rPr>
                        <a:t>аппарата</a:t>
                      </a:r>
                      <a:endParaRPr lang="ru-RU" sz="900" b="0" i="0" u="none" strike="noStrike" dirty="0">
                        <a:effectLst/>
                        <a:latin typeface="Arial CYR"/>
                      </a:endParaRPr>
                    </a:p>
                  </a:txBody>
                  <a:tcPr marL="8298" marR="8298" marT="9525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Приказ</a:t>
                      </a:r>
                    </a:p>
                  </a:txBody>
                  <a:tcPr marL="8298" marR="8298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 smtClean="0">
                          <a:effectLst/>
                          <a:latin typeface="Arial CYR"/>
                        </a:rPr>
                        <a:t>ММВ-7-5/533</a:t>
                      </a:r>
                      <a:endParaRPr lang="ru-RU" sz="900" b="0" i="0" u="none" strike="noStrike" dirty="0">
                        <a:effectLst/>
                        <a:latin typeface="Arial CYR"/>
                      </a:endParaRPr>
                    </a:p>
                  </a:txBody>
                  <a:tcPr marL="8298" marR="8298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20.11.2015</a:t>
                      </a:r>
                    </a:p>
                  </a:txBody>
                  <a:tcPr marL="8298" marR="8298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Повышение качества и эффективности использования бюджетных средств</a:t>
                      </a:r>
                    </a:p>
                  </a:txBody>
                  <a:tcPr marL="8298" marR="8298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19200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Проведение инвентаризации дебиторской задолженности по </a:t>
                      </a:r>
                      <a:r>
                        <a:rPr lang="ru-RU" sz="900" b="0" i="0" u="none" strike="noStrike" dirty="0" smtClean="0">
                          <a:effectLst/>
                          <a:latin typeface="Arial CYR"/>
                        </a:rPr>
                        <a:t>расходам</a:t>
                      </a:r>
                      <a:endParaRPr lang="ru-RU" sz="900" b="0" i="0" u="none" strike="noStrike" dirty="0">
                        <a:effectLst/>
                        <a:latin typeface="Arial CYR"/>
                      </a:endParaRPr>
                    </a:p>
                  </a:txBody>
                  <a:tcPr marL="8298" marR="8298" marT="9525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Приказ</a:t>
                      </a:r>
                    </a:p>
                  </a:txBody>
                  <a:tcPr marL="8298" marR="8298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 smtClean="0">
                          <a:effectLst/>
                          <a:latin typeface="Arial CYR"/>
                        </a:rPr>
                        <a:t>ММВ-7-5/373</a:t>
                      </a:r>
                      <a:endParaRPr lang="ru-RU" sz="900" b="0" i="0" u="none" strike="noStrike" dirty="0">
                        <a:effectLst/>
                        <a:latin typeface="Arial CYR"/>
                      </a:endParaRPr>
                    </a:p>
                  </a:txBody>
                  <a:tcPr marL="8298" marR="8298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22.06.2016</a:t>
                      </a:r>
                    </a:p>
                  </a:txBody>
                  <a:tcPr marL="8298" marR="8298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Обеспечение   эффективности использования  </a:t>
                      </a:r>
                      <a:r>
                        <a:rPr lang="ru-RU" sz="900" b="0" i="0" u="none" strike="noStrike" dirty="0" smtClean="0">
                          <a:effectLst/>
                          <a:latin typeface="Arial CYR"/>
                        </a:rPr>
                        <a:t>средств, </a:t>
                      </a:r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предусмотренных </a:t>
                      </a:r>
                      <a:r>
                        <a:rPr lang="ru-RU" sz="900" b="0" i="0" u="none" strike="noStrike" dirty="0" smtClean="0">
                          <a:effectLst/>
                          <a:latin typeface="Arial CYR"/>
                        </a:rPr>
                        <a:t>на </a:t>
                      </a:r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руководство и управление в сфере установленных функций</a:t>
                      </a:r>
                    </a:p>
                  </a:txBody>
                  <a:tcPr marL="8298" marR="8298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219200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Установление предельно допустимого уровня просроченной дебиторской задолженности по </a:t>
                      </a:r>
                      <a:r>
                        <a:rPr lang="ru-RU" sz="900" b="0" i="0" u="none" strike="noStrike" dirty="0" smtClean="0">
                          <a:effectLst/>
                          <a:latin typeface="Arial CYR"/>
                        </a:rPr>
                        <a:t>расходам</a:t>
                      </a:r>
                      <a:endParaRPr lang="ru-RU" sz="900" b="0" i="0" u="none" strike="noStrike" dirty="0">
                        <a:effectLst/>
                        <a:latin typeface="Arial CYR"/>
                      </a:endParaRPr>
                    </a:p>
                  </a:txBody>
                  <a:tcPr marL="8298" marR="8298" marT="9525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Приказ</a:t>
                      </a:r>
                    </a:p>
                  </a:txBody>
                  <a:tcPr marL="8298" marR="8298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 smtClean="0">
                          <a:effectLst/>
                          <a:latin typeface="Arial CYR"/>
                        </a:rPr>
                        <a:t>ММВ-7-5/347</a:t>
                      </a:r>
                      <a:endParaRPr lang="ru-RU" sz="900" b="0" i="0" u="none" strike="noStrike" dirty="0">
                        <a:effectLst/>
                        <a:latin typeface="Arial CYR"/>
                      </a:endParaRPr>
                    </a:p>
                  </a:txBody>
                  <a:tcPr marL="8298" marR="8298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31.05.2016</a:t>
                      </a:r>
                    </a:p>
                  </a:txBody>
                  <a:tcPr marL="8298" marR="8298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 smtClean="0">
                          <a:effectLst/>
                          <a:latin typeface="Arial CYR"/>
                        </a:rPr>
                        <a:t>Обеспечение   эффективности использования  средств, предусмотренных на руководство и управление в сфере установленных функций</a:t>
                      </a:r>
                      <a:endParaRPr lang="ru-RU" sz="900" b="0" i="0" u="none" strike="noStrike" dirty="0">
                        <a:effectLst/>
                        <a:latin typeface="Arial CYR"/>
                      </a:endParaRPr>
                    </a:p>
                  </a:txBody>
                  <a:tcPr marL="8298" marR="8298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8" name="Заголовок 5"/>
          <p:cNvSpPr>
            <a:spLocks noGrp="1"/>
          </p:cNvSpPr>
          <p:nvPr>
            <p:ph type="title"/>
          </p:nvPr>
        </p:nvSpPr>
        <p:spPr>
          <a:xfrm>
            <a:off x="2399754" y="610367"/>
            <a:ext cx="7916683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Сведения о мерах по повышению эффективности расходования бюджетных 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средств </a:t>
            </a:r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(Таблица № 2) </a:t>
            </a:r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>
            <a:off x="1390650" y="876300"/>
            <a:ext cx="8782050" cy="546735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H="1">
            <a:off x="676276" y="733425"/>
            <a:ext cx="9582149" cy="56769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Объект 2"/>
          <p:cNvSpPr>
            <a:spLocks noGrp="1"/>
          </p:cNvSpPr>
          <p:nvPr>
            <p:ph idx="1"/>
          </p:nvPr>
        </p:nvSpPr>
        <p:spPr>
          <a:xfrm>
            <a:off x="2047875" y="5559426"/>
            <a:ext cx="6686550" cy="1089024"/>
          </a:xfrm>
        </p:spPr>
        <p:txBody>
          <a:bodyPr/>
          <a:lstStyle/>
          <a:p>
            <a:pPr indent="0" algn="ctr">
              <a:buNone/>
            </a:pP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</a:rPr>
              <a:t>Информация 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</a:rPr>
              <a:t>о мерах по повышению эффективности расходования бюджетных средств, при их наличии, включается в раздел 2 текстовой части Пояснительной записки (ф. 0503160)</a:t>
            </a:r>
            <a:endParaRPr lang="ru-RU" sz="2000" b="1" dirty="0" smtClean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77155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  <p:sp>
        <p:nvSpPr>
          <p:cNvPr id="8" name="Заголовок 5"/>
          <p:cNvSpPr>
            <a:spLocks noGrp="1"/>
          </p:cNvSpPr>
          <p:nvPr>
            <p:ph type="title"/>
          </p:nvPr>
        </p:nvSpPr>
        <p:spPr>
          <a:xfrm>
            <a:off x="2399754" y="419867"/>
            <a:ext cx="7916683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Сведения об исполнении текстовых статей закона (решения) о 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бюджете </a:t>
            </a:r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(Таблица № 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3) </a:t>
            </a:r>
            <a:endParaRPr lang="ru-RU" sz="22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cs typeface="Arial" pitchFamily="34" charset="0"/>
            </a:endParaRPr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3545768"/>
              </p:ext>
            </p:extLst>
          </p:nvPr>
        </p:nvGraphicFramePr>
        <p:xfrm>
          <a:off x="504825" y="1538538"/>
          <a:ext cx="9705975" cy="3351856"/>
        </p:xfrm>
        <a:graphic>
          <a:graphicData uri="http://schemas.openxmlformats.org/drawingml/2006/table">
            <a:tbl>
              <a:tblPr/>
              <a:tblGrid>
                <a:gridCol w="4655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9885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513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76387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effectLst/>
                          <a:latin typeface="Arial"/>
                        </a:rPr>
                        <a:t>Сведения об исполнении текстовых статей</a:t>
                      </a:r>
                    </a:p>
                  </a:txBody>
                  <a:tcPr marL="7502" marR="7502" marT="75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6387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effectLst/>
                          <a:latin typeface="Arial"/>
                        </a:rPr>
                        <a:t>закона (решения) о бюджете</a:t>
                      </a:r>
                    </a:p>
                  </a:txBody>
                  <a:tcPr marL="7502" marR="7502" marT="75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9908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502" marR="7502" marT="75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1" i="1" u="none" strike="noStrike" dirty="0">
                          <a:effectLst/>
                          <a:latin typeface="Book Antiqua"/>
                        </a:rPr>
                        <a:t> </a:t>
                      </a:r>
                    </a:p>
                  </a:txBody>
                  <a:tcPr marL="7502" marR="7502" marT="75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502" marR="7502" marT="75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9908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Book Antiqua"/>
                        </a:rPr>
                        <a:t> </a:t>
                      </a:r>
                    </a:p>
                  </a:txBody>
                  <a:tcPr marL="7502" marR="7502" marT="75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502" marR="7502" marT="75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502" marR="7502" marT="75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8148">
                <a:tc>
                  <a:txBody>
                    <a:bodyPr/>
                    <a:lstStyle/>
                    <a:p>
                      <a:pPr algn="ctr" fontAlgn="auto"/>
                      <a:r>
                        <a:rPr lang="ru-RU" sz="1100" b="0" i="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Содержание статьи закона (решения) о бюджете</a:t>
                      </a:r>
                    </a:p>
                  </a:txBody>
                  <a:tcPr marL="7502" marR="7502" marT="750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ru-RU" sz="11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Результат исполнения</a:t>
                      </a:r>
                    </a:p>
                  </a:txBody>
                  <a:tcPr marL="7502" marR="7502" marT="75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ru-RU" sz="1100" b="0" i="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Причины неисполнения</a:t>
                      </a:r>
                    </a:p>
                  </a:txBody>
                  <a:tcPr marL="7502" marR="7502" marT="75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814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7502" marR="7502" marT="750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</a:p>
                  </a:txBody>
                  <a:tcPr marL="7502" marR="7502" marT="75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</a:p>
                  </a:txBody>
                  <a:tcPr marL="7502" marR="7502" marT="750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12938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Статья 21 часть 1 пункт 12 </a:t>
                      </a:r>
                      <a:r>
                        <a:rPr lang="ru-RU" sz="1100" b="0" i="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распределение бюджетных ассигнований на 2017 год в объеме 500 000,0 тыс. рублей, предусмотренных по подразделу «Дорожное хозяйство (дорожные фонды)» раздела «Национальная экономика» классификации расходов бюджетов, на реализацию мероприятий по восстановлению автомобильных дорог регионального или межмуниципального и местного значения при ликвидации последствий чрезвычайных ситуаций в порядке, установленном Правительством Российской Федерации</a:t>
                      </a:r>
                    </a:p>
                  </a:txBody>
                  <a:tcPr marL="7502" marR="7502" marT="750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Утверждено постановление </a:t>
                      </a:r>
                      <a:r>
                        <a:rPr lang="ru-RU" sz="11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Правительства Российской Федерации </a:t>
                      </a:r>
                      <a:r>
                        <a:rPr lang="ru-RU" sz="1100" b="0" i="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от 26.12.2016 № 1488</a:t>
                      </a:r>
                      <a:endParaRPr lang="ru-RU" sz="1100" b="0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502" marR="7502" marT="750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endParaRPr lang="ru-RU" sz="1100" b="0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502" marR="7502" marT="750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99384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Статья</a:t>
                      </a:r>
                      <a:r>
                        <a:rPr lang="ru-RU" sz="1100" b="0" i="0" u="none" strike="noStrike" baseline="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 21 часть 3 Правительство Российской Федерации вправе в 2017 году принимать решения о выпуске материальных ценностей государственного материального резерва, хранящихся в организациях, входящих в систему государственного материального резерва, в целях освежения запасов государственного материального резерва по истечении установленного срока их хранения</a:t>
                      </a:r>
                    </a:p>
                  </a:txBody>
                  <a:tcPr marL="7502" marR="7502" marT="750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Решения не принимались</a:t>
                      </a:r>
                    </a:p>
                    <a:p>
                      <a:pPr algn="l" fontAlgn="t"/>
                      <a:endParaRPr lang="ru-RU" sz="1100" b="0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502" marR="7502" marT="750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Отсутствие необходимости</a:t>
                      </a:r>
                      <a:r>
                        <a:rPr lang="ru-RU" sz="1100" b="0" i="0" u="none" strike="noStrike" baseline="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ru-RU" sz="1100" b="0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502" marR="7502" marT="750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Объект 2"/>
          <p:cNvSpPr>
            <a:spLocks noGrp="1"/>
          </p:cNvSpPr>
          <p:nvPr>
            <p:ph idx="1"/>
          </p:nvPr>
        </p:nvSpPr>
        <p:spPr>
          <a:xfrm>
            <a:off x="419100" y="5054601"/>
            <a:ext cx="9801225" cy="1054101"/>
          </a:xfrm>
        </p:spPr>
        <p:txBody>
          <a:bodyPr/>
          <a:lstStyle/>
          <a:p>
            <a:pPr marL="0" indent="0" algn="just">
              <a:buNone/>
            </a:pPr>
            <a:r>
              <a:rPr lang="ru-RU" sz="1700" b="1" dirty="0">
                <a:solidFill>
                  <a:schemeClr val="accent2">
                    <a:lumMod val="75000"/>
                  </a:schemeClr>
                </a:solidFill>
              </a:rPr>
              <a:t>Таблица № 3 </a:t>
            </a:r>
            <a:r>
              <a:rPr lang="ru-RU" sz="1700" b="1" dirty="0" smtClean="0">
                <a:solidFill>
                  <a:schemeClr val="accent2">
                    <a:lumMod val="75000"/>
                  </a:schemeClr>
                </a:solidFill>
              </a:rPr>
              <a:t>составляется только в части текстовых статей Федерального закона от 19.12.2016           № 415-ФЗ «О федеральном бюджете </a:t>
            </a:r>
            <a:r>
              <a:rPr lang="ru-RU" sz="1700" b="1" dirty="0">
                <a:solidFill>
                  <a:schemeClr val="accent2">
                    <a:lumMod val="75000"/>
                  </a:schemeClr>
                </a:solidFill>
              </a:rPr>
              <a:t>на 2017 год и на плановый период 2018 и 2019 годов», устанавливающих особенности исполнения федерального бюджета по расходам</a:t>
            </a:r>
            <a:r>
              <a:rPr lang="ru-RU" sz="1700" b="1" dirty="0" smtClean="0">
                <a:solidFill>
                  <a:schemeClr val="accent2">
                    <a:lumMod val="75000"/>
                  </a:schemeClr>
                </a:solidFill>
              </a:rPr>
              <a:t>, </a:t>
            </a:r>
            <a:r>
              <a:rPr lang="ru-RU" sz="1700" b="1" dirty="0">
                <a:solidFill>
                  <a:schemeClr val="accent2">
                    <a:lumMod val="75000"/>
                  </a:schemeClr>
                </a:solidFill>
              </a:rPr>
              <a:t>в целях раскрытия информации о результатах использования бюджетных ассигнований отчетного </a:t>
            </a:r>
            <a:r>
              <a:rPr lang="ru-RU" sz="1700" b="1" dirty="0" smtClean="0">
                <a:solidFill>
                  <a:schemeClr val="accent2">
                    <a:lumMod val="75000"/>
                  </a:schemeClr>
                </a:solidFill>
              </a:rPr>
              <a:t>финансового года</a:t>
            </a:r>
          </a:p>
        </p:txBody>
      </p:sp>
      <p:sp>
        <p:nvSpPr>
          <p:cNvPr id="6" name="Объект 2"/>
          <p:cNvSpPr txBox="1">
            <a:spLocks/>
          </p:cNvSpPr>
          <p:nvPr/>
        </p:nvSpPr>
        <p:spPr bwMode="auto">
          <a:xfrm>
            <a:off x="419100" y="6127752"/>
            <a:ext cx="9791700" cy="568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ru-RU" sz="1700" b="1" dirty="0" smtClean="0">
                <a:solidFill>
                  <a:srgbClr val="FF0000"/>
                </a:solidFill>
              </a:rPr>
              <a:t>В Таблице </a:t>
            </a:r>
            <a:r>
              <a:rPr lang="ru-RU" sz="1700" b="1" dirty="0">
                <a:solidFill>
                  <a:srgbClr val="FF0000"/>
                </a:solidFill>
              </a:rPr>
              <a:t>№ 3 </a:t>
            </a:r>
            <a:r>
              <a:rPr lang="ru-RU" sz="1700" b="1" dirty="0" smtClean="0">
                <a:solidFill>
                  <a:srgbClr val="FF0000"/>
                </a:solidFill>
              </a:rPr>
              <a:t>подлежат отражению текстовые статьи, исполнение которых требует издания нормативных правовых актов (распоряжения, постановления, приказы и т.п.)</a:t>
            </a:r>
          </a:p>
        </p:txBody>
      </p:sp>
    </p:spTree>
    <p:extLst>
      <p:ext uri="{BB962C8B-B14F-4D97-AF65-F5344CB8AC3E}">
        <p14:creationId xmlns:p14="http://schemas.microsoft.com/office/powerpoint/2010/main" val="2610072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  <p:sp>
        <p:nvSpPr>
          <p:cNvPr id="8" name="Заголовок 5"/>
          <p:cNvSpPr>
            <a:spLocks noGrp="1"/>
          </p:cNvSpPr>
          <p:nvPr>
            <p:ph type="title"/>
          </p:nvPr>
        </p:nvSpPr>
        <p:spPr>
          <a:xfrm>
            <a:off x="2399754" y="610367"/>
            <a:ext cx="7916683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Сведения об особенностях ведения бюджетного учета (Таблица № 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4) </a:t>
            </a:r>
            <a:endParaRPr lang="ru-RU" sz="22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cs typeface="Arial" pitchFamily="34" charset="0"/>
            </a:endParaRP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7684748"/>
              </p:ext>
            </p:extLst>
          </p:nvPr>
        </p:nvGraphicFramePr>
        <p:xfrm>
          <a:off x="1390650" y="1380966"/>
          <a:ext cx="8172449" cy="3619661"/>
        </p:xfrm>
        <a:graphic>
          <a:graphicData uri="http://schemas.openxmlformats.org/drawingml/2006/table">
            <a:tbl>
              <a:tblPr/>
              <a:tblGrid>
                <a:gridCol w="12008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407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459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8502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841781">
                <a:tc gridSpan="4"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effectLst/>
                          <a:latin typeface="Arial"/>
                        </a:rPr>
                        <a:t>Сведения об особенностях ведения бюджетного учета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0891"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94316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Наименование </a:t>
                      </a:r>
                      <a:br>
                        <a:rPr lang="ru-RU" sz="900" b="0" i="0" u="none" strike="noStrike" dirty="0">
                          <a:effectLst/>
                          <a:latin typeface="Arial CYR"/>
                        </a:rPr>
                      </a:br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объекта учета</a:t>
                      </a:r>
                      <a:br>
                        <a:rPr lang="ru-RU" sz="900" b="0" i="0" u="none" strike="noStrike" dirty="0">
                          <a:effectLst/>
                          <a:latin typeface="Arial CYR"/>
                        </a:rPr>
                      </a:br>
                      <a:endParaRPr lang="ru-RU" sz="900" b="0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Код счета  </a:t>
                      </a:r>
                      <a:br>
                        <a:rPr lang="ru-RU" sz="900" b="0" i="0" u="none" strike="noStrike">
                          <a:effectLst/>
                          <a:latin typeface="Arial CYR"/>
                        </a:rPr>
                      </a:br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бюджетного учета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Характеристика метода оценки</a:t>
                      </a:r>
                      <a:br>
                        <a:rPr lang="ru-RU" sz="900" b="0" i="0" u="none" strike="noStrike">
                          <a:effectLst/>
                          <a:latin typeface="Arial CYR"/>
                        </a:rPr>
                      </a:br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и момент отражения операции в учете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Правовое</a:t>
                      </a:r>
                      <a:br>
                        <a:rPr lang="ru-RU" sz="900" b="0" i="0" u="none" strike="noStrike">
                          <a:effectLst/>
                          <a:latin typeface="Arial CYR"/>
                        </a:rPr>
                      </a:br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обоснование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0891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1</a:t>
                      </a:r>
                    </a:p>
                  </a:txBody>
                  <a:tcPr marL="9525" marR="9525" marT="9525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2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4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0891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0891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146162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3904" y="4921251"/>
            <a:ext cx="9958090" cy="1479550"/>
          </a:xfrm>
        </p:spPr>
        <p:txBody>
          <a:bodyPr/>
          <a:lstStyle/>
          <a:p>
            <a:pPr indent="0">
              <a:buNone/>
            </a:pPr>
            <a:r>
              <a:rPr lang="ru-RU" sz="2000" dirty="0"/>
              <a:t>Формируется </a:t>
            </a:r>
            <a:r>
              <a:rPr lang="ru-RU" sz="2000" dirty="0" smtClean="0"/>
              <a:t>по </a:t>
            </a:r>
            <a:r>
              <a:rPr lang="ru-RU" sz="2000" dirty="0"/>
              <a:t>результатам контрольных </a:t>
            </a:r>
            <a:r>
              <a:rPr lang="ru-RU" sz="2000" dirty="0" smtClean="0"/>
              <a:t>мероприятий, проведенных </a:t>
            </a:r>
            <a:r>
              <a:rPr lang="ru-RU" sz="2000" u="sng" dirty="0" smtClean="0"/>
              <a:t>Федеральным казначейством</a:t>
            </a:r>
            <a:r>
              <a:rPr lang="ru-RU" sz="2000" dirty="0" smtClean="0"/>
              <a:t> </a:t>
            </a:r>
            <a:r>
              <a:rPr lang="ru-RU" sz="2000" dirty="0"/>
              <a:t>(с учетом подведомственной сети)</a:t>
            </a:r>
            <a:endParaRPr lang="ru-RU" sz="2000" b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 sz="2000" b="1" dirty="0" smtClean="0">
                <a:solidFill>
                  <a:srgbClr val="FF0000"/>
                </a:solidFill>
              </a:rPr>
              <a:t>    Информация о мероприятиях внутриведомственного контроля в Таблице № 5 не   отражается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2454451" y="543744"/>
            <a:ext cx="7916683" cy="100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Сведения о результатах мероприятий внутреннего государственного (муниципального) финансового контроля (Таблица № 5) 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0081972"/>
              </p:ext>
            </p:extLst>
          </p:nvPr>
        </p:nvGraphicFramePr>
        <p:xfrm>
          <a:off x="390524" y="1694515"/>
          <a:ext cx="9972676" cy="2874222"/>
        </p:xfrm>
        <a:graphic>
          <a:graphicData uri="http://schemas.openxmlformats.org/drawingml/2006/table">
            <a:tbl>
              <a:tblPr/>
              <a:tblGrid>
                <a:gridCol w="11261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8504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621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7993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24556"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Проверяемый период</a:t>
                      </a:r>
                    </a:p>
                  </a:txBody>
                  <a:tcPr marL="7069" marR="7069" marT="811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Наименование мероприятия</a:t>
                      </a:r>
                    </a:p>
                  </a:txBody>
                  <a:tcPr marL="7069" marR="7069" marT="811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Выявленные</a:t>
                      </a:r>
                      <a:b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</a:br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нарушения</a:t>
                      </a:r>
                    </a:p>
                  </a:txBody>
                  <a:tcPr marL="7069" marR="7069" marT="811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Меры по устранению выявленных нарушений</a:t>
                      </a:r>
                    </a:p>
                  </a:txBody>
                  <a:tcPr marL="7069" marR="7069" marT="811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227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7069" marR="7069" marT="81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7069" marR="7069" marT="81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7069" marR="7069" marT="81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7069" marR="7069" marT="81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9838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01.2017-10.2017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69" marR="7069" marT="8114" marB="0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Проверка финансово-хозяйственной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деятельности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69" marR="7069" marT="8114" marB="0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1.В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нарушение ст.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12, 242 БК РФ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средства бюджета 2017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г в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сумме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66 407,83 руб.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использованы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на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переплату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за не потреб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энергию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по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расчетам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с:  -МУП Уфимские инженерные сети - МУП </a:t>
                      </a:r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Уфаводоканал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.    2.В нарушение статьи 34, 162 Бюджетного кодекса за счет средств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бюджета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произведены расходы на электроэнергию на содержание посторонних объектов (банкоматы). 3.Не взысканы расходы в сумме 8 000,00 руб. по оплате услуг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Валиева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А.Г.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4.Завышен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объемов работ по кап ремонту на 83420.97 рублей, полностью не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возмещен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ущерб от ДТП виновным ЮЛ на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70 082.76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рублей, переплата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земельный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нал в сумме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228 906.07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руб.</a:t>
                      </a:r>
                    </a:p>
                  </a:txBody>
                  <a:tcPr marL="7069" marR="7069" marT="81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1.Обесп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возврат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в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доход бюджета образовавшейся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ДЗ на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начало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года. 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2.Направлены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письма:- в ОАО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Сбербанк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России о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расторжении договора.  3.Исполнительный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лист от 18.08.2011 №ВС 015243808 в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отношении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должника Валиева А.Г. на сумму 8 000,00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руб. направлен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в </a:t>
                      </a:r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Демский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РО СП г. Уфы в УФССП России по Республике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Башкортостан.        4.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В ходе проверки внесены в доход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бюджета: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переплата в сумме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   83 420.97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рублей по расчетам с подрядчиками за невыполненный объем работ, полностью возвращена в доход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бюджета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подрядчиками; виновным юр лицом внесен в доход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бюджета 70 082.76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рублей за причиненный ущерб от ДТП. По земельному налогу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переплата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возвращена в доход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бюджета.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69" marR="7069" marT="8114" marB="0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38873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31213</TotalTime>
  <Words>12788</Words>
  <Application>Microsoft Office PowerPoint</Application>
  <PresentationFormat>Произвольный</PresentationFormat>
  <Paragraphs>5286</Paragraphs>
  <Slides>59</Slides>
  <Notes>4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59</vt:i4>
      </vt:variant>
    </vt:vector>
  </HeadingPairs>
  <TitlesOfParts>
    <vt:vector size="71" baseType="lpstr">
      <vt:lpstr>Arial</vt:lpstr>
      <vt:lpstr>Arial Cyr</vt:lpstr>
      <vt:lpstr>Arial Cyr</vt:lpstr>
      <vt:lpstr>Book Antiqua</vt:lpstr>
      <vt:lpstr>Calibri</vt:lpstr>
      <vt:lpstr>Calibri Light</vt:lpstr>
      <vt:lpstr>Cambria</vt:lpstr>
      <vt:lpstr>Courier New</vt:lpstr>
      <vt:lpstr>Times New Roman</vt:lpstr>
      <vt:lpstr>Times New Roman Cyr</vt:lpstr>
      <vt:lpstr>Тема Office</vt:lpstr>
      <vt:lpstr>Лист</vt:lpstr>
      <vt:lpstr>Презентация PowerPoint</vt:lpstr>
      <vt:lpstr>Нормативно-правовые акты, определяющие состав бюджетной отчетности и сроки ее представления</vt:lpstr>
      <vt:lpstr>Презентация PowerPoint</vt:lpstr>
      <vt:lpstr>Презентация PowerPoint</vt:lpstr>
      <vt:lpstr>Сведения об основных направлениях деятельности (Таблица № 1) </vt:lpstr>
      <vt:lpstr>Сведения о мерах по повышению эффективности расходования бюджетных средств (Таблица № 2) </vt:lpstr>
      <vt:lpstr>Сведения об исполнении текстовых статей закона (решения) о бюджете (Таблица № 3) </vt:lpstr>
      <vt:lpstr>Сведения об особенностях ведения бюджетного учета (Таблица № 4) </vt:lpstr>
      <vt:lpstr>Сведения о результатах мероприятий внутреннего государственного (муниципального) финансового контроля (Таблица № 5) </vt:lpstr>
      <vt:lpstr>Презентация PowerPoint</vt:lpstr>
      <vt:lpstr>Сведения о результатах внешних контрольных мероприятий (Таблица № 7) </vt:lpstr>
      <vt:lpstr>Презентация PowerPoint</vt:lpstr>
      <vt:lpstr>Презентация PowerPoint</vt:lpstr>
      <vt:lpstr>Презентация PowerPoint</vt:lpstr>
      <vt:lpstr>Сведения о результатах деятельности (ф.0503162) </vt:lpstr>
      <vt:lpstr> Сведения об изменениях бюджетной росписи главного распорядителя бюджетных средств (ф.0503163) </vt:lpstr>
      <vt:lpstr>Презентация PowerPoint</vt:lpstr>
      <vt:lpstr>Презентация PowerPoint</vt:lpstr>
      <vt:lpstr>Презентация PowerPoint</vt:lpstr>
      <vt:lpstr>Презентация PowerPoint</vt:lpstr>
      <vt:lpstr>Сведения о движении нефинансовых активов (ф. 0503168)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Сведения о финансовых вложениях получателя бюджетных средств, администратора источников финансирования дефицита бюджета (ф. 0503171)</vt:lpstr>
      <vt:lpstr>Сведения о государственном (муниципальном) долге, предоставленных бюджетных кредитах (ф. 0503172)</vt:lpstr>
      <vt:lpstr>Сведения об изменении остатков валюты баланса (ф. 0503173)</vt:lpstr>
      <vt:lpstr>Презентация PowerPoint</vt:lpstr>
      <vt:lpstr>Сведения о доходах бюджета от перечисления части прибыли (дивидендов) государственных (муниципальных) унитарных предприятий, иных организаций с государственным участием в капитале (ф. 0503174)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</vt:lpstr>
      <vt:lpstr>Презентация PowerPoint</vt:lpstr>
      <vt:lpstr>Презентация PowerPoint</vt:lpstr>
      <vt:lpstr>Дополнительно подлежит отражению  в Пояснительной записке (ф. 0503160)</vt:lpstr>
      <vt:lpstr>Далее…</vt:lpstr>
      <vt:lpstr>Сведения о результатах мероприятий внутреннего государственного (муниципального) финансового контроля (Таблица № 5) </vt:lpstr>
      <vt:lpstr>Презентация PowerPoint</vt:lpstr>
      <vt:lpstr>Сведения о результатах внешних контрольных мероприятий (Таблица № 7) </vt:lpstr>
      <vt:lpstr>Презентация PowerPoint</vt:lpstr>
      <vt:lpstr>Презентация PowerPoint</vt:lpstr>
      <vt:lpstr>Презентация PowerPoint</vt:lpstr>
      <vt:lpstr>Презентация PowerPoint</vt:lpstr>
      <vt:lpstr>Сведения о движении нефинансовых активов учреждения (ф. 0503768)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Дополнительно подлежит отражению  в Пояснительной записке (ф. 0503760)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Mazur Nataliya</dc:creator>
  <cp:lastModifiedBy>Зеленкова Галина Владимировна</cp:lastModifiedBy>
  <cp:revision>1165</cp:revision>
  <cp:lastPrinted>2018-01-18T18:43:35Z</cp:lastPrinted>
  <dcterms:created xsi:type="dcterms:W3CDTF">2015-03-03T16:27:21Z</dcterms:created>
  <dcterms:modified xsi:type="dcterms:W3CDTF">2018-01-25T23:27:02Z</dcterms:modified>
</cp:coreProperties>
</file>