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8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9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0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325" r:id="rId1"/>
    <p:sldMasterId id="2147485334" r:id="rId2"/>
    <p:sldMasterId id="2147485348" r:id="rId3"/>
    <p:sldMasterId id="2147485355" r:id="rId4"/>
    <p:sldMasterId id="2147485384" r:id="rId5"/>
    <p:sldMasterId id="2147485387" r:id="rId6"/>
    <p:sldMasterId id="2147485403" r:id="rId7"/>
    <p:sldMasterId id="2147485406" r:id="rId8"/>
    <p:sldMasterId id="2147485409" r:id="rId9"/>
    <p:sldMasterId id="2147485412" r:id="rId10"/>
    <p:sldMasterId id="2147485415" r:id="rId11"/>
    <p:sldMasterId id="2147485418" r:id="rId12"/>
  </p:sldMasterIdLst>
  <p:notesMasterIdLst>
    <p:notesMasterId r:id="rId26"/>
  </p:notesMasterIdLst>
  <p:handoutMasterIdLst>
    <p:handoutMasterId r:id="rId27"/>
  </p:handoutMasterIdLst>
  <p:sldIdLst>
    <p:sldId id="2845" r:id="rId13"/>
    <p:sldId id="3231" r:id="rId14"/>
    <p:sldId id="3228" r:id="rId15"/>
    <p:sldId id="3246" r:id="rId16"/>
    <p:sldId id="3260" r:id="rId17"/>
    <p:sldId id="3261" r:id="rId18"/>
    <p:sldId id="3257" r:id="rId19"/>
    <p:sldId id="3264" r:id="rId20"/>
    <p:sldId id="3265" r:id="rId21"/>
    <p:sldId id="3254" r:id="rId22"/>
    <p:sldId id="3085" r:id="rId23"/>
    <p:sldId id="3086" r:id="rId24"/>
    <p:sldId id="3266" r:id="rId25"/>
  </p:sldIdLst>
  <p:sldSz cx="9144000" cy="6858000" type="screen4x3"/>
  <p:notesSz cx="6805613" cy="99441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B513444-0535-4D7D-93E8-6B4E8663E661}">
          <p14:sldIdLst>
            <p14:sldId id="2845"/>
            <p14:sldId id="3231"/>
            <p14:sldId id="3228"/>
            <p14:sldId id="3246"/>
            <p14:sldId id="3260"/>
            <p14:sldId id="3261"/>
            <p14:sldId id="3257"/>
            <p14:sldId id="3264"/>
            <p14:sldId id="3265"/>
            <p14:sldId id="3254"/>
            <p14:sldId id="3085"/>
            <p14:sldId id="3086"/>
            <p14:sldId id="3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98">
          <p15:clr>
            <a:srgbClr val="A4A3A4"/>
          </p15:clr>
        </p15:guide>
        <p15:guide id="3" orient="horz" pos="720">
          <p15:clr>
            <a:srgbClr val="A4A3A4"/>
          </p15:clr>
        </p15:guide>
        <p15:guide id="4" orient="horz" pos="4184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pos="162">
          <p15:clr>
            <a:srgbClr val="A4A3A4"/>
          </p15:clr>
        </p15:guide>
        <p15:guide id="7" pos="2800">
          <p15:clr>
            <a:srgbClr val="A4A3A4"/>
          </p15:clr>
        </p15:guide>
        <p15:guide id="8" pos="2880">
          <p15:clr>
            <a:srgbClr val="A4A3A4"/>
          </p15:clr>
        </p15:guide>
        <p15:guide id="9" pos="29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ИРОНОВА АННА ИГОРЕВНА" initials="МАИ" lastIdx="8" clrIdx="0"/>
  <p:cmAuthor id="1" name="minfin" initials="m" lastIdx="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C26"/>
    <a:srgbClr val="003A1A"/>
    <a:srgbClr val="C3D69B"/>
    <a:srgbClr val="71977E"/>
    <a:srgbClr val="EAE2E2"/>
    <a:srgbClr val="00602B"/>
    <a:srgbClr val="BBE0B6"/>
    <a:srgbClr val="CCFF66"/>
    <a:srgbClr val="CCFF99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69" autoAdjust="0"/>
    <p:restoredTop sz="90000" autoAdjust="0"/>
  </p:normalViewPr>
  <p:slideViewPr>
    <p:cSldViewPr snapToGrid="0">
      <p:cViewPr varScale="1">
        <p:scale>
          <a:sx n="80" d="100"/>
          <a:sy n="80" d="100"/>
        </p:scale>
        <p:origin x="1258" y="106"/>
      </p:cViewPr>
      <p:guideLst>
        <p:guide orient="horz" pos="2160"/>
        <p:guide orient="horz" pos="498"/>
        <p:guide orient="horz" pos="720"/>
        <p:guide orient="horz" pos="4184"/>
        <p:guide orient="horz" pos="1920"/>
        <p:guide pos="162"/>
        <p:guide pos="2800"/>
        <p:guide pos="2880"/>
        <p:guide pos="29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latin typeface="Trebuchet MS" panose="020B0603020202020204" pitchFamily="34" charset="0"/>
              </a:rPr>
              <a:t>Субъекты Сибирского </a:t>
            </a:r>
            <a:br>
              <a:rPr lang="ru-RU" sz="1400" dirty="0">
                <a:latin typeface="Trebuchet MS" panose="020B0603020202020204" pitchFamily="34" charset="0"/>
              </a:rPr>
            </a:br>
            <a:r>
              <a:rPr lang="ru-RU" sz="1400" dirty="0">
                <a:latin typeface="Trebuchet MS" panose="020B0603020202020204" pitchFamily="34" charset="0"/>
              </a:rPr>
              <a:t>федерального округа</a:t>
            </a:r>
          </a:p>
        </c:rich>
      </c:tx>
      <c:layout>
        <c:manualLayout>
          <c:xMode val="edge"/>
          <c:yMode val="edge"/>
          <c:x val="0.46949895541056369"/>
          <c:y val="1.48885979072803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48672134289892494"/>
          <c:y val="0.11317619275154417"/>
          <c:w val="0.1907270664190234"/>
          <c:h val="0.287098972353651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Субъекты СФО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 cap="rnd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8F8-43CE-8311-1A8EE87B78D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F8-43CE-8311-1A8EE87B78D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8F8-43CE-8311-1A8EE87B78D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F81-4518-BBBB-0EA5C52D72F5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8F8-43CE-8311-1A8EE87B78D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F8-43CE-8311-1A8EE87B78D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8F8-43CE-8311-1A8EE87B78D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F81-4518-BBBB-0EA5C52D72F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;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Количество субъектов ФО, установивших в региональных актах норму о необходимости установления АДБ Регламентов, разработанных в соответствии с Общими требованиями № 172н</c:v>
                </c:pt>
                <c:pt idx="1">
                  <c:v>Количество субъектов ФО, установивших в региональных актах норму о необходимости установления АДБ Регламентов, разработанных в соответствии с региональными Общими требованиями</c:v>
                </c:pt>
                <c:pt idx="2">
                  <c:v>Количество субъектовФО, установивших в региональных актах норму о необходимости установления АДБ Регламентов, разработанных в соответствии требованиями, установленными указанными региональными актами </c:v>
                </c:pt>
                <c:pt idx="3">
                  <c:v>Информация отсутствует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F3-4B80-8D11-48F9ABFCF52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tr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7.6602846129388029E-3"/>
          <c:y val="2.038366468265336E-2"/>
          <c:w val="0.44864199732459598"/>
          <c:h val="0.623541229821911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pPr>
            <a:r>
              <a:rPr lang="ru-RU" sz="1400" dirty="0">
                <a:latin typeface="Trebuchet MS" panose="020B0603020202020204" pitchFamily="34" charset="0"/>
              </a:rPr>
              <a:t>Субъекты </a:t>
            </a:r>
            <a:r>
              <a:rPr lang="ru-RU" sz="1400" dirty="0" smtClean="0">
                <a:latin typeface="Trebuchet MS" panose="020B0603020202020204" pitchFamily="34" charset="0"/>
              </a:rPr>
              <a:t>Дальневосточного </a:t>
            </a:r>
            <a:br>
              <a:rPr lang="ru-RU" sz="1400" dirty="0" smtClean="0">
                <a:latin typeface="Trebuchet MS" panose="020B0603020202020204" pitchFamily="34" charset="0"/>
              </a:rPr>
            </a:br>
            <a:r>
              <a:rPr lang="ru-RU" sz="1400" dirty="0" smtClean="0">
                <a:latin typeface="Trebuchet MS" panose="020B0603020202020204" pitchFamily="34" charset="0"/>
              </a:rPr>
              <a:t>федерального округа</a:t>
            </a:r>
            <a:endParaRPr lang="ru-RU" sz="1400" dirty="0">
              <a:latin typeface="Trebuchet MS" panose="020B0603020202020204" pitchFamily="34" charset="0"/>
            </a:endParaRPr>
          </a:p>
        </c:rich>
      </c:tx>
      <c:layout>
        <c:manualLayout>
          <c:xMode val="edge"/>
          <c:yMode val="edge"/>
          <c:x val="0.10077185740132"/>
          <c:y val="3.07602148049276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7515556914608974"/>
          <c:y val="0.23115621980471016"/>
          <c:w val="0.41165311611291505"/>
          <c:h val="0.5912524420484537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Субъекты СФО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6F-40B3-9377-D49120AE82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6F-40B3-9377-D49120AE82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16F-40B3-9377-D49120AE82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16F-40B3-9377-D49120AE8293}"/>
              </c:ext>
            </c:extLst>
          </c:dPt>
          <c:dLbls>
            <c:dLbl>
              <c:idx val="0"/>
              <c:layout>
                <c:manualLayout>
                  <c:x val="-0.148634023902352"/>
                  <c:y val="7.086193603013030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16F-40B3-9377-D49120AE82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0565833397038962E-2"/>
                  <c:y val="-0.1517004049619075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16F-40B3-9377-D49120AE82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1107191091404836"/>
                  <c:y val="6.66053941057697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16F-40B3-9377-D49120AE829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Количество субъектов СФО, установивших в региональных актах норму о необходимости установления АДБ Регламентов, разработанных в соответствии с Общими требованиями № 172н</c:v>
                </c:pt>
                <c:pt idx="1">
                  <c:v>Количество субъектов СФО, установивших в региональных актах норму о необходимости установления АДБ Регламентов, разработанных в соответствии с региональными Общими требованиями</c:v>
                </c:pt>
                <c:pt idx="2">
                  <c:v>Количество субъектов СФО, установивших в региональных актах норму о необходимости установления АДБ Регламентов, разработанных в соответствии требованиями, установленными указанными региональными актами </c:v>
                </c:pt>
                <c:pt idx="3">
                  <c:v>Информация отсутствует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16F-40B3-9377-D49120AE82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Верхний колонтитул 1"/>
          <p:cNvSpPr>
            <a:spLocks noGrp="1"/>
          </p:cNvSpPr>
          <p:nvPr/>
        </p:nvSpPr>
        <p:spPr bwMode="auto">
          <a:xfrm>
            <a:off x="22" y="17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041" tIns="43019" rIns="86041" bIns="43019"/>
          <a:lstStyle/>
          <a:p>
            <a:endParaRPr lang="ru-RU" sz="1200" dirty="0">
              <a:latin typeface="Arial" charset="0"/>
            </a:endParaRPr>
          </a:p>
        </p:txBody>
      </p:sp>
      <p:sp>
        <p:nvSpPr>
          <p:cNvPr id="138243" name="Дата 2"/>
          <p:cNvSpPr>
            <a:spLocks noGrp="1"/>
          </p:cNvSpPr>
          <p:nvPr/>
        </p:nvSpPr>
        <p:spPr bwMode="auto">
          <a:xfrm>
            <a:off x="3854195" y="17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041" tIns="43019" rIns="86041" bIns="43019"/>
          <a:lstStyle/>
          <a:p>
            <a:pPr eaLnBrk="0" hangingPunct="0"/>
            <a:fld id="{62E253D1-6A1E-4660-9DED-105B9665E096}" type="datetime1">
              <a:rPr lang="ru-RU"/>
              <a:pPr eaLnBrk="0" hangingPunct="0"/>
              <a:t>24.08.2023</a:t>
            </a:fld>
            <a:endParaRPr lang="ru-RU" dirty="0"/>
          </a:p>
        </p:txBody>
      </p:sp>
      <p:sp>
        <p:nvSpPr>
          <p:cNvPr id="138244" name="Нижний колонтитул 3"/>
          <p:cNvSpPr>
            <a:spLocks noGrp="1"/>
          </p:cNvSpPr>
          <p:nvPr/>
        </p:nvSpPr>
        <p:spPr bwMode="auto">
          <a:xfrm>
            <a:off x="22" y="9444848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041" tIns="43019" rIns="86041" bIns="43019" anchor="b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7238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2" y="17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172" tIns="43090" rIns="86172" bIns="43090" numCol="1" anchor="t" anchorCtr="0" compatLnSpc="1">
            <a:prstTxWarp prst="textNoShape">
              <a:avLst/>
            </a:prstTxWarp>
          </a:bodyPr>
          <a:lstStyle>
            <a:lvl1pPr defTabSz="85796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2947" name="Дата 2"/>
          <p:cNvSpPr>
            <a:spLocks noGrp="1"/>
          </p:cNvSpPr>
          <p:nvPr>
            <p:ph type="dt" idx="1"/>
          </p:nvPr>
        </p:nvSpPr>
        <p:spPr bwMode="auto">
          <a:xfrm>
            <a:off x="3854195" y="17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172" tIns="43090" rIns="86172" bIns="43090" numCol="1" anchor="t" anchorCtr="0" compatLnSpc="1">
            <a:prstTxWarp prst="textNoShape">
              <a:avLst/>
            </a:prstTxWarp>
          </a:bodyPr>
          <a:lstStyle>
            <a:lvl1pPr algn="r" defTabSz="85796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DC0DB30-1666-49FE-B39A-362353CF4583}" type="datetimeFigureOut">
              <a:rPr lang="ru-RU"/>
              <a:pPr>
                <a:defRPr/>
              </a:pPr>
              <a:t>24.08.2023</a:t>
            </a:fld>
            <a:endParaRPr lang="ru-RU" dirty="0"/>
          </a:p>
        </p:txBody>
      </p:sp>
      <p:sp>
        <p:nvSpPr>
          <p:cNvPr id="89092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942975" y="738188"/>
            <a:ext cx="4983163" cy="37385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9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0268" y="4722420"/>
            <a:ext cx="5445129" cy="447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172" tIns="43090" rIns="86172" bIns="430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8295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22" y="9444848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172" tIns="43090" rIns="86172" bIns="43090" numCol="1" anchor="b" anchorCtr="0" compatLnSpc="1">
            <a:prstTxWarp prst="textNoShape">
              <a:avLst/>
            </a:prstTxWarp>
          </a:bodyPr>
          <a:lstStyle>
            <a:lvl1pPr defTabSz="85796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2951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54195" y="9444848"/>
            <a:ext cx="2949839" cy="49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172" tIns="43090" rIns="86172" bIns="43090" numCol="1" anchor="b" anchorCtr="0" compatLnSpc="1">
            <a:prstTxWarp prst="textNoShape">
              <a:avLst/>
            </a:prstTxWarp>
          </a:bodyPr>
          <a:lstStyle>
            <a:lvl1pPr algn="r" defTabSz="85796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4DF7488-F959-4354-8519-2DD858B41B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5651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4638" y="73025"/>
            <a:ext cx="6256337" cy="46942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03500" y="4823554"/>
            <a:ext cx="6620870" cy="51205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1200" algn="just">
              <a:spcAft>
                <a:spcPts val="292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DF7488-F959-4354-8519-2DD858B41BD7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4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5619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2950"/>
            <a:ext cx="4973637" cy="3732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DF7488-F959-4354-8519-2DD858B41B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083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5988" y="742950"/>
            <a:ext cx="4973637" cy="3732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DF7488-F959-4354-8519-2DD858B41BD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280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2975" y="738188"/>
            <a:ext cx="4983163" cy="37385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DF7488-F959-4354-8519-2DD858B41BD7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092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112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102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16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120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366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599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455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номер страницы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036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8173915" y="1588"/>
            <a:ext cx="762000" cy="366712"/>
          </a:xfrm>
        </p:spPr>
        <p:txBody>
          <a:bodyPr/>
          <a:lstStyle/>
          <a:p>
            <a:pPr>
              <a:defRPr/>
            </a:pPr>
            <a:fld id="{7C948A7D-6C52-4157-BEA1-1B3B6891AE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9954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770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31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05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372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90" y="6356350"/>
            <a:ext cx="1423987" cy="234950"/>
          </a:xfr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525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0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4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000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0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4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10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381000" y="533523"/>
            <a:ext cx="8382000" cy="571501"/>
          </a:xfrm>
        </p:spPr>
        <p:txBody>
          <a:bodyPr/>
          <a:lstStyle>
            <a:lvl1pPr>
              <a:defRPr sz="4000" b="0" i="0" cap="none" baseline="0">
                <a:solidFill>
                  <a:schemeClr val="tx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 userDrawn="1">
            <p:ph type="body" idx="1"/>
          </p:nvPr>
        </p:nvSpPr>
        <p:spPr>
          <a:xfrm>
            <a:off x="381000" y="19020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  <a:latin typeface="Trebuchet MS" panose="020B0603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 userDrawn="1">
            <p:ph type="body" sz="half" idx="3"/>
          </p:nvPr>
        </p:nvSpPr>
        <p:spPr>
          <a:xfrm>
            <a:off x="4721229" y="19020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  <a:latin typeface="Trebuchet MS" panose="020B0603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 userDrawn="1">
            <p:ph sz="quarter" idx="2"/>
          </p:nvPr>
        </p:nvSpPr>
        <p:spPr>
          <a:xfrm>
            <a:off x="381000" y="2365619"/>
            <a:ext cx="4041648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 userDrawn="1">
            <p:ph sz="quarter" idx="4"/>
          </p:nvPr>
        </p:nvSpPr>
        <p:spPr>
          <a:xfrm>
            <a:off x="4718304" y="2365619"/>
            <a:ext cx="4041775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90" y="6356350"/>
            <a:ext cx="1423987" cy="234950"/>
          </a:xfr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29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90" y="6356350"/>
            <a:ext cx="1423987" cy="234950"/>
          </a:xfr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96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38806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00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8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6404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97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1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790004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97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71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35225"/>
      </p:ext>
    </p:extLst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94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68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65954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94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68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310232"/>
      </p:ext>
    </p:extLst>
  </p:cSld>
  <p:clrMapOvr>
    <a:masterClrMapping/>
  </p:clrMapOvr>
  <p:transition spd="slow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90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64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524042"/>
      </p:ext>
    </p:extLst>
  </p:cSld>
  <p:clrMapOvr>
    <a:masterClrMapping/>
  </p:clrMapOvr>
  <p:transition spd="slow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90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64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213959"/>
      </p:ext>
    </p:extLst>
  </p:cSld>
  <p:clrMapOvr>
    <a:masterClrMapping/>
  </p:clrMapOvr>
  <p:transition spd="slow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5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9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448691"/>
      </p:ext>
    </p:extLst>
  </p:cSld>
  <p:clrMapOvr>
    <a:masterClrMapping/>
  </p:clrMapOvr>
  <p:transition spd="slow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5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9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009797"/>
      </p:ext>
    </p:extLst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7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524541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4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69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78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2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785351"/>
      </p:ext>
    </p:extLst>
  </p:cSld>
  <p:clrMapOvr>
    <a:masterClrMapping/>
  </p:clrMapOvr>
  <p:transition spd="slow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71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45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069088"/>
      </p:ext>
    </p:extLst>
  </p:cSld>
  <p:clrMapOvr>
    <a:masterClrMapping/>
  </p:clrMapOvr>
  <p:transition spd="slow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71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45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441229"/>
      </p:ext>
    </p:extLst>
  </p:cSld>
  <p:clrMapOvr>
    <a:masterClrMapping/>
  </p:clrMapOvr>
  <p:transition spd="slow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6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3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966569"/>
      </p:ext>
    </p:extLst>
  </p:cSld>
  <p:clrMapOvr>
    <a:masterClrMapping/>
  </p:clrMapOvr>
  <p:transition spd="slow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6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3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4851"/>
      </p:ext>
    </p:extLst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5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3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7435067"/>
      </p:ext>
    </p:extLst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5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9681271"/>
      </p:ext>
    </p:extLst>
  </p:cSld>
  <p:clrMapOvr>
    <a:masterClrMapping/>
  </p:clrMapOvr>
  <p:transition spd="slow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2" y="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2" y="2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0" name="Рисунок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7" y="15290"/>
            <a:ext cx="31212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188724"/>
      </p:ext>
    </p:extLst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bg>
      <p:bgPr>
        <a:solidFill>
          <a:srgbClr val="ED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811034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14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2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936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89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8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988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0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7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37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</p:sldLayoutIdLst>
  <p:transition spd="slow">
    <p:push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02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10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6" r:id="rId1"/>
    <p:sldLayoutId id="2147485417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697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9" r:id="rId1"/>
    <p:sldLayoutId id="2147485420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7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7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7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4463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36" r:id="rId2"/>
    <p:sldLayoutId id="2147485337" r:id="rId3"/>
    <p:sldLayoutId id="2147485338" r:id="rId4"/>
    <p:sldLayoutId id="2147485339" r:id="rId5"/>
    <p:sldLayoutId id="2147485340" r:id="rId6"/>
    <p:sldLayoutId id="2147485341" r:id="rId7"/>
    <p:sldLayoutId id="2147485342" r:id="rId8"/>
    <p:sldLayoutId id="2147485343" r:id="rId9"/>
    <p:sldLayoutId id="2147485344" r:id="rId10"/>
    <p:sldLayoutId id="2147485345" r:id="rId11"/>
    <p:sldLayoutId id="2147485347" r:id="rId12"/>
    <p:sldLayoutId id="214748535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3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32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3" r:id="rId3"/>
    <p:sldLayoutId id="2147485354" r:id="rId4"/>
    <p:sldLayoutId id="2147485352" r:id="rId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5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6" r:id="rId1"/>
    <p:sldLayoutId id="2147485357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74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85" r:id="rId1"/>
    <p:sldLayoutId id="2147485386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60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88" r:id="rId1"/>
    <p:sldLayoutId id="2147485389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45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4" r:id="rId1"/>
    <p:sldLayoutId id="2147485405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74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7" r:id="rId1"/>
    <p:sldLayoutId id="2147485408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974" y="612775"/>
            <a:ext cx="9583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accent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3" y="612775"/>
            <a:ext cx="1326174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CA8C7D-5002-44B9-BE1C-CBCC48AE0C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32" name="Прямоугольник 1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7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0" r:id="rId1"/>
    <p:sldLayoutId id="2147485411" r:id="rId2"/>
  </p:sldLayoutIdLst>
  <p:transition spd="slow">
    <p:push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9" y="1860883"/>
            <a:ext cx="9144000" cy="167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59166" y="6026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980" y="3811012"/>
            <a:ext cx="82136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Анализ структуры, мониторинг и </a:t>
            </a:r>
            <a:r>
              <a:rPr lang="ru-RU" sz="2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управление </a:t>
            </a:r>
            <a:r>
              <a:rPr lang="ru-RU" sz="2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дебиторской задолженностью по доходам</a:t>
            </a:r>
            <a:endParaRPr lang="ru-RU" sz="14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r"/>
            <a:endParaRPr lang="ru-RU" sz="14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r"/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Докладчик: Паршина Ольга Владимировна,</a:t>
            </a:r>
          </a:p>
          <a:p>
            <a:pPr algn="r"/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з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аместитель директора Департамента доходов</a:t>
            </a:r>
          </a:p>
          <a:p>
            <a:pPr algn="r"/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Минфина России</a:t>
            </a:r>
          </a:p>
          <a:p>
            <a:pPr algn="r"/>
            <a:endParaRPr lang="ru-RU" sz="14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ctr"/>
            <a:endParaRPr lang="ru-RU" sz="8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24 августа 2023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г.</a:t>
            </a:r>
          </a:p>
          <a:p>
            <a:pPr algn="ctr"/>
            <a:endParaRPr lang="ru-RU" sz="14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Барнаул</a:t>
            </a:r>
            <a:endParaRPr lang="ru-RU" sz="12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58843" y="1340195"/>
            <a:ext cx="2681971" cy="247081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2963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15625"/>
            <a:ext cx="881004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>
                <a:solidFill>
                  <a:srgbClr val="00602B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Создание Реестра должников перед бюджетами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8650" y="816893"/>
            <a:ext cx="7762875" cy="1449301"/>
          </a:xfrm>
          <a:prstGeom prst="rect">
            <a:avLst/>
          </a:prstGeom>
          <a:noFill/>
          <a:ln w="19050">
            <a:solidFill>
              <a:srgbClr val="003A1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"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Выявленные недостатки в работе с дебиторской задолженностью по доходам (Счетная палата РФ, 2021 год): </a:t>
            </a:r>
          </a:p>
          <a:p>
            <a:pPr marL="263776" lvl="0" indent="-263776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Различный подход ГАДБ к реализации полномочий в части работы с ДЗ</a:t>
            </a:r>
          </a:p>
          <a:p>
            <a:pPr marL="263776" lvl="0" indent="-263776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Отсутствие единого реестра должников перед бюджетами бюджетной системы, разрозненность информации по органам власти, сложность сопоставления идентификаторов </a:t>
            </a:r>
            <a:r>
              <a:rPr lang="ru-RU" sz="14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плательщиков</a:t>
            </a:r>
            <a:endParaRPr lang="ru-RU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49" y="2585880"/>
            <a:ext cx="7762875" cy="4009123"/>
          </a:xfrm>
          <a:prstGeom prst="rect">
            <a:avLst/>
          </a:prstGeom>
          <a:noFill/>
          <a:ln w="19050">
            <a:solidFill>
              <a:srgbClr val="003A1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lvl="0" indent="-342900" algn="just">
              <a:spcAft>
                <a:spcPts val="600"/>
              </a:spcAft>
              <a:buFontTx/>
              <a:buAutoNum type="arabicPeriod"/>
            </a:pPr>
            <a:r>
              <a:rPr lang="ru-RU" sz="1600" b="1" dirty="0">
                <a:solidFill>
                  <a:prstClr val="black"/>
                </a:solidFill>
                <a:latin typeface="Trebuchet MS" panose="020B0603020202020204" pitchFamily="34" charset="0"/>
              </a:rPr>
              <a:t>Регламентация процедур работы Администраторов </a:t>
            </a:r>
            <a:r>
              <a:rPr 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доходов с ДЗ:</a:t>
            </a:r>
          </a:p>
          <a:p>
            <a:pPr marL="180975" lvl="1" indent="-180975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Изменения в</a:t>
            </a:r>
            <a:r>
              <a:rPr lang="ru-RU" sz="1400" b="1" dirty="0">
                <a:solidFill>
                  <a:srgbClr val="FF0000"/>
                </a:solidFill>
                <a:latin typeface="Trebuchet MS" panose="020B0603020202020204" pitchFamily="34" charset="0"/>
              </a:rPr>
              <a:t> постановление </a:t>
            </a: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Правительства Российской Федерации от 29.12.2007 г. </a:t>
            </a:r>
            <a:r>
              <a:rPr lang="ru-RU" sz="14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rebuchet MS" panose="020B0603020202020204" pitchFamily="34" charset="0"/>
              </a:rPr>
            </a:br>
            <a:r>
              <a:rPr lang="ru-RU" sz="14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№ </a:t>
            </a: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995</a:t>
            </a:r>
          </a:p>
          <a:p>
            <a:pPr marL="180975" lvl="1" indent="-180975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Общие требования к регламенту реализации полномочий администратора доходов бюджета по взысканию дебиторской задолженности по платежам в бюджет, пеням и штрафам по ним</a:t>
            </a:r>
          </a:p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AutoNum type="arabicPeriod"/>
            </a:pPr>
            <a:r>
              <a:rPr lang="ru-RU" sz="1600" b="1" dirty="0">
                <a:solidFill>
                  <a:prstClr val="black"/>
                </a:solidFill>
                <a:latin typeface="Trebuchet MS" panose="020B0603020202020204" pitchFamily="34" charset="0"/>
              </a:rPr>
              <a:t>Совершенствование ИС </a:t>
            </a:r>
            <a:r>
              <a:rPr lang="ru-RU" sz="1600" dirty="0">
                <a:solidFill>
                  <a:prstClr val="black"/>
                </a:solidFill>
                <a:latin typeface="Trebuchet MS" panose="020B0603020202020204" pitchFamily="34" charset="0"/>
              </a:rPr>
              <a:t>администрирования доходов, установление взаимосвязей с ведомственными системами для обеспечения автоматического формирования в режиме «онлайн» реестра должников по неналоговым платежам в бюджеты:</a:t>
            </a:r>
          </a:p>
          <a:p>
            <a:pPr marL="342900" lvl="1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1 этап – формирование реестра должников федерального бюджета на основе имеющейся информации </a:t>
            </a:r>
            <a:r>
              <a:rPr lang="ru-RU" sz="1400" dirty="0">
                <a:solidFill>
                  <a:srgbClr val="FF0000"/>
                </a:solidFill>
                <a:latin typeface="Trebuchet MS" panose="020B0603020202020204" pitchFamily="34" charset="0"/>
              </a:rPr>
              <a:t>у Федерального казначейства </a:t>
            </a: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в рамках централизации бухгалтерского учета</a:t>
            </a:r>
          </a:p>
          <a:p>
            <a:pPr marL="342900" lvl="1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Далее – </a:t>
            </a:r>
            <a:r>
              <a:rPr lang="ru-RU" sz="1400" dirty="0">
                <a:solidFill>
                  <a:srgbClr val="FF0000"/>
                </a:solidFill>
                <a:latin typeface="Trebuchet MS" panose="020B0603020202020204" pitchFamily="34" charset="0"/>
              </a:rPr>
              <a:t>постепенный</a:t>
            </a: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 переход к возможности автоматического формирования актуального реестра должников перед всеми бюджетами за счет развития информационного взаимодействия</a:t>
            </a:r>
            <a:endParaRPr lang="en-US" sz="14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Стрелка вправо 12">
            <a:extLst>
              <a:ext uri="{FF2B5EF4-FFF2-40B4-BE49-F238E27FC236}">
                <a16:creationId xmlns:a16="http://schemas.microsoft.com/office/drawing/2014/main" xmlns="" id="{73262A54-4837-49CF-1344-34102054D07C}"/>
              </a:ext>
            </a:extLst>
          </p:cNvPr>
          <p:cNvSpPr/>
          <p:nvPr/>
        </p:nvSpPr>
        <p:spPr>
          <a:xfrm rot="5400000">
            <a:off x="4307671" y="2283739"/>
            <a:ext cx="319685" cy="284597"/>
          </a:xfrm>
          <a:prstGeom prst="rightArrow">
            <a:avLst/>
          </a:prstGeom>
          <a:solidFill>
            <a:srgbClr val="003300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10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77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2554664"/>
            <a:ext cx="9144000" cy="1074656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pc="-100" dirty="0" smtClean="0">
                <a:solidFill>
                  <a:srgbClr val="00602B"/>
                </a:solidFill>
                <a:latin typeface="Trebuchet MS" panose="020B0603020202020204" pitchFamily="34" charset="0"/>
              </a:rPr>
              <a:t>Признание </a:t>
            </a:r>
            <a:r>
              <a:rPr lang="ru-RU" sz="2400" b="1" spc="-100" dirty="0">
                <a:solidFill>
                  <a:srgbClr val="00602B"/>
                </a:solidFill>
                <a:latin typeface="Trebuchet MS" panose="020B0603020202020204" pitchFamily="34" charset="0"/>
              </a:rPr>
              <a:t>безнадежной к взысканию задолженности по платежам в бюджет и </a:t>
            </a:r>
            <a:r>
              <a:rPr lang="ru-RU" sz="2400" b="1" spc="-100" dirty="0" smtClean="0">
                <a:solidFill>
                  <a:srgbClr val="00602B"/>
                </a:solidFill>
                <a:latin typeface="Trebuchet MS" panose="020B0603020202020204" pitchFamily="34" charset="0"/>
              </a:rPr>
              <a:t>ее списание </a:t>
            </a:r>
            <a:r>
              <a:rPr lang="ru-RU" sz="2400" b="1" spc="-100" dirty="0">
                <a:solidFill>
                  <a:srgbClr val="00602B"/>
                </a:solidFill>
                <a:latin typeface="Trebuchet MS" panose="020B0603020202020204" pitchFamily="34" charset="0"/>
              </a:rPr>
              <a:t>(</a:t>
            </a:r>
            <a:r>
              <a:rPr lang="ru-RU" sz="2400" b="1" spc="-100" dirty="0" smtClean="0">
                <a:solidFill>
                  <a:srgbClr val="00602B"/>
                </a:solidFill>
                <a:latin typeface="Trebuchet MS" panose="020B0603020202020204" pitchFamily="34" charset="0"/>
              </a:rPr>
              <a:t>восстановление)</a:t>
            </a:r>
            <a:endParaRPr lang="ru-RU" sz="2400" b="1" spc="-100" dirty="0">
              <a:solidFill>
                <a:srgbClr val="00602B"/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11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2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518" y="336607"/>
            <a:ext cx="84976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spc="-100" dirty="0">
                <a:solidFill>
                  <a:srgbClr val="004821"/>
                </a:solidFill>
                <a:latin typeface="Trebuchet MS" panose="020B0603020202020204" pitchFamily="34" charset="0"/>
              </a:rPr>
              <a:t>Федеральный закон от </a:t>
            </a:r>
            <a:r>
              <a:rPr lang="ru-RU" sz="2000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  <a:t>29.12.2015 № 406-ФЗ </a:t>
            </a:r>
            <a:r>
              <a:rPr lang="ru-RU" sz="2000" b="1" spc="-100" dirty="0">
                <a:solidFill>
                  <a:srgbClr val="004821"/>
                </a:solidFill>
                <a:latin typeface="Trebuchet MS" panose="020B0603020202020204" pitchFamily="34" charset="0"/>
              </a:rPr>
              <a:t/>
            </a:r>
            <a:br>
              <a:rPr lang="ru-RU" sz="2000" b="1" spc="-100" dirty="0">
                <a:solidFill>
                  <a:srgbClr val="004821"/>
                </a:solidFill>
                <a:latin typeface="Trebuchet MS" panose="020B0603020202020204" pitchFamily="34" charset="0"/>
              </a:rPr>
            </a:br>
            <a:r>
              <a:rPr lang="ru-RU" sz="2000" b="1" spc="-100" dirty="0">
                <a:solidFill>
                  <a:srgbClr val="004821"/>
                </a:solidFill>
                <a:latin typeface="Trebuchet MS" panose="020B0603020202020204" pitchFamily="34" charset="0"/>
              </a:rPr>
              <a:t>«О внесении изменений в отдельные законодательные акты </a:t>
            </a:r>
            <a:r>
              <a:rPr lang="ru-RU" sz="2000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  <a:t>РФ» </a:t>
            </a:r>
            <a:endParaRPr lang="ru-RU" sz="2000" b="1" spc="-100" dirty="0">
              <a:solidFill>
                <a:srgbClr val="00482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9827" y="3624422"/>
            <a:ext cx="77242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* положения </a:t>
            </a:r>
            <a:r>
              <a:rPr lang="ru-RU" sz="1400" b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статьи 47.2 </a:t>
            </a:r>
            <a:r>
              <a:rPr lang="ru-RU" sz="1400" b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БК РФ не </a:t>
            </a:r>
            <a:r>
              <a:rPr lang="ru-RU" sz="1400" b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распространяются на:</a:t>
            </a:r>
          </a:p>
          <a:p>
            <a:pPr marL="442913" indent="-26352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п</a:t>
            </a:r>
            <a:r>
              <a:rPr lang="ru-RU" sz="1400" i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латежи</a:t>
            </a: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, установленные законодательством о налогах и сборах;</a:t>
            </a:r>
          </a:p>
          <a:p>
            <a:pPr marL="442913" indent="-26352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п</a:t>
            </a:r>
            <a:r>
              <a:rPr lang="ru-RU" sz="1400" i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латежи</a:t>
            </a: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, установленные законодательством </a:t>
            </a:r>
            <a:r>
              <a:rPr lang="ru-RU" sz="1400" i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РФ </a:t>
            </a: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о страховых взносах;</a:t>
            </a:r>
          </a:p>
          <a:p>
            <a:pPr marL="442913" indent="-26352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платежи</a:t>
            </a: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, установленные таможенным законодательством Таможенного союза и </a:t>
            </a:r>
            <a:r>
              <a:rPr lang="ru-RU" sz="1400" i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законодательством РФ </a:t>
            </a: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о таможенном деле;</a:t>
            </a:r>
          </a:p>
          <a:p>
            <a:pPr marL="442913" indent="-26352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400" i="1" dirty="0" smtClean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платежи </a:t>
            </a:r>
            <a:r>
              <a:rPr lang="ru-RU" sz="1400" i="1" dirty="0">
                <a:solidFill>
                  <a:prstClr val="white">
                    <a:lumMod val="10000"/>
                  </a:prstClr>
                </a:solidFill>
                <a:latin typeface="Trebuchet MS" panose="020B0603020202020204" pitchFamily="34" charset="0"/>
              </a:rPr>
              <a:t>по источникам финансирования дефицита бюджета.</a:t>
            </a:r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12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373660" y="1246134"/>
            <a:ext cx="6316539" cy="120981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rebuchet MS" panose="020B0603020202020204" pitchFamily="34" charset="0"/>
              </a:rPr>
              <a:t>Статья 47.2 БК </a:t>
            </a:r>
            <a:r>
              <a:rPr lang="ru-RU" b="1" dirty="0">
                <a:latin typeface="Trebuchet MS" panose="020B0603020202020204" pitchFamily="34" charset="0"/>
              </a:rPr>
              <a:t>РФ </a:t>
            </a:r>
            <a:r>
              <a:rPr lang="ru-RU" b="1" dirty="0" smtClean="0">
                <a:latin typeface="Trebuchet MS" panose="020B0603020202020204" pitchFamily="34" charset="0"/>
              </a:rPr>
              <a:t/>
            </a:r>
            <a:br>
              <a:rPr lang="ru-RU" b="1" dirty="0" smtClean="0">
                <a:latin typeface="Trebuchet MS" panose="020B0603020202020204" pitchFamily="34" charset="0"/>
              </a:rPr>
            </a:br>
            <a:r>
              <a:rPr lang="ru-RU" sz="1400" b="1" dirty="0" smtClean="0">
                <a:latin typeface="Trebuchet MS" panose="020B0603020202020204" pitchFamily="34" charset="0"/>
              </a:rPr>
              <a:t>Принятие </a:t>
            </a:r>
            <a:r>
              <a:rPr lang="ru-RU" sz="1400" b="1" dirty="0">
                <a:latin typeface="Trebuchet MS" panose="020B0603020202020204" pitchFamily="34" charset="0"/>
              </a:rPr>
              <a:t>решения о признании безнадежной к взысканию задолженности по платежам в бюджет и о ее списании (восстановлении</a:t>
            </a:r>
            <a:r>
              <a:rPr lang="ru-RU" sz="1400" b="1" dirty="0" smtClean="0">
                <a:latin typeface="Trebuchet MS" panose="020B0603020202020204" pitchFamily="34" charset="0"/>
              </a:rPr>
              <a:t>)*</a:t>
            </a:r>
            <a:endParaRPr lang="ru-RU" sz="1400" b="1" dirty="0">
              <a:latin typeface="Trebuchet MS" panose="020B06030202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669496" y="2200349"/>
            <a:ext cx="532263" cy="24566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6876246" y="2231206"/>
            <a:ext cx="491320" cy="24566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31928" y="2419772"/>
            <a:ext cx="0" cy="35484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3147796" y="2681730"/>
            <a:ext cx="2768265" cy="930977"/>
          </a:xfrm>
          <a:prstGeom prst="roundRect">
            <a:avLst/>
          </a:prstGeom>
          <a:solidFill>
            <a:srgbClr val="92D050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Денежные взыскания, штрафы, в том числе предусмотренные договорами о предоставлении бюджетных кредитов</a:t>
            </a:r>
            <a:endParaRPr lang="ru-RU" sz="12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9827" y="2431487"/>
            <a:ext cx="2113357" cy="930977"/>
          </a:xfrm>
          <a:prstGeom prst="roundRect">
            <a:avLst/>
          </a:prstGeom>
          <a:solidFill>
            <a:srgbClr val="92D050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Доходы использования имущества</a:t>
            </a:r>
            <a:endParaRPr lang="ru-RU" sz="12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80675" y="2431486"/>
            <a:ext cx="2113357" cy="930977"/>
          </a:xfrm>
          <a:prstGeom prst="roundRect">
            <a:avLst/>
          </a:prstGeom>
          <a:solidFill>
            <a:srgbClr val="92D050"/>
          </a:solidFill>
          <a:ln>
            <a:solidFill>
              <a:srgbClr val="0060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Другие неналоговые доходы</a:t>
            </a:r>
            <a:endParaRPr lang="ru-RU" sz="12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9827" y="5412405"/>
            <a:ext cx="771525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  <a:t>Общие требования </a:t>
            </a:r>
            <a:r>
              <a:rPr lang="ru-RU" b="1" spc="-100" dirty="0">
                <a:solidFill>
                  <a:srgbClr val="004821"/>
                </a:solidFill>
                <a:latin typeface="Trebuchet MS" panose="020B0603020202020204" pitchFamily="34" charset="0"/>
              </a:rPr>
              <a:t>к порядку принятия решений о признании безнадежной к взысканию задолженности по платежам в бюджеты бюджетной системы Российской </a:t>
            </a:r>
            <a:r>
              <a:rPr lang="ru-RU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  <a:t>Федерации</a:t>
            </a:r>
            <a:br>
              <a:rPr lang="ru-RU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</a:br>
            <a:r>
              <a:rPr lang="ru-RU" sz="1400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  <a:t>(утверждены постановлением </a:t>
            </a:r>
            <a:r>
              <a:rPr lang="ru-RU" sz="1400" b="1" spc="-100" dirty="0">
                <a:solidFill>
                  <a:srgbClr val="004821"/>
                </a:solidFill>
                <a:latin typeface="Trebuchet MS" panose="020B0603020202020204" pitchFamily="34" charset="0"/>
              </a:rPr>
              <a:t>Правительства РФ от 06.05.2016 </a:t>
            </a:r>
            <a:r>
              <a:rPr lang="ru-RU" sz="1400" b="1" spc="-100" dirty="0" smtClean="0">
                <a:solidFill>
                  <a:srgbClr val="004821"/>
                </a:solidFill>
                <a:latin typeface="Trebuchet MS" panose="020B0603020202020204" pitchFamily="34" charset="0"/>
              </a:rPr>
              <a:t>№ 393)</a:t>
            </a:r>
            <a:endParaRPr lang="ru-RU" sz="1400" b="1" spc="-100" dirty="0">
              <a:solidFill>
                <a:srgbClr val="004821"/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5608" y="1145986"/>
            <a:ext cx="8497614" cy="3963075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5608" y="5419908"/>
            <a:ext cx="8497614" cy="1138773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ru-RU" dirty="0"/>
          </a:p>
        </p:txBody>
      </p:sp>
      <p:sp>
        <p:nvSpPr>
          <p:cNvPr id="19" name="Стрелка вправо 12">
            <a:extLst>
              <a:ext uri="{FF2B5EF4-FFF2-40B4-BE49-F238E27FC236}">
                <a16:creationId xmlns:a16="http://schemas.microsoft.com/office/drawing/2014/main" xmlns="" id="{73262A54-4837-49CF-1344-34102054D07C}"/>
              </a:ext>
            </a:extLst>
          </p:cNvPr>
          <p:cNvSpPr/>
          <p:nvPr/>
        </p:nvSpPr>
        <p:spPr>
          <a:xfrm rot="5400000">
            <a:off x="4349899" y="5133132"/>
            <a:ext cx="310847" cy="262705"/>
          </a:xfrm>
          <a:prstGeom prst="rightArrow">
            <a:avLst/>
          </a:prstGeom>
          <a:solidFill>
            <a:srgbClr val="003300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9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3824" y="2825175"/>
            <a:ext cx="4049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602B"/>
                </a:solidFill>
                <a:latin typeface="Trebuchet MS" panose="020B0603020202020204" pitchFamily="34" charset="0"/>
              </a:rPr>
              <a:t>Спасибо за внимание!</a:t>
            </a:r>
            <a:endParaRPr lang="ru-RU" sz="2800" b="1" dirty="0">
              <a:solidFill>
                <a:srgbClr val="00602B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13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7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4798" y="1171797"/>
            <a:ext cx="7468133" cy="5264221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3843" y="639865"/>
            <a:ext cx="881004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602B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Пункт 2 статьи 160</a:t>
            </a:r>
            <a:r>
              <a:rPr lang="ru-RU" sz="1700" b="1" baseline="30000" dirty="0" smtClean="0">
                <a:solidFill>
                  <a:srgbClr val="00602B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1</a:t>
            </a:r>
            <a:r>
              <a:rPr lang="ru-RU" sz="1700" b="1" dirty="0" smtClean="0">
                <a:solidFill>
                  <a:srgbClr val="00602B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 Бюджетного кодекса Российской Федерации</a:t>
            </a:r>
            <a:endParaRPr lang="ru-RU" sz="1700" b="1" dirty="0">
              <a:solidFill>
                <a:srgbClr val="00602B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7724" y="1265373"/>
            <a:ext cx="714375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algn="ctr">
              <a:spcBef>
                <a:spcPts val="600"/>
              </a:spcBef>
              <a:spcAft>
                <a:spcPts val="600"/>
              </a:spcAft>
            </a:pPr>
            <a:r>
              <a:rPr lang="ru-RU" sz="1600" b="1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Администратор </a:t>
            </a:r>
            <a:r>
              <a:rPr lang="ru-RU" sz="16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доходов бюджета </a:t>
            </a:r>
            <a:r>
              <a:rPr lang="ru-RU" sz="1600" b="1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обладает в том числе следующими </a:t>
            </a:r>
            <a:r>
              <a:rPr lang="ru-RU" sz="1600" b="1" dirty="0">
                <a:latin typeface="Trebuchet MS" panose="020B0603020202020204" pitchFamily="34" charset="0"/>
                <a:cs typeface="Times New Roman" panose="02020603050405020304" pitchFamily="18" charset="0"/>
              </a:rPr>
              <a:t>бюджетными полномочиями:</a:t>
            </a:r>
          </a:p>
          <a:p>
            <a:pPr marL="285750" indent="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осуществляет начисление, учет и контроль за правильностью исчисления,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полнотой и своевременностью осуществления платежей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 в бюджет, пеней и штрафов по ним;</a:t>
            </a:r>
          </a:p>
          <a:p>
            <a:pPr marL="285750" indent="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осуществляет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взыскание задолженности 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по платежам в бюджет, пеней и штрафов;</a:t>
            </a:r>
          </a:p>
          <a:p>
            <a:pPr marL="285750" indent="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принимает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решение о возврате излишне уплаченных (взысканных) платежей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 в бюджет, пеней и штрафов, а также процентов за несвоевременное осуществление такого возврата и процентов, начисленных на излишне взысканные </a:t>
            </a: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суммы;</a:t>
            </a:r>
            <a:endParaRPr lang="ru-RU" sz="1400" dirty="0"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285750" indent="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принимает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решение о зачете (уточнении) платежей 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бюджеты;</a:t>
            </a:r>
            <a:endParaRPr lang="ru-RU" sz="1400" dirty="0"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285750" indent="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предоставляет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информацию, необходимую для уплаты 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денежных средств физическими и юридическими лицами за государственные и муниципальные услуги, а также иных платежей, являющихся источниками формирования доходов </a:t>
            </a: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бюджетов, 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ГИС ГМП, 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за исключением случаев, предусмотренных законодательством Российской Федерации;</a:t>
            </a:r>
          </a:p>
          <a:p>
            <a:pPr marL="285750" indent="28575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принимает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решение о признании безнадежной к взысканию задолженности </a:t>
            </a:r>
            <a:r>
              <a:rPr lang="ru-RU" sz="1400" dirty="0">
                <a:latin typeface="Trebuchet MS" panose="020B0603020202020204" pitchFamily="34" charset="0"/>
                <a:cs typeface="Times New Roman" panose="02020603050405020304" pitchFamily="18" charset="0"/>
              </a:rPr>
              <a:t>по платежам в </a:t>
            </a:r>
            <a:r>
              <a:rPr lang="ru-RU" sz="14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бюджет</a:t>
            </a:r>
            <a:endParaRPr lang="ru-RU" sz="1400" dirty="0"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2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67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/>
          <p:cNvSpPr/>
          <p:nvPr/>
        </p:nvSpPr>
        <p:spPr>
          <a:xfrm rot="5400000">
            <a:off x="4395589" y="4861951"/>
            <a:ext cx="213264" cy="287327"/>
          </a:xfrm>
          <a:prstGeom prst="rightArrow">
            <a:avLst/>
          </a:prstGeom>
          <a:solidFill>
            <a:srgbClr val="003300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>
            <a:spLocks noChangeAspect="1"/>
          </p:cNvSpPr>
          <p:nvPr/>
        </p:nvSpPr>
        <p:spPr>
          <a:xfrm>
            <a:off x="311841" y="4391151"/>
            <a:ext cx="84583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94" indent="-146094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9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абз. 2й п. 1(4)  </a:t>
            </a:r>
            <a:r>
              <a:rPr lang="ru-RU" sz="9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ГАДБ федерального уровня при </a:t>
            </a:r>
            <a:r>
              <a:rPr lang="ru-RU" sz="900" dirty="0">
                <a:solidFill>
                  <a:prstClr val="black"/>
                </a:solidFill>
                <a:latin typeface="Trebuchet MS" panose="020B0603020202020204" pitchFamily="34" charset="0"/>
              </a:rPr>
              <a:t>исполнении полномочий </a:t>
            </a:r>
            <a:r>
              <a:rPr lang="ru-RU" sz="9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АДБ </a:t>
            </a:r>
            <a:r>
              <a:rPr lang="ru-RU" sz="900" dirty="0">
                <a:solidFill>
                  <a:prstClr val="black"/>
                </a:solidFill>
                <a:latin typeface="Trebuchet MS" panose="020B0603020202020204" pitchFamily="34" charset="0"/>
              </a:rPr>
              <a:t>в соответствии с правовыми актами, указанными в подпункте "г" пункта 1 </a:t>
            </a:r>
            <a:r>
              <a:rPr lang="ru-RU" sz="9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Правил</a:t>
            </a:r>
            <a:r>
              <a:rPr lang="ru-RU" sz="900" dirty="0">
                <a:solidFill>
                  <a:prstClr val="black"/>
                </a:solidFill>
                <a:latin typeface="Trebuchet MS" panose="020B0603020202020204" pitchFamily="34" charset="0"/>
              </a:rPr>
              <a:t>, </a:t>
            </a:r>
            <a:r>
              <a:rPr lang="ru-RU" sz="900" dirty="0">
                <a:solidFill>
                  <a:srgbClr val="FF0000"/>
                </a:solidFill>
                <a:latin typeface="Trebuchet MS" panose="020B0603020202020204" pitchFamily="34" charset="0"/>
              </a:rPr>
              <a:t>устанавливают регламент </a:t>
            </a:r>
            <a:r>
              <a:rPr lang="ru-RU" sz="900" dirty="0">
                <a:solidFill>
                  <a:prstClr val="black"/>
                </a:solidFill>
                <a:latin typeface="Trebuchet MS" panose="020B0603020202020204" pitchFamily="34" charset="0"/>
              </a:rPr>
              <a:t>реализации полномочий по взысканию дебиторской задолженности по платежам в бюджет, пеням и штрафам по ним, разработанный в соответствии с общими требованиями, установленными Министерством финансов Российской Федерации</a:t>
            </a:r>
          </a:p>
        </p:txBody>
      </p:sp>
      <p:sp>
        <p:nvSpPr>
          <p:cNvPr id="15" name="Выгнутая вправо стрелка 14"/>
          <p:cNvSpPr/>
          <p:nvPr/>
        </p:nvSpPr>
        <p:spPr>
          <a:xfrm flipH="1">
            <a:off x="311841" y="5239392"/>
            <a:ext cx="1351302" cy="1020629"/>
          </a:xfrm>
          <a:prstGeom prst="curved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717110" y="5202262"/>
            <a:ext cx="1053103" cy="1057759"/>
          </a:xfrm>
          <a:prstGeom prst="curved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593" y="296820"/>
            <a:ext cx="87527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Установление администраторами доходов бюджетов регламента реализации полномочий администратора доходов бюджета по взысканию дебиторской задолженности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/>
            </a:r>
            <a:b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</a:b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по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платежам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в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бюджет, пеням и штрафам по ним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11842" y="1765690"/>
            <a:ext cx="8458371" cy="3133291"/>
          </a:xfrm>
          <a:prstGeom prst="rect">
            <a:avLst/>
          </a:prstGeom>
          <a:noFill/>
          <a:ln w="19050">
            <a:solidFill>
              <a:srgbClr val="003A1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just">
              <a:spcBef>
                <a:spcPts val="0"/>
              </a:spcBef>
            </a:pPr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1843" y="1035484"/>
            <a:ext cx="8458370" cy="673400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50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3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93" b="1" dirty="0">
                <a:solidFill>
                  <a:schemeClr val="tx1"/>
                </a:solidFill>
                <a:latin typeface="Trebuchet MS" panose="020B0603020202020204" pitchFamily="34" charset="0"/>
              </a:rPr>
              <a:t>постановление Правительства Российской Федерации от 29 декабря 2007 г. № 995</a:t>
            </a:r>
          </a:p>
          <a:p>
            <a:pPr lvl="0" algn="just"/>
            <a:r>
              <a:rPr lang="ru-RU" sz="937" dirty="0">
                <a:solidFill>
                  <a:schemeClr val="tx1"/>
                </a:solidFill>
                <a:latin typeface="Trebuchet MS" panose="020B0603020202020204" pitchFamily="34" charset="0"/>
              </a:rPr>
              <a:t>(в редакции постановления Правительства Российской Федерации от 5 марта 2022 г. № 294 «О внесении изменений в некоторые акты Правительства Российской Федерации по вопросам администрирования и формирования перечня источников доходов Российской Федерации и признании утратившим силу отдельного положения акта Правительства Российской Федерации»)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3145" y="1765690"/>
            <a:ext cx="7817067" cy="1165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6094" indent="-146094" algn="just">
              <a:spcBef>
                <a:spcPts val="511"/>
              </a:spcBef>
              <a:buFont typeface="Arial" panose="020B0604020202020204" pitchFamily="34" charset="0"/>
              <a:buChar char="•"/>
            </a:pP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о наделении своих территориальных органов (подразделений) и казенных учреждений, находящихся в их ведении, полномочиями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АДБ 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субъектов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РФ, 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бюджетов государственных внебюджетных фондов и местных бюджетов и об установлении порядка доведения территориальными органами (подразделениями) и казенными учреждениями указанных правовых актов до органов, организующих исполнение соответствующих бюджетов субъектов Российской Федерации, бюджетов государственных внебюджетных фондов и местных бюджетов (пп. «ж» п. 1)</a:t>
            </a:r>
          </a:p>
          <a:p>
            <a:pPr marL="146094" indent="-146094" algn="just">
              <a:spcBef>
                <a:spcPts val="511"/>
              </a:spcBef>
              <a:buFont typeface="Arial" panose="020B0604020202020204" pitchFamily="34" charset="0"/>
              <a:buChar char="•"/>
            </a:pP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правовые акты о наделении своих территориальных органов (подразделений) и казенных учреждений, находящихся в их ведении, полномочиями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АДБ(пп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. «д» п.1)</a:t>
            </a: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173008" y="2075722"/>
            <a:ext cx="1186687" cy="38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11"/>
              </a:spcBef>
            </a:pP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правовые акты ГАДБ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0431" y="5110343"/>
            <a:ext cx="7757054" cy="572091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50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3A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3492" indent="-243492" algn="ctr">
              <a:buFont typeface="Wingdings" panose="05000000000000000000" pitchFamily="2" charset="2"/>
              <a:buChar char="ü"/>
            </a:pPr>
            <a:r>
              <a:rPr lang="ru-RU" sz="1278" b="1" dirty="0">
                <a:solidFill>
                  <a:schemeClr val="tx1"/>
                </a:solidFill>
                <a:latin typeface="Trebuchet MS" panose="020B0603020202020204" pitchFamily="34" charset="0"/>
              </a:rPr>
              <a:t>Издан приказ Минфина России от 18.11.2022 №</a:t>
            </a:r>
            <a:r>
              <a:rPr lang="en-US" sz="1278" b="1" dirty="0">
                <a:solidFill>
                  <a:schemeClr val="tx1"/>
                </a:solidFill>
                <a:latin typeface="Trebuchet MS" panose="020B0603020202020204" pitchFamily="34" charset="0"/>
              </a:rPr>
              <a:t> 172</a:t>
            </a:r>
            <a:r>
              <a:rPr lang="ru-RU" sz="1278" b="1" dirty="0">
                <a:solidFill>
                  <a:schemeClr val="tx1"/>
                </a:solidFill>
                <a:latin typeface="Trebuchet MS" panose="020B0603020202020204" pitchFamily="34" charset="0"/>
              </a:rPr>
              <a:t>н </a:t>
            </a:r>
            <a:br>
              <a:rPr lang="ru-RU" sz="1278" b="1" dirty="0">
                <a:solidFill>
                  <a:schemeClr val="tx1"/>
                </a:solidFill>
                <a:latin typeface="Trebuchet MS" panose="020B0603020202020204" pitchFamily="34" charset="0"/>
              </a:rPr>
            </a:b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«Об утверждении Общих требований к регламенту реализации полномочий администратора доходов бюджета по взысканию дебиторской задолженности по платежам в бюджет, пеням и штрафам по ним»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1841" y="6387297"/>
            <a:ext cx="8458372" cy="2422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!!! ПП РФ № 995 установлено требование для АДБ федерального уровня !!!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86801" y="5783951"/>
            <a:ext cx="5812877" cy="391677"/>
          </a:xfrm>
          <a:prstGeom prst="rect">
            <a:avLst/>
          </a:prstGeom>
          <a:noFill/>
          <a:ln w="19050">
            <a:solidFill>
              <a:srgbClr val="003A1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spcBef>
                <a:spcPts val="511"/>
              </a:spcBef>
            </a:pPr>
            <a:r>
              <a:rPr lang="ru-RU" sz="1015" b="1" dirty="0">
                <a:solidFill>
                  <a:schemeClr val="tx1"/>
                </a:solidFill>
                <a:latin typeface="Trebuchet MS" panose="020B0603020202020204" pitchFamily="34" charset="0"/>
              </a:rPr>
              <a:t>Финансовый орган </a:t>
            </a:r>
            <a:r>
              <a:rPr lang="ru-RU" sz="1015" b="1" i="1" u="sng" dirty="0">
                <a:solidFill>
                  <a:schemeClr val="tx1"/>
                </a:solidFill>
                <a:latin typeface="Trebuchet MS" panose="020B0603020202020204" pitchFamily="34" charset="0"/>
              </a:rPr>
              <a:t>может*</a:t>
            </a:r>
            <a:r>
              <a:rPr lang="ru-RU" sz="1015" b="1" dirty="0">
                <a:solidFill>
                  <a:schemeClr val="tx1"/>
                </a:solidFill>
                <a:latin typeface="Trebuchet MS" panose="020B0603020202020204" pitchFamily="34" charset="0"/>
              </a:rPr>
              <a:t> обратиться к соответствующему АДБ для получения копии Регламента в целях понимания этапов работы с дебиторской задолженностью</a:t>
            </a:r>
            <a:endParaRPr lang="ru-RU" sz="1015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80576" y="6153483"/>
            <a:ext cx="5860386" cy="220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11"/>
              </a:spcBef>
            </a:pPr>
            <a:r>
              <a:rPr lang="ru-RU" sz="831" dirty="0">
                <a:solidFill>
                  <a:prstClr val="black"/>
                </a:solidFill>
                <a:latin typeface="Trebuchet MS" panose="020B0603020202020204" pitchFamily="34" charset="0"/>
              </a:rPr>
              <a:t>* Обязанность по предоставлению копии Регламента в финансовый орган Общими требованиями не установлена</a:t>
            </a:r>
          </a:p>
        </p:txBody>
      </p:sp>
      <p:sp>
        <p:nvSpPr>
          <p:cNvPr id="17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3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/>
          <p:cNvSpPr txBox="1">
            <a:spLocks noChangeAspect="1"/>
          </p:cNvSpPr>
          <p:nvPr/>
        </p:nvSpPr>
        <p:spPr>
          <a:xfrm>
            <a:off x="311841" y="2846617"/>
            <a:ext cx="8458372" cy="1165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ru-RU" sz="900" b="1" dirty="0">
                <a:latin typeface="Trebuchet MS" panose="020B0603020202020204" pitchFamily="34" charset="0"/>
              </a:rPr>
              <a:t>должны содержать </a:t>
            </a:r>
            <a:r>
              <a:rPr lang="ru-RU" sz="900" dirty="0">
                <a:latin typeface="Trebuchet MS" panose="020B0603020202020204" pitchFamily="34" charset="0"/>
              </a:rPr>
              <a:t>в т.ч. следующие положения:</a:t>
            </a:r>
          </a:p>
          <a:p>
            <a:pPr marL="146094" indent="-146094" algn="just">
              <a:spcBef>
                <a:spcPts val="511"/>
              </a:spcBef>
              <a:buFont typeface="Arial" panose="020B0604020202020204" pitchFamily="34" charset="0"/>
              <a:buChar char="•"/>
            </a:pPr>
            <a:r>
              <a:rPr lang="ru-RU" sz="900" dirty="0">
                <a:solidFill>
                  <a:prstClr val="black"/>
                </a:solidFill>
                <a:latin typeface="Trebuchet MS" panose="020B0603020202020204" pitchFamily="34" charset="0"/>
              </a:rPr>
              <a:t>и(2)) определение порядка действий администраторов доходов бюджетов по взысканию дебиторской задолженности по платежам в бюджет, пеням и штрафам по ним в досудебном порядке (с момента истечения срока уплаты соответствующего платежа в бюджет (пеней, штрафов) до начала работы по их принудительному взысканию);</a:t>
            </a:r>
          </a:p>
          <a:p>
            <a:pPr marL="146094" indent="-146094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900" b="1" dirty="0">
                <a:solidFill>
                  <a:srgbClr val="FF0000"/>
                </a:solidFill>
                <a:latin typeface="Trebuchet MS" panose="020B0603020202020204" pitchFamily="34" charset="0"/>
              </a:rPr>
              <a:t>и(3)) </a:t>
            </a:r>
            <a:r>
              <a:rPr lang="ru-RU" sz="900" dirty="0">
                <a:solidFill>
                  <a:srgbClr val="FF0000"/>
                </a:solidFill>
                <a:latin typeface="Trebuchet MS" panose="020B0603020202020204" pitchFamily="34" charset="0"/>
              </a:rPr>
              <a:t>требование об установлении администраторами доходов бюджетов регламента </a:t>
            </a:r>
            <a:r>
              <a:rPr lang="ru-RU" sz="900" dirty="0">
                <a:solidFill>
                  <a:prstClr val="black"/>
                </a:solidFill>
                <a:latin typeface="Trebuchet MS" panose="020B0603020202020204" pitchFamily="34" charset="0"/>
              </a:rPr>
              <a:t>реализации полномочий по взысканию дебиторской задолженности по платежам в бюджет, пеням и штрафам по ним, разработанного в соответствии с общими требованиями, установленными Министерством финансов Российской Федерации.</a:t>
            </a:r>
            <a:endParaRPr lang="ru-RU" sz="900" dirty="0">
              <a:latin typeface="Trebuchet MS" panose="020B0603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28829" y="4002735"/>
            <a:ext cx="7556844" cy="38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6094" indent="-146094" algn="just">
              <a:spcBef>
                <a:spcPts val="511"/>
              </a:spcBef>
              <a:buFont typeface="Arial" panose="020B0604020202020204" pitchFamily="34" charset="0"/>
              <a:buChar char="•"/>
            </a:pP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исполняют 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в случаях, установленных законодательством Российской Федерации, полномочия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АДБ в 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соответствии с принятыми правовыми актами об осуществлении полномочий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АДБ (пп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.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«г» </a:t>
            </a: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п.1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)</a:t>
            </a:r>
            <a:endParaRPr lang="ru-RU" sz="937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437842" y="3935328"/>
            <a:ext cx="657021" cy="524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11"/>
              </a:spcBef>
            </a:pPr>
            <a:r>
              <a:rPr lang="ru-RU" sz="937" dirty="0">
                <a:solidFill>
                  <a:prstClr val="black"/>
                </a:solidFill>
                <a:latin typeface="Trebuchet MS" panose="020B0603020202020204" pitchFamily="34" charset="0"/>
              </a:rPr>
              <a:t>правовые </a:t>
            </a: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акты</a:t>
            </a:r>
            <a:b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</a:br>
            <a:r>
              <a:rPr lang="ru-RU" sz="937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ГАДБ </a:t>
            </a:r>
            <a:endParaRPr lang="ru-RU" sz="937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5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85750" y="1240655"/>
            <a:ext cx="8496299" cy="5455420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6" y="1318893"/>
            <a:ext cx="8315324" cy="1777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Системное письмо Минфина России от 16.02.2023 № </a:t>
            </a:r>
            <a:r>
              <a:rPr lang="ru-RU" sz="1400" b="1" i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23-01-06/12981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93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в связи с изданием приказа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Минфина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России от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18.11.2022 №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172н «Об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утверждении общих требований к регламенту реализации полномочий администратора доходов бюджета по взысканию дебиторской задолженности по платежам в бюджет, пеням и штрафам по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ним»</a:t>
            </a: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sz="6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по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вопросам формирования регламентов реализации полномочий администратора доходов бюджета по взысканию дебиторской задолженности по платежам в бюджет, пеням и штрафам по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ним</a:t>
            </a: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sz="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необходимости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проведения инвентаризации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дебиторской задолженности по доходам</a:t>
            </a: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4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358" y="342983"/>
            <a:ext cx="8752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Работа с дебиторской задолженностью, </a:t>
            </a:r>
            <a:b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</a:b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проводимая главными администраторами (администраторами) доходов бюджетов </a:t>
            </a:r>
            <a:r>
              <a:rPr lang="ru-RU" sz="1600" b="1" u="sng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федерального уровня</a:t>
            </a:r>
            <a:endParaRPr lang="ru-RU" sz="1600" b="1" u="sng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5" y="3175535"/>
            <a:ext cx="8315324" cy="1732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Письмо Минфина России от 10.03.2023 № 23-01-06/20141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запрос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информации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от главными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администраторами доходов федерального бюджета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формировании регламентов реализации полномочий администратора доходов бюджета по взысканию дебиторской задолженности по платежам в бюджет, пеням и штрафам по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ним</a:t>
            </a:r>
          </a:p>
          <a:p>
            <a:pPr marL="85725"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sz="16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главными администраторами доходов федерального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бюджета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завершено формирование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регламентов реализации полномочий администратора доходов бюджета по взысканию дебиторской задолженности по платежам в бюджет, пеням и штрафам по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ним</a:t>
            </a:r>
          </a:p>
        </p:txBody>
      </p:sp>
      <p:sp>
        <p:nvSpPr>
          <p:cNvPr id="12" name="Стрелка вправо 12">
            <a:extLst>
              <a:ext uri="{FF2B5EF4-FFF2-40B4-BE49-F238E27FC236}">
                <a16:creationId xmlns:a16="http://schemas.microsoft.com/office/drawing/2014/main" xmlns="" id="{73262A54-4837-49CF-1344-34102054D07C}"/>
              </a:ext>
            </a:extLst>
          </p:cNvPr>
          <p:cNvSpPr/>
          <p:nvPr/>
        </p:nvSpPr>
        <p:spPr>
          <a:xfrm rot="5400000">
            <a:off x="4415268" y="4091940"/>
            <a:ext cx="183240" cy="206425"/>
          </a:xfrm>
          <a:prstGeom prst="rightArrow">
            <a:avLst/>
          </a:prstGeom>
          <a:solidFill>
            <a:srgbClr val="003300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1476" y="1709615"/>
            <a:ext cx="8315324" cy="1386752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1475" y="3483983"/>
            <a:ext cx="8315323" cy="609068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1475" y="4286773"/>
            <a:ext cx="8315324" cy="609447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" y="4980349"/>
            <a:ext cx="8315324" cy="15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Письмо Минфина России от </a:t>
            </a:r>
            <a:r>
              <a:rPr lang="ru-RU" sz="1400" b="1" i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07.06.2023 </a:t>
            </a:r>
            <a:r>
              <a:rPr lang="ru-RU" sz="1400" b="1" i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№ </a:t>
            </a:r>
            <a:r>
              <a:rPr lang="ru-RU" sz="1400" b="1" i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23-01-06/52497</a:t>
            </a:r>
            <a:endParaRPr lang="ru-RU" sz="1400" b="1" i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запрос информации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 проведении соответствующими администраторами доходов бюджетов бюджетной системы Российской Федерации инвентаризации дебиторской задолженности по доходам в соответствии с рекомендациями, направленными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письмом Минфина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России от 16.02.2023 № 23-01-06/12981 </a:t>
            </a:r>
            <a:endParaRPr lang="ru-RU" sz="1193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sz="1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180975" algn="just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соответствующими администраторами доходов бюджетов бюджетной системы Российской Федерации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проведена инвентаризация </a:t>
            </a: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дебиторской задолженности по доходам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71474" y="5334036"/>
            <a:ext cx="8315324" cy="597151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1474" y="6104165"/>
            <a:ext cx="8315324" cy="440396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1" name="Стрелка вправо 12">
            <a:extLst>
              <a:ext uri="{FF2B5EF4-FFF2-40B4-BE49-F238E27FC236}">
                <a16:creationId xmlns:a16="http://schemas.microsoft.com/office/drawing/2014/main" xmlns="" id="{73262A54-4837-49CF-1344-34102054D07C}"/>
              </a:ext>
            </a:extLst>
          </p:cNvPr>
          <p:cNvSpPr/>
          <p:nvPr/>
        </p:nvSpPr>
        <p:spPr>
          <a:xfrm rot="5400000">
            <a:off x="4437515" y="5924512"/>
            <a:ext cx="183240" cy="206425"/>
          </a:xfrm>
          <a:prstGeom prst="rightArrow">
            <a:avLst/>
          </a:prstGeom>
          <a:solidFill>
            <a:srgbClr val="003300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41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790148" y="1803045"/>
            <a:ext cx="7409121" cy="1537864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74481" y="2108745"/>
            <a:ext cx="769254" cy="1135673"/>
          </a:xfrm>
          <a:prstGeom prst="rect">
            <a:avLst/>
          </a:prstGeom>
          <a:noFill/>
          <a:ln w="19050">
            <a:solidFill>
              <a:srgbClr val="003A1A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rtlCol="0" anchor="ctr" anchorCtr="0"/>
          <a:lstStyle/>
          <a:p>
            <a:pPr algn="ctr"/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Порядок установления, согласования Регламента</a:t>
            </a:r>
            <a:endParaRPr lang="ru-RU" sz="1108" dirty="0"/>
          </a:p>
        </p:txBody>
      </p:sp>
      <p:sp>
        <p:nvSpPr>
          <p:cNvPr id="7" name="TextBox 6"/>
          <p:cNvSpPr txBox="1"/>
          <p:nvPr/>
        </p:nvSpPr>
        <p:spPr>
          <a:xfrm>
            <a:off x="133358" y="342983"/>
            <a:ext cx="87527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Приказ Минфина России от 18.11.2022 №</a:t>
            </a:r>
            <a:r>
              <a:rPr lang="en-US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 172</a:t>
            </a:r>
            <a:r>
              <a:rPr lang="ru-RU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 </a:t>
            </a: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</a:b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«</a:t>
            </a:r>
            <a:r>
              <a:rPr lang="ru-RU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Об утверждении Общих требований к регламенту реализации полномочий администратора доходов бюджета по взысканию дебиторской задолженности по платежам в бюджет, пеням и штрафам по ним</a:t>
            </a: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»</a:t>
            </a:r>
            <a:endParaRPr lang="ru-RU" sz="1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09924" y="2106271"/>
            <a:ext cx="6313924" cy="1135673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АДБ </a:t>
            </a:r>
            <a:r>
              <a:rPr lang="ru-RU" sz="1108" b="1" dirty="0">
                <a:solidFill>
                  <a:prstClr val="black"/>
                </a:solidFill>
                <a:latin typeface="Trebuchet MS" panose="020B0603020202020204" pitchFamily="34" charset="0"/>
              </a:rPr>
              <a:t>в 2-месячный срок </a:t>
            </a: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со дня вступления в силу приказа устанавливают по согласованию с соответствующими ГАДБ Регламенты.</a:t>
            </a:r>
          </a:p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243492" indent="-243492" algn="just">
              <a:buFont typeface="Wingdings" panose="05000000000000000000" pitchFamily="2" charset="2"/>
              <a:buChar char="Ø"/>
            </a:pP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Внесение изменений в Регламент, признание его утратившим силу и утверждение новой редакции Регламента </a:t>
            </a:r>
            <a:r>
              <a:rPr lang="ru-RU" sz="1108" b="1" i="1" dirty="0">
                <a:solidFill>
                  <a:prstClr val="black"/>
                </a:solidFill>
                <a:latin typeface="Trebuchet MS" panose="020B0603020202020204" pitchFamily="34" charset="0"/>
              </a:rPr>
              <a:t>осуществляются АДБ по согласованию с соответствующим ГАДБ</a:t>
            </a: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.</a:t>
            </a:r>
          </a:p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7107" y="1803044"/>
            <a:ext cx="7459830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Постановительная часть </a:t>
            </a:r>
            <a:r>
              <a:rPr lang="ru-RU" sz="1193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приказа </a:t>
            </a:r>
            <a:endParaRPr lang="ru-RU" sz="1193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4794" y="3455090"/>
            <a:ext cx="7409121" cy="3128786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49884" y="3976453"/>
            <a:ext cx="601503" cy="1916763"/>
          </a:xfrm>
          <a:prstGeom prst="rect">
            <a:avLst/>
          </a:prstGeom>
          <a:noFill/>
          <a:ln w="19050">
            <a:solidFill>
              <a:srgbClr val="003A1A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rtlCol="0" anchor="ctr" anchorCtr="0"/>
          <a:lstStyle/>
          <a:p>
            <a:pPr algn="ctr"/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Регламент должен </a:t>
            </a:r>
            <a:b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</a:b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устанавливать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18366" y="3726187"/>
            <a:ext cx="6313924" cy="2738248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перечень мероприятий по реализации администратором доходов бюджета полномочий, направленных на взыскание дебиторской задолженности по доходам по видам платежей (учетным группам доходов), включающий мероприятия по: </a:t>
            </a:r>
          </a:p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68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537035" indent="-154211" algn="just">
              <a:buFont typeface="Wingdings" panose="05000000000000000000" pitchFamily="2" charset="2"/>
              <a:buChar char="ü"/>
            </a:pPr>
            <a:r>
              <a:rPr lang="ru-RU" sz="1023" dirty="0">
                <a:solidFill>
                  <a:prstClr val="black"/>
                </a:solidFill>
                <a:latin typeface="Trebuchet MS" panose="020B0603020202020204" pitchFamily="34" charset="0"/>
              </a:rPr>
              <a:t>недопущению образования просроченной дебиторской задолженности по доходам, выявлению факторов, влияющих на образование просроченной дебиторской задолженности по доходам;</a:t>
            </a:r>
          </a:p>
          <a:p>
            <a:pPr marL="537035" indent="-154211" algn="just">
              <a:buFont typeface="Wingdings" panose="05000000000000000000" pitchFamily="2" charset="2"/>
              <a:buChar char="ü"/>
            </a:pPr>
            <a:endParaRPr lang="ru-RU" sz="68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537035" indent="-154211" algn="just">
              <a:buFont typeface="Wingdings" panose="05000000000000000000" pitchFamily="2" charset="2"/>
              <a:buChar char="ü"/>
            </a:pPr>
            <a:r>
              <a:rPr lang="ru-RU" sz="1023" dirty="0">
                <a:solidFill>
                  <a:prstClr val="black"/>
                </a:solidFill>
                <a:latin typeface="Trebuchet MS" panose="020B0603020202020204" pitchFamily="34" charset="0"/>
              </a:rPr>
              <a:t>урегулированию дебиторской задолженности по доходам в досудебном порядке (с момента истечения срока уплаты соответствующего платежа в бюджет (пеней, штрафов) до начала работы по их принудительному взысканию);</a:t>
            </a:r>
          </a:p>
          <a:p>
            <a:pPr marL="537035" indent="-154211" algn="just">
              <a:buFont typeface="Wingdings" panose="05000000000000000000" pitchFamily="2" charset="2"/>
              <a:buChar char="ü"/>
            </a:pPr>
            <a:endParaRPr lang="ru-RU" sz="68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537035" indent="-154211" algn="just">
              <a:buFont typeface="Wingdings" panose="05000000000000000000" pitchFamily="2" charset="2"/>
              <a:buChar char="ü"/>
            </a:pPr>
            <a:r>
              <a:rPr lang="ru-RU" sz="1023" dirty="0">
                <a:solidFill>
                  <a:prstClr val="black"/>
                </a:solidFill>
                <a:latin typeface="Trebuchet MS" panose="020B0603020202020204" pitchFamily="34" charset="0"/>
              </a:rPr>
              <a:t>принудительному взысканию дебиторской задолженности по доходам;</a:t>
            </a:r>
          </a:p>
          <a:p>
            <a:pPr marL="537035" indent="-154211" algn="just">
              <a:buFont typeface="Wingdings" panose="05000000000000000000" pitchFamily="2" charset="2"/>
              <a:buChar char="ü"/>
            </a:pPr>
            <a:endParaRPr lang="ru-RU" sz="68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537035" indent="-154211" algn="just">
              <a:buFont typeface="Wingdings" panose="05000000000000000000" pitchFamily="2" charset="2"/>
              <a:buChar char="ü"/>
            </a:pPr>
            <a:r>
              <a:rPr lang="ru-RU" sz="1023" dirty="0">
                <a:solidFill>
                  <a:prstClr val="black"/>
                </a:solidFill>
                <a:latin typeface="Trebuchet MS" panose="020B0603020202020204" pitchFamily="34" charset="0"/>
              </a:rPr>
              <a:t>наблюдению (в том числе за возможностью взыскания дебиторской задолженности по доходам в случае изменения имущественного положения должника) за платежеспособностью должника в целях обеспечения исполнения дебиторской задолженности по доходам;</a:t>
            </a:r>
          </a:p>
          <a:p>
            <a:pPr marL="537035" indent="-154211" algn="just">
              <a:buFont typeface="Wingdings" panose="05000000000000000000" pitchFamily="2" charset="2"/>
              <a:buChar char="ü"/>
            </a:pPr>
            <a:endParaRPr lang="ru-RU" sz="68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4793" y="3466729"/>
            <a:ext cx="7459830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Положения Общих требований к Регламенту</a:t>
            </a:r>
          </a:p>
        </p:txBody>
      </p:sp>
      <p:sp>
        <p:nvSpPr>
          <p:cNvPr id="16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5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53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890770" y="1838395"/>
            <a:ext cx="7409121" cy="3575317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3027" y="2445285"/>
            <a:ext cx="601503" cy="2498619"/>
          </a:xfrm>
          <a:prstGeom prst="rect">
            <a:avLst/>
          </a:prstGeom>
          <a:noFill/>
          <a:ln w="19050">
            <a:solidFill>
              <a:srgbClr val="003A1A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rtlCol="0" anchor="ctr" anchorCtr="0"/>
          <a:lstStyle/>
          <a:p>
            <a:pPr algn="ctr"/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Регламент должен </a:t>
            </a:r>
            <a:b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</a:b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устанавливать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35901" y="2444409"/>
            <a:ext cx="6313924" cy="2499496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Сроки реализации каждого мероприятия.</a:t>
            </a:r>
          </a:p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243492" indent="-243492" algn="just">
              <a:buFont typeface="Wingdings" panose="05000000000000000000" pitchFamily="2" charset="2"/>
              <a:buChar char="Ø"/>
            </a:pP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Перечень структурных подразделений (сотрудников) администратора доходов бюджета, ответственных за работу с дебиторской задолженностью по доходам.</a:t>
            </a:r>
          </a:p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243492" indent="-243492" algn="just">
              <a:buFont typeface="Wingdings" panose="05000000000000000000" pitchFamily="2" charset="2"/>
              <a:buChar char="Ø"/>
            </a:pPr>
            <a:r>
              <a:rPr lang="ru-RU" sz="1108" dirty="0">
                <a:solidFill>
                  <a:prstClr val="black"/>
                </a:solidFill>
                <a:latin typeface="Trebuchet MS" panose="020B0603020202020204" pitchFamily="34" charset="0"/>
              </a:rPr>
              <a:t>Порядок обмена информацией (первичными учетными документами) между структурными подразделениями (сотрудниками) администратора доходов бюджета, а также структурными подразделениями (сотрудниками) администратора доходов бюджета с подразделениями (сотрудниками), осуществляющими полномочия по ведению бюджетного учета, либо с уполномоченной организацией, осуществляющей переданные полномочия по ведению бюджетного учета (далее – централизованная бухгалтерия), и (или) со структурными подразделениями (сотрудниками) главного администратора доходов бюджета.</a:t>
            </a:r>
          </a:p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0061" y="2037968"/>
            <a:ext cx="7459830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93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Положения Общих требований к Регламенту</a:t>
            </a: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6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358" y="342983"/>
            <a:ext cx="87527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Приказ Минфина России от 18.11.2022 №</a:t>
            </a:r>
            <a:r>
              <a:rPr lang="en-US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 172</a:t>
            </a:r>
            <a:r>
              <a:rPr lang="ru-RU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 </a:t>
            </a: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</a:b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«</a:t>
            </a:r>
            <a:r>
              <a:rPr lang="ru-RU" sz="16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Об утверждении Общих требований к регламенту реализации полномочий администратора доходов бюджета по взысканию дебиторской задолженности по платежам в бюджет, пеням и штрафам по ним</a:t>
            </a: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»</a:t>
            </a:r>
            <a:endParaRPr lang="ru-RU" sz="1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82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753940" y="957343"/>
            <a:ext cx="7419975" cy="4433807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7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39400" y="1385969"/>
            <a:ext cx="5867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Письмо Минфина России от </a:t>
            </a:r>
            <a:r>
              <a:rPr lang="ru-RU" sz="1400" b="1" i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21.04.2023 </a:t>
            </a:r>
            <a:r>
              <a:rPr lang="ru-RU" sz="1400" b="1" i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№ </a:t>
            </a:r>
            <a:r>
              <a:rPr lang="ru-RU" sz="1400" b="1" i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23-01-12/36522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" b="1" dirty="0" smtClean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  <a:p>
            <a:pPr indent="3619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В целях формирования единообразного подхода к работе с дебиторской задолженностью по доходам бюджетов в финансовые органы субъектов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РФ направлено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системное письмо Минфина России </a:t>
            </a:r>
            <a:r>
              <a:rPr lang="ru-RU" sz="1400" b="1" dirty="0" smtClean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целесообразности установления в порядках осуществления </a:t>
            </a:r>
            <a:r>
              <a:rPr lang="ru-RU" sz="1400" b="1" dirty="0" smtClean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бюджетных полномочий ГАДБ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,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являющихся органами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гос.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власти субъектов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РФ,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органами управления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тер. ГВФ,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органами местного самоуправления и (или) находящимися в их ведении </a:t>
            </a:r>
            <a:r>
              <a:rPr lang="ru-RU" sz="14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КУ,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нормы о необходимости установления соответствующими </a:t>
            </a:r>
            <a:r>
              <a:rPr lang="ru-RU" sz="1400" b="1" dirty="0" smtClean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администраторами доходов </a:t>
            </a:r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бюджетов </a:t>
            </a:r>
            <a:r>
              <a:rPr lang="ru-RU" sz="1400" b="1" dirty="0" smtClean="0">
                <a:solidFill>
                  <a:srgbClr val="2C7C26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Регламентов </a:t>
            </a:r>
            <a:r>
              <a:rPr lang="ru-RU" sz="1400" b="1" dirty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реализации полномочий администратора доходов бюджета по взысканию дебиторской задолженности по платежам в бюджет, пеням и штрафам по ним.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282929" y="1225306"/>
            <a:ext cx="6338536" cy="3708644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43492" indent="-243492" algn="just">
              <a:buFont typeface="Wingdings" panose="05000000000000000000" pitchFamily="2" charset="2"/>
              <a:buChar char="Ø"/>
            </a:pPr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2882" y="428290"/>
            <a:ext cx="8752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Работа с задолженностью на региональном и местном уровнях</a:t>
            </a:r>
            <a:endParaRPr lang="ru-RU" sz="1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5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38125" y="3753538"/>
            <a:ext cx="8657527" cy="3018737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8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2882" y="368300"/>
            <a:ext cx="8752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Работа с задолженностью на региональном и местном уровнях</a:t>
            </a:r>
            <a:endParaRPr lang="ru-RU" sz="1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537257560"/>
              </p:ext>
            </p:extLst>
          </p:nvPr>
        </p:nvGraphicFramePr>
        <p:xfrm>
          <a:off x="238125" y="3733963"/>
          <a:ext cx="8790535" cy="5707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708567316"/>
              </p:ext>
            </p:extLst>
          </p:nvPr>
        </p:nvGraphicFramePr>
        <p:xfrm>
          <a:off x="5962308" y="3733963"/>
          <a:ext cx="3924300" cy="2735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691370"/>
              </p:ext>
            </p:extLst>
          </p:nvPr>
        </p:nvGraphicFramePr>
        <p:xfrm>
          <a:off x="238126" y="916747"/>
          <a:ext cx="8657525" cy="2819351"/>
        </p:xfrm>
        <a:graphic>
          <a:graphicData uri="http://schemas.openxmlformats.org/drawingml/2006/table">
            <a:tbl>
              <a:tblPr/>
              <a:tblGrid>
                <a:gridCol w="3811675">
                  <a:extLst>
                    <a:ext uri="{9D8B030D-6E8A-4147-A177-3AD203B41FA5}">
                      <a16:colId xmlns:a16="http://schemas.microsoft.com/office/drawing/2014/main" xmlns="" val="2294284415"/>
                    </a:ext>
                  </a:extLst>
                </a:gridCol>
                <a:gridCol w="2186542">
                  <a:extLst>
                    <a:ext uri="{9D8B030D-6E8A-4147-A177-3AD203B41FA5}">
                      <a16:colId xmlns:a16="http://schemas.microsoft.com/office/drawing/2014/main" xmlns="" val="727167026"/>
                    </a:ext>
                  </a:extLst>
                </a:gridCol>
                <a:gridCol w="2659308">
                  <a:extLst>
                    <a:ext uri="{9D8B030D-6E8A-4147-A177-3AD203B41FA5}">
                      <a16:colId xmlns:a16="http://schemas.microsoft.com/office/drawing/2014/main" xmlns="" val="3400941827"/>
                    </a:ext>
                  </a:extLst>
                </a:gridCol>
              </a:tblGrid>
              <a:tr h="32688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2C7C26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Сибирский федеральный округ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Дальневосточный федеральный округ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5896731"/>
                  </a:ext>
                </a:extLst>
              </a:tr>
              <a:tr h="784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Субъекты ФО, установившие в региональных актах норму о необходимости установления АДБ Регламентов, разработанных в соответствии с Общими требованиями № 172н</a:t>
                      </a:r>
                    </a:p>
                  </a:txBody>
                  <a:tcPr marL="63197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3C4141"/>
                          </a:solidFill>
                          <a:effectLst/>
                          <a:latin typeface="Trebuchet MS" panose="020B0603020202020204" pitchFamily="34" charset="0"/>
                        </a:rPr>
                        <a:t>Республика Алтай, Республика Тыва, Республика Хакасия, Алтайский край, Иркутская область, Кемеровская область, Новосибирская область, Омская область, Томская область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Республика Бурятия, Забайкальский край, Амурская область, Магаданская область, Сахалинская область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95446171"/>
                  </a:ext>
                </a:extLst>
              </a:tr>
              <a:tr h="47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Субъекты ФО, установившие в региональных актах норму о необходимости установления АДБ Регламентов, разработанных в соответствии с региональными Общими требованиями</a:t>
                      </a:r>
                    </a:p>
                  </a:txBody>
                  <a:tcPr marL="63197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 -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 -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8438687"/>
                  </a:ext>
                </a:extLst>
              </a:tr>
              <a:tr h="6276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Субъекты ФО, установившие в региональных актах норму о необходимости установления АДБ Регламентов, разработанных в соответствии требованиями, установленными указанными региональными актами </a:t>
                      </a:r>
                    </a:p>
                  </a:txBody>
                  <a:tcPr marL="63197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-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Приморский край, Хабаровский край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4017827"/>
                  </a:ext>
                </a:extLst>
              </a:tr>
              <a:tr h="47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Информация отсутствует</a:t>
                      </a:r>
                    </a:p>
                  </a:txBody>
                  <a:tcPr marL="63197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Красноярский край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Республика Саха (Якутия), Камчатский край, Еврейская автономная область, Чукотский автономный округ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4738272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2538" y="704720"/>
            <a:ext cx="34131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solidFill>
                  <a:srgbClr val="000000"/>
                </a:solidFill>
                <a:latin typeface="Trebuchet MS" panose="020B0603020202020204" pitchFamily="34" charset="0"/>
              </a:rPr>
              <a:t>* </a:t>
            </a:r>
            <a:r>
              <a:rPr lang="ru-RU" sz="900" dirty="0">
                <a:solidFill>
                  <a:srgbClr val="2C7C26"/>
                </a:solidFill>
                <a:latin typeface="Trebuchet MS" panose="020B0603020202020204" pitchFamily="34" charset="0"/>
              </a:rPr>
              <a:t>По информации из правовой системы «Консультант плюс»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48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76229" y="826834"/>
            <a:ext cx="8486076" cy="5269166"/>
          </a:xfrm>
          <a:prstGeom prst="rect">
            <a:avLst/>
          </a:prstGeom>
          <a:gradFill flip="none" rotWithShape="1">
            <a:gsLst>
              <a:gs pos="0">
                <a:srgbClr val="C3D69B">
                  <a:tint val="66000"/>
                  <a:satMod val="160000"/>
                </a:srgbClr>
              </a:gs>
              <a:gs pos="28000">
                <a:srgbClr val="C3D69B">
                  <a:tint val="44500"/>
                  <a:satMod val="160000"/>
                </a:srgbClr>
              </a:gs>
              <a:gs pos="100000">
                <a:srgbClr val="C3D69B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937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8173915" y="1588"/>
            <a:ext cx="76200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z="1800" b="1" smtClean="0">
                <a:solidFill>
                  <a:schemeClr val="bg2">
                    <a:lumMod val="90000"/>
                  </a:schemeClr>
                </a:solidFill>
                <a:latin typeface="Trebuchet MS" panose="020B0603020202020204" pitchFamily="34" charset="0"/>
              </a:rPr>
              <a:pPr>
                <a:defRPr/>
              </a:pPr>
              <a:t>9</a:t>
            </a:fld>
            <a:endParaRPr lang="ru-RU" sz="1800" b="1" dirty="0">
              <a:solidFill>
                <a:schemeClr val="bg2">
                  <a:lumMod val="9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" y="901368"/>
            <a:ext cx="7943850" cy="4994607"/>
          </a:xfrm>
          <a:prstGeom prst="rect">
            <a:avLst/>
          </a:prstGeom>
          <a:noFill/>
          <a:ln w="12700">
            <a:solidFill>
              <a:srgbClr val="003A1A"/>
            </a:solidFill>
            <a:prstDash val="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/>
            <a:r>
              <a:rPr lang="ru-RU" sz="1400" b="1" dirty="0">
                <a:solidFill>
                  <a:srgbClr val="2C7C26"/>
                </a:solidFill>
                <a:latin typeface="Trebuchet MS" panose="020B0603020202020204" pitchFamily="34" charset="0"/>
              </a:rPr>
              <a:t>По результатам проверки необходимо:</a:t>
            </a:r>
          </a:p>
          <a:p>
            <a:pPr algn="just"/>
            <a:r>
              <a:rPr lang="ru-RU" sz="14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1. Правительству </a:t>
            </a: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Российской Федерации рассмотреть вопрос </a:t>
            </a:r>
            <a:r>
              <a:rPr lang="ru-RU" sz="14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о </a:t>
            </a:r>
            <a:r>
              <a:rPr lang="ru-RU" sz="1400" dirty="0">
                <a:solidFill>
                  <a:prstClr val="black"/>
                </a:solidFill>
                <a:latin typeface="Trebuchet MS" panose="020B0603020202020204" pitchFamily="34" charset="0"/>
              </a:rPr>
              <a:t>внесении изменений в нормативные правовые акты, предусматривающие: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при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предоставлении бюджетам субъектов Российской Федерации дотаций на выравнивание бюджетной обеспеченности включение обязательств по увеличению эффективности управления дебиторской задолженностью по доходам;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раскрытие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информации о структуре дебиторской задолженности в целях ее мониторинга.</a:t>
            </a:r>
          </a:p>
          <a:p>
            <a:pPr algn="just"/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2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. Рекомендовать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высшим должностным лицам субъектов Российской Федерации принять дополнительные меры 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повышению эффективности управления  дебиторской задолженностью по доходам, обеспечив: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приведение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нормативных правовых актов в соответствие </a:t>
            </a: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с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требованиями законодательства;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актуализацию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данных учета и отчетности об объемах дебиторской задолженности по доходам путем проведения </a:t>
            </a: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ее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инвентаризации и принятия решений, направленных на реализацию предусмотренных федеральными стандартами положений;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мониторинг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ее динамики и оценку исполнения полномочий по администрированию доходов;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повышение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качества претензионно-исковой работы;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активизацию </a:t>
            </a:r>
            <a:r>
              <a:rPr lang="ru-RU" sz="1200" dirty="0">
                <a:solidFill>
                  <a:prstClr val="black"/>
                </a:solidFill>
                <a:latin typeface="Trebuchet MS" panose="020B0603020202020204" pitchFamily="34" charset="0"/>
              </a:rPr>
              <a:t>деятельности органов государственного (муниципального) финансового контроля на данном направлении.</a:t>
            </a:r>
          </a:p>
          <a:p>
            <a:pPr algn="just"/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3. Полномочным представителям Президента Российской Федерации в федеральных округах обеспечить контроль выполнения задач, предусмотренных пунктом 2.</a:t>
            </a:r>
          </a:p>
          <a:p>
            <a:pPr algn="just"/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4. Счетной палате Российской Федерации оказывать 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контрольно-счетным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органам субъектов Российской Федерации 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и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муниципальных образований правовую, информационную 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и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методическую помощь в указанной сфере.</a:t>
            </a:r>
          </a:p>
          <a:p>
            <a:pPr algn="just"/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5. Генеральной прокуратуре Российской Федерации усилить 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надзор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за соблюдением органами региональной власти и местного самоуправления, а также подведомственными им учреждениями </a:t>
            </a:r>
            <a:r>
              <a:rPr lang="ru-RU" sz="12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и </a:t>
            </a:r>
            <a:r>
              <a:rPr lang="ru-RU" sz="1200" b="1" dirty="0">
                <a:solidFill>
                  <a:prstClr val="black"/>
                </a:solidFill>
                <a:latin typeface="Trebuchet MS" panose="020B0603020202020204" pitchFamily="34" charset="0"/>
              </a:rPr>
              <a:t>организациями законодательства в части управления дебиторской задолженностью по доходам.</a:t>
            </a:r>
          </a:p>
          <a:p>
            <a:pPr algn="just"/>
            <a:endParaRPr lang="ru-RU" sz="1108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2882" y="428290"/>
            <a:ext cx="87527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3A1A"/>
                </a:solidFill>
                <a:latin typeface="Trebuchet MS" panose="020B0603020202020204" pitchFamily="34" charset="0"/>
                <a:ea typeface="Source Sans Pro Semibold" panose="020B0603030403020204" pitchFamily="34" charset="0"/>
                <a:cs typeface="Aparajita" panose="020B0604020202020204" pitchFamily="34" charset="0"/>
              </a:rPr>
              <a:t>Работа с задолженностью на региональном и местном уровнях</a:t>
            </a:r>
            <a:endParaRPr lang="ru-RU" sz="1600" b="1" dirty="0">
              <a:solidFill>
                <a:srgbClr val="003A1A"/>
              </a:solidFill>
              <a:latin typeface="Trebuchet MS" panose="020B0603020202020204" pitchFamily="34" charset="0"/>
              <a:ea typeface="Source Sans Pro Semibold" panose="020B06030304030202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56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7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8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9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1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2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3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4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5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6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9_Городск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161279</TotalTime>
  <Words>1662</Words>
  <Application>Microsoft Office PowerPoint</Application>
  <PresentationFormat>Экран (4:3)</PresentationFormat>
  <Paragraphs>169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13</vt:i4>
      </vt:variant>
    </vt:vector>
  </HeadingPairs>
  <TitlesOfParts>
    <vt:vector size="34" baseType="lpstr">
      <vt:lpstr>Aparajita</vt:lpstr>
      <vt:lpstr>Arial</vt:lpstr>
      <vt:lpstr>Calibri</vt:lpstr>
      <vt:lpstr>Georgia</vt:lpstr>
      <vt:lpstr>Source Sans Pro Semibold</vt:lpstr>
      <vt:lpstr>Times New Roman</vt:lpstr>
      <vt:lpstr>Trebuchet MS</vt:lpstr>
      <vt:lpstr>Wingdings</vt:lpstr>
      <vt:lpstr>Wingdings 2</vt:lpstr>
      <vt:lpstr>9_Городская</vt:lpstr>
      <vt:lpstr>Тема Office</vt:lpstr>
      <vt:lpstr>10_Городская</vt:lpstr>
      <vt:lpstr>11_Городская</vt:lpstr>
      <vt:lpstr>12_Городская</vt:lpstr>
      <vt:lpstr>13_Городская</vt:lpstr>
      <vt:lpstr>14_Городская</vt:lpstr>
      <vt:lpstr>15_Городская</vt:lpstr>
      <vt:lpstr>16_Городская</vt:lpstr>
      <vt:lpstr>17_Городская</vt:lpstr>
      <vt:lpstr>18_Городская</vt:lpstr>
      <vt:lpstr>19_Городская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Россия-2020: Концепция обеспечения экономического лидерства</dc:title>
  <dc:creator>СИБАТРОВА НАДЕЖДА ЕВГЕНЬЕВНА</dc:creator>
  <cp:lastModifiedBy>User</cp:lastModifiedBy>
  <cp:revision>6211</cp:revision>
  <cp:lastPrinted>2023-03-30T14:28:38Z</cp:lastPrinted>
  <dcterms:modified xsi:type="dcterms:W3CDTF">2023-08-24T05:15:22Z</dcterms:modified>
</cp:coreProperties>
</file>